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tags/tag8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tags/tag4.xml" ContentType="application/vnd.openxmlformats-officedocument.presentationml.tag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wmf" ContentType="image/x-wmf"/>
  <Override PartName="/ppt/tags/tag2.xml" ContentType="application/vnd.openxmlformats-officedocument.presentationml.tags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tags/tag7.xml" ContentType="application/vnd.openxmlformats-officedocument.presentationml.tag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tags/tag3.xml" ContentType="application/vnd.openxmlformats-officedocument.presentationml.tags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ags/tag6.xml" ContentType="application/vnd.openxmlformats-officedocument.presentationml.tag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3" r:id="rId1"/>
    <p:sldMasterId id="2147483683" r:id="rId2"/>
  </p:sldMasterIdLst>
  <p:notesMasterIdLst>
    <p:notesMasterId r:id="rId47"/>
  </p:notesMasterIdLst>
  <p:handoutMasterIdLst>
    <p:handoutMasterId r:id="rId48"/>
  </p:handoutMasterIdLst>
  <p:sldIdLst>
    <p:sldId id="417" r:id="rId3"/>
    <p:sldId id="767" r:id="rId4"/>
    <p:sldId id="772" r:id="rId5"/>
    <p:sldId id="606" r:id="rId6"/>
    <p:sldId id="677" r:id="rId7"/>
    <p:sldId id="525" r:id="rId8"/>
    <p:sldId id="601" r:id="rId9"/>
    <p:sldId id="669" r:id="rId10"/>
    <p:sldId id="741" r:id="rId11"/>
    <p:sldId id="676" r:id="rId12"/>
    <p:sldId id="773" r:id="rId13"/>
    <p:sldId id="662" r:id="rId14"/>
    <p:sldId id="663" r:id="rId15"/>
    <p:sldId id="740" r:id="rId16"/>
    <p:sldId id="664" r:id="rId17"/>
    <p:sldId id="666" r:id="rId18"/>
    <p:sldId id="665" r:id="rId19"/>
    <p:sldId id="768" r:id="rId20"/>
    <p:sldId id="769" r:id="rId21"/>
    <p:sldId id="770" r:id="rId22"/>
    <p:sldId id="771" r:id="rId23"/>
    <p:sldId id="747" r:id="rId24"/>
    <p:sldId id="774" r:id="rId25"/>
    <p:sldId id="748" r:id="rId26"/>
    <p:sldId id="751" r:id="rId27"/>
    <p:sldId id="752" r:id="rId28"/>
    <p:sldId id="488" r:id="rId29"/>
    <p:sldId id="489" r:id="rId30"/>
    <p:sldId id="593" r:id="rId31"/>
    <p:sldId id="775" r:id="rId32"/>
    <p:sldId id="364" r:id="rId33"/>
    <p:sldId id="709" r:id="rId34"/>
    <p:sldId id="638" r:id="rId35"/>
    <p:sldId id="640" r:id="rId36"/>
    <p:sldId id="776" r:id="rId37"/>
    <p:sldId id="661" r:id="rId38"/>
    <p:sldId id="766" r:id="rId39"/>
    <p:sldId id="716" r:id="rId40"/>
    <p:sldId id="717" r:id="rId41"/>
    <p:sldId id="712" r:id="rId42"/>
    <p:sldId id="713" r:id="rId43"/>
    <p:sldId id="714" r:id="rId44"/>
    <p:sldId id="765" r:id="rId45"/>
    <p:sldId id="715" r:id="rId46"/>
  </p:sldIdLst>
  <p:sldSz cx="9144000" cy="6858000" type="screen4x3"/>
  <p:notesSz cx="6815138" cy="994251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srgbClr val="FF0000"/>
    </p:penClr>
  </p:showPr>
  <p:clrMru>
    <a:srgbClr val="002060"/>
    <a:srgbClr val="2D2D8A"/>
    <a:srgbClr val="FFCC00"/>
    <a:srgbClr val="666699"/>
    <a:srgbClr val="3333CC"/>
    <a:srgbClr val="003399"/>
    <a:srgbClr val="000099"/>
    <a:srgbClr val="9966FF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013" autoAdjust="0"/>
    <p:restoredTop sz="86482" autoAdjust="0"/>
  </p:normalViewPr>
  <p:slideViewPr>
    <p:cSldViewPr>
      <p:cViewPr varScale="1">
        <p:scale>
          <a:sx n="81" d="100"/>
          <a:sy n="81" d="100"/>
        </p:scale>
        <p:origin x="-492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44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6259"/>
    </p:cViewPr>
  </p:sorterViewPr>
  <p:notesViewPr>
    <p:cSldViewPr>
      <p:cViewPr varScale="1">
        <p:scale>
          <a:sx n="42" d="100"/>
          <a:sy n="42" d="100"/>
        </p:scale>
        <p:origin x="-2862" y="-108"/>
      </p:cViewPr>
      <p:guideLst>
        <p:guide orient="horz" pos="3131"/>
        <p:guide pos="2147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6.xml"/><Relationship Id="rId51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9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54338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14" tIns="45807" rIns="91614" bIns="45807" numCol="1" anchor="t" anchorCtr="0" compatLnSpc="1">
            <a:prstTxWarp prst="textNoShape">
              <a:avLst/>
            </a:prstTxWarp>
          </a:bodyPr>
          <a:lstStyle>
            <a:lvl1pPr defTabSz="915988">
              <a:defRPr sz="12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29491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9213" y="0"/>
            <a:ext cx="2954337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14" tIns="45807" rIns="91614" bIns="45807" numCol="1" anchor="t" anchorCtr="0" compatLnSpc="1">
            <a:prstTxWarp prst="textNoShape">
              <a:avLst/>
            </a:prstTxWarp>
          </a:bodyPr>
          <a:lstStyle>
            <a:lvl1pPr algn="r" defTabSz="915988">
              <a:defRPr sz="12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29491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42450"/>
            <a:ext cx="2954338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14" tIns="45807" rIns="91614" bIns="45807" numCol="1" anchor="b" anchorCtr="0" compatLnSpc="1">
            <a:prstTxWarp prst="textNoShape">
              <a:avLst/>
            </a:prstTxWarp>
          </a:bodyPr>
          <a:lstStyle>
            <a:lvl1pPr defTabSz="915988">
              <a:defRPr sz="12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29491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9213" y="9442450"/>
            <a:ext cx="2954337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14" tIns="45807" rIns="91614" bIns="45807" numCol="1" anchor="b" anchorCtr="0" compatLnSpc="1">
            <a:prstTxWarp prst="textNoShape">
              <a:avLst/>
            </a:prstTxWarp>
          </a:bodyPr>
          <a:lstStyle>
            <a:lvl1pPr algn="r" defTabSz="915988">
              <a:defRPr sz="1200"/>
            </a:lvl1pPr>
          </a:lstStyle>
          <a:p>
            <a:pPr>
              <a:defRPr/>
            </a:pPr>
            <a:fld id="{134D63AC-0EEC-48C4-A97B-E2E4F66742D0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52750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6" rIns="91430" bIns="45716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218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60800" y="0"/>
            <a:ext cx="2952750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6" rIns="91430" bIns="45716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276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22338" y="746125"/>
            <a:ext cx="4972050" cy="37290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18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1038" y="4722813"/>
            <a:ext cx="5453062" cy="447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6" rIns="91430" bIns="4571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noProof="0" smtClean="0"/>
              <a:t>Fare clic per modificare gli stili del testo dello schema</a:t>
            </a:r>
          </a:p>
          <a:p>
            <a:pPr lvl="1"/>
            <a:r>
              <a:rPr lang="it-IT" noProof="0" smtClean="0"/>
              <a:t>Secondo livello</a:t>
            </a:r>
          </a:p>
          <a:p>
            <a:pPr lvl="2"/>
            <a:r>
              <a:rPr lang="it-IT" noProof="0" smtClean="0"/>
              <a:t>Terzo livello</a:t>
            </a:r>
          </a:p>
          <a:p>
            <a:pPr lvl="3"/>
            <a:r>
              <a:rPr lang="it-IT" noProof="0" smtClean="0"/>
              <a:t>Quarto livello</a:t>
            </a:r>
          </a:p>
          <a:p>
            <a:pPr lvl="4"/>
            <a:r>
              <a:rPr lang="it-IT" noProof="0" smtClean="0"/>
              <a:t>Quinto livello</a:t>
            </a:r>
          </a:p>
        </p:txBody>
      </p:sp>
      <p:sp>
        <p:nvSpPr>
          <p:cNvPr id="1218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44038"/>
            <a:ext cx="295275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6" rIns="91430" bIns="45716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218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60800" y="9444038"/>
            <a:ext cx="295275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6" rIns="91430" bIns="45716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F7817814-CE1E-4548-9F18-FD994D849F4F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4818" name="Segnaposto not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spcBef>
                <a:spcPct val="0"/>
              </a:spcBef>
            </a:pPr>
            <a:endParaRPr lang="it-IT" smtClean="0"/>
          </a:p>
        </p:txBody>
      </p:sp>
      <p:sp>
        <p:nvSpPr>
          <p:cNvPr id="34819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B992429-77F9-4F91-9C31-04620A225196}" type="slidenum">
              <a:rPr lang="it-IT" smtClean="0">
                <a:latin typeface="Calibri" pitchFamily="34" charset="0"/>
              </a:rPr>
              <a:pPr/>
              <a:t>5</a:t>
            </a:fld>
            <a:endParaRPr lang="it-IT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4034" name="Segnaposto not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it-IT" smtClean="0"/>
          </a:p>
        </p:txBody>
      </p:sp>
      <p:sp>
        <p:nvSpPr>
          <p:cNvPr id="44035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A030A8C-3584-4B65-9525-A28BD07DD0C2}" type="slidenum">
              <a:rPr lang="it-IT" smtClean="0"/>
              <a:pPr/>
              <a:t>13</a:t>
            </a:fld>
            <a:endParaRPr lang="it-IT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46082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smtClean="0"/>
          </a:p>
        </p:txBody>
      </p:sp>
      <p:sp>
        <p:nvSpPr>
          <p:cNvPr id="4608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BEE8E4A-7367-4385-8B00-CB6C767E4EEC}" type="slidenum">
              <a:rPr lang="it-IT" smtClean="0"/>
              <a:pPr/>
              <a:t>14</a:t>
            </a:fld>
            <a:endParaRPr lang="it-IT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EE1313-0961-412D-8F8B-1A3953348CE2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FD8C5A-9D60-4DF1-9194-B8EE4B838ACF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3746DF-BADA-4D7A-9097-9A06474EBB6C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1752600" cy="518477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it-IT" sz="2400">
              <a:latin typeface="Times New Roman" pitchFamily="18" charset="0"/>
            </a:endParaRPr>
          </a:p>
        </p:txBody>
      </p:sp>
      <p:grpSp>
        <p:nvGrpSpPr>
          <p:cNvPr id="5" name="Group 3"/>
          <p:cNvGrpSpPr>
            <a:grpSpLocks/>
          </p:cNvGrpSpPr>
          <p:nvPr/>
        </p:nvGrpSpPr>
        <p:grpSpPr bwMode="auto">
          <a:xfrm>
            <a:off x="0" y="3573463"/>
            <a:ext cx="8763000" cy="2879725"/>
            <a:chOff x="0" y="2208"/>
            <a:chExt cx="5520" cy="1536"/>
          </a:xfrm>
        </p:grpSpPr>
        <p:sp>
          <p:nvSpPr>
            <p:cNvPr id="6" name="Rectangle 4"/>
            <p:cNvSpPr>
              <a:spLocks noChangeArrowheads="1"/>
            </p:cNvSpPr>
            <p:nvPr/>
          </p:nvSpPr>
          <p:spPr bwMode="ltGray">
            <a:xfrm>
              <a:off x="624" y="2208"/>
              <a:ext cx="4896" cy="1536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it-IT" sz="2400">
                <a:latin typeface="Times New Roman" pitchFamily="18" charset="0"/>
              </a:endParaRPr>
            </a:p>
          </p:txBody>
        </p:sp>
        <p:sp>
          <p:nvSpPr>
            <p:cNvPr id="7" name="Rectangle 5"/>
            <p:cNvSpPr>
              <a:spLocks noChangeArrowheads="1"/>
            </p:cNvSpPr>
            <p:nvPr/>
          </p:nvSpPr>
          <p:spPr bwMode="white">
            <a:xfrm>
              <a:off x="654" y="2352"/>
              <a:ext cx="4818" cy="134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it-IT" sz="2400">
                <a:latin typeface="Times New Roman" pitchFamily="18" charset="0"/>
              </a:endParaRPr>
            </a:p>
          </p:txBody>
        </p:sp>
        <p:sp>
          <p:nvSpPr>
            <p:cNvPr id="8" name="Line 6"/>
            <p:cNvSpPr>
              <a:spLocks noChangeShapeType="1"/>
            </p:cNvSpPr>
            <p:nvPr/>
          </p:nvSpPr>
          <p:spPr bwMode="auto">
            <a:xfrm>
              <a:off x="0" y="3072"/>
              <a:ext cx="624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</p:grpSp>
      <p:grpSp>
        <p:nvGrpSpPr>
          <p:cNvPr id="9" name="Group 7"/>
          <p:cNvGrpSpPr>
            <a:grpSpLocks/>
          </p:cNvGrpSpPr>
          <p:nvPr/>
        </p:nvGrpSpPr>
        <p:grpSpPr bwMode="auto">
          <a:xfrm>
            <a:off x="635000" y="558800"/>
            <a:ext cx="8077200" cy="360363"/>
            <a:chOff x="400" y="336"/>
            <a:chExt cx="5088" cy="192"/>
          </a:xfrm>
        </p:grpSpPr>
        <p:sp>
          <p:nvSpPr>
            <p:cNvPr id="10" name="Rectangle 8"/>
            <p:cNvSpPr>
              <a:spLocks noChangeArrowheads="1"/>
            </p:cNvSpPr>
            <p:nvPr/>
          </p:nvSpPr>
          <p:spPr bwMode="auto">
            <a:xfrm>
              <a:off x="3952" y="336"/>
              <a:ext cx="1536" cy="192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it-IT" sz="2400">
                <a:latin typeface="Times New Roman" pitchFamily="18" charset="0"/>
              </a:endParaRPr>
            </a:p>
          </p:txBody>
        </p:sp>
        <p:sp>
          <p:nvSpPr>
            <p:cNvPr id="11" name="Line 9"/>
            <p:cNvSpPr>
              <a:spLocks noChangeShapeType="1"/>
            </p:cNvSpPr>
            <p:nvPr/>
          </p:nvSpPr>
          <p:spPr bwMode="auto">
            <a:xfrm>
              <a:off x="400" y="432"/>
              <a:ext cx="5088" cy="0"/>
            </a:xfrm>
            <a:prstGeom prst="line">
              <a:avLst/>
            </a:prstGeom>
            <a:noFill/>
            <a:ln w="4445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</p:grpSp>
      <p:sp>
        <p:nvSpPr>
          <p:cNvPr id="303114" name="Rectangle 10"/>
          <p:cNvSpPr>
            <a:spLocks noGrp="1" noChangeArrowheads="1"/>
          </p:cNvSpPr>
          <p:nvPr>
            <p:ph type="ctrTitle"/>
          </p:nvPr>
        </p:nvSpPr>
        <p:spPr>
          <a:xfrm>
            <a:off x="2057400" y="1143000"/>
            <a:ext cx="6629400" cy="22098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Fare clic per modificare lo stile del titolo</a:t>
            </a:r>
          </a:p>
        </p:txBody>
      </p:sp>
      <p:sp>
        <p:nvSpPr>
          <p:cNvPr id="303115" name="Rectangle 11"/>
          <p:cNvSpPr>
            <a:spLocks noGrp="1" noChangeArrowheads="1"/>
          </p:cNvSpPr>
          <p:nvPr>
            <p:ph type="subTitle" idx="1"/>
          </p:nvPr>
        </p:nvSpPr>
        <p:spPr>
          <a:xfrm>
            <a:off x="1258888" y="4149725"/>
            <a:ext cx="7200900" cy="2087563"/>
          </a:xfrm>
        </p:spPr>
        <p:txBody>
          <a:bodyPr anchor="ctr"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Fare clic per modificare lo stile del sottotitolo dello schema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268413"/>
            <a:ext cx="3810000" cy="53292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76800" y="1268413"/>
            <a:ext cx="3810000" cy="53292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0600BC-A912-43BA-9F07-666D5033D804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3700" y="260350"/>
            <a:ext cx="1943100" cy="6337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260350"/>
            <a:ext cx="5676900" cy="6337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60350"/>
            <a:ext cx="7772400" cy="7747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268413"/>
            <a:ext cx="3810000" cy="53292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876800" y="1268413"/>
            <a:ext cx="3810000" cy="5329237"/>
          </a:xfrm>
        </p:spPr>
        <p:txBody>
          <a:bodyPr/>
          <a:lstStyle/>
          <a:p>
            <a:pPr lvl="0"/>
            <a:endParaRPr lang="it-IT" noProof="0" smtClean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60350"/>
            <a:ext cx="7772400" cy="7747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914400" y="1268413"/>
            <a:ext cx="7772400" cy="5329237"/>
          </a:xfrm>
        </p:spPr>
        <p:txBody>
          <a:bodyPr/>
          <a:lstStyle/>
          <a:p>
            <a:pPr lvl="0"/>
            <a:endParaRPr lang="it-IT" noProof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9BA3ED-FEC9-4541-A5BD-00F91E8A759A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9C4869-3935-4C0B-BFA0-1B5556BCD228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676320-6AC4-484E-B59A-EEE068A59470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7A805B-B19A-4C55-9528-2D3353F9F73A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EFBAE6-974B-45D8-8546-6E8C14842E49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E46B99-8941-4A8B-AE75-68257A92B5A3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CFF11C-BBAB-4723-BC06-58D3A18EDFE9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2211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2211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2211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2F5374AA-CD49-48DF-9F95-0E3BA57599B4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082" name="Rectangle 2"/>
          <p:cNvSpPr>
            <a:spLocks noChangeArrowheads="1"/>
          </p:cNvSpPr>
          <p:nvPr/>
        </p:nvSpPr>
        <p:spPr bwMode="auto">
          <a:xfrm>
            <a:off x="0" y="0"/>
            <a:ext cx="609600" cy="48768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it-IT" sz="2400">
              <a:latin typeface="Times New Roman" pitchFamily="18" charset="0"/>
            </a:endParaRPr>
          </a:p>
        </p:txBody>
      </p:sp>
      <p:grpSp>
        <p:nvGrpSpPr>
          <p:cNvPr id="13315" name="Group 3"/>
          <p:cNvGrpSpPr>
            <a:grpSpLocks/>
          </p:cNvGrpSpPr>
          <p:nvPr/>
        </p:nvGrpSpPr>
        <p:grpSpPr bwMode="auto">
          <a:xfrm>
            <a:off x="381000" y="1085850"/>
            <a:ext cx="8305800" cy="182563"/>
            <a:chOff x="240" y="893"/>
            <a:chExt cx="5232" cy="115"/>
          </a:xfrm>
        </p:grpSpPr>
        <p:sp>
          <p:nvSpPr>
            <p:cNvPr id="302084" name="Rectangle 4"/>
            <p:cNvSpPr>
              <a:spLocks noChangeArrowheads="1"/>
            </p:cNvSpPr>
            <p:nvPr/>
          </p:nvSpPr>
          <p:spPr bwMode="auto">
            <a:xfrm>
              <a:off x="4320" y="893"/>
              <a:ext cx="1152" cy="115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it-IT" sz="2400">
                <a:latin typeface="Times New Roman" pitchFamily="18" charset="0"/>
              </a:endParaRPr>
            </a:p>
          </p:txBody>
        </p:sp>
        <p:sp>
          <p:nvSpPr>
            <p:cNvPr id="302085" name="Line 5"/>
            <p:cNvSpPr>
              <a:spLocks noChangeShapeType="1"/>
            </p:cNvSpPr>
            <p:nvPr/>
          </p:nvSpPr>
          <p:spPr bwMode="auto">
            <a:xfrm>
              <a:off x="240" y="941"/>
              <a:ext cx="5232" cy="0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</p:grpSp>
      <p:sp>
        <p:nvSpPr>
          <p:cNvPr id="13316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260350"/>
            <a:ext cx="7772400" cy="77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Fare clic per modificare lo stile del titolo</a:t>
            </a:r>
          </a:p>
        </p:txBody>
      </p:sp>
      <p:sp>
        <p:nvSpPr>
          <p:cNvPr id="13317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268413"/>
            <a:ext cx="7772400" cy="532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Fare clic per modificare gli stili del testo dello schema</a:t>
            </a:r>
          </a:p>
          <a:p>
            <a:pPr lvl="1"/>
            <a:r>
              <a:rPr lang="en-US" smtClean="0"/>
              <a:t>Secondo livello</a:t>
            </a:r>
          </a:p>
          <a:p>
            <a:pPr lvl="2"/>
            <a:r>
              <a:rPr lang="en-US" smtClean="0"/>
              <a:t>Terzo livello</a:t>
            </a:r>
          </a:p>
          <a:p>
            <a:pPr lvl="3"/>
            <a:r>
              <a:rPr lang="en-US" smtClean="0"/>
              <a:t>Quarto livello</a:t>
            </a:r>
          </a:p>
          <a:p>
            <a:pPr lvl="4"/>
            <a:r>
              <a:rPr lang="en-US" smtClean="0"/>
              <a:t>Quinto livello</a:t>
            </a:r>
          </a:p>
        </p:txBody>
      </p:sp>
      <p:sp>
        <p:nvSpPr>
          <p:cNvPr id="302088" name="Line 8"/>
          <p:cNvSpPr>
            <a:spLocks noChangeShapeType="1"/>
          </p:cNvSpPr>
          <p:nvPr/>
        </p:nvSpPr>
        <p:spPr bwMode="auto">
          <a:xfrm>
            <a:off x="0" y="4876800"/>
            <a:ext cx="609600" cy="0"/>
          </a:xfrm>
          <a:prstGeom prst="line">
            <a:avLst/>
          </a:prstGeom>
          <a:noFill/>
          <a:ln w="44450">
            <a:solidFill>
              <a:schemeClr val="bg2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200" b="1">
          <a:solidFill>
            <a:schemeClr val="hlink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200" b="1">
          <a:solidFill>
            <a:schemeClr val="hlink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200" b="1">
          <a:solidFill>
            <a:schemeClr val="hlink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200" b="1">
          <a:solidFill>
            <a:schemeClr val="hlink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200" b="1">
          <a:solidFill>
            <a:schemeClr val="hlink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200" b="1">
          <a:solidFill>
            <a:schemeClr val="hlink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200" b="1">
          <a:solidFill>
            <a:schemeClr val="hlink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200" b="1">
          <a:solidFill>
            <a:schemeClr val="hlink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200" b="1">
          <a:solidFill>
            <a:schemeClr val="hlink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Char char="n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n"/>
        <a:defRPr sz="26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5000"/>
        <a:buFont typeface="Wingdings" pitchFamily="2" charset="2"/>
        <a:buChar char="n"/>
        <a:defRPr sz="23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.xml"/><Relationship Id="rId4" Type="http://schemas.openxmlformats.org/officeDocument/2006/relationships/image" Target="../media/image30.w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wm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3.w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6.w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wm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5.xml"/><Relationship Id="rId4" Type="http://schemas.openxmlformats.org/officeDocument/2006/relationships/image" Target="../media/image44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wmf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0.wmf"/><Relationship Id="rId4" Type="http://schemas.openxmlformats.org/officeDocument/2006/relationships/image" Target="../media/image4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6.xml"/><Relationship Id="rId4" Type="http://schemas.openxmlformats.org/officeDocument/2006/relationships/image" Target="../media/image5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wmf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7.xml"/><Relationship Id="rId4" Type="http://schemas.openxmlformats.org/officeDocument/2006/relationships/image" Target="../media/image53.w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wmf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8.xml"/><Relationship Id="rId4" Type="http://schemas.openxmlformats.org/officeDocument/2006/relationships/image" Target="../media/image55.w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9.xml"/><Relationship Id="rId4" Type="http://schemas.openxmlformats.org/officeDocument/2006/relationships/image" Target="../media/image57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1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4"/>
          <p:cNvSpPr>
            <a:spLocks noChangeArrowheads="1"/>
          </p:cNvSpPr>
          <p:nvPr/>
        </p:nvSpPr>
        <p:spPr bwMode="auto">
          <a:xfrm>
            <a:off x="0" y="692150"/>
            <a:ext cx="9144000" cy="576263"/>
          </a:xfrm>
          <a:prstGeom prst="rect">
            <a:avLst/>
          </a:prstGeom>
          <a:solidFill>
            <a:srgbClr val="2D2D8A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4000" b="1">
                <a:solidFill>
                  <a:srgbClr val="FFCC00"/>
                </a:solidFill>
                <a:latin typeface="Times New Roman" pitchFamily="18" charset="0"/>
                <a:cs typeface="Tahoma" pitchFamily="34" charset="0"/>
              </a:rPr>
              <a:t>EXOTIC - 2012</a:t>
            </a:r>
          </a:p>
        </p:txBody>
      </p:sp>
      <p:sp>
        <p:nvSpPr>
          <p:cNvPr id="2" name="Rettangolo 1"/>
          <p:cNvSpPr/>
          <p:nvPr/>
        </p:nvSpPr>
        <p:spPr>
          <a:xfrm>
            <a:off x="2303463" y="5516563"/>
            <a:ext cx="4572000" cy="4762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it-IT" sz="2800" b="1">
                <a:solidFill>
                  <a:srgbClr val="2D2D8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ahoma" pitchFamily="34" charset="0"/>
              </a:rPr>
              <a:t>02/07/2012</a:t>
            </a:r>
            <a:endParaRPr lang="it-IT" sz="2800">
              <a:solidFill>
                <a:srgbClr val="2D2D8A"/>
              </a:solidFill>
              <a:latin typeface="Times New Roman" pitchFamily="18" charset="0"/>
              <a:cs typeface="Tahoma" pitchFamily="34" charset="0"/>
            </a:endParaRPr>
          </a:p>
        </p:txBody>
      </p:sp>
      <p:sp>
        <p:nvSpPr>
          <p:cNvPr id="29699" name="Text Box 2"/>
          <p:cNvSpPr txBox="1">
            <a:spLocks noChangeArrowheads="1"/>
          </p:cNvSpPr>
          <p:nvPr/>
        </p:nvSpPr>
        <p:spPr bwMode="auto">
          <a:xfrm>
            <a:off x="468313" y="1844675"/>
            <a:ext cx="8137525" cy="3032125"/>
          </a:xfrm>
          <a:prstGeom prst="rect">
            <a:avLst/>
          </a:prstGeom>
          <a:solidFill>
            <a:schemeClr val="bg2"/>
          </a:solidFill>
          <a:ln w="19050">
            <a:solidFill>
              <a:schemeClr val="bg2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sz="2400">
                <a:solidFill>
                  <a:srgbClr val="2D2D8A"/>
                </a:solidFill>
                <a:latin typeface="Tahoma" pitchFamily="34" charset="0"/>
                <a:cs typeface="Tahoma" pitchFamily="34" charset="0"/>
              </a:rPr>
              <a:t>1) Study of the reaction mechanisms and the structure of weakly bound stable and exotic nuclei (PD)</a:t>
            </a:r>
          </a:p>
          <a:p>
            <a:pPr algn="ctr"/>
            <a:endParaRPr lang="it-IT" sz="2400">
              <a:solidFill>
                <a:srgbClr val="2D2D8A"/>
              </a:solidFill>
              <a:latin typeface="Tahoma" pitchFamily="34" charset="0"/>
              <a:cs typeface="Tahoma" pitchFamily="34" charset="0"/>
            </a:endParaRPr>
          </a:p>
          <a:p>
            <a:pPr algn="ctr"/>
            <a:r>
              <a:rPr lang="it-IT" sz="2400">
                <a:solidFill>
                  <a:srgbClr val="2D2D8A"/>
                </a:solidFill>
                <a:latin typeface="Tahoma" pitchFamily="34" charset="0"/>
                <a:cs typeface="Tahoma" pitchFamily="34" charset="0"/>
              </a:rPr>
              <a:t>2) Measurements of astrophysical interest with RIBs (MI)</a:t>
            </a:r>
          </a:p>
          <a:p>
            <a:pPr algn="ctr"/>
            <a:r>
              <a:rPr lang="it-IT" sz="2400">
                <a:solidFill>
                  <a:srgbClr val="2D2D8A"/>
                </a:solidFill>
                <a:latin typeface="Tahoma" pitchFamily="34" charset="0"/>
                <a:cs typeface="Tahoma" pitchFamily="34" charset="0"/>
              </a:rPr>
              <a:t>	</a:t>
            </a:r>
          </a:p>
          <a:p>
            <a:pPr marL="0" lvl="1" algn="ctr"/>
            <a:r>
              <a:rPr lang="it-IT" sz="2400">
                <a:solidFill>
                  <a:srgbClr val="2D2D8A"/>
                </a:solidFill>
                <a:latin typeface="Tahoma" pitchFamily="34" charset="0"/>
                <a:cs typeface="Tahoma" pitchFamily="34" charset="0"/>
              </a:rPr>
              <a:t>	3) Collective modes: Dynamical Dipole</a:t>
            </a:r>
          </a:p>
          <a:p>
            <a:pPr algn="ctr"/>
            <a:r>
              <a:rPr lang="it-IT" sz="2400">
                <a:solidFill>
                  <a:srgbClr val="2D2D8A"/>
                </a:solidFill>
                <a:latin typeface="Tahoma" pitchFamily="34" charset="0"/>
                <a:cs typeface="Tahoma" pitchFamily="34" charset="0"/>
              </a:rPr>
              <a:t>	Study of the pre-equilibrium dipole </a:t>
            </a:r>
            <a:r>
              <a:rPr lang="it-IT" sz="2400">
                <a:solidFill>
                  <a:srgbClr val="2D2D8A"/>
                </a:solidFill>
                <a:latin typeface="Symbol" pitchFamily="18" charset="2"/>
                <a:cs typeface="Tahoma" pitchFamily="34" charset="0"/>
              </a:rPr>
              <a:t>g</a:t>
            </a:r>
            <a:r>
              <a:rPr lang="it-IT" sz="2400">
                <a:solidFill>
                  <a:srgbClr val="2D2D8A"/>
                </a:solidFill>
                <a:latin typeface="Tahoma" pitchFamily="34" charset="0"/>
                <a:cs typeface="Tahoma" pitchFamily="34" charset="0"/>
              </a:rPr>
              <a:t> ray emission in dissipative heavy-ion reactions (NA)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Immagin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313" y="692150"/>
            <a:ext cx="8424862" cy="6192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38" name="Rectangle 10"/>
          <p:cNvSpPr>
            <a:spLocks noChangeArrowheads="1"/>
          </p:cNvSpPr>
          <p:nvPr/>
        </p:nvSpPr>
        <p:spPr bwMode="auto">
          <a:xfrm>
            <a:off x="0" y="0"/>
            <a:ext cx="9144000" cy="908050"/>
          </a:xfrm>
          <a:prstGeom prst="rect">
            <a:avLst/>
          </a:prstGeom>
          <a:solidFill>
            <a:srgbClr val="2D2D8A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it-IT" sz="2400" b="1">
                <a:solidFill>
                  <a:srgbClr val="FFCC00"/>
                </a:solidFill>
                <a:latin typeface="Tahoma" pitchFamily="34" charset="0"/>
                <a:cs typeface="Tahoma" pitchFamily="34" charset="0"/>
              </a:rPr>
              <a:t>EXOTIC beamline: vacuum, venting and gas flow control </a:t>
            </a:r>
            <a:r>
              <a:rPr lang="it-IT" b="1">
                <a:solidFill>
                  <a:srgbClr val="FFCC00"/>
                </a:solidFill>
                <a:latin typeface="Tahoma" pitchFamily="34" charset="0"/>
                <a:cs typeface="Tahoma" pitchFamily="34" charset="0"/>
              </a:rPr>
              <a:t>(to be completed by March 2013, NA+PD)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4"/>
          <p:cNvSpPr>
            <a:spLocks noChangeArrowheads="1"/>
          </p:cNvSpPr>
          <p:nvPr/>
        </p:nvSpPr>
        <p:spPr bwMode="auto">
          <a:xfrm>
            <a:off x="0" y="2492375"/>
            <a:ext cx="9144000" cy="1873250"/>
          </a:xfrm>
          <a:prstGeom prst="rect">
            <a:avLst/>
          </a:prstGeom>
          <a:solidFill>
            <a:srgbClr val="2D2D8A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6000" b="1">
                <a:solidFill>
                  <a:srgbClr val="FFCC00"/>
                </a:solidFill>
                <a:latin typeface="Times New Roman" pitchFamily="18" charset="0"/>
                <a:cs typeface="Tahoma" pitchFamily="34" charset="0"/>
              </a:rPr>
              <a:t>Detector Development: EXPADES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98425" y="4797425"/>
            <a:ext cx="4329113" cy="1938338"/>
          </a:xfrm>
          <a:prstGeom prst="rect">
            <a:avLst/>
          </a:prstGeom>
          <a:solidFill>
            <a:schemeClr val="bg2"/>
          </a:solidFill>
          <a:ln w="57150">
            <a:solidFill>
              <a:srgbClr val="FFCC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just" defTabSz="4114800">
              <a:defRPr/>
            </a:pPr>
            <a:r>
              <a:rPr lang="it-IT" sz="1500" b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8</a:t>
            </a:r>
            <a:r>
              <a:rPr lang="it-IT" sz="1500" b="1" dirty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it-IT" sz="1500" b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Telescopes </a:t>
            </a:r>
            <a:r>
              <a:rPr lang="en-US" sz="1500" dirty="0">
                <a:solidFill>
                  <a:srgbClr val="2D2D8A"/>
                </a:solidFill>
                <a:latin typeface="Tahoma" pitchFamily="34" charset="0"/>
                <a:cs typeface="Tahoma" pitchFamily="34" charset="0"/>
              </a:rPr>
              <a:t>each one consisting of:</a:t>
            </a:r>
            <a:endParaRPr lang="it-IT" sz="1500" dirty="0">
              <a:solidFill>
                <a:srgbClr val="2D2D8A"/>
              </a:solidFill>
              <a:latin typeface="Tahoma" pitchFamily="34" charset="0"/>
              <a:cs typeface="Tahoma" pitchFamily="34" charset="0"/>
            </a:endParaRPr>
          </a:p>
          <a:p>
            <a:pPr algn="just" defTabSz="4114800">
              <a:defRPr/>
            </a:pPr>
            <a:r>
              <a:rPr lang="it-IT" sz="1500" b="1" dirty="0">
                <a:solidFill>
                  <a:srgbClr val="2D2D8A"/>
                </a:solidFill>
                <a:latin typeface="Symbol" pitchFamily="18" charset="2"/>
                <a:cs typeface="Tahoma" pitchFamily="34" charset="0"/>
              </a:rPr>
              <a:t>D</a:t>
            </a:r>
            <a:r>
              <a:rPr lang="it-IT" sz="1500" b="1" dirty="0">
                <a:solidFill>
                  <a:srgbClr val="2D2D8A"/>
                </a:solidFill>
                <a:latin typeface="Tahoma" pitchFamily="34" charset="0"/>
                <a:cs typeface="Tahoma" pitchFamily="34" charset="0"/>
              </a:rPr>
              <a:t>E – Ionization Chamber</a:t>
            </a:r>
          </a:p>
          <a:p>
            <a:pPr algn="just" defTabSz="4114800">
              <a:defRPr/>
            </a:pPr>
            <a:r>
              <a:rPr lang="it-IT" sz="1500" b="1" dirty="0">
                <a:solidFill>
                  <a:srgbClr val="2D2D8A"/>
                </a:solidFill>
                <a:latin typeface="Symbol" pitchFamily="18" charset="2"/>
                <a:cs typeface="Tahoma" pitchFamily="34" charset="0"/>
              </a:rPr>
              <a:t>D</a:t>
            </a:r>
            <a:r>
              <a:rPr lang="it-IT" sz="1500" b="1" dirty="0">
                <a:solidFill>
                  <a:srgbClr val="2D2D8A"/>
                </a:solidFill>
                <a:latin typeface="Tahoma" pitchFamily="34" charset="0"/>
                <a:cs typeface="Tahoma" pitchFamily="34" charset="0"/>
              </a:rPr>
              <a:t>E(</a:t>
            </a:r>
            <a:r>
              <a:rPr lang="en-US" sz="1500" b="1" dirty="0">
                <a:solidFill>
                  <a:srgbClr val="2D2D8A"/>
                </a:solidFill>
                <a:latin typeface="Tahoma" pitchFamily="34" charset="0"/>
                <a:cs typeface="Tahoma" pitchFamily="34" charset="0"/>
              </a:rPr>
              <a:t>40 </a:t>
            </a:r>
            <a:r>
              <a:rPr lang="en-US" sz="1500" b="1" dirty="0">
                <a:solidFill>
                  <a:srgbClr val="2D2D8A"/>
                </a:solidFill>
                <a:latin typeface="Symbol" pitchFamily="18" charset="2"/>
                <a:cs typeface="Tahoma" pitchFamily="34" charset="0"/>
              </a:rPr>
              <a:t>m</a:t>
            </a:r>
            <a:r>
              <a:rPr lang="en-US" sz="1500" b="1" dirty="0">
                <a:solidFill>
                  <a:srgbClr val="2D2D8A"/>
                </a:solidFill>
                <a:latin typeface="Tahoma" pitchFamily="34" charset="0"/>
                <a:cs typeface="Tahoma" pitchFamily="34" charset="0"/>
              </a:rPr>
              <a:t>m)</a:t>
            </a:r>
            <a:r>
              <a:rPr lang="it-IT" sz="1500" b="1" dirty="0">
                <a:solidFill>
                  <a:srgbClr val="2D2D8A"/>
                </a:solidFill>
                <a:latin typeface="Tahoma" pitchFamily="34" charset="0"/>
                <a:cs typeface="Tahoma" pitchFamily="34" charset="0"/>
              </a:rPr>
              <a:t> + E (</a:t>
            </a:r>
            <a:r>
              <a:rPr lang="en-US" sz="1500" b="1" dirty="0">
                <a:solidFill>
                  <a:srgbClr val="2D2D8A"/>
                </a:solidFill>
                <a:latin typeface="Tahoma" pitchFamily="34" charset="0"/>
                <a:cs typeface="Tahoma" pitchFamily="34" charset="0"/>
              </a:rPr>
              <a:t>300 </a:t>
            </a:r>
            <a:r>
              <a:rPr lang="en-US" sz="1500" b="1" dirty="0">
                <a:solidFill>
                  <a:srgbClr val="2D2D8A"/>
                </a:solidFill>
                <a:latin typeface="Symbol" pitchFamily="18" charset="2"/>
                <a:cs typeface="Tahoma" pitchFamily="34" charset="0"/>
              </a:rPr>
              <a:t>m</a:t>
            </a:r>
            <a:r>
              <a:rPr lang="en-US" sz="1500" b="1" dirty="0">
                <a:solidFill>
                  <a:srgbClr val="2D2D8A"/>
                </a:solidFill>
                <a:latin typeface="Tahoma" pitchFamily="34" charset="0"/>
                <a:cs typeface="Tahoma" pitchFamily="34" charset="0"/>
              </a:rPr>
              <a:t>m)</a:t>
            </a:r>
            <a:r>
              <a:rPr lang="it-IT" sz="1500" b="1" dirty="0">
                <a:solidFill>
                  <a:srgbClr val="2D2D8A"/>
                </a:solidFill>
                <a:latin typeface="Tahoma" pitchFamily="34" charset="0"/>
                <a:cs typeface="Tahoma" pitchFamily="34" charset="0"/>
              </a:rPr>
              <a:t> </a:t>
            </a:r>
          </a:p>
          <a:p>
            <a:pPr algn="just" defTabSz="4114800">
              <a:defRPr/>
            </a:pPr>
            <a:r>
              <a:rPr lang="it-IT" sz="1500" dirty="0">
                <a:solidFill>
                  <a:srgbClr val="2D2D8A"/>
                </a:solidFill>
                <a:latin typeface="Tahoma" pitchFamily="34" charset="0"/>
                <a:cs typeface="Tahoma" pitchFamily="34" charset="0"/>
              </a:rPr>
              <a:t>Double Sided Silicon Strip Detectors</a:t>
            </a:r>
          </a:p>
          <a:p>
            <a:pPr algn="just" defTabSz="4114800">
              <a:defRPr/>
            </a:pPr>
            <a:r>
              <a:rPr lang="it-IT" sz="1500" dirty="0">
                <a:solidFill>
                  <a:srgbClr val="2D2D8A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1500" dirty="0">
                <a:solidFill>
                  <a:srgbClr val="2D2D8A"/>
                </a:solidFill>
                <a:latin typeface="Tahoma" pitchFamily="34" charset="0"/>
                <a:cs typeface="Tahoma" pitchFamily="34" charset="0"/>
              </a:rPr>
              <a:t>62.5 x 62.5 mm</a:t>
            </a:r>
            <a:r>
              <a:rPr lang="en-US" sz="1500" baseline="30000" dirty="0">
                <a:solidFill>
                  <a:srgbClr val="2D2D8A"/>
                </a:solidFill>
                <a:latin typeface="Tahoma" pitchFamily="34" charset="0"/>
                <a:cs typeface="Tahoma" pitchFamily="34" charset="0"/>
              </a:rPr>
              <a:t>2</a:t>
            </a:r>
            <a:r>
              <a:rPr lang="en-US" sz="1500" dirty="0">
                <a:solidFill>
                  <a:srgbClr val="2D2D8A"/>
                </a:solidFill>
                <a:latin typeface="Tahoma" pitchFamily="34" charset="0"/>
                <a:cs typeface="Tahoma" pitchFamily="34" charset="0"/>
              </a:rPr>
              <a:t>   active area  </a:t>
            </a:r>
          </a:p>
          <a:p>
            <a:pPr algn="just" defTabSz="4114800">
              <a:defRPr/>
            </a:pPr>
            <a:r>
              <a:rPr lang="en-US" sz="1500" dirty="0">
                <a:solidFill>
                  <a:srgbClr val="2D2D8A"/>
                </a:solidFill>
                <a:latin typeface="Tahoma" pitchFamily="34" charset="0"/>
                <a:cs typeface="Tahoma" pitchFamily="34" charset="0"/>
              </a:rPr>
              <a:t> 32 x 32 strips (2 mm) </a:t>
            </a:r>
            <a:r>
              <a:rPr lang="it-IT" sz="1500" b="1" dirty="0" err="1">
                <a:solidFill>
                  <a:srgbClr val="2D2D8A"/>
                </a:solidFill>
                <a:latin typeface="Symbol" pitchFamily="18" charset="2"/>
                <a:cs typeface="Tahoma" pitchFamily="34" charset="0"/>
              </a:rPr>
              <a:t>Dq</a:t>
            </a:r>
            <a:r>
              <a:rPr lang="it-IT" sz="1500" b="1" dirty="0">
                <a:solidFill>
                  <a:srgbClr val="2D2D8A"/>
                </a:solidFill>
                <a:latin typeface="Tahoma" pitchFamily="34" charset="0"/>
                <a:cs typeface="Tahoma" pitchFamily="34" charset="0"/>
              </a:rPr>
              <a:t>=</a:t>
            </a:r>
            <a:r>
              <a:rPr lang="en-US" sz="1500" dirty="0">
                <a:solidFill>
                  <a:srgbClr val="2D2D8A"/>
                </a:solidFill>
                <a:latin typeface="Tahoma" pitchFamily="34" charset="0"/>
                <a:cs typeface="Tahoma" pitchFamily="34" charset="0"/>
              </a:rPr>
              <a:t>0.8 ° at d=15 cm</a:t>
            </a:r>
          </a:p>
          <a:p>
            <a:pPr algn="just" defTabSz="4114800">
              <a:defRPr/>
            </a:pPr>
            <a:r>
              <a:rPr lang="it-IT" sz="1500" b="1" dirty="0">
                <a:solidFill>
                  <a:srgbClr val="2D2D8A"/>
                </a:solidFill>
                <a:latin typeface="Tahoma" pitchFamily="34" charset="0"/>
                <a:cs typeface="Tahoma" pitchFamily="34" charset="0"/>
              </a:rPr>
              <a:t>3</a:t>
            </a:r>
            <a:r>
              <a:rPr lang="it-IT" sz="1500" b="1" baseline="30000" dirty="0">
                <a:solidFill>
                  <a:srgbClr val="2D2D8A"/>
                </a:solidFill>
                <a:latin typeface="Tahoma" pitchFamily="34" charset="0"/>
                <a:cs typeface="Tahoma" pitchFamily="34" charset="0"/>
              </a:rPr>
              <a:t>rd</a:t>
            </a:r>
            <a:r>
              <a:rPr lang="it-IT" sz="1500" b="1" dirty="0">
                <a:solidFill>
                  <a:srgbClr val="2D2D8A"/>
                </a:solidFill>
                <a:latin typeface="Tahoma" pitchFamily="34" charset="0"/>
                <a:cs typeface="Tahoma" pitchFamily="34" charset="0"/>
              </a:rPr>
              <a:t> stage: 500 </a:t>
            </a:r>
            <a:r>
              <a:rPr lang="el-GR" sz="1500" b="1" dirty="0">
                <a:solidFill>
                  <a:srgbClr val="2D2D8A"/>
                </a:solidFill>
                <a:latin typeface="Tahoma" pitchFamily="34" charset="0"/>
                <a:cs typeface="Tahoma" pitchFamily="34" charset="0"/>
              </a:rPr>
              <a:t>μ</a:t>
            </a:r>
            <a:r>
              <a:rPr lang="it-IT" sz="1500" b="1" dirty="0">
                <a:solidFill>
                  <a:srgbClr val="2D2D8A"/>
                </a:solidFill>
                <a:latin typeface="Tahoma" pitchFamily="34" charset="0"/>
                <a:cs typeface="Tahoma" pitchFamily="34" charset="0"/>
              </a:rPr>
              <a:t>m Silicon (single pad) from the EXODET set up.</a:t>
            </a:r>
            <a:endParaRPr lang="en-US" sz="1500" dirty="0">
              <a:solidFill>
                <a:srgbClr val="3333CC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>
          <a:xfrm>
            <a:off x="0" y="-26988"/>
            <a:ext cx="9144000" cy="863601"/>
          </a:xfrm>
          <a:prstGeom prst="rect">
            <a:avLst/>
          </a:prstGeom>
          <a:solidFill>
            <a:srgbClr val="2D2D8A"/>
          </a:solidFill>
        </p:spPr>
        <p:txBody>
          <a:bodyPr/>
          <a:lstStyle/>
          <a:p>
            <a:pPr algn="ctr">
              <a:defRPr/>
            </a:pPr>
            <a:r>
              <a:rPr lang="en-US" sz="2400" b="1" kern="0" dirty="0">
                <a:solidFill>
                  <a:srgbClr val="FFCC00"/>
                </a:solidFill>
                <a:latin typeface="Tahoma" pitchFamily="34" charset="0"/>
                <a:ea typeface="+mj-ea"/>
                <a:cs typeface="Tahoma" pitchFamily="34" charset="0"/>
              </a:rPr>
              <a:t>EXOTIC new apparatus for measurements with RIBs</a:t>
            </a:r>
          </a:p>
          <a:p>
            <a:pPr algn="ctr">
              <a:defRPr/>
            </a:pPr>
            <a:r>
              <a:rPr lang="en-US" b="1" kern="0" dirty="0">
                <a:solidFill>
                  <a:srgbClr val="FFCC00"/>
                </a:solidFill>
                <a:latin typeface="Tahoma" pitchFamily="34" charset="0"/>
                <a:ea typeface="+mj-ea"/>
                <a:cs typeface="Tahoma" pitchFamily="34" charset="0"/>
              </a:rPr>
              <a:t>(commissioning by the end of 2012)</a:t>
            </a:r>
          </a:p>
          <a:p>
            <a:pPr algn="ctr">
              <a:defRPr/>
            </a:pPr>
            <a:endParaRPr lang="en-US" sz="2400" b="1" kern="0" dirty="0">
              <a:solidFill>
                <a:srgbClr val="FFCC00"/>
              </a:solidFill>
              <a:latin typeface="Tahoma" pitchFamily="34" charset="0"/>
              <a:ea typeface="+mj-ea"/>
              <a:cs typeface="Tahoma" pitchFamily="34" charset="0"/>
            </a:endParaRPr>
          </a:p>
        </p:txBody>
      </p:sp>
      <p:grpSp>
        <p:nvGrpSpPr>
          <p:cNvPr id="41987" name="Gruppo 25"/>
          <p:cNvGrpSpPr>
            <a:grpSpLocks/>
          </p:cNvGrpSpPr>
          <p:nvPr/>
        </p:nvGrpSpPr>
        <p:grpSpPr bwMode="auto">
          <a:xfrm>
            <a:off x="520700" y="981075"/>
            <a:ext cx="7580313" cy="3711575"/>
            <a:chOff x="592098" y="937300"/>
            <a:chExt cx="7580302" cy="3711575"/>
          </a:xfrm>
        </p:grpSpPr>
        <p:pic>
          <p:nvPicPr>
            <p:cNvPr id="41989" name="Picture 6" descr="Descrizione: Immagine1"/>
            <p:cNvPicPr>
              <a:picLocks noChangeAspect="1" noChangeArrowheads="1"/>
            </p:cNvPicPr>
            <p:nvPr/>
          </p:nvPicPr>
          <p:blipFill>
            <a:blip r:embed="rId2"/>
            <a:srcRect l="10036" r="9454"/>
            <a:stretch>
              <a:fillRect/>
            </a:stretch>
          </p:blipFill>
          <p:spPr bwMode="auto">
            <a:xfrm>
              <a:off x="2019154" y="937300"/>
              <a:ext cx="4830763" cy="37115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1990" name="Casella di testo 49"/>
            <p:cNvSpPr txBox="1">
              <a:spLocks noChangeArrowheads="1"/>
            </p:cNvSpPr>
            <p:nvPr/>
          </p:nvSpPr>
          <p:spPr bwMode="auto">
            <a:xfrm>
              <a:off x="1744226" y="1484784"/>
              <a:ext cx="936104" cy="34290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it-IT" sz="1400" b="1">
                  <a:solidFill>
                    <a:srgbClr val="993300"/>
                  </a:solidFill>
                  <a:latin typeface="Calibri" pitchFamily="34" charset="0"/>
                  <a:ea typeface="Calibri" pitchFamily="34" charset="0"/>
                  <a:cs typeface="Times New Roman" pitchFamily="18" charset="0"/>
                </a:rPr>
                <a:t>PPAC_B</a:t>
              </a:r>
              <a:endParaRPr lang="it-IT" sz="1100">
                <a:latin typeface="Calibri" pitchFamily="34" charset="0"/>
                <a:ea typeface="Calibri" pitchFamily="34" charset="0"/>
                <a:cs typeface="Times New Roman" pitchFamily="18" charset="0"/>
              </a:endParaRPr>
            </a:p>
          </p:txBody>
        </p:sp>
        <p:cxnSp>
          <p:nvCxnSpPr>
            <p:cNvPr id="41991" name="Connettore 1 17"/>
            <p:cNvCxnSpPr>
              <a:cxnSpLocks noChangeShapeType="1"/>
            </p:cNvCxnSpPr>
            <p:nvPr/>
          </p:nvCxnSpPr>
          <p:spPr bwMode="auto">
            <a:xfrm>
              <a:off x="992088" y="2264296"/>
              <a:ext cx="1143000" cy="342900"/>
            </a:xfrm>
            <a:prstGeom prst="line">
              <a:avLst/>
            </a:prstGeom>
            <a:noFill/>
            <a:ln w="38100">
              <a:solidFill>
                <a:srgbClr val="FF6600"/>
              </a:solidFill>
              <a:round/>
              <a:headEnd/>
              <a:tailEnd type="triangle" w="med" len="med"/>
            </a:ln>
          </p:spPr>
        </p:cxnSp>
        <p:sp>
          <p:nvSpPr>
            <p:cNvPr id="41992" name="Casella di testo 53"/>
            <p:cNvSpPr txBox="1">
              <a:spLocks noChangeArrowheads="1"/>
            </p:cNvSpPr>
            <p:nvPr/>
          </p:nvSpPr>
          <p:spPr bwMode="auto">
            <a:xfrm>
              <a:off x="592098" y="1861964"/>
              <a:ext cx="800100" cy="34290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it-IT" sz="1400" b="1">
                  <a:solidFill>
                    <a:srgbClr val="FF6600"/>
                  </a:solidFill>
                  <a:latin typeface="Calibri" pitchFamily="34" charset="0"/>
                  <a:ea typeface="Calibri" pitchFamily="34" charset="0"/>
                  <a:cs typeface="Times New Roman" pitchFamily="18" charset="0"/>
                </a:rPr>
                <a:t>BEAM</a:t>
              </a:r>
              <a:endParaRPr lang="it-IT" sz="1100">
                <a:latin typeface="Calibri" pitchFamily="34" charset="0"/>
                <a:ea typeface="Calibri" pitchFamily="34" charset="0"/>
                <a:cs typeface="Times New Roman" pitchFamily="18" charset="0"/>
              </a:endParaRPr>
            </a:p>
          </p:txBody>
        </p:sp>
        <p:cxnSp>
          <p:nvCxnSpPr>
            <p:cNvPr id="41993" name="Connettore 1 19"/>
            <p:cNvCxnSpPr>
              <a:cxnSpLocks noChangeShapeType="1"/>
            </p:cNvCxnSpPr>
            <p:nvPr/>
          </p:nvCxnSpPr>
          <p:spPr bwMode="auto">
            <a:xfrm>
              <a:off x="2201426" y="1941984"/>
              <a:ext cx="228600" cy="457200"/>
            </a:xfrm>
            <a:prstGeom prst="line">
              <a:avLst/>
            </a:prstGeom>
            <a:noFill/>
            <a:ln w="19050">
              <a:solidFill>
                <a:srgbClr val="993300"/>
              </a:solidFill>
              <a:round/>
              <a:headEnd/>
              <a:tailEnd type="triangle" w="med" len="med"/>
            </a:ln>
          </p:spPr>
        </p:cxnSp>
        <p:cxnSp>
          <p:nvCxnSpPr>
            <p:cNvPr id="41994" name="Connettore 1 20"/>
            <p:cNvCxnSpPr>
              <a:cxnSpLocks noChangeShapeType="1"/>
            </p:cNvCxnSpPr>
            <p:nvPr/>
          </p:nvCxnSpPr>
          <p:spPr bwMode="auto">
            <a:xfrm flipH="1">
              <a:off x="5940152" y="2190286"/>
              <a:ext cx="1052686" cy="518634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 type="triangle" w="med" len="med"/>
            </a:ln>
          </p:spPr>
        </p:cxnSp>
        <p:sp>
          <p:nvSpPr>
            <p:cNvPr id="41995" name="Casella di testo 50"/>
            <p:cNvSpPr txBox="1">
              <a:spLocks noChangeArrowheads="1"/>
            </p:cNvSpPr>
            <p:nvPr/>
          </p:nvSpPr>
          <p:spPr bwMode="auto">
            <a:xfrm>
              <a:off x="6707088" y="1747664"/>
              <a:ext cx="1465312" cy="57150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it-IT" sz="1400" b="1">
                  <a:solidFill>
                    <a:srgbClr val="0000FF"/>
                  </a:solidFill>
                  <a:latin typeface="Calibri" pitchFamily="34" charset="0"/>
                  <a:ea typeface="Calibri" pitchFamily="34" charset="0"/>
                  <a:cs typeface="Times New Roman" pitchFamily="18" charset="0"/>
                </a:rPr>
                <a:t>Ionization Chamber (</a:t>
              </a:r>
              <a:r>
                <a:rPr lang="it-IT" sz="1400" b="1">
                  <a:solidFill>
                    <a:srgbClr val="0000FF"/>
                  </a:solidFill>
                  <a:latin typeface="Symbol" pitchFamily="18" charset="2"/>
                  <a:ea typeface="Calibri" pitchFamily="34" charset="0"/>
                  <a:cs typeface="Times New Roman" pitchFamily="18" charset="0"/>
                </a:rPr>
                <a:t>D</a:t>
              </a:r>
              <a:r>
                <a:rPr lang="it-IT" sz="1400" b="1">
                  <a:solidFill>
                    <a:srgbClr val="0000FF"/>
                  </a:solidFill>
                  <a:latin typeface="Calibri" pitchFamily="34" charset="0"/>
                  <a:ea typeface="Calibri" pitchFamily="34" charset="0"/>
                  <a:cs typeface="Times New Roman" pitchFamily="18" charset="0"/>
                </a:rPr>
                <a:t>E)</a:t>
              </a:r>
              <a:endParaRPr lang="it-IT" sz="1100">
                <a:latin typeface="Calibri" pitchFamily="34" charset="0"/>
                <a:ea typeface="Calibri" pitchFamily="34" charset="0"/>
                <a:cs typeface="Times New Roman" pitchFamily="18" charset="0"/>
              </a:endParaRPr>
            </a:p>
          </p:txBody>
        </p:sp>
        <p:sp>
          <p:nvSpPr>
            <p:cNvPr id="41996" name="Casella di testo 52"/>
            <p:cNvSpPr txBox="1">
              <a:spLocks noChangeArrowheads="1"/>
            </p:cNvSpPr>
            <p:nvPr/>
          </p:nvSpPr>
          <p:spPr bwMode="auto">
            <a:xfrm>
              <a:off x="3563888" y="1141884"/>
              <a:ext cx="1257300" cy="342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it-IT" sz="1400" b="1">
                  <a:solidFill>
                    <a:srgbClr val="008000"/>
                  </a:solidFill>
                  <a:latin typeface="Calibri" pitchFamily="34" charset="0"/>
                  <a:ea typeface="Calibri" pitchFamily="34" charset="0"/>
                  <a:cs typeface="Times New Roman" pitchFamily="18" charset="0"/>
                </a:rPr>
                <a:t>Motherboard</a:t>
              </a:r>
              <a:endParaRPr lang="it-IT" sz="1100">
                <a:latin typeface="Calibri" pitchFamily="34" charset="0"/>
                <a:ea typeface="Calibri" pitchFamily="34" charset="0"/>
                <a:cs typeface="Times New Roman" pitchFamily="18" charset="0"/>
              </a:endParaRPr>
            </a:p>
          </p:txBody>
        </p:sp>
        <p:sp>
          <p:nvSpPr>
            <p:cNvPr id="41997" name="Casella di testo 56"/>
            <p:cNvSpPr txBox="1">
              <a:spLocks noChangeArrowheads="1"/>
            </p:cNvSpPr>
            <p:nvPr/>
          </p:nvSpPr>
          <p:spPr bwMode="auto">
            <a:xfrm>
              <a:off x="5817840" y="1280200"/>
              <a:ext cx="914400" cy="342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it-IT" sz="1400" b="1">
                  <a:solidFill>
                    <a:srgbClr val="FF0000"/>
                  </a:solidFill>
                  <a:latin typeface="Calibri" pitchFamily="34" charset="0"/>
                  <a:ea typeface="Calibri" pitchFamily="34" charset="0"/>
                  <a:cs typeface="Times New Roman" pitchFamily="18" charset="0"/>
                </a:rPr>
                <a:t>ΔE</a:t>
              </a:r>
              <a:r>
                <a:rPr lang="it-IT" sz="1400" b="1">
                  <a:latin typeface="Calibri" pitchFamily="34" charset="0"/>
                  <a:ea typeface="Calibri" pitchFamily="34" charset="0"/>
                  <a:cs typeface="Times New Roman" pitchFamily="18" charset="0"/>
                </a:rPr>
                <a:t> - </a:t>
              </a:r>
              <a:r>
                <a:rPr lang="it-IT" sz="1400" b="1">
                  <a:solidFill>
                    <a:srgbClr val="008000"/>
                  </a:solidFill>
                  <a:latin typeface="Calibri" pitchFamily="34" charset="0"/>
                  <a:ea typeface="Calibri" pitchFamily="34" charset="0"/>
                  <a:cs typeface="Times New Roman" pitchFamily="18" charset="0"/>
                </a:rPr>
                <a:t>E</a:t>
              </a:r>
              <a:endParaRPr lang="it-IT" sz="1100">
                <a:latin typeface="Calibri" pitchFamily="34" charset="0"/>
                <a:ea typeface="Calibri" pitchFamily="34" charset="0"/>
                <a:cs typeface="Times New Roman" pitchFamily="18" charset="0"/>
              </a:endParaRPr>
            </a:p>
          </p:txBody>
        </p:sp>
        <p:cxnSp>
          <p:nvCxnSpPr>
            <p:cNvPr id="41998" name="Connettore 1 24"/>
            <p:cNvCxnSpPr>
              <a:cxnSpLocks noChangeShapeType="1"/>
            </p:cNvCxnSpPr>
            <p:nvPr/>
          </p:nvCxnSpPr>
          <p:spPr bwMode="auto">
            <a:xfrm flipH="1">
              <a:off x="5792688" y="1623100"/>
              <a:ext cx="291480" cy="57150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</p:grpSp>
      <p:sp>
        <p:nvSpPr>
          <p:cNvPr id="41988" name="Text Box 14"/>
          <p:cNvSpPr txBox="1">
            <a:spLocks noChangeArrowheads="1"/>
          </p:cNvSpPr>
          <p:nvPr/>
        </p:nvSpPr>
        <p:spPr bwMode="auto">
          <a:xfrm>
            <a:off x="4546600" y="4797425"/>
            <a:ext cx="4392613" cy="1938338"/>
          </a:xfrm>
          <a:prstGeom prst="rect">
            <a:avLst/>
          </a:prstGeom>
          <a:solidFill>
            <a:schemeClr val="bg2"/>
          </a:solidFill>
          <a:ln w="57150">
            <a:solidFill>
              <a:srgbClr val="FFCC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defTabSz="4114800"/>
            <a:r>
              <a:rPr lang="en-US" sz="1500">
                <a:solidFill>
                  <a:srgbClr val="2D2D8A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Readout electronics of the </a:t>
            </a:r>
            <a:r>
              <a:rPr lang="en-US" sz="1500">
                <a:solidFill>
                  <a:srgbClr val="2D2D8A"/>
                </a:solidFill>
                <a:latin typeface="Symbol" pitchFamily="18" charset="2"/>
                <a:cs typeface="Tahoma" pitchFamily="34" charset="0"/>
                <a:sym typeface="Symbol" pitchFamily="18" charset="2"/>
              </a:rPr>
              <a:t>D</a:t>
            </a:r>
            <a:r>
              <a:rPr lang="en-US" sz="1500">
                <a:solidFill>
                  <a:srgbClr val="2D2D8A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E stage based on home-made traditional electronics</a:t>
            </a:r>
          </a:p>
          <a:p>
            <a:pPr algn="just" defTabSz="4114800"/>
            <a:endParaRPr lang="en-US" sz="1500">
              <a:solidFill>
                <a:srgbClr val="2D2D8A"/>
              </a:solidFill>
              <a:latin typeface="Tahoma" pitchFamily="34" charset="0"/>
              <a:cs typeface="Tahoma" pitchFamily="34" charset="0"/>
            </a:endParaRPr>
          </a:p>
          <a:p>
            <a:pPr algn="just" defTabSz="4114800"/>
            <a:r>
              <a:rPr lang="en-US" sz="1500">
                <a:solidFill>
                  <a:srgbClr val="2D2D8A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Readout electronics of the  E  stage based on ASIC chips </a:t>
            </a:r>
            <a:r>
              <a:rPr lang="en-GB" sz="1500">
                <a:solidFill>
                  <a:srgbClr val="2D2D8A"/>
                </a:solidFill>
              </a:rPr>
              <a:t>manufactured by IDEAS-GM (Norway)</a:t>
            </a:r>
          </a:p>
          <a:p>
            <a:pPr algn="just" defTabSz="4114800"/>
            <a:endParaRPr lang="en-US" sz="1500">
              <a:solidFill>
                <a:srgbClr val="2D2D8A"/>
              </a:solidFill>
              <a:latin typeface="Tahoma" pitchFamily="34" charset="0"/>
              <a:cs typeface="Tahoma" pitchFamily="34" charset="0"/>
              <a:sym typeface="Symbol" pitchFamily="18" charset="2"/>
            </a:endParaRPr>
          </a:p>
          <a:p>
            <a:pPr algn="just" defTabSz="4114800"/>
            <a:r>
              <a:rPr lang="en-US" sz="1500">
                <a:solidFill>
                  <a:srgbClr val="2D2D8A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Cooling system with Peltier cells and water</a:t>
            </a:r>
          </a:p>
          <a:p>
            <a:pPr algn="just" defTabSz="4114800"/>
            <a:endParaRPr lang="en-US" sz="1500">
              <a:solidFill>
                <a:srgbClr val="3333CC"/>
              </a:solidFill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5"/>
          <p:cNvSpPr>
            <a:spLocks noChangeArrowheads="1"/>
          </p:cNvSpPr>
          <p:nvPr/>
        </p:nvSpPr>
        <p:spPr bwMode="auto">
          <a:xfrm>
            <a:off x="1476375" y="115888"/>
            <a:ext cx="61198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sz="2400" b="1">
                <a:solidFill>
                  <a:srgbClr val="666699"/>
                </a:solidFill>
                <a:latin typeface="Symbol" pitchFamily="18" charset="2"/>
                <a:cs typeface="Tahoma" pitchFamily="34" charset="0"/>
              </a:rPr>
              <a:t>D</a:t>
            </a:r>
            <a:r>
              <a:rPr lang="it-IT" sz="2400" b="1">
                <a:solidFill>
                  <a:srgbClr val="666699"/>
                </a:solidFill>
                <a:latin typeface="Tahoma" pitchFamily="34" charset="0"/>
                <a:cs typeface="Tahoma" pitchFamily="34" charset="0"/>
              </a:rPr>
              <a:t>E stage: Ionization Chambers (NA)</a:t>
            </a:r>
          </a:p>
        </p:txBody>
      </p:sp>
      <p:pic>
        <p:nvPicPr>
          <p:cNvPr id="43010" name="Picture 4" descr="sorg_collimata_IC.jpg"/>
          <p:cNvPicPr>
            <a:picLocks noChangeAspect="1"/>
          </p:cNvPicPr>
          <p:nvPr/>
        </p:nvPicPr>
        <p:blipFill>
          <a:blip r:embed="rId3"/>
          <a:srcRect l="4991" t="5725" r="18513" b="10667"/>
          <a:stretch>
            <a:fillRect/>
          </a:stretch>
        </p:blipFill>
        <p:spPr bwMode="auto">
          <a:xfrm>
            <a:off x="4608513" y="746125"/>
            <a:ext cx="4356100" cy="3330575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43011" name="Picture 4"/>
          <p:cNvPicPr>
            <a:picLocks noChangeAspect="1" noChangeArrowheads="1"/>
          </p:cNvPicPr>
          <p:nvPr/>
        </p:nvPicPr>
        <p:blipFill>
          <a:blip r:embed="rId4"/>
          <a:srcRect l="2307" t="1584" r="3487"/>
          <a:stretch>
            <a:fillRect/>
          </a:stretch>
        </p:blipFill>
        <p:spPr bwMode="auto">
          <a:xfrm>
            <a:off x="107950" y="4149725"/>
            <a:ext cx="5834063" cy="2663825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43012" name="Picture 2" descr="D:\Lavoro\EXOTIC_2010_2013\Camere_ionizzazione+PPAC\IC\IC_foto_Napoli_11_2011\DSCN0536.jpg"/>
          <p:cNvPicPr>
            <a:picLocks noChangeAspect="1" noChangeArrowheads="1"/>
          </p:cNvPicPr>
          <p:nvPr/>
        </p:nvPicPr>
        <p:blipFill>
          <a:blip r:embed="rId5"/>
          <a:srcRect l="14165" r="13141"/>
          <a:stretch>
            <a:fillRect/>
          </a:stretch>
        </p:blipFill>
        <p:spPr bwMode="auto">
          <a:xfrm>
            <a:off x="6011863" y="4167188"/>
            <a:ext cx="3024187" cy="2620962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43013" name="Picture 4" descr="DSCN1014.JPG"/>
          <p:cNvPicPr>
            <a:picLocks noChangeAspect="1"/>
          </p:cNvPicPr>
          <p:nvPr/>
        </p:nvPicPr>
        <p:blipFill>
          <a:blip r:embed="rId6"/>
          <a:srcRect l="14070" t="21959" r="9277"/>
          <a:stretch>
            <a:fillRect/>
          </a:stretch>
        </p:blipFill>
        <p:spPr bwMode="auto">
          <a:xfrm>
            <a:off x="107950" y="722313"/>
            <a:ext cx="4392613" cy="3354387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1" descr="DSCN0526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9750" y="692150"/>
            <a:ext cx="8135938" cy="6103938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45058" name="Rectangle 2"/>
          <p:cNvSpPr txBox="1">
            <a:spLocks noChangeArrowheads="1"/>
          </p:cNvSpPr>
          <p:nvPr/>
        </p:nvSpPr>
        <p:spPr bwMode="auto">
          <a:xfrm>
            <a:off x="900113" y="88900"/>
            <a:ext cx="7786687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it-IT" sz="2800" b="1">
                <a:solidFill>
                  <a:schemeClr val="hlink"/>
                </a:solidFill>
                <a:latin typeface="Tahoma" pitchFamily="34" charset="0"/>
                <a:cs typeface="Tahoma" pitchFamily="34" charset="0"/>
              </a:rPr>
              <a:t>8 ICs assembled (NA)</a:t>
            </a:r>
            <a:endParaRPr lang="it-IT" sz="2800" b="1">
              <a:solidFill>
                <a:schemeClr val="hlin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Picture 4" descr="time.jpg"/>
          <p:cNvPicPr>
            <a:picLocks noChangeAspect="1" noChangeArrowheads="1"/>
          </p:cNvPicPr>
          <p:nvPr/>
        </p:nvPicPr>
        <p:blipFill>
          <a:blip r:embed="rId2"/>
          <a:srcRect l="4509" t="7307" r="15782" b="10295"/>
          <a:stretch>
            <a:fillRect/>
          </a:stretch>
        </p:blipFill>
        <p:spPr bwMode="auto">
          <a:xfrm>
            <a:off x="5003800" y="3502025"/>
            <a:ext cx="3816350" cy="324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06" name="Rectangle 3"/>
          <p:cNvSpPr txBox="1">
            <a:spLocks noChangeArrowheads="1"/>
          </p:cNvSpPr>
          <p:nvPr/>
        </p:nvSpPr>
        <p:spPr bwMode="auto">
          <a:xfrm>
            <a:off x="323850" y="4437063"/>
            <a:ext cx="4392613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 eaLnBrk="0" hangingPunct="0">
              <a:lnSpc>
                <a:spcPct val="80000"/>
              </a:lnSpc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None/>
            </a:pPr>
            <a:r>
              <a:rPr lang="it-IT" sz="1800">
                <a:latin typeface="Tahoma" pitchFamily="34" charset="0"/>
                <a:cs typeface="Tahoma" pitchFamily="34" charset="0"/>
              </a:rPr>
              <a:t>Readout traditional electronics</a:t>
            </a:r>
          </a:p>
          <a:p>
            <a:pPr marL="342900" indent="-342900" algn="ctr" eaLnBrk="0" hangingPunct="0">
              <a:lnSpc>
                <a:spcPct val="80000"/>
              </a:lnSpc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None/>
            </a:pPr>
            <a:r>
              <a:rPr lang="it-IT" sz="1800">
                <a:latin typeface="Tahoma" pitchFamily="34" charset="0"/>
                <a:cs typeface="Tahoma" pitchFamily="34" charset="0"/>
              </a:rPr>
              <a:t>16 channel pre–amplifier boards</a:t>
            </a:r>
          </a:p>
          <a:p>
            <a:pPr marL="342900" indent="-342900" algn="ctr" eaLnBrk="0" hangingPunct="0">
              <a:lnSpc>
                <a:spcPct val="80000"/>
              </a:lnSpc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None/>
            </a:pPr>
            <a:r>
              <a:rPr lang="it-IT" sz="1800">
                <a:latin typeface="Tahoma" pitchFamily="34" charset="0"/>
                <a:cs typeface="Tahoma" pitchFamily="34" charset="0"/>
              </a:rPr>
              <a:t>16 channel (SA+CFD+TAC)</a:t>
            </a:r>
          </a:p>
          <a:p>
            <a:pPr marL="342900" indent="-342900" algn="ctr" eaLnBrk="0" hangingPunct="0">
              <a:lnSpc>
                <a:spcPct val="80000"/>
              </a:lnSpc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None/>
            </a:pPr>
            <a:r>
              <a:rPr lang="it-IT" sz="180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Commissioning of the electronics completed. Prototype ready.</a:t>
            </a:r>
          </a:p>
          <a:p>
            <a:pPr marL="342900" indent="-342900" algn="ctr" eaLnBrk="0" hangingPunct="0">
              <a:lnSpc>
                <a:spcPct val="80000"/>
              </a:lnSpc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None/>
            </a:pPr>
            <a:r>
              <a:rPr lang="it-IT" sz="180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4(/8) detectors delivered</a:t>
            </a:r>
          </a:p>
          <a:p>
            <a:pPr marL="342900" indent="-342900" algn="ctr" eaLnBrk="0" hangingPunct="0">
              <a:lnSpc>
                <a:spcPct val="80000"/>
              </a:lnSpc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None/>
            </a:pPr>
            <a:r>
              <a:rPr lang="it-IT" sz="1800">
                <a:latin typeface="Symbol" pitchFamily="18" charset="2"/>
                <a:cs typeface="Tahoma" pitchFamily="34" charset="0"/>
              </a:rPr>
              <a:t>D</a:t>
            </a:r>
            <a:r>
              <a:rPr lang="it-IT" sz="1800">
                <a:latin typeface="Tahoma" pitchFamily="34" charset="0"/>
                <a:cs typeface="Tahoma" pitchFamily="34" charset="0"/>
              </a:rPr>
              <a:t>E (FWHM): </a:t>
            </a:r>
            <a:r>
              <a:rPr lang="it-IT" sz="1800" b="1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34 keV</a:t>
            </a:r>
            <a:endParaRPr lang="it-IT" sz="1800">
              <a:latin typeface="Tahoma" pitchFamily="34" charset="0"/>
              <a:cs typeface="Tahoma" pitchFamily="34" charset="0"/>
            </a:endParaRPr>
          </a:p>
          <a:p>
            <a:pPr marL="342900" indent="-342900" algn="ctr" eaLnBrk="0" hangingPunct="0">
              <a:lnSpc>
                <a:spcPct val="80000"/>
              </a:lnSpc>
              <a:spcBef>
                <a:spcPct val="20000"/>
              </a:spcBef>
              <a:buClr>
                <a:schemeClr val="folHlink"/>
              </a:buClr>
              <a:buSzPct val="90000"/>
            </a:pPr>
            <a:r>
              <a:rPr lang="it-IT" sz="1800">
                <a:latin typeface="Symbol" pitchFamily="18" charset="2"/>
                <a:cs typeface="Tahoma" pitchFamily="34" charset="0"/>
              </a:rPr>
              <a:t>D</a:t>
            </a:r>
            <a:r>
              <a:rPr lang="it-IT" sz="1800">
                <a:latin typeface="Tahoma" pitchFamily="34" charset="0"/>
                <a:cs typeface="Tahoma" pitchFamily="34" charset="0"/>
              </a:rPr>
              <a:t>t (FWHM): </a:t>
            </a:r>
            <a:r>
              <a:rPr lang="it-IT" sz="1800" b="1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0.9 ns (0.1 ns intrinsic)</a:t>
            </a:r>
            <a:endParaRPr lang="it-IT">
              <a:latin typeface="Times New Roman" pitchFamily="18" charset="0"/>
            </a:endParaRPr>
          </a:p>
        </p:txBody>
      </p:sp>
      <p:pic>
        <p:nvPicPr>
          <p:cNvPr id="47107" name="Immagine 1"/>
          <p:cNvPicPr>
            <a:picLocks noChangeAspect="1"/>
          </p:cNvPicPr>
          <p:nvPr/>
        </p:nvPicPr>
        <p:blipFill>
          <a:blip r:embed="rId3"/>
          <a:srcRect l="4509" t="5083" r="14290" b="6555"/>
          <a:stretch>
            <a:fillRect/>
          </a:stretch>
        </p:blipFill>
        <p:spPr bwMode="auto">
          <a:xfrm>
            <a:off x="4932363" y="404813"/>
            <a:ext cx="3887787" cy="295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8" name="Picture 8" descr="2011-05-24 14.48.00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4638" y="765175"/>
            <a:ext cx="4513262" cy="352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09" name="Rectangle 2"/>
          <p:cNvSpPr txBox="1">
            <a:spLocks noChangeArrowheads="1"/>
          </p:cNvSpPr>
          <p:nvPr/>
        </p:nvSpPr>
        <p:spPr bwMode="auto">
          <a:xfrm>
            <a:off x="179388" y="187325"/>
            <a:ext cx="4751387" cy="433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it-IT" sz="2400" b="1">
                <a:solidFill>
                  <a:schemeClr val="hlink"/>
                </a:solidFill>
                <a:latin typeface="Symbol" pitchFamily="18" charset="2"/>
              </a:rPr>
              <a:t>D </a:t>
            </a:r>
            <a:r>
              <a:rPr lang="it-IT" sz="2400" b="1">
                <a:solidFill>
                  <a:schemeClr val="hlink"/>
                </a:solidFill>
                <a:latin typeface="Tahoma" pitchFamily="34" charset="0"/>
                <a:cs typeface="Tahoma" pitchFamily="34" charset="0"/>
              </a:rPr>
              <a:t>E stage: DSSD 40</a:t>
            </a:r>
            <a:r>
              <a:rPr lang="it-IT" sz="2400" b="1">
                <a:solidFill>
                  <a:schemeClr val="hlink"/>
                </a:solidFill>
                <a:latin typeface="Symbol" pitchFamily="18" charset="2"/>
                <a:cs typeface="Tahoma" pitchFamily="34" charset="0"/>
              </a:rPr>
              <a:t>m</a:t>
            </a:r>
            <a:r>
              <a:rPr lang="it-IT" sz="2400" b="1">
                <a:solidFill>
                  <a:schemeClr val="hlink"/>
                </a:solidFill>
                <a:latin typeface="Tahoma" pitchFamily="34" charset="0"/>
                <a:cs typeface="Tahoma" pitchFamily="34" charset="0"/>
              </a:rPr>
              <a:t>m (MI) </a:t>
            </a:r>
            <a:endParaRPr lang="it-IT" sz="2400" b="1">
              <a:solidFill>
                <a:schemeClr val="hlin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ttangolo 5"/>
          <p:cNvSpPr>
            <a:spLocks noChangeArrowheads="1"/>
          </p:cNvSpPr>
          <p:nvPr/>
        </p:nvSpPr>
        <p:spPr bwMode="auto">
          <a:xfrm>
            <a:off x="4427538" y="627063"/>
            <a:ext cx="4572000" cy="222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>
                <a:solidFill>
                  <a:srgbClr val="2D2D8A"/>
                </a:solidFill>
                <a:latin typeface="Tahoma" pitchFamily="34" charset="0"/>
                <a:cs typeface="Tahoma" pitchFamily="34" charset="0"/>
              </a:rPr>
              <a:t>IC</a:t>
            </a:r>
          </a:p>
          <a:p>
            <a:pPr algn="ctr"/>
            <a:r>
              <a:rPr lang="it-IT">
                <a:solidFill>
                  <a:srgbClr val="2D2D8A"/>
                </a:solidFill>
                <a:latin typeface="Tahoma" pitchFamily="34" charset="0"/>
                <a:cs typeface="Tahoma" pitchFamily="34" charset="0"/>
              </a:rPr>
              <a:t>DSSD 40 </a:t>
            </a:r>
            <a:r>
              <a:rPr lang="it-IT">
                <a:solidFill>
                  <a:srgbClr val="2D2D8A"/>
                </a:solidFill>
                <a:latin typeface="Symbol" pitchFamily="18" charset="2"/>
                <a:cs typeface="Tahoma" pitchFamily="34" charset="0"/>
              </a:rPr>
              <a:t>m</a:t>
            </a:r>
            <a:r>
              <a:rPr lang="it-IT">
                <a:solidFill>
                  <a:srgbClr val="2D2D8A"/>
                </a:solidFill>
                <a:latin typeface="Tahoma" pitchFamily="34" charset="0"/>
                <a:cs typeface="Tahoma" pitchFamily="34" charset="0"/>
              </a:rPr>
              <a:t>m</a:t>
            </a:r>
          </a:p>
          <a:p>
            <a:pPr algn="ctr"/>
            <a:r>
              <a:rPr lang="it-IT">
                <a:solidFill>
                  <a:srgbClr val="2D2D8A"/>
                </a:solidFill>
                <a:latin typeface="Tahoma" pitchFamily="34" charset="0"/>
                <a:cs typeface="Tahoma" pitchFamily="34" charset="0"/>
              </a:rPr>
              <a:t>DSSD 300 </a:t>
            </a:r>
            <a:r>
              <a:rPr lang="it-IT">
                <a:solidFill>
                  <a:srgbClr val="2D2D8A"/>
                </a:solidFill>
                <a:latin typeface="Symbol" pitchFamily="18" charset="2"/>
                <a:cs typeface="Tahoma" pitchFamily="34" charset="0"/>
              </a:rPr>
              <a:t>m</a:t>
            </a:r>
            <a:r>
              <a:rPr lang="it-IT">
                <a:solidFill>
                  <a:srgbClr val="2D2D8A"/>
                </a:solidFill>
                <a:latin typeface="Tahoma" pitchFamily="34" charset="0"/>
                <a:cs typeface="Tahoma" pitchFamily="34" charset="0"/>
              </a:rPr>
              <a:t>m</a:t>
            </a:r>
          </a:p>
          <a:p>
            <a:pPr algn="ctr"/>
            <a:r>
              <a:rPr lang="it-IT">
                <a:solidFill>
                  <a:srgbClr val="2D2D8A"/>
                </a:solidFill>
                <a:latin typeface="Tahoma" pitchFamily="34" charset="0"/>
                <a:cs typeface="Tahoma" pitchFamily="34" charset="0"/>
              </a:rPr>
              <a:t>Single PAD 500 </a:t>
            </a:r>
            <a:r>
              <a:rPr lang="it-IT">
                <a:solidFill>
                  <a:srgbClr val="2D2D8A"/>
                </a:solidFill>
                <a:latin typeface="Symbol" pitchFamily="18" charset="2"/>
                <a:cs typeface="Tahoma" pitchFamily="34" charset="0"/>
              </a:rPr>
              <a:t>m</a:t>
            </a:r>
            <a:r>
              <a:rPr lang="it-IT">
                <a:solidFill>
                  <a:srgbClr val="2D2D8A"/>
                </a:solidFill>
                <a:latin typeface="Tahoma" pitchFamily="34" charset="0"/>
                <a:cs typeface="Tahoma" pitchFamily="34" charset="0"/>
              </a:rPr>
              <a:t>m (EXODET)</a:t>
            </a:r>
          </a:p>
          <a:p>
            <a:pPr algn="ctr"/>
            <a:endParaRPr lang="it-IT">
              <a:solidFill>
                <a:srgbClr val="2D2D8A"/>
              </a:solidFill>
              <a:latin typeface="Tahoma" pitchFamily="34" charset="0"/>
              <a:cs typeface="Tahoma" pitchFamily="34" charset="0"/>
            </a:endParaRPr>
          </a:p>
          <a:p>
            <a:pPr algn="ctr"/>
            <a:r>
              <a:rPr lang="it-IT">
                <a:solidFill>
                  <a:srgbClr val="2D2D8A"/>
                </a:solidFill>
                <a:latin typeface="Tahoma" pitchFamily="34" charset="0"/>
                <a:cs typeface="Tahoma" pitchFamily="34" charset="0"/>
              </a:rPr>
              <a:t>Test for the </a:t>
            </a:r>
            <a:r>
              <a:rPr lang="it-IT" b="1">
                <a:solidFill>
                  <a:srgbClr val="2D2D8A"/>
                </a:solidFill>
                <a:latin typeface="Tahoma" pitchFamily="34" charset="0"/>
                <a:cs typeface="Tahoma" pitchFamily="34" charset="0"/>
              </a:rPr>
              <a:t>cooling</a:t>
            </a:r>
            <a:r>
              <a:rPr lang="it-IT">
                <a:solidFill>
                  <a:srgbClr val="2D2D8A"/>
                </a:solidFill>
                <a:latin typeface="Tahoma" pitchFamily="34" charset="0"/>
                <a:cs typeface="Tahoma" pitchFamily="34" charset="0"/>
              </a:rPr>
              <a:t> of the telescopes with Peltier cells and water completed.</a:t>
            </a:r>
            <a:endParaRPr lang="it-IT"/>
          </a:p>
        </p:txBody>
      </p:sp>
      <p:pic>
        <p:nvPicPr>
          <p:cNvPr id="48130" name="Immagin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925" y="115888"/>
            <a:ext cx="4176713" cy="313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2339975" y="2940050"/>
            <a:ext cx="6573838" cy="3802063"/>
          </a:xfrm>
        </p:spPr>
      </p:pic>
      <p:sp>
        <p:nvSpPr>
          <p:cNvPr id="48132" name="Rectangle 2"/>
          <p:cNvSpPr txBox="1">
            <a:spLocks noChangeArrowheads="1"/>
          </p:cNvSpPr>
          <p:nvPr/>
        </p:nvSpPr>
        <p:spPr bwMode="auto">
          <a:xfrm>
            <a:off x="4211638" y="187325"/>
            <a:ext cx="4932362" cy="433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it-IT" sz="2400" b="1">
                <a:solidFill>
                  <a:schemeClr val="hlink"/>
                </a:solidFill>
                <a:latin typeface="Tahoma" pitchFamily="34" charset="0"/>
              </a:rPr>
              <a:t>Assembling Telescopes (NA)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2"/>
          <p:cNvSpPr>
            <a:spLocks noGrp="1" noChangeArrowheads="1"/>
          </p:cNvSpPr>
          <p:nvPr>
            <p:ph type="title"/>
          </p:nvPr>
        </p:nvSpPr>
        <p:spPr>
          <a:xfrm>
            <a:off x="900113" y="88900"/>
            <a:ext cx="7786687" cy="747713"/>
          </a:xfrm>
        </p:spPr>
        <p:txBody>
          <a:bodyPr/>
          <a:lstStyle/>
          <a:p>
            <a:r>
              <a:rPr lang="it-IT" sz="2800" smtClean="0">
                <a:latin typeface="Tahoma" pitchFamily="34" charset="0"/>
                <a:cs typeface="Tahoma" pitchFamily="34" charset="0"/>
              </a:rPr>
              <a:t>E stage: DSSD 300 </a:t>
            </a:r>
            <a:r>
              <a:rPr lang="it-IT" sz="2800" smtClean="0">
                <a:latin typeface="Symbol" pitchFamily="18" charset="2"/>
                <a:cs typeface="Tahoma" pitchFamily="34" charset="0"/>
              </a:rPr>
              <a:t>m</a:t>
            </a:r>
            <a:r>
              <a:rPr lang="it-IT" sz="2800" smtClean="0">
                <a:latin typeface="Tahoma" pitchFamily="34" charset="0"/>
                <a:cs typeface="Tahoma" pitchFamily="34" charset="0"/>
              </a:rPr>
              <a:t>m (PD) </a:t>
            </a:r>
            <a:endParaRPr lang="it-IT" sz="1800" smtClean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4915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865188"/>
            <a:ext cx="8496300" cy="2492375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it-IT" sz="2000" b="1" smtClean="0">
                <a:solidFill>
                  <a:schemeClr val="accent2"/>
                </a:solidFill>
                <a:latin typeface="Tahoma" pitchFamily="34" charset="0"/>
                <a:cs typeface="Tahoma" pitchFamily="34" charset="0"/>
              </a:rPr>
              <a:t>8 modules</a:t>
            </a:r>
            <a:r>
              <a:rPr lang="it-IT" sz="2000" smtClean="0">
                <a:latin typeface="Tahoma" pitchFamily="34" charset="0"/>
                <a:cs typeface="Tahoma" pitchFamily="34" charset="0"/>
              </a:rPr>
              <a:t>: 300 </a:t>
            </a:r>
            <a:r>
              <a:rPr lang="el-GR" sz="2000" smtClean="0">
                <a:latin typeface="Tahoma" pitchFamily="34" charset="0"/>
                <a:cs typeface="Tahoma" pitchFamily="34" charset="0"/>
              </a:rPr>
              <a:t>μ</a:t>
            </a:r>
            <a:r>
              <a:rPr lang="it-IT" sz="2000" smtClean="0">
                <a:latin typeface="Tahoma" pitchFamily="34" charset="0"/>
                <a:cs typeface="Tahoma" pitchFamily="34" charset="0"/>
              </a:rPr>
              <a:t>m DSSSD</a:t>
            </a:r>
          </a:p>
          <a:p>
            <a:pPr>
              <a:buFont typeface="Wingdings" pitchFamily="2" charset="2"/>
              <a:buNone/>
            </a:pPr>
            <a:r>
              <a:rPr lang="it-IT" sz="2000" smtClean="0">
                <a:latin typeface="Tahoma" pitchFamily="34" charset="0"/>
                <a:cs typeface="Tahoma" pitchFamily="34" charset="0"/>
              </a:rPr>
              <a:t>Active area: 62.5 mm x 62.5 mm; 32 strips x 32 strips:</a:t>
            </a:r>
          </a:p>
          <a:p>
            <a:pPr>
              <a:buFont typeface="Wingdings" pitchFamily="2" charset="2"/>
              <a:buNone/>
            </a:pPr>
            <a:r>
              <a:rPr lang="it-IT" sz="2000" smtClean="0">
                <a:latin typeface="Tahoma" pitchFamily="34" charset="0"/>
                <a:cs typeface="Tahoma" pitchFamily="34" charset="0"/>
              </a:rPr>
              <a:t>Innovative readout electronics by means of two </a:t>
            </a:r>
            <a:r>
              <a:rPr lang="it-IT" sz="2000" b="1" smtClean="0">
                <a:solidFill>
                  <a:srgbClr val="008000"/>
                </a:solidFill>
                <a:latin typeface="Tahoma" pitchFamily="34" charset="0"/>
                <a:cs typeface="Tahoma" pitchFamily="34" charset="0"/>
              </a:rPr>
              <a:t>ASIC</a:t>
            </a:r>
            <a:r>
              <a:rPr lang="it-IT" sz="2000" smtClean="0">
                <a:latin typeface="Tahoma" pitchFamily="34" charset="0"/>
                <a:cs typeface="Tahoma" pitchFamily="34" charset="0"/>
              </a:rPr>
              <a:t> chips.</a:t>
            </a:r>
          </a:p>
          <a:p>
            <a:pPr>
              <a:buFont typeface="Wingdings" pitchFamily="2" charset="2"/>
              <a:buNone/>
            </a:pPr>
            <a:r>
              <a:rPr lang="it-IT" sz="2000" smtClean="0">
                <a:latin typeface="Tahoma" pitchFamily="34" charset="0"/>
                <a:cs typeface="Tahoma" pitchFamily="34" charset="0"/>
              </a:rPr>
              <a:t>The board to interface the two chips and the ADC (VATA boards) was entirely designed and built by INFN-PD.</a:t>
            </a:r>
          </a:p>
          <a:p>
            <a:pPr>
              <a:buFont typeface="Wingdings" pitchFamily="2" charset="2"/>
              <a:buNone/>
            </a:pPr>
            <a:r>
              <a:rPr lang="it-IT" sz="2000" smtClean="0">
                <a:latin typeface="Tahoma" pitchFamily="34" charset="0"/>
                <a:cs typeface="Tahoma" pitchFamily="34" charset="0"/>
              </a:rPr>
              <a:t>Prototype ready (end of 2010). We are now proceeding to a fine characterization of all the detectors and all the VATA boards.</a:t>
            </a:r>
          </a:p>
        </p:txBody>
      </p:sp>
      <p:pic>
        <p:nvPicPr>
          <p:cNvPr id="49155" name="Picture 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925" y="3751263"/>
            <a:ext cx="4248150" cy="291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6" name="Picture 1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4663" y="3933825"/>
            <a:ext cx="4824412" cy="2405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60350"/>
            <a:ext cx="8362950" cy="504825"/>
          </a:xfrm>
        </p:spPr>
        <p:txBody>
          <a:bodyPr/>
          <a:lstStyle/>
          <a:p>
            <a:r>
              <a:rPr lang="it-IT" sz="2800" smtClean="0">
                <a:latin typeface="Tahoma" pitchFamily="34" charset="0"/>
              </a:rPr>
              <a:t>Detector Characterization: Body Capacitance</a:t>
            </a:r>
          </a:p>
        </p:txBody>
      </p:sp>
      <p:pic>
        <p:nvPicPr>
          <p:cNvPr id="5017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71550" y="981075"/>
            <a:ext cx="7272338" cy="2465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79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25" y="3789363"/>
            <a:ext cx="4224338" cy="2795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0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60925" y="3789363"/>
            <a:ext cx="4175125" cy="275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60350"/>
            <a:ext cx="9144000" cy="504825"/>
          </a:xfrm>
        </p:spPr>
        <p:txBody>
          <a:bodyPr/>
          <a:lstStyle/>
          <a:p>
            <a:r>
              <a:rPr lang="it-IT" sz="2800" smtClean="0">
                <a:latin typeface="Tahoma" pitchFamily="34" charset="0"/>
              </a:rPr>
              <a:t>Detector Characterization: InterStrip Capacitance</a:t>
            </a:r>
          </a:p>
        </p:txBody>
      </p:sp>
      <p:pic>
        <p:nvPicPr>
          <p:cNvPr id="51202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67250" y="3884613"/>
            <a:ext cx="4297363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3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3994150"/>
            <a:ext cx="4152900" cy="274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4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16013" y="836613"/>
            <a:ext cx="6840537" cy="280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4"/>
          <p:cNvSpPr>
            <a:spLocks noChangeArrowheads="1"/>
          </p:cNvSpPr>
          <p:nvPr/>
        </p:nvSpPr>
        <p:spPr bwMode="auto">
          <a:xfrm>
            <a:off x="0" y="692150"/>
            <a:ext cx="9144000" cy="576263"/>
          </a:xfrm>
          <a:prstGeom prst="rect">
            <a:avLst/>
          </a:prstGeom>
          <a:solidFill>
            <a:srgbClr val="2D2D8A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4000" b="1">
                <a:solidFill>
                  <a:srgbClr val="FFCC00"/>
                </a:solidFill>
                <a:latin typeface="Tahoma" pitchFamily="34" charset="0"/>
                <a:cs typeface="Tahoma" pitchFamily="34" charset="0"/>
              </a:rPr>
              <a:t>Outline</a:t>
            </a:r>
          </a:p>
        </p:txBody>
      </p:sp>
      <p:sp>
        <p:nvSpPr>
          <p:cNvPr id="30722" name="Text Box 2"/>
          <p:cNvSpPr txBox="1">
            <a:spLocks noChangeArrowheads="1"/>
          </p:cNvSpPr>
          <p:nvPr/>
        </p:nvSpPr>
        <p:spPr bwMode="auto">
          <a:xfrm>
            <a:off x="468313" y="2636838"/>
            <a:ext cx="8137525" cy="1571625"/>
          </a:xfrm>
          <a:prstGeom prst="rect">
            <a:avLst/>
          </a:prstGeom>
          <a:solidFill>
            <a:schemeClr val="bg2"/>
          </a:solidFill>
          <a:ln w="19050">
            <a:solidFill>
              <a:schemeClr val="bg2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sz="2400">
                <a:solidFill>
                  <a:srgbClr val="2D2D8A"/>
                </a:solidFill>
                <a:latin typeface="Tahoma" pitchFamily="34" charset="0"/>
                <a:cs typeface="Tahoma" pitchFamily="34" charset="0"/>
              </a:rPr>
              <a:t>1) Facility EXOTIC at LNL and Upgrade</a:t>
            </a:r>
          </a:p>
          <a:p>
            <a:pPr algn="ctr"/>
            <a:r>
              <a:rPr lang="it-IT" sz="2400">
                <a:solidFill>
                  <a:srgbClr val="2D2D8A"/>
                </a:solidFill>
                <a:latin typeface="Tahoma" pitchFamily="34" charset="0"/>
                <a:cs typeface="Tahoma" pitchFamily="34" charset="0"/>
              </a:rPr>
              <a:t>2) Detector Development: EXPADES</a:t>
            </a:r>
          </a:p>
          <a:p>
            <a:pPr algn="ctr"/>
            <a:r>
              <a:rPr lang="it-IT" sz="2400">
                <a:solidFill>
                  <a:srgbClr val="2D2D8A"/>
                </a:solidFill>
                <a:latin typeface="Tahoma" pitchFamily="34" charset="0"/>
                <a:cs typeface="Tahoma" pitchFamily="34" charset="0"/>
              </a:rPr>
              <a:t>3) Status of the Experiment and Data Analysis</a:t>
            </a:r>
          </a:p>
          <a:p>
            <a:pPr algn="ctr"/>
            <a:r>
              <a:rPr lang="it-IT" sz="2400">
                <a:solidFill>
                  <a:srgbClr val="2D2D8A"/>
                </a:solidFill>
                <a:latin typeface="Tahoma" pitchFamily="34" charset="0"/>
                <a:cs typeface="Tahoma" pitchFamily="34" charset="0"/>
              </a:rPr>
              <a:t>4) Attività Prevista nel 2013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260350"/>
            <a:ext cx="8569325" cy="431800"/>
          </a:xfrm>
        </p:spPr>
        <p:txBody>
          <a:bodyPr/>
          <a:lstStyle/>
          <a:p>
            <a:r>
              <a:rPr lang="it-IT" sz="3600" smtClean="0">
                <a:latin typeface="Tahoma" pitchFamily="34" charset="0"/>
              </a:rPr>
              <a:t>Read-out: Linearity and Resolution</a:t>
            </a:r>
          </a:p>
        </p:txBody>
      </p:sp>
      <p:pic>
        <p:nvPicPr>
          <p:cNvPr id="52226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955675"/>
            <a:ext cx="4105275" cy="2833688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2227" name="Picture 5" descr="Canvas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5388" y="952500"/>
            <a:ext cx="3743325" cy="2836863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52228" name="Picture 6" descr="Linearity"/>
          <p:cNvPicPr>
            <a:picLocks noChangeAspect="1" noChangeArrowheads="1"/>
          </p:cNvPicPr>
          <p:nvPr/>
        </p:nvPicPr>
        <p:blipFill>
          <a:blip r:embed="rId4"/>
          <a:srcRect l="4982" t="11270" r="8118" b="7407"/>
          <a:stretch>
            <a:fillRect/>
          </a:stretch>
        </p:blipFill>
        <p:spPr bwMode="auto">
          <a:xfrm>
            <a:off x="468313" y="3898900"/>
            <a:ext cx="3816350" cy="2914650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52229" name="Picture 8" descr="FWHM"/>
          <p:cNvPicPr>
            <a:picLocks noChangeAspect="1" noChangeArrowheads="1"/>
          </p:cNvPicPr>
          <p:nvPr/>
        </p:nvPicPr>
        <p:blipFill>
          <a:blip r:embed="rId5"/>
          <a:srcRect l="4649" t="11270" r="7808" b="6447"/>
          <a:stretch>
            <a:fillRect/>
          </a:stretch>
        </p:blipFill>
        <p:spPr bwMode="auto">
          <a:xfrm>
            <a:off x="5003800" y="3941763"/>
            <a:ext cx="3600450" cy="2782887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52230" name="Picture 7" descr="Resolution"/>
          <p:cNvPicPr>
            <a:picLocks noChangeAspect="1" noChangeArrowheads="1"/>
          </p:cNvPicPr>
          <p:nvPr/>
        </p:nvPicPr>
        <p:blipFill>
          <a:blip r:embed="rId6"/>
          <a:srcRect l="4649" t="11270" r="7808" b="6447"/>
          <a:stretch>
            <a:fillRect/>
          </a:stretch>
        </p:blipFill>
        <p:spPr bwMode="auto">
          <a:xfrm>
            <a:off x="5003800" y="3933825"/>
            <a:ext cx="3635375" cy="2808288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2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260350"/>
            <a:ext cx="7772400" cy="774700"/>
          </a:xfrm>
        </p:spPr>
        <p:txBody>
          <a:bodyPr/>
          <a:lstStyle/>
          <a:p>
            <a:r>
              <a:rPr lang="it-IT" smtClean="0">
                <a:latin typeface="Tahoma" pitchFamily="34" charset="0"/>
              </a:rPr>
              <a:t>Next Steps</a:t>
            </a:r>
          </a:p>
        </p:txBody>
      </p:sp>
      <p:sp>
        <p:nvSpPr>
          <p:cNvPr id="5325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4925" y="1196975"/>
            <a:ext cx="9001125" cy="5589588"/>
          </a:xfrm>
        </p:spPr>
        <p:txBody>
          <a:bodyPr/>
          <a:lstStyle/>
          <a:p>
            <a:pPr marL="533400" indent="-533400">
              <a:buFont typeface="Wingdings" pitchFamily="2" charset="2"/>
              <a:buNone/>
            </a:pPr>
            <a:r>
              <a:rPr lang="it-IT" smtClean="0"/>
              <a:t>1) Linearity and Resolution tests for 25-30 VATA boards.</a:t>
            </a:r>
          </a:p>
          <a:p>
            <a:pPr marL="533400" indent="-533400">
              <a:buFont typeface="Wingdings" pitchFamily="2" charset="2"/>
              <a:buNone/>
            </a:pPr>
            <a:r>
              <a:rPr lang="it-IT" smtClean="0"/>
              <a:t>2) Connection to the Detector: Linearity and Resolution test (starting from next week).</a:t>
            </a:r>
          </a:p>
          <a:p>
            <a:pPr marL="533400" indent="-533400">
              <a:buFont typeface="Wingdings" pitchFamily="2" charset="2"/>
              <a:buNone/>
            </a:pPr>
            <a:r>
              <a:rPr lang="it-IT" smtClean="0"/>
              <a:t>3) Resolution Test with Alpha Particels.</a:t>
            </a:r>
          </a:p>
          <a:p>
            <a:pPr marL="533400" indent="-533400">
              <a:buFont typeface="Wingdings" pitchFamily="2" charset="2"/>
              <a:buNone/>
            </a:pPr>
            <a:r>
              <a:rPr lang="it-IT" smtClean="0"/>
              <a:t>4) Resolution Tests for different Deplation Voltages (40, 50, 60 V) and Temperatures (20°, 10°, 0°,    -10° C).</a:t>
            </a:r>
          </a:p>
          <a:p>
            <a:pPr marL="533400" indent="-533400">
              <a:buFont typeface="Wingdings" pitchFamily="2" charset="2"/>
              <a:buNone/>
            </a:pPr>
            <a:r>
              <a:rPr lang="it-IT" smtClean="0"/>
              <a:t>5) Investigation of Interstrip Events in the Front and in the Back sides of the Detectors.</a:t>
            </a:r>
          </a:p>
          <a:p>
            <a:pPr marL="533400" indent="-533400">
              <a:buFont typeface="Wingdings" pitchFamily="2" charset="2"/>
              <a:buNone/>
            </a:pPr>
            <a:r>
              <a:rPr lang="it-IT" smtClean="0"/>
              <a:t>6) Test with different alpha source intesitity.</a:t>
            </a:r>
          </a:p>
          <a:p>
            <a:pPr marL="533400" indent="-533400">
              <a:buFont typeface="Wingdings" pitchFamily="2" charset="2"/>
              <a:buNone/>
            </a:pPr>
            <a:r>
              <a:rPr lang="it-IT" smtClean="0"/>
              <a:t>7) In-Beam Test of two Telescopes (Oct-Nov 2012)</a:t>
            </a:r>
          </a:p>
          <a:p>
            <a:pPr marL="533400" indent="-533400">
              <a:buFont typeface="Wingdings" pitchFamily="2" charset="2"/>
              <a:buNone/>
            </a:pPr>
            <a:r>
              <a:rPr lang="it-IT" smtClean="0"/>
              <a:t>8) Final Assembling of 8 Telescopes. 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26988"/>
            <a:ext cx="9144000" cy="647701"/>
          </a:xfrm>
          <a:solidFill>
            <a:srgbClr val="2D2D8A"/>
          </a:solidFill>
        </p:spPr>
        <p:txBody>
          <a:bodyPr/>
          <a:lstStyle/>
          <a:p>
            <a:pPr eaLnBrk="1" hangingPunct="1"/>
            <a:r>
              <a:rPr lang="en-US" sz="2400" baseline="30000" smtClean="0">
                <a:solidFill>
                  <a:srgbClr val="FFCC00"/>
                </a:solidFill>
                <a:latin typeface="Tahoma" pitchFamily="34" charset="0"/>
                <a:cs typeface="Tahoma" pitchFamily="34" charset="0"/>
              </a:rPr>
              <a:t>17</a:t>
            </a:r>
            <a:r>
              <a:rPr lang="en-US" sz="2400" smtClean="0">
                <a:solidFill>
                  <a:srgbClr val="FFCC00"/>
                </a:solidFill>
                <a:latin typeface="Tahoma" pitchFamily="34" charset="0"/>
                <a:cs typeface="Tahoma" pitchFamily="34" charset="0"/>
              </a:rPr>
              <a:t>O+</a:t>
            </a:r>
            <a:r>
              <a:rPr lang="en-US" sz="2400" baseline="30000" smtClean="0">
                <a:solidFill>
                  <a:srgbClr val="FFCC00"/>
                </a:solidFill>
                <a:latin typeface="Tahoma" pitchFamily="34" charset="0"/>
                <a:cs typeface="Tahoma" pitchFamily="34" charset="0"/>
              </a:rPr>
              <a:t>28</a:t>
            </a:r>
            <a:r>
              <a:rPr lang="en-US" sz="2400" smtClean="0">
                <a:solidFill>
                  <a:srgbClr val="FFCC00"/>
                </a:solidFill>
                <a:latin typeface="Tahoma" pitchFamily="34" charset="0"/>
                <a:cs typeface="Tahoma" pitchFamily="34" charset="0"/>
              </a:rPr>
              <a:t>Ni,</a:t>
            </a:r>
            <a:r>
              <a:rPr lang="en-US" sz="2400" baseline="30000" smtClean="0">
                <a:solidFill>
                  <a:srgbClr val="FFCC00"/>
                </a:solidFill>
                <a:latin typeface="Tahoma" pitchFamily="34" charset="0"/>
                <a:cs typeface="Tahoma" pitchFamily="34" charset="0"/>
              </a:rPr>
              <a:t>208</a:t>
            </a:r>
            <a:r>
              <a:rPr lang="en-US" sz="2400" smtClean="0">
                <a:solidFill>
                  <a:srgbClr val="FFCC00"/>
                </a:solidFill>
                <a:latin typeface="Tahoma" pitchFamily="34" charset="0"/>
                <a:cs typeface="Tahoma" pitchFamily="34" charset="0"/>
              </a:rPr>
              <a:t>Pb (PAC 2012, to be done in Oct-Nov 2012)</a:t>
            </a:r>
            <a:endParaRPr lang="en-US" sz="2000" smtClean="0">
              <a:solidFill>
                <a:srgbClr val="FFCC00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54274" name="Segnaposto contenuto 1"/>
          <p:cNvSpPr>
            <a:spLocks noGrp="1"/>
          </p:cNvSpPr>
          <p:nvPr>
            <p:ph idx="1"/>
          </p:nvPr>
        </p:nvSpPr>
        <p:spPr>
          <a:xfrm>
            <a:off x="107950" y="908050"/>
            <a:ext cx="8424863" cy="3025775"/>
          </a:xfrm>
        </p:spPr>
        <p:txBody>
          <a:bodyPr/>
          <a:lstStyle/>
          <a:p>
            <a:pPr algn="just"/>
            <a:r>
              <a:rPr lang="it-IT" sz="180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1) Commissioning of the whole telescope of  EXOTIC and the relative electronics: </a:t>
            </a:r>
          </a:p>
          <a:p>
            <a:pPr algn="just"/>
            <a:r>
              <a:rPr lang="it-IT" sz="180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2 telescopes 40 </a:t>
            </a:r>
            <a:r>
              <a:rPr lang="it-IT" sz="1800" smtClean="0">
                <a:solidFill>
                  <a:srgbClr val="002060"/>
                </a:solidFill>
                <a:latin typeface="Symbol" pitchFamily="18" charset="2"/>
                <a:cs typeface="Tahoma" pitchFamily="34" charset="0"/>
              </a:rPr>
              <a:t>m</a:t>
            </a:r>
            <a:r>
              <a:rPr lang="it-IT" sz="180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m +300</a:t>
            </a:r>
            <a:r>
              <a:rPr lang="it-IT" sz="1800" smtClean="0">
                <a:solidFill>
                  <a:srgbClr val="002060"/>
                </a:solidFill>
              </a:rPr>
              <a:t> </a:t>
            </a:r>
            <a:r>
              <a:rPr lang="it-IT" sz="1800" smtClean="0">
                <a:solidFill>
                  <a:srgbClr val="002060"/>
                </a:solidFill>
                <a:latin typeface="Symbol" pitchFamily="18" charset="2"/>
                <a:cs typeface="Tahoma" pitchFamily="34" charset="0"/>
              </a:rPr>
              <a:t>m</a:t>
            </a:r>
            <a:r>
              <a:rPr lang="it-IT" sz="180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m at </a:t>
            </a:r>
            <a:r>
              <a:rPr lang="it-IT" sz="1800" smtClean="0">
                <a:solidFill>
                  <a:srgbClr val="002060"/>
                </a:solidFill>
                <a:latin typeface="Symbol" pitchFamily="18" charset="2"/>
                <a:cs typeface="Tahoma" pitchFamily="34" charset="0"/>
              </a:rPr>
              <a:t>q</a:t>
            </a:r>
            <a:r>
              <a:rPr lang="it-IT" sz="180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=50</a:t>
            </a:r>
            <a:r>
              <a:rPr lang="it-IT" sz="1800" baseline="3000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 °</a:t>
            </a:r>
            <a:r>
              <a:rPr lang="it-IT" sz="180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 and </a:t>
            </a:r>
            <a:r>
              <a:rPr lang="it-IT" sz="1800" smtClean="0">
                <a:solidFill>
                  <a:srgbClr val="002060"/>
                </a:solidFill>
                <a:latin typeface="Symbol" pitchFamily="18" charset="2"/>
                <a:cs typeface="Tahoma" pitchFamily="34" charset="0"/>
              </a:rPr>
              <a:t>q</a:t>
            </a:r>
            <a:r>
              <a:rPr lang="it-IT" sz="180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=125</a:t>
            </a:r>
            <a:r>
              <a:rPr lang="it-IT" sz="1800" baseline="3000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°</a:t>
            </a:r>
          </a:p>
          <a:p>
            <a:pPr algn="just"/>
            <a:r>
              <a:rPr lang="it-IT" sz="180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1 telescope of IC+ 300</a:t>
            </a:r>
            <a:r>
              <a:rPr lang="it-IT" sz="1800" smtClean="0">
                <a:solidFill>
                  <a:srgbClr val="002060"/>
                </a:solidFill>
              </a:rPr>
              <a:t> </a:t>
            </a:r>
            <a:r>
              <a:rPr lang="it-IT" sz="1800" smtClean="0">
                <a:solidFill>
                  <a:srgbClr val="002060"/>
                </a:solidFill>
                <a:latin typeface="Symbol" pitchFamily="18" charset="2"/>
                <a:cs typeface="Tahoma" pitchFamily="34" charset="0"/>
              </a:rPr>
              <a:t>m</a:t>
            </a:r>
            <a:r>
              <a:rPr lang="it-IT" sz="180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m at </a:t>
            </a:r>
            <a:r>
              <a:rPr lang="it-IT" sz="1800" smtClean="0">
                <a:solidFill>
                  <a:srgbClr val="002060"/>
                </a:solidFill>
                <a:latin typeface="Symbol" pitchFamily="18" charset="2"/>
                <a:cs typeface="Tahoma" pitchFamily="34" charset="0"/>
              </a:rPr>
              <a:t>q</a:t>
            </a:r>
            <a:r>
              <a:rPr lang="it-IT" sz="180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=-50</a:t>
            </a:r>
            <a:r>
              <a:rPr lang="it-IT" sz="1800" baseline="3000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 °</a:t>
            </a:r>
          </a:p>
          <a:p>
            <a:pPr algn="just"/>
            <a:endParaRPr lang="it-IT" sz="1800" baseline="30000" smtClean="0">
              <a:solidFill>
                <a:srgbClr val="002060"/>
              </a:solidFill>
              <a:latin typeface="Tahoma" pitchFamily="34" charset="0"/>
              <a:cs typeface="Tahoma" pitchFamily="34" charset="0"/>
            </a:endParaRPr>
          </a:p>
          <a:p>
            <a:pPr algn="just"/>
            <a:r>
              <a:rPr lang="it-IT" sz="180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2) Study of the elastic scattering and reaction cross section for the </a:t>
            </a:r>
            <a:r>
              <a:rPr lang="it-IT" sz="1800" baseline="3000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17</a:t>
            </a:r>
            <a:r>
              <a:rPr lang="it-IT" sz="180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O+</a:t>
            </a:r>
            <a:r>
              <a:rPr lang="it-IT" sz="1800" baseline="3000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58</a:t>
            </a:r>
            <a:r>
              <a:rPr lang="it-IT" sz="180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Ni,</a:t>
            </a:r>
            <a:r>
              <a:rPr lang="it-IT" sz="1800" baseline="3000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208</a:t>
            </a:r>
            <a:r>
              <a:rPr lang="it-IT" sz="180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Pb systems and of the </a:t>
            </a:r>
            <a:r>
              <a:rPr lang="it-IT" sz="1800" baseline="3000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17</a:t>
            </a:r>
            <a:r>
              <a:rPr lang="it-IT" sz="180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O+</a:t>
            </a:r>
            <a:r>
              <a:rPr lang="it-IT" sz="1800" baseline="3000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208</a:t>
            </a:r>
            <a:r>
              <a:rPr lang="it-IT" sz="180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Pb </a:t>
            </a:r>
            <a:r>
              <a:rPr lang="it-IT" sz="180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  <a:sym typeface="Wingdings" pitchFamily="2" charset="2"/>
              </a:rPr>
              <a:t> </a:t>
            </a:r>
            <a:r>
              <a:rPr lang="it-IT" sz="1800" baseline="3000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16</a:t>
            </a:r>
            <a:r>
              <a:rPr lang="it-IT" sz="180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O+</a:t>
            </a:r>
            <a:r>
              <a:rPr lang="it-IT" sz="1800" baseline="3000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209</a:t>
            </a:r>
            <a:r>
              <a:rPr lang="it-IT" sz="180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Pb breakup/transfer reaction cross section at different energies around and above the Coulomb barrier</a:t>
            </a:r>
            <a:endParaRPr lang="it-IT" sz="1800" smtClean="0"/>
          </a:p>
        </p:txBody>
      </p:sp>
      <p:pic>
        <p:nvPicPr>
          <p:cNvPr id="5427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16238" y="3522663"/>
            <a:ext cx="3097212" cy="300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4"/>
          <p:cNvSpPr>
            <a:spLocks noChangeArrowheads="1"/>
          </p:cNvSpPr>
          <p:nvPr/>
        </p:nvSpPr>
        <p:spPr bwMode="auto">
          <a:xfrm>
            <a:off x="0" y="2492375"/>
            <a:ext cx="9144000" cy="1873250"/>
          </a:xfrm>
          <a:prstGeom prst="rect">
            <a:avLst/>
          </a:prstGeom>
          <a:solidFill>
            <a:srgbClr val="2D2D8A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6000" b="1">
                <a:solidFill>
                  <a:srgbClr val="FFCC00"/>
                </a:solidFill>
                <a:latin typeface="Times New Roman" pitchFamily="18" charset="0"/>
                <a:cs typeface="Tahoma" pitchFamily="34" charset="0"/>
              </a:rPr>
              <a:t>Status of the Experiments and Data Analysis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2"/>
          <p:cNvSpPr>
            <a:spLocks noGrp="1" noChangeArrowheads="1"/>
          </p:cNvSpPr>
          <p:nvPr>
            <p:ph type="title"/>
          </p:nvPr>
        </p:nvSpPr>
        <p:spPr>
          <a:xfrm>
            <a:off x="-12700" y="-9525"/>
            <a:ext cx="9144000" cy="701675"/>
          </a:xfrm>
          <a:solidFill>
            <a:srgbClr val="2D2D8A"/>
          </a:solidFill>
        </p:spPr>
        <p:txBody>
          <a:bodyPr/>
          <a:lstStyle/>
          <a:p>
            <a:pPr eaLnBrk="1" hangingPunct="1"/>
            <a:r>
              <a:rPr lang="en-US" sz="2400" baseline="30000" smtClean="0">
                <a:solidFill>
                  <a:srgbClr val="FFCC00"/>
                </a:solidFill>
                <a:latin typeface="Tahoma" pitchFamily="34" charset="0"/>
                <a:cs typeface="Tahoma" pitchFamily="34" charset="0"/>
              </a:rPr>
              <a:t>17</a:t>
            </a:r>
            <a:r>
              <a:rPr lang="en-US" sz="2400" smtClean="0">
                <a:solidFill>
                  <a:srgbClr val="FFCC00"/>
                </a:solidFill>
                <a:latin typeface="Tahoma" pitchFamily="34" charset="0"/>
                <a:cs typeface="Tahoma" pitchFamily="34" charset="0"/>
              </a:rPr>
              <a:t>F+p (PAC II 2009, 11/2009)</a:t>
            </a:r>
            <a:endParaRPr lang="en-US" sz="2400" b="0" smtClean="0">
              <a:solidFill>
                <a:srgbClr val="FFCC00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5632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765175"/>
            <a:ext cx="8785225" cy="2879725"/>
          </a:xfrm>
          <a:solidFill>
            <a:schemeClr val="bg1"/>
          </a:solidFill>
          <a:ln w="19050">
            <a:solidFill>
              <a:schemeClr val="bg1"/>
            </a:solidFill>
          </a:ln>
        </p:spPr>
        <p:txBody>
          <a:bodyPr/>
          <a:lstStyle/>
          <a:p>
            <a:pPr marL="0" indent="15875" algn="just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2000" smtClean="0">
                <a:solidFill>
                  <a:srgbClr val="2D2D8A"/>
                </a:solidFill>
                <a:latin typeface="Tahoma" pitchFamily="34" charset="0"/>
                <a:cs typeface="Tahoma" pitchFamily="34" charset="0"/>
              </a:rPr>
              <a:t>Elastic and inelastic scattering angular distributions (20°-160°) in inverse kinematics at E</a:t>
            </a:r>
            <a:r>
              <a:rPr lang="en-US" sz="2000" baseline="-25000" smtClean="0">
                <a:solidFill>
                  <a:srgbClr val="2D2D8A"/>
                </a:solidFill>
                <a:latin typeface="Tahoma" pitchFamily="34" charset="0"/>
                <a:cs typeface="Tahoma" pitchFamily="34" charset="0"/>
              </a:rPr>
              <a:t>lab</a:t>
            </a:r>
            <a:r>
              <a:rPr lang="en-US" sz="2000" smtClean="0">
                <a:solidFill>
                  <a:srgbClr val="2D2D8A"/>
                </a:solidFill>
                <a:latin typeface="Tahoma" pitchFamily="34" charset="0"/>
                <a:cs typeface="Tahoma" pitchFamily="34" charset="0"/>
              </a:rPr>
              <a:t>= 3.33 and 4.35 MeV/u to determine the </a:t>
            </a:r>
            <a:r>
              <a:rPr lang="en-US" sz="2000" baseline="30000" smtClean="0">
                <a:solidFill>
                  <a:srgbClr val="2D2D8A"/>
                </a:solidFill>
                <a:latin typeface="Tahoma" pitchFamily="34" charset="0"/>
                <a:cs typeface="Tahoma" pitchFamily="34" charset="0"/>
              </a:rPr>
              <a:t>17</a:t>
            </a:r>
            <a:r>
              <a:rPr lang="en-US" sz="2000" smtClean="0">
                <a:solidFill>
                  <a:srgbClr val="2D2D8A"/>
                </a:solidFill>
                <a:latin typeface="Tahoma" pitchFamily="34" charset="0"/>
                <a:cs typeface="Tahoma" pitchFamily="34" charset="0"/>
              </a:rPr>
              <a:t>F+p potential. </a:t>
            </a:r>
          </a:p>
          <a:p>
            <a:pPr marL="0" indent="15875" algn="just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sz="2000" smtClean="0">
              <a:solidFill>
                <a:srgbClr val="2D2D8A"/>
              </a:solidFill>
              <a:latin typeface="Tahoma" pitchFamily="34" charset="0"/>
              <a:cs typeface="Tahoma" pitchFamily="34" charset="0"/>
            </a:endParaRPr>
          </a:p>
          <a:p>
            <a:pPr marL="0" indent="15875" algn="just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2000" smtClean="0">
                <a:solidFill>
                  <a:srgbClr val="2D2D8A"/>
                </a:solidFill>
                <a:latin typeface="Tahoma" pitchFamily="34" charset="0"/>
                <a:cs typeface="Tahoma" pitchFamily="34" charset="0"/>
              </a:rPr>
              <a:t>(Spokesperson: A. Pakou, University of  Ioannina, Greece) in collaboration with the University of Huelva. </a:t>
            </a:r>
            <a:r>
              <a:rPr lang="en-US" sz="1600" i="1" smtClean="0">
                <a:solidFill>
                  <a:srgbClr val="2D2D8A"/>
                </a:solidFill>
                <a:latin typeface="Tahoma" pitchFamily="34" charset="0"/>
                <a:cs typeface="Tahoma" pitchFamily="34" charset="0"/>
              </a:rPr>
              <a:t>N.Patronis et al,  Phys. Rev. C 85 (2012) 024609</a:t>
            </a:r>
          </a:p>
          <a:p>
            <a:pPr marL="0" indent="15875" algn="just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sz="2000" i="1" smtClean="0">
              <a:solidFill>
                <a:srgbClr val="2D2D8A"/>
              </a:solidFill>
              <a:latin typeface="Tahoma" pitchFamily="34" charset="0"/>
              <a:cs typeface="Tahoma" pitchFamily="34" charset="0"/>
            </a:endParaRPr>
          </a:p>
          <a:p>
            <a:pPr marL="0" indent="15875" algn="just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2000" smtClean="0">
                <a:solidFill>
                  <a:schemeClr val="accent2"/>
                </a:solidFill>
                <a:latin typeface="Tahoma" pitchFamily="34" charset="0"/>
              </a:rPr>
              <a:t>The obtained total reaction cross sections are larger by 15-20% than those obtained using the standard one barrier penetration model indicating a proton skin structure of the </a:t>
            </a:r>
            <a:r>
              <a:rPr lang="en-US" sz="2000" baseline="30000" smtClean="0">
                <a:solidFill>
                  <a:schemeClr val="accent2"/>
                </a:solidFill>
                <a:latin typeface="Tahoma" pitchFamily="34" charset="0"/>
              </a:rPr>
              <a:t>17</a:t>
            </a:r>
            <a:r>
              <a:rPr lang="en-US" sz="2000" smtClean="0">
                <a:solidFill>
                  <a:schemeClr val="accent2"/>
                </a:solidFill>
                <a:latin typeface="Tahoma" pitchFamily="34" charset="0"/>
              </a:rPr>
              <a:t>F nucleus.</a:t>
            </a:r>
          </a:p>
        </p:txBody>
      </p:sp>
      <p:pic>
        <p:nvPicPr>
          <p:cNvPr id="56323" name="Picture 3" descr="\\Vboxsvr\share\2008-9\F17\photos\IMG_351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3850" y="3692525"/>
            <a:ext cx="4067175" cy="304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4" name="4 - Εικόνα" descr="elast_74_best.eps"/>
          <p:cNvPicPr>
            <a:picLocks noChangeAspect="1"/>
          </p:cNvPicPr>
          <p:nvPr/>
        </p:nvPicPr>
        <p:blipFill>
          <a:blip r:embed="rId4"/>
          <a:srcRect l="4315" t="6203" r="6520" b="8180"/>
          <a:stretch>
            <a:fillRect/>
          </a:stretch>
        </p:blipFill>
        <p:spPr bwMode="auto">
          <a:xfrm>
            <a:off x="5364163" y="3500438"/>
            <a:ext cx="2952750" cy="302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6725" y="765175"/>
            <a:ext cx="8497888" cy="2159000"/>
          </a:xfrm>
        </p:spPr>
        <p:txBody>
          <a:bodyPr/>
          <a:lstStyle/>
          <a:p>
            <a:pPr marL="0" indent="0" algn="just">
              <a:buFont typeface="Wingdings" pitchFamily="2" charset="2"/>
              <a:buNone/>
            </a:pPr>
            <a:r>
              <a:rPr lang="it-IT" sz="1800" smtClean="0">
                <a:solidFill>
                  <a:srgbClr val="2D2D8A"/>
                </a:solidFill>
                <a:latin typeface="Tahoma" pitchFamily="34" charset="0"/>
                <a:cs typeface="Tahoma" pitchFamily="34" charset="0"/>
              </a:rPr>
              <a:t>In May 2010, we produced for the first time a rather intense (</a:t>
            </a:r>
            <a:r>
              <a:rPr lang="it-IT" sz="1800" b="1" smtClean="0">
                <a:solidFill>
                  <a:srgbClr val="2D2D8A"/>
                </a:solidFill>
                <a:latin typeface="Tahoma" pitchFamily="34" charset="0"/>
                <a:cs typeface="Tahoma" pitchFamily="34" charset="0"/>
              </a:rPr>
              <a:t>2-3 * 10</a:t>
            </a:r>
            <a:r>
              <a:rPr lang="it-IT" sz="1800" b="1" baseline="30000" smtClean="0">
                <a:solidFill>
                  <a:srgbClr val="2D2D8A"/>
                </a:solidFill>
                <a:latin typeface="Tahoma" pitchFamily="34" charset="0"/>
                <a:cs typeface="Tahoma" pitchFamily="34" charset="0"/>
              </a:rPr>
              <a:t>5</a:t>
            </a:r>
            <a:r>
              <a:rPr lang="it-IT" sz="1800" b="1" smtClean="0">
                <a:solidFill>
                  <a:srgbClr val="2D2D8A"/>
                </a:solidFill>
                <a:latin typeface="Tahoma" pitchFamily="34" charset="0"/>
                <a:cs typeface="Tahoma" pitchFamily="34" charset="0"/>
              </a:rPr>
              <a:t> pps</a:t>
            </a:r>
            <a:r>
              <a:rPr lang="it-IT" sz="1800" smtClean="0">
                <a:solidFill>
                  <a:srgbClr val="2D2D8A"/>
                </a:solidFill>
                <a:latin typeface="Tahoma" pitchFamily="34" charset="0"/>
                <a:cs typeface="Tahoma" pitchFamily="34" charset="0"/>
              </a:rPr>
              <a:t>) and nearly </a:t>
            </a:r>
            <a:r>
              <a:rPr lang="it-IT" sz="1800" b="1" smtClean="0">
                <a:solidFill>
                  <a:srgbClr val="2D2D8A"/>
                </a:solidFill>
                <a:latin typeface="Tahoma" pitchFamily="34" charset="0"/>
                <a:cs typeface="Tahoma" pitchFamily="34" charset="0"/>
              </a:rPr>
              <a:t>100%-pure </a:t>
            </a:r>
            <a:r>
              <a:rPr lang="it-IT" sz="1800" b="1" baseline="30000" smtClean="0">
                <a:solidFill>
                  <a:srgbClr val="2D2D8A"/>
                </a:solidFill>
                <a:latin typeface="Tahoma" pitchFamily="34" charset="0"/>
                <a:cs typeface="Tahoma" pitchFamily="34" charset="0"/>
              </a:rPr>
              <a:t>7</a:t>
            </a:r>
            <a:r>
              <a:rPr lang="it-IT" sz="1800" b="1" smtClean="0">
                <a:solidFill>
                  <a:srgbClr val="2D2D8A"/>
                </a:solidFill>
                <a:latin typeface="Tahoma" pitchFamily="34" charset="0"/>
                <a:cs typeface="Tahoma" pitchFamily="34" charset="0"/>
              </a:rPr>
              <a:t>Be</a:t>
            </a:r>
            <a:r>
              <a:rPr lang="it-IT" sz="1800" smtClean="0">
                <a:solidFill>
                  <a:srgbClr val="2D2D8A"/>
                </a:solidFill>
                <a:latin typeface="Tahoma" pitchFamily="34" charset="0"/>
                <a:cs typeface="Tahoma" pitchFamily="34" charset="0"/>
              </a:rPr>
              <a:t> secondary beam of E</a:t>
            </a:r>
            <a:r>
              <a:rPr lang="it-IT" sz="1800" baseline="-25000" smtClean="0">
                <a:solidFill>
                  <a:srgbClr val="2D2D8A"/>
                </a:solidFill>
                <a:latin typeface="Tahoma" pitchFamily="34" charset="0"/>
                <a:cs typeface="Tahoma" pitchFamily="34" charset="0"/>
              </a:rPr>
              <a:t>lab</a:t>
            </a:r>
            <a:r>
              <a:rPr lang="it-IT" sz="1800" smtClean="0">
                <a:solidFill>
                  <a:srgbClr val="2D2D8A"/>
                </a:solidFill>
                <a:latin typeface="Tahoma" pitchFamily="34" charset="0"/>
                <a:cs typeface="Tahoma" pitchFamily="34" charset="0"/>
              </a:rPr>
              <a:t>=18.7 MeV with FWHM= 0.97 MeV and  E</a:t>
            </a:r>
            <a:r>
              <a:rPr lang="it-IT" sz="1800" baseline="-25000" smtClean="0">
                <a:solidFill>
                  <a:srgbClr val="2D2D8A"/>
                </a:solidFill>
                <a:latin typeface="Tahoma" pitchFamily="34" charset="0"/>
                <a:cs typeface="Tahoma" pitchFamily="34" charset="0"/>
              </a:rPr>
              <a:t>lab</a:t>
            </a:r>
            <a:r>
              <a:rPr lang="it-IT" sz="1800" smtClean="0">
                <a:solidFill>
                  <a:srgbClr val="2D2D8A"/>
                </a:solidFill>
                <a:latin typeface="Tahoma" pitchFamily="34" charset="0"/>
                <a:cs typeface="Tahoma" pitchFamily="34" charset="0"/>
              </a:rPr>
              <a:t>=22.8 MeV with FWHM= 0.725 MeV by using the p(</a:t>
            </a:r>
            <a:r>
              <a:rPr lang="it-IT" sz="1800" baseline="30000" smtClean="0">
                <a:solidFill>
                  <a:srgbClr val="2D2D8A"/>
                </a:solidFill>
                <a:latin typeface="Tahoma" pitchFamily="34" charset="0"/>
                <a:cs typeface="Tahoma" pitchFamily="34" charset="0"/>
              </a:rPr>
              <a:t>7</a:t>
            </a:r>
            <a:r>
              <a:rPr lang="it-IT" sz="1800" smtClean="0">
                <a:solidFill>
                  <a:srgbClr val="2D2D8A"/>
                </a:solidFill>
                <a:latin typeface="Tahoma" pitchFamily="34" charset="0"/>
                <a:cs typeface="Tahoma" pitchFamily="34" charset="0"/>
              </a:rPr>
              <a:t>Li, </a:t>
            </a:r>
            <a:r>
              <a:rPr lang="it-IT" sz="1800" baseline="30000" smtClean="0">
                <a:solidFill>
                  <a:srgbClr val="2D2D8A"/>
                </a:solidFill>
                <a:latin typeface="Tahoma" pitchFamily="34" charset="0"/>
                <a:cs typeface="Tahoma" pitchFamily="34" charset="0"/>
              </a:rPr>
              <a:t>7</a:t>
            </a:r>
            <a:r>
              <a:rPr lang="it-IT" sz="1800" smtClean="0">
                <a:solidFill>
                  <a:srgbClr val="2D2D8A"/>
                </a:solidFill>
                <a:latin typeface="Tahoma" pitchFamily="34" charset="0"/>
                <a:cs typeface="Tahoma" pitchFamily="34" charset="0"/>
              </a:rPr>
              <a:t>Be)n reaction. Secondary beam </a:t>
            </a:r>
            <a:r>
              <a:rPr lang="it-IT" sz="1800" b="1" smtClean="0">
                <a:solidFill>
                  <a:srgbClr val="2D2D8A"/>
                </a:solidFill>
                <a:latin typeface="Tahoma" pitchFamily="34" charset="0"/>
                <a:cs typeface="Tahoma" pitchFamily="34" charset="0"/>
              </a:rPr>
              <a:t>spot on target</a:t>
            </a:r>
            <a:r>
              <a:rPr lang="it-IT" sz="1800" smtClean="0">
                <a:solidFill>
                  <a:srgbClr val="2D2D8A"/>
                </a:solidFill>
                <a:latin typeface="Tahoma" pitchFamily="34" charset="0"/>
                <a:cs typeface="Tahoma" pitchFamily="34" charset="0"/>
              </a:rPr>
              <a:t> (</a:t>
            </a:r>
            <a:r>
              <a:rPr lang="el-GR" sz="1800" smtClean="0">
                <a:solidFill>
                  <a:srgbClr val="2D2D8A"/>
                </a:solidFill>
                <a:latin typeface="Tahoma" pitchFamily="34" charset="0"/>
                <a:cs typeface="Tahoma" pitchFamily="34" charset="0"/>
              </a:rPr>
              <a:t>σ</a:t>
            </a:r>
            <a:r>
              <a:rPr lang="it-IT" sz="1800" baseline="-25000" smtClean="0">
                <a:solidFill>
                  <a:srgbClr val="2D2D8A"/>
                </a:solidFill>
                <a:latin typeface="Tahoma" pitchFamily="34" charset="0"/>
                <a:cs typeface="Tahoma" pitchFamily="34" charset="0"/>
              </a:rPr>
              <a:t>x</a:t>
            </a:r>
            <a:r>
              <a:rPr lang="it-IT" sz="1800" smtClean="0">
                <a:solidFill>
                  <a:srgbClr val="2D2D8A"/>
                </a:solidFill>
                <a:latin typeface="Tahoma" pitchFamily="34" charset="0"/>
                <a:cs typeface="Tahoma" pitchFamily="34" charset="0"/>
              </a:rPr>
              <a:t> = 3 mm; </a:t>
            </a:r>
            <a:r>
              <a:rPr lang="el-GR" sz="1800" smtClean="0">
                <a:solidFill>
                  <a:srgbClr val="2D2D8A"/>
                </a:solidFill>
                <a:latin typeface="Tahoma" pitchFamily="34" charset="0"/>
                <a:cs typeface="Tahoma" pitchFamily="34" charset="0"/>
              </a:rPr>
              <a:t>σ</a:t>
            </a:r>
            <a:r>
              <a:rPr lang="it-IT" sz="1800" baseline="-25000" smtClean="0">
                <a:solidFill>
                  <a:srgbClr val="2D2D8A"/>
                </a:solidFill>
                <a:latin typeface="Tahoma" pitchFamily="34" charset="0"/>
                <a:cs typeface="Tahoma" pitchFamily="34" charset="0"/>
              </a:rPr>
              <a:t>y</a:t>
            </a:r>
            <a:r>
              <a:rPr lang="it-IT" sz="1800" smtClean="0">
                <a:solidFill>
                  <a:srgbClr val="2D2D8A"/>
                </a:solidFill>
                <a:latin typeface="Tahoma" pitchFamily="34" charset="0"/>
                <a:cs typeface="Tahoma" pitchFamily="34" charset="0"/>
              </a:rPr>
              <a:t> = 4 mm);</a:t>
            </a:r>
          </a:p>
          <a:p>
            <a:pPr marL="0" indent="0" algn="just">
              <a:buFont typeface="Wingdings" pitchFamily="2" charset="2"/>
              <a:buNone/>
            </a:pPr>
            <a:r>
              <a:rPr lang="it-IT" sz="1800" smtClean="0">
                <a:solidFill>
                  <a:srgbClr val="2D2D8A"/>
                </a:solidFill>
                <a:latin typeface="Tahoma" pitchFamily="34" charset="0"/>
                <a:cs typeface="Tahoma" pitchFamily="34" charset="0"/>
              </a:rPr>
              <a:t>This RIB was employed to study the </a:t>
            </a:r>
            <a:r>
              <a:rPr lang="it-IT" sz="1800" b="1" smtClean="0">
                <a:solidFill>
                  <a:srgbClr val="2D2D8A"/>
                </a:solidFill>
                <a:latin typeface="Tahoma" pitchFamily="34" charset="0"/>
                <a:cs typeface="Tahoma" pitchFamily="34" charset="0"/>
              </a:rPr>
              <a:t>reaction dynamics</a:t>
            </a:r>
            <a:r>
              <a:rPr lang="it-IT" sz="1800" smtClean="0">
                <a:solidFill>
                  <a:srgbClr val="2D2D8A"/>
                </a:solidFill>
                <a:latin typeface="Tahoma" pitchFamily="34" charset="0"/>
                <a:cs typeface="Tahoma" pitchFamily="34" charset="0"/>
              </a:rPr>
              <a:t> induced on the proton shell closed </a:t>
            </a:r>
            <a:r>
              <a:rPr lang="it-IT" sz="1800" b="1" baseline="30000" smtClean="0">
                <a:solidFill>
                  <a:srgbClr val="2D2D8A"/>
                </a:solidFill>
                <a:latin typeface="Tahoma" pitchFamily="34" charset="0"/>
                <a:cs typeface="Tahoma" pitchFamily="34" charset="0"/>
              </a:rPr>
              <a:t>58</a:t>
            </a:r>
            <a:r>
              <a:rPr lang="it-IT" sz="1800" b="1" smtClean="0">
                <a:solidFill>
                  <a:srgbClr val="2D2D8A"/>
                </a:solidFill>
                <a:latin typeface="Tahoma" pitchFamily="34" charset="0"/>
                <a:cs typeface="Tahoma" pitchFamily="34" charset="0"/>
              </a:rPr>
              <a:t>Ni</a:t>
            </a:r>
            <a:r>
              <a:rPr lang="it-IT" sz="1800" smtClean="0">
                <a:solidFill>
                  <a:srgbClr val="2D2D8A"/>
                </a:solidFill>
                <a:latin typeface="Tahoma" pitchFamily="34" charset="0"/>
                <a:cs typeface="Tahoma" pitchFamily="34" charset="0"/>
              </a:rPr>
              <a:t> target at two energies around the </a:t>
            </a:r>
            <a:r>
              <a:rPr lang="it-IT" sz="1800" b="1" smtClean="0">
                <a:solidFill>
                  <a:srgbClr val="2D2D8A"/>
                </a:solidFill>
                <a:latin typeface="Tahoma" pitchFamily="34" charset="0"/>
                <a:cs typeface="Tahoma" pitchFamily="34" charset="0"/>
              </a:rPr>
              <a:t>Coulomb barrier</a:t>
            </a:r>
            <a:r>
              <a:rPr lang="it-IT" sz="1800" smtClean="0">
                <a:solidFill>
                  <a:srgbClr val="2D2D8A"/>
                </a:solidFill>
                <a:latin typeface="Tahoma" pitchFamily="34" charset="0"/>
                <a:cs typeface="Tahoma" pitchFamily="34" charset="0"/>
              </a:rPr>
              <a:t> with the Spanish detector array </a:t>
            </a:r>
            <a:r>
              <a:rPr lang="it-IT" sz="1800" b="1" smtClean="0">
                <a:solidFill>
                  <a:srgbClr val="2D2D8A"/>
                </a:solidFill>
                <a:latin typeface="Tahoma" pitchFamily="34" charset="0"/>
                <a:cs typeface="Tahoma" pitchFamily="34" charset="0"/>
              </a:rPr>
              <a:t>DINEX</a:t>
            </a:r>
            <a:r>
              <a:rPr lang="it-IT" sz="1800" smtClean="0">
                <a:solidFill>
                  <a:srgbClr val="2D2D8A"/>
                </a:solidFill>
                <a:latin typeface="Tahoma" pitchFamily="34" charset="0"/>
                <a:cs typeface="Tahoma" pitchFamily="34" charset="0"/>
              </a:rPr>
              <a:t> (the detector </a:t>
            </a:r>
            <a:r>
              <a:rPr lang="it-IT" sz="1800" b="1" smtClean="0">
                <a:solidFill>
                  <a:srgbClr val="2D2D8A"/>
                </a:solidFill>
                <a:latin typeface="Tahoma" pitchFamily="34" charset="0"/>
                <a:cs typeface="Tahoma" pitchFamily="34" charset="0"/>
              </a:rPr>
              <a:t>energy resolution</a:t>
            </a:r>
            <a:r>
              <a:rPr lang="it-IT" sz="1800" smtClean="0">
                <a:solidFill>
                  <a:srgbClr val="2D2D8A"/>
                </a:solidFill>
                <a:latin typeface="Tahoma" pitchFamily="34" charset="0"/>
                <a:cs typeface="Tahoma" pitchFamily="34" charset="0"/>
              </a:rPr>
              <a:t> (0.75-1.4 %).</a:t>
            </a:r>
          </a:p>
        </p:txBody>
      </p:sp>
      <p:pic>
        <p:nvPicPr>
          <p:cNvPr id="57346" name="Picture 4" descr="Fotografie-0032"/>
          <p:cNvPicPr>
            <a:picLocks noChangeAspect="1" noChangeArrowheads="1"/>
          </p:cNvPicPr>
          <p:nvPr/>
        </p:nvPicPr>
        <p:blipFill>
          <a:blip r:embed="rId2"/>
          <a:srcRect t="21323" b="18034"/>
          <a:stretch>
            <a:fillRect/>
          </a:stretch>
        </p:blipFill>
        <p:spPr bwMode="auto">
          <a:xfrm>
            <a:off x="5003800" y="3621088"/>
            <a:ext cx="3671888" cy="304800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57347" name="Picture 5" descr="7Be_EnergySpectra"/>
          <p:cNvPicPr>
            <a:picLocks noChangeAspect="1" noChangeArrowheads="1"/>
          </p:cNvPicPr>
          <p:nvPr/>
        </p:nvPicPr>
        <p:blipFill>
          <a:blip r:embed="rId3"/>
          <a:srcRect l="3899" t="9071" r="5763" b="4799"/>
          <a:stretch>
            <a:fillRect/>
          </a:stretch>
        </p:blipFill>
        <p:spPr bwMode="auto">
          <a:xfrm>
            <a:off x="755650" y="3608388"/>
            <a:ext cx="3959225" cy="3032125"/>
          </a:xfrm>
          <a:prstGeom prst="rect">
            <a:avLst/>
          </a:prstGeom>
          <a:solidFill>
            <a:srgbClr val="FFF3FF"/>
          </a:solidFill>
          <a:ln w="2857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57348" name="Text Box 6"/>
          <p:cNvSpPr txBox="1">
            <a:spLocks noChangeArrowheads="1"/>
          </p:cNvSpPr>
          <p:nvPr/>
        </p:nvSpPr>
        <p:spPr bwMode="auto">
          <a:xfrm>
            <a:off x="6716713" y="5913438"/>
            <a:ext cx="1203325" cy="461962"/>
          </a:xfrm>
          <a:prstGeom prst="rect">
            <a:avLst/>
          </a:prstGeom>
          <a:solidFill>
            <a:srgbClr val="FFF3FF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2400" b="1">
                <a:solidFill>
                  <a:srgbClr val="0033CC"/>
                </a:solidFill>
                <a:latin typeface="Tahoma" pitchFamily="34" charset="0"/>
                <a:cs typeface="Tahoma" pitchFamily="34" charset="0"/>
              </a:rPr>
              <a:t>DINEX</a:t>
            </a:r>
          </a:p>
        </p:txBody>
      </p:sp>
      <p:sp>
        <p:nvSpPr>
          <p:cNvPr id="5734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26988"/>
            <a:ext cx="9144000" cy="576263"/>
          </a:xfrm>
          <a:solidFill>
            <a:srgbClr val="2D2D8A"/>
          </a:solidFill>
        </p:spPr>
        <p:txBody>
          <a:bodyPr/>
          <a:lstStyle/>
          <a:p>
            <a:pPr eaLnBrk="1" hangingPunct="1"/>
            <a:r>
              <a:rPr lang="en-US" sz="2400" baseline="30000" smtClean="0">
                <a:solidFill>
                  <a:srgbClr val="FFCC00"/>
                </a:solidFill>
                <a:latin typeface="Tahoma" pitchFamily="34" charset="0"/>
                <a:cs typeface="Tahoma" pitchFamily="34" charset="0"/>
              </a:rPr>
              <a:t>7</a:t>
            </a:r>
            <a:r>
              <a:rPr lang="en-US" sz="2400" smtClean="0">
                <a:solidFill>
                  <a:srgbClr val="FFCC00"/>
                </a:solidFill>
                <a:latin typeface="Tahoma" pitchFamily="34" charset="0"/>
                <a:cs typeface="Tahoma" pitchFamily="34" charset="0"/>
              </a:rPr>
              <a:t>Be+</a:t>
            </a:r>
            <a:r>
              <a:rPr lang="en-US" sz="2400" baseline="30000" smtClean="0">
                <a:solidFill>
                  <a:srgbClr val="FFCC00"/>
                </a:solidFill>
                <a:latin typeface="Tahoma" pitchFamily="34" charset="0"/>
                <a:cs typeface="Tahoma" pitchFamily="34" charset="0"/>
              </a:rPr>
              <a:t>58</a:t>
            </a:r>
            <a:r>
              <a:rPr lang="en-US" sz="2400" smtClean="0">
                <a:solidFill>
                  <a:srgbClr val="FFCC00"/>
                </a:solidFill>
                <a:latin typeface="Tahoma" pitchFamily="34" charset="0"/>
                <a:cs typeface="Tahoma" pitchFamily="34" charset="0"/>
              </a:rPr>
              <a:t>Ni (PAC II 2010,  05/2010)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6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513" y="4079875"/>
            <a:ext cx="9144000" cy="251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0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9338" y="836613"/>
            <a:ext cx="3698875" cy="259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26988"/>
            <a:ext cx="9144000" cy="576263"/>
          </a:xfrm>
          <a:solidFill>
            <a:srgbClr val="2D2D8A"/>
          </a:solidFill>
        </p:spPr>
        <p:txBody>
          <a:bodyPr/>
          <a:lstStyle/>
          <a:p>
            <a:pPr eaLnBrk="1" hangingPunct="1"/>
            <a:r>
              <a:rPr lang="en-US" sz="2400" baseline="30000" smtClean="0">
                <a:solidFill>
                  <a:srgbClr val="FFCC00"/>
                </a:solidFill>
                <a:latin typeface="Tahoma" pitchFamily="34" charset="0"/>
                <a:cs typeface="Tahoma" pitchFamily="34" charset="0"/>
              </a:rPr>
              <a:t>7</a:t>
            </a:r>
            <a:r>
              <a:rPr lang="en-US" sz="2400" smtClean="0">
                <a:solidFill>
                  <a:srgbClr val="FFCC00"/>
                </a:solidFill>
                <a:latin typeface="Tahoma" pitchFamily="34" charset="0"/>
                <a:cs typeface="Tahoma" pitchFamily="34" charset="0"/>
              </a:rPr>
              <a:t>Be+</a:t>
            </a:r>
            <a:r>
              <a:rPr lang="en-US" sz="2400" baseline="30000" smtClean="0">
                <a:solidFill>
                  <a:srgbClr val="FFCC00"/>
                </a:solidFill>
                <a:latin typeface="Tahoma" pitchFamily="34" charset="0"/>
                <a:cs typeface="Tahoma" pitchFamily="34" charset="0"/>
              </a:rPr>
              <a:t>58</a:t>
            </a:r>
            <a:r>
              <a:rPr lang="en-US" sz="2400" smtClean="0">
                <a:solidFill>
                  <a:srgbClr val="FFCC00"/>
                </a:solidFill>
                <a:latin typeface="Tahoma" pitchFamily="34" charset="0"/>
                <a:cs typeface="Tahoma" pitchFamily="34" charset="0"/>
              </a:rPr>
              <a:t>Ni: First results</a:t>
            </a:r>
          </a:p>
        </p:txBody>
      </p:sp>
      <p:pic>
        <p:nvPicPr>
          <p:cNvPr id="58372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4200" y="765175"/>
            <a:ext cx="3482975" cy="2951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3" name="Picture 7" descr="De-Eplot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356100" y="836613"/>
            <a:ext cx="4608513" cy="2852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8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75750" cy="765175"/>
          </a:xfrm>
          <a:solidFill>
            <a:srgbClr val="2D2D8A"/>
          </a:solidFill>
        </p:spPr>
        <p:txBody>
          <a:bodyPr/>
          <a:lstStyle/>
          <a:p>
            <a:r>
              <a:rPr lang="it-IT" sz="2400" baseline="30000" smtClean="0">
                <a:solidFill>
                  <a:srgbClr val="FFCC00"/>
                </a:solidFill>
                <a:latin typeface="Tahoma" pitchFamily="34" charset="0"/>
                <a:cs typeface="Tahoma" pitchFamily="34" charset="0"/>
              </a:rPr>
              <a:t>17</a:t>
            </a:r>
            <a:r>
              <a:rPr lang="it-IT" sz="2400" smtClean="0">
                <a:solidFill>
                  <a:srgbClr val="FFCC00"/>
                </a:solidFill>
                <a:latin typeface="Tahoma" pitchFamily="34" charset="0"/>
                <a:cs typeface="Tahoma" pitchFamily="34" charset="0"/>
              </a:rPr>
              <a:t>O + </a:t>
            </a:r>
            <a:r>
              <a:rPr lang="it-IT" sz="2400" baseline="30000" smtClean="0">
                <a:solidFill>
                  <a:srgbClr val="FFCC00"/>
                </a:solidFill>
                <a:latin typeface="Tahoma" pitchFamily="34" charset="0"/>
                <a:cs typeface="Tahoma" pitchFamily="34" charset="0"/>
              </a:rPr>
              <a:t>58</a:t>
            </a:r>
            <a:r>
              <a:rPr lang="it-IT" sz="2400" smtClean="0">
                <a:solidFill>
                  <a:srgbClr val="FFCC00"/>
                </a:solidFill>
                <a:latin typeface="Tahoma" pitchFamily="34" charset="0"/>
                <a:cs typeface="Tahoma" pitchFamily="34" charset="0"/>
              </a:rPr>
              <a:t>Ni, </a:t>
            </a:r>
            <a:r>
              <a:rPr lang="it-IT" sz="2400" baseline="30000" smtClean="0">
                <a:solidFill>
                  <a:srgbClr val="FFCC00"/>
                </a:solidFill>
                <a:latin typeface="Tahoma" pitchFamily="34" charset="0"/>
                <a:cs typeface="Tahoma" pitchFamily="34" charset="0"/>
              </a:rPr>
              <a:t>208</a:t>
            </a:r>
            <a:r>
              <a:rPr lang="it-IT" sz="2400" smtClean="0">
                <a:solidFill>
                  <a:srgbClr val="FFCC00"/>
                </a:solidFill>
                <a:latin typeface="Tahoma" pitchFamily="34" charset="0"/>
                <a:cs typeface="Tahoma" pitchFamily="34" charset="0"/>
              </a:rPr>
              <a:t>Pb </a:t>
            </a:r>
            <a:r>
              <a:rPr lang="en-US" sz="2400" smtClean="0">
                <a:solidFill>
                  <a:srgbClr val="FFCC00"/>
                </a:solidFill>
                <a:latin typeface="Tahoma" pitchFamily="34" charset="0"/>
                <a:cs typeface="Tahoma" pitchFamily="34" charset="0"/>
              </a:rPr>
              <a:t>(PAC I 2011, 04/2011)</a:t>
            </a:r>
            <a:r>
              <a:rPr lang="it-IT" sz="2400" smtClean="0">
                <a:solidFill>
                  <a:srgbClr val="666699"/>
                </a:solidFill>
                <a:latin typeface="Tahoma" pitchFamily="34" charset="0"/>
                <a:cs typeface="Tahoma" pitchFamily="34" charset="0"/>
              </a:rPr>
              <a:t> </a:t>
            </a:r>
            <a:endParaRPr lang="it-IT" sz="2400" b="0" smtClean="0">
              <a:solidFill>
                <a:srgbClr val="FFCC00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5939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61975" y="4581525"/>
            <a:ext cx="3960813" cy="1557338"/>
          </a:xfrm>
        </p:spPr>
        <p:txBody>
          <a:bodyPr/>
          <a:lstStyle/>
          <a:p>
            <a:pPr marL="0" indent="0">
              <a:lnSpc>
                <a:spcPct val="80000"/>
              </a:lnSpc>
              <a:buFont typeface="Wingdings" pitchFamily="2" charset="2"/>
              <a:buNone/>
            </a:pPr>
            <a:r>
              <a:rPr lang="el-GR" sz="1800" smtClean="0">
                <a:solidFill>
                  <a:srgbClr val="2D2D8A"/>
                </a:solidFill>
                <a:latin typeface="Tahoma" pitchFamily="34" charset="0"/>
                <a:cs typeface="Tahoma" pitchFamily="34" charset="0"/>
              </a:rPr>
              <a:t>Δ</a:t>
            </a:r>
            <a:r>
              <a:rPr lang="it-IT" sz="1800" smtClean="0">
                <a:solidFill>
                  <a:srgbClr val="2D2D8A"/>
                </a:solidFill>
                <a:latin typeface="Tahoma" pitchFamily="34" charset="0"/>
                <a:cs typeface="Tahoma" pitchFamily="34" charset="0"/>
              </a:rPr>
              <a:t>E: </a:t>
            </a:r>
            <a:r>
              <a:rPr lang="it-IT" sz="1800" b="1" smtClean="0">
                <a:solidFill>
                  <a:srgbClr val="2D2D8A"/>
                </a:solidFill>
                <a:latin typeface="Tahoma" pitchFamily="34" charset="0"/>
                <a:cs typeface="Tahoma" pitchFamily="34" charset="0"/>
              </a:rPr>
              <a:t>40 </a:t>
            </a:r>
            <a:r>
              <a:rPr lang="el-GR" sz="1800" b="1" smtClean="0">
                <a:solidFill>
                  <a:srgbClr val="2D2D8A"/>
                </a:solidFill>
                <a:latin typeface="Tahoma" pitchFamily="34" charset="0"/>
                <a:cs typeface="Tahoma" pitchFamily="34" charset="0"/>
              </a:rPr>
              <a:t>μ</a:t>
            </a:r>
            <a:r>
              <a:rPr lang="it-IT" sz="1800" b="1" smtClean="0">
                <a:solidFill>
                  <a:srgbClr val="2D2D8A"/>
                </a:solidFill>
                <a:latin typeface="Tahoma" pitchFamily="34" charset="0"/>
                <a:cs typeface="Tahoma" pitchFamily="34" charset="0"/>
              </a:rPr>
              <a:t>m Silicon</a:t>
            </a:r>
            <a:r>
              <a:rPr lang="it-IT" sz="1800" smtClean="0">
                <a:solidFill>
                  <a:srgbClr val="2D2D8A"/>
                </a:solidFill>
                <a:latin typeface="Tahoma" pitchFamily="34" charset="0"/>
                <a:cs typeface="Tahoma" pitchFamily="34" charset="0"/>
              </a:rPr>
              <a:t> (32 x 32 strips) or </a:t>
            </a:r>
            <a:r>
              <a:rPr lang="it-IT" sz="1800" b="1" smtClean="0">
                <a:solidFill>
                  <a:srgbClr val="2D2D8A"/>
                </a:solidFill>
                <a:latin typeface="Tahoma" pitchFamily="34" charset="0"/>
                <a:cs typeface="Tahoma" pitchFamily="34" charset="0"/>
              </a:rPr>
              <a:t>Ionization Chamber</a:t>
            </a:r>
            <a:r>
              <a:rPr lang="it-IT" sz="1800" smtClean="0">
                <a:solidFill>
                  <a:srgbClr val="2D2D8A"/>
                </a:solidFill>
                <a:latin typeface="Tahoma" pitchFamily="34" charset="0"/>
                <a:cs typeface="Tahoma" pitchFamily="34" charset="0"/>
              </a:rPr>
              <a:t>;</a:t>
            </a:r>
          </a:p>
          <a:p>
            <a:pPr marL="0" indent="0">
              <a:lnSpc>
                <a:spcPct val="80000"/>
              </a:lnSpc>
              <a:buFont typeface="Wingdings" pitchFamily="2" charset="2"/>
              <a:buNone/>
            </a:pPr>
            <a:r>
              <a:rPr lang="it-IT" sz="1800" smtClean="0">
                <a:solidFill>
                  <a:srgbClr val="2D2D8A"/>
                </a:solidFill>
                <a:latin typeface="Tahoma" pitchFamily="34" charset="0"/>
                <a:cs typeface="Tahoma" pitchFamily="34" charset="0"/>
              </a:rPr>
              <a:t>E</a:t>
            </a:r>
            <a:r>
              <a:rPr lang="it-IT" sz="1800" baseline="-25000" smtClean="0">
                <a:solidFill>
                  <a:srgbClr val="2D2D8A"/>
                </a:solidFill>
                <a:latin typeface="Tahoma" pitchFamily="34" charset="0"/>
                <a:cs typeface="Tahoma" pitchFamily="34" charset="0"/>
              </a:rPr>
              <a:t>res</a:t>
            </a:r>
            <a:r>
              <a:rPr lang="it-IT" sz="1800" smtClean="0">
                <a:solidFill>
                  <a:srgbClr val="2D2D8A"/>
                </a:solidFill>
                <a:latin typeface="Tahoma" pitchFamily="34" charset="0"/>
                <a:cs typeface="Tahoma" pitchFamily="34" charset="0"/>
              </a:rPr>
              <a:t>: </a:t>
            </a:r>
            <a:r>
              <a:rPr lang="it-IT" sz="1800" b="1" smtClean="0">
                <a:solidFill>
                  <a:srgbClr val="2D2D8A"/>
                </a:solidFill>
                <a:latin typeface="Tahoma" pitchFamily="34" charset="0"/>
                <a:cs typeface="Tahoma" pitchFamily="34" charset="0"/>
              </a:rPr>
              <a:t>300 </a:t>
            </a:r>
            <a:r>
              <a:rPr lang="el-GR" sz="1800" b="1" smtClean="0">
                <a:solidFill>
                  <a:srgbClr val="2D2D8A"/>
                </a:solidFill>
                <a:latin typeface="Tahoma" pitchFamily="34" charset="0"/>
                <a:cs typeface="Tahoma" pitchFamily="34" charset="0"/>
              </a:rPr>
              <a:t>μ</a:t>
            </a:r>
            <a:r>
              <a:rPr lang="it-IT" sz="1800" b="1" smtClean="0">
                <a:solidFill>
                  <a:srgbClr val="2D2D8A"/>
                </a:solidFill>
                <a:latin typeface="Tahoma" pitchFamily="34" charset="0"/>
                <a:cs typeface="Tahoma" pitchFamily="34" charset="0"/>
              </a:rPr>
              <a:t>m Silicon</a:t>
            </a:r>
            <a:r>
              <a:rPr lang="it-IT" sz="1800" smtClean="0">
                <a:solidFill>
                  <a:srgbClr val="2D2D8A"/>
                </a:solidFill>
                <a:latin typeface="Tahoma" pitchFamily="34" charset="0"/>
                <a:cs typeface="Tahoma" pitchFamily="34" charset="0"/>
              </a:rPr>
              <a:t> (32 x 32 strips);</a:t>
            </a:r>
          </a:p>
          <a:p>
            <a:pPr marL="0" indent="0">
              <a:lnSpc>
                <a:spcPct val="80000"/>
              </a:lnSpc>
              <a:buFont typeface="Wingdings" pitchFamily="2" charset="2"/>
              <a:buNone/>
            </a:pPr>
            <a:r>
              <a:rPr lang="it-IT" sz="1800" smtClean="0">
                <a:solidFill>
                  <a:srgbClr val="2D2D8A"/>
                </a:solidFill>
                <a:latin typeface="Tahoma" pitchFamily="34" charset="0"/>
                <a:cs typeface="Tahoma" pitchFamily="34" charset="0"/>
              </a:rPr>
              <a:t>Possible 3</a:t>
            </a:r>
            <a:r>
              <a:rPr lang="it-IT" sz="1800" baseline="30000" smtClean="0">
                <a:solidFill>
                  <a:srgbClr val="2D2D8A"/>
                </a:solidFill>
                <a:latin typeface="Tahoma" pitchFamily="34" charset="0"/>
                <a:cs typeface="Tahoma" pitchFamily="34" charset="0"/>
              </a:rPr>
              <a:t>rd</a:t>
            </a:r>
            <a:r>
              <a:rPr lang="it-IT" sz="1800" smtClean="0">
                <a:solidFill>
                  <a:srgbClr val="2D2D8A"/>
                </a:solidFill>
                <a:latin typeface="Tahoma" pitchFamily="34" charset="0"/>
                <a:cs typeface="Tahoma" pitchFamily="34" charset="0"/>
              </a:rPr>
              <a:t> stage: 500 </a:t>
            </a:r>
            <a:r>
              <a:rPr lang="el-GR" sz="1800" smtClean="0">
                <a:solidFill>
                  <a:srgbClr val="2D2D8A"/>
                </a:solidFill>
                <a:latin typeface="Tahoma" pitchFamily="34" charset="0"/>
                <a:cs typeface="Tahoma" pitchFamily="34" charset="0"/>
              </a:rPr>
              <a:t>μ</a:t>
            </a:r>
            <a:r>
              <a:rPr lang="it-IT" sz="1800" smtClean="0">
                <a:solidFill>
                  <a:srgbClr val="2D2D8A"/>
                </a:solidFill>
                <a:latin typeface="Tahoma" pitchFamily="34" charset="0"/>
                <a:cs typeface="Tahoma" pitchFamily="34" charset="0"/>
              </a:rPr>
              <a:t>m Silicon (single pad).</a:t>
            </a:r>
          </a:p>
        </p:txBody>
      </p:sp>
      <p:grpSp>
        <p:nvGrpSpPr>
          <p:cNvPr id="59395" name="Group 10"/>
          <p:cNvGrpSpPr>
            <a:grpSpLocks/>
          </p:cNvGrpSpPr>
          <p:nvPr/>
        </p:nvGrpSpPr>
        <p:grpSpPr bwMode="auto">
          <a:xfrm>
            <a:off x="347663" y="1555750"/>
            <a:ext cx="4751387" cy="2663825"/>
            <a:chOff x="385" y="792"/>
            <a:chExt cx="3674" cy="2275"/>
          </a:xfrm>
        </p:grpSpPr>
        <p:pic>
          <p:nvPicPr>
            <p:cNvPr id="59405" name="Picture 5" descr="Immagine1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85" y="792"/>
              <a:ext cx="3674" cy="2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9406" name="Line 6"/>
            <p:cNvSpPr>
              <a:spLocks noChangeShapeType="1"/>
            </p:cNvSpPr>
            <p:nvPr/>
          </p:nvSpPr>
          <p:spPr bwMode="auto">
            <a:xfrm>
              <a:off x="816" y="1835"/>
              <a:ext cx="1406" cy="363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407" name="Text Box 7"/>
            <p:cNvSpPr txBox="1">
              <a:spLocks noChangeArrowheads="1"/>
            </p:cNvSpPr>
            <p:nvPr/>
          </p:nvSpPr>
          <p:spPr bwMode="auto">
            <a:xfrm>
              <a:off x="861" y="1109"/>
              <a:ext cx="850" cy="3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 sz="2400" b="1">
                  <a:latin typeface="Times New Roman" pitchFamily="18" charset="0"/>
                </a:rPr>
                <a:t>BEAM</a:t>
              </a:r>
            </a:p>
          </p:txBody>
        </p:sp>
      </p:grpSp>
      <p:sp>
        <p:nvSpPr>
          <p:cNvPr id="59396" name="Text Box 14"/>
          <p:cNvSpPr txBox="1">
            <a:spLocks noChangeArrowheads="1"/>
          </p:cNvSpPr>
          <p:nvPr/>
        </p:nvSpPr>
        <p:spPr bwMode="auto">
          <a:xfrm>
            <a:off x="862013" y="908050"/>
            <a:ext cx="350361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it-IT" b="1">
                <a:solidFill>
                  <a:srgbClr val="2D2D8A"/>
                </a:solidFill>
                <a:latin typeface="Tahoma" pitchFamily="34" charset="0"/>
                <a:cs typeface="Tahoma" pitchFamily="34" charset="0"/>
              </a:rPr>
              <a:t>New experimental set up</a:t>
            </a:r>
            <a:r>
              <a:rPr lang="it-IT" b="1">
                <a:solidFill>
                  <a:schemeClr val="hlink"/>
                </a:solidFill>
                <a:latin typeface="Tahoma" pitchFamily="34" charset="0"/>
                <a:cs typeface="Tahoma" pitchFamily="34" charset="0"/>
              </a:rPr>
              <a:t>:</a:t>
            </a:r>
          </a:p>
        </p:txBody>
      </p:sp>
      <p:sp>
        <p:nvSpPr>
          <p:cNvPr id="59397" name="Text Box 15"/>
          <p:cNvSpPr txBox="1">
            <a:spLocks noChangeArrowheads="1"/>
          </p:cNvSpPr>
          <p:nvPr/>
        </p:nvSpPr>
        <p:spPr bwMode="auto">
          <a:xfrm>
            <a:off x="4546600" y="908050"/>
            <a:ext cx="417353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b="1">
                <a:solidFill>
                  <a:srgbClr val="2D2D8A"/>
                </a:solidFill>
                <a:latin typeface="Tahoma" pitchFamily="34" charset="0"/>
                <a:cs typeface="Tahoma" pitchFamily="34" charset="0"/>
              </a:rPr>
              <a:t>First Experiment: Apr 2-5 2011</a:t>
            </a:r>
          </a:p>
        </p:txBody>
      </p:sp>
      <p:sp>
        <p:nvSpPr>
          <p:cNvPr id="59398" name="Rectangle 16"/>
          <p:cNvSpPr>
            <a:spLocks noChangeArrowheads="1"/>
          </p:cNvSpPr>
          <p:nvPr/>
        </p:nvSpPr>
        <p:spPr bwMode="auto">
          <a:xfrm>
            <a:off x="4716463" y="4581525"/>
            <a:ext cx="3995737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80000"/>
              </a:lnSpc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None/>
            </a:pPr>
            <a:r>
              <a:rPr lang="it-IT" sz="1800" b="1">
                <a:solidFill>
                  <a:srgbClr val="2D2D8A"/>
                </a:solidFill>
                <a:latin typeface="Tahoma" pitchFamily="34" charset="0"/>
                <a:cs typeface="Tahoma" pitchFamily="34" charset="0"/>
              </a:rPr>
              <a:t>2 E</a:t>
            </a:r>
            <a:r>
              <a:rPr lang="it-IT" sz="1800" b="1" baseline="-25000">
                <a:solidFill>
                  <a:srgbClr val="2D2D8A"/>
                </a:solidFill>
                <a:latin typeface="Tahoma" pitchFamily="34" charset="0"/>
                <a:cs typeface="Tahoma" pitchFamily="34" charset="0"/>
              </a:rPr>
              <a:t>res</a:t>
            </a:r>
            <a:r>
              <a:rPr lang="it-IT" sz="1800" b="1">
                <a:solidFill>
                  <a:srgbClr val="2D2D8A"/>
                </a:solidFill>
                <a:latin typeface="Tahoma" pitchFamily="34" charset="0"/>
                <a:cs typeface="Tahoma" pitchFamily="34" charset="0"/>
              </a:rPr>
              <a:t> modules</a:t>
            </a:r>
            <a:r>
              <a:rPr lang="it-IT" sz="1800">
                <a:solidFill>
                  <a:srgbClr val="2D2D8A"/>
                </a:solidFill>
                <a:latin typeface="Tahoma" pitchFamily="34" charset="0"/>
                <a:cs typeface="Tahoma" pitchFamily="34" charset="0"/>
              </a:rPr>
              <a:t> (32 x 32 strips);</a:t>
            </a:r>
          </a:p>
          <a:p>
            <a:pPr>
              <a:lnSpc>
                <a:spcPct val="80000"/>
              </a:lnSpc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None/>
            </a:pPr>
            <a:r>
              <a:rPr lang="it-IT" sz="1800">
                <a:solidFill>
                  <a:srgbClr val="2D2D8A"/>
                </a:solidFill>
                <a:latin typeface="Tahoma" pitchFamily="34" charset="0"/>
                <a:cs typeface="Tahoma" pitchFamily="34" charset="0"/>
              </a:rPr>
              <a:t>1</a:t>
            </a:r>
            <a:r>
              <a:rPr lang="it-IT" sz="1800" baseline="30000">
                <a:solidFill>
                  <a:srgbClr val="2D2D8A"/>
                </a:solidFill>
                <a:latin typeface="Tahoma" pitchFamily="34" charset="0"/>
                <a:cs typeface="Tahoma" pitchFamily="34" charset="0"/>
              </a:rPr>
              <a:t>st</a:t>
            </a:r>
            <a:r>
              <a:rPr lang="it-IT" sz="1800">
                <a:solidFill>
                  <a:srgbClr val="2D2D8A"/>
                </a:solidFill>
                <a:latin typeface="Tahoma" pitchFamily="34" charset="0"/>
                <a:cs typeface="Tahoma" pitchFamily="34" charset="0"/>
              </a:rPr>
              <a:t> detector: 35° ≤ </a:t>
            </a:r>
            <a:r>
              <a:rPr lang="el-GR" sz="1800">
                <a:solidFill>
                  <a:srgbClr val="2D2D8A"/>
                </a:solidFill>
                <a:latin typeface="Tahoma" pitchFamily="34" charset="0"/>
                <a:cs typeface="Tahoma" pitchFamily="34" charset="0"/>
              </a:rPr>
              <a:t>θ</a:t>
            </a:r>
            <a:r>
              <a:rPr lang="it-IT" sz="1800" baseline="-25000">
                <a:solidFill>
                  <a:srgbClr val="2D2D8A"/>
                </a:solidFill>
                <a:latin typeface="Tahoma" pitchFamily="34" charset="0"/>
                <a:cs typeface="Tahoma" pitchFamily="34" charset="0"/>
              </a:rPr>
              <a:t>lab</a:t>
            </a:r>
            <a:r>
              <a:rPr lang="it-IT" sz="1800">
                <a:solidFill>
                  <a:srgbClr val="2D2D8A"/>
                </a:solidFill>
                <a:latin typeface="Tahoma" pitchFamily="34" charset="0"/>
                <a:cs typeface="Tahoma" pitchFamily="34" charset="0"/>
              </a:rPr>
              <a:t> ≤ 70°;</a:t>
            </a:r>
          </a:p>
          <a:p>
            <a:pPr>
              <a:lnSpc>
                <a:spcPct val="80000"/>
              </a:lnSpc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None/>
            </a:pPr>
            <a:r>
              <a:rPr lang="it-IT" sz="1800">
                <a:solidFill>
                  <a:srgbClr val="2D2D8A"/>
                </a:solidFill>
                <a:latin typeface="Tahoma" pitchFamily="34" charset="0"/>
                <a:cs typeface="Tahoma" pitchFamily="34" charset="0"/>
              </a:rPr>
              <a:t>2</a:t>
            </a:r>
            <a:r>
              <a:rPr lang="it-IT" sz="1800" baseline="30000">
                <a:solidFill>
                  <a:srgbClr val="2D2D8A"/>
                </a:solidFill>
                <a:latin typeface="Tahoma" pitchFamily="34" charset="0"/>
                <a:cs typeface="Tahoma" pitchFamily="34" charset="0"/>
              </a:rPr>
              <a:t>nd</a:t>
            </a:r>
            <a:r>
              <a:rPr lang="it-IT" sz="1800">
                <a:solidFill>
                  <a:srgbClr val="2D2D8A"/>
                </a:solidFill>
                <a:latin typeface="Tahoma" pitchFamily="34" charset="0"/>
                <a:cs typeface="Tahoma" pitchFamily="34" charset="0"/>
              </a:rPr>
              <a:t> detector: 80° ≤ </a:t>
            </a:r>
            <a:r>
              <a:rPr lang="el-GR" sz="1800">
                <a:solidFill>
                  <a:srgbClr val="2D2D8A"/>
                </a:solidFill>
                <a:latin typeface="Tahoma" pitchFamily="34" charset="0"/>
                <a:cs typeface="Tahoma" pitchFamily="34" charset="0"/>
              </a:rPr>
              <a:t>θ</a:t>
            </a:r>
            <a:r>
              <a:rPr lang="it-IT" sz="1800" baseline="-25000">
                <a:solidFill>
                  <a:srgbClr val="2D2D8A"/>
                </a:solidFill>
                <a:latin typeface="Tahoma" pitchFamily="34" charset="0"/>
                <a:cs typeface="Tahoma" pitchFamily="34" charset="0"/>
              </a:rPr>
              <a:t>lab</a:t>
            </a:r>
            <a:r>
              <a:rPr lang="it-IT" sz="1800">
                <a:solidFill>
                  <a:srgbClr val="2D2D8A"/>
                </a:solidFill>
                <a:latin typeface="Tahoma" pitchFamily="34" charset="0"/>
                <a:cs typeface="Tahoma" pitchFamily="34" charset="0"/>
              </a:rPr>
              <a:t> ≤ 110°;</a:t>
            </a:r>
          </a:p>
          <a:p>
            <a:pPr>
              <a:lnSpc>
                <a:spcPct val="80000"/>
              </a:lnSpc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None/>
            </a:pPr>
            <a:r>
              <a:rPr lang="it-IT" sz="1800" b="1" baseline="30000">
                <a:solidFill>
                  <a:srgbClr val="2D2D8A"/>
                </a:solidFill>
                <a:latin typeface="Tahoma" pitchFamily="34" charset="0"/>
                <a:cs typeface="Tahoma" pitchFamily="34" charset="0"/>
              </a:rPr>
              <a:t>17</a:t>
            </a:r>
            <a:r>
              <a:rPr lang="it-IT" sz="1800" b="1">
                <a:solidFill>
                  <a:srgbClr val="2D2D8A"/>
                </a:solidFill>
                <a:latin typeface="Tahoma" pitchFamily="34" charset="0"/>
                <a:cs typeface="Tahoma" pitchFamily="34" charset="0"/>
              </a:rPr>
              <a:t>O</a:t>
            </a:r>
            <a:r>
              <a:rPr lang="it-IT" sz="1800">
                <a:solidFill>
                  <a:srgbClr val="2D2D8A"/>
                </a:solidFill>
                <a:latin typeface="Tahoma" pitchFamily="34" charset="0"/>
                <a:cs typeface="Tahoma" pitchFamily="34" charset="0"/>
              </a:rPr>
              <a:t> and </a:t>
            </a:r>
            <a:r>
              <a:rPr lang="it-IT" sz="1800" b="1" baseline="30000">
                <a:solidFill>
                  <a:srgbClr val="2D2D8A"/>
                </a:solidFill>
                <a:latin typeface="Tahoma" pitchFamily="34" charset="0"/>
                <a:cs typeface="Tahoma" pitchFamily="34" charset="0"/>
              </a:rPr>
              <a:t>17</a:t>
            </a:r>
            <a:r>
              <a:rPr lang="it-IT" sz="1800" b="1">
                <a:solidFill>
                  <a:srgbClr val="2D2D8A"/>
                </a:solidFill>
                <a:latin typeface="Tahoma" pitchFamily="34" charset="0"/>
                <a:cs typeface="Tahoma" pitchFamily="34" charset="0"/>
              </a:rPr>
              <a:t>F</a:t>
            </a:r>
            <a:r>
              <a:rPr lang="it-IT" sz="1800">
                <a:solidFill>
                  <a:srgbClr val="2D2D8A"/>
                </a:solidFill>
                <a:latin typeface="Tahoma" pitchFamily="34" charset="0"/>
                <a:cs typeface="Tahoma" pitchFamily="34" charset="0"/>
              </a:rPr>
              <a:t> are </a:t>
            </a:r>
            <a:r>
              <a:rPr lang="it-IT" sz="1800" b="1">
                <a:solidFill>
                  <a:srgbClr val="2D2D8A"/>
                </a:solidFill>
                <a:latin typeface="Tahoma" pitchFamily="34" charset="0"/>
                <a:cs typeface="Tahoma" pitchFamily="34" charset="0"/>
              </a:rPr>
              <a:t>mirror</a:t>
            </a:r>
            <a:r>
              <a:rPr lang="it-IT" sz="1800">
                <a:solidFill>
                  <a:srgbClr val="2D2D8A"/>
                </a:solidFill>
                <a:latin typeface="Tahoma" pitchFamily="34" charset="0"/>
                <a:cs typeface="Tahoma" pitchFamily="34" charset="0"/>
              </a:rPr>
              <a:t> nuclei with </a:t>
            </a:r>
            <a:r>
              <a:rPr lang="it-IT" sz="1800" b="1">
                <a:solidFill>
                  <a:srgbClr val="2D2D8A"/>
                </a:solidFill>
                <a:latin typeface="Tahoma" pitchFamily="34" charset="0"/>
                <a:cs typeface="Tahoma" pitchFamily="34" charset="0"/>
              </a:rPr>
              <a:t>similar nuclear structures</a:t>
            </a:r>
            <a:r>
              <a:rPr lang="it-IT" sz="1800">
                <a:solidFill>
                  <a:srgbClr val="2D2D8A"/>
                </a:solidFill>
                <a:latin typeface="Tahoma" pitchFamily="34" charset="0"/>
                <a:cs typeface="Tahoma" pitchFamily="34" charset="0"/>
              </a:rPr>
              <a:t> but    </a:t>
            </a:r>
            <a:r>
              <a:rPr lang="it-IT" sz="1800" b="1">
                <a:solidFill>
                  <a:srgbClr val="2D2D8A"/>
                </a:solidFill>
                <a:latin typeface="Tahoma" pitchFamily="34" charset="0"/>
                <a:cs typeface="Tahoma" pitchFamily="34" charset="0"/>
              </a:rPr>
              <a:t>very different binding energies</a:t>
            </a:r>
            <a:endParaRPr lang="el-GR" sz="1800" b="1">
              <a:solidFill>
                <a:srgbClr val="2D2D8A"/>
              </a:solidFill>
              <a:latin typeface="Tahoma" pitchFamily="34" charset="0"/>
              <a:cs typeface="Tahoma" pitchFamily="34" charset="0"/>
            </a:endParaRPr>
          </a:p>
        </p:txBody>
      </p:sp>
      <p:grpSp>
        <p:nvGrpSpPr>
          <p:cNvPr id="59399" name="Group 19"/>
          <p:cNvGrpSpPr>
            <a:grpSpLocks/>
          </p:cNvGrpSpPr>
          <p:nvPr/>
        </p:nvGrpSpPr>
        <p:grpSpPr bwMode="auto">
          <a:xfrm>
            <a:off x="4811713" y="1430338"/>
            <a:ext cx="3959225" cy="2970212"/>
            <a:chOff x="3198" y="1128"/>
            <a:chExt cx="2494" cy="1871"/>
          </a:xfrm>
        </p:grpSpPr>
        <p:pic>
          <p:nvPicPr>
            <p:cNvPr id="59400" name="Picture 11" descr="57238a6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198" y="1128"/>
              <a:ext cx="2494" cy="1871"/>
            </a:xfrm>
            <a:prstGeom prst="rect">
              <a:avLst/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</p:spPr>
        </p:pic>
        <p:sp>
          <p:nvSpPr>
            <p:cNvPr id="59401" name="Line 12"/>
            <p:cNvSpPr>
              <a:spLocks noChangeShapeType="1"/>
            </p:cNvSpPr>
            <p:nvPr/>
          </p:nvSpPr>
          <p:spPr bwMode="auto">
            <a:xfrm flipH="1">
              <a:off x="3651" y="1389"/>
              <a:ext cx="1406" cy="1406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402" name="Text Box 13"/>
            <p:cNvSpPr txBox="1">
              <a:spLocks noChangeArrowheads="1"/>
            </p:cNvSpPr>
            <p:nvPr/>
          </p:nvSpPr>
          <p:spPr bwMode="auto">
            <a:xfrm>
              <a:off x="4184" y="1253"/>
              <a:ext cx="692" cy="288"/>
            </a:xfrm>
            <a:prstGeom prst="rect">
              <a:avLst/>
            </a:prstGeom>
            <a:solidFill>
              <a:srgbClr val="FFF3FF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 sz="2400" b="1">
                  <a:solidFill>
                    <a:schemeClr val="accent2"/>
                  </a:solidFill>
                  <a:latin typeface="Times New Roman" pitchFamily="18" charset="0"/>
                </a:rPr>
                <a:t>BEAM</a:t>
              </a:r>
            </a:p>
          </p:txBody>
        </p:sp>
        <p:sp>
          <p:nvSpPr>
            <p:cNvPr id="59403" name="Line 17"/>
            <p:cNvSpPr>
              <a:spLocks noChangeShapeType="1"/>
            </p:cNvSpPr>
            <p:nvPr/>
          </p:nvSpPr>
          <p:spPr bwMode="auto">
            <a:xfrm flipH="1" flipV="1">
              <a:off x="3606" y="2160"/>
              <a:ext cx="680" cy="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404" name="Line 18"/>
            <p:cNvSpPr>
              <a:spLocks noChangeShapeType="1"/>
            </p:cNvSpPr>
            <p:nvPr/>
          </p:nvSpPr>
          <p:spPr bwMode="auto">
            <a:xfrm flipH="1" flipV="1">
              <a:off x="3833" y="1752"/>
              <a:ext cx="453" cy="408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74700"/>
          </a:xfrm>
          <a:solidFill>
            <a:schemeClr val="accent2"/>
          </a:solidFill>
          <a:ln>
            <a:solidFill>
              <a:srgbClr val="2D2D8A"/>
            </a:solidFill>
          </a:ln>
        </p:spPr>
        <p:txBody>
          <a:bodyPr/>
          <a:lstStyle/>
          <a:p>
            <a:r>
              <a:rPr lang="it-IT" sz="3200" baseline="30000" smtClean="0">
                <a:solidFill>
                  <a:srgbClr val="FFCC00"/>
                </a:solidFill>
                <a:latin typeface="Tahoma" pitchFamily="34" charset="0"/>
                <a:cs typeface="Tahoma" pitchFamily="34" charset="0"/>
              </a:rPr>
              <a:t>17</a:t>
            </a:r>
            <a:r>
              <a:rPr lang="it-IT" sz="3200" smtClean="0">
                <a:solidFill>
                  <a:srgbClr val="FFCC00"/>
                </a:solidFill>
                <a:latin typeface="Tahoma" pitchFamily="34" charset="0"/>
                <a:cs typeface="Tahoma" pitchFamily="34" charset="0"/>
              </a:rPr>
              <a:t>O + </a:t>
            </a:r>
            <a:r>
              <a:rPr lang="it-IT" sz="3200" baseline="30000" smtClean="0">
                <a:solidFill>
                  <a:srgbClr val="FFCC00"/>
                </a:solidFill>
                <a:latin typeface="Tahoma" pitchFamily="34" charset="0"/>
                <a:cs typeface="Tahoma" pitchFamily="34" charset="0"/>
              </a:rPr>
              <a:t>58</a:t>
            </a:r>
            <a:r>
              <a:rPr lang="it-IT" sz="3200" smtClean="0">
                <a:solidFill>
                  <a:srgbClr val="FFCC00"/>
                </a:solidFill>
                <a:latin typeface="Tahoma" pitchFamily="34" charset="0"/>
                <a:cs typeface="Tahoma" pitchFamily="34" charset="0"/>
              </a:rPr>
              <a:t>Ni, </a:t>
            </a:r>
            <a:r>
              <a:rPr lang="it-IT" sz="3200" baseline="30000" smtClean="0">
                <a:solidFill>
                  <a:srgbClr val="FFCC00"/>
                </a:solidFill>
                <a:latin typeface="Tahoma" pitchFamily="34" charset="0"/>
                <a:cs typeface="Tahoma" pitchFamily="34" charset="0"/>
              </a:rPr>
              <a:t>208</a:t>
            </a:r>
            <a:r>
              <a:rPr lang="it-IT" sz="3200" smtClean="0">
                <a:solidFill>
                  <a:srgbClr val="FFCC00"/>
                </a:solidFill>
                <a:latin typeface="Tahoma" pitchFamily="34" charset="0"/>
                <a:cs typeface="Tahoma" pitchFamily="34" charset="0"/>
              </a:rPr>
              <a:t>Pb (preliminary)</a:t>
            </a:r>
          </a:p>
        </p:txBody>
      </p:sp>
      <p:pic>
        <p:nvPicPr>
          <p:cNvPr id="60418" name="Picture 8" descr="spectra17O58Ni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70463" y="836613"/>
            <a:ext cx="3808412" cy="5184775"/>
          </a:xfrm>
          <a:prstGeom prst="rect">
            <a:avLst/>
          </a:prstGeom>
          <a:solidFill>
            <a:schemeClr val="bg1"/>
          </a:solidFill>
          <a:ln w="2857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60419" name="Rectangle 9"/>
          <p:cNvSpPr>
            <a:spLocks noGrp="1" noChangeArrowheads="1"/>
          </p:cNvSpPr>
          <p:nvPr>
            <p:ph type="body" idx="1"/>
          </p:nvPr>
        </p:nvSpPr>
        <p:spPr>
          <a:xfrm>
            <a:off x="612775" y="908050"/>
            <a:ext cx="4321175" cy="1873250"/>
          </a:xfrm>
        </p:spPr>
        <p:txBody>
          <a:bodyPr/>
          <a:lstStyle/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it-IT" sz="1800" smtClean="0">
                <a:latin typeface="Tahoma" pitchFamily="34" charset="0"/>
                <a:cs typeface="Tahoma" pitchFamily="34" charset="0"/>
              </a:rPr>
              <a:t>Primary Beam: </a:t>
            </a:r>
            <a:r>
              <a:rPr lang="it-IT" sz="1800" b="1" baseline="30000" smtClean="0">
                <a:solidFill>
                  <a:schemeClr val="accent2"/>
                </a:solidFill>
                <a:latin typeface="Tahoma" pitchFamily="34" charset="0"/>
                <a:cs typeface="Tahoma" pitchFamily="34" charset="0"/>
              </a:rPr>
              <a:t>17</a:t>
            </a:r>
            <a:r>
              <a:rPr lang="it-IT" sz="1800" b="1" smtClean="0">
                <a:solidFill>
                  <a:schemeClr val="accent2"/>
                </a:solidFill>
                <a:latin typeface="Tahoma" pitchFamily="34" charset="0"/>
                <a:cs typeface="Tahoma" pitchFamily="34" charset="0"/>
              </a:rPr>
              <a:t>O</a:t>
            </a:r>
            <a:r>
              <a:rPr lang="it-IT" sz="1800" b="1" baseline="30000" smtClean="0">
                <a:solidFill>
                  <a:schemeClr val="accent2"/>
                </a:solidFill>
                <a:latin typeface="Tahoma" pitchFamily="34" charset="0"/>
                <a:cs typeface="Tahoma" pitchFamily="34" charset="0"/>
              </a:rPr>
              <a:t>4+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it-IT" sz="1800" smtClean="0">
                <a:latin typeface="Tahoma" pitchFamily="34" charset="0"/>
                <a:cs typeface="Tahoma" pitchFamily="34" charset="0"/>
              </a:rPr>
              <a:t>Intensity: 1-4 enA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it-IT" sz="1800" smtClean="0">
                <a:latin typeface="Tahoma" pitchFamily="34" charset="0"/>
                <a:cs typeface="Tahoma" pitchFamily="34" charset="0"/>
              </a:rPr>
              <a:t>Energy: </a:t>
            </a:r>
            <a:r>
              <a:rPr lang="it-IT" sz="1800" b="1" smtClean="0">
                <a:solidFill>
                  <a:srgbClr val="3333CC"/>
                </a:solidFill>
                <a:latin typeface="Tahoma" pitchFamily="34" charset="0"/>
                <a:cs typeface="Tahoma" pitchFamily="34" charset="0"/>
              </a:rPr>
              <a:t>42.5-55 MeV</a:t>
            </a:r>
            <a:r>
              <a:rPr lang="it-IT" sz="1800" smtClean="0">
                <a:latin typeface="Tahoma" pitchFamily="34" charset="0"/>
                <a:cs typeface="Tahoma" pitchFamily="34" charset="0"/>
              </a:rPr>
              <a:t> in </a:t>
            </a:r>
            <a:r>
              <a:rPr lang="it-IT" sz="1800" b="1" smtClean="0">
                <a:solidFill>
                  <a:srgbClr val="3333CC"/>
                </a:solidFill>
                <a:latin typeface="Tahoma" pitchFamily="34" charset="0"/>
                <a:cs typeface="Tahoma" pitchFamily="34" charset="0"/>
              </a:rPr>
              <a:t>2.5-MeV</a:t>
            </a:r>
            <a:r>
              <a:rPr lang="it-IT" sz="1800" smtClean="0">
                <a:latin typeface="Tahoma" pitchFamily="34" charset="0"/>
                <a:cs typeface="Tahoma" pitchFamily="34" charset="0"/>
              </a:rPr>
              <a:t> steps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it-IT" sz="1800" b="1" smtClean="0">
                <a:solidFill>
                  <a:srgbClr val="009900"/>
                </a:solidFill>
                <a:latin typeface="Tahoma" pitchFamily="34" charset="0"/>
                <a:cs typeface="Tahoma" pitchFamily="34" charset="0"/>
              </a:rPr>
              <a:t>Strip-by-strip</a:t>
            </a:r>
            <a:r>
              <a:rPr lang="it-IT" sz="1800" smtClean="0">
                <a:latin typeface="Tahoma" pitchFamily="34" charset="0"/>
                <a:cs typeface="Tahoma" pitchFamily="34" charset="0"/>
              </a:rPr>
              <a:t> analysis.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it-IT" sz="1800" b="1" smtClean="0">
                <a:solidFill>
                  <a:schemeClr val="hlink"/>
                </a:solidFill>
                <a:latin typeface="Tahoma" pitchFamily="34" charset="0"/>
                <a:cs typeface="Tahoma" pitchFamily="34" charset="0"/>
              </a:rPr>
              <a:t>Normalization</a:t>
            </a:r>
            <a:r>
              <a:rPr lang="it-IT" sz="1800" smtClean="0">
                <a:latin typeface="Tahoma" pitchFamily="34" charset="0"/>
                <a:cs typeface="Tahoma" pitchFamily="34" charset="0"/>
              </a:rPr>
              <a:t> problems at forward angles (→ </a:t>
            </a:r>
            <a:r>
              <a:rPr lang="it-IT" sz="1800" b="1" smtClean="0">
                <a:solidFill>
                  <a:schemeClr val="hlink"/>
                </a:solidFill>
                <a:latin typeface="Tahoma" pitchFamily="34" charset="0"/>
                <a:cs typeface="Tahoma" pitchFamily="34" charset="0"/>
              </a:rPr>
              <a:t>pixel-by-pixel</a:t>
            </a:r>
            <a:r>
              <a:rPr lang="it-IT" sz="1800" smtClean="0">
                <a:latin typeface="Tahoma" pitchFamily="34" charset="0"/>
                <a:cs typeface="Tahoma" pitchFamily="34" charset="0"/>
              </a:rPr>
              <a:t> analysis).</a:t>
            </a:r>
          </a:p>
        </p:txBody>
      </p:sp>
      <p:sp>
        <p:nvSpPr>
          <p:cNvPr id="60420" name="Text Box 11"/>
          <p:cNvSpPr txBox="1">
            <a:spLocks noChangeArrowheads="1"/>
          </p:cNvSpPr>
          <p:nvPr/>
        </p:nvSpPr>
        <p:spPr bwMode="auto">
          <a:xfrm rot="-1764599">
            <a:off x="1816100" y="4392613"/>
            <a:ext cx="2424113" cy="47625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2400" b="1">
                <a:solidFill>
                  <a:schemeClr val="accent2"/>
                </a:solidFill>
                <a:latin typeface="Times New Roman" pitchFamily="18" charset="0"/>
              </a:rPr>
              <a:t>PRELIMINARY</a:t>
            </a:r>
          </a:p>
        </p:txBody>
      </p:sp>
      <p:pic>
        <p:nvPicPr>
          <p:cNvPr id="60421" name="Picture 12" descr="allenergie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27088" y="2924175"/>
            <a:ext cx="3959225" cy="3094038"/>
          </a:xfrm>
          <a:prstGeom prst="rect">
            <a:avLst/>
          </a:prstGeom>
          <a:solidFill>
            <a:schemeClr val="bg1"/>
          </a:solidFill>
          <a:ln w="1905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60422" name="Rectangle 17"/>
          <p:cNvSpPr>
            <a:spLocks noChangeArrowheads="1"/>
          </p:cNvSpPr>
          <p:nvPr/>
        </p:nvSpPr>
        <p:spPr bwMode="auto">
          <a:xfrm>
            <a:off x="1547813" y="6165850"/>
            <a:ext cx="7231062" cy="59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None/>
            </a:pPr>
            <a:r>
              <a:rPr lang="it-IT" sz="1800" i="1">
                <a:solidFill>
                  <a:srgbClr val="666699"/>
                </a:solidFill>
                <a:latin typeface="Tahoma" pitchFamily="34" charset="0"/>
                <a:cs typeface="Tahoma" pitchFamily="34" charset="0"/>
              </a:rPr>
              <a:t>M. Mazzocco et al., Proc. Inter. Conf. FUSION11,</a:t>
            </a:r>
          </a:p>
          <a:p>
            <a:pPr algn="ctr">
              <a:lnSpc>
                <a:spcPct val="80000"/>
              </a:lnSpc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None/>
            </a:pPr>
            <a:r>
              <a:rPr lang="it-IT" sz="1800" i="1">
                <a:solidFill>
                  <a:srgbClr val="666699"/>
                </a:solidFill>
                <a:latin typeface="Tahoma" pitchFamily="34" charset="0"/>
                <a:cs typeface="Tahoma" pitchFamily="34" charset="0"/>
              </a:rPr>
              <a:t>C. Signorini et al. NN2012, Texas</a:t>
            </a:r>
          </a:p>
        </p:txBody>
      </p:sp>
    </p:spTree>
    <p:custDataLst>
      <p:tags r:id="rId1"/>
    </p:custData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26988"/>
            <a:ext cx="9144000" cy="630238"/>
          </a:xfrm>
          <a:solidFill>
            <a:srgbClr val="2D2D8A"/>
          </a:solidFill>
          <a:ln>
            <a:solidFill>
              <a:srgbClr val="2D2D8A"/>
            </a:solidFill>
          </a:ln>
        </p:spPr>
        <p:txBody>
          <a:bodyPr/>
          <a:lstStyle/>
          <a:p>
            <a:r>
              <a:rPr lang="it-IT" sz="2400" smtClean="0">
                <a:solidFill>
                  <a:srgbClr val="FFCC00"/>
                </a:solidFill>
                <a:latin typeface="Tahoma" pitchFamily="34" charset="0"/>
                <a:cs typeface="Tahoma" pitchFamily="34" charset="0"/>
              </a:rPr>
              <a:t>“Reduced” Reaction Cross Sections</a:t>
            </a:r>
          </a:p>
        </p:txBody>
      </p:sp>
      <p:sp>
        <p:nvSpPr>
          <p:cNvPr id="6144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16013" y="3860800"/>
            <a:ext cx="7200900" cy="935038"/>
          </a:xfrm>
        </p:spPr>
        <p:txBody>
          <a:bodyPr/>
          <a:lstStyle/>
          <a:p>
            <a:pPr marL="533400" indent="-533400" algn="ctr">
              <a:lnSpc>
                <a:spcPct val="80000"/>
              </a:lnSpc>
              <a:buFont typeface="Wingdings" pitchFamily="2" charset="2"/>
              <a:buNone/>
            </a:pPr>
            <a:r>
              <a:rPr lang="it-IT" sz="2000" b="1" baseline="30000" smtClean="0">
                <a:solidFill>
                  <a:schemeClr val="hlink"/>
                </a:solidFill>
              </a:rPr>
              <a:t>8</a:t>
            </a:r>
            <a:r>
              <a:rPr lang="it-IT" sz="2000" b="1" smtClean="0">
                <a:solidFill>
                  <a:schemeClr val="hlink"/>
                </a:solidFill>
              </a:rPr>
              <a:t>B</a:t>
            </a:r>
            <a:r>
              <a:rPr lang="it-IT" sz="2000" smtClean="0"/>
              <a:t> S</a:t>
            </a:r>
            <a:r>
              <a:rPr lang="it-IT" sz="2000" baseline="-25000" smtClean="0">
                <a:cs typeface="Times New Roman" pitchFamily="18" charset="0"/>
              </a:rPr>
              <a:t>p</a:t>
            </a:r>
            <a:r>
              <a:rPr lang="it-IT" sz="2000" smtClean="0"/>
              <a:t> = 0.1375 MeV	</a:t>
            </a:r>
            <a:r>
              <a:rPr lang="it-IT" sz="2000" b="1" baseline="30000" smtClean="0"/>
              <a:t>17</a:t>
            </a:r>
            <a:r>
              <a:rPr lang="it-IT" sz="2000" b="1" smtClean="0"/>
              <a:t>F</a:t>
            </a:r>
            <a:r>
              <a:rPr lang="it-IT" sz="2000" smtClean="0"/>
              <a:t> S</a:t>
            </a:r>
            <a:r>
              <a:rPr lang="it-IT" sz="2000" baseline="-25000" smtClean="0">
                <a:cs typeface="Times New Roman" pitchFamily="18" charset="0"/>
              </a:rPr>
              <a:t>p</a:t>
            </a:r>
            <a:r>
              <a:rPr lang="it-IT" sz="2000" smtClean="0"/>
              <a:t> = 0.600 MeV</a:t>
            </a:r>
            <a:endParaRPr lang="it-IT" sz="2000" smtClean="0">
              <a:solidFill>
                <a:schemeClr val="hlink"/>
              </a:solidFill>
            </a:endParaRPr>
          </a:p>
          <a:p>
            <a:pPr marL="533400" indent="-533400" algn="ctr">
              <a:lnSpc>
                <a:spcPct val="80000"/>
              </a:lnSpc>
              <a:buFont typeface="Wingdings" pitchFamily="2" charset="2"/>
              <a:buNone/>
            </a:pPr>
            <a:r>
              <a:rPr lang="it-IT" sz="2000" b="1" baseline="30000" smtClean="0">
                <a:solidFill>
                  <a:srgbClr val="FF6600"/>
                </a:solidFill>
              </a:rPr>
              <a:t>17</a:t>
            </a:r>
            <a:r>
              <a:rPr lang="it-IT" sz="2000" b="1" smtClean="0">
                <a:solidFill>
                  <a:srgbClr val="FF6600"/>
                </a:solidFill>
              </a:rPr>
              <a:t>O</a:t>
            </a:r>
            <a:r>
              <a:rPr lang="it-IT" sz="2000" smtClean="0"/>
              <a:t> S</a:t>
            </a:r>
            <a:r>
              <a:rPr lang="it-IT" sz="2000" baseline="-25000" smtClean="0">
                <a:cs typeface="Times New Roman" pitchFamily="18" charset="0"/>
              </a:rPr>
              <a:t>n</a:t>
            </a:r>
            <a:r>
              <a:rPr lang="it-IT" sz="2000" smtClean="0"/>
              <a:t> = 4.134 MeV	</a:t>
            </a:r>
            <a:r>
              <a:rPr lang="it-IT" sz="2000" b="1" baseline="30000" smtClean="0">
                <a:solidFill>
                  <a:schemeClr val="accent2"/>
                </a:solidFill>
              </a:rPr>
              <a:t>16</a:t>
            </a:r>
            <a:r>
              <a:rPr lang="it-IT" sz="2000" b="1" smtClean="0">
                <a:solidFill>
                  <a:schemeClr val="accent2"/>
                </a:solidFill>
              </a:rPr>
              <a:t>O</a:t>
            </a:r>
            <a:r>
              <a:rPr lang="it-IT" sz="2000" smtClean="0"/>
              <a:t> S</a:t>
            </a:r>
            <a:r>
              <a:rPr lang="el-GR" sz="2000" baseline="-25000" smtClean="0">
                <a:cs typeface="Times New Roman" pitchFamily="18" charset="0"/>
              </a:rPr>
              <a:t>α</a:t>
            </a:r>
            <a:r>
              <a:rPr lang="it-IT" sz="2000" smtClean="0">
                <a:cs typeface="Times New Roman" pitchFamily="18" charset="0"/>
              </a:rPr>
              <a:t> = 7.162 MeV</a:t>
            </a:r>
            <a:endParaRPr lang="el-GR" sz="2000" smtClean="0">
              <a:cs typeface="Times New Roman" pitchFamily="18" charset="0"/>
            </a:endParaRPr>
          </a:p>
          <a:p>
            <a:pPr marL="533400" indent="-533400" algn="ctr">
              <a:lnSpc>
                <a:spcPct val="80000"/>
              </a:lnSpc>
              <a:buFont typeface="Wingdings" pitchFamily="2" charset="2"/>
              <a:buNone/>
            </a:pPr>
            <a:r>
              <a:rPr lang="it-IT" sz="1400" smtClean="0"/>
              <a:t>E.F. Aguilera PRC 79 (2009), M. Mazzocco PRC 82 (2010), N. Keeley NPA 582 (1995)</a:t>
            </a:r>
          </a:p>
        </p:txBody>
      </p:sp>
      <p:sp>
        <p:nvSpPr>
          <p:cNvPr id="61443" name="Rectangle 4"/>
          <p:cNvSpPr>
            <a:spLocks noChangeArrowheads="1"/>
          </p:cNvSpPr>
          <p:nvPr/>
        </p:nvSpPr>
        <p:spPr bwMode="auto">
          <a:xfrm>
            <a:off x="971550" y="5516563"/>
            <a:ext cx="7704138" cy="1008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Char char="n"/>
            </a:pPr>
            <a:endParaRPr lang="it-IT" sz="2800">
              <a:latin typeface="Times New Roman" pitchFamily="18" charset="0"/>
            </a:endParaRPr>
          </a:p>
        </p:txBody>
      </p:sp>
      <p:pic>
        <p:nvPicPr>
          <p:cNvPr id="61444" name="Picture 9" descr="Shorto_fus11_shor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00113" y="692150"/>
            <a:ext cx="3743325" cy="3084513"/>
          </a:xfrm>
          <a:prstGeom prst="rect">
            <a:avLst/>
          </a:prstGeom>
          <a:solidFill>
            <a:srgbClr val="FFFFFF"/>
          </a:solidFill>
          <a:ln w="1905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61445" name="Picture 11" descr="Gomes_2005"/>
          <p:cNvPicPr>
            <a:picLocks noChangeAspect="1" noChangeArrowheads="1"/>
          </p:cNvPicPr>
          <p:nvPr/>
        </p:nvPicPr>
        <p:blipFill>
          <a:blip r:embed="rId4"/>
          <a:srcRect l="3935" t="11629" r="7785" b="4713"/>
          <a:stretch>
            <a:fillRect/>
          </a:stretch>
        </p:blipFill>
        <p:spPr bwMode="auto">
          <a:xfrm>
            <a:off x="4860925" y="706438"/>
            <a:ext cx="3743325" cy="3057525"/>
          </a:xfrm>
          <a:prstGeom prst="rect">
            <a:avLst/>
          </a:prstGeom>
          <a:solidFill>
            <a:srgbClr val="FFFFFF"/>
          </a:solidFill>
          <a:ln w="1905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61446" name="Rectangle 7"/>
          <p:cNvSpPr>
            <a:spLocks noChangeArrowheads="1"/>
          </p:cNvSpPr>
          <p:nvPr/>
        </p:nvSpPr>
        <p:spPr bwMode="auto">
          <a:xfrm>
            <a:off x="323850" y="4868863"/>
            <a:ext cx="8496300" cy="175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n-US" sz="1800">
                <a:solidFill>
                  <a:srgbClr val="2D2D8A"/>
                </a:solidFill>
                <a:latin typeface="Tahoma" pitchFamily="34" charset="0"/>
                <a:cs typeface="Tahoma" pitchFamily="34" charset="0"/>
              </a:rPr>
              <a:t>Similar reduced cross section of the </a:t>
            </a:r>
            <a:r>
              <a:rPr lang="en-US" sz="1800" baseline="30000">
                <a:solidFill>
                  <a:srgbClr val="2D2D8A"/>
                </a:solidFill>
                <a:latin typeface="Tahoma" pitchFamily="34" charset="0"/>
                <a:cs typeface="Tahoma" pitchFamily="34" charset="0"/>
              </a:rPr>
              <a:t>17</a:t>
            </a:r>
            <a:r>
              <a:rPr lang="en-US" sz="1800">
                <a:solidFill>
                  <a:srgbClr val="2D2D8A"/>
                </a:solidFill>
                <a:latin typeface="Tahoma" pitchFamily="34" charset="0"/>
                <a:cs typeface="Tahoma" pitchFamily="34" charset="0"/>
              </a:rPr>
              <a:t>F+</a:t>
            </a:r>
            <a:r>
              <a:rPr lang="en-US" sz="1800" baseline="30000">
                <a:solidFill>
                  <a:srgbClr val="2D2D8A"/>
                </a:solidFill>
                <a:latin typeface="Tahoma" pitchFamily="34" charset="0"/>
                <a:cs typeface="Tahoma" pitchFamily="34" charset="0"/>
              </a:rPr>
              <a:t>58</a:t>
            </a:r>
            <a:r>
              <a:rPr lang="en-US" sz="1800">
                <a:solidFill>
                  <a:srgbClr val="2D2D8A"/>
                </a:solidFill>
                <a:latin typeface="Tahoma" pitchFamily="34" charset="0"/>
                <a:cs typeface="Tahoma" pitchFamily="34" charset="0"/>
              </a:rPr>
              <a:t>Ni system with those of the “reference” stable systems </a:t>
            </a:r>
            <a:r>
              <a:rPr lang="en-US" sz="1800" baseline="30000">
                <a:solidFill>
                  <a:srgbClr val="2D2D8A"/>
                </a:solidFill>
                <a:latin typeface="Tahoma" pitchFamily="34" charset="0"/>
                <a:cs typeface="Tahoma" pitchFamily="34" charset="0"/>
              </a:rPr>
              <a:t>16,17</a:t>
            </a:r>
            <a:r>
              <a:rPr lang="en-US" sz="1800">
                <a:solidFill>
                  <a:srgbClr val="2D2D8A"/>
                </a:solidFill>
                <a:latin typeface="Tahoma" pitchFamily="34" charset="0"/>
                <a:cs typeface="Tahoma" pitchFamily="34" charset="0"/>
              </a:rPr>
              <a:t>O+</a:t>
            </a:r>
            <a:r>
              <a:rPr lang="en-US" sz="1800" baseline="30000">
                <a:solidFill>
                  <a:srgbClr val="2D2D8A"/>
                </a:solidFill>
                <a:latin typeface="Tahoma" pitchFamily="34" charset="0"/>
                <a:cs typeface="Tahoma" pitchFamily="34" charset="0"/>
              </a:rPr>
              <a:t>58</a:t>
            </a:r>
            <a:r>
              <a:rPr lang="en-US" sz="1800">
                <a:solidFill>
                  <a:srgbClr val="2D2D8A"/>
                </a:solidFill>
                <a:latin typeface="Tahoma" pitchFamily="34" charset="0"/>
                <a:cs typeface="Tahoma" pitchFamily="34" charset="0"/>
              </a:rPr>
              <a:t>Ni: small influence of the low binding energy in the reaction dynamics (coulomb and centrifugal barrier for the weakly bound proton)</a:t>
            </a:r>
          </a:p>
          <a:p>
            <a:pPr algn="just"/>
            <a:endParaRPr lang="en-US" sz="1800">
              <a:solidFill>
                <a:srgbClr val="2D2D8A"/>
              </a:solidFill>
              <a:latin typeface="Tahoma" pitchFamily="34" charset="0"/>
              <a:cs typeface="Tahoma" pitchFamily="34" charset="0"/>
            </a:endParaRPr>
          </a:p>
          <a:p>
            <a:pPr algn="just"/>
            <a:r>
              <a:rPr lang="en-US" sz="1800">
                <a:solidFill>
                  <a:srgbClr val="2D2D8A"/>
                </a:solidFill>
                <a:latin typeface="Tahoma" pitchFamily="34" charset="0"/>
                <a:cs typeface="Tahoma" pitchFamily="34" charset="0"/>
              </a:rPr>
              <a:t>In agreement with our previous findings on </a:t>
            </a:r>
            <a:r>
              <a:rPr lang="en-US" sz="1800" baseline="30000">
                <a:solidFill>
                  <a:srgbClr val="2D2D8A"/>
                </a:solidFill>
                <a:latin typeface="Tahoma" pitchFamily="34" charset="0"/>
                <a:cs typeface="Tahoma" pitchFamily="34" charset="0"/>
              </a:rPr>
              <a:t>17</a:t>
            </a:r>
            <a:r>
              <a:rPr lang="en-US" sz="1800">
                <a:solidFill>
                  <a:srgbClr val="2D2D8A"/>
                </a:solidFill>
                <a:latin typeface="Tahoma" pitchFamily="34" charset="0"/>
                <a:cs typeface="Tahoma" pitchFamily="34" charset="0"/>
              </a:rPr>
              <a:t>F+</a:t>
            </a:r>
            <a:r>
              <a:rPr lang="en-US" sz="1800" baseline="30000">
                <a:solidFill>
                  <a:srgbClr val="2D2D8A"/>
                </a:solidFill>
                <a:latin typeface="Tahoma" pitchFamily="34" charset="0"/>
                <a:cs typeface="Tahoma" pitchFamily="34" charset="0"/>
              </a:rPr>
              <a:t>208</a:t>
            </a:r>
            <a:r>
              <a:rPr lang="en-US" sz="1800">
                <a:solidFill>
                  <a:srgbClr val="2D2D8A"/>
                </a:solidFill>
                <a:latin typeface="Tahoma" pitchFamily="34" charset="0"/>
                <a:cs typeface="Tahoma" pitchFamily="34" charset="0"/>
              </a:rPr>
              <a:t>Pb system at subbarrier energy (</a:t>
            </a:r>
            <a:r>
              <a:rPr lang="en-US" sz="1800" i="1">
                <a:solidFill>
                  <a:srgbClr val="2D2D8A"/>
                </a:solidFill>
                <a:latin typeface="Tahoma" pitchFamily="34" charset="0"/>
                <a:cs typeface="Tahoma" pitchFamily="34" charset="0"/>
              </a:rPr>
              <a:t>EPJA 44 (2010) 63</a:t>
            </a:r>
            <a:r>
              <a:rPr lang="en-US" sz="1800">
                <a:solidFill>
                  <a:srgbClr val="2D2D8A"/>
                </a:solidFill>
                <a:latin typeface="Tahoma" pitchFamily="34" charset="0"/>
                <a:cs typeface="Tahoma" pitchFamily="34" charset="0"/>
              </a:rPr>
              <a:t>)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4"/>
          <p:cNvSpPr>
            <a:spLocks noChangeArrowheads="1"/>
          </p:cNvSpPr>
          <p:nvPr/>
        </p:nvSpPr>
        <p:spPr bwMode="auto">
          <a:xfrm>
            <a:off x="0" y="2492375"/>
            <a:ext cx="9144000" cy="1873250"/>
          </a:xfrm>
          <a:prstGeom prst="rect">
            <a:avLst/>
          </a:prstGeom>
          <a:solidFill>
            <a:srgbClr val="2D2D8A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6000" b="1">
                <a:solidFill>
                  <a:srgbClr val="FFCC00"/>
                </a:solidFill>
                <a:latin typeface="Times New Roman" pitchFamily="18" charset="0"/>
                <a:cs typeface="Tahoma" pitchFamily="34" charset="0"/>
              </a:rPr>
              <a:t>Facility EXOTIC at LNL and Upgrade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-26988"/>
            <a:ext cx="9144000" cy="630238"/>
          </a:xfrm>
          <a:solidFill>
            <a:srgbClr val="2D2D8A"/>
          </a:solidFill>
          <a:ln>
            <a:solidFill>
              <a:srgbClr val="2D2D8A"/>
            </a:solidFill>
          </a:ln>
        </p:spPr>
        <p:txBody>
          <a:bodyPr/>
          <a:lstStyle/>
          <a:p>
            <a:r>
              <a:rPr lang="it-IT" sz="2800" smtClean="0">
                <a:solidFill>
                  <a:srgbClr val="FFCC00"/>
                </a:solidFill>
                <a:latin typeface="Tahoma" pitchFamily="34" charset="0"/>
                <a:cs typeface="Tahoma" pitchFamily="34" charset="0"/>
              </a:rPr>
              <a:t>Pixel-by-Pixel Analysis</a:t>
            </a:r>
          </a:p>
        </p:txBody>
      </p:sp>
      <p:sp>
        <p:nvSpPr>
          <p:cNvPr id="62466" name="Rectangle 4"/>
          <p:cNvSpPr>
            <a:spLocks noChangeArrowheads="1"/>
          </p:cNvSpPr>
          <p:nvPr/>
        </p:nvSpPr>
        <p:spPr bwMode="auto">
          <a:xfrm>
            <a:off x="971550" y="5516563"/>
            <a:ext cx="7704138" cy="1008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Char char="n"/>
            </a:pPr>
            <a:endParaRPr lang="it-IT" sz="2800">
              <a:latin typeface="Times New Roman" pitchFamily="18" charset="0"/>
            </a:endParaRPr>
          </a:p>
        </p:txBody>
      </p:sp>
      <p:pic>
        <p:nvPicPr>
          <p:cNvPr id="62467" name="Picture 8" descr="Detector_ma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6725" y="768350"/>
            <a:ext cx="8208963" cy="582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68" name="Picture 9" descr="Gaussian2D_fi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4500" y="803275"/>
            <a:ext cx="8159750" cy="579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2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26988"/>
            <a:ext cx="9144000" cy="1223963"/>
          </a:xfrm>
          <a:solidFill>
            <a:srgbClr val="2D2D8A"/>
          </a:solidFill>
        </p:spPr>
        <p:txBody>
          <a:bodyPr/>
          <a:lstStyle/>
          <a:p>
            <a:pPr eaLnBrk="1" hangingPunct="1"/>
            <a:r>
              <a:rPr lang="en-US" sz="2400" baseline="30000" smtClean="0">
                <a:solidFill>
                  <a:srgbClr val="FFCC00"/>
                </a:solidFill>
                <a:latin typeface="Tahoma" pitchFamily="34" charset="0"/>
                <a:cs typeface="Tahoma" pitchFamily="34" charset="0"/>
              </a:rPr>
              <a:t>8</a:t>
            </a:r>
            <a:r>
              <a:rPr lang="en-US" sz="2400" smtClean="0">
                <a:solidFill>
                  <a:srgbClr val="FFCC00"/>
                </a:solidFill>
                <a:latin typeface="Tahoma" pitchFamily="34" charset="0"/>
                <a:cs typeface="Tahoma" pitchFamily="34" charset="0"/>
              </a:rPr>
              <a:t>B+</a:t>
            </a:r>
            <a:r>
              <a:rPr lang="en-US" sz="2400" baseline="30000" smtClean="0">
                <a:solidFill>
                  <a:srgbClr val="FFCC00"/>
                </a:solidFill>
                <a:latin typeface="Tahoma" pitchFamily="34" charset="0"/>
                <a:cs typeface="Tahoma" pitchFamily="34" charset="0"/>
              </a:rPr>
              <a:t>28</a:t>
            </a:r>
            <a:r>
              <a:rPr lang="en-US" sz="2400" smtClean="0">
                <a:solidFill>
                  <a:srgbClr val="FFCC00"/>
                </a:solidFill>
                <a:latin typeface="Tahoma" pitchFamily="34" charset="0"/>
                <a:cs typeface="Tahoma" pitchFamily="34" charset="0"/>
              </a:rPr>
              <a:t>Si (PAC II 2011, 03/2012)</a:t>
            </a:r>
            <a:br>
              <a:rPr lang="en-US" sz="2400" smtClean="0">
                <a:solidFill>
                  <a:srgbClr val="FFCC00"/>
                </a:solidFill>
                <a:latin typeface="Tahoma" pitchFamily="34" charset="0"/>
                <a:cs typeface="Tahoma" pitchFamily="34" charset="0"/>
              </a:rPr>
            </a:br>
            <a:r>
              <a:rPr lang="en-US" sz="2000" smtClean="0">
                <a:solidFill>
                  <a:srgbClr val="FFCC00"/>
                </a:solidFill>
                <a:latin typeface="Tahoma" pitchFamily="34" charset="0"/>
                <a:cs typeface="Tahoma" pitchFamily="34" charset="0"/>
              </a:rPr>
              <a:t>first run in the new scattering chamber</a:t>
            </a:r>
          </a:p>
        </p:txBody>
      </p:sp>
      <p:sp>
        <p:nvSpPr>
          <p:cNvPr id="6349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2263" y="1628775"/>
            <a:ext cx="8497887" cy="4248150"/>
          </a:xfrm>
          <a:solidFill>
            <a:schemeClr val="bg2"/>
          </a:solidFill>
          <a:ln w="19050">
            <a:solidFill>
              <a:schemeClr val="bg2"/>
            </a:solidFill>
          </a:ln>
        </p:spPr>
        <p:txBody>
          <a:bodyPr/>
          <a:lstStyle/>
          <a:p>
            <a:pPr marL="179388" lvl="1" indent="0" algn="ctr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1800" baseline="30000" smtClean="0">
                <a:solidFill>
                  <a:srgbClr val="2D2D8A"/>
                </a:solidFill>
                <a:latin typeface="Tahoma" pitchFamily="34" charset="0"/>
                <a:cs typeface="Tahoma" pitchFamily="34" charset="0"/>
              </a:rPr>
              <a:t>8</a:t>
            </a:r>
            <a:r>
              <a:rPr lang="en-US" sz="1800" smtClean="0">
                <a:solidFill>
                  <a:srgbClr val="2D2D8A"/>
                </a:solidFill>
                <a:latin typeface="Tahoma" pitchFamily="34" charset="0"/>
                <a:cs typeface="Tahoma" pitchFamily="34" charset="0"/>
              </a:rPr>
              <a:t>B (770 ms) production via the inverse kinematics reaction </a:t>
            </a:r>
          </a:p>
          <a:p>
            <a:pPr marL="179388" lvl="1" indent="0" algn="ctr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1800" baseline="30000" smtClean="0">
                <a:solidFill>
                  <a:srgbClr val="2D2D8A"/>
                </a:solidFill>
                <a:latin typeface="Tahoma" pitchFamily="34" charset="0"/>
                <a:cs typeface="Tahoma" pitchFamily="34" charset="0"/>
              </a:rPr>
              <a:t>6</a:t>
            </a:r>
            <a:r>
              <a:rPr lang="en-US" sz="1800" smtClean="0">
                <a:solidFill>
                  <a:srgbClr val="2D2D8A"/>
                </a:solidFill>
                <a:latin typeface="Tahoma" pitchFamily="34" charset="0"/>
                <a:cs typeface="Tahoma" pitchFamily="34" charset="0"/>
              </a:rPr>
              <a:t>Li</a:t>
            </a:r>
            <a:r>
              <a:rPr lang="en-US" sz="1800" baseline="30000" smtClean="0">
                <a:solidFill>
                  <a:srgbClr val="2D2D8A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1800" smtClean="0">
                <a:solidFill>
                  <a:srgbClr val="2D2D8A"/>
                </a:solidFill>
                <a:latin typeface="Tahoma" pitchFamily="34" charset="0"/>
                <a:cs typeface="Tahoma" pitchFamily="34" charset="0"/>
              </a:rPr>
              <a:t>(</a:t>
            </a:r>
            <a:r>
              <a:rPr lang="en-US" sz="1800" baseline="30000" smtClean="0">
                <a:solidFill>
                  <a:srgbClr val="2D2D8A"/>
                </a:solidFill>
                <a:latin typeface="Tahoma" pitchFamily="34" charset="0"/>
                <a:cs typeface="Tahoma" pitchFamily="34" charset="0"/>
              </a:rPr>
              <a:t>3</a:t>
            </a:r>
            <a:r>
              <a:rPr lang="en-US" sz="1800" smtClean="0">
                <a:solidFill>
                  <a:srgbClr val="2D2D8A"/>
                </a:solidFill>
                <a:latin typeface="Tahoma" pitchFamily="34" charset="0"/>
                <a:cs typeface="Tahoma" pitchFamily="34" charset="0"/>
              </a:rPr>
              <a:t>He, n)</a:t>
            </a:r>
            <a:r>
              <a:rPr lang="en-US" sz="1800" baseline="30000" smtClean="0">
                <a:solidFill>
                  <a:srgbClr val="2D2D8A"/>
                </a:solidFill>
                <a:latin typeface="Tahoma" pitchFamily="34" charset="0"/>
                <a:cs typeface="Tahoma" pitchFamily="34" charset="0"/>
              </a:rPr>
              <a:t>8</a:t>
            </a:r>
            <a:r>
              <a:rPr lang="en-US" sz="1800" smtClean="0">
                <a:solidFill>
                  <a:srgbClr val="2D2D8A"/>
                </a:solidFill>
                <a:latin typeface="Tahoma" pitchFamily="34" charset="0"/>
                <a:cs typeface="Tahoma" pitchFamily="34" charset="0"/>
              </a:rPr>
              <a:t>B</a:t>
            </a:r>
            <a:r>
              <a:rPr lang="en-US" sz="1800" b="1" smtClean="0">
                <a:solidFill>
                  <a:srgbClr val="2D2D8A"/>
                </a:solidFill>
                <a:latin typeface="Tahoma" pitchFamily="34" charset="0"/>
                <a:cs typeface="Tahoma" pitchFamily="34" charset="0"/>
              </a:rPr>
              <a:t>      </a:t>
            </a:r>
            <a:r>
              <a:rPr lang="en-US" sz="1800" smtClean="0">
                <a:solidFill>
                  <a:srgbClr val="2D2D8A"/>
                </a:solidFill>
                <a:latin typeface="Tahoma" pitchFamily="34" charset="0"/>
                <a:cs typeface="Tahoma" pitchFamily="34" charset="0"/>
              </a:rPr>
              <a:t>I</a:t>
            </a:r>
            <a:r>
              <a:rPr lang="en-US" sz="1800" baseline="-25000" smtClean="0">
                <a:solidFill>
                  <a:srgbClr val="2D2D8A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1800" smtClean="0">
                <a:solidFill>
                  <a:srgbClr val="2D2D8A"/>
                </a:solidFill>
                <a:latin typeface="Tahoma" pitchFamily="34" charset="0"/>
                <a:cs typeface="Tahoma" pitchFamily="34" charset="0"/>
              </a:rPr>
              <a:t>(</a:t>
            </a:r>
            <a:r>
              <a:rPr lang="en-US" sz="1800" baseline="30000" smtClean="0">
                <a:solidFill>
                  <a:srgbClr val="2D2D8A"/>
                </a:solidFill>
                <a:latin typeface="Tahoma" pitchFamily="34" charset="0"/>
                <a:cs typeface="Tahoma" pitchFamily="34" charset="0"/>
              </a:rPr>
              <a:t>6</a:t>
            </a:r>
            <a:r>
              <a:rPr lang="en-US" sz="1800" smtClean="0">
                <a:solidFill>
                  <a:srgbClr val="2D2D8A"/>
                </a:solidFill>
                <a:latin typeface="Tahoma" pitchFamily="34" charset="0"/>
                <a:cs typeface="Tahoma" pitchFamily="34" charset="0"/>
              </a:rPr>
              <a:t>Li) = 150 pnA ,  I</a:t>
            </a:r>
            <a:r>
              <a:rPr lang="en-US" sz="1800" baseline="-25000" smtClean="0">
                <a:solidFill>
                  <a:srgbClr val="2D2D8A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1800" smtClean="0">
                <a:solidFill>
                  <a:srgbClr val="2D2D8A"/>
                </a:solidFill>
                <a:latin typeface="Tahoma" pitchFamily="34" charset="0"/>
                <a:cs typeface="Tahoma" pitchFamily="34" charset="0"/>
              </a:rPr>
              <a:t>(</a:t>
            </a:r>
            <a:r>
              <a:rPr lang="en-US" sz="1800" baseline="30000" smtClean="0">
                <a:solidFill>
                  <a:srgbClr val="2D2D8A"/>
                </a:solidFill>
                <a:latin typeface="Tahoma" pitchFamily="34" charset="0"/>
                <a:cs typeface="Tahoma" pitchFamily="34" charset="0"/>
              </a:rPr>
              <a:t>8</a:t>
            </a:r>
            <a:r>
              <a:rPr lang="en-US" sz="1800" smtClean="0">
                <a:solidFill>
                  <a:srgbClr val="2D2D8A"/>
                </a:solidFill>
                <a:latin typeface="Tahoma" pitchFamily="34" charset="0"/>
                <a:cs typeface="Tahoma" pitchFamily="34" charset="0"/>
              </a:rPr>
              <a:t>B) = 1.2 kHz</a:t>
            </a:r>
          </a:p>
          <a:p>
            <a:pPr marL="179388" lvl="1" indent="0" algn="ctr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sz="1800" smtClean="0">
              <a:solidFill>
                <a:srgbClr val="2D2D8A"/>
              </a:solidFill>
              <a:latin typeface="Tahoma" pitchFamily="34" charset="0"/>
              <a:cs typeface="Tahoma" pitchFamily="34" charset="0"/>
            </a:endParaRPr>
          </a:p>
          <a:p>
            <a:pPr marL="179388" lvl="1" indent="0" algn="ctr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sz="1800" smtClean="0">
              <a:solidFill>
                <a:srgbClr val="2D2D8A"/>
              </a:solidFill>
              <a:latin typeface="Tahoma" pitchFamily="34" charset="0"/>
              <a:cs typeface="Tahoma" pitchFamily="34" charset="0"/>
            </a:endParaRPr>
          </a:p>
          <a:p>
            <a:pPr marL="179388" lvl="1" indent="0" algn="just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1800" b="1" baseline="30000" smtClean="0">
                <a:solidFill>
                  <a:srgbClr val="2D2D8A"/>
                </a:solidFill>
                <a:latin typeface="Tahoma" pitchFamily="34" charset="0"/>
                <a:cs typeface="Tahoma" pitchFamily="34" charset="0"/>
              </a:rPr>
              <a:t>8</a:t>
            </a:r>
            <a:r>
              <a:rPr lang="en-US" sz="1800" b="1" smtClean="0">
                <a:solidFill>
                  <a:srgbClr val="2D2D8A"/>
                </a:solidFill>
                <a:latin typeface="Tahoma" pitchFamily="34" charset="0"/>
                <a:cs typeface="Tahoma" pitchFamily="34" charset="0"/>
              </a:rPr>
              <a:t>B + </a:t>
            </a:r>
            <a:r>
              <a:rPr lang="en-US" sz="1800" b="1" baseline="30000" smtClean="0">
                <a:solidFill>
                  <a:srgbClr val="2D2D8A"/>
                </a:solidFill>
                <a:latin typeface="Tahoma" pitchFamily="34" charset="0"/>
                <a:cs typeface="Tahoma" pitchFamily="34" charset="0"/>
              </a:rPr>
              <a:t>28</a:t>
            </a:r>
            <a:r>
              <a:rPr lang="en-US" sz="1800" b="1" smtClean="0">
                <a:solidFill>
                  <a:srgbClr val="2D2D8A"/>
                </a:solidFill>
                <a:latin typeface="Tahoma" pitchFamily="34" charset="0"/>
                <a:cs typeface="Tahoma" pitchFamily="34" charset="0"/>
              </a:rPr>
              <a:t>S</a:t>
            </a:r>
            <a:r>
              <a:rPr lang="en-US" sz="1800" smtClean="0">
                <a:solidFill>
                  <a:srgbClr val="2D2D8A"/>
                </a:solidFill>
                <a:latin typeface="Tahoma" pitchFamily="34" charset="0"/>
                <a:cs typeface="Tahoma" pitchFamily="34" charset="0"/>
              </a:rPr>
              <a:t>i</a:t>
            </a:r>
            <a:r>
              <a:rPr lang="en-US" sz="1800" b="1" smtClean="0">
                <a:solidFill>
                  <a:srgbClr val="2D2D8A"/>
                </a:solidFill>
                <a:latin typeface="Tahoma" pitchFamily="34" charset="0"/>
                <a:cs typeface="Tahoma" pitchFamily="34" charset="0"/>
              </a:rPr>
              <a:t>:  </a:t>
            </a:r>
            <a:r>
              <a:rPr lang="en-US" sz="1800" smtClean="0">
                <a:solidFill>
                  <a:srgbClr val="2D2D8A"/>
                </a:solidFill>
                <a:latin typeface="Tahoma" pitchFamily="34" charset="0"/>
                <a:cs typeface="Tahoma" pitchFamily="34" charset="0"/>
              </a:rPr>
              <a:t>total reaction cross section of </a:t>
            </a:r>
            <a:r>
              <a:rPr lang="en-US" sz="1800" baseline="30000" smtClean="0">
                <a:solidFill>
                  <a:srgbClr val="2D2D8A"/>
                </a:solidFill>
                <a:latin typeface="Tahoma" pitchFamily="34" charset="0"/>
                <a:cs typeface="Tahoma" pitchFamily="34" charset="0"/>
              </a:rPr>
              <a:t>8</a:t>
            </a:r>
            <a:r>
              <a:rPr lang="en-US" sz="1800" smtClean="0">
                <a:solidFill>
                  <a:srgbClr val="2D2D8A"/>
                </a:solidFill>
                <a:latin typeface="Tahoma" pitchFamily="34" charset="0"/>
                <a:cs typeface="Tahoma" pitchFamily="34" charset="0"/>
              </a:rPr>
              <a:t>B (E</a:t>
            </a:r>
            <a:r>
              <a:rPr lang="en-US" sz="1800" baseline="-25000" smtClean="0">
                <a:solidFill>
                  <a:srgbClr val="2D2D8A"/>
                </a:solidFill>
                <a:latin typeface="Tahoma" pitchFamily="34" charset="0"/>
                <a:cs typeface="Tahoma" pitchFamily="34" charset="0"/>
              </a:rPr>
              <a:t>lab</a:t>
            </a:r>
            <a:r>
              <a:rPr lang="en-US" sz="1800" smtClean="0">
                <a:solidFill>
                  <a:srgbClr val="2D2D8A"/>
                </a:solidFill>
                <a:latin typeface="Tahoma" pitchFamily="34" charset="0"/>
                <a:cs typeface="Tahoma" pitchFamily="34" charset="0"/>
              </a:rPr>
              <a:t>=12.6-36 MeV) of </a:t>
            </a:r>
            <a:r>
              <a:rPr lang="en-US" sz="1800" baseline="30000" smtClean="0">
                <a:solidFill>
                  <a:srgbClr val="2D2D8A"/>
                </a:solidFill>
                <a:latin typeface="Tahoma" pitchFamily="34" charset="0"/>
                <a:cs typeface="Tahoma" pitchFamily="34" charset="0"/>
              </a:rPr>
              <a:t>7</a:t>
            </a:r>
            <a:r>
              <a:rPr lang="en-US" sz="1800" smtClean="0">
                <a:solidFill>
                  <a:srgbClr val="2D2D8A"/>
                </a:solidFill>
                <a:latin typeface="Tahoma" pitchFamily="34" charset="0"/>
                <a:cs typeface="Tahoma" pitchFamily="34" charset="0"/>
              </a:rPr>
              <a:t>Be and of </a:t>
            </a:r>
            <a:r>
              <a:rPr lang="en-US" sz="1800" baseline="30000" smtClean="0">
                <a:solidFill>
                  <a:srgbClr val="2D2D8A"/>
                </a:solidFill>
                <a:latin typeface="Tahoma" pitchFamily="34" charset="0"/>
                <a:cs typeface="Tahoma" pitchFamily="34" charset="0"/>
              </a:rPr>
              <a:t>6</a:t>
            </a:r>
            <a:r>
              <a:rPr lang="en-US" sz="1800" smtClean="0">
                <a:solidFill>
                  <a:srgbClr val="2D2D8A"/>
                </a:solidFill>
                <a:latin typeface="Tahoma" pitchFamily="34" charset="0"/>
                <a:cs typeface="Tahoma" pitchFamily="34" charset="0"/>
              </a:rPr>
              <a:t>Li nuclei on a </a:t>
            </a:r>
            <a:r>
              <a:rPr lang="en-US" sz="1800" baseline="30000" smtClean="0">
                <a:solidFill>
                  <a:srgbClr val="2D2D8A"/>
                </a:solidFill>
                <a:latin typeface="Tahoma" pitchFamily="34" charset="0"/>
                <a:cs typeface="Tahoma" pitchFamily="34" charset="0"/>
              </a:rPr>
              <a:t>28</a:t>
            </a:r>
            <a:r>
              <a:rPr lang="en-US" sz="1800" smtClean="0">
                <a:solidFill>
                  <a:srgbClr val="2D2D8A"/>
                </a:solidFill>
                <a:latin typeface="Tahoma" pitchFamily="34" charset="0"/>
                <a:cs typeface="Tahoma" pitchFamily="34" charset="0"/>
              </a:rPr>
              <a:t>Si target to obtain complementary information to that of elastic scattering about the absorption at barrier and about the </a:t>
            </a:r>
            <a:r>
              <a:rPr lang="en-US" sz="1800" baseline="30000" smtClean="0">
                <a:solidFill>
                  <a:srgbClr val="2D2D8A"/>
                </a:solidFill>
                <a:latin typeface="Tahoma" pitchFamily="34" charset="0"/>
                <a:cs typeface="Tahoma" pitchFamily="34" charset="0"/>
              </a:rPr>
              <a:t>8</a:t>
            </a:r>
            <a:r>
              <a:rPr lang="en-US" sz="1800" smtClean="0">
                <a:solidFill>
                  <a:srgbClr val="2D2D8A"/>
                </a:solidFill>
                <a:latin typeface="Tahoma" pitchFamily="34" charset="0"/>
                <a:cs typeface="Tahoma" pitchFamily="34" charset="0"/>
              </a:rPr>
              <a:t>B nuclear structure.</a:t>
            </a:r>
          </a:p>
          <a:p>
            <a:pPr marL="179388" lvl="1" indent="0" algn="just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1800" smtClean="0">
                <a:solidFill>
                  <a:srgbClr val="2D2D8A"/>
                </a:solidFill>
                <a:latin typeface="Tahoma" pitchFamily="34" charset="0"/>
                <a:cs typeface="Tahoma" pitchFamily="34" charset="0"/>
              </a:rPr>
              <a:t>(Spokesperson: A. Pakou, University of  Ioannina, Greece)</a:t>
            </a:r>
            <a:endParaRPr lang="en-US" sz="1800" b="1" smtClean="0">
              <a:solidFill>
                <a:srgbClr val="2D2D8A"/>
              </a:solidFill>
              <a:latin typeface="Tahoma" pitchFamily="34" charset="0"/>
              <a:cs typeface="Tahoma" pitchFamily="34" charset="0"/>
            </a:endParaRPr>
          </a:p>
          <a:p>
            <a:pPr marL="179388" lvl="1" indent="0" algn="just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sz="1800" smtClean="0">
              <a:solidFill>
                <a:srgbClr val="2D2D8A"/>
              </a:solidFill>
              <a:latin typeface="Tahoma" pitchFamily="34" charset="0"/>
              <a:cs typeface="Tahoma" pitchFamily="34" charset="0"/>
            </a:endParaRPr>
          </a:p>
          <a:p>
            <a:pPr marL="179388" lvl="1" indent="0" algn="just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1800" b="1" smtClean="0">
                <a:solidFill>
                  <a:srgbClr val="2D2D8A"/>
                </a:solidFill>
                <a:latin typeface="Tahoma" pitchFamily="34" charset="0"/>
                <a:cs typeface="Tahoma" pitchFamily="34" charset="0"/>
              </a:rPr>
              <a:t>Experimental setup: </a:t>
            </a:r>
            <a:r>
              <a:rPr lang="en-US" sz="1800" smtClean="0">
                <a:solidFill>
                  <a:srgbClr val="2D2D8A"/>
                </a:solidFill>
                <a:latin typeface="Symbol" pitchFamily="18" charset="2"/>
                <a:cs typeface="Tahoma" pitchFamily="34" charset="0"/>
              </a:rPr>
              <a:t>D</a:t>
            </a:r>
            <a:r>
              <a:rPr lang="en-US" sz="1800" smtClean="0">
                <a:solidFill>
                  <a:srgbClr val="2D2D8A"/>
                </a:solidFill>
                <a:latin typeface="Tahoma" pitchFamily="34" charset="0"/>
                <a:cs typeface="Tahoma" pitchFamily="34" charset="0"/>
              </a:rPr>
              <a:t>E 45 </a:t>
            </a:r>
            <a:r>
              <a:rPr lang="en-US" sz="1800" smtClean="0">
                <a:solidFill>
                  <a:srgbClr val="2D2D8A"/>
                </a:solidFill>
                <a:latin typeface="Symbol" pitchFamily="18" charset="2"/>
                <a:cs typeface="Tahoma" pitchFamily="34" charset="0"/>
              </a:rPr>
              <a:t>m</a:t>
            </a:r>
            <a:r>
              <a:rPr lang="en-US" sz="1800" smtClean="0">
                <a:solidFill>
                  <a:srgbClr val="2D2D8A"/>
                </a:solidFill>
                <a:latin typeface="Tahoma" pitchFamily="34" charset="0"/>
                <a:cs typeface="Tahoma" pitchFamily="34" charset="0"/>
              </a:rPr>
              <a:t>m + </a:t>
            </a:r>
            <a:r>
              <a:rPr lang="en-US" sz="1800" smtClean="0">
                <a:solidFill>
                  <a:srgbClr val="2D2D8A"/>
                </a:solidFill>
                <a:latin typeface="Symbol" pitchFamily="18" charset="2"/>
                <a:cs typeface="Tahoma" pitchFamily="34" charset="0"/>
              </a:rPr>
              <a:t>D</a:t>
            </a:r>
            <a:r>
              <a:rPr lang="en-US" sz="1800" smtClean="0">
                <a:solidFill>
                  <a:srgbClr val="2D2D8A"/>
                </a:solidFill>
                <a:latin typeface="Tahoma" pitchFamily="34" charset="0"/>
                <a:cs typeface="Tahoma" pitchFamily="34" charset="0"/>
              </a:rPr>
              <a:t>E 45 </a:t>
            </a:r>
            <a:r>
              <a:rPr lang="en-US" sz="1800" smtClean="0">
                <a:solidFill>
                  <a:srgbClr val="2D2D8A"/>
                </a:solidFill>
                <a:latin typeface="Symbol" pitchFamily="18" charset="2"/>
                <a:cs typeface="Tahoma" pitchFamily="34" charset="0"/>
              </a:rPr>
              <a:t>m</a:t>
            </a:r>
            <a:r>
              <a:rPr lang="en-US" sz="1800" smtClean="0">
                <a:solidFill>
                  <a:srgbClr val="2D2D8A"/>
                </a:solidFill>
                <a:latin typeface="Tahoma" pitchFamily="34" charset="0"/>
                <a:cs typeface="Tahoma" pitchFamily="34" charset="0"/>
              </a:rPr>
              <a:t>m + E 3000 </a:t>
            </a:r>
            <a:r>
              <a:rPr lang="en-US" sz="1800" smtClean="0">
                <a:solidFill>
                  <a:srgbClr val="2D2D8A"/>
                </a:solidFill>
                <a:latin typeface="Symbol" pitchFamily="18" charset="2"/>
                <a:cs typeface="Tahoma" pitchFamily="34" charset="0"/>
              </a:rPr>
              <a:t>m</a:t>
            </a:r>
            <a:r>
              <a:rPr lang="en-US" sz="1800" smtClean="0">
                <a:solidFill>
                  <a:srgbClr val="2D2D8A"/>
                </a:solidFill>
                <a:latin typeface="Tahoma" pitchFamily="34" charset="0"/>
                <a:cs typeface="Tahoma" pitchFamily="34" charset="0"/>
              </a:rPr>
              <a:t>m set at 0° degrees which will used both as a target and as a detector. Reaction events will be separated from non reaction events from their energy. </a:t>
            </a:r>
          </a:p>
          <a:p>
            <a:pPr marL="179388" lvl="1" indent="0" algn="just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sz="1800" smtClean="0">
              <a:solidFill>
                <a:srgbClr val="2D2D8A"/>
              </a:solidFill>
              <a:latin typeface="Tahoma" pitchFamily="34" charset="0"/>
              <a:cs typeface="Tahoma" pitchFamily="34" charset="0"/>
            </a:endParaRPr>
          </a:p>
          <a:p>
            <a:pPr marL="179388" lvl="1" indent="0" algn="ctr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1800" b="1" smtClean="0">
                <a:solidFill>
                  <a:srgbClr val="2D2D8A"/>
                </a:solidFill>
                <a:latin typeface="Tahoma" pitchFamily="34" charset="0"/>
                <a:cs typeface="Tahoma" pitchFamily="34" charset="0"/>
              </a:rPr>
              <a:t>Pile up rejection (challenging)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26988"/>
            <a:ext cx="9144000" cy="576263"/>
          </a:xfrm>
          <a:solidFill>
            <a:srgbClr val="2D2D8A"/>
          </a:solidFill>
        </p:spPr>
        <p:txBody>
          <a:bodyPr/>
          <a:lstStyle/>
          <a:p>
            <a:pPr eaLnBrk="1" hangingPunct="1"/>
            <a:r>
              <a:rPr lang="en-US" sz="2400" baseline="30000" smtClean="0">
                <a:solidFill>
                  <a:srgbClr val="FFCC00"/>
                </a:solidFill>
                <a:latin typeface="Tahoma" pitchFamily="34" charset="0"/>
                <a:cs typeface="Tahoma" pitchFamily="34" charset="0"/>
              </a:rPr>
              <a:t>8</a:t>
            </a:r>
            <a:r>
              <a:rPr lang="en-US" sz="2400" smtClean="0">
                <a:solidFill>
                  <a:srgbClr val="FFCC00"/>
                </a:solidFill>
                <a:latin typeface="Tahoma" pitchFamily="34" charset="0"/>
                <a:cs typeface="Tahoma" pitchFamily="34" charset="0"/>
              </a:rPr>
              <a:t>B+</a:t>
            </a:r>
            <a:r>
              <a:rPr lang="en-US" sz="2400" baseline="30000" smtClean="0">
                <a:solidFill>
                  <a:srgbClr val="FFCC00"/>
                </a:solidFill>
                <a:latin typeface="Tahoma" pitchFamily="34" charset="0"/>
                <a:cs typeface="Tahoma" pitchFamily="34" charset="0"/>
              </a:rPr>
              <a:t>28</a:t>
            </a:r>
            <a:r>
              <a:rPr lang="en-US" sz="2400" smtClean="0">
                <a:solidFill>
                  <a:srgbClr val="FFCC00"/>
                </a:solidFill>
                <a:latin typeface="Tahoma" pitchFamily="34" charset="0"/>
                <a:cs typeface="Tahoma" pitchFamily="34" charset="0"/>
              </a:rPr>
              <a:t>Si: set up</a:t>
            </a:r>
          </a:p>
        </p:txBody>
      </p:sp>
      <p:pic>
        <p:nvPicPr>
          <p:cNvPr id="64514" name="Picture 3" descr="D:\Lavoro\8B+28Si\Photos_Boron_03_2012\100_1151.JPG"/>
          <p:cNvPicPr>
            <a:picLocks noChangeAspect="1" noChangeArrowheads="1"/>
          </p:cNvPicPr>
          <p:nvPr/>
        </p:nvPicPr>
        <p:blipFill>
          <a:blip r:embed="rId2"/>
          <a:srcRect l="26836" t="30173" b="7347"/>
          <a:stretch>
            <a:fillRect/>
          </a:stretch>
        </p:blipFill>
        <p:spPr bwMode="auto">
          <a:xfrm>
            <a:off x="468313" y="1301750"/>
            <a:ext cx="8375650" cy="499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7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331913" y="3860800"/>
            <a:ext cx="3095625" cy="2784475"/>
          </a:xfrm>
        </p:spPr>
      </p:pic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26988"/>
            <a:ext cx="9144000" cy="576263"/>
          </a:xfrm>
          <a:solidFill>
            <a:srgbClr val="2D2D8A"/>
          </a:solidFill>
        </p:spPr>
        <p:txBody>
          <a:bodyPr/>
          <a:lstStyle/>
          <a:p>
            <a:pPr eaLnBrk="1" hangingPunct="1"/>
            <a:r>
              <a:rPr lang="en-US" sz="2400" baseline="30000" smtClean="0">
                <a:solidFill>
                  <a:srgbClr val="FFCC00"/>
                </a:solidFill>
                <a:latin typeface="Tahoma" pitchFamily="34" charset="0"/>
                <a:cs typeface="Tahoma" pitchFamily="34" charset="0"/>
              </a:rPr>
              <a:t>8</a:t>
            </a:r>
            <a:r>
              <a:rPr lang="en-US" sz="2400" smtClean="0">
                <a:solidFill>
                  <a:srgbClr val="FFCC00"/>
                </a:solidFill>
                <a:latin typeface="Tahoma" pitchFamily="34" charset="0"/>
                <a:cs typeface="Tahoma" pitchFamily="34" charset="0"/>
              </a:rPr>
              <a:t>B+</a:t>
            </a:r>
            <a:r>
              <a:rPr lang="en-US" sz="2400" baseline="30000" smtClean="0">
                <a:solidFill>
                  <a:srgbClr val="FFCC00"/>
                </a:solidFill>
                <a:latin typeface="Tahoma" pitchFamily="34" charset="0"/>
                <a:cs typeface="Tahoma" pitchFamily="34" charset="0"/>
              </a:rPr>
              <a:t>28</a:t>
            </a:r>
            <a:r>
              <a:rPr lang="en-US" sz="2400" smtClean="0">
                <a:solidFill>
                  <a:srgbClr val="FFCC00"/>
                </a:solidFill>
                <a:latin typeface="Tahoma" pitchFamily="34" charset="0"/>
                <a:cs typeface="Tahoma" pitchFamily="34" charset="0"/>
              </a:rPr>
              <a:t>Si: beam profile</a:t>
            </a:r>
          </a:p>
        </p:txBody>
      </p:sp>
      <p:pic>
        <p:nvPicPr>
          <p:cNvPr id="65539" name="Immagin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3800" y="3933825"/>
            <a:ext cx="3024188" cy="273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40" name="Picture 2" descr="D:\Lavoro\8B+28Si\exotic_8B_28Si_03_2012\ppacA_8B_27.5MeV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16038" y="592138"/>
            <a:ext cx="3040062" cy="283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3"/>
          <p:cNvSpPr txBox="1">
            <a:spLocks noChangeArrowheads="1"/>
          </p:cNvSpPr>
          <p:nvPr/>
        </p:nvSpPr>
        <p:spPr bwMode="auto">
          <a:xfrm>
            <a:off x="4932363" y="1317625"/>
            <a:ext cx="4103687" cy="433388"/>
          </a:xfrm>
          <a:prstGeom prst="rect">
            <a:avLst/>
          </a:prstGeom>
          <a:solidFill>
            <a:schemeClr val="bg2"/>
          </a:solidFill>
          <a:ln w="19050">
            <a:solidFill>
              <a:schemeClr val="bg2"/>
            </a:solidFill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folHlink"/>
              </a:buClr>
              <a:buSzPct val="90000"/>
              <a:defRPr/>
            </a:pPr>
            <a:r>
              <a:rPr lang="en-US" kern="0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PPACA:</a:t>
            </a:r>
            <a:r>
              <a:rPr lang="en-US" kern="0" dirty="0">
                <a:solidFill>
                  <a:schemeClr val="accent2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it-IT" kern="0" baseline="30000" dirty="0">
                <a:solidFill>
                  <a:srgbClr val="2D2D8A"/>
                </a:solidFill>
                <a:latin typeface="Tahoma" pitchFamily="34" charset="0"/>
                <a:cs typeface="Tahoma" pitchFamily="34" charset="0"/>
              </a:rPr>
              <a:t>8</a:t>
            </a:r>
            <a:r>
              <a:rPr lang="it-IT" kern="0" dirty="0">
                <a:solidFill>
                  <a:srgbClr val="2D2D8A"/>
                </a:solidFill>
                <a:latin typeface="Tahoma" pitchFamily="34" charset="0"/>
                <a:cs typeface="Tahoma" pitchFamily="34" charset="0"/>
              </a:rPr>
              <a:t>B E=27.5 </a:t>
            </a:r>
            <a:r>
              <a:rPr lang="it-IT" kern="0" dirty="0" err="1">
                <a:solidFill>
                  <a:srgbClr val="2D2D8A"/>
                </a:solidFill>
                <a:latin typeface="Tahoma" pitchFamily="34" charset="0"/>
                <a:cs typeface="Tahoma" pitchFamily="34" charset="0"/>
              </a:rPr>
              <a:t>MeV</a:t>
            </a:r>
            <a:r>
              <a:rPr lang="it-IT" kern="0" dirty="0">
                <a:solidFill>
                  <a:srgbClr val="2D2D8A"/>
                </a:solidFill>
                <a:latin typeface="Tahoma" pitchFamily="34" charset="0"/>
                <a:cs typeface="Tahoma" pitchFamily="34" charset="0"/>
              </a:rPr>
              <a:t> 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folHlink"/>
              </a:buClr>
              <a:buSzPct val="90000"/>
              <a:defRPr/>
            </a:pPr>
            <a:endParaRPr lang="it-IT" sz="2400" kern="0" dirty="0">
              <a:solidFill>
                <a:srgbClr val="3333CC"/>
              </a:solidFill>
              <a:latin typeface="Tahoma" pitchFamily="34" charset="0"/>
              <a:cs typeface="Tahoma" pitchFamily="34" charset="0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folHlink"/>
              </a:buClr>
              <a:buSzPct val="90000"/>
              <a:defRPr/>
            </a:pPr>
            <a:endParaRPr lang="it-IT" sz="2400" kern="0" dirty="0">
              <a:solidFill>
                <a:srgbClr val="3333CC"/>
              </a:solidFill>
              <a:latin typeface="+mj-lt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folHlink"/>
              </a:buClr>
              <a:buSzPct val="90000"/>
              <a:defRPr/>
            </a:pPr>
            <a:r>
              <a:rPr lang="it-IT" sz="1800" kern="0" dirty="0">
                <a:solidFill>
                  <a:srgbClr val="3333CC"/>
                </a:solidFill>
                <a:latin typeface="+mn-lt"/>
              </a:rPr>
              <a:t> </a:t>
            </a:r>
          </a:p>
        </p:txBody>
      </p:sp>
      <p:sp>
        <p:nvSpPr>
          <p:cNvPr id="15" name="Rectangle 3"/>
          <p:cNvSpPr txBox="1">
            <a:spLocks noChangeArrowheads="1"/>
          </p:cNvSpPr>
          <p:nvPr/>
        </p:nvSpPr>
        <p:spPr bwMode="auto">
          <a:xfrm>
            <a:off x="1403350" y="3429000"/>
            <a:ext cx="3744913" cy="431800"/>
          </a:xfrm>
          <a:prstGeom prst="rect">
            <a:avLst/>
          </a:prstGeom>
          <a:solidFill>
            <a:schemeClr val="bg2"/>
          </a:solidFill>
          <a:ln w="19050">
            <a:solidFill>
              <a:schemeClr val="bg2"/>
            </a:solidFill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folHlink"/>
              </a:buClr>
              <a:buSzPct val="90000"/>
              <a:defRPr/>
            </a:pPr>
            <a:r>
              <a:rPr lang="en-US" kern="0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PPACA:</a:t>
            </a:r>
            <a:r>
              <a:rPr lang="en-US" kern="0" dirty="0">
                <a:solidFill>
                  <a:schemeClr val="accent2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it-IT" kern="0" baseline="30000" dirty="0">
                <a:solidFill>
                  <a:srgbClr val="2D2D8A"/>
                </a:solidFill>
                <a:latin typeface="Tahoma" pitchFamily="34" charset="0"/>
                <a:cs typeface="Tahoma" pitchFamily="34" charset="0"/>
              </a:rPr>
              <a:t>8</a:t>
            </a:r>
            <a:r>
              <a:rPr lang="it-IT" kern="0" dirty="0">
                <a:solidFill>
                  <a:srgbClr val="2D2D8A"/>
                </a:solidFill>
                <a:latin typeface="Tahoma" pitchFamily="34" charset="0"/>
                <a:cs typeface="Tahoma" pitchFamily="34" charset="0"/>
              </a:rPr>
              <a:t>B E=35.15 </a:t>
            </a:r>
            <a:r>
              <a:rPr lang="it-IT" kern="0" dirty="0" err="1">
                <a:solidFill>
                  <a:srgbClr val="2D2D8A"/>
                </a:solidFill>
                <a:latin typeface="Tahoma" pitchFamily="34" charset="0"/>
                <a:cs typeface="Tahoma" pitchFamily="34" charset="0"/>
              </a:rPr>
              <a:t>MeV</a:t>
            </a:r>
            <a:r>
              <a:rPr lang="it-IT" kern="0" dirty="0">
                <a:solidFill>
                  <a:srgbClr val="2D2D8A"/>
                </a:solidFill>
                <a:latin typeface="Tahoma" pitchFamily="34" charset="0"/>
                <a:cs typeface="Tahoma" pitchFamily="34" charset="0"/>
              </a:rPr>
              <a:t> 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folHlink"/>
              </a:buClr>
              <a:buSzPct val="90000"/>
              <a:defRPr/>
            </a:pPr>
            <a:endParaRPr lang="it-IT" sz="2400" kern="0" dirty="0">
              <a:solidFill>
                <a:srgbClr val="3333CC"/>
              </a:solidFill>
              <a:latin typeface="Tahoma" pitchFamily="34" charset="0"/>
              <a:cs typeface="Tahoma" pitchFamily="34" charset="0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folHlink"/>
              </a:buClr>
              <a:buSzPct val="90000"/>
              <a:defRPr/>
            </a:pPr>
            <a:endParaRPr lang="it-IT" sz="2400" kern="0" dirty="0">
              <a:solidFill>
                <a:srgbClr val="3333CC"/>
              </a:solidFill>
              <a:latin typeface="+mj-lt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folHlink"/>
              </a:buClr>
              <a:buSzPct val="90000"/>
              <a:defRPr/>
            </a:pPr>
            <a:r>
              <a:rPr lang="it-IT" sz="1800" kern="0" dirty="0">
                <a:solidFill>
                  <a:srgbClr val="3333CC"/>
                </a:solidFill>
                <a:latin typeface="+mn-lt"/>
              </a:rPr>
              <a:t> </a:t>
            </a:r>
          </a:p>
        </p:txBody>
      </p:sp>
      <p:sp>
        <p:nvSpPr>
          <p:cNvPr id="17" name="Rectangle 3"/>
          <p:cNvSpPr txBox="1">
            <a:spLocks noChangeArrowheads="1"/>
          </p:cNvSpPr>
          <p:nvPr/>
        </p:nvSpPr>
        <p:spPr bwMode="auto">
          <a:xfrm>
            <a:off x="5148263" y="3429000"/>
            <a:ext cx="3744912" cy="431800"/>
          </a:xfrm>
          <a:prstGeom prst="rect">
            <a:avLst/>
          </a:prstGeom>
          <a:solidFill>
            <a:schemeClr val="bg2"/>
          </a:solidFill>
          <a:ln w="19050">
            <a:solidFill>
              <a:schemeClr val="bg2"/>
            </a:solidFill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folHlink"/>
              </a:buClr>
              <a:buSzPct val="90000"/>
              <a:defRPr/>
            </a:pPr>
            <a:r>
              <a:rPr lang="en-US" kern="0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PPACB:</a:t>
            </a:r>
            <a:r>
              <a:rPr lang="en-US" kern="0" dirty="0">
                <a:solidFill>
                  <a:schemeClr val="accent2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it-IT" kern="0" baseline="30000" dirty="0">
                <a:solidFill>
                  <a:srgbClr val="2D2D8A"/>
                </a:solidFill>
                <a:latin typeface="Tahoma" pitchFamily="34" charset="0"/>
                <a:cs typeface="Tahoma" pitchFamily="34" charset="0"/>
              </a:rPr>
              <a:t>8</a:t>
            </a:r>
            <a:r>
              <a:rPr lang="it-IT" kern="0" dirty="0">
                <a:solidFill>
                  <a:srgbClr val="2D2D8A"/>
                </a:solidFill>
                <a:latin typeface="Tahoma" pitchFamily="34" charset="0"/>
                <a:cs typeface="Tahoma" pitchFamily="34" charset="0"/>
              </a:rPr>
              <a:t>B E=35.15 </a:t>
            </a:r>
            <a:r>
              <a:rPr lang="it-IT" kern="0" dirty="0" err="1">
                <a:solidFill>
                  <a:srgbClr val="2D2D8A"/>
                </a:solidFill>
                <a:latin typeface="Tahoma" pitchFamily="34" charset="0"/>
                <a:cs typeface="Tahoma" pitchFamily="34" charset="0"/>
              </a:rPr>
              <a:t>MeV</a:t>
            </a:r>
            <a:r>
              <a:rPr lang="it-IT" kern="0" dirty="0">
                <a:solidFill>
                  <a:srgbClr val="2D2D8A"/>
                </a:solidFill>
                <a:latin typeface="Tahoma" pitchFamily="34" charset="0"/>
                <a:cs typeface="Tahoma" pitchFamily="34" charset="0"/>
              </a:rPr>
              <a:t> 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folHlink"/>
              </a:buClr>
              <a:buSzPct val="90000"/>
              <a:defRPr/>
            </a:pPr>
            <a:endParaRPr lang="it-IT" sz="2400" kern="0" dirty="0">
              <a:solidFill>
                <a:srgbClr val="3333CC"/>
              </a:solidFill>
              <a:latin typeface="Tahoma" pitchFamily="34" charset="0"/>
              <a:cs typeface="Tahoma" pitchFamily="34" charset="0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folHlink"/>
              </a:buClr>
              <a:buSzPct val="90000"/>
              <a:defRPr/>
            </a:pPr>
            <a:endParaRPr lang="it-IT" sz="2400" kern="0" dirty="0">
              <a:solidFill>
                <a:srgbClr val="3333CC"/>
              </a:solidFill>
              <a:latin typeface="+mj-lt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folHlink"/>
              </a:buClr>
              <a:buSzPct val="90000"/>
              <a:defRPr/>
            </a:pPr>
            <a:r>
              <a:rPr lang="it-IT" sz="1800" kern="0" dirty="0">
                <a:solidFill>
                  <a:srgbClr val="3333CC"/>
                </a:solidFill>
                <a:latin typeface="+mn-lt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1" name="Immagine 9"/>
          <p:cNvPicPr>
            <a:picLocks noChangeAspect="1"/>
          </p:cNvPicPr>
          <p:nvPr/>
        </p:nvPicPr>
        <p:blipFill>
          <a:blip r:embed="rId2"/>
          <a:srcRect t="19377" b="15657"/>
          <a:stretch>
            <a:fillRect/>
          </a:stretch>
        </p:blipFill>
        <p:spPr bwMode="auto">
          <a:xfrm>
            <a:off x="468313" y="2565400"/>
            <a:ext cx="4752975" cy="4103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251520" y="3789040"/>
            <a:ext cx="422915" cy="1152128"/>
          </a:xfrm>
          <a:prstGeom prst="rect">
            <a:avLst/>
          </a:prstGeom>
          <a:solidFill>
            <a:schemeClr val="bg2"/>
          </a:solidFill>
          <a:ln w="19050">
            <a:solidFill>
              <a:schemeClr val="bg2"/>
            </a:solidFill>
            <a:miter lim="800000"/>
            <a:headEnd/>
            <a:tailEnd/>
          </a:ln>
        </p:spPr>
        <p:txBody>
          <a:bodyPr vert="vert270"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folHlink"/>
              </a:buClr>
              <a:buSzPct val="90000"/>
              <a:defRPr/>
            </a:pPr>
            <a:r>
              <a:rPr lang="en-US" sz="1600" kern="0" dirty="0" err="1">
                <a:solidFill>
                  <a:srgbClr val="2D2D8A"/>
                </a:solidFill>
                <a:latin typeface="Tahoma" pitchFamily="34" charset="0"/>
                <a:cs typeface="Tahoma" pitchFamily="34" charset="0"/>
              </a:rPr>
              <a:t>Energy_C</a:t>
            </a:r>
            <a:endParaRPr lang="it-IT" sz="1600" kern="0" dirty="0">
              <a:solidFill>
                <a:srgbClr val="2D2D8A"/>
              </a:solidFill>
              <a:latin typeface="Tahoma" pitchFamily="34" charset="0"/>
              <a:cs typeface="Tahoma" pitchFamily="34" charset="0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folHlink"/>
              </a:buClr>
              <a:buSzPct val="90000"/>
              <a:defRPr/>
            </a:pPr>
            <a:endParaRPr lang="it-IT" sz="2400" kern="0" dirty="0">
              <a:solidFill>
                <a:srgbClr val="3333CC"/>
              </a:solidFill>
              <a:latin typeface="Tahoma" pitchFamily="34" charset="0"/>
              <a:cs typeface="Tahoma" pitchFamily="34" charset="0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folHlink"/>
              </a:buClr>
              <a:buSzPct val="90000"/>
              <a:defRPr/>
            </a:pPr>
            <a:endParaRPr lang="it-IT" sz="2400" kern="0" dirty="0">
              <a:solidFill>
                <a:srgbClr val="3333CC"/>
              </a:solidFill>
              <a:latin typeface="+mj-lt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folHlink"/>
              </a:buClr>
              <a:buSzPct val="90000"/>
              <a:defRPr/>
            </a:pPr>
            <a:r>
              <a:rPr lang="it-IT" sz="1800" kern="0" dirty="0">
                <a:solidFill>
                  <a:srgbClr val="3333CC"/>
                </a:solidFill>
                <a:latin typeface="+mn-lt"/>
              </a:rPr>
              <a:t> </a:t>
            </a:r>
          </a:p>
        </p:txBody>
      </p:sp>
      <p:cxnSp>
        <p:nvCxnSpPr>
          <p:cNvPr id="33" name="Connettore 2 32"/>
          <p:cNvCxnSpPr/>
          <p:nvPr/>
        </p:nvCxnSpPr>
        <p:spPr>
          <a:xfrm>
            <a:off x="4462463" y="1835150"/>
            <a:ext cx="1765300" cy="13779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ectangle 3"/>
          <p:cNvSpPr txBox="1">
            <a:spLocks noChangeArrowheads="1"/>
          </p:cNvSpPr>
          <p:nvPr/>
        </p:nvSpPr>
        <p:spPr bwMode="auto">
          <a:xfrm>
            <a:off x="2843213" y="3284538"/>
            <a:ext cx="612775" cy="431800"/>
          </a:xfrm>
          <a:prstGeom prst="rect">
            <a:avLst/>
          </a:prstGeom>
          <a:solidFill>
            <a:schemeClr val="bg2"/>
          </a:solidFill>
          <a:ln w="19050">
            <a:solidFill>
              <a:schemeClr val="bg2"/>
            </a:solidFill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folHlink"/>
              </a:buClr>
              <a:buSzPct val="90000"/>
              <a:defRPr/>
            </a:pPr>
            <a:r>
              <a:rPr lang="it-IT" sz="2400" kern="0" baseline="30000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8</a:t>
            </a:r>
            <a:r>
              <a:rPr lang="it-IT" sz="2400" kern="0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B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folHlink"/>
              </a:buClr>
              <a:buSzPct val="90000"/>
              <a:defRPr/>
            </a:pPr>
            <a:endParaRPr lang="it-IT" sz="2400" kern="0" dirty="0">
              <a:solidFill>
                <a:srgbClr val="3333CC"/>
              </a:solidFill>
              <a:latin typeface="+mj-lt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folHlink"/>
              </a:buClr>
              <a:buSzPct val="90000"/>
              <a:defRPr/>
            </a:pPr>
            <a:r>
              <a:rPr lang="it-IT" sz="1800" kern="0" dirty="0">
                <a:solidFill>
                  <a:srgbClr val="3333CC"/>
                </a:solidFill>
                <a:latin typeface="+mn-lt"/>
              </a:rPr>
              <a:t> </a:t>
            </a:r>
          </a:p>
        </p:txBody>
      </p:sp>
      <p:sp>
        <p:nvSpPr>
          <p:cNvPr id="52" name="Rectangle 3"/>
          <p:cNvSpPr txBox="1">
            <a:spLocks noChangeArrowheads="1"/>
          </p:cNvSpPr>
          <p:nvPr/>
        </p:nvSpPr>
        <p:spPr bwMode="auto">
          <a:xfrm>
            <a:off x="2163763" y="6381750"/>
            <a:ext cx="1216025" cy="360363"/>
          </a:xfrm>
          <a:prstGeom prst="rect">
            <a:avLst/>
          </a:prstGeom>
          <a:solidFill>
            <a:schemeClr val="bg2"/>
          </a:solidFill>
          <a:ln w="19050">
            <a:solidFill>
              <a:schemeClr val="bg2"/>
            </a:solidFill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folHlink"/>
              </a:buClr>
              <a:buSzPct val="90000"/>
              <a:defRPr/>
            </a:pPr>
            <a:r>
              <a:rPr lang="en-US" sz="1600" kern="0" dirty="0">
                <a:solidFill>
                  <a:srgbClr val="2D2D8A"/>
                </a:solidFill>
                <a:latin typeface="Tahoma" pitchFamily="34" charset="0"/>
                <a:cs typeface="Tahoma" pitchFamily="34" charset="0"/>
              </a:rPr>
              <a:t>Energy_</a:t>
            </a:r>
            <a:r>
              <a:rPr lang="it-IT" sz="1600" kern="0" dirty="0">
                <a:solidFill>
                  <a:srgbClr val="2D2D8A"/>
                </a:solidFill>
                <a:latin typeface="Tahoma" pitchFamily="34" charset="0"/>
                <a:cs typeface="Tahoma" pitchFamily="34" charset="0"/>
              </a:rPr>
              <a:t>D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folHlink"/>
              </a:buClr>
              <a:buSzPct val="90000"/>
              <a:defRPr/>
            </a:pPr>
            <a:endParaRPr lang="it-IT" sz="2400" kern="0" dirty="0">
              <a:solidFill>
                <a:srgbClr val="3333CC"/>
              </a:solidFill>
              <a:latin typeface="Tahoma" pitchFamily="34" charset="0"/>
              <a:cs typeface="Tahoma" pitchFamily="34" charset="0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folHlink"/>
              </a:buClr>
              <a:buSzPct val="90000"/>
              <a:defRPr/>
            </a:pPr>
            <a:endParaRPr lang="it-IT" sz="2400" kern="0" dirty="0">
              <a:solidFill>
                <a:srgbClr val="3333CC"/>
              </a:solidFill>
              <a:latin typeface="+mj-lt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folHlink"/>
              </a:buClr>
              <a:buSzPct val="90000"/>
              <a:defRPr/>
            </a:pPr>
            <a:r>
              <a:rPr lang="it-IT" sz="1800" kern="0" dirty="0">
                <a:solidFill>
                  <a:srgbClr val="3333CC"/>
                </a:solidFill>
                <a:latin typeface="+mn-lt"/>
              </a:rPr>
              <a:t> </a:t>
            </a:r>
          </a:p>
        </p:txBody>
      </p:sp>
      <p:sp>
        <p:nvSpPr>
          <p:cNvPr id="66566" name="Rettangolo 1"/>
          <p:cNvSpPr>
            <a:spLocks noChangeArrowheads="1"/>
          </p:cNvSpPr>
          <p:nvPr/>
        </p:nvSpPr>
        <p:spPr bwMode="auto">
          <a:xfrm>
            <a:off x="1692275" y="450850"/>
            <a:ext cx="1655763" cy="457200"/>
          </a:xfrm>
          <a:prstGeom prst="rect">
            <a:avLst/>
          </a:prstGeom>
          <a:solidFill>
            <a:srgbClr val="2D2D8A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b="1" baseline="30000">
                <a:solidFill>
                  <a:srgbClr val="FFCC00"/>
                </a:solidFill>
                <a:latin typeface="Tahoma" pitchFamily="34" charset="0"/>
                <a:cs typeface="Tahoma" pitchFamily="34" charset="0"/>
              </a:rPr>
              <a:t>8</a:t>
            </a:r>
            <a:r>
              <a:rPr lang="en-US" sz="2400" b="1">
                <a:solidFill>
                  <a:srgbClr val="FFCC00"/>
                </a:solidFill>
                <a:latin typeface="Tahoma" pitchFamily="34" charset="0"/>
                <a:cs typeface="Tahoma" pitchFamily="34" charset="0"/>
              </a:rPr>
              <a:t>B+</a:t>
            </a:r>
            <a:r>
              <a:rPr lang="en-US" sz="2400" b="1" baseline="30000">
                <a:solidFill>
                  <a:srgbClr val="FFCC00"/>
                </a:solidFill>
                <a:latin typeface="Tahoma" pitchFamily="34" charset="0"/>
                <a:cs typeface="Tahoma" pitchFamily="34" charset="0"/>
              </a:rPr>
              <a:t>28</a:t>
            </a:r>
            <a:r>
              <a:rPr lang="en-US" sz="2400" b="1">
                <a:solidFill>
                  <a:srgbClr val="FFCC00"/>
                </a:solidFill>
                <a:latin typeface="Tahoma" pitchFamily="34" charset="0"/>
                <a:cs typeface="Tahoma" pitchFamily="34" charset="0"/>
              </a:rPr>
              <a:t>Si</a:t>
            </a:r>
          </a:p>
        </p:txBody>
      </p:sp>
      <p:grpSp>
        <p:nvGrpSpPr>
          <p:cNvPr id="66567" name="Gruppo 3"/>
          <p:cNvGrpSpPr>
            <a:grpSpLocks/>
          </p:cNvGrpSpPr>
          <p:nvPr/>
        </p:nvGrpSpPr>
        <p:grpSpPr bwMode="auto">
          <a:xfrm>
            <a:off x="5724525" y="622300"/>
            <a:ext cx="2232025" cy="1943100"/>
            <a:chOff x="5796136" y="620688"/>
            <a:chExt cx="2232248" cy="1944216"/>
          </a:xfrm>
        </p:grpSpPr>
        <p:sp>
          <p:nvSpPr>
            <p:cNvPr id="53" name="Rectangle 3"/>
            <p:cNvSpPr txBox="1">
              <a:spLocks noChangeArrowheads="1"/>
            </p:cNvSpPr>
            <p:nvPr/>
          </p:nvSpPr>
          <p:spPr bwMode="auto">
            <a:xfrm>
              <a:off x="5867581" y="1097212"/>
              <a:ext cx="1584483" cy="432048"/>
            </a:xfrm>
            <a:prstGeom prst="rect">
              <a:avLst/>
            </a:prstGeom>
            <a:solidFill>
              <a:schemeClr val="bg2"/>
            </a:solidFill>
            <a:ln w="19050">
              <a:solidFill>
                <a:schemeClr val="bg2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342900" indent="-342900">
                <a:lnSpc>
                  <a:spcPct val="80000"/>
                </a:lnSpc>
                <a:spcBef>
                  <a:spcPct val="20000"/>
                </a:spcBef>
                <a:buClr>
                  <a:schemeClr val="folHlink"/>
                </a:buClr>
                <a:buSzPct val="90000"/>
                <a:defRPr/>
              </a:pPr>
              <a:r>
                <a:rPr lang="en-US" sz="2400" kern="0" dirty="0">
                  <a:solidFill>
                    <a:srgbClr val="FF0000"/>
                  </a:solidFill>
                  <a:latin typeface="Tahoma" pitchFamily="34" charset="0"/>
                  <a:cs typeface="Tahoma" pitchFamily="34" charset="0"/>
                </a:rPr>
                <a:t>C: </a:t>
              </a:r>
              <a:r>
                <a:rPr lang="it-IT" sz="2400" kern="0" dirty="0">
                  <a:solidFill>
                    <a:srgbClr val="2D2D8A"/>
                  </a:solidFill>
                  <a:latin typeface="Tahoma" pitchFamily="34" charset="0"/>
                  <a:cs typeface="Tahoma" pitchFamily="34" charset="0"/>
                </a:rPr>
                <a:t>45 </a:t>
              </a:r>
              <a:r>
                <a:rPr lang="it-IT" sz="2400" kern="0" dirty="0">
                  <a:solidFill>
                    <a:srgbClr val="2D2D8A"/>
                  </a:solidFill>
                  <a:latin typeface="Symbol" pitchFamily="18" charset="2"/>
                  <a:cs typeface="Tahoma" pitchFamily="34" charset="0"/>
                </a:rPr>
                <a:t>m</a:t>
              </a:r>
              <a:r>
                <a:rPr lang="it-IT" sz="2400" kern="0" dirty="0">
                  <a:solidFill>
                    <a:srgbClr val="2D2D8A"/>
                  </a:solidFill>
                  <a:latin typeface="Tahoma" pitchFamily="34" charset="0"/>
                  <a:cs typeface="Tahoma" pitchFamily="34" charset="0"/>
                </a:rPr>
                <a:t>m</a:t>
              </a:r>
            </a:p>
            <a:p>
              <a:pPr marL="342900" indent="-342900">
                <a:lnSpc>
                  <a:spcPct val="80000"/>
                </a:lnSpc>
                <a:spcBef>
                  <a:spcPct val="20000"/>
                </a:spcBef>
                <a:buClr>
                  <a:schemeClr val="folHlink"/>
                </a:buClr>
                <a:buSzPct val="90000"/>
                <a:defRPr/>
              </a:pPr>
              <a:endParaRPr lang="it-IT" sz="2400" kern="0" dirty="0">
                <a:solidFill>
                  <a:srgbClr val="666699"/>
                </a:solidFill>
                <a:latin typeface="Tahoma" pitchFamily="34" charset="0"/>
                <a:cs typeface="Tahoma" pitchFamily="34" charset="0"/>
              </a:endParaRPr>
            </a:p>
            <a:p>
              <a:pPr marL="342900" indent="-342900">
                <a:lnSpc>
                  <a:spcPct val="80000"/>
                </a:lnSpc>
                <a:spcBef>
                  <a:spcPct val="20000"/>
                </a:spcBef>
                <a:buClr>
                  <a:schemeClr val="folHlink"/>
                </a:buClr>
                <a:buSzPct val="90000"/>
                <a:defRPr/>
              </a:pPr>
              <a:endParaRPr lang="it-IT" sz="2400" kern="0" dirty="0">
                <a:solidFill>
                  <a:srgbClr val="3333CC"/>
                </a:solidFill>
                <a:latin typeface="Tahoma" pitchFamily="34" charset="0"/>
                <a:cs typeface="Tahoma" pitchFamily="34" charset="0"/>
              </a:endParaRPr>
            </a:p>
            <a:p>
              <a:pPr marL="342900" indent="-342900">
                <a:lnSpc>
                  <a:spcPct val="80000"/>
                </a:lnSpc>
                <a:spcBef>
                  <a:spcPct val="20000"/>
                </a:spcBef>
                <a:buClr>
                  <a:schemeClr val="folHlink"/>
                </a:buClr>
                <a:buSzPct val="90000"/>
                <a:defRPr/>
              </a:pPr>
              <a:endParaRPr lang="it-IT" sz="2400" kern="0" dirty="0">
                <a:solidFill>
                  <a:srgbClr val="3333CC"/>
                </a:solidFill>
                <a:latin typeface="+mj-lt"/>
              </a:endParaRPr>
            </a:p>
            <a:p>
              <a:pPr marL="342900" indent="-342900">
                <a:lnSpc>
                  <a:spcPct val="80000"/>
                </a:lnSpc>
                <a:spcBef>
                  <a:spcPct val="20000"/>
                </a:spcBef>
                <a:buClr>
                  <a:schemeClr val="folHlink"/>
                </a:buClr>
                <a:buSzPct val="90000"/>
                <a:defRPr/>
              </a:pPr>
              <a:r>
                <a:rPr lang="it-IT" sz="1800" kern="0" dirty="0">
                  <a:solidFill>
                    <a:srgbClr val="3333CC"/>
                  </a:solidFill>
                  <a:latin typeface="+mn-lt"/>
                </a:rPr>
                <a:t> </a:t>
              </a:r>
            </a:p>
          </p:txBody>
        </p:sp>
        <p:sp>
          <p:nvSpPr>
            <p:cNvPr id="54" name="Rectangle 3"/>
            <p:cNvSpPr txBox="1">
              <a:spLocks noChangeArrowheads="1"/>
            </p:cNvSpPr>
            <p:nvPr/>
          </p:nvSpPr>
          <p:spPr bwMode="auto">
            <a:xfrm>
              <a:off x="5867581" y="1611857"/>
              <a:ext cx="1584483" cy="432048"/>
            </a:xfrm>
            <a:prstGeom prst="rect">
              <a:avLst/>
            </a:prstGeom>
            <a:solidFill>
              <a:schemeClr val="bg2"/>
            </a:solidFill>
            <a:ln w="19050">
              <a:solidFill>
                <a:schemeClr val="bg2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342900" indent="-342900">
                <a:lnSpc>
                  <a:spcPct val="80000"/>
                </a:lnSpc>
                <a:spcBef>
                  <a:spcPct val="20000"/>
                </a:spcBef>
                <a:buClr>
                  <a:schemeClr val="folHlink"/>
                </a:buClr>
                <a:buSzPct val="90000"/>
                <a:defRPr/>
              </a:pPr>
              <a:r>
                <a:rPr lang="en-US" sz="2400" kern="0" dirty="0">
                  <a:solidFill>
                    <a:srgbClr val="FF0000"/>
                  </a:solidFill>
                  <a:latin typeface="Tahoma" pitchFamily="34" charset="0"/>
                  <a:cs typeface="Tahoma" pitchFamily="34" charset="0"/>
                </a:rPr>
                <a:t>D: </a:t>
              </a:r>
              <a:r>
                <a:rPr lang="it-IT" sz="2400" kern="0" dirty="0">
                  <a:solidFill>
                    <a:srgbClr val="2D2D8A"/>
                  </a:solidFill>
                  <a:latin typeface="Tahoma" pitchFamily="34" charset="0"/>
                  <a:cs typeface="Tahoma" pitchFamily="34" charset="0"/>
                </a:rPr>
                <a:t>45 </a:t>
              </a:r>
              <a:r>
                <a:rPr lang="it-IT" sz="2400" kern="0" dirty="0">
                  <a:solidFill>
                    <a:srgbClr val="2D2D8A"/>
                  </a:solidFill>
                  <a:latin typeface="Symbol" pitchFamily="18" charset="2"/>
                  <a:cs typeface="Tahoma" pitchFamily="34" charset="0"/>
                </a:rPr>
                <a:t>m</a:t>
              </a:r>
              <a:r>
                <a:rPr lang="it-IT" sz="2400" kern="0" dirty="0">
                  <a:solidFill>
                    <a:srgbClr val="2D2D8A"/>
                  </a:solidFill>
                  <a:latin typeface="Tahoma" pitchFamily="34" charset="0"/>
                  <a:cs typeface="Tahoma" pitchFamily="34" charset="0"/>
                </a:rPr>
                <a:t>m</a:t>
              </a:r>
            </a:p>
            <a:p>
              <a:pPr marL="342900" indent="-342900">
                <a:lnSpc>
                  <a:spcPct val="80000"/>
                </a:lnSpc>
                <a:spcBef>
                  <a:spcPct val="20000"/>
                </a:spcBef>
                <a:buClr>
                  <a:schemeClr val="folHlink"/>
                </a:buClr>
                <a:buSzPct val="90000"/>
                <a:defRPr/>
              </a:pPr>
              <a:endParaRPr lang="it-IT" sz="2400" kern="0" dirty="0">
                <a:solidFill>
                  <a:srgbClr val="666699"/>
                </a:solidFill>
                <a:latin typeface="Tahoma" pitchFamily="34" charset="0"/>
                <a:cs typeface="Tahoma" pitchFamily="34" charset="0"/>
              </a:endParaRPr>
            </a:p>
            <a:p>
              <a:pPr marL="342900" indent="-342900">
                <a:lnSpc>
                  <a:spcPct val="80000"/>
                </a:lnSpc>
                <a:spcBef>
                  <a:spcPct val="20000"/>
                </a:spcBef>
                <a:buClr>
                  <a:schemeClr val="folHlink"/>
                </a:buClr>
                <a:buSzPct val="90000"/>
                <a:defRPr/>
              </a:pPr>
              <a:endParaRPr lang="it-IT" sz="2400" kern="0" dirty="0">
                <a:solidFill>
                  <a:srgbClr val="3333CC"/>
                </a:solidFill>
                <a:latin typeface="Tahoma" pitchFamily="34" charset="0"/>
                <a:cs typeface="Tahoma" pitchFamily="34" charset="0"/>
              </a:endParaRPr>
            </a:p>
            <a:p>
              <a:pPr marL="342900" indent="-342900">
                <a:lnSpc>
                  <a:spcPct val="80000"/>
                </a:lnSpc>
                <a:spcBef>
                  <a:spcPct val="20000"/>
                </a:spcBef>
                <a:buClr>
                  <a:schemeClr val="folHlink"/>
                </a:buClr>
                <a:buSzPct val="90000"/>
                <a:defRPr/>
              </a:pPr>
              <a:endParaRPr lang="it-IT" sz="2400" kern="0" dirty="0">
                <a:solidFill>
                  <a:srgbClr val="3333CC"/>
                </a:solidFill>
                <a:latin typeface="+mj-lt"/>
              </a:endParaRPr>
            </a:p>
            <a:p>
              <a:pPr marL="342900" indent="-342900">
                <a:lnSpc>
                  <a:spcPct val="80000"/>
                </a:lnSpc>
                <a:spcBef>
                  <a:spcPct val="20000"/>
                </a:spcBef>
                <a:buClr>
                  <a:schemeClr val="folHlink"/>
                </a:buClr>
                <a:buSzPct val="90000"/>
                <a:defRPr/>
              </a:pPr>
              <a:r>
                <a:rPr lang="it-IT" sz="1800" kern="0" dirty="0">
                  <a:solidFill>
                    <a:srgbClr val="3333CC"/>
                  </a:solidFill>
                  <a:latin typeface="+mn-lt"/>
                </a:rPr>
                <a:t> </a:t>
              </a:r>
            </a:p>
          </p:txBody>
        </p:sp>
        <p:sp>
          <p:nvSpPr>
            <p:cNvPr id="66582" name="Rectangle 3"/>
            <p:cNvSpPr txBox="1">
              <a:spLocks noChangeArrowheads="1"/>
            </p:cNvSpPr>
            <p:nvPr/>
          </p:nvSpPr>
          <p:spPr bwMode="auto">
            <a:xfrm>
              <a:off x="5867581" y="2132856"/>
              <a:ext cx="2160803" cy="432048"/>
            </a:xfrm>
            <a:prstGeom prst="rect">
              <a:avLst/>
            </a:prstGeom>
            <a:solidFill>
              <a:schemeClr val="bg2"/>
            </a:solidFill>
            <a:ln w="19050">
              <a:solidFill>
                <a:schemeClr val="bg2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342900" indent="-342900">
                <a:lnSpc>
                  <a:spcPct val="80000"/>
                </a:lnSpc>
                <a:spcBef>
                  <a:spcPct val="20000"/>
                </a:spcBef>
                <a:buClr>
                  <a:schemeClr val="folHlink"/>
                </a:buClr>
                <a:buSzPct val="90000"/>
              </a:pPr>
              <a:r>
                <a:rPr lang="en-US" sz="2400">
                  <a:solidFill>
                    <a:srgbClr val="FF0000"/>
                  </a:solidFill>
                  <a:latin typeface="Tahoma" pitchFamily="34" charset="0"/>
                  <a:cs typeface="Tahoma" pitchFamily="34" charset="0"/>
                </a:rPr>
                <a:t>E: </a:t>
              </a:r>
              <a:r>
                <a:rPr lang="it-IT" sz="2400">
                  <a:solidFill>
                    <a:srgbClr val="2D2D8A"/>
                  </a:solidFill>
                  <a:latin typeface="Tahoma" pitchFamily="34" charset="0"/>
                  <a:cs typeface="Tahoma" pitchFamily="34" charset="0"/>
                </a:rPr>
                <a:t>3000 </a:t>
              </a:r>
              <a:r>
                <a:rPr lang="it-IT" sz="2400">
                  <a:solidFill>
                    <a:srgbClr val="2D2D8A"/>
                  </a:solidFill>
                  <a:latin typeface="Symbol" pitchFamily="18" charset="2"/>
                  <a:cs typeface="Tahoma" pitchFamily="34" charset="0"/>
                </a:rPr>
                <a:t>m</a:t>
              </a:r>
              <a:r>
                <a:rPr lang="it-IT" sz="2400">
                  <a:solidFill>
                    <a:srgbClr val="2D2D8A"/>
                  </a:solidFill>
                  <a:latin typeface="Tahoma" pitchFamily="34" charset="0"/>
                  <a:cs typeface="Tahoma" pitchFamily="34" charset="0"/>
                </a:rPr>
                <a:t>m</a:t>
              </a:r>
              <a:endParaRPr lang="it-IT" sz="1800">
                <a:solidFill>
                  <a:srgbClr val="3333CC"/>
                </a:solidFill>
                <a:latin typeface="Times New Roman" pitchFamily="18" charset="0"/>
              </a:endParaRPr>
            </a:p>
          </p:txBody>
        </p:sp>
        <p:sp>
          <p:nvSpPr>
            <p:cNvPr id="66583" name="Rettangolo 2"/>
            <p:cNvSpPr>
              <a:spLocks noChangeArrowheads="1"/>
            </p:cNvSpPr>
            <p:nvPr/>
          </p:nvSpPr>
          <p:spPr bwMode="auto">
            <a:xfrm>
              <a:off x="5796136" y="620688"/>
              <a:ext cx="1765476" cy="3971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>
                  <a:solidFill>
                    <a:srgbClr val="2D2D8A"/>
                  </a:solidFill>
                  <a:latin typeface="Tahoma" pitchFamily="34" charset="0"/>
                  <a:cs typeface="Tahoma" pitchFamily="34" charset="0"/>
                </a:rPr>
                <a:t>Target stack</a:t>
              </a:r>
              <a:endParaRPr lang="it-IT" b="1">
                <a:solidFill>
                  <a:srgbClr val="2D2D8A"/>
                </a:solidFill>
              </a:endParaRPr>
            </a:p>
          </p:txBody>
        </p:sp>
      </p:grpSp>
      <p:grpSp>
        <p:nvGrpSpPr>
          <p:cNvPr id="66568" name="Group 29"/>
          <p:cNvGrpSpPr>
            <a:grpSpLocks/>
          </p:cNvGrpSpPr>
          <p:nvPr/>
        </p:nvGrpSpPr>
        <p:grpSpPr bwMode="auto">
          <a:xfrm>
            <a:off x="4867275" y="3500438"/>
            <a:ext cx="4241800" cy="2520950"/>
            <a:chOff x="703" y="73"/>
            <a:chExt cx="2672" cy="1588"/>
          </a:xfrm>
        </p:grpSpPr>
        <p:cxnSp>
          <p:nvCxnSpPr>
            <p:cNvPr id="16" name="Connettore 2 15"/>
            <p:cNvCxnSpPr/>
            <p:nvPr/>
          </p:nvCxnSpPr>
          <p:spPr>
            <a:xfrm flipH="1" flipV="1">
              <a:off x="1565" y="300"/>
              <a:ext cx="907" cy="227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ttore 2 17"/>
            <p:cNvCxnSpPr/>
            <p:nvPr/>
          </p:nvCxnSpPr>
          <p:spPr>
            <a:xfrm flipH="1">
              <a:off x="2018" y="414"/>
              <a:ext cx="46" cy="4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nettore 2 28"/>
            <p:cNvCxnSpPr/>
            <p:nvPr/>
          </p:nvCxnSpPr>
          <p:spPr>
            <a:xfrm flipH="1">
              <a:off x="1649" y="551"/>
              <a:ext cx="777" cy="25"/>
            </a:xfrm>
            <a:prstGeom prst="straightConnector1">
              <a:avLst/>
            </a:prstGeom>
            <a:ln w="28575">
              <a:solidFill>
                <a:srgbClr val="000099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6572" name="Immagine 10"/>
            <p:cNvPicPr>
              <a:picLocks noChangeAspect="1"/>
            </p:cNvPicPr>
            <p:nvPr/>
          </p:nvPicPr>
          <p:blipFill>
            <a:blip r:embed="rId3"/>
            <a:srcRect t="18968" r="4959" b="7205"/>
            <a:stretch>
              <a:fillRect/>
            </a:stretch>
          </p:blipFill>
          <p:spPr bwMode="auto">
            <a:xfrm>
              <a:off x="703" y="73"/>
              <a:ext cx="1859" cy="15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20" name="Connettore 2 19"/>
            <p:cNvCxnSpPr/>
            <p:nvPr/>
          </p:nvCxnSpPr>
          <p:spPr>
            <a:xfrm flipH="1" flipV="1">
              <a:off x="2061" y="952"/>
              <a:ext cx="722" cy="141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3"/>
            <p:cNvSpPr txBox="1">
              <a:spLocks noChangeArrowheads="1"/>
            </p:cNvSpPr>
            <p:nvPr/>
          </p:nvSpPr>
          <p:spPr bwMode="auto">
            <a:xfrm>
              <a:off x="2539" y="216"/>
              <a:ext cx="460" cy="325"/>
            </a:xfrm>
            <a:prstGeom prst="rect">
              <a:avLst/>
            </a:prstGeom>
            <a:solidFill>
              <a:schemeClr val="bg2"/>
            </a:solidFill>
            <a:ln w="19050">
              <a:solidFill>
                <a:schemeClr val="bg2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342900" indent="-342900">
                <a:lnSpc>
                  <a:spcPct val="80000"/>
                </a:lnSpc>
                <a:spcBef>
                  <a:spcPct val="20000"/>
                </a:spcBef>
                <a:buClr>
                  <a:schemeClr val="folHlink"/>
                </a:buClr>
                <a:buSzPct val="90000"/>
                <a:defRPr/>
              </a:pPr>
              <a:r>
                <a:rPr lang="it-IT" sz="2400" kern="0" baseline="30000" dirty="0">
                  <a:solidFill>
                    <a:srgbClr val="92D050"/>
                  </a:solidFill>
                  <a:latin typeface="Tahoma" pitchFamily="34" charset="0"/>
                  <a:cs typeface="Tahoma" pitchFamily="34" charset="0"/>
                </a:rPr>
                <a:t>7</a:t>
              </a:r>
              <a:r>
                <a:rPr lang="it-IT" sz="2400" kern="0" dirty="0">
                  <a:solidFill>
                    <a:srgbClr val="92D050"/>
                  </a:solidFill>
                  <a:latin typeface="Tahoma" pitchFamily="34" charset="0"/>
                  <a:cs typeface="Tahoma" pitchFamily="34" charset="0"/>
                </a:rPr>
                <a:t>Be</a:t>
              </a:r>
            </a:p>
            <a:p>
              <a:pPr marL="342900" indent="-342900">
                <a:lnSpc>
                  <a:spcPct val="80000"/>
                </a:lnSpc>
                <a:spcBef>
                  <a:spcPct val="20000"/>
                </a:spcBef>
                <a:buClr>
                  <a:schemeClr val="folHlink"/>
                </a:buClr>
                <a:buSzPct val="90000"/>
                <a:defRPr/>
              </a:pPr>
              <a:endParaRPr lang="it-IT" sz="2400" kern="0" dirty="0">
                <a:solidFill>
                  <a:srgbClr val="3333CC"/>
                </a:solidFill>
                <a:latin typeface="+mj-lt"/>
              </a:endParaRPr>
            </a:p>
            <a:p>
              <a:pPr marL="342900" indent="-342900">
                <a:lnSpc>
                  <a:spcPct val="80000"/>
                </a:lnSpc>
                <a:spcBef>
                  <a:spcPct val="20000"/>
                </a:spcBef>
                <a:buClr>
                  <a:schemeClr val="folHlink"/>
                </a:buClr>
                <a:buSzPct val="90000"/>
                <a:defRPr/>
              </a:pPr>
              <a:r>
                <a:rPr lang="it-IT" sz="1800" kern="0" dirty="0">
                  <a:solidFill>
                    <a:srgbClr val="3333CC"/>
                  </a:solidFill>
                  <a:latin typeface="+mn-lt"/>
                </a:rPr>
                <a:t> </a:t>
              </a:r>
            </a:p>
          </p:txBody>
        </p:sp>
        <p:cxnSp>
          <p:nvCxnSpPr>
            <p:cNvPr id="25" name="Connettore 2 24"/>
            <p:cNvCxnSpPr/>
            <p:nvPr/>
          </p:nvCxnSpPr>
          <p:spPr>
            <a:xfrm flipH="1">
              <a:off x="1820" y="300"/>
              <a:ext cx="726" cy="81"/>
            </a:xfrm>
            <a:prstGeom prst="straightConnector1">
              <a:avLst/>
            </a:prstGeom>
            <a:ln w="28575">
              <a:solidFill>
                <a:srgbClr val="92D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Rectangle 3"/>
            <p:cNvSpPr txBox="1">
              <a:spLocks noChangeArrowheads="1"/>
            </p:cNvSpPr>
            <p:nvPr/>
          </p:nvSpPr>
          <p:spPr bwMode="auto">
            <a:xfrm>
              <a:off x="2915" y="481"/>
              <a:ext cx="460" cy="325"/>
            </a:xfrm>
            <a:prstGeom prst="rect">
              <a:avLst/>
            </a:prstGeom>
            <a:solidFill>
              <a:schemeClr val="bg2"/>
            </a:solidFill>
            <a:ln w="19050">
              <a:solidFill>
                <a:schemeClr val="bg2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342900" indent="-342900">
                <a:lnSpc>
                  <a:spcPct val="80000"/>
                </a:lnSpc>
                <a:spcBef>
                  <a:spcPct val="20000"/>
                </a:spcBef>
                <a:buClr>
                  <a:schemeClr val="folHlink"/>
                </a:buClr>
                <a:buSzPct val="90000"/>
                <a:defRPr/>
              </a:pPr>
              <a:r>
                <a:rPr lang="it-IT" sz="2400" kern="0" baseline="30000" dirty="0">
                  <a:solidFill>
                    <a:srgbClr val="3333CC"/>
                  </a:solidFill>
                  <a:latin typeface="Tahoma" pitchFamily="34" charset="0"/>
                  <a:cs typeface="Tahoma" pitchFamily="34" charset="0"/>
                </a:rPr>
                <a:t>6</a:t>
              </a:r>
              <a:r>
                <a:rPr lang="it-IT" sz="2400" kern="0" dirty="0">
                  <a:solidFill>
                    <a:srgbClr val="3333CC"/>
                  </a:solidFill>
                  <a:latin typeface="Tahoma" pitchFamily="34" charset="0"/>
                  <a:cs typeface="Tahoma" pitchFamily="34" charset="0"/>
                </a:rPr>
                <a:t>Li</a:t>
              </a:r>
              <a:endParaRPr lang="it-IT" sz="2400" kern="0" dirty="0">
                <a:solidFill>
                  <a:srgbClr val="3333CC"/>
                </a:solidFill>
                <a:latin typeface="+mj-lt"/>
              </a:endParaRPr>
            </a:p>
            <a:p>
              <a:pPr marL="342900" indent="-342900">
                <a:lnSpc>
                  <a:spcPct val="80000"/>
                </a:lnSpc>
                <a:spcBef>
                  <a:spcPct val="20000"/>
                </a:spcBef>
                <a:buClr>
                  <a:schemeClr val="folHlink"/>
                </a:buClr>
                <a:buSzPct val="90000"/>
                <a:defRPr/>
              </a:pPr>
              <a:r>
                <a:rPr lang="it-IT" sz="1800" kern="0" dirty="0">
                  <a:solidFill>
                    <a:srgbClr val="3333CC"/>
                  </a:solidFill>
                  <a:latin typeface="+mn-lt"/>
                </a:rPr>
                <a:t> </a:t>
              </a:r>
            </a:p>
          </p:txBody>
        </p:sp>
        <p:sp>
          <p:nvSpPr>
            <p:cNvPr id="45" name="Rectangle 3"/>
            <p:cNvSpPr txBox="1">
              <a:spLocks noChangeArrowheads="1"/>
            </p:cNvSpPr>
            <p:nvPr/>
          </p:nvSpPr>
          <p:spPr bwMode="auto">
            <a:xfrm>
              <a:off x="2824" y="1026"/>
              <a:ext cx="363" cy="162"/>
            </a:xfrm>
            <a:prstGeom prst="rect">
              <a:avLst/>
            </a:prstGeom>
            <a:solidFill>
              <a:schemeClr val="bg2"/>
            </a:solidFill>
            <a:ln w="19050">
              <a:solidFill>
                <a:schemeClr val="bg2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342900" indent="-342900">
                <a:lnSpc>
                  <a:spcPct val="80000"/>
                </a:lnSpc>
                <a:spcBef>
                  <a:spcPct val="20000"/>
                </a:spcBef>
                <a:buClr>
                  <a:schemeClr val="folHlink"/>
                </a:buClr>
                <a:buSzPct val="90000"/>
                <a:defRPr/>
              </a:pPr>
              <a:r>
                <a:rPr lang="it-IT" sz="2400" kern="0" baseline="30000" dirty="0">
                  <a:solidFill>
                    <a:srgbClr val="FF0000"/>
                  </a:solidFill>
                  <a:latin typeface="Tahoma" pitchFamily="34" charset="0"/>
                  <a:cs typeface="Tahoma" pitchFamily="34" charset="0"/>
                </a:rPr>
                <a:t>8</a:t>
              </a:r>
              <a:r>
                <a:rPr lang="it-IT" sz="2400" kern="0" dirty="0">
                  <a:solidFill>
                    <a:srgbClr val="FF0000"/>
                  </a:solidFill>
                  <a:latin typeface="Tahoma" pitchFamily="34" charset="0"/>
                  <a:cs typeface="Tahoma" pitchFamily="34" charset="0"/>
                </a:rPr>
                <a:t>B</a:t>
              </a:r>
            </a:p>
            <a:p>
              <a:pPr marL="342900" indent="-342900">
                <a:lnSpc>
                  <a:spcPct val="80000"/>
                </a:lnSpc>
                <a:spcBef>
                  <a:spcPct val="20000"/>
                </a:spcBef>
                <a:buClr>
                  <a:schemeClr val="folHlink"/>
                </a:buClr>
                <a:buSzPct val="90000"/>
                <a:defRPr/>
              </a:pPr>
              <a:endParaRPr lang="it-IT" sz="2400" kern="0" dirty="0">
                <a:solidFill>
                  <a:srgbClr val="3333CC"/>
                </a:solidFill>
                <a:latin typeface="+mj-lt"/>
              </a:endParaRPr>
            </a:p>
            <a:p>
              <a:pPr marL="342900" indent="-342900">
                <a:lnSpc>
                  <a:spcPct val="80000"/>
                </a:lnSpc>
                <a:spcBef>
                  <a:spcPct val="20000"/>
                </a:spcBef>
                <a:buClr>
                  <a:schemeClr val="folHlink"/>
                </a:buClr>
                <a:buSzPct val="90000"/>
                <a:defRPr/>
              </a:pPr>
              <a:r>
                <a:rPr lang="it-IT" sz="1800" kern="0" dirty="0">
                  <a:solidFill>
                    <a:srgbClr val="3333CC"/>
                  </a:solidFill>
                  <a:latin typeface="+mn-lt"/>
                </a:rPr>
                <a:t> </a:t>
              </a:r>
            </a:p>
          </p:txBody>
        </p:sp>
        <p:sp>
          <p:nvSpPr>
            <p:cNvPr id="60" name="Rectangle 3"/>
            <p:cNvSpPr txBox="1">
              <a:spLocks noChangeArrowheads="1"/>
            </p:cNvSpPr>
            <p:nvPr/>
          </p:nvSpPr>
          <p:spPr bwMode="auto">
            <a:xfrm>
              <a:off x="1129" y="1388"/>
              <a:ext cx="1196" cy="272"/>
            </a:xfrm>
            <a:prstGeom prst="rect">
              <a:avLst/>
            </a:prstGeom>
            <a:solidFill>
              <a:schemeClr val="bg2"/>
            </a:solidFill>
            <a:ln w="19050">
              <a:solidFill>
                <a:schemeClr val="bg2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342900" indent="-342900">
                <a:lnSpc>
                  <a:spcPct val="80000"/>
                </a:lnSpc>
                <a:spcBef>
                  <a:spcPct val="20000"/>
                </a:spcBef>
                <a:buClr>
                  <a:schemeClr val="folHlink"/>
                </a:buClr>
                <a:buSzPct val="90000"/>
                <a:defRPr/>
              </a:pPr>
              <a:r>
                <a:rPr lang="it-IT" sz="1400" kern="0" dirty="0">
                  <a:solidFill>
                    <a:srgbClr val="FF0000"/>
                  </a:solidFill>
                  <a:latin typeface="Tahoma" pitchFamily="34" charset="0"/>
                  <a:cs typeface="Tahoma" pitchFamily="34" charset="0"/>
                </a:rPr>
                <a:t>y</a:t>
              </a:r>
              <a:r>
                <a:rPr lang="it-IT" sz="1400" kern="0" baseline="-25000" dirty="0">
                  <a:solidFill>
                    <a:srgbClr val="FF0000"/>
                  </a:solidFill>
                  <a:latin typeface="Tahoma" pitchFamily="34" charset="0"/>
                  <a:cs typeface="Tahoma" pitchFamily="34" charset="0"/>
                </a:rPr>
                <a:t>2</a:t>
              </a:r>
              <a:r>
                <a:rPr lang="it-IT" sz="1400" kern="0" dirty="0">
                  <a:solidFill>
                    <a:srgbClr val="FF0000"/>
                  </a:solidFill>
                  <a:latin typeface="Tahoma" pitchFamily="34" charset="0"/>
                  <a:cs typeface="Tahoma" pitchFamily="34" charset="0"/>
                </a:rPr>
                <a:t>-y</a:t>
              </a:r>
              <a:r>
                <a:rPr lang="it-IT" sz="1400" kern="0" baseline="-25000" dirty="0">
                  <a:solidFill>
                    <a:srgbClr val="FF0000"/>
                  </a:solidFill>
                  <a:latin typeface="Tahoma" pitchFamily="34" charset="0"/>
                  <a:cs typeface="Tahoma" pitchFamily="34" charset="0"/>
                </a:rPr>
                <a:t>1</a:t>
              </a:r>
              <a:r>
                <a:rPr lang="it-IT" sz="1400" kern="0" dirty="0">
                  <a:solidFill>
                    <a:srgbClr val="FF0000"/>
                  </a:solidFill>
                  <a:latin typeface="Tahoma" pitchFamily="34" charset="0"/>
                  <a:cs typeface="Tahoma" pitchFamily="34" charset="0"/>
                </a:rPr>
                <a:t> </a:t>
              </a:r>
              <a:r>
                <a:rPr lang="it-IT" sz="1400" i="1" kern="0" dirty="0">
                  <a:solidFill>
                    <a:srgbClr val="FF0000"/>
                  </a:solidFill>
                  <a:latin typeface="Tahoma" pitchFamily="34" charset="0"/>
                  <a:cs typeface="Tahoma" pitchFamily="34" charset="0"/>
                </a:rPr>
                <a:t>vs</a:t>
              </a:r>
              <a:r>
                <a:rPr lang="it-IT" sz="1400" kern="0" dirty="0">
                  <a:solidFill>
                    <a:srgbClr val="FF0000"/>
                  </a:solidFill>
                  <a:latin typeface="Tahoma" pitchFamily="34" charset="0"/>
                  <a:cs typeface="Tahoma" pitchFamily="34" charset="0"/>
                </a:rPr>
                <a:t> x</a:t>
              </a:r>
              <a:r>
                <a:rPr lang="it-IT" sz="1400" kern="0" baseline="-25000" dirty="0">
                  <a:solidFill>
                    <a:srgbClr val="FF0000"/>
                  </a:solidFill>
                  <a:latin typeface="Tahoma" pitchFamily="34" charset="0"/>
                  <a:cs typeface="Tahoma" pitchFamily="34" charset="0"/>
                </a:rPr>
                <a:t>2</a:t>
              </a:r>
              <a:r>
                <a:rPr lang="it-IT" sz="1400" kern="0" dirty="0">
                  <a:solidFill>
                    <a:srgbClr val="FF0000"/>
                  </a:solidFill>
                  <a:latin typeface="Tahoma" pitchFamily="34" charset="0"/>
                  <a:cs typeface="Tahoma" pitchFamily="34" charset="0"/>
                </a:rPr>
                <a:t>-x</a:t>
              </a:r>
              <a:r>
                <a:rPr lang="it-IT" sz="1400" kern="0" baseline="-25000" dirty="0">
                  <a:solidFill>
                    <a:srgbClr val="FF0000"/>
                  </a:solidFill>
                  <a:latin typeface="Tahoma" pitchFamily="34" charset="0"/>
                  <a:cs typeface="Tahoma" pitchFamily="34" charset="0"/>
                </a:rPr>
                <a:t>1</a:t>
              </a:r>
              <a:endParaRPr lang="it-IT" sz="1400" kern="0" baseline="-25000" dirty="0">
                <a:solidFill>
                  <a:srgbClr val="666699"/>
                </a:solidFill>
                <a:latin typeface="Tahoma" pitchFamily="34" charset="0"/>
                <a:cs typeface="Tahoma" pitchFamily="34" charset="0"/>
              </a:endParaRPr>
            </a:p>
            <a:p>
              <a:pPr marL="342900" indent="-342900">
                <a:lnSpc>
                  <a:spcPct val="80000"/>
                </a:lnSpc>
                <a:spcBef>
                  <a:spcPct val="20000"/>
                </a:spcBef>
                <a:buClr>
                  <a:schemeClr val="folHlink"/>
                </a:buClr>
                <a:buSzPct val="90000"/>
                <a:defRPr/>
              </a:pPr>
              <a:endParaRPr lang="it-IT" sz="2400" kern="0" dirty="0">
                <a:solidFill>
                  <a:srgbClr val="3333CC"/>
                </a:solidFill>
                <a:latin typeface="Tahoma" pitchFamily="34" charset="0"/>
                <a:cs typeface="Tahoma" pitchFamily="34" charset="0"/>
              </a:endParaRPr>
            </a:p>
            <a:p>
              <a:pPr marL="342900" indent="-342900">
                <a:lnSpc>
                  <a:spcPct val="80000"/>
                </a:lnSpc>
                <a:spcBef>
                  <a:spcPct val="20000"/>
                </a:spcBef>
                <a:buClr>
                  <a:schemeClr val="folHlink"/>
                </a:buClr>
                <a:buSzPct val="90000"/>
                <a:defRPr/>
              </a:pPr>
              <a:endParaRPr lang="it-IT" sz="2400" kern="0" dirty="0">
                <a:solidFill>
                  <a:srgbClr val="3333CC"/>
                </a:solidFill>
                <a:latin typeface="+mj-lt"/>
              </a:endParaRPr>
            </a:p>
            <a:p>
              <a:pPr marL="342900" indent="-342900">
                <a:lnSpc>
                  <a:spcPct val="80000"/>
                </a:lnSpc>
                <a:spcBef>
                  <a:spcPct val="20000"/>
                </a:spcBef>
                <a:buClr>
                  <a:schemeClr val="folHlink"/>
                </a:buClr>
                <a:buSzPct val="90000"/>
                <a:defRPr/>
              </a:pPr>
              <a:r>
                <a:rPr lang="it-IT" sz="1800" kern="0" dirty="0">
                  <a:solidFill>
                    <a:srgbClr val="3333CC"/>
                  </a:solidFill>
                  <a:latin typeface="+mn-lt"/>
                </a:rPr>
                <a:t> </a:t>
              </a:r>
            </a:p>
          </p:txBody>
        </p:sp>
        <p:cxnSp>
          <p:nvCxnSpPr>
            <p:cNvPr id="30" name="Connettore 2 29"/>
            <p:cNvCxnSpPr/>
            <p:nvPr/>
          </p:nvCxnSpPr>
          <p:spPr>
            <a:xfrm flipH="1">
              <a:off x="2129" y="551"/>
              <a:ext cx="699" cy="0"/>
            </a:xfrm>
            <a:prstGeom prst="straightConnector1">
              <a:avLst/>
            </a:prstGeom>
            <a:ln w="28575">
              <a:solidFill>
                <a:srgbClr val="3333CC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4"/>
          <p:cNvSpPr>
            <a:spLocks noChangeArrowheads="1"/>
          </p:cNvSpPr>
          <p:nvPr/>
        </p:nvSpPr>
        <p:spPr bwMode="auto">
          <a:xfrm>
            <a:off x="0" y="2492375"/>
            <a:ext cx="9144000" cy="1873250"/>
          </a:xfrm>
          <a:prstGeom prst="rect">
            <a:avLst/>
          </a:prstGeom>
          <a:solidFill>
            <a:srgbClr val="2D2D8A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6000" b="1">
                <a:solidFill>
                  <a:srgbClr val="FFCC00"/>
                </a:solidFill>
                <a:latin typeface="Times New Roman" pitchFamily="18" charset="0"/>
                <a:cs typeface="Tahoma" pitchFamily="34" charset="0"/>
              </a:rPr>
              <a:t>Attività Prevista nel 2013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8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6725" y="1701800"/>
            <a:ext cx="8281988" cy="3527425"/>
          </a:xfrm>
        </p:spPr>
        <p:txBody>
          <a:bodyPr/>
          <a:lstStyle/>
          <a:p>
            <a:pPr marL="0" indent="0" algn="ctr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it-IT" sz="2200" b="1" smtClean="0">
                <a:solidFill>
                  <a:srgbClr val="2D2D8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Tahoma" pitchFamily="34" charset="0"/>
              </a:rPr>
              <a:t>Milano (0.4 FTE)</a:t>
            </a:r>
          </a:p>
          <a:p>
            <a:pPr marL="0" indent="0" algn="ctr" eaLnBrk="1" hangingPunct="1">
              <a:lnSpc>
                <a:spcPct val="90000"/>
              </a:lnSpc>
              <a:buFont typeface="Wingdings" pitchFamily="2" charset="2"/>
              <a:buAutoNum type="alphaUcPeriod"/>
              <a:defRPr/>
            </a:pPr>
            <a:r>
              <a:rPr lang="it-IT" sz="2200" smtClean="0">
                <a:solidFill>
                  <a:srgbClr val="2D2D8A"/>
                </a:solidFill>
                <a:latin typeface="Tahoma" pitchFamily="34" charset="0"/>
                <a:cs typeface="Tahoma" pitchFamily="34" charset="0"/>
              </a:rPr>
              <a:t>A. Guglielmetti</a:t>
            </a:r>
          </a:p>
          <a:p>
            <a:pPr marL="0" indent="0" algn="ctr" eaLnBrk="1" hangingPunct="1">
              <a:lnSpc>
                <a:spcPct val="90000"/>
              </a:lnSpc>
              <a:buFont typeface="Wingdings" pitchFamily="2" charset="2"/>
              <a:buAutoNum type="alphaUcPeriod"/>
              <a:defRPr/>
            </a:pPr>
            <a:endParaRPr lang="it-IT" sz="2200" smtClean="0">
              <a:solidFill>
                <a:srgbClr val="2D2D8A"/>
              </a:solidFill>
              <a:latin typeface="Tahoma" pitchFamily="34" charset="0"/>
              <a:cs typeface="Tahoma" pitchFamily="34" charset="0"/>
            </a:endParaRPr>
          </a:p>
          <a:p>
            <a:pPr marL="0" indent="0" algn="ctr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it-IT" sz="2200" b="1" smtClean="0">
                <a:solidFill>
                  <a:srgbClr val="2D2D8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Tahoma" pitchFamily="34" charset="0"/>
              </a:rPr>
              <a:t>Napoli (1.5 FTE)</a:t>
            </a:r>
          </a:p>
          <a:p>
            <a:pPr marL="0" indent="0" algn="ctr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it-IT" sz="2200" smtClean="0">
                <a:solidFill>
                  <a:srgbClr val="2D2D8A"/>
                </a:solidFill>
                <a:latin typeface="Tahoma" pitchFamily="34" charset="0"/>
                <a:cs typeface="Tahoma" pitchFamily="34" charset="0"/>
              </a:rPr>
              <a:t>M. La Commara, D. Pierroutsakou</a:t>
            </a:r>
            <a:endParaRPr lang="it-IT" sz="2200" i="1" smtClean="0">
              <a:solidFill>
                <a:srgbClr val="2D2D8A"/>
              </a:solidFill>
              <a:latin typeface="Tahoma" pitchFamily="34" charset="0"/>
              <a:cs typeface="Tahoma" pitchFamily="34" charset="0"/>
            </a:endParaRPr>
          </a:p>
          <a:p>
            <a:pPr marL="0" indent="0" algn="ctr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it-IT" sz="2200" smtClean="0">
              <a:solidFill>
                <a:srgbClr val="2D2D8A"/>
              </a:solidFill>
              <a:latin typeface="Tahoma" pitchFamily="34" charset="0"/>
              <a:cs typeface="Tahoma" pitchFamily="34" charset="0"/>
            </a:endParaRPr>
          </a:p>
          <a:p>
            <a:pPr marL="0" indent="0" algn="ctr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it-IT" sz="2200" b="1" smtClean="0">
                <a:solidFill>
                  <a:srgbClr val="2D2D8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Tahoma" pitchFamily="34" charset="0"/>
              </a:rPr>
              <a:t>Padova (4.5 FTE)</a:t>
            </a:r>
            <a:endParaRPr lang="it-IT" sz="2200" b="1" smtClean="0">
              <a:solidFill>
                <a:srgbClr val="2D2D8A"/>
              </a:solidFill>
              <a:latin typeface="Tahoma" pitchFamily="34" charset="0"/>
              <a:cs typeface="Tahoma" pitchFamily="34" charset="0"/>
            </a:endParaRPr>
          </a:p>
          <a:p>
            <a:pPr marL="0" indent="0" algn="ctr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it-IT" sz="2200" smtClean="0">
                <a:solidFill>
                  <a:srgbClr val="2D2D8A"/>
                </a:solidFill>
                <a:latin typeface="Tahoma" pitchFamily="34" charset="0"/>
                <a:cs typeface="Tahoma" pitchFamily="34" charset="0"/>
              </a:rPr>
              <a:t>M. Mazzocco, C. Parascandolo, </a:t>
            </a:r>
            <a:r>
              <a:rPr lang="it-IT" sz="2200" i="1" smtClean="0">
                <a:solidFill>
                  <a:srgbClr val="2D2D8A"/>
                </a:solidFill>
                <a:latin typeface="Tahoma" pitchFamily="34" charset="0"/>
                <a:cs typeface="Tahoma" pitchFamily="34" charset="0"/>
              </a:rPr>
              <a:t>C. Signorini</a:t>
            </a:r>
            <a:r>
              <a:rPr lang="it-IT" sz="2200" smtClean="0">
                <a:solidFill>
                  <a:srgbClr val="2D2D8A"/>
                </a:solidFill>
                <a:latin typeface="Tahoma" pitchFamily="34" charset="0"/>
                <a:cs typeface="Tahoma" pitchFamily="34" charset="0"/>
              </a:rPr>
              <a:t>,                             F. Soramel, E. Strano, D. Torresi</a:t>
            </a:r>
            <a:endParaRPr lang="it-IT" sz="2200" b="1" smtClean="0">
              <a:latin typeface="Tahoma" pitchFamily="34" charset="0"/>
              <a:cs typeface="Tahoma" pitchFamily="34" charset="0"/>
            </a:endParaRPr>
          </a:p>
          <a:p>
            <a:pPr marL="0" indent="0" algn="ctr" eaLnBrk="1" hangingPunct="1">
              <a:lnSpc>
                <a:spcPct val="90000"/>
              </a:lnSpc>
              <a:buFont typeface="Wingdings" pitchFamily="2" charset="2"/>
              <a:buAutoNum type="alphaUcPeriod"/>
              <a:defRPr/>
            </a:pPr>
            <a:endParaRPr lang="it-IT" sz="2200" smtClean="0">
              <a:solidFill>
                <a:srgbClr val="3333CC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68610" name="Rectangle 4"/>
          <p:cNvSpPr>
            <a:spLocks noChangeArrowheads="1"/>
          </p:cNvSpPr>
          <p:nvPr/>
        </p:nvSpPr>
        <p:spPr bwMode="auto">
          <a:xfrm>
            <a:off x="0" y="0"/>
            <a:ext cx="9144000" cy="576263"/>
          </a:xfrm>
          <a:prstGeom prst="rect">
            <a:avLst/>
          </a:prstGeom>
          <a:solidFill>
            <a:srgbClr val="2D2D8A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2400" b="1">
                <a:solidFill>
                  <a:srgbClr val="FFCC00"/>
                </a:solidFill>
                <a:latin typeface="Tahoma" pitchFamily="34" charset="0"/>
                <a:cs typeface="Tahoma" pitchFamily="34" charset="0"/>
              </a:rPr>
              <a:t>EXOTIC Collaboration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1268413"/>
            <a:ext cx="8713787" cy="5256212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it-IT" sz="200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Presentazione al PAC dei LNL di 2-3 proposal scientifici per lo studio delle reazione </a:t>
            </a:r>
            <a:r>
              <a:rPr lang="it-IT" sz="2000" baseline="3000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17</a:t>
            </a:r>
            <a:r>
              <a:rPr lang="it-IT" sz="200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F + </a:t>
            </a:r>
            <a:r>
              <a:rPr lang="it-IT" sz="2000" baseline="3000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58</a:t>
            </a:r>
            <a:r>
              <a:rPr lang="it-IT" sz="200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Ni e </a:t>
            </a:r>
            <a:r>
              <a:rPr lang="it-IT" sz="2000" baseline="3000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7</a:t>
            </a:r>
            <a:r>
              <a:rPr lang="it-IT" sz="200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Be + </a:t>
            </a:r>
            <a:r>
              <a:rPr lang="it-IT" sz="2000" baseline="3000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4</a:t>
            </a:r>
            <a:r>
              <a:rPr lang="it-IT" sz="200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He con l’apparato sperimentale EXPADES</a:t>
            </a:r>
          </a:p>
          <a:p>
            <a:pPr eaLnBrk="1" hangingPunct="1">
              <a:lnSpc>
                <a:spcPct val="80000"/>
              </a:lnSpc>
            </a:pPr>
            <a:endParaRPr lang="it-IT" sz="2000" smtClean="0">
              <a:solidFill>
                <a:srgbClr val="002060"/>
              </a:solidFill>
              <a:latin typeface="Tahoma" pitchFamily="34" charset="0"/>
              <a:cs typeface="Tahoma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it-IT" sz="200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Proposal per lo sviluppo di due nuovi fasci radioattivi:</a:t>
            </a:r>
            <a:r>
              <a:rPr lang="it-IT" sz="2000" baseline="3000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6</a:t>
            </a:r>
            <a:r>
              <a:rPr lang="it-IT" sz="200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He  e  </a:t>
            </a:r>
            <a:r>
              <a:rPr lang="it-IT" sz="2000" baseline="3000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18</a:t>
            </a:r>
            <a:r>
              <a:rPr lang="it-IT" sz="200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Ne </a:t>
            </a:r>
          </a:p>
          <a:p>
            <a:pPr eaLnBrk="1" hangingPunct="1">
              <a:lnSpc>
                <a:spcPct val="80000"/>
              </a:lnSpc>
            </a:pPr>
            <a:endParaRPr lang="it-IT" sz="2000" smtClean="0">
              <a:solidFill>
                <a:srgbClr val="002060"/>
              </a:solidFill>
              <a:latin typeface="Tahoma" pitchFamily="34" charset="0"/>
              <a:cs typeface="Tahoma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it-IT" sz="200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Completamento analisi dati per le reazioni </a:t>
            </a:r>
            <a:r>
              <a:rPr lang="it-IT" sz="2000" baseline="3000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7</a:t>
            </a:r>
            <a:r>
              <a:rPr lang="it-IT" sz="200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Be + </a:t>
            </a:r>
            <a:r>
              <a:rPr lang="it-IT" sz="2000" baseline="3000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58</a:t>
            </a:r>
            <a:r>
              <a:rPr lang="it-IT" sz="200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Ni e </a:t>
            </a:r>
            <a:r>
              <a:rPr lang="it-IT" sz="2000" baseline="3000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17</a:t>
            </a:r>
            <a:r>
              <a:rPr lang="it-IT" sz="200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O + </a:t>
            </a:r>
            <a:r>
              <a:rPr lang="it-IT" sz="2000" baseline="3000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58</a:t>
            </a:r>
            <a:r>
              <a:rPr lang="it-IT" sz="200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Ni</a:t>
            </a:r>
          </a:p>
          <a:p>
            <a:pPr eaLnBrk="1" hangingPunct="1">
              <a:lnSpc>
                <a:spcPct val="80000"/>
              </a:lnSpc>
            </a:pPr>
            <a:endParaRPr lang="it-IT" sz="2000" smtClean="0">
              <a:solidFill>
                <a:srgbClr val="002060"/>
              </a:solidFill>
              <a:latin typeface="Tahoma" pitchFamily="34" charset="0"/>
              <a:cs typeface="Tahoma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it-IT" sz="200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Sottomissione dei relativi articoli per la pubblicazione</a:t>
            </a:r>
          </a:p>
          <a:p>
            <a:pPr eaLnBrk="1" hangingPunct="1">
              <a:lnSpc>
                <a:spcPct val="80000"/>
              </a:lnSpc>
            </a:pPr>
            <a:endParaRPr lang="it-IT" sz="2000" smtClean="0">
              <a:solidFill>
                <a:srgbClr val="002060"/>
              </a:solidFill>
              <a:latin typeface="Tahoma" pitchFamily="34" charset="0"/>
              <a:cs typeface="Tahoma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it-IT" sz="200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Completamento di 8 telescopi dell’apparato sperimentale EXPADES</a:t>
            </a:r>
          </a:p>
          <a:p>
            <a:pPr eaLnBrk="1" hangingPunct="1">
              <a:lnSpc>
                <a:spcPct val="80000"/>
              </a:lnSpc>
            </a:pPr>
            <a:endParaRPr lang="it-IT" sz="2000" smtClean="0">
              <a:solidFill>
                <a:srgbClr val="002060"/>
              </a:solidFill>
              <a:latin typeface="Tahoma" pitchFamily="34" charset="0"/>
              <a:cs typeface="Tahoma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it-IT" sz="200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Realizzazione del run </a:t>
            </a:r>
            <a:r>
              <a:rPr lang="it-IT" sz="2000" baseline="3000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8</a:t>
            </a:r>
            <a:r>
              <a:rPr lang="it-IT" sz="200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B+</a:t>
            </a:r>
            <a:r>
              <a:rPr lang="it-IT" sz="2000" baseline="3000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208</a:t>
            </a:r>
            <a:r>
              <a:rPr lang="it-IT" sz="200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Pb a CRIB, Giappone (proposal approvato)</a:t>
            </a:r>
          </a:p>
          <a:p>
            <a:pPr eaLnBrk="1" hangingPunct="1">
              <a:lnSpc>
                <a:spcPct val="80000"/>
              </a:lnSpc>
            </a:pPr>
            <a:endParaRPr lang="it-IT" sz="2000" smtClean="0">
              <a:solidFill>
                <a:srgbClr val="002060"/>
              </a:solidFill>
              <a:latin typeface="Tahoma" pitchFamily="34" charset="0"/>
              <a:cs typeface="Tahoma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it-IT" sz="200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Realizzazione di un secondo target criogenico e di un pick-up capacitivo per la misura (relativa) in-beam dell’intensità del fascio primario incidenti sul gas target della linea di fascio EXOTIC.</a:t>
            </a:r>
          </a:p>
          <a:p>
            <a:pPr eaLnBrk="1" hangingPunct="1">
              <a:lnSpc>
                <a:spcPct val="80000"/>
              </a:lnSpc>
            </a:pPr>
            <a:endParaRPr lang="it-IT" sz="2000" b="1" smtClean="0">
              <a:solidFill>
                <a:srgbClr val="002060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80513" cy="549275"/>
          </a:xfrm>
          <a:prstGeom prst="rect">
            <a:avLst/>
          </a:prstGeom>
          <a:solidFill>
            <a:srgbClr val="2D2D8A"/>
          </a:solidFill>
          <a:ln w="9525">
            <a:solidFill>
              <a:schemeClr val="accent6"/>
            </a:solidFill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endParaRPr lang="en-US" sz="2400" b="1">
              <a:solidFill>
                <a:srgbClr val="FFCC00"/>
              </a:solidFill>
              <a:latin typeface="Comic Sans MS" pitchFamily="66" charset="0"/>
            </a:endParaRPr>
          </a:p>
          <a:p>
            <a:pPr algn="ctr">
              <a:defRPr/>
            </a:pPr>
            <a:r>
              <a:rPr lang="en-US" sz="2400" b="1">
                <a:solidFill>
                  <a:srgbClr val="FFCC00"/>
                </a:solidFill>
                <a:latin typeface="Tahoma" pitchFamily="34" charset="0"/>
                <a:cs typeface="Tahoma" pitchFamily="34" charset="0"/>
              </a:rPr>
              <a:t>Attività Prevista nel 2013</a:t>
            </a:r>
            <a:endParaRPr lang="en-US" sz="2400">
              <a:solidFill>
                <a:srgbClr val="FFCC00"/>
              </a:solidFill>
              <a:latin typeface="Comic Sans MS" pitchFamily="66" charset="0"/>
            </a:endParaRPr>
          </a:p>
          <a:p>
            <a:pPr>
              <a:defRPr/>
            </a:pPr>
            <a:endParaRPr lang="it-IT" sz="2400" b="1">
              <a:solidFill>
                <a:srgbClr val="FFCC00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Rectangle 39"/>
          <p:cNvSpPr>
            <a:spLocks noChangeArrowheads="1"/>
          </p:cNvSpPr>
          <p:nvPr/>
        </p:nvSpPr>
        <p:spPr bwMode="auto">
          <a:xfrm>
            <a:off x="107950" y="836613"/>
            <a:ext cx="8964613" cy="588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it-IT" b="1">
                <a:solidFill>
                  <a:srgbClr val="FF3300"/>
                </a:solidFill>
                <a:latin typeface="Tahoma" pitchFamily="34" charset="0"/>
                <a:cs typeface="Tahoma" pitchFamily="34" charset="0"/>
              </a:rPr>
              <a:t>Officina Meccanica: (ca. 6 mesi/uomo)</a:t>
            </a:r>
            <a:endParaRPr lang="it-IT">
              <a:solidFill>
                <a:srgbClr val="002060"/>
              </a:solidFill>
              <a:latin typeface="Tahoma" pitchFamily="34" charset="0"/>
              <a:cs typeface="Tahoma" pitchFamily="34" charset="0"/>
            </a:endParaRPr>
          </a:p>
          <a:p>
            <a:pPr algn="just"/>
            <a:r>
              <a:rPr lang="it-IT">
                <a:latin typeface="Tahoma" pitchFamily="34" charset="0"/>
              </a:rPr>
              <a:t>Realizzazione del secondo target criogenico</a:t>
            </a:r>
          </a:p>
          <a:p>
            <a:pPr algn="just"/>
            <a:r>
              <a:rPr lang="it-IT">
                <a:latin typeface="Tahoma" pitchFamily="34" charset="0"/>
              </a:rPr>
              <a:t>Realizzazione di un pick-up capacitivo per misure di intensità di corrente </a:t>
            </a:r>
          </a:p>
          <a:p>
            <a:pPr algn="just"/>
            <a:r>
              <a:rPr lang="it-IT">
                <a:latin typeface="Tahoma" pitchFamily="34" charset="0"/>
              </a:rPr>
              <a:t>Test di tenuta di nuovi rivelatori a gas PPAC per assicurare migliore tenuta del corpo</a:t>
            </a:r>
          </a:p>
          <a:p>
            <a:pPr algn="just"/>
            <a:r>
              <a:rPr lang="it-IT">
                <a:latin typeface="Tahoma" pitchFamily="34" charset="0"/>
              </a:rPr>
              <a:t>Allineamento della linea di fascio Exotic</a:t>
            </a:r>
          </a:p>
          <a:p>
            <a:pPr algn="just"/>
            <a:endParaRPr lang="it-IT">
              <a:latin typeface="Tahoma" pitchFamily="34" charset="0"/>
              <a:cs typeface="Tahoma" pitchFamily="34" charset="0"/>
            </a:endParaRPr>
          </a:p>
          <a:p>
            <a:pPr algn="just"/>
            <a:r>
              <a:rPr lang="it-IT" b="1">
                <a:solidFill>
                  <a:srgbClr val="FF3300"/>
                </a:solidFill>
                <a:latin typeface="Tahoma" pitchFamily="34" charset="0"/>
                <a:cs typeface="Tahoma" pitchFamily="34" charset="0"/>
              </a:rPr>
              <a:t>Laboratorio di Elettronica: (ca. 3 mesi/uomo) </a:t>
            </a:r>
          </a:p>
          <a:p>
            <a:pPr algn="just"/>
            <a:r>
              <a:rPr lang="it-IT">
                <a:latin typeface="Tahoma" pitchFamily="34" charset="0"/>
                <a:cs typeface="Tahoma" pitchFamily="34" charset="0"/>
              </a:rPr>
              <a:t>Assistenza nell’assemblaggio degli 8 rivelatori di EXPADES e nel montaggio nella camera di scattering. Completamento dell’elettronica e spare parts.</a:t>
            </a:r>
          </a:p>
          <a:p>
            <a:pPr algn="just"/>
            <a:r>
              <a:rPr lang="it-IT">
                <a:latin typeface="Tahoma" pitchFamily="34" charset="0"/>
                <a:cs typeface="Tahoma" pitchFamily="34" charset="0"/>
              </a:rPr>
              <a:t>Assistenza e supporto per turni di misura a LNL</a:t>
            </a:r>
          </a:p>
          <a:p>
            <a:pPr algn="just"/>
            <a:r>
              <a:rPr lang="it-IT">
                <a:latin typeface="Tahoma" pitchFamily="34" charset="0"/>
                <a:cs typeface="Tahoma" pitchFamily="34" charset="0"/>
              </a:rPr>
              <a:t>Assistenza e supporto per l’esperimento a CRIB (Giappone)</a:t>
            </a:r>
          </a:p>
          <a:p>
            <a:pPr algn="just"/>
            <a:endParaRPr lang="it-IT" b="1">
              <a:solidFill>
                <a:srgbClr val="FF3300"/>
              </a:solidFill>
              <a:latin typeface="Tahoma" pitchFamily="34" charset="0"/>
              <a:cs typeface="Tahoma" pitchFamily="34" charset="0"/>
            </a:endParaRPr>
          </a:p>
          <a:p>
            <a:pPr algn="just"/>
            <a:r>
              <a:rPr lang="it-IT" b="1">
                <a:solidFill>
                  <a:srgbClr val="FF3300"/>
                </a:solidFill>
                <a:latin typeface="Tahoma" pitchFamily="34" charset="0"/>
                <a:cs typeface="Tahoma" pitchFamily="34" charset="0"/>
              </a:rPr>
              <a:t>Progettazione: (ca. 1 mese/uomo)</a:t>
            </a:r>
            <a:r>
              <a:rPr lang="it-IT">
                <a:latin typeface="Tahoma" pitchFamily="34" charset="0"/>
                <a:cs typeface="Tahoma" pitchFamily="34" charset="0"/>
              </a:rPr>
              <a:t> </a:t>
            </a:r>
          </a:p>
          <a:p>
            <a:pPr algn="just"/>
            <a:r>
              <a:rPr lang="it-IT">
                <a:latin typeface="Tahoma" pitchFamily="34" charset="0"/>
                <a:cs typeface="Tahoma" pitchFamily="34" charset="0"/>
              </a:rPr>
              <a:t>Completamento del sistema per il controllo automatico delle procedure di vuoto, rientro e flussaggio per i rivelatori a gas di tracking e per le camere a ionizzazione (nel caso in cui questo progetto non venga completato nel 2012) </a:t>
            </a:r>
          </a:p>
          <a:p>
            <a:pPr algn="just"/>
            <a:endParaRPr lang="it-IT">
              <a:solidFill>
                <a:srgbClr val="002060"/>
              </a:solidFill>
              <a:latin typeface="Tahoma" pitchFamily="34" charset="0"/>
            </a:endParaRPr>
          </a:p>
          <a:p>
            <a:pPr algn="just"/>
            <a:r>
              <a:rPr lang="it-IT" b="1">
                <a:solidFill>
                  <a:srgbClr val="FF3300"/>
                </a:solidFill>
                <a:latin typeface="Tahoma" pitchFamily="34" charset="0"/>
                <a:cs typeface="Tahoma" pitchFamily="34" charset="0"/>
              </a:rPr>
              <a:t>Servizio di Calcolo: (Nessuna richiesta)</a:t>
            </a:r>
            <a:endParaRPr lang="it-IT">
              <a:solidFill>
                <a:srgbClr val="002060"/>
              </a:solidFill>
              <a:latin typeface="Tahoma" pitchFamily="34" charset="0"/>
            </a:endParaRPr>
          </a:p>
        </p:txBody>
      </p:sp>
      <p:sp>
        <p:nvSpPr>
          <p:cNvPr id="70658" name="Rectangle 4"/>
          <p:cNvSpPr>
            <a:spLocks noChangeArrowheads="1"/>
          </p:cNvSpPr>
          <p:nvPr/>
        </p:nvSpPr>
        <p:spPr bwMode="auto">
          <a:xfrm>
            <a:off x="0" y="-1588"/>
            <a:ext cx="9144000" cy="766763"/>
          </a:xfrm>
          <a:prstGeom prst="rect">
            <a:avLst/>
          </a:prstGeom>
          <a:solidFill>
            <a:srgbClr val="2D2D8A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2400" b="1">
                <a:solidFill>
                  <a:srgbClr val="FFCC00"/>
                </a:solidFill>
                <a:latin typeface="Tahoma" pitchFamily="34" charset="0"/>
                <a:cs typeface="Tahoma" pitchFamily="34" charset="0"/>
              </a:rPr>
              <a:t>EXOTIC: Richieste di supporto Servizi Tecnici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7898" name="Group 74"/>
          <p:cNvGraphicFramePr>
            <a:graphicFrameLocks noGrp="1"/>
          </p:cNvGraphicFramePr>
          <p:nvPr/>
        </p:nvGraphicFramePr>
        <p:xfrm>
          <a:off x="250825" y="1341438"/>
          <a:ext cx="8712200" cy="4713287"/>
        </p:xfrm>
        <a:graphic>
          <a:graphicData uri="http://schemas.openxmlformats.org/drawingml/2006/table">
            <a:tbl>
              <a:tblPr/>
              <a:tblGrid>
                <a:gridCol w="5773738"/>
                <a:gridCol w="1574800"/>
                <a:gridCol w="1363662"/>
              </a:tblGrid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Descrizione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Capitolo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PD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81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Aggiornamento linea EXOTIC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CA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6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0363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PC spare per DAQ a LNL/Data Storage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CA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2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7825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Manutenzione e Implementazione linea EXOTIC 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MAN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1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7825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Isotopi Arricchiti, Havar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Cons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10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7825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Componenti di Elettronica (Cavi Kapton)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Cons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5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5090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Rivelatori Spare EXPADES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Cons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15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8125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Linear FIFO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INV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1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8125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Alimentatore Ortec 4-vie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INV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7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8125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8125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Missioni Interno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MI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9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8125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Missioni Estero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ME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13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8125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8125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Totale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69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1743" name="Rectangle 4"/>
          <p:cNvSpPr>
            <a:spLocks noChangeArrowheads="1"/>
          </p:cNvSpPr>
          <p:nvPr/>
        </p:nvSpPr>
        <p:spPr bwMode="auto">
          <a:xfrm>
            <a:off x="0" y="-26988"/>
            <a:ext cx="9144000" cy="574676"/>
          </a:xfrm>
          <a:prstGeom prst="rect">
            <a:avLst/>
          </a:prstGeom>
          <a:solidFill>
            <a:srgbClr val="2D2D8A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2400" b="1">
                <a:solidFill>
                  <a:srgbClr val="FFCC00"/>
                </a:solidFill>
                <a:latin typeface="Tahoma" pitchFamily="34" charset="0"/>
                <a:cs typeface="Tahoma" pitchFamily="34" charset="0"/>
              </a:rPr>
              <a:t>EXOTIC: Richieste finanziarie Padova (k€)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64" name="Text Box 4"/>
          <p:cNvSpPr txBox="1">
            <a:spLocks noChangeArrowheads="1"/>
          </p:cNvSpPr>
          <p:nvPr/>
        </p:nvSpPr>
        <p:spPr bwMode="auto">
          <a:xfrm>
            <a:off x="250825" y="836613"/>
            <a:ext cx="8640763" cy="5795962"/>
          </a:xfrm>
          <a:prstGeom prst="rect">
            <a:avLst/>
          </a:prstGeom>
          <a:solidFill>
            <a:schemeClr val="bg1">
              <a:alpha val="50000"/>
            </a:schemeClr>
          </a:solidFill>
          <a:ln w="31750">
            <a:noFill/>
            <a:miter lim="800000"/>
            <a:headEnd/>
            <a:tailEnd/>
          </a:ln>
          <a:effectLst/>
          <a:extLst/>
        </p:spPr>
        <p:txBody>
          <a:bodyPr>
            <a:spAutoFit/>
          </a:bodyPr>
          <a:lstStyle/>
          <a:p>
            <a:pPr marL="381000" indent="-381000" algn="just">
              <a:lnSpc>
                <a:spcPct val="90000"/>
              </a:lnSpc>
              <a:spcBef>
                <a:spcPct val="20000"/>
              </a:spcBef>
              <a:defRPr/>
            </a:pPr>
            <a:r>
              <a:rPr lang="it-IT" b="1">
                <a:solidFill>
                  <a:srgbClr val="2D2D8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Tahoma" pitchFamily="34" charset="0"/>
              </a:rPr>
              <a:t>EXOTIC facility @LNL:  </a:t>
            </a:r>
            <a:r>
              <a:rPr lang="it-IT">
                <a:solidFill>
                  <a:srgbClr val="2D2D8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Tahoma" pitchFamily="34" charset="0"/>
              </a:rPr>
              <a:t>in-flight production of light Radioactive Ion  Beams </a:t>
            </a:r>
            <a:r>
              <a:rPr lang="en-US">
                <a:solidFill>
                  <a:srgbClr val="2D2D8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Tahoma" pitchFamily="34" charset="0"/>
              </a:rPr>
              <a:t>through inverse-kinematics reactions, induced by high intensity heavy-ion beams delivered from the LNL-XTU Tandem accelerator impinging on a gas target, which can be filled with H, D, </a:t>
            </a:r>
            <a:r>
              <a:rPr lang="en-US" baseline="30000">
                <a:solidFill>
                  <a:srgbClr val="2D2D8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Tahoma" pitchFamily="34" charset="0"/>
              </a:rPr>
              <a:t>3,4</a:t>
            </a:r>
            <a:r>
              <a:rPr lang="en-US">
                <a:solidFill>
                  <a:srgbClr val="2D2D8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Tahoma" pitchFamily="34" charset="0"/>
              </a:rPr>
              <a:t>He.</a:t>
            </a:r>
            <a:endParaRPr lang="it-IT">
              <a:solidFill>
                <a:srgbClr val="2D2D8A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  <a:cs typeface="Tahoma" pitchFamily="34" charset="0"/>
            </a:endParaRPr>
          </a:p>
          <a:p>
            <a:pPr marL="381000" indent="-381000" algn="just">
              <a:lnSpc>
                <a:spcPct val="90000"/>
              </a:lnSpc>
              <a:spcBef>
                <a:spcPct val="20000"/>
              </a:spcBef>
              <a:defRPr/>
            </a:pPr>
            <a:endParaRPr lang="en-GB">
              <a:solidFill>
                <a:srgbClr val="2D2D8A"/>
              </a:solidFill>
              <a:latin typeface="Tahoma" pitchFamily="34" charset="0"/>
              <a:cs typeface="Tahoma" pitchFamily="34" charset="0"/>
            </a:endParaRPr>
          </a:p>
          <a:p>
            <a:pPr marL="381000" indent="-381000" algn="just">
              <a:lnSpc>
                <a:spcPct val="90000"/>
              </a:lnSpc>
              <a:spcBef>
                <a:spcPct val="20000"/>
              </a:spcBef>
              <a:defRPr/>
            </a:pPr>
            <a:r>
              <a:rPr lang="en-GB">
                <a:solidFill>
                  <a:srgbClr val="2D2D8A"/>
                </a:solidFill>
                <a:latin typeface="Tahoma" pitchFamily="34" charset="0"/>
                <a:cs typeface="Tahoma" pitchFamily="34" charset="0"/>
              </a:rPr>
              <a:t>The research fields accessible to the facility:</a:t>
            </a:r>
          </a:p>
          <a:p>
            <a:pPr marL="381000" indent="-381000" algn="just">
              <a:lnSpc>
                <a:spcPct val="90000"/>
              </a:lnSpc>
              <a:spcBef>
                <a:spcPct val="20000"/>
              </a:spcBef>
              <a:buFontTx/>
              <a:buAutoNum type="arabicPeriod"/>
              <a:defRPr/>
            </a:pPr>
            <a:r>
              <a:rPr lang="en-GB">
                <a:solidFill>
                  <a:srgbClr val="2D2D8A"/>
                </a:solidFill>
                <a:latin typeface="Tahoma" pitchFamily="34" charset="0"/>
                <a:cs typeface="Tahoma" pitchFamily="34" charset="0"/>
              </a:rPr>
              <a:t>investigation of the exotic isotope structures;</a:t>
            </a:r>
          </a:p>
          <a:p>
            <a:pPr marL="381000" indent="-381000" algn="just">
              <a:lnSpc>
                <a:spcPct val="90000"/>
              </a:lnSpc>
              <a:spcBef>
                <a:spcPct val="20000"/>
              </a:spcBef>
              <a:buFontTx/>
              <a:buAutoNum type="arabicPeriod"/>
              <a:defRPr/>
            </a:pPr>
            <a:r>
              <a:rPr lang="en-GB">
                <a:solidFill>
                  <a:srgbClr val="2D2D8A"/>
                </a:solidFill>
                <a:latin typeface="Tahoma" pitchFamily="34" charset="0"/>
                <a:cs typeface="Tahoma" pitchFamily="34" charset="0"/>
              </a:rPr>
              <a:t>interactions at energies around the Coulomb barrier;</a:t>
            </a:r>
          </a:p>
          <a:p>
            <a:pPr marL="381000" indent="-381000" algn="just">
              <a:lnSpc>
                <a:spcPct val="90000"/>
              </a:lnSpc>
              <a:spcBef>
                <a:spcPct val="20000"/>
              </a:spcBef>
              <a:buFontTx/>
              <a:buAutoNum type="arabicPeriod"/>
              <a:defRPr/>
            </a:pPr>
            <a:r>
              <a:rPr lang="en-GB">
                <a:solidFill>
                  <a:srgbClr val="2D2D8A"/>
                </a:solidFill>
                <a:latin typeface="Tahoma" pitchFamily="34" charset="0"/>
                <a:cs typeface="Tahoma" pitchFamily="34" charset="0"/>
              </a:rPr>
              <a:t>measurements of astrophysical interest.</a:t>
            </a:r>
          </a:p>
          <a:p>
            <a:pPr marL="381000" indent="-381000" algn="just">
              <a:lnSpc>
                <a:spcPct val="90000"/>
              </a:lnSpc>
              <a:spcBef>
                <a:spcPct val="20000"/>
              </a:spcBef>
              <a:defRPr/>
            </a:pPr>
            <a:endParaRPr lang="it-IT">
              <a:solidFill>
                <a:srgbClr val="2D2D8A"/>
              </a:solidFill>
              <a:latin typeface="Tahoma" pitchFamily="34" charset="0"/>
              <a:cs typeface="Tahoma" pitchFamily="34" charset="0"/>
            </a:endParaRPr>
          </a:p>
          <a:p>
            <a:pPr marL="381000" indent="-381000" algn="just">
              <a:lnSpc>
                <a:spcPct val="90000"/>
              </a:lnSpc>
              <a:spcBef>
                <a:spcPct val="20000"/>
              </a:spcBef>
              <a:defRPr/>
            </a:pPr>
            <a:r>
              <a:rPr lang="en-GB" b="1">
                <a:solidFill>
                  <a:srgbClr val="2D2D8A"/>
                </a:solidFill>
                <a:latin typeface="Tahoma" pitchFamily="34" charset="0"/>
                <a:cs typeface="Tahoma" pitchFamily="34" charset="0"/>
              </a:rPr>
              <a:t>Typical quantities to be measured</a:t>
            </a:r>
            <a:r>
              <a:rPr lang="it-IT" b="1">
                <a:solidFill>
                  <a:srgbClr val="2D2D8A"/>
                </a:solidFill>
                <a:latin typeface="Tahoma" pitchFamily="34" charset="0"/>
                <a:cs typeface="Tahoma" pitchFamily="34" charset="0"/>
              </a:rPr>
              <a:t>: </a:t>
            </a:r>
            <a:r>
              <a:rPr lang="en-GB">
                <a:solidFill>
                  <a:srgbClr val="2D2D8A"/>
                </a:solidFill>
                <a:latin typeface="Tahoma" pitchFamily="34" charset="0"/>
                <a:cs typeface="Tahoma" pitchFamily="34" charset="0"/>
              </a:rPr>
              <a:t>elastic scattering, breakup, transfer, fusion cross sections.</a:t>
            </a:r>
          </a:p>
          <a:p>
            <a:pPr marL="381000" indent="-381000" algn="just">
              <a:lnSpc>
                <a:spcPct val="90000"/>
              </a:lnSpc>
              <a:spcBef>
                <a:spcPct val="20000"/>
              </a:spcBef>
              <a:buClr>
                <a:srgbClr val="FFCC00"/>
              </a:buClr>
              <a:buSzPct val="150000"/>
              <a:buFont typeface="Wingdings" pitchFamily="2" charset="2"/>
              <a:buChar char="§"/>
              <a:defRPr/>
            </a:pPr>
            <a:endParaRPr lang="en-GB">
              <a:solidFill>
                <a:srgbClr val="2D2D8A"/>
              </a:solidFill>
              <a:latin typeface="Tahoma" pitchFamily="34" charset="0"/>
              <a:cs typeface="Tahoma" pitchFamily="34" charset="0"/>
            </a:endParaRPr>
          </a:p>
          <a:p>
            <a:pPr marL="381000" indent="-381000" algn="just">
              <a:lnSpc>
                <a:spcPct val="90000"/>
              </a:lnSpc>
              <a:spcBef>
                <a:spcPct val="20000"/>
              </a:spcBef>
              <a:buClr>
                <a:srgbClr val="FFCC00"/>
              </a:buClr>
              <a:buSzPct val="150000"/>
              <a:buFont typeface="Wingdings" pitchFamily="2" charset="2"/>
              <a:buChar char="§"/>
              <a:defRPr/>
            </a:pPr>
            <a:r>
              <a:rPr lang="en-GB" b="1">
                <a:solidFill>
                  <a:srgbClr val="2D2D8A"/>
                </a:solidFill>
                <a:latin typeface="Tahoma" pitchFamily="34" charset="0"/>
                <a:cs typeface="Tahoma" pitchFamily="34" charset="0"/>
              </a:rPr>
              <a:t>Commissioning</a:t>
            </a:r>
            <a:r>
              <a:rPr lang="en-GB">
                <a:solidFill>
                  <a:srgbClr val="2D2D8A"/>
                </a:solidFill>
                <a:latin typeface="Tahoma" pitchFamily="34" charset="0"/>
                <a:cs typeface="Tahoma" pitchFamily="34" charset="0"/>
              </a:rPr>
              <a:t> of the EXOTIC facility in 2004</a:t>
            </a:r>
          </a:p>
          <a:p>
            <a:pPr marL="381000" indent="-381000" algn="just">
              <a:lnSpc>
                <a:spcPct val="90000"/>
              </a:lnSpc>
              <a:spcBef>
                <a:spcPct val="20000"/>
              </a:spcBef>
              <a:buClr>
                <a:srgbClr val="FFCC00"/>
              </a:buClr>
              <a:buSzPct val="150000"/>
              <a:buFont typeface="Wingdings" pitchFamily="2" charset="2"/>
              <a:buNone/>
              <a:defRPr/>
            </a:pPr>
            <a:r>
              <a:rPr lang="en-US" sz="1600" i="1">
                <a:solidFill>
                  <a:srgbClr val="2D2D8A"/>
                </a:solidFill>
                <a:latin typeface="Tahoma" pitchFamily="34" charset="0"/>
                <a:cs typeface="Tahoma" pitchFamily="34" charset="0"/>
              </a:rPr>
              <a:t>F. Farinon et al., NIM B 266, (2008) 4097, M. Mazzocco et al., NIM B 266, 4665 (2008)</a:t>
            </a:r>
          </a:p>
          <a:p>
            <a:pPr marL="381000" indent="-381000" algn="just">
              <a:lnSpc>
                <a:spcPct val="70000"/>
              </a:lnSpc>
              <a:buFont typeface="Wingdings" pitchFamily="2" charset="2"/>
              <a:buNone/>
              <a:defRPr/>
            </a:pPr>
            <a:endParaRPr lang="en-US" sz="1600">
              <a:solidFill>
                <a:srgbClr val="2D2D8A"/>
              </a:solidFill>
            </a:endParaRPr>
          </a:p>
          <a:p>
            <a:pPr marL="381000" indent="-381000" algn="just">
              <a:lnSpc>
                <a:spcPct val="90000"/>
              </a:lnSpc>
              <a:spcBef>
                <a:spcPct val="20000"/>
              </a:spcBef>
              <a:buClr>
                <a:srgbClr val="FFCC00"/>
              </a:buClr>
              <a:buSzPct val="150000"/>
              <a:buFont typeface="Wingdings" pitchFamily="2" charset="2"/>
              <a:buChar char="§"/>
              <a:defRPr/>
            </a:pPr>
            <a:r>
              <a:rPr lang="en-GB">
                <a:solidFill>
                  <a:srgbClr val="2D2D8A"/>
                </a:solidFill>
                <a:latin typeface="Tahoma" pitchFamily="34" charset="0"/>
                <a:cs typeface="Tahoma" pitchFamily="34" charset="0"/>
              </a:rPr>
              <a:t>First </a:t>
            </a:r>
            <a:r>
              <a:rPr lang="en-GB" b="1">
                <a:solidFill>
                  <a:srgbClr val="2D2D8A"/>
                </a:solidFill>
                <a:latin typeface="Tahoma" pitchFamily="34" charset="0"/>
                <a:cs typeface="Tahoma" pitchFamily="34" charset="0"/>
              </a:rPr>
              <a:t>“beam  for experiment”</a:t>
            </a:r>
            <a:r>
              <a:rPr lang="en-GB">
                <a:solidFill>
                  <a:srgbClr val="2D2D8A"/>
                </a:solidFill>
                <a:latin typeface="Tahoma" pitchFamily="34" charset="0"/>
                <a:cs typeface="Tahoma" pitchFamily="34" charset="0"/>
              </a:rPr>
              <a:t> (</a:t>
            </a:r>
            <a:r>
              <a:rPr lang="en-GB" baseline="30000">
                <a:solidFill>
                  <a:srgbClr val="2D2D8A"/>
                </a:solidFill>
                <a:latin typeface="Tahoma" pitchFamily="34" charset="0"/>
                <a:cs typeface="Tahoma" pitchFamily="34" charset="0"/>
              </a:rPr>
              <a:t>17</a:t>
            </a:r>
            <a:r>
              <a:rPr lang="en-GB">
                <a:solidFill>
                  <a:srgbClr val="2D2D8A"/>
                </a:solidFill>
                <a:latin typeface="Tahoma" pitchFamily="34" charset="0"/>
                <a:cs typeface="Tahoma" pitchFamily="34" charset="0"/>
              </a:rPr>
              <a:t>F) in 2006</a:t>
            </a:r>
          </a:p>
          <a:p>
            <a:pPr marL="381000" indent="-381000" algn="just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None/>
              <a:defRPr/>
            </a:pPr>
            <a:r>
              <a:rPr lang="en-US" sz="1600" i="1">
                <a:solidFill>
                  <a:srgbClr val="2D2D8A"/>
                </a:solidFill>
                <a:latin typeface="Tahoma" pitchFamily="34" charset="0"/>
                <a:cs typeface="Tahoma" pitchFamily="34" charset="0"/>
              </a:rPr>
              <a:t>D. Pierroutsakou et al., EPJ ST 150, (2007) 47, C. Signorini et al., EPJ A 44, 63 (2010)</a:t>
            </a:r>
            <a:endParaRPr lang="it-IT" sz="1600" i="1">
              <a:solidFill>
                <a:srgbClr val="2D2D8A"/>
              </a:solidFill>
              <a:latin typeface="Tahoma" pitchFamily="34" charset="0"/>
              <a:cs typeface="Tahoma" pitchFamily="34" charset="0"/>
            </a:endParaRPr>
          </a:p>
          <a:p>
            <a:pPr marL="381000" indent="-381000" algn="just">
              <a:lnSpc>
                <a:spcPct val="90000"/>
              </a:lnSpc>
              <a:spcBef>
                <a:spcPct val="20000"/>
              </a:spcBef>
              <a:buClr>
                <a:srgbClr val="FFCC00"/>
              </a:buClr>
              <a:buSzPct val="150000"/>
              <a:buFont typeface="Wingdings" pitchFamily="2" charset="2"/>
              <a:buChar char="§"/>
              <a:defRPr/>
            </a:pPr>
            <a:endParaRPr lang="it-IT" sz="1600">
              <a:solidFill>
                <a:srgbClr val="2D2D8A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32770" name="Rectangle 2"/>
          <p:cNvSpPr txBox="1">
            <a:spLocks noChangeArrowheads="1"/>
          </p:cNvSpPr>
          <p:nvPr/>
        </p:nvSpPr>
        <p:spPr bwMode="auto">
          <a:xfrm>
            <a:off x="0" y="0"/>
            <a:ext cx="9144000" cy="576263"/>
          </a:xfrm>
          <a:prstGeom prst="rect">
            <a:avLst/>
          </a:prstGeom>
          <a:solidFill>
            <a:srgbClr val="2D2D8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400" b="1">
                <a:solidFill>
                  <a:srgbClr val="FFCC00"/>
                </a:solidFill>
                <a:latin typeface="Tahoma" pitchFamily="34" charset="0"/>
                <a:cs typeface="Tahoma" pitchFamily="34" charset="0"/>
              </a:rPr>
              <a:t>The Facility EXOTIC at LNL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481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481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481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6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4816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6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4816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6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4816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6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34816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6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34816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6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34816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6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34816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2"/>
          <p:cNvSpPr>
            <a:spLocks noChangeArrowheads="1"/>
          </p:cNvSpPr>
          <p:nvPr/>
        </p:nvSpPr>
        <p:spPr bwMode="auto">
          <a:xfrm>
            <a:off x="263525" y="830263"/>
            <a:ext cx="8650288" cy="3032125"/>
          </a:xfrm>
          <a:prstGeom prst="rect">
            <a:avLst/>
          </a:prstGeom>
          <a:solidFill>
            <a:schemeClr val="bg1"/>
          </a:solidFill>
          <a:ln w="12700" algn="ctr">
            <a:solidFill>
              <a:schemeClr val="bg1"/>
            </a:solidFill>
            <a:miter lim="800000"/>
            <a:headEnd/>
            <a:tailEnd/>
          </a:ln>
        </p:spPr>
        <p:txBody>
          <a:bodyPr bIns="0" anchor="ctr">
            <a:spAutoFit/>
          </a:bodyPr>
          <a:lstStyle/>
          <a:p>
            <a:pPr algn="just" hangingPunct="0"/>
            <a:r>
              <a:rPr lang="en-US" sz="1500">
                <a:solidFill>
                  <a:srgbClr val="2D2D8A"/>
                </a:solidFill>
                <a:latin typeface="Tahoma" pitchFamily="34" charset="0"/>
                <a:cs typeface="Tahoma" pitchFamily="34" charset="0"/>
              </a:rPr>
              <a:t>1) "Sub-barrier fusion of </a:t>
            </a:r>
            <a:r>
              <a:rPr lang="en-US" sz="1500" baseline="30000">
                <a:solidFill>
                  <a:srgbClr val="2D2D8A"/>
                </a:solidFill>
                <a:latin typeface="Tahoma" pitchFamily="34" charset="0"/>
                <a:cs typeface="Tahoma" pitchFamily="34" charset="0"/>
              </a:rPr>
              <a:t>6</a:t>
            </a:r>
            <a:r>
              <a:rPr lang="en-US" sz="1500">
                <a:solidFill>
                  <a:srgbClr val="2D2D8A"/>
                </a:solidFill>
                <a:latin typeface="Tahoma" pitchFamily="34" charset="0"/>
                <a:cs typeface="Tahoma" pitchFamily="34" charset="0"/>
              </a:rPr>
              <a:t>He with </a:t>
            </a:r>
            <a:r>
              <a:rPr lang="en-US" sz="1500" baseline="30000">
                <a:solidFill>
                  <a:srgbClr val="2D2D8A"/>
                </a:solidFill>
                <a:latin typeface="Tahoma" pitchFamily="34" charset="0"/>
                <a:cs typeface="Tahoma" pitchFamily="34" charset="0"/>
              </a:rPr>
              <a:t>206</a:t>
            </a:r>
            <a:r>
              <a:rPr lang="en-US" sz="1500">
                <a:solidFill>
                  <a:srgbClr val="2D2D8A"/>
                </a:solidFill>
                <a:latin typeface="Tahoma" pitchFamily="34" charset="0"/>
                <a:cs typeface="Tahoma" pitchFamily="34" charset="0"/>
              </a:rPr>
              <a:t>Pb“, Eur.Phys.J. A 47, 111 (2011)</a:t>
            </a:r>
          </a:p>
          <a:p>
            <a:pPr algn="just" hangingPunct="0"/>
            <a:r>
              <a:rPr lang="en-US" sz="1500">
                <a:solidFill>
                  <a:srgbClr val="2D2D8A"/>
                </a:solidFill>
                <a:latin typeface="Tahoma" pitchFamily="34" charset="0"/>
                <a:cs typeface="Tahoma" pitchFamily="34" charset="0"/>
              </a:rPr>
              <a:t>2) "Investigation of the Dynamical Dipole Mode in the </a:t>
            </a:r>
            <a:r>
              <a:rPr lang="en-US" sz="1500" baseline="30000">
                <a:solidFill>
                  <a:srgbClr val="2D2D8A"/>
                </a:solidFill>
                <a:latin typeface="Tahoma" pitchFamily="34" charset="0"/>
                <a:cs typeface="Tahoma" pitchFamily="34" charset="0"/>
              </a:rPr>
              <a:t>192</a:t>
            </a:r>
            <a:r>
              <a:rPr lang="en-US" sz="1500">
                <a:solidFill>
                  <a:srgbClr val="2D2D8A"/>
                </a:solidFill>
                <a:latin typeface="Tahoma" pitchFamily="34" charset="0"/>
                <a:cs typeface="Tahoma" pitchFamily="34" charset="0"/>
              </a:rPr>
              <a:t>Pb Mass Region“, Acta Phys.Pol. B42, 629 (2011)</a:t>
            </a:r>
          </a:p>
          <a:p>
            <a:pPr algn="just" hangingPunct="0"/>
            <a:r>
              <a:rPr lang="en-US" sz="1500">
                <a:solidFill>
                  <a:srgbClr val="2D2D8A"/>
                </a:solidFill>
                <a:latin typeface="Tahoma" pitchFamily="34" charset="0"/>
                <a:cs typeface="Tahoma" pitchFamily="34" charset="0"/>
              </a:rPr>
              <a:t>3) "Mass Measurements of Very Neutron-Deficient Mo and Tc Isotopes and Their Impact </a:t>
            </a:r>
          </a:p>
          <a:p>
            <a:pPr algn="just" hangingPunct="0"/>
            <a:r>
              <a:rPr lang="en-US" sz="1500">
                <a:solidFill>
                  <a:srgbClr val="2D2D8A"/>
                </a:solidFill>
                <a:latin typeface="Tahoma" pitchFamily="34" charset="0"/>
                <a:cs typeface="Tahoma" pitchFamily="34" charset="0"/>
              </a:rPr>
              <a:t>on rp Process Nucleosynthesis“, Phys.Rev.Lett. 106, 122501 (2011) ) </a:t>
            </a:r>
          </a:p>
          <a:p>
            <a:pPr algn="just" hangingPunct="0"/>
            <a:r>
              <a:rPr lang="en-US" sz="1500">
                <a:solidFill>
                  <a:srgbClr val="2D2D8A"/>
                </a:solidFill>
                <a:latin typeface="Tahoma" pitchFamily="34" charset="0"/>
                <a:cs typeface="Tahoma" pitchFamily="34" charset="0"/>
              </a:rPr>
              <a:t>4)“Decay of excited nuclei produced in </a:t>
            </a:r>
            <a:r>
              <a:rPr lang="en-US" sz="1500" baseline="30000">
                <a:solidFill>
                  <a:srgbClr val="2D2D8A"/>
                </a:solidFill>
                <a:latin typeface="Tahoma" pitchFamily="34" charset="0"/>
                <a:cs typeface="Tahoma" pitchFamily="34" charset="0"/>
              </a:rPr>
              <a:t>78,82</a:t>
            </a:r>
            <a:r>
              <a:rPr lang="en-US" sz="1500">
                <a:solidFill>
                  <a:srgbClr val="2D2D8A"/>
                </a:solidFill>
                <a:latin typeface="Tahoma" pitchFamily="34" charset="0"/>
                <a:cs typeface="Tahoma" pitchFamily="34" charset="0"/>
              </a:rPr>
              <a:t>Kr+</a:t>
            </a:r>
            <a:r>
              <a:rPr lang="en-US" sz="1500" baseline="30000">
                <a:solidFill>
                  <a:srgbClr val="2D2D8A"/>
                </a:solidFill>
                <a:latin typeface="Tahoma" pitchFamily="34" charset="0"/>
                <a:cs typeface="Tahoma" pitchFamily="34" charset="0"/>
              </a:rPr>
              <a:t>40</a:t>
            </a:r>
            <a:r>
              <a:rPr lang="en-US" sz="1500">
                <a:solidFill>
                  <a:srgbClr val="2D2D8A"/>
                </a:solidFill>
                <a:latin typeface="Tahoma" pitchFamily="34" charset="0"/>
                <a:cs typeface="Tahoma" pitchFamily="34" charset="0"/>
              </a:rPr>
              <a:t>Ca reactions at 5.5 MeV/nucleon”, Phys. Rev. C 83, 054619 (2011)</a:t>
            </a:r>
          </a:p>
          <a:p>
            <a:pPr algn="just" hangingPunct="0"/>
            <a:r>
              <a:rPr lang="en-US" sz="1500">
                <a:solidFill>
                  <a:srgbClr val="2D2D8A"/>
                </a:solidFill>
                <a:latin typeface="Tahoma" pitchFamily="34" charset="0"/>
                <a:cs typeface="Tahoma" pitchFamily="34" charset="0"/>
              </a:rPr>
              <a:t>5) “Probing the </a:t>
            </a:r>
            <a:r>
              <a:rPr lang="en-US" sz="1500" baseline="30000">
                <a:solidFill>
                  <a:srgbClr val="2D2D8A"/>
                </a:solidFill>
                <a:latin typeface="Tahoma" pitchFamily="34" charset="0"/>
                <a:cs typeface="Tahoma" pitchFamily="34" charset="0"/>
              </a:rPr>
              <a:t>17</a:t>
            </a:r>
            <a:r>
              <a:rPr lang="en-US" sz="1500">
                <a:solidFill>
                  <a:srgbClr val="2D2D8A"/>
                </a:solidFill>
                <a:latin typeface="Tahoma" pitchFamily="34" charset="0"/>
                <a:cs typeface="Tahoma" pitchFamily="34" charset="0"/>
              </a:rPr>
              <a:t>F+p potential by elastic scattering at near-barrier energies“, Phys. Rev. C 85 (2012) 024609</a:t>
            </a:r>
          </a:p>
          <a:p>
            <a:pPr algn="just"/>
            <a:r>
              <a:rPr lang="en-US" sz="1500">
                <a:solidFill>
                  <a:srgbClr val="2D2D8A"/>
                </a:solidFill>
                <a:latin typeface="Tahoma" pitchFamily="34" charset="0"/>
                <a:cs typeface="Tahoma" pitchFamily="34" charset="0"/>
              </a:rPr>
              <a:t>6)"</a:t>
            </a:r>
            <a:r>
              <a:rPr lang="it-IT" sz="1500">
                <a:solidFill>
                  <a:srgbClr val="2D2D8A"/>
                </a:solidFill>
              </a:rPr>
              <a:t>Scattering of </a:t>
            </a:r>
            <a:r>
              <a:rPr lang="it-IT" sz="1500" baseline="30000">
                <a:solidFill>
                  <a:srgbClr val="2D2D8A"/>
                </a:solidFill>
              </a:rPr>
              <a:t>8</a:t>
            </a:r>
            <a:r>
              <a:rPr lang="it-IT" sz="1500">
                <a:solidFill>
                  <a:srgbClr val="2D2D8A"/>
                </a:solidFill>
              </a:rPr>
              <a:t>He on </a:t>
            </a:r>
            <a:r>
              <a:rPr lang="it-IT" sz="1500" baseline="30000">
                <a:solidFill>
                  <a:srgbClr val="2D2D8A"/>
                </a:solidFill>
              </a:rPr>
              <a:t>208</a:t>
            </a:r>
            <a:r>
              <a:rPr lang="it-IT" sz="1500">
                <a:solidFill>
                  <a:srgbClr val="2D2D8A"/>
                </a:solidFill>
              </a:rPr>
              <a:t>Pb at energies around the Coulomb barrier</a:t>
            </a:r>
            <a:r>
              <a:rPr lang="en-US" sz="1500">
                <a:solidFill>
                  <a:srgbClr val="2D2D8A"/>
                </a:solidFill>
                <a:latin typeface="Tahoma" pitchFamily="34" charset="0"/>
                <a:cs typeface="Tahoma" pitchFamily="34" charset="0"/>
              </a:rPr>
              <a:t>"</a:t>
            </a:r>
            <a:r>
              <a:rPr lang="it-IT" sz="1500">
                <a:solidFill>
                  <a:srgbClr val="2D2D8A"/>
                </a:solidFill>
              </a:rPr>
              <a:t>, Acta Polonica B 43  (2012) 239-245 </a:t>
            </a:r>
            <a:r>
              <a:rPr lang="it-IT" sz="1500"/>
              <a:t> </a:t>
            </a:r>
          </a:p>
          <a:p>
            <a:pPr algn="just"/>
            <a:r>
              <a:rPr lang="en-US" sz="140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7) “Experimental study of the decays of </a:t>
            </a:r>
            <a:r>
              <a:rPr lang="en-US" sz="1400" baseline="3000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112</a:t>
            </a:r>
            <a:r>
              <a:rPr lang="en-US" sz="140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Cs and </a:t>
            </a:r>
            <a:r>
              <a:rPr lang="en-US" sz="1400" baseline="3000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111</a:t>
            </a:r>
            <a:r>
              <a:rPr lang="en-US" sz="140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Xe”, Phys. Rev. C 85 (2012) 014312</a:t>
            </a:r>
          </a:p>
          <a:p>
            <a:pPr algn="just"/>
            <a:r>
              <a:rPr lang="it-IT" sz="1500"/>
              <a:t> </a:t>
            </a:r>
            <a:endParaRPr lang="en-US" sz="1500">
              <a:solidFill>
                <a:srgbClr val="666699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72706" name="Rectangle 4"/>
          <p:cNvSpPr>
            <a:spLocks noChangeArrowheads="1"/>
          </p:cNvSpPr>
          <p:nvPr/>
        </p:nvSpPr>
        <p:spPr bwMode="auto">
          <a:xfrm>
            <a:off x="-6350" y="-26988"/>
            <a:ext cx="9144000" cy="574676"/>
          </a:xfrm>
          <a:prstGeom prst="rect">
            <a:avLst/>
          </a:prstGeom>
          <a:solidFill>
            <a:srgbClr val="2D2D8A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2400" b="1">
                <a:solidFill>
                  <a:srgbClr val="FFCC00"/>
                </a:solidFill>
                <a:latin typeface="Tahoma" pitchFamily="34" charset="0"/>
                <a:cs typeface="Tahoma" pitchFamily="34" charset="0"/>
              </a:rPr>
              <a:t>EXOTIC: Publicazioni 2011-2012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2"/>
          <p:cNvSpPr>
            <a:spLocks noChangeArrowheads="1"/>
          </p:cNvSpPr>
          <p:nvPr/>
        </p:nvSpPr>
        <p:spPr bwMode="auto">
          <a:xfrm>
            <a:off x="85725" y="1196975"/>
            <a:ext cx="9001125" cy="4200525"/>
          </a:xfrm>
          <a:prstGeom prst="rect">
            <a:avLst/>
          </a:prstGeom>
          <a:solidFill>
            <a:schemeClr val="bg2"/>
          </a:solidFill>
          <a:ln w="12700" algn="ctr">
            <a:solidFill>
              <a:schemeClr val="bg1"/>
            </a:solidFill>
            <a:miter lim="800000"/>
            <a:headEnd/>
            <a:tailEnd/>
          </a:ln>
        </p:spPr>
        <p:txBody>
          <a:bodyPr bIns="0" anchor="ctr">
            <a:spAutoFit/>
          </a:bodyPr>
          <a:lstStyle/>
          <a:p>
            <a:pPr algn="just" hangingPunct="0"/>
            <a:r>
              <a:rPr lang="en-US" sz="1500">
                <a:solidFill>
                  <a:srgbClr val="2D2D8A"/>
                </a:solidFill>
                <a:latin typeface="Tahoma" pitchFamily="34" charset="0"/>
                <a:cs typeface="Tahoma" pitchFamily="34" charset="0"/>
              </a:rPr>
              <a:t>1) "Dynamical Dipole mode in heavy-ion fusion reactions by using stable and radioactive beams“, EPJ Web Conf.v.17 (2011), Proc.5th International Conference of Fusion11: Saint-Malo, France, May 2-6, 2011, Ch.Schmitt, et al. Eds. p.10006 (2011)</a:t>
            </a:r>
          </a:p>
          <a:p>
            <a:pPr algn="just" hangingPunct="0"/>
            <a:r>
              <a:rPr lang="en-US" sz="1500">
                <a:solidFill>
                  <a:srgbClr val="2D2D8A"/>
                </a:solidFill>
                <a:latin typeface="Tahoma" pitchFamily="34" charset="0"/>
                <a:cs typeface="Tahoma" pitchFamily="34" charset="0"/>
              </a:rPr>
              <a:t>2) "Fusion of </a:t>
            </a:r>
            <a:r>
              <a:rPr lang="en-US" sz="1500" baseline="30000">
                <a:solidFill>
                  <a:srgbClr val="2D2D8A"/>
                </a:solidFill>
                <a:latin typeface="Tahoma" pitchFamily="34" charset="0"/>
                <a:cs typeface="Tahoma" pitchFamily="34" charset="0"/>
              </a:rPr>
              <a:t>8</a:t>
            </a:r>
            <a:r>
              <a:rPr lang="en-US" sz="1500">
                <a:solidFill>
                  <a:srgbClr val="2D2D8A"/>
                </a:solidFill>
                <a:latin typeface="Tahoma" pitchFamily="34" charset="0"/>
                <a:cs typeface="Tahoma" pitchFamily="34" charset="0"/>
              </a:rPr>
              <a:t>He with </a:t>
            </a:r>
            <a:r>
              <a:rPr lang="en-US" sz="1500" baseline="30000">
                <a:solidFill>
                  <a:srgbClr val="2D2D8A"/>
                </a:solidFill>
                <a:latin typeface="Tahoma" pitchFamily="34" charset="0"/>
                <a:cs typeface="Tahoma" pitchFamily="34" charset="0"/>
              </a:rPr>
              <a:t>206</a:t>
            </a:r>
            <a:r>
              <a:rPr lang="en-US" sz="1500">
                <a:solidFill>
                  <a:srgbClr val="2D2D8A"/>
                </a:solidFill>
                <a:latin typeface="Tahoma" pitchFamily="34" charset="0"/>
                <a:cs typeface="Tahoma" pitchFamily="34" charset="0"/>
              </a:rPr>
              <a:t>Pb around Coulomb barrier energies“, Proc.5th International Conference of Fusion11: Saint-Malo, France, May 2-6, 2011, Ch.Schmitt, et al. Eds. p.16009 (2011); EPJ Web Conf. v. 17 (2011)</a:t>
            </a:r>
          </a:p>
          <a:p>
            <a:pPr algn="just" hangingPunct="0"/>
            <a:r>
              <a:rPr lang="en-US" sz="1500">
                <a:solidFill>
                  <a:srgbClr val="2D2D8A"/>
                </a:solidFill>
                <a:latin typeface="Tahoma" pitchFamily="34" charset="0"/>
                <a:cs typeface="Tahoma" pitchFamily="34" charset="0"/>
              </a:rPr>
              <a:t>3) "Does the breakup process affect the reaction dynamics for the systems </a:t>
            </a:r>
            <a:r>
              <a:rPr lang="en-US" sz="1500" baseline="30000">
                <a:solidFill>
                  <a:srgbClr val="2D2D8A"/>
                </a:solidFill>
                <a:latin typeface="Tahoma" pitchFamily="34" charset="0"/>
                <a:cs typeface="Tahoma" pitchFamily="34" charset="0"/>
              </a:rPr>
              <a:t>17</a:t>
            </a:r>
            <a:r>
              <a:rPr lang="en-US" sz="1500">
                <a:solidFill>
                  <a:srgbClr val="2D2D8A"/>
                </a:solidFill>
                <a:latin typeface="Tahoma" pitchFamily="34" charset="0"/>
                <a:cs typeface="Tahoma" pitchFamily="34" charset="0"/>
              </a:rPr>
              <a:t>O, </a:t>
            </a:r>
            <a:r>
              <a:rPr lang="en-US" sz="1500" baseline="30000">
                <a:solidFill>
                  <a:srgbClr val="2D2D8A"/>
                </a:solidFill>
                <a:latin typeface="Tahoma" pitchFamily="34" charset="0"/>
                <a:cs typeface="Tahoma" pitchFamily="34" charset="0"/>
              </a:rPr>
              <a:t>17</a:t>
            </a:r>
            <a:r>
              <a:rPr lang="en-US" sz="1500">
                <a:solidFill>
                  <a:srgbClr val="2D2D8A"/>
                </a:solidFill>
                <a:latin typeface="Tahoma" pitchFamily="34" charset="0"/>
                <a:cs typeface="Tahoma" pitchFamily="34" charset="0"/>
              </a:rPr>
              <a:t>F + </a:t>
            </a:r>
            <a:r>
              <a:rPr lang="en-US" sz="1500" baseline="30000">
                <a:solidFill>
                  <a:srgbClr val="2D2D8A"/>
                </a:solidFill>
                <a:latin typeface="Tahoma" pitchFamily="34" charset="0"/>
                <a:cs typeface="Tahoma" pitchFamily="34" charset="0"/>
              </a:rPr>
              <a:t>58</a:t>
            </a:r>
            <a:r>
              <a:rPr lang="en-US" sz="1500">
                <a:solidFill>
                  <a:srgbClr val="2D2D8A"/>
                </a:solidFill>
                <a:latin typeface="Tahoma" pitchFamily="34" charset="0"/>
                <a:cs typeface="Tahoma" pitchFamily="34" charset="0"/>
              </a:rPr>
              <a:t>Ni at Coulomb barrier energies?“, Proc.5th International Conference of Fusion11: Saint-Malo, France, May 2-6, 2011, Ch.Schmitt, et al. Eds. p.13005 (2011); EPJ Web Conf. v. 17 (2011)</a:t>
            </a:r>
          </a:p>
          <a:p>
            <a:pPr algn="just" hangingPunct="0"/>
            <a:r>
              <a:rPr lang="en-US" sz="1500">
                <a:solidFill>
                  <a:srgbClr val="2D2D8A"/>
                </a:solidFill>
                <a:latin typeface="Tahoma" pitchFamily="34" charset="0"/>
                <a:cs typeface="Tahoma" pitchFamily="34" charset="0"/>
              </a:rPr>
              <a:t>4) “Strong reaction channels for the system </a:t>
            </a:r>
            <a:r>
              <a:rPr lang="en-US" sz="1500" baseline="30000">
                <a:solidFill>
                  <a:srgbClr val="2D2D8A"/>
                </a:solidFill>
                <a:latin typeface="Tahoma" pitchFamily="34" charset="0"/>
                <a:cs typeface="Tahoma" pitchFamily="34" charset="0"/>
              </a:rPr>
              <a:t>17</a:t>
            </a:r>
            <a:r>
              <a:rPr lang="en-US" sz="1500">
                <a:solidFill>
                  <a:srgbClr val="2D2D8A"/>
                </a:solidFill>
                <a:latin typeface="Tahoma" pitchFamily="34" charset="0"/>
                <a:cs typeface="Tahoma" pitchFamily="34" charset="0"/>
              </a:rPr>
              <a:t>F + </a:t>
            </a:r>
            <a:r>
              <a:rPr lang="en-US" sz="1500" baseline="30000">
                <a:solidFill>
                  <a:srgbClr val="2D2D8A"/>
                </a:solidFill>
                <a:latin typeface="Tahoma" pitchFamily="34" charset="0"/>
                <a:cs typeface="Tahoma" pitchFamily="34" charset="0"/>
              </a:rPr>
              <a:t>58</a:t>
            </a:r>
            <a:r>
              <a:rPr lang="en-US" sz="1500">
                <a:solidFill>
                  <a:srgbClr val="2D2D8A"/>
                </a:solidFill>
                <a:latin typeface="Tahoma" pitchFamily="34" charset="0"/>
                <a:cs typeface="Tahoma" pitchFamily="34" charset="0"/>
              </a:rPr>
              <a:t>Ni at Coulomb barrier energies”, Proceedings della Int. Conference INPC 2020, University of British Columbia, Vancouver BC</a:t>
            </a:r>
          </a:p>
          <a:p>
            <a:pPr algn="just" hangingPunct="0"/>
            <a:r>
              <a:rPr lang="en-US" sz="1500">
                <a:solidFill>
                  <a:srgbClr val="2D2D8A"/>
                </a:solidFill>
                <a:latin typeface="Tahoma" pitchFamily="34" charset="0"/>
                <a:cs typeface="Tahoma" pitchFamily="34" charset="0"/>
              </a:rPr>
              <a:t>(Canada) July 4-9, 2010, </a:t>
            </a:r>
            <a:r>
              <a:rPr lang="pt-BR" sz="1500">
                <a:solidFill>
                  <a:srgbClr val="2D2D8A"/>
                </a:solidFill>
                <a:latin typeface="Tahoma" pitchFamily="34" charset="0"/>
                <a:cs typeface="Tahoma" pitchFamily="34" charset="0"/>
              </a:rPr>
              <a:t>J. Phys.: Conf. Ser. 312, 082032 (2011)</a:t>
            </a:r>
          </a:p>
          <a:p>
            <a:pPr algn="just" hangingPunct="0"/>
            <a:r>
              <a:rPr lang="pt-BR" sz="1500">
                <a:solidFill>
                  <a:srgbClr val="2D2D8A"/>
                </a:solidFill>
                <a:latin typeface="Tahoma" pitchFamily="34" charset="0"/>
                <a:cs typeface="Tahoma" pitchFamily="34" charset="0"/>
              </a:rPr>
              <a:t>5) </a:t>
            </a:r>
            <a:r>
              <a:rPr lang="en-US" sz="1500">
                <a:solidFill>
                  <a:srgbClr val="2D2D8A"/>
                </a:solidFill>
                <a:latin typeface="Tahoma" pitchFamily="34" charset="0"/>
                <a:cs typeface="Tahoma" pitchFamily="34" charset="0"/>
              </a:rPr>
              <a:t>"Search for the Dynamical Dipole mode in the </a:t>
            </a:r>
            <a:r>
              <a:rPr lang="en-US" sz="1500" baseline="30000">
                <a:solidFill>
                  <a:srgbClr val="2D2D8A"/>
                </a:solidFill>
                <a:latin typeface="Tahoma" pitchFamily="34" charset="0"/>
                <a:cs typeface="Tahoma" pitchFamily="34" charset="0"/>
              </a:rPr>
              <a:t>192</a:t>
            </a:r>
            <a:r>
              <a:rPr lang="en-US" sz="1500">
                <a:solidFill>
                  <a:srgbClr val="2D2D8A"/>
                </a:solidFill>
                <a:latin typeface="Tahoma" pitchFamily="34" charset="0"/>
                <a:cs typeface="Tahoma" pitchFamily="34" charset="0"/>
              </a:rPr>
              <a:t>Pb mass region" , Proceedings della Int. Conference INPC 2020, University of British Columbia, Vancouver BC (Canada) July 4-9, 2010, </a:t>
            </a:r>
            <a:r>
              <a:rPr lang="pt-BR" sz="1500">
                <a:solidFill>
                  <a:srgbClr val="2D2D8A"/>
                </a:solidFill>
                <a:latin typeface="Tahoma" pitchFamily="34" charset="0"/>
                <a:cs typeface="Tahoma" pitchFamily="34" charset="0"/>
              </a:rPr>
              <a:t>J. Phys.: Conf. Ser. 312, 082039 (2011)</a:t>
            </a:r>
            <a:endParaRPr lang="en-US" sz="1500">
              <a:solidFill>
                <a:srgbClr val="2D2D8A"/>
              </a:solidFill>
              <a:latin typeface="Tahoma" pitchFamily="34" charset="0"/>
              <a:cs typeface="Tahoma" pitchFamily="34" charset="0"/>
            </a:endParaRPr>
          </a:p>
          <a:p>
            <a:pPr algn="just" hangingPunct="0"/>
            <a:r>
              <a:rPr lang="en-US" sz="1500">
                <a:solidFill>
                  <a:srgbClr val="2D2D8A"/>
                </a:solidFill>
                <a:latin typeface="Tahoma" pitchFamily="34" charset="0"/>
                <a:cs typeface="Tahoma" pitchFamily="34" charset="0"/>
              </a:rPr>
              <a:t>6) “</a:t>
            </a:r>
            <a:r>
              <a:rPr lang="it-IT" sz="1500">
                <a:solidFill>
                  <a:srgbClr val="2D2D8A"/>
                </a:solidFill>
                <a:latin typeface="Tahoma" pitchFamily="34" charset="0"/>
                <a:cs typeface="Tahoma" pitchFamily="34" charset="0"/>
              </a:rPr>
              <a:t>Collective modes: Dynamical dipole excitation in dissipative heavy-ion reactions», </a:t>
            </a:r>
            <a:r>
              <a:rPr lang="en-US" sz="1500">
                <a:solidFill>
                  <a:srgbClr val="2D2D8A"/>
                </a:solidFill>
                <a:latin typeface="Tahoma" pitchFamily="34" charset="0"/>
                <a:cs typeface="Tahoma" pitchFamily="34" charset="0"/>
              </a:rPr>
              <a:t>AIP Conf. Proc. 1423 (2012) 59</a:t>
            </a:r>
          </a:p>
          <a:p>
            <a:pPr algn="just" hangingPunct="0"/>
            <a:endParaRPr lang="en-US" sz="1500">
              <a:solidFill>
                <a:srgbClr val="2D2D8A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73730" name="Rectangle 4"/>
          <p:cNvSpPr>
            <a:spLocks noChangeArrowheads="1"/>
          </p:cNvSpPr>
          <p:nvPr/>
        </p:nvSpPr>
        <p:spPr bwMode="auto">
          <a:xfrm>
            <a:off x="0" y="0"/>
            <a:ext cx="9144000" cy="576263"/>
          </a:xfrm>
          <a:prstGeom prst="rect">
            <a:avLst/>
          </a:prstGeom>
          <a:solidFill>
            <a:srgbClr val="2D2D8A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2400" b="1">
                <a:solidFill>
                  <a:srgbClr val="FFCC00"/>
                </a:solidFill>
                <a:latin typeface="Tahoma" pitchFamily="34" charset="0"/>
                <a:cs typeface="Tahoma" pitchFamily="34" charset="0"/>
              </a:rPr>
              <a:t>EXOTIC: Conference Proceedings 2011 - 2012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-26988"/>
            <a:ext cx="7772400" cy="774701"/>
          </a:xfrm>
        </p:spPr>
        <p:txBody>
          <a:bodyPr/>
          <a:lstStyle/>
          <a:p>
            <a:r>
              <a:rPr lang="it-IT" sz="2800" smtClean="0">
                <a:latin typeface="Tahoma" pitchFamily="34" charset="0"/>
                <a:cs typeface="Tahoma" pitchFamily="34" charset="0"/>
              </a:rPr>
              <a:t>Talks+posters ( 2009-…)</a:t>
            </a:r>
          </a:p>
        </p:txBody>
      </p:sp>
      <p:sp>
        <p:nvSpPr>
          <p:cNvPr id="65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7950" y="908050"/>
            <a:ext cx="8712200" cy="4608513"/>
          </a:xfrm>
          <a:ln w="19050">
            <a:solidFill>
              <a:schemeClr val="bg1"/>
            </a:solidFill>
          </a:ln>
        </p:spPr>
        <p:txBody>
          <a:bodyPr/>
          <a:lstStyle/>
          <a:p>
            <a:pPr marL="0" indent="0" algn="just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it-IT" sz="1500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1) </a:t>
            </a:r>
            <a:r>
              <a:rPr lang="it-IT" sz="1500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M. </a:t>
            </a:r>
            <a:r>
              <a:rPr lang="it-IT" sz="1500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Mazzocco, talk, </a:t>
            </a:r>
            <a:r>
              <a:rPr lang="it-IT" sz="15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5th </a:t>
            </a:r>
            <a:r>
              <a:rPr lang="it-IT" sz="1500" i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International Conference </a:t>
            </a:r>
            <a:r>
              <a:rPr lang="it-IT" sz="15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FUSION11 St</a:t>
            </a:r>
            <a:r>
              <a:rPr lang="it-IT" sz="1500" i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 Malo (Francia) 2-6 </a:t>
            </a:r>
            <a:r>
              <a:rPr lang="it-IT" sz="1500" i="1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May</a:t>
            </a:r>
            <a:r>
              <a:rPr lang="it-IT" sz="1500" i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it-IT" sz="15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2011, </a:t>
            </a:r>
            <a:r>
              <a:rPr lang="it-IT" sz="1500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“</a:t>
            </a:r>
            <a:r>
              <a:rPr lang="it-IT" sz="1500" dirty="0" err="1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Reaction</a:t>
            </a:r>
            <a:r>
              <a:rPr lang="it-IT" sz="1500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it-IT" sz="1500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Dynamics </a:t>
            </a:r>
            <a:r>
              <a:rPr lang="it-IT" sz="1500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Studies</a:t>
            </a:r>
            <a:r>
              <a:rPr lang="it-IT" sz="1500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with the </a:t>
            </a:r>
            <a:r>
              <a:rPr lang="it-IT" sz="1500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Facility</a:t>
            </a:r>
            <a:r>
              <a:rPr lang="it-IT" sz="1500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EXOTIC </a:t>
            </a:r>
            <a:r>
              <a:rPr lang="it-IT" sz="1500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at</a:t>
            </a:r>
            <a:r>
              <a:rPr lang="it-IT" sz="1500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LNL: the </a:t>
            </a:r>
            <a:r>
              <a:rPr lang="it-IT" sz="1500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systems</a:t>
            </a:r>
            <a:r>
              <a:rPr lang="it-IT" sz="1500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it-IT" sz="1500" baseline="30000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17</a:t>
            </a:r>
            <a:r>
              <a:rPr lang="it-IT" sz="1500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F,</a:t>
            </a:r>
            <a:r>
              <a:rPr lang="it-IT" sz="1500" baseline="30000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17</a:t>
            </a:r>
            <a:r>
              <a:rPr lang="it-IT" sz="1500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O </a:t>
            </a:r>
            <a:r>
              <a:rPr lang="it-IT" sz="1500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+ </a:t>
            </a:r>
            <a:r>
              <a:rPr lang="it-IT" sz="1500" baseline="30000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58</a:t>
            </a:r>
            <a:r>
              <a:rPr lang="it-IT" sz="1500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Ni”</a:t>
            </a:r>
            <a:endParaRPr lang="it-IT" sz="1500" dirty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0" indent="0" algn="just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it-IT" sz="1500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2) </a:t>
            </a:r>
            <a:r>
              <a:rPr lang="it-IT" sz="1500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M. </a:t>
            </a:r>
            <a:r>
              <a:rPr lang="it-IT" sz="1500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Mazzocco, talk, </a:t>
            </a:r>
            <a:r>
              <a:rPr lang="it-IT" sz="1500" i="1" dirty="0" err="1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Selected</a:t>
            </a:r>
            <a:r>
              <a:rPr lang="it-IT" sz="15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it-IT" sz="1500" i="1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Topics</a:t>
            </a:r>
            <a:r>
              <a:rPr lang="it-IT" sz="1500" i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in </a:t>
            </a:r>
            <a:r>
              <a:rPr lang="it-IT" sz="1500" i="1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Nuclear</a:t>
            </a:r>
            <a:r>
              <a:rPr lang="it-IT" sz="1500" i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and </a:t>
            </a:r>
            <a:r>
              <a:rPr lang="it-IT" sz="1500" i="1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Atomic</a:t>
            </a:r>
            <a:r>
              <a:rPr lang="it-IT" sz="1500" i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it-IT" sz="1500" i="1" dirty="0" err="1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Physics</a:t>
            </a:r>
            <a:r>
              <a:rPr lang="it-IT" sz="15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Fiera </a:t>
            </a:r>
            <a:r>
              <a:rPr lang="it-IT" sz="1500" i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di Primiero (TN), 30 </a:t>
            </a:r>
            <a:r>
              <a:rPr lang="it-IT" sz="1500" i="1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September</a:t>
            </a:r>
            <a:r>
              <a:rPr lang="it-IT" sz="1500" i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- 4 </a:t>
            </a:r>
            <a:r>
              <a:rPr lang="it-IT" sz="1500" i="1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October</a:t>
            </a:r>
            <a:r>
              <a:rPr lang="it-IT" sz="1500" i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2011</a:t>
            </a:r>
            <a:r>
              <a:rPr lang="it-IT" sz="15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it-IT" sz="1500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“</a:t>
            </a:r>
            <a:r>
              <a:rPr lang="it-IT" sz="1500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Reaction</a:t>
            </a:r>
            <a:r>
              <a:rPr lang="it-IT" sz="1500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Dynamics </a:t>
            </a:r>
            <a:r>
              <a:rPr lang="it-IT" sz="1500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Studies</a:t>
            </a:r>
            <a:r>
              <a:rPr lang="it-IT" sz="1500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with the </a:t>
            </a:r>
            <a:r>
              <a:rPr lang="it-IT" sz="1500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Facility</a:t>
            </a:r>
            <a:r>
              <a:rPr lang="it-IT" sz="1500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EXOTIC </a:t>
            </a:r>
            <a:r>
              <a:rPr lang="it-IT" sz="1500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at</a:t>
            </a:r>
            <a:r>
              <a:rPr lang="it-IT" sz="1500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LNL”</a:t>
            </a:r>
          </a:p>
          <a:p>
            <a:pPr marL="0" indent="0" algn="just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it-IT" sz="1500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3) </a:t>
            </a:r>
            <a:r>
              <a:rPr lang="it-IT" sz="1500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M. </a:t>
            </a:r>
            <a:r>
              <a:rPr lang="it-IT" sz="1500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Mazzocco, </a:t>
            </a:r>
            <a:r>
              <a:rPr lang="it-IT" sz="15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First </a:t>
            </a:r>
            <a:r>
              <a:rPr lang="it-IT" sz="1500" i="1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Spes</a:t>
            </a:r>
            <a:r>
              <a:rPr lang="it-IT" sz="1500" i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School on </a:t>
            </a:r>
            <a:r>
              <a:rPr lang="it-IT" sz="1500" i="1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Experimental</a:t>
            </a:r>
            <a:r>
              <a:rPr lang="it-IT" sz="1500" i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it-IT" sz="1500" i="1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Techniques</a:t>
            </a:r>
            <a:r>
              <a:rPr lang="it-IT" sz="1500" i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with </a:t>
            </a:r>
            <a:r>
              <a:rPr lang="it-IT" sz="1500" i="1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Radioactive</a:t>
            </a:r>
            <a:r>
              <a:rPr lang="it-IT" sz="1500" i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it-IT" sz="1500" i="1" dirty="0" err="1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Beams</a:t>
            </a:r>
            <a:r>
              <a:rPr lang="it-IT" sz="15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INFN-LNS</a:t>
            </a:r>
            <a:r>
              <a:rPr lang="it-IT" sz="1500" i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Catania, 8-11 </a:t>
            </a:r>
            <a:r>
              <a:rPr lang="it-IT" sz="1500" i="1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November</a:t>
            </a:r>
            <a:r>
              <a:rPr lang="it-IT" sz="1500" i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it-IT" sz="15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2011, </a:t>
            </a:r>
            <a:r>
              <a:rPr lang="it-IT" sz="1500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“RIB </a:t>
            </a:r>
            <a:r>
              <a:rPr lang="it-IT" sz="1500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In-Flight Production: the </a:t>
            </a:r>
            <a:r>
              <a:rPr lang="it-IT" sz="1500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Facility</a:t>
            </a:r>
            <a:r>
              <a:rPr lang="it-IT" sz="1500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EXOTIC </a:t>
            </a:r>
            <a:r>
              <a:rPr lang="it-IT" sz="1500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at</a:t>
            </a:r>
            <a:r>
              <a:rPr lang="it-IT" sz="1500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LNL”</a:t>
            </a:r>
          </a:p>
          <a:p>
            <a:pPr marL="0" indent="0" algn="just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it-IT" sz="1500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4) </a:t>
            </a:r>
            <a:r>
              <a:rPr lang="it-IT" sz="1500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D. </a:t>
            </a:r>
            <a:r>
              <a:rPr lang="it-IT" sz="1500" dirty="0" err="1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Pierroutsakou</a:t>
            </a:r>
            <a:r>
              <a:rPr lang="it-IT" sz="1500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it-IT" sz="1500" i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5th International Conference FUSION11, </a:t>
            </a:r>
            <a:r>
              <a:rPr lang="it-IT" sz="1500" i="1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May</a:t>
            </a:r>
            <a:r>
              <a:rPr lang="it-IT" sz="1500" i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6th </a:t>
            </a:r>
            <a:r>
              <a:rPr lang="it-IT" sz="15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2011,</a:t>
            </a:r>
            <a:r>
              <a:rPr lang="it-IT" sz="1500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it-IT" sz="1500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“</a:t>
            </a:r>
            <a:r>
              <a:rPr lang="it-IT" sz="1500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Dynamical</a:t>
            </a:r>
            <a:r>
              <a:rPr lang="it-IT" sz="1500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it-IT" sz="1500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Dipole</a:t>
            </a:r>
            <a:r>
              <a:rPr lang="it-IT" sz="1500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Mode in </a:t>
            </a:r>
            <a:r>
              <a:rPr lang="it-IT" sz="1500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heavy-ion</a:t>
            </a:r>
            <a:r>
              <a:rPr lang="it-IT" sz="1500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fusion </a:t>
            </a:r>
            <a:r>
              <a:rPr lang="it-IT" sz="1500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reactions</a:t>
            </a:r>
            <a:r>
              <a:rPr lang="it-IT" sz="1500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by </a:t>
            </a:r>
            <a:r>
              <a:rPr lang="it-IT" sz="1500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using</a:t>
            </a:r>
            <a:r>
              <a:rPr lang="it-IT" sz="1500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it-IT" sz="1500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stable</a:t>
            </a:r>
            <a:r>
              <a:rPr lang="it-IT" sz="1500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it-IT" sz="1500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and </a:t>
            </a:r>
            <a:r>
              <a:rPr lang="it-IT" sz="1500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radioactive</a:t>
            </a:r>
            <a:r>
              <a:rPr lang="it-IT" sz="1500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it-IT" sz="1500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beams</a:t>
            </a:r>
            <a:r>
              <a:rPr lang="it-IT" sz="1500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”</a:t>
            </a:r>
          </a:p>
          <a:p>
            <a:pPr marL="0" indent="0" algn="just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it-IT" sz="1500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5)</a:t>
            </a:r>
            <a:r>
              <a:rPr lang="it-IT" sz="1500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D. </a:t>
            </a:r>
            <a:r>
              <a:rPr lang="it-IT" sz="1500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Pierroutsakou</a:t>
            </a:r>
            <a:r>
              <a:rPr lang="it-IT" sz="1500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it-IT" sz="1500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invited</a:t>
            </a:r>
            <a:r>
              <a:rPr lang="it-IT" sz="1500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it-IT" sz="1500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talk, </a:t>
            </a:r>
            <a:r>
              <a:rPr lang="it-IT" sz="15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IX </a:t>
            </a:r>
            <a:r>
              <a:rPr lang="it-IT" sz="1500" i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Latin American Symposium on </a:t>
            </a:r>
            <a:r>
              <a:rPr lang="it-IT" sz="1500" i="1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Nuclear</a:t>
            </a:r>
            <a:r>
              <a:rPr lang="it-IT" sz="1500" i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it-IT" sz="1500" i="1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Physics</a:t>
            </a:r>
            <a:r>
              <a:rPr lang="it-IT" sz="1500" i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and Applications, 18–22 </a:t>
            </a:r>
            <a:r>
              <a:rPr lang="it-IT" sz="1500" i="1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July</a:t>
            </a:r>
            <a:r>
              <a:rPr lang="it-IT" sz="1500" i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2011, Quito, </a:t>
            </a:r>
            <a:r>
              <a:rPr lang="it-IT" sz="15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Ecuador, </a:t>
            </a:r>
            <a:r>
              <a:rPr lang="it-IT" sz="1500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"</a:t>
            </a:r>
            <a:r>
              <a:rPr lang="it-IT" sz="1500" dirty="0" err="1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Collective</a:t>
            </a:r>
            <a:r>
              <a:rPr lang="it-IT" sz="1500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it-IT" sz="1500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modes</a:t>
            </a:r>
            <a:r>
              <a:rPr lang="it-IT" sz="1500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: </a:t>
            </a:r>
            <a:r>
              <a:rPr lang="it-IT" sz="1500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Dynamical</a:t>
            </a:r>
            <a:r>
              <a:rPr lang="it-IT" sz="1500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it-IT" sz="1500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dipole</a:t>
            </a:r>
            <a:r>
              <a:rPr lang="it-IT" sz="1500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it-IT" sz="1500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excitation</a:t>
            </a:r>
            <a:r>
              <a:rPr lang="it-IT" sz="1500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in dissipative </a:t>
            </a:r>
            <a:r>
              <a:rPr lang="it-IT" sz="1500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heavy-ion</a:t>
            </a:r>
            <a:r>
              <a:rPr lang="it-IT" sz="1500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it-IT" sz="1500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reactions</a:t>
            </a:r>
            <a:r>
              <a:rPr lang="it-IT" sz="1500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" </a:t>
            </a:r>
            <a:r>
              <a:rPr lang="it-IT" sz="1500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endParaRPr lang="it-IT" sz="1500" dirty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0" indent="0" algn="just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it-IT" sz="1500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6)C</a:t>
            </a:r>
            <a:r>
              <a:rPr lang="it-IT" sz="1500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 </a:t>
            </a:r>
            <a:r>
              <a:rPr lang="it-IT" sz="1500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Parascandolo</a:t>
            </a:r>
            <a:r>
              <a:rPr lang="it-IT" sz="1500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talk al </a:t>
            </a:r>
            <a:r>
              <a:rPr lang="it-IT" sz="1500" i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XCVII Congresso della Società Italiana di Fisica, L'Aquila 26-30 settembre 2011, </a:t>
            </a:r>
            <a:r>
              <a:rPr lang="it-IT" sz="1500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"Studio del Dipolo Dinamico nella regione di massa del </a:t>
            </a:r>
            <a:r>
              <a:rPr lang="it-IT" sz="1500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Pb</a:t>
            </a:r>
            <a:r>
              <a:rPr lang="it-IT" sz="1500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it-IT" sz="1500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"</a:t>
            </a:r>
          </a:p>
          <a:p>
            <a:pPr marL="0" indent="12700" algn="just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GB" sz="1500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7) C. </a:t>
            </a:r>
            <a:r>
              <a:rPr lang="en-GB" sz="1500" dirty="0" err="1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Parascandolo</a:t>
            </a:r>
            <a:r>
              <a:rPr lang="en-GB" sz="1500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en-GB" sz="1500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talk, </a:t>
            </a:r>
            <a:r>
              <a:rPr lang="en-GB" sz="1500" i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Extremes of the Nuclear </a:t>
            </a:r>
            <a:r>
              <a:rPr lang="en-GB" sz="15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Landscape</a:t>
            </a:r>
            <a:r>
              <a:rPr lang="en-GB" sz="1500" i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en-GB" sz="1500" i="1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Zakopane</a:t>
            </a:r>
            <a:r>
              <a:rPr lang="en-GB" sz="1500" i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Conference in Nuclear Physics, 27 August- 2 </a:t>
            </a:r>
            <a:r>
              <a:rPr lang="en-GB" sz="1500" i="1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Septembre</a:t>
            </a:r>
            <a:r>
              <a:rPr lang="en-GB" sz="1500" i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2012,</a:t>
            </a:r>
            <a:r>
              <a:rPr lang="en-GB" sz="1500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“D</a:t>
            </a:r>
            <a:r>
              <a:rPr lang="en-US" sz="1500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ynamical</a:t>
            </a:r>
            <a:r>
              <a:rPr lang="en-US" sz="1500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Dipole mode: a “collective” tool to understand reaction dynamics by using stable and radioactive beams”</a:t>
            </a:r>
          </a:p>
          <a:p>
            <a:pPr marL="0" indent="12700" algn="just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1500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8) </a:t>
            </a:r>
            <a:r>
              <a:rPr lang="en-US" sz="1500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C. </a:t>
            </a:r>
            <a:r>
              <a:rPr lang="en-US" sz="1500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Parascandolo</a:t>
            </a:r>
            <a:r>
              <a:rPr lang="en-US" sz="1500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talk, </a:t>
            </a:r>
            <a:r>
              <a:rPr lang="en-US" sz="1500" i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EXON 2012, International Symposium on Exotic Nuclei, Vladivostok, 1-6 </a:t>
            </a:r>
            <a:r>
              <a:rPr lang="en-US" sz="1500" i="1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october</a:t>
            </a:r>
            <a:r>
              <a:rPr lang="en-US" sz="1500" i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2012,  </a:t>
            </a:r>
            <a:r>
              <a:rPr lang="en-US" sz="1500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“Dynamical dipole mode in fusion heavy-ion reactions by using stable and radioactive beams”</a:t>
            </a:r>
          </a:p>
          <a:p>
            <a:pPr marL="0" indent="12700" algn="just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1500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9) M. </a:t>
            </a:r>
            <a:r>
              <a:rPr lang="en-US" sz="1500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Mazzocco</a:t>
            </a:r>
            <a:r>
              <a:rPr lang="en-US" sz="1500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invited talk, </a:t>
            </a:r>
            <a:r>
              <a:rPr lang="en-US" sz="1500" i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SIF, 17-21 September 2012, </a:t>
            </a:r>
            <a:r>
              <a:rPr lang="en-US" sz="15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Naples</a:t>
            </a:r>
          </a:p>
          <a:p>
            <a:pPr marL="0" indent="12700" algn="just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1500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10) M. </a:t>
            </a:r>
            <a:r>
              <a:rPr lang="en-US" sz="1500" dirty="0" err="1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Mazzocco</a:t>
            </a:r>
            <a:r>
              <a:rPr lang="en-US" sz="1500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en-US" sz="15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invited talk, </a:t>
            </a:r>
            <a:r>
              <a:rPr lang="en-GB" sz="1500" i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Extremes of the Nuclear </a:t>
            </a:r>
            <a:r>
              <a:rPr lang="en-GB" sz="15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Landscape, </a:t>
            </a:r>
            <a:r>
              <a:rPr lang="en-GB" sz="1500" i="1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Zakopane</a:t>
            </a:r>
            <a:r>
              <a:rPr lang="en-GB" sz="1500" i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Conference in Nuclear Physics, 27 August- 2 </a:t>
            </a:r>
            <a:r>
              <a:rPr lang="en-GB" sz="1500" i="1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Septembre</a:t>
            </a:r>
            <a:r>
              <a:rPr lang="en-GB" sz="1500" i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GB" sz="1500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2012</a:t>
            </a:r>
            <a:endParaRPr lang="en-US" sz="1500" i="1" dirty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0" indent="12700" algn="just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1500" dirty="0" smtClean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74755" name="Rectangle 4"/>
          <p:cNvSpPr>
            <a:spLocks noChangeArrowheads="1"/>
          </p:cNvSpPr>
          <p:nvPr/>
        </p:nvSpPr>
        <p:spPr bwMode="auto">
          <a:xfrm>
            <a:off x="0" y="-26988"/>
            <a:ext cx="9144000" cy="574676"/>
          </a:xfrm>
          <a:prstGeom prst="rect">
            <a:avLst/>
          </a:prstGeom>
          <a:solidFill>
            <a:srgbClr val="2D2D8A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2400" b="1">
                <a:solidFill>
                  <a:srgbClr val="FFCC00"/>
                </a:solidFill>
                <a:latin typeface="Tahoma" pitchFamily="34" charset="0"/>
                <a:cs typeface="Tahoma" pitchFamily="34" charset="0"/>
              </a:rPr>
              <a:t>EXOTIC: Talks 2011 - 2012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-26988"/>
            <a:ext cx="7772400" cy="774701"/>
          </a:xfrm>
        </p:spPr>
        <p:txBody>
          <a:bodyPr/>
          <a:lstStyle/>
          <a:p>
            <a:r>
              <a:rPr lang="it-IT" sz="2800" smtClean="0">
                <a:latin typeface="Tahoma" pitchFamily="34" charset="0"/>
                <a:cs typeface="Tahoma" pitchFamily="34" charset="0"/>
              </a:rPr>
              <a:t>Talks+posters ( 2009-…)</a:t>
            </a:r>
          </a:p>
        </p:txBody>
      </p:sp>
      <p:sp>
        <p:nvSpPr>
          <p:cNvPr id="7577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908050"/>
            <a:ext cx="8496300" cy="4608513"/>
          </a:xfrm>
          <a:ln w="19050">
            <a:solidFill>
              <a:schemeClr val="bg1"/>
            </a:solidFill>
          </a:ln>
        </p:spPr>
        <p:txBody>
          <a:bodyPr/>
          <a:lstStyle/>
          <a:p>
            <a:pPr marL="0" indent="12700" algn="just">
              <a:lnSpc>
                <a:spcPct val="80000"/>
              </a:lnSpc>
              <a:buFont typeface="Wingdings" pitchFamily="2" charset="2"/>
              <a:buNone/>
            </a:pPr>
            <a:r>
              <a:rPr lang="it-IT" sz="150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1) C. Parascandolo, poster, </a:t>
            </a:r>
            <a:r>
              <a:rPr lang="it-IT" sz="1500" i="1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EBSS2011,  East Lansing, Michigan 25-30 luglio 2011, </a:t>
            </a:r>
            <a:r>
              <a:rPr lang="it-IT" sz="150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"Investigation of the dynamical dipole radiation in the </a:t>
            </a:r>
            <a:r>
              <a:rPr lang="it-IT" sz="1500" baseline="3000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192</a:t>
            </a:r>
            <a:r>
              <a:rPr lang="it-IT" sz="150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Pb mass region</a:t>
            </a:r>
            <a:r>
              <a:rPr lang="en-GB" sz="150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 “</a:t>
            </a:r>
            <a:endParaRPr lang="it-IT" sz="1500" smtClean="0">
              <a:solidFill>
                <a:srgbClr val="002060"/>
              </a:solidFill>
              <a:latin typeface="Tahoma" pitchFamily="34" charset="0"/>
              <a:cs typeface="Tahoma" pitchFamily="34" charset="0"/>
            </a:endParaRPr>
          </a:p>
          <a:p>
            <a:pPr marL="0" indent="12700" algn="just">
              <a:lnSpc>
                <a:spcPct val="80000"/>
              </a:lnSpc>
              <a:buFont typeface="Wingdings" pitchFamily="2" charset="2"/>
              <a:buNone/>
            </a:pPr>
            <a:r>
              <a:rPr lang="en-US" sz="150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2) N. Patronis</a:t>
            </a:r>
            <a:r>
              <a:rPr lang="it-IT" sz="150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, poster, </a:t>
            </a:r>
            <a:r>
              <a:rPr lang="en-GB" sz="1500" i="1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Advances in Radioactive Isotope Science -ARIS 2011, 29 May-3 June  2011 </a:t>
            </a:r>
          </a:p>
          <a:p>
            <a:pPr marL="0" indent="12700" algn="just">
              <a:lnSpc>
                <a:spcPct val="80000"/>
              </a:lnSpc>
              <a:buFont typeface="Wingdings" pitchFamily="2" charset="2"/>
              <a:buNone/>
            </a:pPr>
            <a:r>
              <a:rPr lang="en-GB" sz="150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“Probing the </a:t>
            </a:r>
            <a:r>
              <a:rPr lang="en-GB" sz="1500" baseline="3000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17</a:t>
            </a:r>
            <a:r>
              <a:rPr lang="en-GB" sz="150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F+p potential by means of elastic scattering measurements at near barrier energies“</a:t>
            </a:r>
          </a:p>
          <a:p>
            <a:pPr marL="0" indent="12700" algn="just">
              <a:lnSpc>
                <a:spcPct val="80000"/>
              </a:lnSpc>
              <a:buFont typeface="Wingdings" pitchFamily="2" charset="2"/>
              <a:buNone/>
            </a:pPr>
            <a:r>
              <a:rPr lang="en-US" sz="150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3) C. Signorini, poster, </a:t>
            </a:r>
            <a:r>
              <a:rPr lang="en-US" sz="1500" i="1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Advances in Radioactive Isotope Science - ARIS 2011</a:t>
            </a:r>
          </a:p>
          <a:p>
            <a:pPr marL="0" indent="12700" algn="just">
              <a:lnSpc>
                <a:spcPct val="80000"/>
              </a:lnSpc>
              <a:buFont typeface="Wingdings" pitchFamily="2" charset="2"/>
              <a:buNone/>
            </a:pPr>
            <a:r>
              <a:rPr lang="en-US" sz="1500" i="1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Leuven, Belgium, 29 May - 03 June 2011, </a:t>
            </a:r>
            <a:r>
              <a:rPr lang="en-US" sz="150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"Researches with radioactive beams at the LNL laboratory "</a:t>
            </a:r>
          </a:p>
          <a:p>
            <a:pPr marL="0" indent="12700" algn="just">
              <a:lnSpc>
                <a:spcPct val="80000"/>
              </a:lnSpc>
              <a:buFont typeface="Wingdings" pitchFamily="2" charset="2"/>
              <a:buNone/>
            </a:pPr>
            <a:r>
              <a:rPr lang="en-US" sz="1500" i="1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3) </a:t>
            </a:r>
            <a:r>
              <a:rPr lang="en-US" sz="150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C. Signorini</a:t>
            </a:r>
            <a:r>
              <a:rPr lang="en-US" sz="1500" i="1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, </a:t>
            </a:r>
            <a:r>
              <a:rPr lang="en-US" sz="150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poster,</a:t>
            </a:r>
            <a:r>
              <a:rPr lang="en-US" sz="1500" i="1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 11</a:t>
            </a:r>
            <a:r>
              <a:rPr lang="en-US" sz="1500" i="1" baseline="3000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th</a:t>
            </a:r>
            <a:r>
              <a:rPr lang="en-US" sz="1500" i="1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 International Conference on Nucleus Nucleus Collisions, Hyatt Regency San Antonio Texas, 27 May-1 June 2012, </a:t>
            </a:r>
            <a:r>
              <a:rPr lang="en-US" sz="150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“Elastic Scattering Measurement  for 17O+58Ni at Coulomb barrier with silicon strip detectors exploiting ASIC electronics”</a:t>
            </a:r>
          </a:p>
          <a:p>
            <a:pPr marL="0" indent="12700" algn="just">
              <a:lnSpc>
                <a:spcPct val="80000"/>
              </a:lnSpc>
              <a:buFont typeface="Wingdings" pitchFamily="2" charset="2"/>
              <a:buNone/>
            </a:pPr>
            <a:r>
              <a:rPr lang="en-US" sz="150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4)M. Mazzocco</a:t>
            </a:r>
            <a:r>
              <a:rPr lang="en-US" sz="1500" i="1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, </a:t>
            </a:r>
            <a:r>
              <a:rPr lang="en-US" sz="150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poster,</a:t>
            </a:r>
            <a:r>
              <a:rPr lang="en-US" sz="1500" i="1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 11</a:t>
            </a:r>
            <a:r>
              <a:rPr lang="en-US" sz="1500" i="1" baseline="3000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th</a:t>
            </a:r>
            <a:r>
              <a:rPr lang="en-US" sz="1500" i="1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 International Conference on Nucleus Nucleus Collisions, Hyatt Regency San Antonio Texas, 27 May-1 June 2012, </a:t>
            </a:r>
            <a:r>
              <a:rPr lang="en-US" sz="150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”Elastic Scattering for the System </a:t>
            </a:r>
            <a:r>
              <a:rPr lang="en-US" sz="1500" baseline="3000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7</a:t>
            </a:r>
            <a:r>
              <a:rPr lang="en-US" sz="150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Be + </a:t>
            </a:r>
            <a:r>
              <a:rPr lang="en-US" sz="1500" baseline="3000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58</a:t>
            </a:r>
            <a:r>
              <a:rPr lang="en-US" sz="150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Ni at 22.7 MeV beam Energy “</a:t>
            </a:r>
          </a:p>
          <a:p>
            <a:pPr marL="0" indent="12700" algn="just">
              <a:lnSpc>
                <a:spcPct val="80000"/>
              </a:lnSpc>
              <a:buFont typeface="Wingdings" pitchFamily="2" charset="2"/>
              <a:buNone/>
            </a:pPr>
            <a:endParaRPr lang="it-IT" sz="1500" smtClean="0">
              <a:solidFill>
                <a:srgbClr val="002060"/>
              </a:solidFill>
              <a:latin typeface="Tahoma" pitchFamily="34" charset="0"/>
              <a:cs typeface="Tahoma" pitchFamily="34" charset="0"/>
            </a:endParaRPr>
          </a:p>
          <a:p>
            <a:pPr marL="0" indent="12700" algn="just">
              <a:lnSpc>
                <a:spcPct val="80000"/>
              </a:lnSpc>
              <a:buFont typeface="Wingdings" pitchFamily="2" charset="2"/>
              <a:buNone/>
            </a:pPr>
            <a:endParaRPr lang="it-IT" sz="1500" smtClean="0">
              <a:solidFill>
                <a:srgbClr val="002060"/>
              </a:solidFill>
              <a:latin typeface="Tahoma" pitchFamily="34" charset="0"/>
              <a:cs typeface="Tahoma" pitchFamily="34" charset="0"/>
            </a:endParaRPr>
          </a:p>
          <a:p>
            <a:pPr marL="0" indent="12700" algn="just">
              <a:lnSpc>
                <a:spcPct val="80000"/>
              </a:lnSpc>
              <a:buFont typeface="Wingdings" pitchFamily="2" charset="2"/>
              <a:buNone/>
            </a:pPr>
            <a:endParaRPr lang="en-US" sz="1500" smtClean="0">
              <a:solidFill>
                <a:srgbClr val="002060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75779" name="Rectangle 4"/>
          <p:cNvSpPr>
            <a:spLocks noChangeArrowheads="1"/>
          </p:cNvSpPr>
          <p:nvPr/>
        </p:nvSpPr>
        <p:spPr bwMode="auto">
          <a:xfrm>
            <a:off x="0" y="-26988"/>
            <a:ext cx="9144000" cy="574676"/>
          </a:xfrm>
          <a:prstGeom prst="rect">
            <a:avLst/>
          </a:prstGeom>
          <a:solidFill>
            <a:srgbClr val="2D2D8A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2400" b="1">
                <a:solidFill>
                  <a:srgbClr val="FFCC00"/>
                </a:solidFill>
                <a:latin typeface="Tahoma" pitchFamily="34" charset="0"/>
                <a:cs typeface="Tahoma" pitchFamily="34" charset="0"/>
              </a:rPr>
              <a:t>EXOTIC: Posters 2011 - 2012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1484313"/>
            <a:ext cx="8496300" cy="1800225"/>
          </a:xfrm>
          <a:ln w="19050">
            <a:solidFill>
              <a:schemeClr val="bg1"/>
            </a:solidFill>
          </a:ln>
        </p:spPr>
        <p:txBody>
          <a:bodyPr/>
          <a:lstStyle/>
          <a:p>
            <a:pPr marL="0" indent="12700" algn="just">
              <a:lnSpc>
                <a:spcPct val="80000"/>
              </a:lnSpc>
              <a:buFont typeface="Wingdings" pitchFamily="2" charset="2"/>
              <a:buNone/>
            </a:pPr>
            <a:endParaRPr lang="it-IT" sz="1200" smtClean="0">
              <a:solidFill>
                <a:srgbClr val="3333CC"/>
              </a:solidFill>
              <a:cs typeface="Times New Roman" pitchFamily="18" charset="0"/>
            </a:endParaRPr>
          </a:p>
          <a:p>
            <a:pPr marL="0" indent="12700" algn="just">
              <a:lnSpc>
                <a:spcPct val="80000"/>
              </a:lnSpc>
              <a:buFont typeface="Wingdings" pitchFamily="2" charset="2"/>
              <a:buNone/>
            </a:pPr>
            <a:endParaRPr lang="it-IT" sz="1200" b="1" smtClean="0">
              <a:solidFill>
                <a:srgbClr val="2D2D8A"/>
              </a:solidFill>
              <a:cs typeface="Times New Roman" pitchFamily="18" charset="0"/>
            </a:endParaRPr>
          </a:p>
          <a:p>
            <a:pPr marL="0" indent="12700" algn="just">
              <a:lnSpc>
                <a:spcPct val="80000"/>
              </a:lnSpc>
            </a:pPr>
            <a:r>
              <a:rPr lang="it-IT" sz="1600" smtClean="0">
                <a:solidFill>
                  <a:srgbClr val="2D2D8A"/>
                </a:solidFill>
                <a:latin typeface="Tahoma" pitchFamily="34" charset="0"/>
                <a:cs typeface="Tahoma" pitchFamily="34" charset="0"/>
              </a:rPr>
              <a:t>" Sezione d'urto di diffusione elastica del fascio radioattivo di </a:t>
            </a:r>
            <a:r>
              <a:rPr lang="it-IT" sz="1600" baseline="30000" smtClean="0">
                <a:solidFill>
                  <a:srgbClr val="2D2D8A"/>
                </a:solidFill>
                <a:latin typeface="Tahoma" pitchFamily="34" charset="0"/>
                <a:cs typeface="Tahoma" pitchFamily="34" charset="0"/>
              </a:rPr>
              <a:t>7</a:t>
            </a:r>
            <a:r>
              <a:rPr lang="it-IT" sz="1600" smtClean="0">
                <a:solidFill>
                  <a:srgbClr val="2D2D8A"/>
                </a:solidFill>
                <a:latin typeface="Tahoma" pitchFamily="34" charset="0"/>
                <a:cs typeface="Tahoma" pitchFamily="34" charset="0"/>
              </a:rPr>
              <a:t>Be su un bersaglio di </a:t>
            </a:r>
            <a:r>
              <a:rPr lang="it-IT" sz="1600" baseline="30000" smtClean="0">
                <a:solidFill>
                  <a:srgbClr val="2D2D8A"/>
                </a:solidFill>
                <a:latin typeface="Tahoma" pitchFamily="34" charset="0"/>
                <a:cs typeface="Tahoma" pitchFamily="34" charset="0"/>
              </a:rPr>
              <a:t>58</a:t>
            </a:r>
            <a:r>
              <a:rPr lang="it-IT" sz="1600" smtClean="0">
                <a:solidFill>
                  <a:srgbClr val="2D2D8A"/>
                </a:solidFill>
                <a:latin typeface="Tahoma" pitchFamily="34" charset="0"/>
                <a:cs typeface="Tahoma" pitchFamily="34" charset="0"/>
              </a:rPr>
              <a:t>Ni ad energie attorno alla barriera Coulombiana ", </a:t>
            </a:r>
            <a:r>
              <a:rPr lang="it-IT" sz="1600" b="1" smtClean="0">
                <a:solidFill>
                  <a:srgbClr val="2D2D8A"/>
                </a:solidFill>
                <a:latin typeface="Tahoma" pitchFamily="34" charset="0"/>
                <a:cs typeface="Tahoma" pitchFamily="34" charset="0"/>
              </a:rPr>
              <a:t>N. Fierro</a:t>
            </a:r>
            <a:r>
              <a:rPr lang="it-IT" sz="1600" smtClean="0">
                <a:solidFill>
                  <a:srgbClr val="2D2D8A"/>
                </a:solidFill>
                <a:latin typeface="Tahoma" pitchFamily="34" charset="0"/>
                <a:cs typeface="Tahoma" pitchFamily="34" charset="0"/>
              </a:rPr>
              <a:t>, 26/04/2012, Padova</a:t>
            </a:r>
          </a:p>
          <a:p>
            <a:pPr marL="0" indent="12700" algn="just">
              <a:lnSpc>
                <a:spcPct val="80000"/>
              </a:lnSpc>
            </a:pPr>
            <a:endParaRPr lang="it-IT" sz="1600" smtClean="0">
              <a:solidFill>
                <a:srgbClr val="666699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76802" name="Rectangle 4"/>
          <p:cNvSpPr>
            <a:spLocks noChangeArrowheads="1"/>
          </p:cNvSpPr>
          <p:nvPr/>
        </p:nvSpPr>
        <p:spPr bwMode="auto">
          <a:xfrm>
            <a:off x="0" y="-1588"/>
            <a:ext cx="9144000" cy="576263"/>
          </a:xfrm>
          <a:prstGeom prst="rect">
            <a:avLst/>
          </a:prstGeom>
          <a:solidFill>
            <a:srgbClr val="2D2D8A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2400" b="1">
                <a:solidFill>
                  <a:srgbClr val="FFCC00"/>
                </a:solidFill>
                <a:latin typeface="Tahoma" pitchFamily="34" charset="0"/>
                <a:cs typeface="Tahoma" pitchFamily="34" charset="0"/>
              </a:rPr>
              <a:t>EXOTIC: Tesi 2011 - 2012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82" descr="EXOTIC_02_04 004"/>
          <p:cNvPicPr>
            <a:picLocks noChangeAspect="1" noChangeArrowheads="1"/>
          </p:cNvPicPr>
          <p:nvPr/>
        </p:nvPicPr>
        <p:blipFill>
          <a:blip r:embed="rId3"/>
          <a:srcRect t="3319" b="15353"/>
          <a:stretch>
            <a:fillRect/>
          </a:stretch>
        </p:blipFill>
        <p:spPr bwMode="auto">
          <a:xfrm>
            <a:off x="2795588" y="641350"/>
            <a:ext cx="6119812" cy="3733800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33794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5400000">
            <a:off x="369094" y="4844256"/>
            <a:ext cx="1981200" cy="1957388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3795" name="Picture 32" descr="IMG_140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4800" y="1098550"/>
            <a:ext cx="1943100" cy="2590800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33796" name="Rectangle 33"/>
          <p:cNvSpPr>
            <a:spLocks noChangeArrowheads="1"/>
          </p:cNvSpPr>
          <p:nvPr/>
        </p:nvSpPr>
        <p:spPr bwMode="auto">
          <a:xfrm>
            <a:off x="152400" y="717550"/>
            <a:ext cx="2362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it-IT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Cryogenic Target</a:t>
            </a:r>
          </a:p>
        </p:txBody>
      </p:sp>
      <p:sp>
        <p:nvSpPr>
          <p:cNvPr id="33797" name="Rectangle 34"/>
          <p:cNvSpPr>
            <a:spLocks noChangeArrowheads="1"/>
          </p:cNvSpPr>
          <p:nvPr/>
        </p:nvSpPr>
        <p:spPr bwMode="auto">
          <a:xfrm>
            <a:off x="304800" y="4368800"/>
            <a:ext cx="2133600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it-IT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Beam-Tracking</a:t>
            </a:r>
          </a:p>
        </p:txBody>
      </p:sp>
      <p:pic>
        <p:nvPicPr>
          <p:cNvPr id="33798" name="Picture 36" descr="IMG_114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743200" y="4527550"/>
            <a:ext cx="1758950" cy="1508125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33799" name="Picture 37" descr="IMG_114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800600" y="4527550"/>
            <a:ext cx="1828800" cy="152400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</p:spPr>
      </p:pic>
      <p:grpSp>
        <p:nvGrpSpPr>
          <p:cNvPr id="33800" name="Group 38"/>
          <p:cNvGrpSpPr>
            <a:grpSpLocks/>
          </p:cNvGrpSpPr>
          <p:nvPr/>
        </p:nvGrpSpPr>
        <p:grpSpPr bwMode="auto">
          <a:xfrm>
            <a:off x="7010400" y="4527550"/>
            <a:ext cx="1828800" cy="1524000"/>
            <a:chOff x="1429" y="1661"/>
            <a:chExt cx="2857" cy="2495"/>
          </a:xfrm>
        </p:grpSpPr>
        <p:pic>
          <p:nvPicPr>
            <p:cNvPr id="33826" name="Picture 39" descr="IMG_1145"/>
            <p:cNvPicPr>
              <a:picLocks noChangeAspect="1" noChangeArrowheads="1"/>
            </p:cNvPicPr>
            <p:nvPr/>
          </p:nvPicPr>
          <p:blipFill>
            <a:blip r:embed="rId8"/>
            <a:srcRect t="1772" r="1584"/>
            <a:stretch>
              <a:fillRect/>
            </a:stretch>
          </p:blipFill>
          <p:spPr bwMode="auto">
            <a:xfrm>
              <a:off x="1429" y="1661"/>
              <a:ext cx="2857" cy="2495"/>
            </a:xfrm>
            <a:prstGeom prst="rect">
              <a:avLst/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</p:spPr>
        </p:pic>
        <p:sp>
          <p:nvSpPr>
            <p:cNvPr id="33827" name="Oval 40"/>
            <p:cNvSpPr>
              <a:spLocks noChangeArrowheads="1"/>
            </p:cNvSpPr>
            <p:nvPr/>
          </p:nvSpPr>
          <p:spPr bwMode="auto">
            <a:xfrm>
              <a:off x="1746" y="1842"/>
              <a:ext cx="2223" cy="1905"/>
            </a:xfrm>
            <a:prstGeom prst="ellipse">
              <a:avLst/>
            </a:prstGeom>
            <a:noFill/>
            <a:ln w="57150">
              <a:solidFill>
                <a:srgbClr val="FFFF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pitchFamily="34" charset="0"/>
              </a:endParaRPr>
            </a:p>
          </p:txBody>
        </p:sp>
      </p:grpSp>
      <p:sp>
        <p:nvSpPr>
          <p:cNvPr id="33801" name="Rectangle 41"/>
          <p:cNvSpPr>
            <a:spLocks noChangeArrowheads="1"/>
          </p:cNvSpPr>
          <p:nvPr/>
        </p:nvSpPr>
        <p:spPr bwMode="auto">
          <a:xfrm>
            <a:off x="2590800" y="6203950"/>
            <a:ext cx="1905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it-IT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PPAC  A</a:t>
            </a:r>
          </a:p>
        </p:txBody>
      </p:sp>
      <p:sp>
        <p:nvSpPr>
          <p:cNvPr id="33802" name="Rectangle 42"/>
          <p:cNvSpPr>
            <a:spLocks noChangeArrowheads="1"/>
          </p:cNvSpPr>
          <p:nvPr/>
        </p:nvSpPr>
        <p:spPr bwMode="auto">
          <a:xfrm>
            <a:off x="4724400" y="6203950"/>
            <a:ext cx="1905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it-IT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PPAC  B</a:t>
            </a:r>
          </a:p>
        </p:txBody>
      </p:sp>
      <p:sp>
        <p:nvSpPr>
          <p:cNvPr id="33803" name="Rectangle 43"/>
          <p:cNvSpPr>
            <a:spLocks noChangeArrowheads="1"/>
          </p:cNvSpPr>
          <p:nvPr/>
        </p:nvSpPr>
        <p:spPr bwMode="auto">
          <a:xfrm>
            <a:off x="6934200" y="6203950"/>
            <a:ext cx="1905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it-IT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Reconstruction on the target</a:t>
            </a:r>
          </a:p>
        </p:txBody>
      </p:sp>
      <p:sp>
        <p:nvSpPr>
          <p:cNvPr id="33804" name="Line 44"/>
          <p:cNvSpPr>
            <a:spLocks noChangeShapeType="1"/>
          </p:cNvSpPr>
          <p:nvPr/>
        </p:nvSpPr>
        <p:spPr bwMode="auto">
          <a:xfrm flipV="1">
            <a:off x="914400" y="5213350"/>
            <a:ext cx="1981200" cy="533400"/>
          </a:xfrm>
          <a:prstGeom prst="line">
            <a:avLst/>
          </a:prstGeom>
          <a:noFill/>
          <a:ln w="57150">
            <a:solidFill>
              <a:schemeClr val="folHlink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3805" name="Line 45"/>
          <p:cNvSpPr>
            <a:spLocks noChangeShapeType="1"/>
          </p:cNvSpPr>
          <p:nvPr/>
        </p:nvSpPr>
        <p:spPr bwMode="auto">
          <a:xfrm flipV="1">
            <a:off x="1447800" y="5213350"/>
            <a:ext cx="3962400" cy="685800"/>
          </a:xfrm>
          <a:prstGeom prst="line">
            <a:avLst/>
          </a:prstGeom>
          <a:noFill/>
          <a:ln w="57150">
            <a:solidFill>
              <a:schemeClr val="folHlink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3806" name="Line 46"/>
          <p:cNvSpPr>
            <a:spLocks noChangeShapeType="1"/>
          </p:cNvSpPr>
          <p:nvPr/>
        </p:nvSpPr>
        <p:spPr bwMode="auto">
          <a:xfrm flipV="1">
            <a:off x="1676400" y="5289550"/>
            <a:ext cx="5257800" cy="685800"/>
          </a:xfrm>
          <a:prstGeom prst="line">
            <a:avLst/>
          </a:prstGeom>
          <a:noFill/>
          <a:ln w="57150">
            <a:solidFill>
              <a:schemeClr val="folHlink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grpSp>
        <p:nvGrpSpPr>
          <p:cNvPr id="33807" name="Group 64"/>
          <p:cNvGrpSpPr>
            <a:grpSpLocks/>
          </p:cNvGrpSpPr>
          <p:nvPr/>
        </p:nvGrpSpPr>
        <p:grpSpPr bwMode="auto">
          <a:xfrm>
            <a:off x="2808288" y="717550"/>
            <a:ext cx="6030912" cy="3275013"/>
            <a:chOff x="2392" y="6278"/>
            <a:chExt cx="9104" cy="4912"/>
          </a:xfrm>
        </p:grpSpPr>
        <p:sp>
          <p:nvSpPr>
            <p:cNvPr id="33811" name="Text Box 65"/>
            <p:cNvSpPr txBox="1">
              <a:spLocks noChangeArrowheads="1"/>
            </p:cNvSpPr>
            <p:nvPr/>
          </p:nvSpPr>
          <p:spPr bwMode="auto">
            <a:xfrm>
              <a:off x="2392" y="6278"/>
              <a:ext cx="1577" cy="433"/>
            </a:xfrm>
            <a:prstGeom prst="rect">
              <a:avLst/>
            </a:prstGeom>
            <a:solidFill>
              <a:srgbClr val="DEF4DC"/>
            </a:solidFill>
            <a:ln w="9525">
              <a:noFill/>
              <a:miter lim="800000"/>
              <a:headEnd/>
              <a:tailEnd/>
            </a:ln>
          </p:spPr>
          <p:txBody>
            <a:bodyPr lIns="72238" tIns="36119" rIns="72238" bIns="36119"/>
            <a:lstStyle/>
            <a:p>
              <a:pPr algn="ctr"/>
              <a:r>
                <a:rPr lang="it-IT" sz="1400">
                  <a:solidFill>
                    <a:srgbClr val="000000"/>
                  </a:solidFill>
                  <a:latin typeface="Calibri" pitchFamily="34" charset="0"/>
                </a:rPr>
                <a:t>Gas Target</a:t>
              </a:r>
              <a:endParaRPr lang="it-IT">
                <a:latin typeface="Calibri" pitchFamily="34" charset="0"/>
              </a:endParaRPr>
            </a:p>
          </p:txBody>
        </p:sp>
        <p:sp>
          <p:nvSpPr>
            <p:cNvPr id="33812" name="Text Box 66"/>
            <p:cNvSpPr txBox="1">
              <a:spLocks noChangeArrowheads="1"/>
            </p:cNvSpPr>
            <p:nvPr/>
          </p:nvSpPr>
          <p:spPr bwMode="auto">
            <a:xfrm>
              <a:off x="4203" y="6278"/>
              <a:ext cx="3217" cy="433"/>
            </a:xfrm>
            <a:prstGeom prst="rect">
              <a:avLst/>
            </a:prstGeom>
            <a:solidFill>
              <a:srgbClr val="BBE0E3"/>
            </a:solidFill>
            <a:ln w="9525">
              <a:noFill/>
              <a:miter lim="800000"/>
              <a:headEnd/>
              <a:tailEnd/>
            </a:ln>
          </p:spPr>
          <p:txBody>
            <a:bodyPr lIns="72238" tIns="36119" rIns="72238" bIns="36119"/>
            <a:lstStyle/>
            <a:p>
              <a:pPr algn="ctr"/>
              <a:r>
                <a:rPr lang="it-IT" sz="1400">
                  <a:solidFill>
                    <a:srgbClr val="000000"/>
                  </a:solidFill>
                  <a:latin typeface="Calibri" pitchFamily="34" charset="0"/>
                </a:rPr>
                <a:t>1</a:t>
              </a:r>
              <a:r>
                <a:rPr lang="it-IT" sz="1400" baseline="30000">
                  <a:solidFill>
                    <a:srgbClr val="000000"/>
                  </a:solidFill>
                  <a:latin typeface="Calibri" pitchFamily="34" charset="0"/>
                </a:rPr>
                <a:t>st</a:t>
              </a:r>
              <a:r>
                <a:rPr lang="it-IT" sz="1400">
                  <a:solidFill>
                    <a:srgbClr val="000000"/>
                  </a:solidFill>
                  <a:latin typeface="Calibri" pitchFamily="34" charset="0"/>
                </a:rPr>
                <a:t> Quadrupole triplet</a:t>
              </a:r>
              <a:endParaRPr lang="it-IT">
                <a:latin typeface="Calibri" pitchFamily="34" charset="0"/>
              </a:endParaRPr>
            </a:p>
          </p:txBody>
        </p:sp>
        <p:sp>
          <p:nvSpPr>
            <p:cNvPr id="33813" name="Text Box 67"/>
            <p:cNvSpPr txBox="1">
              <a:spLocks noChangeArrowheads="1"/>
            </p:cNvSpPr>
            <p:nvPr/>
          </p:nvSpPr>
          <p:spPr bwMode="auto">
            <a:xfrm>
              <a:off x="8279" y="8708"/>
              <a:ext cx="3217" cy="433"/>
            </a:xfrm>
            <a:prstGeom prst="rect">
              <a:avLst/>
            </a:prstGeom>
            <a:solidFill>
              <a:srgbClr val="BBE0E3"/>
            </a:solidFill>
            <a:ln w="9525">
              <a:noFill/>
              <a:miter lim="800000"/>
              <a:headEnd/>
              <a:tailEnd/>
            </a:ln>
          </p:spPr>
          <p:txBody>
            <a:bodyPr lIns="72238" tIns="36119" rIns="72238" bIns="36119"/>
            <a:lstStyle/>
            <a:p>
              <a:pPr algn="ctr"/>
              <a:r>
                <a:rPr lang="it-IT" sz="1400">
                  <a:solidFill>
                    <a:srgbClr val="000000"/>
                  </a:solidFill>
                  <a:latin typeface="Calibri" pitchFamily="34" charset="0"/>
                </a:rPr>
                <a:t>2</a:t>
              </a:r>
              <a:r>
                <a:rPr lang="it-IT" sz="1400" baseline="30000">
                  <a:solidFill>
                    <a:srgbClr val="000000"/>
                  </a:solidFill>
                  <a:latin typeface="Calibri" pitchFamily="34" charset="0"/>
                </a:rPr>
                <a:t>nd</a:t>
              </a:r>
              <a:r>
                <a:rPr lang="it-IT" sz="1400">
                  <a:solidFill>
                    <a:srgbClr val="000000"/>
                  </a:solidFill>
                  <a:latin typeface="Calibri" pitchFamily="34" charset="0"/>
                </a:rPr>
                <a:t> quadrupole triplet</a:t>
              </a:r>
              <a:endParaRPr lang="it-IT">
                <a:latin typeface="Calibri" pitchFamily="34" charset="0"/>
              </a:endParaRPr>
            </a:p>
          </p:txBody>
        </p:sp>
        <p:sp>
          <p:nvSpPr>
            <p:cNvPr id="33814" name="Text Box 68"/>
            <p:cNvSpPr txBox="1">
              <a:spLocks noChangeArrowheads="1"/>
            </p:cNvSpPr>
            <p:nvPr/>
          </p:nvSpPr>
          <p:spPr bwMode="auto">
            <a:xfrm>
              <a:off x="7916" y="6548"/>
              <a:ext cx="2393" cy="433"/>
            </a:xfrm>
            <a:prstGeom prst="rect">
              <a:avLst/>
            </a:prstGeom>
            <a:solidFill>
              <a:srgbClr val="F6FDA1"/>
            </a:solidFill>
            <a:ln w="9525">
              <a:noFill/>
              <a:miter lim="800000"/>
              <a:headEnd/>
              <a:tailEnd/>
            </a:ln>
          </p:spPr>
          <p:txBody>
            <a:bodyPr lIns="72238" tIns="36119" rIns="72238" bIns="36119"/>
            <a:lstStyle/>
            <a:p>
              <a:pPr algn="ctr"/>
              <a:r>
                <a:rPr lang="it-IT" sz="1400">
                  <a:solidFill>
                    <a:srgbClr val="000000"/>
                  </a:solidFill>
                  <a:latin typeface="Calibri" pitchFamily="34" charset="0"/>
                </a:rPr>
                <a:t>Dipole magnet</a:t>
              </a:r>
              <a:endParaRPr lang="it-IT">
                <a:latin typeface="Calibri" pitchFamily="34" charset="0"/>
              </a:endParaRPr>
            </a:p>
          </p:txBody>
        </p:sp>
        <p:sp>
          <p:nvSpPr>
            <p:cNvPr id="33815" name="Text Box 69"/>
            <p:cNvSpPr txBox="1">
              <a:spLocks noChangeArrowheads="1"/>
            </p:cNvSpPr>
            <p:nvPr/>
          </p:nvSpPr>
          <p:spPr bwMode="auto">
            <a:xfrm>
              <a:off x="8260" y="7492"/>
              <a:ext cx="1803" cy="432"/>
            </a:xfrm>
            <a:prstGeom prst="rect">
              <a:avLst/>
            </a:prstGeom>
            <a:solidFill>
              <a:srgbClr val="ECE4EC"/>
            </a:solidFill>
            <a:ln w="9525">
              <a:noFill/>
              <a:miter lim="800000"/>
              <a:headEnd/>
              <a:tailEnd/>
            </a:ln>
          </p:spPr>
          <p:txBody>
            <a:bodyPr lIns="72238" tIns="36119" rIns="72238" bIns="36119"/>
            <a:lstStyle/>
            <a:p>
              <a:pPr algn="ctr"/>
              <a:r>
                <a:rPr lang="it-IT" sz="1400">
                  <a:solidFill>
                    <a:srgbClr val="000000"/>
                  </a:solidFill>
                  <a:latin typeface="Calibri" pitchFamily="34" charset="0"/>
                </a:rPr>
                <a:t>Wien filter</a:t>
              </a:r>
              <a:endParaRPr lang="it-IT">
                <a:latin typeface="Calibri" pitchFamily="34" charset="0"/>
              </a:endParaRPr>
            </a:p>
          </p:txBody>
        </p:sp>
        <p:sp>
          <p:nvSpPr>
            <p:cNvPr id="33816" name="Line 70"/>
            <p:cNvSpPr>
              <a:spLocks noChangeShapeType="1"/>
            </p:cNvSpPr>
            <p:nvPr/>
          </p:nvSpPr>
          <p:spPr bwMode="auto">
            <a:xfrm flipH="1">
              <a:off x="2935" y="6548"/>
              <a:ext cx="97" cy="870"/>
            </a:xfrm>
            <a:prstGeom prst="line">
              <a:avLst/>
            </a:prstGeom>
            <a:noFill/>
            <a:ln w="57150">
              <a:solidFill>
                <a:srgbClr val="DEF4DC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817" name="Line 71"/>
            <p:cNvSpPr>
              <a:spLocks noChangeShapeType="1"/>
            </p:cNvSpPr>
            <p:nvPr/>
          </p:nvSpPr>
          <p:spPr bwMode="auto">
            <a:xfrm flipH="1">
              <a:off x="3931" y="6638"/>
              <a:ext cx="1163" cy="870"/>
            </a:xfrm>
            <a:prstGeom prst="line">
              <a:avLst/>
            </a:prstGeom>
            <a:noFill/>
            <a:ln w="57150">
              <a:solidFill>
                <a:srgbClr val="BBE0E3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818" name="Line 72"/>
            <p:cNvSpPr>
              <a:spLocks noChangeShapeType="1"/>
            </p:cNvSpPr>
            <p:nvPr/>
          </p:nvSpPr>
          <p:spPr bwMode="auto">
            <a:xfrm flipH="1">
              <a:off x="9365" y="9068"/>
              <a:ext cx="97" cy="1450"/>
            </a:xfrm>
            <a:prstGeom prst="line">
              <a:avLst/>
            </a:prstGeom>
            <a:noFill/>
            <a:ln w="57150">
              <a:solidFill>
                <a:srgbClr val="BBE0E3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819" name="Line 73"/>
            <p:cNvSpPr>
              <a:spLocks noChangeShapeType="1"/>
            </p:cNvSpPr>
            <p:nvPr/>
          </p:nvSpPr>
          <p:spPr bwMode="auto">
            <a:xfrm flipH="1">
              <a:off x="7916" y="7898"/>
              <a:ext cx="697" cy="1260"/>
            </a:xfrm>
            <a:prstGeom prst="line">
              <a:avLst/>
            </a:prstGeom>
            <a:noFill/>
            <a:ln w="57150">
              <a:solidFill>
                <a:srgbClr val="ECE4EC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820" name="Line 74"/>
            <p:cNvSpPr>
              <a:spLocks noChangeShapeType="1"/>
            </p:cNvSpPr>
            <p:nvPr/>
          </p:nvSpPr>
          <p:spPr bwMode="auto">
            <a:xfrm flipH="1">
              <a:off x="6558" y="6908"/>
              <a:ext cx="1453" cy="1063"/>
            </a:xfrm>
            <a:prstGeom prst="line">
              <a:avLst/>
            </a:prstGeom>
            <a:noFill/>
            <a:ln w="57150">
              <a:solidFill>
                <a:srgbClr val="F6FDA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821" name="Line 75"/>
            <p:cNvSpPr>
              <a:spLocks noChangeShapeType="1"/>
            </p:cNvSpPr>
            <p:nvPr/>
          </p:nvSpPr>
          <p:spPr bwMode="auto">
            <a:xfrm flipH="1" flipV="1">
              <a:off x="2392" y="7808"/>
              <a:ext cx="581" cy="2608"/>
            </a:xfrm>
            <a:prstGeom prst="line">
              <a:avLst/>
            </a:prstGeom>
            <a:noFill/>
            <a:ln w="57150">
              <a:solidFill>
                <a:srgbClr val="FFFFFF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822" name="Line 76"/>
            <p:cNvSpPr>
              <a:spLocks noChangeShapeType="1"/>
            </p:cNvSpPr>
            <p:nvPr/>
          </p:nvSpPr>
          <p:spPr bwMode="auto">
            <a:xfrm flipV="1">
              <a:off x="3569" y="8078"/>
              <a:ext cx="1260" cy="2222"/>
            </a:xfrm>
            <a:prstGeom prst="line">
              <a:avLst/>
            </a:prstGeom>
            <a:noFill/>
            <a:ln w="57150">
              <a:solidFill>
                <a:srgbClr val="FFFFFF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823" name="Line 77"/>
            <p:cNvSpPr>
              <a:spLocks noChangeShapeType="1"/>
            </p:cNvSpPr>
            <p:nvPr/>
          </p:nvSpPr>
          <p:spPr bwMode="auto">
            <a:xfrm flipV="1">
              <a:off x="4112" y="8978"/>
              <a:ext cx="2714" cy="1354"/>
            </a:xfrm>
            <a:prstGeom prst="line">
              <a:avLst/>
            </a:prstGeom>
            <a:noFill/>
            <a:ln w="57150">
              <a:solidFill>
                <a:srgbClr val="FFFFFF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824" name="Text Box 78"/>
            <p:cNvSpPr txBox="1">
              <a:spLocks noChangeArrowheads="1"/>
            </p:cNvSpPr>
            <p:nvPr/>
          </p:nvSpPr>
          <p:spPr bwMode="auto">
            <a:xfrm>
              <a:off x="2754" y="10058"/>
              <a:ext cx="2709" cy="433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lIns="72238" tIns="36119" rIns="72238" bIns="36119"/>
            <a:lstStyle/>
            <a:p>
              <a:pPr algn="ctr"/>
              <a:r>
                <a:rPr lang="it-IT" sz="1400">
                  <a:solidFill>
                    <a:srgbClr val="000000"/>
                  </a:solidFill>
                  <a:latin typeface="Calibri" pitchFamily="34" charset="0"/>
                </a:rPr>
                <a:t>Slit systems</a:t>
              </a:r>
              <a:endParaRPr lang="it-IT">
                <a:latin typeface="Calibri" pitchFamily="34" charset="0"/>
              </a:endParaRPr>
            </a:p>
          </p:txBody>
        </p:sp>
        <p:sp>
          <p:nvSpPr>
            <p:cNvPr id="33825" name="Line 79"/>
            <p:cNvSpPr>
              <a:spLocks noChangeShapeType="1"/>
            </p:cNvSpPr>
            <p:nvPr/>
          </p:nvSpPr>
          <p:spPr bwMode="auto">
            <a:xfrm>
              <a:off x="4294" y="10418"/>
              <a:ext cx="4456" cy="772"/>
            </a:xfrm>
            <a:prstGeom prst="line">
              <a:avLst/>
            </a:prstGeom>
            <a:noFill/>
            <a:ln w="57150">
              <a:solidFill>
                <a:srgbClr val="FFFFFF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3808" name="Line 83"/>
          <p:cNvSpPr>
            <a:spLocks noChangeShapeType="1"/>
          </p:cNvSpPr>
          <p:nvPr/>
        </p:nvSpPr>
        <p:spPr bwMode="auto">
          <a:xfrm flipV="1">
            <a:off x="7315200" y="4984750"/>
            <a:ext cx="1219200" cy="457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3809" name="Rectangle 85"/>
          <p:cNvSpPr>
            <a:spLocks noChangeArrowheads="1"/>
          </p:cNvSpPr>
          <p:nvPr/>
        </p:nvSpPr>
        <p:spPr bwMode="auto">
          <a:xfrm>
            <a:off x="7315200" y="4832350"/>
            <a:ext cx="12192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it-IT" sz="1600" b="1">
                <a:latin typeface="Calibri" pitchFamily="34" charset="0"/>
              </a:rPr>
              <a:t>15 mm</a:t>
            </a:r>
          </a:p>
        </p:txBody>
      </p:sp>
      <p:sp>
        <p:nvSpPr>
          <p:cNvPr id="33810" name="Rectangle 2"/>
          <p:cNvSpPr txBox="1">
            <a:spLocks noChangeArrowheads="1"/>
          </p:cNvSpPr>
          <p:nvPr/>
        </p:nvSpPr>
        <p:spPr bwMode="auto">
          <a:xfrm>
            <a:off x="0" y="0"/>
            <a:ext cx="9144000" cy="576263"/>
          </a:xfrm>
          <a:prstGeom prst="rect">
            <a:avLst/>
          </a:prstGeom>
          <a:solidFill>
            <a:srgbClr val="2D2D8A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2400" b="1">
                <a:solidFill>
                  <a:srgbClr val="FFCC00"/>
                </a:solidFill>
                <a:latin typeface="Tahoma" pitchFamily="34" charset="0"/>
                <a:cs typeface="Tahoma" pitchFamily="34" charset="0"/>
              </a:rPr>
              <a:t>The Facility EXOTIC at LNL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66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74700"/>
          </a:xfrm>
          <a:solidFill>
            <a:schemeClr val="accent2"/>
          </a:solidFill>
        </p:spPr>
        <p:txBody>
          <a:bodyPr/>
          <a:lstStyle/>
          <a:p>
            <a:r>
              <a:rPr lang="it-IT" sz="2400" smtClean="0">
                <a:solidFill>
                  <a:srgbClr val="FFCC00"/>
                </a:solidFill>
                <a:latin typeface="Tahoma" pitchFamily="34" charset="0"/>
                <a:cs typeface="Tahoma" pitchFamily="34" charset="0"/>
              </a:rPr>
              <a:t>Light RIBs at EXOTIC</a:t>
            </a:r>
          </a:p>
        </p:txBody>
      </p:sp>
      <p:pic>
        <p:nvPicPr>
          <p:cNvPr id="262830" name="Picture 686" descr="Exotic_RIB3"/>
          <p:cNvPicPr>
            <a:picLocks noChangeAspect="1" noChangeArrowheads="1"/>
          </p:cNvPicPr>
          <p:nvPr/>
        </p:nvPicPr>
        <p:blipFill>
          <a:blip r:embed="rId3"/>
          <a:srcRect l="868" t="22943" r="29581" b="30399"/>
          <a:stretch>
            <a:fillRect/>
          </a:stretch>
        </p:blipFill>
        <p:spPr bwMode="auto">
          <a:xfrm>
            <a:off x="647700" y="1628775"/>
            <a:ext cx="8532813" cy="34575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262829" name="Picture 685" descr="Exotic_RIB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4213" y="1651000"/>
            <a:ext cx="7867650" cy="336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2828" name="Picture 684" descr="Exotic_RIB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90563" y="1651000"/>
            <a:ext cx="8315325" cy="336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2827" name="Picture 683" descr="Exotic_RIBall"/>
          <p:cNvPicPr>
            <a:picLocks noChangeAspect="1" noChangeArrowheads="1"/>
          </p:cNvPicPr>
          <p:nvPr/>
        </p:nvPicPr>
        <p:blipFill>
          <a:blip r:embed="rId6"/>
          <a:srcRect l="880" t="21970" r="30173" b="30386"/>
          <a:stretch>
            <a:fillRect/>
          </a:stretch>
        </p:blipFill>
        <p:spPr bwMode="auto">
          <a:xfrm>
            <a:off x="647700" y="1557338"/>
            <a:ext cx="8458200" cy="353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2831" name="Text Box 687"/>
          <p:cNvSpPr txBox="1">
            <a:spLocks noChangeArrowheads="1"/>
          </p:cNvSpPr>
          <p:nvPr/>
        </p:nvSpPr>
        <p:spPr bwMode="auto">
          <a:xfrm>
            <a:off x="647700" y="5229225"/>
            <a:ext cx="8532813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it-IT" b="1" baseline="30000">
                <a:solidFill>
                  <a:srgbClr val="2D2D8A"/>
                </a:solidFill>
                <a:latin typeface="Tahoma" pitchFamily="34" charset="0"/>
                <a:cs typeface="Tahoma" pitchFamily="34" charset="0"/>
              </a:rPr>
              <a:t>17</a:t>
            </a:r>
            <a:r>
              <a:rPr lang="it-IT" b="1">
                <a:solidFill>
                  <a:srgbClr val="2D2D8A"/>
                </a:solidFill>
                <a:latin typeface="Tahoma" pitchFamily="34" charset="0"/>
                <a:cs typeface="Tahoma" pitchFamily="34" charset="0"/>
              </a:rPr>
              <a:t>F</a:t>
            </a:r>
            <a:r>
              <a:rPr lang="it-IT">
                <a:latin typeface="Tahoma" pitchFamily="34" charset="0"/>
                <a:cs typeface="Tahoma" pitchFamily="34" charset="0"/>
              </a:rPr>
              <a:t>	</a:t>
            </a:r>
            <a:r>
              <a:rPr lang="it-IT">
                <a:solidFill>
                  <a:srgbClr val="2D2D8A"/>
                </a:solidFill>
                <a:latin typeface="Tahoma" pitchFamily="34" charset="0"/>
                <a:cs typeface="Tahoma" pitchFamily="34" charset="0"/>
              </a:rPr>
              <a:t>E = 3–5 MeV/u	Purity: </a:t>
            </a:r>
            <a:r>
              <a:rPr lang="it-IT" b="1">
                <a:solidFill>
                  <a:srgbClr val="2D2D8A"/>
                </a:solidFill>
                <a:latin typeface="Tahoma" pitchFamily="34" charset="0"/>
                <a:cs typeface="Tahoma" pitchFamily="34" charset="0"/>
              </a:rPr>
              <a:t>93-96 %</a:t>
            </a:r>
            <a:r>
              <a:rPr lang="it-IT">
                <a:solidFill>
                  <a:srgbClr val="2D2D8A"/>
                </a:solidFill>
                <a:latin typeface="Tahoma" pitchFamily="34" charset="0"/>
                <a:cs typeface="Tahoma" pitchFamily="34" charset="0"/>
              </a:rPr>
              <a:t>  	Intensity: </a:t>
            </a:r>
            <a:r>
              <a:rPr lang="it-IT" b="1">
                <a:solidFill>
                  <a:srgbClr val="2D2D8A"/>
                </a:solidFill>
                <a:latin typeface="Tahoma" pitchFamily="34" charset="0"/>
                <a:cs typeface="Tahoma" pitchFamily="34" charset="0"/>
              </a:rPr>
              <a:t>~ 10</a:t>
            </a:r>
            <a:r>
              <a:rPr lang="it-IT" b="1" baseline="30000">
                <a:solidFill>
                  <a:srgbClr val="2D2D8A"/>
                </a:solidFill>
                <a:latin typeface="Tahoma" pitchFamily="34" charset="0"/>
                <a:cs typeface="Tahoma" pitchFamily="34" charset="0"/>
              </a:rPr>
              <a:t>5</a:t>
            </a:r>
            <a:r>
              <a:rPr lang="it-IT" b="1">
                <a:solidFill>
                  <a:srgbClr val="2D2D8A"/>
                </a:solidFill>
                <a:latin typeface="Tahoma" pitchFamily="34" charset="0"/>
                <a:cs typeface="Tahoma" pitchFamily="34" charset="0"/>
              </a:rPr>
              <a:t> pps</a:t>
            </a:r>
          </a:p>
          <a:p>
            <a:pPr>
              <a:lnSpc>
                <a:spcPct val="150000"/>
              </a:lnSpc>
            </a:pPr>
            <a:r>
              <a:rPr lang="it-IT" b="1" baseline="30000">
                <a:solidFill>
                  <a:srgbClr val="2D2D8A"/>
                </a:solidFill>
                <a:latin typeface="Tahoma" pitchFamily="34" charset="0"/>
                <a:cs typeface="Tahoma" pitchFamily="34" charset="0"/>
              </a:rPr>
              <a:t>8</a:t>
            </a:r>
            <a:r>
              <a:rPr lang="it-IT" b="1">
                <a:solidFill>
                  <a:srgbClr val="2D2D8A"/>
                </a:solidFill>
                <a:latin typeface="Tahoma" pitchFamily="34" charset="0"/>
                <a:cs typeface="Tahoma" pitchFamily="34" charset="0"/>
              </a:rPr>
              <a:t>B</a:t>
            </a:r>
            <a:r>
              <a:rPr lang="it-IT">
                <a:solidFill>
                  <a:srgbClr val="2D2D8A"/>
                </a:solidFill>
                <a:latin typeface="Tahoma" pitchFamily="34" charset="0"/>
                <a:cs typeface="Tahoma" pitchFamily="34" charset="0"/>
              </a:rPr>
              <a:t>	E = 3-5 MeV/u	Purity: </a:t>
            </a:r>
            <a:r>
              <a:rPr lang="it-IT" b="1">
                <a:solidFill>
                  <a:srgbClr val="2D2D8A"/>
                </a:solidFill>
                <a:latin typeface="Tahoma" pitchFamily="34" charset="0"/>
                <a:cs typeface="Tahoma" pitchFamily="34" charset="0"/>
              </a:rPr>
              <a:t>30-40 %</a:t>
            </a:r>
            <a:r>
              <a:rPr lang="it-IT">
                <a:solidFill>
                  <a:srgbClr val="2D2D8A"/>
                </a:solidFill>
                <a:latin typeface="Tahoma" pitchFamily="34" charset="0"/>
                <a:cs typeface="Tahoma" pitchFamily="34" charset="0"/>
              </a:rPr>
              <a:t>	Intensity: </a:t>
            </a:r>
            <a:r>
              <a:rPr lang="it-IT" b="1">
                <a:solidFill>
                  <a:srgbClr val="2D2D8A"/>
                </a:solidFill>
                <a:latin typeface="Tahoma" pitchFamily="34" charset="0"/>
                <a:cs typeface="Tahoma" pitchFamily="34" charset="0"/>
              </a:rPr>
              <a:t>1.5*10</a:t>
            </a:r>
            <a:r>
              <a:rPr lang="it-IT" b="1" baseline="30000">
                <a:solidFill>
                  <a:srgbClr val="2D2D8A"/>
                </a:solidFill>
                <a:latin typeface="Tahoma" pitchFamily="34" charset="0"/>
                <a:cs typeface="Tahoma" pitchFamily="34" charset="0"/>
              </a:rPr>
              <a:t>3</a:t>
            </a:r>
            <a:r>
              <a:rPr lang="it-IT" b="1">
                <a:solidFill>
                  <a:srgbClr val="2D2D8A"/>
                </a:solidFill>
                <a:latin typeface="Tahoma" pitchFamily="34" charset="0"/>
                <a:cs typeface="Tahoma" pitchFamily="34" charset="0"/>
              </a:rPr>
              <a:t> pps</a:t>
            </a:r>
          </a:p>
          <a:p>
            <a:pPr>
              <a:lnSpc>
                <a:spcPct val="150000"/>
              </a:lnSpc>
            </a:pPr>
            <a:r>
              <a:rPr lang="it-IT" b="1" baseline="30000">
                <a:solidFill>
                  <a:srgbClr val="2D2D8A"/>
                </a:solidFill>
                <a:latin typeface="Tahoma" pitchFamily="34" charset="0"/>
                <a:cs typeface="Tahoma" pitchFamily="34" charset="0"/>
              </a:rPr>
              <a:t>7</a:t>
            </a:r>
            <a:r>
              <a:rPr lang="it-IT" b="1">
                <a:solidFill>
                  <a:srgbClr val="2D2D8A"/>
                </a:solidFill>
                <a:latin typeface="Tahoma" pitchFamily="34" charset="0"/>
                <a:cs typeface="Tahoma" pitchFamily="34" charset="0"/>
              </a:rPr>
              <a:t>Be</a:t>
            </a:r>
            <a:r>
              <a:rPr lang="it-IT">
                <a:solidFill>
                  <a:srgbClr val="2D2D8A"/>
                </a:solidFill>
                <a:latin typeface="Tahoma" pitchFamily="34" charset="0"/>
                <a:cs typeface="Tahoma" pitchFamily="34" charset="0"/>
              </a:rPr>
              <a:t>	E = 3 MeV/u	Purity: </a:t>
            </a:r>
            <a:r>
              <a:rPr lang="it-IT" b="1">
                <a:solidFill>
                  <a:srgbClr val="2D2D8A"/>
                </a:solidFill>
                <a:latin typeface="Tahoma" pitchFamily="34" charset="0"/>
                <a:cs typeface="Tahoma" pitchFamily="34" charset="0"/>
              </a:rPr>
              <a:t>99 %</a:t>
            </a:r>
            <a:r>
              <a:rPr lang="it-IT">
                <a:solidFill>
                  <a:srgbClr val="2D2D8A"/>
                </a:solidFill>
                <a:latin typeface="Tahoma" pitchFamily="34" charset="0"/>
                <a:cs typeface="Tahoma" pitchFamily="34" charset="0"/>
              </a:rPr>
              <a:t>       	Intensity: </a:t>
            </a:r>
            <a:r>
              <a:rPr lang="it-IT" b="1">
                <a:solidFill>
                  <a:srgbClr val="2D2D8A"/>
                </a:solidFill>
                <a:latin typeface="Tahoma" pitchFamily="34" charset="0"/>
                <a:cs typeface="Tahoma" pitchFamily="34" charset="0"/>
              </a:rPr>
              <a:t>2-3*10</a:t>
            </a:r>
            <a:r>
              <a:rPr lang="it-IT" b="1" baseline="30000">
                <a:solidFill>
                  <a:srgbClr val="2D2D8A"/>
                </a:solidFill>
                <a:latin typeface="Tahoma" pitchFamily="34" charset="0"/>
                <a:cs typeface="Tahoma" pitchFamily="34" charset="0"/>
              </a:rPr>
              <a:t>5</a:t>
            </a:r>
            <a:r>
              <a:rPr lang="it-IT" b="1">
                <a:solidFill>
                  <a:srgbClr val="2D2D8A"/>
                </a:solidFill>
                <a:latin typeface="Tahoma" pitchFamily="34" charset="0"/>
                <a:cs typeface="Tahoma" pitchFamily="34" charset="0"/>
              </a:rPr>
              <a:t> pps</a:t>
            </a:r>
          </a:p>
        </p:txBody>
      </p:sp>
      <p:sp>
        <p:nvSpPr>
          <p:cNvPr id="262832" name="AutoShape 688"/>
          <p:cNvSpPr>
            <a:spLocks noChangeArrowheads="1"/>
          </p:cNvSpPr>
          <p:nvPr/>
        </p:nvSpPr>
        <p:spPr bwMode="auto">
          <a:xfrm>
            <a:off x="5338763" y="1724025"/>
            <a:ext cx="673100" cy="627063"/>
          </a:xfrm>
          <a:prstGeom prst="star5">
            <a:avLst/>
          </a:prstGeom>
          <a:solidFill>
            <a:srgbClr val="FFFF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it-IT"/>
          </a:p>
        </p:txBody>
      </p:sp>
      <p:sp>
        <p:nvSpPr>
          <p:cNvPr id="262834" name="AutoShape 690"/>
          <p:cNvSpPr>
            <a:spLocks noChangeArrowheads="1"/>
          </p:cNvSpPr>
          <p:nvPr/>
        </p:nvSpPr>
        <p:spPr bwMode="auto">
          <a:xfrm>
            <a:off x="2843213" y="3087688"/>
            <a:ext cx="360362" cy="341312"/>
          </a:xfrm>
          <a:prstGeom prst="star5">
            <a:avLst/>
          </a:prstGeom>
          <a:solidFill>
            <a:srgbClr val="FF99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it-IT"/>
          </a:p>
        </p:txBody>
      </p:sp>
      <p:sp>
        <p:nvSpPr>
          <p:cNvPr id="262835" name="AutoShape 691"/>
          <p:cNvSpPr>
            <a:spLocks noChangeArrowheads="1"/>
          </p:cNvSpPr>
          <p:nvPr/>
        </p:nvSpPr>
        <p:spPr bwMode="auto">
          <a:xfrm>
            <a:off x="179388" y="5084763"/>
            <a:ext cx="536575" cy="554037"/>
          </a:xfrm>
          <a:prstGeom prst="star5">
            <a:avLst/>
          </a:prstGeom>
          <a:solidFill>
            <a:srgbClr val="FFFF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it-IT"/>
          </a:p>
        </p:txBody>
      </p:sp>
      <p:sp>
        <p:nvSpPr>
          <p:cNvPr id="262836" name="AutoShape 692"/>
          <p:cNvSpPr>
            <a:spLocks noChangeArrowheads="1"/>
          </p:cNvSpPr>
          <p:nvPr/>
        </p:nvSpPr>
        <p:spPr bwMode="auto">
          <a:xfrm>
            <a:off x="179388" y="6115050"/>
            <a:ext cx="536575" cy="554038"/>
          </a:xfrm>
          <a:prstGeom prst="star5">
            <a:avLst/>
          </a:prstGeom>
          <a:solidFill>
            <a:srgbClr val="FFFF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it-IT"/>
          </a:p>
        </p:txBody>
      </p:sp>
      <p:sp>
        <p:nvSpPr>
          <p:cNvPr id="262837" name="AutoShape 693"/>
          <p:cNvSpPr>
            <a:spLocks noChangeArrowheads="1"/>
          </p:cNvSpPr>
          <p:nvPr/>
        </p:nvSpPr>
        <p:spPr bwMode="auto">
          <a:xfrm>
            <a:off x="250825" y="5754688"/>
            <a:ext cx="365125" cy="338137"/>
          </a:xfrm>
          <a:prstGeom prst="star5">
            <a:avLst/>
          </a:prstGeom>
          <a:solidFill>
            <a:srgbClr val="FF99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it-IT"/>
          </a:p>
        </p:txBody>
      </p:sp>
      <p:sp>
        <p:nvSpPr>
          <p:cNvPr id="262833" name="AutoShape 689"/>
          <p:cNvSpPr>
            <a:spLocks noChangeArrowheads="1"/>
          </p:cNvSpPr>
          <p:nvPr/>
        </p:nvSpPr>
        <p:spPr bwMode="auto">
          <a:xfrm>
            <a:off x="2700338" y="3287713"/>
            <a:ext cx="673100" cy="627062"/>
          </a:xfrm>
          <a:prstGeom prst="star5">
            <a:avLst/>
          </a:prstGeom>
          <a:solidFill>
            <a:srgbClr val="FFFF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it-IT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628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628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628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2628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8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2628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2628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2628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8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2628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2628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2628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8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2628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2628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2628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052513"/>
          </a:xfrm>
          <a:solidFill>
            <a:srgbClr val="2D2D8A"/>
          </a:solidFill>
        </p:spPr>
        <p:txBody>
          <a:bodyPr/>
          <a:lstStyle/>
          <a:p>
            <a:pPr eaLnBrk="1" hangingPunct="1"/>
            <a:r>
              <a:rPr lang="it-IT" sz="2400" smtClean="0">
                <a:solidFill>
                  <a:srgbClr val="FFCC00"/>
                </a:solidFill>
                <a:latin typeface="Tahoma" pitchFamily="34" charset="0"/>
                <a:cs typeface="Tahoma" pitchFamily="34" charset="0"/>
              </a:rPr>
              <a:t>EXOTIC facility upgrade</a:t>
            </a:r>
            <a:br>
              <a:rPr lang="it-IT" sz="2400" smtClean="0">
                <a:solidFill>
                  <a:srgbClr val="FFCC00"/>
                </a:solidFill>
                <a:latin typeface="Tahoma" pitchFamily="34" charset="0"/>
                <a:cs typeface="Tahoma" pitchFamily="34" charset="0"/>
              </a:rPr>
            </a:br>
            <a:r>
              <a:rPr lang="it-IT" sz="2400" smtClean="0">
                <a:solidFill>
                  <a:srgbClr val="FFCC00"/>
                </a:solidFill>
                <a:latin typeface="Tahoma" pitchFamily="34" charset="0"/>
                <a:cs typeface="Tahoma" pitchFamily="34" charset="0"/>
              </a:rPr>
              <a:t>(financed by FIRB, MIUR and CSN3, INFN)</a:t>
            </a:r>
          </a:p>
        </p:txBody>
      </p:sp>
      <p:sp>
        <p:nvSpPr>
          <p:cNvPr id="36866" name="Text Box 3"/>
          <p:cNvSpPr>
            <a:spLocks noGrp="1" noChangeArrowheads="1"/>
          </p:cNvSpPr>
          <p:nvPr>
            <p:ph type="body" idx="1"/>
          </p:nvPr>
        </p:nvSpPr>
        <p:spPr>
          <a:xfrm>
            <a:off x="61913" y="5327650"/>
            <a:ext cx="8785225" cy="1414463"/>
          </a:xfrm>
        </p:spPr>
        <p:txBody>
          <a:bodyPr/>
          <a:lstStyle/>
          <a:p>
            <a:pPr marL="381000" indent="-381000" algn="ctr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it-IT" sz="1600" smtClean="0">
                <a:solidFill>
                  <a:srgbClr val="2D2D8A"/>
                </a:solidFill>
                <a:latin typeface="Tahoma" pitchFamily="34" charset="0"/>
                <a:cs typeface="Tahoma" pitchFamily="34" charset="0"/>
              </a:rPr>
              <a:t>The transmission is limited by the maximum magnetic field applicable to the pole-tips of the middle quadrupoles of both triplets (shipped last week to Danfysik).</a:t>
            </a:r>
          </a:p>
          <a:p>
            <a:pPr marL="381000" indent="-381000" algn="ctr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it-IT" sz="1600" smtClean="0">
                <a:solidFill>
                  <a:srgbClr val="2D2D8A"/>
                </a:solidFill>
                <a:latin typeface="Tahoma" pitchFamily="34" charset="0"/>
                <a:cs typeface="Tahoma" pitchFamily="34" charset="0"/>
              </a:rPr>
              <a:t>The upgrade (financed within the project FIRB cod. RBFR08P1W2_001) will increase the RIB maximum magnetic rigidity by + 15 %, thus providing: </a:t>
            </a:r>
          </a:p>
          <a:p>
            <a:pPr marL="381000" indent="-381000" algn="ctr" eaLnBrk="1" hangingPunct="1">
              <a:lnSpc>
                <a:spcPct val="80000"/>
              </a:lnSpc>
              <a:buFont typeface="Wingdings" pitchFamily="2" charset="2"/>
              <a:buAutoNum type="arabicPeriod"/>
            </a:pPr>
            <a:r>
              <a:rPr lang="it-IT" sz="1600" smtClean="0">
                <a:solidFill>
                  <a:srgbClr val="2D2D8A"/>
                </a:solidFill>
                <a:latin typeface="Tahoma" pitchFamily="34" charset="0"/>
                <a:cs typeface="Tahoma" pitchFamily="34" charset="0"/>
              </a:rPr>
              <a:t>Higher Transmission (and secondary beam intensity)</a:t>
            </a:r>
          </a:p>
          <a:p>
            <a:pPr marL="381000" indent="-381000" algn="ctr" eaLnBrk="1" hangingPunct="1">
              <a:lnSpc>
                <a:spcPct val="80000"/>
              </a:lnSpc>
              <a:buFont typeface="Wingdings" pitchFamily="2" charset="2"/>
              <a:buAutoNum type="arabicPeriod"/>
            </a:pPr>
            <a:r>
              <a:rPr lang="it-IT" sz="1600" smtClean="0">
                <a:solidFill>
                  <a:srgbClr val="2D2D8A"/>
                </a:solidFill>
                <a:latin typeface="Tahoma" pitchFamily="34" charset="0"/>
                <a:cs typeface="Tahoma" pitchFamily="34" charset="0"/>
              </a:rPr>
              <a:t>B-scaling of all ion-optical elements</a:t>
            </a:r>
          </a:p>
        </p:txBody>
      </p:sp>
      <p:grpSp>
        <p:nvGrpSpPr>
          <p:cNvPr id="36867" name="Group 4"/>
          <p:cNvGrpSpPr>
            <a:grpSpLocks/>
          </p:cNvGrpSpPr>
          <p:nvPr/>
        </p:nvGrpSpPr>
        <p:grpSpPr bwMode="auto">
          <a:xfrm>
            <a:off x="1835150" y="1295400"/>
            <a:ext cx="5689600" cy="3835400"/>
            <a:chOff x="1246" y="787"/>
            <a:chExt cx="3539" cy="2601"/>
          </a:xfrm>
        </p:grpSpPr>
        <p:pic>
          <p:nvPicPr>
            <p:cNvPr id="36871" name="Picture 5" descr="Quadrupoles1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246" y="787"/>
              <a:ext cx="3539" cy="2601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</p:spPr>
        </p:pic>
        <p:sp>
          <p:nvSpPr>
            <p:cNvPr id="36872" name="Line 6"/>
            <p:cNvSpPr>
              <a:spLocks noChangeShapeType="1"/>
            </p:cNvSpPr>
            <p:nvPr/>
          </p:nvSpPr>
          <p:spPr bwMode="auto">
            <a:xfrm flipV="1">
              <a:off x="2196" y="1045"/>
              <a:ext cx="0" cy="1538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873" name="Line 7"/>
            <p:cNvSpPr>
              <a:spLocks noChangeShapeType="1"/>
            </p:cNvSpPr>
            <p:nvPr/>
          </p:nvSpPr>
          <p:spPr bwMode="auto">
            <a:xfrm flipV="1">
              <a:off x="2412" y="1045"/>
              <a:ext cx="0" cy="83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874" name="Line 8"/>
            <p:cNvSpPr>
              <a:spLocks noChangeShapeType="1"/>
            </p:cNvSpPr>
            <p:nvPr/>
          </p:nvSpPr>
          <p:spPr bwMode="auto">
            <a:xfrm flipV="1">
              <a:off x="4010" y="1336"/>
              <a:ext cx="0" cy="956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875" name="Line 9"/>
            <p:cNvSpPr>
              <a:spLocks noChangeShapeType="1"/>
            </p:cNvSpPr>
            <p:nvPr/>
          </p:nvSpPr>
          <p:spPr bwMode="auto">
            <a:xfrm flipV="1">
              <a:off x="4139" y="1544"/>
              <a:ext cx="0" cy="108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876" name="Text Box 10"/>
            <p:cNvSpPr txBox="1">
              <a:spLocks noChangeArrowheads="1"/>
            </p:cNvSpPr>
            <p:nvPr/>
          </p:nvSpPr>
          <p:spPr bwMode="auto">
            <a:xfrm>
              <a:off x="2064" y="2614"/>
              <a:ext cx="1007" cy="282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it-IT" b="1">
                  <a:solidFill>
                    <a:srgbClr val="FF0000"/>
                  </a:solidFill>
                  <a:latin typeface="Times New Roman" pitchFamily="18" charset="0"/>
                </a:rPr>
                <a:t>V</a:t>
              </a:r>
              <a:r>
                <a:rPr lang="it-IT" b="1" baseline="-25000">
                  <a:solidFill>
                    <a:srgbClr val="FF0000"/>
                  </a:solidFill>
                  <a:latin typeface="Times New Roman" pitchFamily="18" charset="0"/>
                </a:rPr>
                <a:t>b</a:t>
              </a:r>
              <a:r>
                <a:rPr lang="it-IT" b="1">
                  <a:solidFill>
                    <a:srgbClr val="FF0000"/>
                  </a:solidFill>
                  <a:latin typeface="Times New Roman" pitchFamily="18" charset="0"/>
                </a:rPr>
                <a:t> </a:t>
              </a:r>
              <a:r>
                <a:rPr lang="it-IT" b="1" baseline="30000">
                  <a:solidFill>
                    <a:srgbClr val="FF0000"/>
                  </a:solidFill>
                  <a:latin typeface="Times New Roman" pitchFamily="18" charset="0"/>
                </a:rPr>
                <a:t>7</a:t>
              </a:r>
              <a:r>
                <a:rPr lang="it-IT" b="1">
                  <a:solidFill>
                    <a:srgbClr val="FF0000"/>
                  </a:solidFill>
                  <a:latin typeface="Times New Roman" pitchFamily="18" charset="0"/>
                </a:rPr>
                <a:t>Be + </a:t>
              </a:r>
              <a:r>
                <a:rPr lang="it-IT" b="1" baseline="30000">
                  <a:solidFill>
                    <a:srgbClr val="FF0000"/>
                  </a:solidFill>
                  <a:latin typeface="Times New Roman" pitchFamily="18" charset="0"/>
                </a:rPr>
                <a:t>58</a:t>
              </a:r>
              <a:r>
                <a:rPr lang="it-IT" b="1">
                  <a:solidFill>
                    <a:srgbClr val="FF0000"/>
                  </a:solidFill>
                  <a:latin typeface="Times New Roman" pitchFamily="18" charset="0"/>
                </a:rPr>
                <a:t>Ni</a:t>
              </a:r>
            </a:p>
          </p:txBody>
        </p:sp>
        <p:sp>
          <p:nvSpPr>
            <p:cNvPr id="36877" name="Text Box 11"/>
            <p:cNvSpPr txBox="1">
              <a:spLocks noChangeArrowheads="1"/>
            </p:cNvSpPr>
            <p:nvPr/>
          </p:nvSpPr>
          <p:spPr bwMode="auto">
            <a:xfrm>
              <a:off x="2294" y="1876"/>
              <a:ext cx="966" cy="283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 b="1">
                  <a:latin typeface="Times New Roman" pitchFamily="18" charset="0"/>
                </a:rPr>
                <a:t>V</a:t>
              </a:r>
              <a:r>
                <a:rPr lang="it-IT" b="1" baseline="-25000">
                  <a:latin typeface="Times New Roman" pitchFamily="18" charset="0"/>
                </a:rPr>
                <a:t>b</a:t>
              </a:r>
              <a:r>
                <a:rPr lang="it-IT" b="1">
                  <a:latin typeface="Times New Roman" pitchFamily="18" charset="0"/>
                </a:rPr>
                <a:t> </a:t>
              </a:r>
              <a:r>
                <a:rPr lang="it-IT" b="1" baseline="30000">
                  <a:latin typeface="Times New Roman" pitchFamily="18" charset="0"/>
                </a:rPr>
                <a:t>17</a:t>
              </a:r>
              <a:r>
                <a:rPr lang="it-IT" b="1">
                  <a:latin typeface="Times New Roman" pitchFamily="18" charset="0"/>
                </a:rPr>
                <a:t>F + </a:t>
              </a:r>
              <a:r>
                <a:rPr lang="it-IT" b="1" baseline="30000">
                  <a:latin typeface="Times New Roman" pitchFamily="18" charset="0"/>
                </a:rPr>
                <a:t>58</a:t>
              </a:r>
              <a:r>
                <a:rPr lang="it-IT" b="1">
                  <a:latin typeface="Times New Roman" pitchFamily="18" charset="0"/>
                </a:rPr>
                <a:t>Ni</a:t>
              </a:r>
            </a:p>
          </p:txBody>
        </p:sp>
        <p:sp>
          <p:nvSpPr>
            <p:cNvPr id="36878" name="Text Box 12"/>
            <p:cNvSpPr txBox="1">
              <a:spLocks noChangeArrowheads="1"/>
            </p:cNvSpPr>
            <p:nvPr/>
          </p:nvSpPr>
          <p:spPr bwMode="auto">
            <a:xfrm>
              <a:off x="3362" y="2624"/>
              <a:ext cx="1045" cy="282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 b="1">
                  <a:latin typeface="Times New Roman" pitchFamily="18" charset="0"/>
                </a:rPr>
                <a:t>V</a:t>
              </a:r>
              <a:r>
                <a:rPr lang="it-IT" b="1" baseline="-25000">
                  <a:latin typeface="Times New Roman" pitchFamily="18" charset="0"/>
                </a:rPr>
                <a:t>b</a:t>
              </a:r>
              <a:r>
                <a:rPr lang="it-IT" b="1">
                  <a:latin typeface="Times New Roman" pitchFamily="18" charset="0"/>
                </a:rPr>
                <a:t> </a:t>
              </a:r>
              <a:r>
                <a:rPr lang="it-IT" b="1" baseline="30000">
                  <a:latin typeface="Times New Roman" pitchFamily="18" charset="0"/>
                </a:rPr>
                <a:t>17</a:t>
              </a:r>
              <a:r>
                <a:rPr lang="it-IT" b="1">
                  <a:latin typeface="Times New Roman" pitchFamily="18" charset="0"/>
                </a:rPr>
                <a:t>F + </a:t>
              </a:r>
              <a:r>
                <a:rPr lang="it-IT" b="1" baseline="30000">
                  <a:latin typeface="Times New Roman" pitchFamily="18" charset="0"/>
                </a:rPr>
                <a:t>208</a:t>
              </a:r>
              <a:r>
                <a:rPr lang="it-IT" b="1">
                  <a:latin typeface="Times New Roman" pitchFamily="18" charset="0"/>
                </a:rPr>
                <a:t>Pb</a:t>
              </a:r>
            </a:p>
          </p:txBody>
        </p:sp>
        <p:sp>
          <p:nvSpPr>
            <p:cNvPr id="36879" name="Text Box 13"/>
            <p:cNvSpPr txBox="1">
              <a:spLocks noChangeArrowheads="1"/>
            </p:cNvSpPr>
            <p:nvPr/>
          </p:nvSpPr>
          <p:spPr bwMode="auto">
            <a:xfrm>
              <a:off x="3016" y="2292"/>
              <a:ext cx="1073" cy="282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 b="1">
                  <a:solidFill>
                    <a:srgbClr val="FF0000"/>
                  </a:solidFill>
                  <a:latin typeface="Times New Roman" pitchFamily="18" charset="0"/>
                </a:rPr>
                <a:t>V</a:t>
              </a:r>
              <a:r>
                <a:rPr lang="it-IT" b="1" baseline="-25000">
                  <a:solidFill>
                    <a:srgbClr val="FF0000"/>
                  </a:solidFill>
                  <a:latin typeface="Times New Roman" pitchFamily="18" charset="0"/>
                </a:rPr>
                <a:t>b</a:t>
              </a:r>
              <a:r>
                <a:rPr lang="it-IT" b="1">
                  <a:solidFill>
                    <a:srgbClr val="FF0000"/>
                  </a:solidFill>
                  <a:latin typeface="Times New Roman" pitchFamily="18" charset="0"/>
                </a:rPr>
                <a:t> </a:t>
              </a:r>
              <a:r>
                <a:rPr lang="it-IT" b="1" baseline="30000">
                  <a:solidFill>
                    <a:srgbClr val="FF0000"/>
                  </a:solidFill>
                  <a:latin typeface="Times New Roman" pitchFamily="18" charset="0"/>
                </a:rPr>
                <a:t>7</a:t>
              </a:r>
              <a:r>
                <a:rPr lang="it-IT" b="1">
                  <a:solidFill>
                    <a:srgbClr val="FF0000"/>
                  </a:solidFill>
                  <a:latin typeface="Times New Roman" pitchFamily="18" charset="0"/>
                </a:rPr>
                <a:t>Be + </a:t>
              </a:r>
              <a:r>
                <a:rPr lang="it-IT" b="1" baseline="30000">
                  <a:solidFill>
                    <a:srgbClr val="FF0000"/>
                  </a:solidFill>
                  <a:latin typeface="Times New Roman" pitchFamily="18" charset="0"/>
                </a:rPr>
                <a:t>208</a:t>
              </a:r>
              <a:r>
                <a:rPr lang="it-IT" b="1">
                  <a:solidFill>
                    <a:srgbClr val="FF0000"/>
                  </a:solidFill>
                  <a:latin typeface="Times New Roman" pitchFamily="18" charset="0"/>
                </a:rPr>
                <a:t>Pb</a:t>
              </a:r>
            </a:p>
          </p:txBody>
        </p:sp>
      </p:grpSp>
      <p:sp>
        <p:nvSpPr>
          <p:cNvPr id="36868" name="Line 14"/>
          <p:cNvSpPr>
            <a:spLocks noChangeShapeType="1"/>
          </p:cNvSpPr>
          <p:nvPr/>
        </p:nvSpPr>
        <p:spPr bwMode="auto">
          <a:xfrm>
            <a:off x="5364163" y="1341438"/>
            <a:ext cx="0" cy="1150937"/>
          </a:xfrm>
          <a:prstGeom prst="line">
            <a:avLst/>
          </a:prstGeom>
          <a:noFill/>
          <a:ln w="38100">
            <a:solidFill>
              <a:srgbClr val="00CC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869" name="Line 15"/>
          <p:cNvSpPr>
            <a:spLocks noChangeShapeType="1"/>
          </p:cNvSpPr>
          <p:nvPr/>
        </p:nvSpPr>
        <p:spPr bwMode="auto">
          <a:xfrm>
            <a:off x="6588125" y="1341438"/>
            <a:ext cx="0" cy="1150937"/>
          </a:xfrm>
          <a:prstGeom prst="line">
            <a:avLst/>
          </a:prstGeom>
          <a:noFill/>
          <a:ln w="38100">
            <a:solidFill>
              <a:srgbClr val="00CC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870" name="Line 16"/>
          <p:cNvSpPr>
            <a:spLocks noChangeShapeType="1"/>
          </p:cNvSpPr>
          <p:nvPr/>
        </p:nvSpPr>
        <p:spPr bwMode="auto">
          <a:xfrm>
            <a:off x="5364163" y="1916113"/>
            <a:ext cx="1223962" cy="0"/>
          </a:xfrm>
          <a:prstGeom prst="line">
            <a:avLst/>
          </a:prstGeom>
          <a:noFill/>
          <a:ln w="38100">
            <a:solidFill>
              <a:srgbClr val="00CC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476375" y="1773238"/>
            <a:ext cx="6408738" cy="4805362"/>
          </a:xfrm>
          <a:ln w="19050">
            <a:solidFill>
              <a:srgbClr val="000000"/>
            </a:solidFill>
          </a:ln>
        </p:spPr>
      </p:pic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0" y="-12700"/>
            <a:ext cx="9144000" cy="777875"/>
          </a:xfrm>
          <a:prstGeom prst="rect">
            <a:avLst/>
          </a:prstGeom>
          <a:solidFill>
            <a:srgbClr val="2D2D8A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2400" b="1" kern="0" dirty="0">
                <a:solidFill>
                  <a:srgbClr val="FFCC00"/>
                </a:solidFill>
                <a:latin typeface="Tahoma" pitchFamily="34" charset="0"/>
                <a:ea typeface="+mj-ea"/>
                <a:cs typeface="Tahoma" pitchFamily="34" charset="0"/>
              </a:rPr>
              <a:t>EXOTIC facility upgrade and new scattering chamber</a:t>
            </a:r>
          </a:p>
        </p:txBody>
      </p:sp>
      <p:sp>
        <p:nvSpPr>
          <p:cNvPr id="37891" name="Text Box 14"/>
          <p:cNvSpPr txBox="1">
            <a:spLocks noChangeArrowheads="1"/>
          </p:cNvSpPr>
          <p:nvPr/>
        </p:nvSpPr>
        <p:spPr bwMode="auto">
          <a:xfrm>
            <a:off x="109538" y="836613"/>
            <a:ext cx="8999537" cy="758825"/>
          </a:xfrm>
          <a:prstGeom prst="rect">
            <a:avLst/>
          </a:prstGeom>
          <a:solidFill>
            <a:schemeClr val="bg2"/>
          </a:solidFill>
          <a:ln w="57150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 defTabSz="4114800"/>
            <a:r>
              <a:rPr lang="en-US">
                <a:solidFill>
                  <a:srgbClr val="2D2D8A"/>
                </a:solidFill>
                <a:latin typeface="Tahoma" pitchFamily="34" charset="0"/>
                <a:cs typeface="Tahoma" pitchFamily="34" charset="0"/>
              </a:rPr>
              <a:t>During 2011, two </a:t>
            </a:r>
            <a:r>
              <a:rPr lang="en-US" i="1">
                <a:solidFill>
                  <a:srgbClr val="2D2D8A"/>
                </a:solidFill>
                <a:latin typeface="Tahoma" pitchFamily="34" charset="0"/>
                <a:cs typeface="Tahoma" pitchFamily="34" charset="0"/>
              </a:rPr>
              <a:t>y</a:t>
            </a:r>
            <a:r>
              <a:rPr lang="en-US">
                <a:solidFill>
                  <a:srgbClr val="2D2D8A"/>
                </a:solidFill>
                <a:latin typeface="Tahoma" pitchFamily="34" charset="0"/>
                <a:cs typeface="Tahoma" pitchFamily="34" charset="0"/>
              </a:rPr>
              <a:t>-steerers were added after the first quadrupole triplet.</a:t>
            </a:r>
          </a:p>
          <a:p>
            <a:pPr marL="342900" indent="-342900" algn="ctr" defTabSz="4114800"/>
            <a:r>
              <a:rPr lang="en-US">
                <a:solidFill>
                  <a:srgbClr val="2D2D8A"/>
                </a:solidFill>
                <a:latin typeface="Tahoma" pitchFamily="34" charset="0"/>
                <a:cs typeface="Tahoma" pitchFamily="34" charset="0"/>
              </a:rPr>
              <a:t>A new scattering chamber was installed for the new experimental set up</a:t>
            </a:r>
            <a:endParaRPr lang="it-IT">
              <a:solidFill>
                <a:srgbClr val="2D2D8A"/>
              </a:solidFill>
              <a:latin typeface="Tahoma" pitchFamily="34" charset="0"/>
              <a:cs typeface="Tahoma" pitchFamily="34" charset="0"/>
            </a:endParaRPr>
          </a:p>
        </p:txBody>
      </p:sp>
      <p:cxnSp>
        <p:nvCxnSpPr>
          <p:cNvPr id="8" name="Connettore 4 7"/>
          <p:cNvCxnSpPr/>
          <p:nvPr/>
        </p:nvCxnSpPr>
        <p:spPr>
          <a:xfrm rot="5400000" flipH="1" flipV="1">
            <a:off x="510382" y="1591469"/>
            <a:ext cx="376237" cy="263525"/>
          </a:xfrm>
          <a:prstGeom prst="bentConnector3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1" descr="PICT0187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572000" cy="3429000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38914" name="Picture 2" descr="PICT0190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430588"/>
            <a:ext cx="4572000" cy="3427412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38915" name="Picture 3" descr="Foto0130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0"/>
            <a:ext cx="4572000" cy="3429000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38916" name="Picture 4" descr="PICT0211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0" y="3429000"/>
            <a:ext cx="4608513" cy="3455988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3|5.3|7.2|7|10.7|16.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8.3|6.6|5.2|1.9|6.3|10|5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2.2|12.4|32.5|3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.6|4.6|2.9|3.1|6.5|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8.3|6.6|5.2|1.9|6.3|10|5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8.3|6.6|5.2|1.9|6.3|10|5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8|8.8|9.5|9.3|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2.9|2.6|24|30.5|3.6|10.1|6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22.2|11.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22.2|11.2"/>
</p:tagLst>
</file>

<file path=ppt/theme/theme1.xml><?xml version="1.0" encoding="utf-8"?>
<a:theme xmlns:a="http://schemas.openxmlformats.org/drawingml/2006/main" name="Personalizza struttura">
  <a:themeElements>
    <a:clrScheme name="Personalizza struttur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ersonalizza struttur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ersonalizza struttur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rsonalizza struttur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rsonalizza struttur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rsonalizza struttur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rsonalizza struttur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rsonalizza struttur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ersonalizza struttur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ersonalizza struttur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ersonalizza struttur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ersonalizza struttur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ersonalizza struttur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ersonalizza struttur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ersonalizza struttura 13">
        <a:dk1>
          <a:srgbClr val="000000"/>
        </a:dk1>
        <a:lt1>
          <a:srgbClr val="FFFFFF"/>
        </a:lt1>
        <a:dk2>
          <a:srgbClr val="CC0000"/>
        </a:dk2>
        <a:lt2>
          <a:srgbClr val="999966"/>
        </a:lt2>
        <a:accent1>
          <a:srgbClr val="CCCCCC"/>
        </a:accent1>
        <a:accent2>
          <a:srgbClr val="003399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2D8A"/>
        </a:accent6>
        <a:hlink>
          <a:srgbClr val="666699"/>
        </a:hlink>
        <a:folHlink>
          <a:srgbClr val="0033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rsonalizza struttura 14">
        <a:dk1>
          <a:srgbClr val="000000"/>
        </a:dk1>
        <a:lt1>
          <a:srgbClr val="FFFFFF"/>
        </a:lt1>
        <a:dk2>
          <a:srgbClr val="CC0000"/>
        </a:dk2>
        <a:lt2>
          <a:srgbClr val="660066"/>
        </a:lt2>
        <a:accent1>
          <a:srgbClr val="CCCCCC"/>
        </a:accent1>
        <a:accent2>
          <a:srgbClr val="003399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2D8A"/>
        </a:accent6>
        <a:hlink>
          <a:srgbClr val="666699"/>
        </a:hlink>
        <a:folHlink>
          <a:srgbClr val="0033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rsonalizza struttura 15">
        <a:dk1>
          <a:srgbClr val="000000"/>
        </a:dk1>
        <a:lt1>
          <a:srgbClr val="FFFFFF"/>
        </a:lt1>
        <a:dk2>
          <a:srgbClr val="660066"/>
        </a:dk2>
        <a:lt2>
          <a:srgbClr val="660066"/>
        </a:lt2>
        <a:accent1>
          <a:srgbClr val="CCCCCC"/>
        </a:accent1>
        <a:accent2>
          <a:srgbClr val="003399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2D8A"/>
        </a:accent6>
        <a:hlink>
          <a:srgbClr val="666699"/>
        </a:hlink>
        <a:folHlink>
          <a:srgbClr val="0033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rsonalizza struttura 16">
        <a:dk1>
          <a:srgbClr val="000000"/>
        </a:dk1>
        <a:lt1>
          <a:srgbClr val="FFFFFF"/>
        </a:lt1>
        <a:dk2>
          <a:srgbClr val="003399"/>
        </a:dk2>
        <a:lt2>
          <a:srgbClr val="003399"/>
        </a:lt2>
        <a:accent1>
          <a:srgbClr val="CCCCCC"/>
        </a:accent1>
        <a:accent2>
          <a:srgbClr val="003399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2D8A"/>
        </a:accent6>
        <a:hlink>
          <a:srgbClr val="666699"/>
        </a:hlink>
        <a:folHlink>
          <a:srgbClr val="0033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yers">
  <a:themeElements>
    <a:clrScheme name="">
      <a:dk1>
        <a:srgbClr val="000000"/>
      </a:dk1>
      <a:lt1>
        <a:srgbClr val="FFFFFF"/>
      </a:lt1>
      <a:dk2>
        <a:srgbClr val="003399"/>
      </a:dk2>
      <a:lt2>
        <a:srgbClr val="FFFFFF"/>
      </a:lt2>
      <a:accent1>
        <a:srgbClr val="FFFFFF"/>
      </a:accent1>
      <a:accent2>
        <a:srgbClr val="003399"/>
      </a:accent2>
      <a:accent3>
        <a:srgbClr val="FFFFFF"/>
      </a:accent3>
      <a:accent4>
        <a:srgbClr val="000000"/>
      </a:accent4>
      <a:accent5>
        <a:srgbClr val="FFFFFF"/>
      </a:accent5>
      <a:accent6>
        <a:srgbClr val="002D8A"/>
      </a:accent6>
      <a:hlink>
        <a:srgbClr val="666699"/>
      </a:hlink>
      <a:folHlink>
        <a:srgbClr val="FFFFFF"/>
      </a:folHlink>
    </a:clrScheme>
    <a:fontScheme name="Layers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Layers 1">
        <a:dk1>
          <a:srgbClr val="993300"/>
        </a:dk1>
        <a:lt1>
          <a:srgbClr val="CCCCCC"/>
        </a:lt1>
        <a:dk2>
          <a:srgbClr val="000000"/>
        </a:dk2>
        <a:lt2>
          <a:srgbClr val="FFFFFF"/>
        </a:lt2>
        <a:accent1>
          <a:srgbClr val="576F2B"/>
        </a:accent1>
        <a:accent2>
          <a:srgbClr val="666699"/>
        </a:accent2>
        <a:accent3>
          <a:srgbClr val="AAAAAA"/>
        </a:accent3>
        <a:accent4>
          <a:srgbClr val="AEAEAE"/>
        </a:accent4>
        <a:accent5>
          <a:srgbClr val="B4BBAC"/>
        </a:accent5>
        <a:accent6>
          <a:srgbClr val="5C5C8A"/>
        </a:accent6>
        <a:hlink>
          <a:srgbClr val="99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ayers 2">
        <a:dk1>
          <a:srgbClr val="993300"/>
        </a:dk1>
        <a:lt1>
          <a:srgbClr val="CCCCCC"/>
        </a:lt1>
        <a:dk2>
          <a:srgbClr val="330000"/>
        </a:dk2>
        <a:lt2>
          <a:srgbClr val="FFFFFF"/>
        </a:lt2>
        <a:accent1>
          <a:srgbClr val="996633"/>
        </a:accent1>
        <a:accent2>
          <a:srgbClr val="FF0000"/>
        </a:accent2>
        <a:accent3>
          <a:srgbClr val="ADAAAA"/>
        </a:accent3>
        <a:accent4>
          <a:srgbClr val="AEAEAE"/>
        </a:accent4>
        <a:accent5>
          <a:srgbClr val="CAB8AD"/>
        </a:accent5>
        <a:accent6>
          <a:srgbClr val="E70000"/>
        </a:accent6>
        <a:hlink>
          <a:srgbClr val="FF3300"/>
        </a:hlink>
        <a:folHlink>
          <a:srgbClr val="CC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ayers 3">
        <a:dk1>
          <a:srgbClr val="79788A"/>
        </a:dk1>
        <a:lt1>
          <a:srgbClr val="FFFFFF"/>
        </a:lt1>
        <a:dk2>
          <a:srgbClr val="21203C"/>
        </a:dk2>
        <a:lt2>
          <a:srgbClr val="FFFFCC"/>
        </a:lt2>
        <a:accent1>
          <a:srgbClr val="476077"/>
        </a:accent1>
        <a:accent2>
          <a:srgbClr val="676C5A"/>
        </a:accent2>
        <a:accent3>
          <a:srgbClr val="ABABAF"/>
        </a:accent3>
        <a:accent4>
          <a:srgbClr val="DADADA"/>
        </a:accent4>
        <a:accent5>
          <a:srgbClr val="B1B6BD"/>
        </a:accent5>
        <a:accent6>
          <a:srgbClr val="5D6151"/>
        </a:accent6>
        <a:hlink>
          <a:srgbClr val="666699"/>
        </a:hlink>
        <a:folHlink>
          <a:srgbClr val="8CB0A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ayers 4">
        <a:dk1>
          <a:srgbClr val="455B41"/>
        </a:dk1>
        <a:lt1>
          <a:srgbClr val="FFFFCC"/>
        </a:lt1>
        <a:dk2>
          <a:srgbClr val="79A994"/>
        </a:dk2>
        <a:lt2>
          <a:srgbClr val="FFFFCC"/>
        </a:lt2>
        <a:accent1>
          <a:srgbClr val="517087"/>
        </a:accent1>
        <a:accent2>
          <a:srgbClr val="666699"/>
        </a:accent2>
        <a:accent3>
          <a:srgbClr val="BED1C8"/>
        </a:accent3>
        <a:accent4>
          <a:srgbClr val="DADAAE"/>
        </a:accent4>
        <a:accent5>
          <a:srgbClr val="B3BBC3"/>
        </a:accent5>
        <a:accent6>
          <a:srgbClr val="5C5C8A"/>
        </a:accent6>
        <a:hlink>
          <a:srgbClr val="993300"/>
        </a:hlink>
        <a:folHlink>
          <a:srgbClr val="A4AF6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ayers 5">
        <a:dk1>
          <a:srgbClr val="330000"/>
        </a:dk1>
        <a:lt1>
          <a:srgbClr val="FF9900"/>
        </a:lt1>
        <a:dk2>
          <a:srgbClr val="FFFFFF"/>
        </a:dk2>
        <a:lt2>
          <a:srgbClr val="8B3111"/>
        </a:lt2>
        <a:accent1>
          <a:srgbClr val="DD6D07"/>
        </a:accent1>
        <a:accent2>
          <a:srgbClr val="CC9900"/>
        </a:accent2>
        <a:accent3>
          <a:srgbClr val="FFCAAA"/>
        </a:accent3>
        <a:accent4>
          <a:srgbClr val="2A0000"/>
        </a:accent4>
        <a:accent5>
          <a:srgbClr val="EBBAAA"/>
        </a:accent5>
        <a:accent6>
          <a:srgbClr val="B98A00"/>
        </a:accent6>
        <a:hlink>
          <a:srgbClr val="CC330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yers 6">
        <a:dk1>
          <a:srgbClr val="000000"/>
        </a:dk1>
        <a:lt1>
          <a:srgbClr val="FFFFE1"/>
        </a:lt1>
        <a:dk2>
          <a:srgbClr val="330033"/>
        </a:dk2>
        <a:lt2>
          <a:srgbClr val="330033"/>
        </a:lt2>
        <a:accent1>
          <a:srgbClr val="CCCC99"/>
        </a:accent1>
        <a:accent2>
          <a:srgbClr val="FF0000"/>
        </a:accent2>
        <a:accent3>
          <a:srgbClr val="FFFFEE"/>
        </a:accent3>
        <a:accent4>
          <a:srgbClr val="000000"/>
        </a:accent4>
        <a:accent5>
          <a:srgbClr val="E2E2CA"/>
        </a:accent5>
        <a:accent6>
          <a:srgbClr val="E70000"/>
        </a:accent6>
        <a:hlink>
          <a:srgbClr val="990033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yers 7">
        <a:dk1>
          <a:srgbClr val="000000"/>
        </a:dk1>
        <a:lt1>
          <a:srgbClr val="FFFFFF"/>
        </a:lt1>
        <a:dk2>
          <a:srgbClr val="000000"/>
        </a:dk2>
        <a:lt2>
          <a:srgbClr val="891411"/>
        </a:lt2>
        <a:accent1>
          <a:srgbClr val="4F917E"/>
        </a:accent1>
        <a:accent2>
          <a:srgbClr val="CC9900"/>
        </a:accent2>
        <a:accent3>
          <a:srgbClr val="FFFFFF"/>
        </a:accent3>
        <a:accent4>
          <a:srgbClr val="000000"/>
        </a:accent4>
        <a:accent5>
          <a:srgbClr val="B2C7C0"/>
        </a:accent5>
        <a:accent6>
          <a:srgbClr val="B98A00"/>
        </a:accent6>
        <a:hlink>
          <a:srgbClr val="5A84D8"/>
        </a:hlink>
        <a:folHlink>
          <a:srgbClr val="A0C6B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yers 8">
        <a:dk1>
          <a:srgbClr val="000000"/>
        </a:dk1>
        <a:lt1>
          <a:srgbClr val="FFFFFF"/>
        </a:lt1>
        <a:dk2>
          <a:srgbClr val="CC0000"/>
        </a:dk2>
        <a:lt2>
          <a:srgbClr val="999966"/>
        </a:lt2>
        <a:accent1>
          <a:srgbClr val="CCCCCC"/>
        </a:accent1>
        <a:accent2>
          <a:srgbClr val="CCCC6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B9B95C"/>
        </a:accent6>
        <a:hlink>
          <a:srgbClr val="666699"/>
        </a:hlink>
        <a:folHlink>
          <a:srgbClr val="CCCC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yers 9">
        <a:dk1>
          <a:srgbClr val="000000"/>
        </a:dk1>
        <a:lt1>
          <a:srgbClr val="FFFFFF"/>
        </a:lt1>
        <a:dk2>
          <a:srgbClr val="FF0000"/>
        </a:dk2>
        <a:lt2>
          <a:srgbClr val="009999"/>
        </a:lt2>
        <a:accent1>
          <a:srgbClr val="C7B505"/>
        </a:accent1>
        <a:accent2>
          <a:srgbClr val="FFFF66"/>
        </a:accent2>
        <a:accent3>
          <a:srgbClr val="FFFFFF"/>
        </a:accent3>
        <a:accent4>
          <a:srgbClr val="000000"/>
        </a:accent4>
        <a:accent5>
          <a:srgbClr val="E0D7AA"/>
        </a:accent5>
        <a:accent6>
          <a:srgbClr val="E7E75C"/>
        </a:accent6>
        <a:hlink>
          <a:srgbClr val="5A84D8"/>
        </a:hlink>
        <a:folHlink>
          <a:srgbClr val="A0C6B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yers 10">
        <a:dk1>
          <a:srgbClr val="000000"/>
        </a:dk1>
        <a:lt1>
          <a:srgbClr val="FFFFFF"/>
        </a:lt1>
        <a:dk2>
          <a:srgbClr val="660033"/>
        </a:dk2>
        <a:lt2>
          <a:srgbClr val="666699"/>
        </a:lt2>
        <a:accent1>
          <a:srgbClr val="95A3D1"/>
        </a:accent1>
        <a:accent2>
          <a:srgbClr val="FFFF66"/>
        </a:accent2>
        <a:accent3>
          <a:srgbClr val="FFFFFF"/>
        </a:accent3>
        <a:accent4>
          <a:srgbClr val="000000"/>
        </a:accent4>
        <a:accent5>
          <a:srgbClr val="C8CEE5"/>
        </a:accent5>
        <a:accent6>
          <a:srgbClr val="E7E75C"/>
        </a:accent6>
        <a:hlink>
          <a:srgbClr val="5A84D8"/>
        </a:hlink>
        <a:folHlink>
          <a:srgbClr val="CCCC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yers 11">
        <a:dk1>
          <a:srgbClr val="000000"/>
        </a:dk1>
        <a:lt1>
          <a:srgbClr val="FFFFFF"/>
        </a:lt1>
        <a:dk2>
          <a:srgbClr val="CC0000"/>
        </a:dk2>
        <a:lt2>
          <a:srgbClr val="999966"/>
        </a:lt2>
        <a:accent1>
          <a:srgbClr val="CCCCCC"/>
        </a:accent1>
        <a:accent2>
          <a:srgbClr val="003399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2D8A"/>
        </a:accent6>
        <a:hlink>
          <a:srgbClr val="666699"/>
        </a:hlink>
        <a:folHlink>
          <a:srgbClr val="0033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yers 12">
        <a:dk1>
          <a:srgbClr val="000000"/>
        </a:dk1>
        <a:lt1>
          <a:srgbClr val="FFFFFF"/>
        </a:lt1>
        <a:dk2>
          <a:srgbClr val="CC0000"/>
        </a:dk2>
        <a:lt2>
          <a:srgbClr val="660066"/>
        </a:lt2>
        <a:accent1>
          <a:srgbClr val="CCCCCC"/>
        </a:accent1>
        <a:accent2>
          <a:srgbClr val="003399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2D8A"/>
        </a:accent6>
        <a:hlink>
          <a:srgbClr val="666699"/>
        </a:hlink>
        <a:folHlink>
          <a:srgbClr val="0033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yers 13">
        <a:dk1>
          <a:srgbClr val="000000"/>
        </a:dk1>
        <a:lt1>
          <a:srgbClr val="FFFFFF"/>
        </a:lt1>
        <a:dk2>
          <a:srgbClr val="660066"/>
        </a:dk2>
        <a:lt2>
          <a:srgbClr val="660066"/>
        </a:lt2>
        <a:accent1>
          <a:srgbClr val="CCCCCC"/>
        </a:accent1>
        <a:accent2>
          <a:srgbClr val="003399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2D8A"/>
        </a:accent6>
        <a:hlink>
          <a:srgbClr val="666699"/>
        </a:hlink>
        <a:folHlink>
          <a:srgbClr val="0033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yers 14">
        <a:dk1>
          <a:srgbClr val="000000"/>
        </a:dk1>
        <a:lt1>
          <a:srgbClr val="FFFFFF"/>
        </a:lt1>
        <a:dk2>
          <a:srgbClr val="003399"/>
        </a:dk2>
        <a:lt2>
          <a:srgbClr val="003399"/>
        </a:lt2>
        <a:accent1>
          <a:srgbClr val="CCCCCC"/>
        </a:accent1>
        <a:accent2>
          <a:srgbClr val="003399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2D8A"/>
        </a:accent6>
        <a:hlink>
          <a:srgbClr val="666699"/>
        </a:hlink>
        <a:folHlink>
          <a:srgbClr val="0033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yers 15">
        <a:dk1>
          <a:srgbClr val="000000"/>
        </a:dk1>
        <a:lt1>
          <a:srgbClr val="FFFFFF"/>
        </a:lt1>
        <a:dk2>
          <a:srgbClr val="000066"/>
        </a:dk2>
        <a:lt2>
          <a:srgbClr val="000066"/>
        </a:lt2>
        <a:accent1>
          <a:srgbClr val="CCCCCC"/>
        </a:accent1>
        <a:accent2>
          <a:srgbClr val="00006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005C"/>
        </a:accent6>
        <a:hlink>
          <a:srgbClr val="666699"/>
        </a:hlink>
        <a:folHlink>
          <a:srgbClr val="0000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yers 16">
        <a:dk1>
          <a:srgbClr val="000000"/>
        </a:dk1>
        <a:lt1>
          <a:srgbClr val="EAEAEA"/>
        </a:lt1>
        <a:dk2>
          <a:srgbClr val="000066"/>
        </a:dk2>
        <a:lt2>
          <a:srgbClr val="000066"/>
        </a:lt2>
        <a:accent1>
          <a:srgbClr val="CCCCCC"/>
        </a:accent1>
        <a:accent2>
          <a:srgbClr val="000066"/>
        </a:accent2>
        <a:accent3>
          <a:srgbClr val="F3F3F3"/>
        </a:accent3>
        <a:accent4>
          <a:srgbClr val="000000"/>
        </a:accent4>
        <a:accent5>
          <a:srgbClr val="E2E2E2"/>
        </a:accent5>
        <a:accent6>
          <a:srgbClr val="00005C"/>
        </a:accent6>
        <a:hlink>
          <a:srgbClr val="666699"/>
        </a:hlink>
        <a:folHlink>
          <a:srgbClr val="00006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63313</TotalTime>
  <Words>2470</Words>
  <Application>Microsoft Office PowerPoint</Application>
  <PresentationFormat>On-screen Show (4:3)</PresentationFormat>
  <Paragraphs>342</Paragraphs>
  <Slides>44</Slides>
  <Notes>3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Modello struttura</vt:lpstr>
      </vt:variant>
      <vt:variant>
        <vt:i4>3</vt:i4>
      </vt:variant>
      <vt:variant>
        <vt:lpstr>Titoli diapositive</vt:lpstr>
      </vt:variant>
      <vt:variant>
        <vt:i4>44</vt:i4>
      </vt:variant>
    </vt:vector>
  </HeadingPairs>
  <TitlesOfParts>
    <vt:vector size="54" baseType="lpstr">
      <vt:lpstr>Arial</vt:lpstr>
      <vt:lpstr>Times New Roman</vt:lpstr>
      <vt:lpstr>Wingdings</vt:lpstr>
      <vt:lpstr>Tahoma</vt:lpstr>
      <vt:lpstr>Symbol</vt:lpstr>
      <vt:lpstr>Calibri</vt:lpstr>
      <vt:lpstr>Comic Sans MS</vt:lpstr>
      <vt:lpstr>Personalizza struttura</vt:lpstr>
      <vt:lpstr>Layers</vt:lpstr>
      <vt:lpstr>Layers</vt:lpstr>
      <vt:lpstr>Diapositiva 1</vt:lpstr>
      <vt:lpstr>Diapositiva 2</vt:lpstr>
      <vt:lpstr>Diapositiva 3</vt:lpstr>
      <vt:lpstr>Diapositiva 4</vt:lpstr>
      <vt:lpstr>Diapositiva 5</vt:lpstr>
      <vt:lpstr>Light RIBs at EXOTIC</vt:lpstr>
      <vt:lpstr>EXOTIC facility upgrade (financed by FIRB, MIUR and CSN3, INFN)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E stage: DSSD 300 mm (PD) </vt:lpstr>
      <vt:lpstr>Detector Characterization: Body Capacitance</vt:lpstr>
      <vt:lpstr>Detector Characterization: InterStrip Capacitance</vt:lpstr>
      <vt:lpstr>Read-out: Linearity and Resolution</vt:lpstr>
      <vt:lpstr>Next Steps</vt:lpstr>
      <vt:lpstr>17O+28Ni,208Pb (PAC 2012, to be done in Oct-Nov 2012)</vt:lpstr>
      <vt:lpstr>Diapositiva 23</vt:lpstr>
      <vt:lpstr>17F+p (PAC II 2009, 11/2009)</vt:lpstr>
      <vt:lpstr>7Be+58Ni (PAC II 2010,  05/2010)</vt:lpstr>
      <vt:lpstr>7Be+58Ni: First results</vt:lpstr>
      <vt:lpstr>17O + 58Ni, 208Pb (PAC I 2011, 04/2011) </vt:lpstr>
      <vt:lpstr>17O + 58Ni, 208Pb (preliminary)</vt:lpstr>
      <vt:lpstr>“Reduced” Reaction Cross Sections</vt:lpstr>
      <vt:lpstr>Pixel-by-Pixel Analysis</vt:lpstr>
      <vt:lpstr>8B+28Si (PAC II 2011, 03/2012) first run in the new scattering chamber</vt:lpstr>
      <vt:lpstr>8B+28Si: set up</vt:lpstr>
      <vt:lpstr>8B+28Si: beam profile</vt:lpstr>
      <vt:lpstr>Diapositiva 34</vt:lpstr>
      <vt:lpstr>Diapositiva 35</vt:lpstr>
      <vt:lpstr>Diapositiva 36</vt:lpstr>
      <vt:lpstr>Diapositiva 37</vt:lpstr>
      <vt:lpstr>Diapositiva 38</vt:lpstr>
      <vt:lpstr>Diapositiva 39</vt:lpstr>
      <vt:lpstr>Diapositiva 40</vt:lpstr>
      <vt:lpstr>Diapositiva 41</vt:lpstr>
      <vt:lpstr>Talks+posters ( 2009-…)</vt:lpstr>
      <vt:lpstr>Talks+posters ( 2009-…)</vt:lpstr>
      <vt:lpstr>Diapositiva 44</vt:lpstr>
    </vt:vector>
  </TitlesOfParts>
  <Company>INFN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Elastic scattering for the system 11Be+209Bi at Coulomb barrier energies with the EXODET apparatus</dc:title>
  <dc:creator>Marco Mazzocco</dc:creator>
  <cp:lastModifiedBy>Marco Mazzocco</cp:lastModifiedBy>
  <cp:revision>2641</cp:revision>
  <dcterms:created xsi:type="dcterms:W3CDTF">2004-09-20T20:03:32Z</dcterms:created>
  <dcterms:modified xsi:type="dcterms:W3CDTF">2012-07-02T07:24:00Z</dcterms:modified>
</cp:coreProperties>
</file>