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9" r:id="rId3"/>
    <p:sldId id="307" r:id="rId4"/>
    <p:sldId id="319" r:id="rId5"/>
    <p:sldId id="271" r:id="rId6"/>
    <p:sldId id="313" r:id="rId7"/>
    <p:sldId id="311" r:id="rId8"/>
    <p:sldId id="318" r:id="rId9"/>
    <p:sldId id="314" r:id="rId10"/>
    <p:sldId id="315" r:id="rId11"/>
    <p:sldId id="316" r:id="rId12"/>
    <p:sldId id="317" r:id="rId13"/>
    <p:sldId id="309" r:id="rId14"/>
    <p:sldId id="308" r:id="rId15"/>
    <p:sldId id="312" r:id="rId16"/>
    <p:sldId id="303" r:id="rId17"/>
    <p:sldId id="282" r:id="rId18"/>
    <p:sldId id="320" r:id="rId19"/>
    <p:sldId id="280" r:id="rId20"/>
    <p:sldId id="321" r:id="rId21"/>
    <p:sldId id="322" r:id="rId22"/>
    <p:sldId id="323" r:id="rId23"/>
    <p:sldId id="281" r:id="rId24"/>
    <p:sldId id="324" r:id="rId25"/>
    <p:sldId id="325" r:id="rId26"/>
    <p:sldId id="326" r:id="rId27"/>
    <p:sldId id="327" r:id="rId28"/>
    <p:sldId id="328" r:id="rId29"/>
    <p:sldId id="329" r:id="rId30"/>
    <p:sldId id="264" r:id="rId3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B79998F0-0631-8240-8AB5-280E7536D963}">
          <p14:sldIdLst>
            <p14:sldId id="256"/>
          </p14:sldIdLst>
        </p14:section>
        <p14:section name="Sezione senza titolo" id="{33EF1EDB-4C26-AF47-BC59-1A761E9A0E0D}">
          <p14:sldIdLst>
            <p14:sldId id="269"/>
            <p14:sldId id="307"/>
            <p14:sldId id="319"/>
            <p14:sldId id="271"/>
            <p14:sldId id="313"/>
            <p14:sldId id="311"/>
            <p14:sldId id="318"/>
            <p14:sldId id="314"/>
            <p14:sldId id="315"/>
            <p14:sldId id="316"/>
            <p14:sldId id="317"/>
            <p14:sldId id="309"/>
            <p14:sldId id="308"/>
            <p14:sldId id="312"/>
            <p14:sldId id="303"/>
            <p14:sldId id="282"/>
            <p14:sldId id="320"/>
            <p14:sldId id="280"/>
            <p14:sldId id="321"/>
            <p14:sldId id="322"/>
            <p14:sldId id="323"/>
            <p14:sldId id="281"/>
            <p14:sldId id="324"/>
            <p14:sldId id="325"/>
            <p14:sldId id="326"/>
            <p14:sldId id="327"/>
            <p14:sldId id="328"/>
            <p14:sldId id="329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9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3009FC-6F2A-48B6-9A8F-FF6178A60590}" type="datetimeFigureOut">
              <a:rPr lang="it-IT"/>
              <a:pPr>
                <a:defRPr/>
              </a:pPr>
              <a:t>7/1/12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DAE67A-FBED-4222-BC3E-9A6E0CC21F6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03263"/>
            <a:ext cx="4598988" cy="344805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260" y="4361377"/>
            <a:ext cx="5005481" cy="40791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300" b="1" dirty="0" smtClean="0"/>
              <a:t>Powerful array in its own right</a:t>
            </a:r>
          </a:p>
          <a:p>
            <a:r>
              <a:rPr lang="en-GB" sz="1300" b="1" dirty="0" smtClean="0"/>
              <a:t>Still to decide where to site</a:t>
            </a:r>
          </a:p>
          <a:p>
            <a:r>
              <a:rPr lang="en-GB" sz="1300" b="1" dirty="0" smtClean="0"/>
              <a:t>Still to decide the key test experiments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28834-4AAF-4B5B-B0EB-CA5E5B45C2E4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11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369496" y="6448251"/>
            <a:ext cx="2667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fld id="{27B1605C-7D6C-4D81-ABA3-BF889BE67C7D}" type="datetimeFigureOut">
              <a:rPr lang="it-IT" smtClean="0"/>
              <a:pPr>
                <a:defRPr/>
              </a:pPr>
              <a:t>7/1/12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437765A-0DC8-4EC1-BDC9-FB37B2BFA6A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Trascinare l'immagine su un segnaposto o fare clic sull'icona per aggiungerla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Fare </a:t>
            </a:r>
            <a:r>
              <a:rPr kumimoji="0" lang="en-US" dirty="0" err="1" smtClean="0"/>
              <a:t>clic</a:t>
            </a:r>
            <a:r>
              <a:rPr kumimoji="0" lang="en-US" dirty="0" smtClean="0"/>
              <a:t> per </a:t>
            </a:r>
            <a:r>
              <a:rPr kumimoji="0" lang="en-US" dirty="0" err="1" smtClean="0"/>
              <a:t>modificare</a:t>
            </a:r>
            <a:r>
              <a:rPr kumimoji="0" lang="en-US" dirty="0" smtClean="0"/>
              <a:t> stile</a:t>
            </a:r>
            <a:endParaRPr kumimoji="0" lang="en-US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928992" cy="5949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Fare </a:t>
            </a:r>
            <a:r>
              <a:rPr kumimoji="0" lang="en-US" dirty="0" err="1" smtClean="0"/>
              <a:t>clic</a:t>
            </a:r>
            <a:r>
              <a:rPr kumimoji="0" lang="en-US" dirty="0" smtClean="0"/>
              <a:t> per </a:t>
            </a:r>
            <a:r>
              <a:rPr kumimoji="0" lang="en-US" dirty="0" err="1" smtClean="0"/>
              <a:t>modificare</a:t>
            </a:r>
            <a:r>
              <a:rPr kumimoji="0" lang="en-US" dirty="0" smtClean="0"/>
              <a:t> </a:t>
            </a:r>
            <a:r>
              <a:rPr kumimoji="0" lang="en-US" dirty="0" err="1" smtClean="0"/>
              <a:t>gli</a:t>
            </a:r>
            <a:r>
              <a:rPr kumimoji="0" lang="en-US" dirty="0" smtClean="0"/>
              <a:t> </a:t>
            </a:r>
            <a:r>
              <a:rPr kumimoji="0" lang="en-US" dirty="0" err="1" smtClean="0"/>
              <a:t>stili</a:t>
            </a:r>
            <a:r>
              <a:rPr kumimoji="0" lang="en-US" dirty="0" smtClean="0"/>
              <a:t> del </a:t>
            </a:r>
            <a:r>
              <a:rPr kumimoji="0" lang="en-US" dirty="0" err="1" smtClean="0"/>
              <a:t>testo</a:t>
            </a:r>
            <a:r>
              <a:rPr kumimoji="0" lang="en-US" dirty="0" smtClean="0"/>
              <a:t> </a:t>
            </a:r>
            <a:r>
              <a:rPr kumimoji="0" lang="en-US" dirty="0" err="1" smtClean="0"/>
              <a:t>dello</a:t>
            </a:r>
            <a:r>
              <a:rPr kumimoji="0" lang="en-US" dirty="0" smtClean="0"/>
              <a:t> schema</a:t>
            </a:r>
          </a:p>
          <a:p>
            <a:pPr lvl="1" eaLnBrk="1" latinLnBrk="0" hangingPunct="1"/>
            <a:r>
              <a:rPr kumimoji="0" lang="en-US" dirty="0" smtClean="0"/>
              <a:t>Secondo </a:t>
            </a:r>
            <a:r>
              <a:rPr kumimoji="0" lang="en-US" dirty="0" err="1" smtClean="0"/>
              <a:t>livello</a:t>
            </a:r>
            <a:endParaRPr kumimoji="0" lang="en-US" dirty="0" smtClean="0"/>
          </a:p>
          <a:p>
            <a:pPr lvl="2" eaLnBrk="1" latinLnBrk="0" hangingPunct="1"/>
            <a:r>
              <a:rPr kumimoji="0" lang="en-US" dirty="0" err="1" smtClean="0"/>
              <a:t>Terzo</a:t>
            </a:r>
            <a:r>
              <a:rPr kumimoji="0" lang="en-US" dirty="0" smtClean="0"/>
              <a:t> </a:t>
            </a:r>
            <a:r>
              <a:rPr kumimoji="0" lang="en-US" dirty="0" err="1" smtClean="0"/>
              <a:t>livello</a:t>
            </a:r>
            <a:endParaRPr kumimoji="0" lang="en-US" dirty="0" smtClean="0"/>
          </a:p>
          <a:p>
            <a:pPr lvl="3" eaLnBrk="1" latinLnBrk="0" hangingPunct="1"/>
            <a:r>
              <a:rPr kumimoji="0" lang="en-US" dirty="0" smtClean="0"/>
              <a:t>Quarto </a:t>
            </a:r>
            <a:r>
              <a:rPr kumimoji="0" lang="en-US" dirty="0" err="1" smtClean="0"/>
              <a:t>livello</a:t>
            </a:r>
            <a:endParaRPr kumimoji="0" lang="en-US" dirty="0" smtClean="0"/>
          </a:p>
          <a:p>
            <a:pPr lvl="4" eaLnBrk="1" latinLnBrk="0" hangingPunct="1"/>
            <a:r>
              <a:rPr kumimoji="0" lang="en-US" dirty="0" err="1" smtClean="0"/>
              <a:t>Quinto</a:t>
            </a:r>
            <a:r>
              <a:rPr kumimoji="0" lang="en-US" dirty="0" smtClean="0"/>
              <a:t> </a:t>
            </a:r>
            <a:r>
              <a:rPr kumimoji="0" lang="en-US" dirty="0" err="1" smtClean="0"/>
              <a:t>livello</a:t>
            </a:r>
            <a:endParaRPr kumimoji="0" lang="en-US" dirty="0"/>
          </a:p>
        </p:txBody>
      </p:sp>
      <p:sp>
        <p:nvSpPr>
          <p:cNvPr id="7" name="Rettangolo 6"/>
          <p:cNvSpPr/>
          <p:nvPr/>
        </p:nvSpPr>
        <p:spPr bwMode="white">
          <a:xfrm>
            <a:off x="0" y="1196752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536104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536104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b="0" i="0" kern="1200">
          <a:solidFill>
            <a:schemeClr val="tx2"/>
          </a:solidFill>
          <a:latin typeface="Arial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Documento_di_Microsoft_Word1.docx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Documento_di_Microsoft_Word2.docx"/><Relationship Id="rId5" Type="http://schemas.openxmlformats.org/officeDocument/2006/relationships/image" Target="../media/image48.png"/><Relationship Id="rId6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oleObject" Target="../embeddings/Foglio_di_lavoro_di_Excel_97_-_20041.xls"/><Relationship Id="rId5" Type="http://schemas.openxmlformats.org/officeDocument/2006/relationships/image" Target="../media/image5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154288" y="836712"/>
            <a:ext cx="3289920" cy="1828800"/>
          </a:xfrm>
        </p:spPr>
        <p:txBody>
          <a:bodyPr/>
          <a:lstStyle/>
          <a:p>
            <a:pPr eaLnBrk="1" hangingPunct="1"/>
            <a:r>
              <a:rPr lang="it-IT" dirty="0" smtClean="0"/>
              <a:t>GAMMA x 2013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Femtosecond</a:t>
            </a:r>
            <a:r>
              <a:rPr lang="it-IT" dirty="0" smtClean="0"/>
              <a:t> </a:t>
            </a:r>
            <a:r>
              <a:rPr lang="it-IT" dirty="0" err="1" smtClean="0"/>
              <a:t>Lifetime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 in </a:t>
            </a:r>
            <a:r>
              <a:rPr lang="it-IT" baseline="30000" dirty="0" smtClean="0"/>
              <a:t>15</a:t>
            </a:r>
            <a:r>
              <a:rPr lang="it-IT" dirty="0" smtClean="0"/>
              <a:t>O</a:t>
            </a:r>
            <a:endParaRPr lang="it-IT" dirty="0"/>
          </a:p>
        </p:txBody>
      </p:sp>
      <p:pic>
        <p:nvPicPr>
          <p:cNvPr id="5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8" r="1656"/>
          <a:stretch>
            <a:fillRect/>
          </a:stretch>
        </p:blipFill>
        <p:spPr bwMode="auto">
          <a:xfrm>
            <a:off x="2247546" y="1737918"/>
            <a:ext cx="6794904" cy="34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7"/>
          <a:stretch>
            <a:fillRect/>
          </a:stretch>
        </p:blipFill>
        <p:spPr bwMode="auto">
          <a:xfrm>
            <a:off x="2268455" y="4632816"/>
            <a:ext cx="6771010" cy="1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59" y="6309358"/>
            <a:ext cx="6794904" cy="50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27"/>
          <p:cNvSpPr txBox="1"/>
          <p:nvPr/>
        </p:nvSpPr>
        <p:spPr>
          <a:xfrm>
            <a:off x="3443135" y="4711746"/>
            <a:ext cx="1521494" cy="64629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800" b="1" baseline="30000" dirty="0">
                <a:solidFill>
                  <a:srgbClr val="FF0000"/>
                </a:solidFill>
                <a:latin typeface="Calibri"/>
                <a:cs typeface="Arial" pitchFamily="34" charset="0"/>
              </a:rPr>
              <a:t>15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O 6.79 MeV </a:t>
            </a:r>
          </a:p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τ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mbria Math"/>
                <a:cs typeface="Arial" pitchFamily="34" charset="0"/>
              </a:rPr>
              <a:t>??</a:t>
            </a:r>
            <a:endParaRPr lang="en-US" sz="18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7" name="TextBox 28"/>
          <p:cNvSpPr txBox="1"/>
          <p:nvPr/>
        </p:nvSpPr>
        <p:spPr>
          <a:xfrm>
            <a:off x="4673705" y="5042594"/>
            <a:ext cx="1128758" cy="52318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400" b="1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15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 7.3 MeV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τ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=0.65 </a:t>
            </a:r>
            <a:r>
              <a:rPr lang="en-US" sz="1400" b="1" dirty="0" err="1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fs</a:t>
            </a:r>
            <a:endParaRPr lang="en-US" sz="1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8" name="TextBox 29"/>
          <p:cNvSpPr txBox="1"/>
          <p:nvPr/>
        </p:nvSpPr>
        <p:spPr>
          <a:xfrm>
            <a:off x="7236353" y="5464289"/>
            <a:ext cx="1128758" cy="52318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400" b="1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15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 8.3 MeV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τ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=2 </a:t>
            </a:r>
            <a:r>
              <a:rPr lang="en-US" sz="1400" b="1" dirty="0" err="1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fs</a:t>
            </a:r>
            <a:endParaRPr lang="en-US" sz="1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9" name="TextBox 6"/>
          <p:cNvSpPr txBox="1">
            <a:spLocks noChangeArrowheads="1"/>
          </p:cNvSpPr>
          <p:nvPr/>
        </p:nvSpPr>
        <p:spPr bwMode="auto">
          <a:xfrm>
            <a:off x="7245928" y="4767064"/>
            <a:ext cx="1064445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prstClr val="black"/>
                </a:solidFill>
              </a:rPr>
              <a:t>source(*)</a:t>
            </a: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>
            <a:off x="5757009" y="5158515"/>
            <a:ext cx="441070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/>
          <a:p>
            <a:pPr algn="l"/>
            <a:r>
              <a:rPr lang="en-US" sz="1800">
                <a:solidFill>
                  <a:prstClr val="black"/>
                </a:solidFill>
                <a:latin typeface="Calibri" pitchFamily="34" charset="0"/>
                <a:cs typeface="Arial" charset="0"/>
              </a:rPr>
              <a:t>(*)</a:t>
            </a:r>
          </a:p>
        </p:txBody>
      </p:sp>
      <p:cxnSp>
        <p:nvCxnSpPr>
          <p:cNvPr id="61" name="Straight Arrow Connector 33"/>
          <p:cNvCxnSpPr/>
          <p:nvPr/>
        </p:nvCxnSpPr>
        <p:spPr>
          <a:xfrm flipH="1">
            <a:off x="3691659" y="5245882"/>
            <a:ext cx="270303" cy="2284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3"/>
          <p:cNvSpPr txBox="1">
            <a:spLocks noChangeArrowheads="1"/>
          </p:cNvSpPr>
          <p:nvPr/>
        </p:nvSpPr>
        <p:spPr bwMode="auto">
          <a:xfrm>
            <a:off x="179512" y="838490"/>
            <a:ext cx="8820472" cy="89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it-IT" sz="1800" baseline="30000" dirty="0">
                <a:solidFill>
                  <a:srgbClr val="FF0000"/>
                </a:solidFill>
                <a:latin typeface="Arial"/>
                <a:cs typeface="Arial"/>
              </a:rPr>
              <a:t>14</a:t>
            </a:r>
            <a:r>
              <a:rPr lang="it-IT" sz="1800" dirty="0">
                <a:solidFill>
                  <a:srgbClr val="FF0000"/>
                </a:solidFill>
                <a:latin typeface="Arial"/>
                <a:cs typeface="Arial"/>
              </a:rPr>
              <a:t>N(</a:t>
            </a:r>
            <a:r>
              <a:rPr lang="it-IT" sz="1800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it-IT" sz="1800" dirty="0">
                <a:solidFill>
                  <a:srgbClr val="FF0000"/>
                </a:solidFill>
                <a:latin typeface="Arial"/>
                <a:cs typeface="Arial"/>
              </a:rPr>
              <a:t>H,n)</a:t>
            </a:r>
            <a:r>
              <a:rPr lang="it-IT" sz="1800" b="1" baseline="30000" dirty="0">
                <a:solidFill>
                  <a:srgbClr val="FF0000"/>
                </a:solidFill>
                <a:latin typeface="Arial"/>
                <a:cs typeface="Arial"/>
              </a:rPr>
              <a:t>15</a:t>
            </a:r>
            <a:r>
              <a:rPr lang="it-IT" sz="18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  and 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N(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H,p)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N reactions @ 32 </a:t>
            </a:r>
            <a:r>
              <a:rPr lang="it-IT" sz="1800" dirty="0" smtClean="0">
                <a:solidFill>
                  <a:prstClr val="black"/>
                </a:solidFill>
                <a:latin typeface="Arial"/>
                <a:cs typeface="Arial"/>
              </a:rPr>
              <a:t>MeV </a:t>
            </a: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(XTU 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LNL Tandem)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  <a:latin typeface="Arial"/>
                <a:cs typeface="Arial"/>
              </a:rPr>
              <a:t>Direct </a:t>
            </a:r>
            <a:r>
              <a:rPr lang="it-IT" sz="1800" b="1" dirty="0">
                <a:solidFill>
                  <a:srgbClr val="FF0000"/>
                </a:solidFill>
                <a:latin typeface="Arial"/>
                <a:cs typeface="Arial"/>
              </a:rPr>
              <a:t>lifetime </a:t>
            </a:r>
            <a:r>
              <a:rPr lang="it-IT" sz="1800" b="1" dirty="0" err="1" smtClean="0">
                <a:solidFill>
                  <a:srgbClr val="FF0000"/>
                </a:solidFill>
                <a:latin typeface="Arial"/>
                <a:cs typeface="Arial"/>
              </a:rPr>
              <a:t>measurement</a:t>
            </a:r>
            <a:r>
              <a:rPr lang="it-IT" sz="1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Arial"/>
                <a:cs typeface="Arial"/>
              </a:rPr>
              <a:t>DSAM </a:t>
            </a: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with 4 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ATCs at </a:t>
            </a:r>
            <a:r>
              <a:rPr lang="it-IT" sz="1600" dirty="0" err="1">
                <a:solidFill>
                  <a:prstClr val="black"/>
                </a:solidFill>
                <a:latin typeface="Arial"/>
                <a:cs typeface="Arial"/>
              </a:rPr>
              <a:t>backward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Arial"/>
                <a:cs typeface="Arial"/>
              </a:rPr>
              <a:t>angles</a:t>
            </a:r>
            <a:endParaRPr lang="it-IT" sz="1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1600" b="1" dirty="0" err="1">
                <a:solidFill>
                  <a:prstClr val="black"/>
                </a:solidFill>
                <a:latin typeface="Arial"/>
                <a:cs typeface="Arial"/>
              </a:rPr>
              <a:t>Astrophysical</a:t>
            </a:r>
            <a:r>
              <a:rPr lang="it-IT"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prstClr val="black"/>
                </a:solidFill>
                <a:latin typeface="Arial"/>
                <a:cs typeface="Arial"/>
              </a:rPr>
              <a:t>interest</a:t>
            </a:r>
            <a:r>
              <a:rPr lang="it-IT" sz="1600" b="1" dirty="0">
                <a:solidFill>
                  <a:prstClr val="black"/>
                </a:solidFill>
                <a:latin typeface="Arial"/>
                <a:cs typeface="Arial"/>
              </a:rPr>
              <a:t> – CNO </a:t>
            </a:r>
            <a:r>
              <a:rPr lang="it-IT" sz="1600" b="1" dirty="0" err="1">
                <a:solidFill>
                  <a:prstClr val="black"/>
                </a:solidFill>
                <a:latin typeface="Arial"/>
                <a:cs typeface="Arial"/>
              </a:rPr>
              <a:t>cycle</a:t>
            </a:r>
            <a:r>
              <a:rPr lang="it-IT"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prstClr val="black"/>
                </a:solidFill>
                <a:latin typeface="Arial"/>
                <a:cs typeface="Arial"/>
              </a:rPr>
              <a:t>burning</a:t>
            </a:r>
            <a:r>
              <a:rPr lang="it-IT" sz="1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b="1" dirty="0" smtClean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13" y="1943632"/>
            <a:ext cx="1917507" cy="206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4"/>
          <p:cNvSpPr/>
          <p:nvPr/>
        </p:nvSpPr>
        <p:spPr>
          <a:xfrm>
            <a:off x="2906531" y="2448745"/>
            <a:ext cx="5553901" cy="188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TextBox 61"/>
          <p:cNvSpPr txBox="1">
            <a:spLocks noChangeArrowheads="1"/>
          </p:cNvSpPr>
          <p:nvPr/>
        </p:nvSpPr>
        <p:spPr bwMode="auto">
          <a:xfrm>
            <a:off x="107524" y="4077072"/>
            <a:ext cx="2178850" cy="175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etected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gamma-rays can be sorted in few degrees </a:t>
            </a:r>
            <a:r>
              <a:rPr lang="el-GR" sz="1800" dirty="0">
                <a:solidFill>
                  <a:prstClr val="black"/>
                </a:solidFill>
                <a:latin typeface="Arial"/>
                <a:cs typeface="Arial"/>
              </a:rPr>
              <a:t>θ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 “slices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” with a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“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continuous” distribution 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323528" y="6371635"/>
            <a:ext cx="1944216" cy="307740"/>
          </a:xfrm>
          <a:prstGeom prst="rect">
            <a:avLst/>
          </a:prstGeom>
          <a:solidFill>
            <a:srgbClr val="00B0F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 err="1" smtClean="0"/>
              <a:t>C.Michelagnoli</a:t>
            </a:r>
            <a:r>
              <a:rPr lang="it-IT" sz="1400" dirty="0" smtClean="0"/>
              <a:t> – </a:t>
            </a:r>
            <a:r>
              <a:rPr lang="it-IT" sz="1400" dirty="0" err="1" smtClean="0"/>
              <a:t>PhD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4778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Femtosecond</a:t>
            </a:r>
            <a:r>
              <a:rPr lang="it-IT" dirty="0" smtClean="0"/>
              <a:t> </a:t>
            </a:r>
            <a:r>
              <a:rPr lang="it-IT" dirty="0" err="1" smtClean="0"/>
              <a:t>Lifetime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 in </a:t>
            </a:r>
            <a:r>
              <a:rPr lang="it-IT" baseline="30000" dirty="0" smtClean="0"/>
              <a:t>15</a:t>
            </a:r>
            <a:r>
              <a:rPr lang="it-IT" dirty="0" smtClean="0"/>
              <a:t>O</a:t>
            </a:r>
            <a:endParaRPr lang="it-IT" dirty="0"/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4" t="12740" r="33748" b="16664"/>
          <a:stretch>
            <a:fillRect/>
          </a:stretch>
        </p:blipFill>
        <p:spPr bwMode="auto">
          <a:xfrm>
            <a:off x="6172163" y="1778748"/>
            <a:ext cx="2089246" cy="205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07504" y="764704"/>
            <a:ext cx="7880083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ineshapes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defined by the lifetime, reaction kinematics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and stopping power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755732" y="3737933"/>
            <a:ext cx="335277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2060"/>
                </a:solidFill>
              </a:rPr>
              <a:t>CDCC** calculations of the nucleon transfer process by N. </a:t>
            </a:r>
            <a:r>
              <a:rPr lang="en-US" sz="1400" b="1" dirty="0" err="1">
                <a:solidFill>
                  <a:srgbClr val="002060"/>
                </a:solidFill>
              </a:rPr>
              <a:t>Keeley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818251" y="4268869"/>
            <a:ext cx="3218245" cy="2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100" b="1" i="1" dirty="0">
                <a:solidFill>
                  <a:srgbClr val="002060"/>
                </a:solidFill>
              </a:rPr>
              <a:t>**</a:t>
            </a:r>
            <a:r>
              <a:rPr lang="en-US" sz="1100" i="1" dirty="0">
                <a:solidFill>
                  <a:srgbClr val="002060"/>
                </a:solidFill>
              </a:rPr>
              <a:t>Continuum-Discretized Coupled Channels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7020406" y="1970510"/>
            <a:ext cx="1067770" cy="73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prstClr val="black"/>
                </a:solidFill>
              </a:rPr>
              <a:t>transfer to 8.3MeV state in </a:t>
            </a:r>
            <a:r>
              <a:rPr lang="en-US" sz="1400" baseline="30000" dirty="0">
                <a:solidFill>
                  <a:prstClr val="black"/>
                </a:solidFill>
              </a:rPr>
              <a:t>15</a:t>
            </a:r>
            <a:r>
              <a:rPr lang="en-US" sz="140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307345" y="1484784"/>
            <a:ext cx="1973540" cy="3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400" i="1" dirty="0">
                <a:solidFill>
                  <a:prstClr val="black"/>
                </a:solidFill>
              </a:rPr>
              <a:t>center of mass </a:t>
            </a:r>
            <a:r>
              <a:rPr lang="en-US" sz="1400" i="1" dirty="0" smtClean="0">
                <a:solidFill>
                  <a:prstClr val="black"/>
                </a:solidFill>
              </a:rPr>
              <a:t>x-section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309910" y="2356654"/>
            <a:ext cx="109018" cy="107524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8607" y="2309750"/>
            <a:ext cx="107524" cy="1092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4274070" y="2428896"/>
            <a:ext cx="399392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2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H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6" name="Oval 30"/>
          <p:cNvSpPr/>
          <p:nvPr/>
        </p:nvSpPr>
        <p:spPr>
          <a:xfrm>
            <a:off x="3249628" y="2148457"/>
            <a:ext cx="431589" cy="431775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7" name="TextBox 40"/>
          <p:cNvSpPr txBox="1">
            <a:spLocks noChangeArrowheads="1"/>
          </p:cNvSpPr>
          <p:nvPr/>
        </p:nvSpPr>
        <p:spPr bwMode="auto">
          <a:xfrm>
            <a:off x="3194388" y="2213853"/>
            <a:ext cx="487557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14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N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28" name="Straight Arrow Connector 37"/>
          <p:cNvCxnSpPr/>
          <p:nvPr/>
        </p:nvCxnSpPr>
        <p:spPr>
          <a:xfrm>
            <a:off x="3699247" y="2410416"/>
            <a:ext cx="4972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38"/>
          <p:cNvCxnSpPr/>
          <p:nvPr/>
        </p:nvCxnSpPr>
        <p:spPr>
          <a:xfrm flipV="1">
            <a:off x="4562424" y="2309617"/>
            <a:ext cx="648129" cy="68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9"/>
          <p:cNvSpPr/>
          <p:nvPr/>
        </p:nvSpPr>
        <p:spPr>
          <a:xfrm>
            <a:off x="5265690" y="2069364"/>
            <a:ext cx="431589" cy="431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5210455" y="2134887"/>
            <a:ext cx="487557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15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N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32" name="Straight Arrow Connector 41"/>
          <p:cNvCxnSpPr/>
          <p:nvPr/>
        </p:nvCxnSpPr>
        <p:spPr>
          <a:xfrm>
            <a:off x="4581707" y="2450743"/>
            <a:ext cx="341986" cy="3393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42"/>
          <p:cNvSpPr/>
          <p:nvPr/>
        </p:nvSpPr>
        <p:spPr>
          <a:xfrm>
            <a:off x="4934146" y="2736348"/>
            <a:ext cx="107524" cy="107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4" name="TextBox 53"/>
          <p:cNvSpPr txBox="1">
            <a:spLocks noChangeArrowheads="1"/>
          </p:cNvSpPr>
          <p:nvPr/>
        </p:nvSpPr>
        <p:spPr bwMode="auto">
          <a:xfrm>
            <a:off x="4993923" y="2645779"/>
            <a:ext cx="288785" cy="2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200">
                <a:solidFill>
                  <a:prstClr val="black"/>
                </a:solidFill>
                <a:latin typeface="Century Gothic" pitchFamily="34" charset="0"/>
              </a:rPr>
              <a:t>p</a:t>
            </a:r>
            <a:endParaRPr lang="en-US" sz="120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3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2" t="13132" r="20201" b="19193"/>
          <a:stretch>
            <a:fillRect/>
          </a:stretch>
        </p:blipFill>
        <p:spPr bwMode="auto">
          <a:xfrm>
            <a:off x="380944" y="2734677"/>
            <a:ext cx="3758851" cy="26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6" t="12524" r="20201" b="19193"/>
          <a:stretch>
            <a:fillRect/>
          </a:stretch>
        </p:blipFill>
        <p:spPr bwMode="auto">
          <a:xfrm>
            <a:off x="373355" y="2711277"/>
            <a:ext cx="3766318" cy="26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46"/>
          <p:cNvCxnSpPr/>
          <p:nvPr/>
        </p:nvCxnSpPr>
        <p:spPr>
          <a:xfrm>
            <a:off x="3466271" y="4735623"/>
            <a:ext cx="1096145" cy="514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47"/>
          <p:cNvSpPr/>
          <p:nvPr/>
        </p:nvSpPr>
        <p:spPr>
          <a:xfrm>
            <a:off x="6166189" y="6027582"/>
            <a:ext cx="107524" cy="107524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9" name="Oval 48"/>
          <p:cNvSpPr/>
          <p:nvPr/>
        </p:nvSpPr>
        <p:spPr>
          <a:xfrm>
            <a:off x="6233391" y="5978999"/>
            <a:ext cx="109018" cy="1092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0" name="TextBox 68"/>
          <p:cNvSpPr txBox="1">
            <a:spLocks noChangeArrowheads="1"/>
          </p:cNvSpPr>
          <p:nvPr/>
        </p:nvSpPr>
        <p:spPr bwMode="auto">
          <a:xfrm>
            <a:off x="6128854" y="6098149"/>
            <a:ext cx="399392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2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H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1" name="Oval 50"/>
          <p:cNvSpPr/>
          <p:nvPr/>
        </p:nvSpPr>
        <p:spPr>
          <a:xfrm>
            <a:off x="5105886" y="5817705"/>
            <a:ext cx="431588" cy="431775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2" name="TextBox 70"/>
          <p:cNvSpPr txBox="1">
            <a:spLocks noChangeArrowheads="1"/>
          </p:cNvSpPr>
          <p:nvPr/>
        </p:nvSpPr>
        <p:spPr bwMode="auto">
          <a:xfrm>
            <a:off x="5049172" y="5883098"/>
            <a:ext cx="487557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14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N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43" name="Straight Arrow Connector 52"/>
          <p:cNvCxnSpPr/>
          <p:nvPr/>
        </p:nvCxnSpPr>
        <p:spPr>
          <a:xfrm>
            <a:off x="5555394" y="6079664"/>
            <a:ext cx="4958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53"/>
          <p:cNvCxnSpPr/>
          <p:nvPr/>
        </p:nvCxnSpPr>
        <p:spPr>
          <a:xfrm>
            <a:off x="6373775" y="6069584"/>
            <a:ext cx="2493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54"/>
          <p:cNvSpPr/>
          <p:nvPr/>
        </p:nvSpPr>
        <p:spPr>
          <a:xfrm>
            <a:off x="6729196" y="5871467"/>
            <a:ext cx="433082" cy="43177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6" name="TextBox 75"/>
          <p:cNvSpPr txBox="1">
            <a:spLocks noChangeArrowheads="1"/>
          </p:cNvSpPr>
          <p:nvPr/>
        </p:nvSpPr>
        <p:spPr bwMode="auto">
          <a:xfrm>
            <a:off x="6673944" y="5936859"/>
            <a:ext cx="513205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16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O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47" name="Straight Arrow Connector 56"/>
          <p:cNvCxnSpPr/>
          <p:nvPr/>
        </p:nvCxnSpPr>
        <p:spPr>
          <a:xfrm>
            <a:off x="7216040" y="6069584"/>
            <a:ext cx="2493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57"/>
          <p:cNvSpPr/>
          <p:nvPr/>
        </p:nvSpPr>
        <p:spPr>
          <a:xfrm>
            <a:off x="7596860" y="5858034"/>
            <a:ext cx="433082" cy="4334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9" name="TextBox 78"/>
          <p:cNvSpPr txBox="1">
            <a:spLocks noChangeArrowheads="1"/>
          </p:cNvSpPr>
          <p:nvPr/>
        </p:nvSpPr>
        <p:spPr bwMode="auto">
          <a:xfrm>
            <a:off x="7540139" y="5921739"/>
            <a:ext cx="487557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baseline="30000">
                <a:solidFill>
                  <a:prstClr val="black"/>
                </a:solidFill>
                <a:latin typeface="Century Gothic" pitchFamily="34" charset="0"/>
              </a:rPr>
              <a:t>15</a:t>
            </a:r>
            <a:r>
              <a:rPr lang="it-IT" sz="1600">
                <a:solidFill>
                  <a:prstClr val="black"/>
                </a:solidFill>
                <a:latin typeface="Century Gothic" pitchFamily="34" charset="0"/>
              </a:rPr>
              <a:t>N</a:t>
            </a:r>
            <a:endParaRPr lang="en-US" sz="160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50" name="Straight Arrow Connector 59"/>
          <p:cNvCxnSpPr/>
          <p:nvPr/>
        </p:nvCxnSpPr>
        <p:spPr>
          <a:xfrm flipH="1" flipV="1">
            <a:off x="7339990" y="5575663"/>
            <a:ext cx="256862" cy="2671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60"/>
          <p:cNvCxnSpPr>
            <a:stCxn id="48" idx="0"/>
          </p:cNvCxnSpPr>
          <p:nvPr/>
        </p:nvCxnSpPr>
        <p:spPr>
          <a:xfrm flipV="1">
            <a:off x="7813523" y="5485055"/>
            <a:ext cx="97071" cy="37297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61"/>
          <p:cNvCxnSpPr/>
          <p:nvPr/>
        </p:nvCxnSpPr>
        <p:spPr>
          <a:xfrm flipV="1">
            <a:off x="8019481" y="5745342"/>
            <a:ext cx="365880" cy="2133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2"/>
          <p:cNvCxnSpPr>
            <a:stCxn id="48" idx="3"/>
          </p:cNvCxnSpPr>
          <p:nvPr/>
        </p:nvCxnSpPr>
        <p:spPr>
          <a:xfrm flipH="1">
            <a:off x="7476010" y="6227513"/>
            <a:ext cx="183687" cy="3931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3"/>
          <p:cNvCxnSpPr/>
          <p:nvPr/>
        </p:nvCxnSpPr>
        <p:spPr>
          <a:xfrm>
            <a:off x="7928385" y="6274689"/>
            <a:ext cx="294196" cy="31921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4"/>
          <p:cNvCxnSpPr/>
          <p:nvPr/>
        </p:nvCxnSpPr>
        <p:spPr>
          <a:xfrm>
            <a:off x="8055322" y="6153587"/>
            <a:ext cx="410681" cy="10080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5"/>
          <p:cNvSpPr/>
          <p:nvPr/>
        </p:nvSpPr>
        <p:spPr>
          <a:xfrm>
            <a:off x="8261409" y="6084705"/>
            <a:ext cx="107524" cy="107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8" name="TextBox 98"/>
          <p:cNvSpPr txBox="1">
            <a:spLocks noChangeArrowheads="1"/>
          </p:cNvSpPr>
          <p:nvPr/>
        </p:nvSpPr>
        <p:spPr bwMode="auto">
          <a:xfrm>
            <a:off x="8321185" y="5994138"/>
            <a:ext cx="288785" cy="2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200">
                <a:solidFill>
                  <a:prstClr val="black"/>
                </a:solidFill>
                <a:latin typeface="Century Gothic" pitchFamily="34" charset="0"/>
              </a:rPr>
              <a:t>p</a:t>
            </a:r>
          </a:p>
        </p:txBody>
      </p:sp>
      <p:sp>
        <p:nvSpPr>
          <p:cNvPr id="69" name="TextBox 48"/>
          <p:cNvSpPr txBox="1">
            <a:spLocks noChangeArrowheads="1"/>
          </p:cNvSpPr>
          <p:nvPr/>
        </p:nvSpPr>
        <p:spPr bwMode="auto">
          <a:xfrm>
            <a:off x="4751953" y="4992666"/>
            <a:ext cx="3348439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but also via fusion–evaporation</a:t>
            </a:r>
          </a:p>
        </p:txBody>
      </p:sp>
      <p:cxnSp>
        <p:nvCxnSpPr>
          <p:cNvPr id="70" name="Straight Connector 68"/>
          <p:cNvCxnSpPr/>
          <p:nvPr/>
        </p:nvCxnSpPr>
        <p:spPr>
          <a:xfrm>
            <a:off x="2483768" y="3517574"/>
            <a:ext cx="1799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1"/>
          <p:cNvSpPr txBox="1">
            <a:spLocks noChangeArrowheads="1"/>
          </p:cNvSpPr>
          <p:nvPr/>
        </p:nvSpPr>
        <p:spPr bwMode="auto">
          <a:xfrm>
            <a:off x="2627784" y="3344543"/>
            <a:ext cx="1083553" cy="3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rgbClr val="FF0000"/>
                </a:solidFill>
              </a:rPr>
              <a:t>fusion-evap.</a:t>
            </a:r>
          </a:p>
        </p:txBody>
      </p:sp>
      <p:sp>
        <p:nvSpPr>
          <p:cNvPr id="2" name="Rettangolo 1"/>
          <p:cNvSpPr/>
          <p:nvPr/>
        </p:nvSpPr>
        <p:spPr>
          <a:xfrm>
            <a:off x="107504" y="134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Excited states in </a:t>
            </a:r>
            <a:r>
              <a:rPr lang="en-US" baseline="300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O and </a:t>
            </a:r>
            <a:r>
              <a:rPr lang="en-US" baseline="300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N are mainly populated </a:t>
            </a: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via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 nucleon transfer reactions</a:t>
            </a:r>
          </a:p>
        </p:txBody>
      </p:sp>
      <p:sp>
        <p:nvSpPr>
          <p:cNvPr id="75" name="TextBox 48"/>
          <p:cNvSpPr txBox="1">
            <a:spLocks noChangeArrowheads="1"/>
          </p:cNvSpPr>
          <p:nvPr/>
        </p:nvSpPr>
        <p:spPr bwMode="auto">
          <a:xfrm>
            <a:off x="107504" y="5746067"/>
            <a:ext cx="4176464" cy="92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Developed full GEANT4 simulation of the reaction, stopping in target and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–ray detection       </a:t>
            </a:r>
            <a:r>
              <a:rPr lang="en-US" i="1" u="sng" dirty="0" smtClean="0">
                <a:solidFill>
                  <a:srgbClr val="0000FF"/>
                </a:solidFill>
                <a:latin typeface="Arial"/>
                <a:cs typeface="Arial"/>
              </a:rPr>
              <a:t>calculated </a:t>
            </a:r>
            <a:r>
              <a:rPr lang="en-US" i="1" u="sng" dirty="0" err="1" smtClean="0">
                <a:solidFill>
                  <a:srgbClr val="0000FF"/>
                </a:solidFill>
                <a:latin typeface="Arial"/>
                <a:cs typeface="Arial"/>
              </a:rPr>
              <a:t>lineshapes</a:t>
            </a:r>
            <a:endParaRPr lang="en-US" i="1" u="sng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76" name="Straight Arrow Connector 52"/>
          <p:cNvCxnSpPr/>
          <p:nvPr/>
        </p:nvCxnSpPr>
        <p:spPr>
          <a:xfrm>
            <a:off x="1547664" y="6525344"/>
            <a:ext cx="35999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71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Femtosecond</a:t>
            </a:r>
            <a:r>
              <a:rPr lang="it-IT" dirty="0" smtClean="0"/>
              <a:t> </a:t>
            </a:r>
            <a:r>
              <a:rPr lang="it-IT" dirty="0" err="1" smtClean="0"/>
              <a:t>Lifetime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 in </a:t>
            </a:r>
            <a:r>
              <a:rPr lang="it-IT" baseline="30000" dirty="0" smtClean="0"/>
              <a:t>15</a:t>
            </a:r>
            <a:r>
              <a:rPr lang="it-IT" dirty="0" smtClean="0"/>
              <a:t>O</a:t>
            </a:r>
            <a:endParaRPr lang="it-IT" dirty="0"/>
          </a:p>
        </p:txBody>
      </p:sp>
      <p:pic>
        <p:nvPicPr>
          <p:cNvPr id="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377" y="905552"/>
            <a:ext cx="7163770" cy="572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85" y="2026151"/>
            <a:ext cx="1069264" cy="3308036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5" name="TextBox 20"/>
          <p:cNvSpPr txBox="1">
            <a:spLocks noChangeArrowheads="1"/>
          </p:cNvSpPr>
          <p:nvPr/>
        </p:nvSpPr>
        <p:spPr bwMode="auto">
          <a:xfrm>
            <a:off x="422645" y="1337391"/>
            <a:ext cx="886028" cy="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3600" b="1" baseline="30000">
                <a:solidFill>
                  <a:srgbClr val="FF0000"/>
                </a:solidFill>
                <a:latin typeface="Arial"/>
                <a:cs typeface="Arial"/>
              </a:rPr>
              <a:t>15</a:t>
            </a:r>
            <a:r>
              <a:rPr lang="en-US" sz="3600" b="1">
                <a:solidFill>
                  <a:srgbClr val="FF0000"/>
                </a:solidFill>
                <a:latin typeface="Arial"/>
                <a:cs typeface="Arial"/>
              </a:rPr>
              <a:t>O</a:t>
            </a:r>
            <a:endParaRPr lang="en-US" sz="3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TextBox 18"/>
          <p:cNvSpPr txBox="1"/>
          <p:nvPr/>
        </p:nvSpPr>
        <p:spPr>
          <a:xfrm>
            <a:off x="3479588" y="1186123"/>
            <a:ext cx="1049783" cy="429397"/>
          </a:xfrm>
          <a:prstGeom prst="rect">
            <a:avLst/>
          </a:prstGeom>
          <a:noFill/>
          <a:ln>
            <a:noFill/>
          </a:ln>
        </p:spPr>
        <p:txBody>
          <a:bodyPr wrap="square" lIns="89962" tIns="44982" rIns="89962" bIns="44982" compatLnSpc="0">
            <a:spAutoFit/>
          </a:bodyPr>
          <a:lstStyle/>
          <a:p>
            <a:pPr algn="l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0000FF"/>
                </a:solidFill>
                <a:latin typeface="Comic Sans MS" pitchFamily="66"/>
              </a:defRPr>
            </a:pPr>
            <a:r>
              <a:rPr lang="en-US" sz="2200" dirty="0">
                <a:solidFill>
                  <a:srgbClr val="0000FF"/>
                </a:solidFill>
                <a:latin typeface="Arial"/>
                <a:ea typeface="DejaVu Sans" pitchFamily="2"/>
                <a:cs typeface="Arial"/>
              </a:rPr>
              <a:t>1.1fs</a:t>
            </a:r>
          </a:p>
        </p:txBody>
      </p:sp>
      <p:sp>
        <p:nvSpPr>
          <p:cNvPr id="57" name="Straight Connector 19"/>
          <p:cNvSpPr/>
          <p:nvPr/>
        </p:nvSpPr>
        <p:spPr>
          <a:xfrm flipH="1">
            <a:off x="2946451" y="1443268"/>
            <a:ext cx="549566" cy="77283"/>
          </a:xfrm>
          <a:prstGeom prst="line">
            <a:avLst/>
          </a:prstGeom>
          <a:noFill/>
          <a:ln w="0">
            <a:solidFill>
              <a:srgbClr val="0000FF"/>
            </a:solidFill>
            <a:prstDash val="solid"/>
            <a:tailEnd type="arrow"/>
          </a:ln>
        </p:spPr>
        <p:txBody>
          <a:bodyPr lIns="89962" tIns="44982" rIns="89962" bIns="44982" anchor="ctr" anchorCtr="1" compatLnSpc="0"/>
          <a:lstStyle/>
          <a:p>
            <a:pPr algn="l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8" name="Straight Connector 20"/>
          <p:cNvSpPr/>
          <p:nvPr/>
        </p:nvSpPr>
        <p:spPr>
          <a:xfrm flipH="1">
            <a:off x="2810552" y="1061805"/>
            <a:ext cx="685464" cy="38137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lIns="89962" tIns="44982" rIns="89962" bIns="44982" anchor="ctr" anchorCtr="1" compatLnSpc="0"/>
          <a:lstStyle/>
          <a:p>
            <a:pPr algn="l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9" name="TextBox 21"/>
          <p:cNvSpPr txBox="1"/>
          <p:nvPr/>
        </p:nvSpPr>
        <p:spPr>
          <a:xfrm>
            <a:off x="3508060" y="1678408"/>
            <a:ext cx="994595" cy="429397"/>
          </a:xfrm>
          <a:prstGeom prst="rect">
            <a:avLst/>
          </a:prstGeom>
          <a:noFill/>
          <a:ln>
            <a:noFill/>
          </a:ln>
        </p:spPr>
        <p:txBody>
          <a:bodyPr lIns="89962" tIns="44982" rIns="89962" bIns="44982" compatLnSpc="0">
            <a:spAutoFit/>
          </a:bodyPr>
          <a:lstStyle/>
          <a:p>
            <a:pPr algn="l" hangingPunct="0">
              <a:spcBef>
                <a:spcPts val="0"/>
              </a:spcBef>
              <a:spcAft>
                <a:spcPts val="0"/>
              </a:spcAft>
              <a:defRPr sz="2200">
                <a:solidFill>
                  <a:srgbClr val="0000FF"/>
                </a:solidFill>
                <a:latin typeface="Comic Sans MS" pitchFamily="66"/>
              </a:defRPr>
            </a:pPr>
            <a:r>
              <a:rPr lang="en-US" sz="2200" dirty="0">
                <a:solidFill>
                  <a:srgbClr val="FF00FF"/>
                </a:solidFill>
                <a:latin typeface="Arial"/>
                <a:ea typeface="DejaVu Sans" pitchFamily="2"/>
                <a:cs typeface="Arial"/>
              </a:rPr>
              <a:t>4.1fs</a:t>
            </a:r>
          </a:p>
        </p:txBody>
      </p:sp>
      <p:sp>
        <p:nvSpPr>
          <p:cNvPr id="60" name="Straight Connector 22"/>
          <p:cNvSpPr/>
          <p:nvPr/>
        </p:nvSpPr>
        <p:spPr>
          <a:xfrm flipH="1">
            <a:off x="3130136" y="2021113"/>
            <a:ext cx="370360" cy="82322"/>
          </a:xfrm>
          <a:prstGeom prst="line">
            <a:avLst/>
          </a:prstGeom>
          <a:noFill/>
          <a:ln w="0">
            <a:solidFill>
              <a:srgbClr val="FF00FF"/>
            </a:solidFill>
            <a:prstDash val="solid"/>
            <a:tailEnd type="arrow"/>
          </a:ln>
        </p:spPr>
        <p:txBody>
          <a:bodyPr lIns="89962" tIns="44982" rIns="89962" bIns="44982" anchor="ctr" anchorCtr="1" compatLnSpc="0"/>
          <a:lstStyle/>
          <a:p>
            <a:pPr algn="l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00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1" name="TextBox 11"/>
          <p:cNvSpPr txBox="1"/>
          <p:nvPr/>
        </p:nvSpPr>
        <p:spPr>
          <a:xfrm>
            <a:off x="3479588" y="823095"/>
            <a:ext cx="728369" cy="429397"/>
          </a:xfrm>
          <a:prstGeom prst="rect">
            <a:avLst/>
          </a:prstGeom>
          <a:noFill/>
          <a:ln>
            <a:noFill/>
          </a:ln>
        </p:spPr>
        <p:txBody>
          <a:bodyPr wrap="square" lIns="89962" tIns="44982" rIns="89962" bIns="449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/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0 </a:t>
            </a:r>
            <a:r>
              <a:rPr lang="en-US" sz="2200" dirty="0" err="1" smtClean="0">
                <a:solidFill>
                  <a:srgbClr val="FF0000"/>
                </a:solidFill>
                <a:latin typeface="Arial"/>
                <a:cs typeface="Arial"/>
              </a:rPr>
              <a:t>fs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6387963" y="2726136"/>
            <a:ext cx="2697054" cy="92329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chi-square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analysis on all the “theta-slices”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ongoing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88626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7" name="5 CuadroTexto"/>
          <p:cNvSpPr txBox="1">
            <a:spLocks noChangeArrowheads="1"/>
          </p:cNvSpPr>
          <p:nvPr/>
        </p:nvSpPr>
        <p:spPr bwMode="auto">
          <a:xfrm>
            <a:off x="179388" y="1340768"/>
            <a:ext cx="246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2010-2011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 LNL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5TC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8838" name="6 CuadroTexto"/>
          <p:cNvSpPr txBox="1">
            <a:spLocks noChangeArrowheads="1"/>
          </p:cNvSpPr>
          <p:nvPr/>
        </p:nvSpPr>
        <p:spPr bwMode="auto">
          <a:xfrm>
            <a:off x="3276402" y="1341066"/>
            <a:ext cx="223170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2012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 GSI/FRS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≥5DC+5TC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8839" name="7 CuadroTexto"/>
          <p:cNvSpPr txBox="1">
            <a:spLocks noChangeArrowheads="1"/>
          </p:cNvSpPr>
          <p:nvPr/>
        </p:nvSpPr>
        <p:spPr bwMode="auto">
          <a:xfrm>
            <a:off x="6083424" y="1341066"/>
            <a:ext cx="28090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2014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 GANIL/SPIRAL2  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 ~15TC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8840" name="5 CuadroTexto"/>
          <p:cNvSpPr txBox="1">
            <a:spLocks noChangeArrowheads="1"/>
          </p:cNvSpPr>
          <p:nvPr/>
        </p:nvSpPr>
        <p:spPr bwMode="auto">
          <a:xfrm>
            <a:off x="142875" y="4878016"/>
            <a:ext cx="2857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AGATA D.+PRISMA</a:t>
            </a:r>
          </a:p>
        </p:txBody>
      </p:sp>
      <p:sp>
        <p:nvSpPr>
          <p:cNvPr id="248841" name="6 CuadroTexto"/>
          <p:cNvSpPr txBox="1">
            <a:spLocks noChangeArrowheads="1"/>
          </p:cNvSpPr>
          <p:nvPr/>
        </p:nvSpPr>
        <p:spPr bwMode="auto">
          <a:xfrm>
            <a:off x="6156325" y="4803403"/>
            <a:ext cx="2643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AGATA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+ VAMOS</a:t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+ EXOGAM</a:t>
            </a:r>
          </a:p>
        </p:txBody>
      </p:sp>
      <p:sp>
        <p:nvSpPr>
          <p:cNvPr id="248842" name="6 CuadroTexto"/>
          <p:cNvSpPr txBox="1">
            <a:spLocks noChangeArrowheads="1"/>
          </p:cNvSpPr>
          <p:nvPr/>
        </p:nvSpPr>
        <p:spPr bwMode="auto">
          <a:xfrm>
            <a:off x="3059113" y="4878016"/>
            <a:ext cx="300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AGATA @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FRS</a:t>
            </a:r>
          </a:p>
        </p:txBody>
      </p:sp>
      <p:sp>
        <p:nvSpPr>
          <p:cNvPr id="33" name="32 Flecha derecha"/>
          <p:cNvSpPr/>
          <p:nvPr/>
        </p:nvSpPr>
        <p:spPr>
          <a:xfrm>
            <a:off x="2483768" y="1483941"/>
            <a:ext cx="285750" cy="5000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4" name="33 Flecha derecha"/>
          <p:cNvSpPr/>
          <p:nvPr/>
        </p:nvSpPr>
        <p:spPr>
          <a:xfrm>
            <a:off x="5798418" y="1483941"/>
            <a:ext cx="285750" cy="5000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248845" name="Picture 4" descr="C:\Documents and Settings\Gilles\Mes documents\Agata\ADatGANIL\implantation-45deg-v3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3" y="2140678"/>
            <a:ext cx="26431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6" name="35 CuadroTexto"/>
          <p:cNvSpPr txBox="1">
            <a:spLocks noChangeArrowheads="1"/>
          </p:cNvSpPr>
          <p:nvPr/>
        </p:nvSpPr>
        <p:spPr bwMode="auto">
          <a:xfrm>
            <a:off x="3059113" y="5478091"/>
            <a:ext cx="292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Total Eff. &gt; 10% </a:t>
            </a:r>
          </a:p>
        </p:txBody>
      </p:sp>
      <p:sp>
        <p:nvSpPr>
          <p:cNvPr id="248848" name="35 CuadroTexto"/>
          <p:cNvSpPr txBox="1">
            <a:spLocks noChangeArrowheads="1"/>
          </p:cNvSpPr>
          <p:nvPr/>
        </p:nvSpPr>
        <p:spPr bwMode="auto">
          <a:xfrm>
            <a:off x="6084888" y="5479678"/>
            <a:ext cx="2928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Total Eff. &gt; 20% </a:t>
            </a:r>
          </a:p>
        </p:txBody>
      </p:sp>
      <p:sp>
        <p:nvSpPr>
          <p:cNvPr id="248849" name="35 CuadroTexto"/>
          <p:cNvSpPr txBox="1">
            <a:spLocks noChangeArrowheads="1"/>
          </p:cNvSpPr>
          <p:nvPr/>
        </p:nvSpPr>
        <p:spPr bwMode="auto">
          <a:xfrm>
            <a:off x="179388" y="5479678"/>
            <a:ext cx="2928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Total Eff. ~6%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3528" y="2342079"/>
            <a:ext cx="2088356" cy="2041948"/>
            <a:chOff x="395536" y="2971228"/>
            <a:chExt cx="2088356" cy="2041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971228"/>
              <a:ext cx="2088356" cy="204194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5616" y="4221088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1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31640" y="3429000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2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91680" y="367696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3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9592" y="3820978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4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8998" y="4181018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5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71800" y="2060848"/>
            <a:ext cx="3033995" cy="26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AGATA </a:t>
            </a:r>
            <a:r>
              <a:rPr lang="it-IT" dirty="0" err="1" smtClean="0"/>
              <a:t>Demontrator</a:t>
            </a:r>
            <a:r>
              <a:rPr lang="it-IT" dirty="0" smtClean="0"/>
              <a:t>/1</a:t>
            </a:r>
            <a:r>
              <a:rPr lang="it-IT" dirty="0" smtClean="0">
                <a:latin typeface="Symbol" charset="2"/>
                <a:cs typeface="Symbol" charset="2"/>
              </a:rPr>
              <a:t>p</a:t>
            </a:r>
            <a:r>
              <a:rPr lang="it-IT" dirty="0" smtClean="0"/>
              <a:t> </a:t>
            </a:r>
            <a:r>
              <a:rPr lang="it-IT" dirty="0" err="1" smtClean="0"/>
              <a:t>Experimental</a:t>
            </a:r>
            <a:r>
              <a:rPr lang="it-IT" dirty="0" smtClean="0"/>
              <a:t> Program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684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9" descr="SAM_09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40" y="1071786"/>
            <a:ext cx="28082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12"/>
          <p:cNvSpPr txBox="1">
            <a:spLocks noChangeArrowheads="1"/>
          </p:cNvSpPr>
          <p:nvPr/>
        </p:nvSpPr>
        <p:spPr bwMode="auto">
          <a:xfrm>
            <a:off x="494865" y="1052736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HECTOR</a:t>
            </a:r>
          </a:p>
        </p:txBody>
      </p:sp>
      <p:sp>
        <p:nvSpPr>
          <p:cNvPr id="79876" name="TextBox 31"/>
          <p:cNvSpPr txBox="1">
            <a:spLocks noChangeArrowheads="1"/>
          </p:cNvSpPr>
          <p:nvPr/>
        </p:nvSpPr>
        <p:spPr bwMode="auto">
          <a:xfrm>
            <a:off x="2239527" y="3356199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AGATA</a:t>
            </a:r>
          </a:p>
        </p:txBody>
      </p:sp>
      <p:grpSp>
        <p:nvGrpSpPr>
          <p:cNvPr id="79877" name="Group 14"/>
          <p:cNvGrpSpPr>
            <a:grpSpLocks/>
          </p:cNvGrpSpPr>
          <p:nvPr/>
        </p:nvGrpSpPr>
        <p:grpSpPr bwMode="auto">
          <a:xfrm>
            <a:off x="-9960" y="3689573"/>
            <a:ext cx="3924300" cy="3051175"/>
            <a:chOff x="3784695" y="836712"/>
            <a:chExt cx="4386740" cy="3168352"/>
          </a:xfrm>
        </p:grpSpPr>
        <p:pic>
          <p:nvPicPr>
            <p:cNvPr id="79890" name="Picture 1" descr="TargetAgataHitpatter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695" y="836712"/>
              <a:ext cx="4386740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1" name="TextBox 5"/>
            <p:cNvSpPr txBox="1">
              <a:spLocks noChangeArrowheads="1"/>
            </p:cNvSpPr>
            <p:nvPr/>
          </p:nvSpPr>
          <p:spPr bwMode="auto">
            <a:xfrm>
              <a:off x="5148064" y="1052736"/>
              <a:ext cx="6420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/>
                <a:t>ATC</a:t>
              </a:r>
            </a:p>
          </p:txBody>
        </p:sp>
        <p:sp>
          <p:nvSpPr>
            <p:cNvPr id="79892" name="TextBox 27"/>
            <p:cNvSpPr txBox="1">
              <a:spLocks noChangeArrowheads="1"/>
            </p:cNvSpPr>
            <p:nvPr/>
          </p:nvSpPr>
          <p:spPr bwMode="auto">
            <a:xfrm>
              <a:off x="5868144" y="1268760"/>
              <a:ext cx="6848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/>
                <a:t>ADC</a:t>
              </a:r>
            </a:p>
          </p:txBody>
        </p:sp>
        <p:sp>
          <p:nvSpPr>
            <p:cNvPr id="79893" name="TextBox 28"/>
            <p:cNvSpPr txBox="1">
              <a:spLocks noChangeArrowheads="1"/>
            </p:cNvSpPr>
            <p:nvPr/>
          </p:nvSpPr>
          <p:spPr bwMode="auto">
            <a:xfrm>
              <a:off x="6839475" y="1916832"/>
              <a:ext cx="6848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/>
                <a:t>ADC</a:t>
              </a:r>
            </a:p>
          </p:txBody>
        </p:sp>
      </p:grpSp>
      <p:pic>
        <p:nvPicPr>
          <p:cNvPr id="79878" name="Picture 13" descr="DopplerShift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8121" y="1538511"/>
            <a:ext cx="50783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TextBox 25"/>
          <p:cNvSpPr txBox="1">
            <a:spLocks noChangeArrowheads="1"/>
          </p:cNvSpPr>
          <p:nvPr/>
        </p:nvSpPr>
        <p:spPr bwMode="auto">
          <a:xfrm>
            <a:off x="7182307" y="1775049"/>
            <a:ext cx="1736725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dirty="0"/>
              <a:t>Before Doppler</a:t>
            </a:r>
            <a:br>
              <a:rPr lang="en-US" sz="1800" dirty="0"/>
            </a:br>
            <a:r>
              <a:rPr lang="en-US" sz="1800" dirty="0"/>
              <a:t>Correction</a:t>
            </a:r>
          </a:p>
        </p:txBody>
      </p:sp>
      <p:grpSp>
        <p:nvGrpSpPr>
          <p:cNvPr id="79880" name="Group 34"/>
          <p:cNvGrpSpPr>
            <a:grpSpLocks/>
          </p:cNvGrpSpPr>
          <p:nvPr/>
        </p:nvGrpSpPr>
        <p:grpSpPr bwMode="auto">
          <a:xfrm>
            <a:off x="3878472" y="3932463"/>
            <a:ext cx="5152112" cy="2808907"/>
            <a:chOff x="4021629" y="4149080"/>
            <a:chExt cx="5153023" cy="2808747"/>
          </a:xfrm>
        </p:grpSpPr>
        <p:pic>
          <p:nvPicPr>
            <p:cNvPr id="79886" name="Picture 10" descr="Comparison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21629" y="4149080"/>
              <a:ext cx="5153023" cy="224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7" name="TextBox 16"/>
            <p:cNvSpPr txBox="1">
              <a:spLocks noChangeArrowheads="1"/>
            </p:cNvSpPr>
            <p:nvPr/>
          </p:nvSpPr>
          <p:spPr bwMode="auto">
            <a:xfrm>
              <a:off x="5497723" y="6373084"/>
              <a:ext cx="3610821" cy="58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600" dirty="0">
                  <a:latin typeface="Arial"/>
                  <a:cs typeface="Arial"/>
                </a:rPr>
                <a:t>Thanks to:  </a:t>
              </a:r>
              <a:r>
                <a:rPr lang="en-US" sz="1600" dirty="0" err="1">
                  <a:latin typeface="Arial"/>
                  <a:cs typeface="Arial"/>
                </a:rPr>
                <a:t>M.Reese</a:t>
              </a:r>
              <a:r>
                <a:rPr lang="en-US" sz="1600" dirty="0">
                  <a:latin typeface="Arial"/>
                  <a:cs typeface="Arial"/>
                </a:rPr>
                <a:t> et al. </a:t>
              </a:r>
              <a:br>
                <a:rPr lang="en-US" sz="1600" dirty="0">
                  <a:latin typeface="Arial"/>
                  <a:cs typeface="Arial"/>
                </a:rPr>
              </a:br>
              <a:r>
                <a:rPr lang="en-US" sz="1600" dirty="0">
                  <a:latin typeface="Arial"/>
                  <a:cs typeface="Arial"/>
                </a:rPr>
                <a:t>and the AGATA and GSI collaborators</a:t>
              </a:r>
            </a:p>
          </p:txBody>
        </p:sp>
        <p:cxnSp>
          <p:nvCxnSpPr>
            <p:cNvPr id="79888" name="Straight Connector 30"/>
            <p:cNvCxnSpPr>
              <a:cxnSpLocks noChangeShapeType="1"/>
            </p:cNvCxnSpPr>
            <p:nvPr/>
          </p:nvCxnSpPr>
          <p:spPr bwMode="auto">
            <a:xfrm>
              <a:off x="4891262" y="5013176"/>
              <a:ext cx="0" cy="10081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9" name="TextBox 32"/>
            <p:cNvSpPr txBox="1">
              <a:spLocks noChangeArrowheads="1"/>
            </p:cNvSpPr>
            <p:nvPr/>
          </p:nvSpPr>
          <p:spPr bwMode="auto">
            <a:xfrm rot="-5400000">
              <a:off x="4449083" y="5136094"/>
              <a:ext cx="6976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b="1" dirty="0">
                  <a:solidFill>
                    <a:srgbClr val="FF0000"/>
                  </a:solidFill>
                </a:rPr>
                <a:t>10keV</a:t>
              </a:r>
            </a:p>
          </p:txBody>
        </p:sp>
      </p:grpSp>
      <p:sp>
        <p:nvSpPr>
          <p:cNvPr id="79881" name="TextBox 33"/>
          <p:cNvSpPr txBox="1">
            <a:spLocks noChangeArrowheads="1"/>
          </p:cNvSpPr>
          <p:nvPr/>
        </p:nvSpPr>
        <p:spPr bwMode="auto">
          <a:xfrm>
            <a:off x="5086923" y="1228690"/>
            <a:ext cx="31574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aseline="30000" dirty="0"/>
              <a:t>136</a:t>
            </a:r>
            <a:r>
              <a:rPr lang="en-US" sz="2000" dirty="0"/>
              <a:t>Xe (137 MeV/u) + </a:t>
            </a:r>
            <a:r>
              <a:rPr lang="en-US" sz="2000" baseline="30000" dirty="0"/>
              <a:t>197</a:t>
            </a:r>
            <a:r>
              <a:rPr lang="en-US" sz="2000" dirty="0"/>
              <a:t>Au </a:t>
            </a:r>
          </a:p>
        </p:txBody>
      </p:sp>
      <p:pic>
        <p:nvPicPr>
          <p:cNvPr id="7988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7" y="44450"/>
            <a:ext cx="748479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7" descr="logoAg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0" y="25400"/>
            <a:ext cx="549648" cy="7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TextBox 3"/>
          <p:cNvSpPr txBox="1">
            <a:spLocks noChangeArrowheads="1"/>
          </p:cNvSpPr>
          <p:nvPr/>
        </p:nvSpPr>
        <p:spPr bwMode="auto">
          <a:xfrm>
            <a:off x="5103377" y="4211861"/>
            <a:ext cx="1216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v/c ~ 50%</a:t>
            </a:r>
          </a:p>
        </p:txBody>
      </p:sp>
      <p:sp>
        <p:nvSpPr>
          <p:cNvPr id="79885" name="TextBox 4"/>
          <p:cNvSpPr txBox="1">
            <a:spLocks noChangeArrowheads="1"/>
          </p:cNvSpPr>
          <p:nvPr/>
        </p:nvSpPr>
        <p:spPr bwMode="auto">
          <a:xfrm>
            <a:off x="472640" y="6010499"/>
            <a:ext cx="2925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hit pattern of AGATA detectors</a:t>
            </a:r>
          </a:p>
        </p:txBody>
      </p:sp>
      <p:sp>
        <p:nvSpPr>
          <p:cNvPr id="24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    AGATA@GSI </a:t>
            </a:r>
            <a:r>
              <a:rPr lang="it-IT" dirty="0" err="1" smtClean="0"/>
              <a:t>Commissioning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581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39 Imagen" descr="F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35" y="2326779"/>
            <a:ext cx="305911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AGATA@GSI–FRS </a:t>
            </a:r>
            <a:r>
              <a:rPr lang="it-IT" dirty="0" err="1" smtClean="0"/>
              <a:t>Scientific</a:t>
            </a:r>
            <a:r>
              <a:rPr lang="it-IT" dirty="0" smtClean="0"/>
              <a:t> Program</a:t>
            </a:r>
            <a:endParaRPr lang="it-IT" dirty="0"/>
          </a:p>
        </p:txBody>
      </p:sp>
      <p:pic>
        <p:nvPicPr>
          <p:cNvPr id="107" name="Immagine 106" descr="AGATA-F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7" y="2599162"/>
            <a:ext cx="5596933" cy="4142206"/>
          </a:xfrm>
          <a:prstGeom prst="rect">
            <a:avLst/>
          </a:prstGeom>
        </p:spPr>
      </p:pic>
      <p:sp>
        <p:nvSpPr>
          <p:cNvPr id="109" name="CasellaDiTesto 108"/>
          <p:cNvSpPr txBox="1"/>
          <p:nvPr/>
        </p:nvSpPr>
        <p:spPr>
          <a:xfrm>
            <a:off x="5004048" y="836712"/>
            <a:ext cx="4139952" cy="5909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40</a:t>
            </a:r>
            <a:r>
              <a:rPr lang="it-IT" sz="1050" baseline="30000" dirty="0" smtClean="0">
                <a:solidFill>
                  <a:srgbClr val="0000FF"/>
                </a:solidFill>
                <a:latin typeface="Lucida Sans"/>
                <a:cs typeface="Lucida Sans"/>
              </a:rPr>
              <a:t>th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Meeting of the GSI General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Advisory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Committee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pPr algn="ctr"/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(G – PAC)</a:t>
            </a:r>
          </a:p>
          <a:p>
            <a:pPr algn="ctr"/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Date/Time: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November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23 – 24, 2011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Proposal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/Title                                   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Spokersperson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S424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Scientific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and Technical               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W.Korten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Commissioning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Proposal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for the AGATA –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PreSpec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campaign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S426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Relativistic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M1 –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Coulex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of           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N.Pietralla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85Br  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FF0000"/>
                </a:solidFill>
                <a:latin typeface="Lucida Sans"/>
                <a:cs typeface="Lucida Sans"/>
              </a:rPr>
              <a:t>S427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Breaking of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isospin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symmetry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       </a:t>
            </a:r>
            <a:r>
              <a:rPr lang="it-IT" sz="1050" dirty="0" err="1" smtClean="0">
                <a:solidFill>
                  <a:srgbClr val="FF0000"/>
                </a:solidFill>
                <a:latin typeface="Lucida Sans"/>
                <a:cs typeface="Lucida Sans"/>
              </a:rPr>
              <a:t>E.Sahin</a:t>
            </a:r>
            <a:endParaRPr lang="it-IT" sz="1050" dirty="0" smtClean="0">
              <a:solidFill>
                <a:srgbClr val="FF0000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in the mass 70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region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: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Sudy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of the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Tz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=-1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nucleus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70Kr           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S.Pietri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S428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Shape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evolution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in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neutron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– 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rich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Zr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isotopes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S429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Quadratic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Evolution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of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Collectivity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D.Rudolph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Arround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208Pb (PRESPEC – AGATA)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FF0000"/>
                </a:solidFill>
                <a:latin typeface="Lucida Sans"/>
                <a:cs typeface="Lucida Sans"/>
              </a:rPr>
              <a:t>S430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The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Pygmy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Dipole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Resonance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in             </a:t>
            </a:r>
            <a:r>
              <a:rPr lang="it-IT" sz="1050" dirty="0" err="1" smtClean="0">
                <a:solidFill>
                  <a:srgbClr val="FF0000"/>
                </a:solidFill>
                <a:latin typeface="Lucida Sans"/>
                <a:cs typeface="Lucida Sans"/>
              </a:rPr>
              <a:t>O.Wieland</a:t>
            </a:r>
            <a:endParaRPr lang="it-IT" sz="1050" dirty="0" smtClean="0">
              <a:solidFill>
                <a:srgbClr val="FF0000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64Fe and the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properties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of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neutron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skin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S431   Proton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hole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states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in 132Sn and 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P.Boutachkov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=82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shell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structure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</a:t>
            </a: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FF0000"/>
                </a:solidFill>
                <a:latin typeface="Lucida Sans"/>
                <a:cs typeface="Lucida Sans"/>
              </a:rPr>
              <a:t>S433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Coulomb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excitation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of the band– 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A.Gadea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terminating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12+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yrast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trap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in 52Fe        </a:t>
            </a:r>
            <a:r>
              <a:rPr lang="it-IT" sz="1050" dirty="0" err="1" smtClean="0">
                <a:solidFill>
                  <a:srgbClr val="FF0000"/>
                </a:solidFill>
                <a:latin typeface="Lucida Sans"/>
                <a:cs typeface="Lucida Sans"/>
              </a:rPr>
              <a:t>C.A.Ur</a:t>
            </a:r>
            <a:endParaRPr lang="it-IT" sz="1050" dirty="0" smtClean="0">
              <a:solidFill>
                <a:srgbClr val="FF0000"/>
              </a:solidFill>
              <a:latin typeface="Lucida Sans"/>
              <a:cs typeface="Lucida Sans"/>
            </a:endParaRPr>
          </a:p>
          <a:p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  <a:p>
            <a:r>
              <a:rPr lang="it-IT" sz="1050" dirty="0" smtClean="0">
                <a:solidFill>
                  <a:srgbClr val="FF0000"/>
                </a:solidFill>
                <a:latin typeface="Lucida Sans"/>
                <a:cs typeface="Lucida Sans"/>
              </a:rPr>
              <a:t>S434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Isospin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Symmetry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Breaking                    </a:t>
            </a:r>
            <a:r>
              <a:rPr lang="it-IT" sz="1050" dirty="0" err="1" smtClean="0">
                <a:solidFill>
                  <a:srgbClr val="FF0000"/>
                </a:solidFill>
                <a:latin typeface="Lucida Sans"/>
                <a:cs typeface="Lucida Sans"/>
              </a:rPr>
              <a:t>F.Recchia</a:t>
            </a:r>
            <a:endParaRPr lang="it-IT" sz="1050" dirty="0" smtClean="0">
              <a:solidFill>
                <a:srgbClr val="FF0000"/>
              </a:solidFill>
              <a:latin typeface="Lucida Sans"/>
              <a:cs typeface="Lucida Sans"/>
            </a:endParaRP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Transition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Ratesand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Mirror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Energy</a:t>
            </a:r>
          </a:p>
          <a:p>
            <a:r>
              <a:rPr lang="it-IT" sz="1050" dirty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        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Difference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in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Isobaric</a:t>
            </a:r>
            <a:r>
              <a:rPr lang="it-IT" sz="1050" dirty="0" smtClean="0">
                <a:solidFill>
                  <a:srgbClr val="0000FF"/>
                </a:solidFill>
                <a:latin typeface="Lucida Sans"/>
                <a:cs typeface="Lucida Sans"/>
              </a:rPr>
              <a:t> </a:t>
            </a:r>
            <a:r>
              <a:rPr lang="it-IT" sz="1050" dirty="0" err="1" smtClean="0">
                <a:solidFill>
                  <a:srgbClr val="0000FF"/>
                </a:solidFill>
                <a:latin typeface="Lucida Sans"/>
                <a:cs typeface="Lucida Sans"/>
              </a:rPr>
              <a:t>Multiplets</a:t>
            </a:r>
            <a:endParaRPr lang="it-IT" sz="1050" dirty="0" smtClean="0">
              <a:solidFill>
                <a:srgbClr val="0000FF"/>
              </a:solidFill>
              <a:latin typeface="Lucida Sans"/>
              <a:cs typeface="Lucida Sans"/>
            </a:endParaRPr>
          </a:p>
        </p:txBody>
      </p:sp>
      <p:pic>
        <p:nvPicPr>
          <p:cNvPr id="110" name="35 Imagen" descr="Fragment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10" y="1124744"/>
            <a:ext cx="292893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17 CuadroTexto"/>
          <p:cNvSpPr txBox="1">
            <a:spLocks noChangeArrowheads="1"/>
          </p:cNvSpPr>
          <p:nvPr/>
        </p:nvSpPr>
        <p:spPr bwMode="auto">
          <a:xfrm>
            <a:off x="2039739" y="1520032"/>
            <a:ext cx="6842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Light </a:t>
            </a:r>
            <a:b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target</a:t>
            </a:r>
          </a:p>
        </p:txBody>
      </p:sp>
      <p:sp>
        <p:nvSpPr>
          <p:cNvPr id="113" name="15 CuadroTexto"/>
          <p:cNvSpPr txBox="1">
            <a:spLocks noChangeArrowheads="1"/>
          </p:cNvSpPr>
          <p:nvPr/>
        </p:nvSpPr>
        <p:spPr bwMode="auto">
          <a:xfrm>
            <a:off x="274910" y="1953419"/>
            <a:ext cx="2609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Primary Beam Fission</a:t>
            </a:r>
          </a:p>
        </p:txBody>
      </p:sp>
      <p:sp>
        <p:nvSpPr>
          <p:cNvPr id="114" name="8 CuadroTexto"/>
          <p:cNvSpPr txBox="1">
            <a:spLocks noChangeArrowheads="1"/>
          </p:cNvSpPr>
          <p:nvPr/>
        </p:nvSpPr>
        <p:spPr bwMode="auto">
          <a:xfrm>
            <a:off x="251520" y="755412"/>
            <a:ext cx="3393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Primary Beam Fragmentation</a:t>
            </a:r>
          </a:p>
        </p:txBody>
      </p:sp>
      <p:sp>
        <p:nvSpPr>
          <p:cNvPr id="115" name="18 CuadroTexto"/>
          <p:cNvSpPr txBox="1">
            <a:spLocks noChangeArrowheads="1"/>
          </p:cNvSpPr>
          <p:nvPr/>
        </p:nvSpPr>
        <p:spPr bwMode="auto">
          <a:xfrm>
            <a:off x="1798876" y="3244299"/>
            <a:ext cx="888935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Light or heavy target</a:t>
            </a:r>
          </a:p>
        </p:txBody>
      </p:sp>
      <p:sp>
        <p:nvSpPr>
          <p:cNvPr id="116" name="Rectangle 1"/>
          <p:cNvSpPr/>
          <p:nvPr/>
        </p:nvSpPr>
        <p:spPr>
          <a:xfrm>
            <a:off x="1705174" y="3465876"/>
            <a:ext cx="122861" cy="139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782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/>
          <a:lstStyle/>
          <a:p>
            <a:r>
              <a:rPr lang="it-IT" smtClean="0"/>
              <a:t>GALILEO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fld id="{F4D7552C-3BE8-9D4F-8A4C-98D4B0A3630B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980332"/>
            <a:ext cx="3695700" cy="35617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50045" y="4255204"/>
            <a:ext cx="15296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 smtClean="0">
                <a:solidFill>
                  <a:srgbClr val="FFFF00"/>
                </a:solidFill>
              </a:rPr>
              <a:t>GEANT4 by </a:t>
            </a:r>
            <a:r>
              <a:rPr lang="it-IT" sz="1050" i="1" dirty="0" err="1" smtClean="0">
                <a:solidFill>
                  <a:srgbClr val="FFFF00"/>
                </a:solidFill>
              </a:rPr>
              <a:t>E.Farnea</a:t>
            </a:r>
            <a:endParaRPr lang="it-IT" sz="1050" i="1" dirty="0">
              <a:solidFill>
                <a:srgbClr val="FFFF00"/>
              </a:solidFill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4747294" y="908720"/>
            <a:ext cx="4217194" cy="4323512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" dirty="0" smtClean="0">
                <a:solidFill>
                  <a:srgbClr val="800000"/>
                </a:solidFill>
                <a:latin typeface="Arial"/>
                <a:cs typeface="Arial"/>
              </a:rPr>
              <a:t>take </a:t>
            </a:r>
            <a:r>
              <a:rPr lang="en" dirty="0">
                <a:solidFill>
                  <a:srgbClr val="800000"/>
                </a:solidFill>
                <a:latin typeface="Arial"/>
                <a:cs typeface="Arial"/>
              </a:rPr>
              <a:t>advantage of the recent technical developments for AGATA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292934"/>
                </a:solidFill>
                <a:latin typeface="Arial"/>
                <a:cs typeface="Arial"/>
              </a:rPr>
              <a:t> 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preamplifiers, digital sampling,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 preprocessing, DAQ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 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→ </a:t>
            </a:r>
            <a:r>
              <a:rPr lang="en" b="1" dirty="0" smtClean="0">
                <a:solidFill>
                  <a:srgbClr val="FF0000"/>
                </a:solidFill>
                <a:latin typeface="Arial"/>
                <a:cs typeface="Arial"/>
              </a:rPr>
              <a:t>high count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rates (30–50 kHz/det)</a:t>
            </a:r>
            <a:endParaRPr dirty="0">
              <a:latin typeface="Arial"/>
              <a:cs typeface="Arial"/>
            </a:endParaRPr>
          </a:p>
          <a:p>
            <a:endParaRPr lang="en-US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" dirty="0" smtClean="0">
                <a:solidFill>
                  <a:srgbClr val="800000"/>
                </a:solidFill>
                <a:latin typeface="Arial"/>
                <a:cs typeface="Arial"/>
              </a:rPr>
              <a:t>use </a:t>
            </a:r>
            <a:r>
              <a:rPr lang="en" dirty="0">
                <a:solidFill>
                  <a:srgbClr val="800000"/>
                </a:solidFill>
                <a:latin typeface="Arial"/>
                <a:cs typeface="Arial"/>
              </a:rPr>
              <a:t>of existing detectors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292934"/>
                </a:solidFill>
                <a:latin typeface="Arial"/>
                <a:cs typeface="Arial"/>
              </a:rPr>
              <a:t> 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EB cluster detectors capsules 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 GASP detectors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 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high photopeak efficiency</a:t>
            </a:r>
            <a:endParaRPr dirty="0">
              <a:latin typeface="Arial"/>
              <a:cs typeface="Arial"/>
            </a:endParaRPr>
          </a:p>
          <a:p>
            <a:endParaRPr lang="en-US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" dirty="0" smtClean="0">
                <a:solidFill>
                  <a:srgbClr val="800000"/>
                </a:solidFill>
                <a:latin typeface="Arial"/>
                <a:cs typeface="Arial"/>
              </a:rPr>
              <a:t>use </a:t>
            </a:r>
            <a:r>
              <a:rPr lang="en" dirty="0">
                <a:solidFill>
                  <a:srgbClr val="800000"/>
                </a:solidFill>
                <a:latin typeface="Arial"/>
                <a:cs typeface="Arial"/>
              </a:rPr>
              <a:t>beam facilities at LNL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292934"/>
                </a:solidFill>
                <a:latin typeface="Arial"/>
                <a:cs typeface="Arial"/>
              </a:rPr>
              <a:t> 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Tandem, ALPI, PIAVE – stable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 SPES – RIB 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" b="1" dirty="0">
                <a:solidFill>
                  <a:srgbClr val="FF0000"/>
                </a:solidFill>
                <a:latin typeface="Arial"/>
                <a:cs typeface="Arial"/>
              </a:rPr>
              <a:t>production of new nuclei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296624" y="4581128"/>
            <a:ext cx="4131360" cy="1690132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30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GASP detectors @ 22.5cm 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292934"/>
                </a:solidFill>
                <a:latin typeface="Arial"/>
                <a:cs typeface="Arial"/>
              </a:rPr>
              <a:t>       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5       5        5        5        5       5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   29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  51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  59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 121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129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151</a:t>
            </a:r>
            <a:r>
              <a:rPr lang="en" baseline="3000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endParaRPr lang="en-US" baseline="30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baseline="30000" dirty="0">
              <a:latin typeface="Arial"/>
              <a:cs typeface="Arial"/>
            </a:endParaRPr>
          </a:p>
          <a:p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10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triple </a:t>
            </a:r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cluster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(EB clusters)</a:t>
            </a:r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@ 24cm</a:t>
            </a:r>
            <a:endParaRPr dirty="0">
              <a:latin typeface="Arial"/>
              <a:cs typeface="Arial"/>
            </a:endParaRPr>
          </a:p>
          <a:p>
            <a:r>
              <a:rPr lang="en" dirty="0">
                <a:solidFill>
                  <a:srgbClr val="292934"/>
                </a:solidFill>
                <a:latin typeface="Arial"/>
                <a:cs typeface="Arial"/>
              </a:rPr>
              <a:t>                          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90</a:t>
            </a:r>
            <a:r>
              <a:rPr lang="en" baseline="300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endParaRPr baseline="30000" dirty="0">
              <a:latin typeface="Arial"/>
              <a:cs typeface="Arial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553718" y="5651956"/>
            <a:ext cx="254667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FF0000"/>
                </a:solidFill>
                <a:latin typeface="Symbol"/>
              </a:rPr>
              <a:t> </a:t>
            </a:r>
            <a:r>
              <a:rPr lang="en" b="1" dirty="0">
                <a:solidFill>
                  <a:srgbClr val="FF0000"/>
                </a:solidFill>
                <a:latin typeface="Symbol"/>
              </a:rPr>
              <a:t>e</a:t>
            </a:r>
            <a:r>
              <a:rPr lang="en" b="1" baseline="-25000" dirty="0">
                <a:solidFill>
                  <a:srgbClr val="FF0000"/>
                </a:solidFill>
                <a:latin typeface="Helvetica Neue"/>
              </a:rPr>
              <a:t>ph</a:t>
            </a:r>
            <a:r>
              <a:rPr lang="en" b="1" dirty="0">
                <a:solidFill>
                  <a:srgbClr val="FF0000"/>
                </a:solidFill>
                <a:latin typeface="Helvetica Neue"/>
              </a:rPr>
              <a:t> ~ 8%    P/T ~ 50%</a:t>
            </a:r>
            <a:endParaRPr lang="en" dirty="0"/>
          </a:p>
        </p:txBody>
      </p:sp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The GALILEO Project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2267744" y="6381328"/>
            <a:ext cx="463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Start physics campaign in summer 2013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2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</a:t>
            </a:r>
            <a:r>
              <a:rPr lang="it-IT" dirty="0" err="1" smtClean="0"/>
              <a:t>Mechanics</a:t>
            </a: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379383" y="1052736"/>
            <a:ext cx="8513097" cy="5172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Triple cluster cryostat</a:t>
            </a:r>
          </a:p>
          <a:p>
            <a:pPr lvl="1"/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nd–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cap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cold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finger,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dewar</a:t>
            </a:r>
            <a:endParaRPr lang="it-IT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lvl="1"/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u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se of the  EB cluster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capsules</a:t>
            </a:r>
            <a:endParaRPr lang="en-US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Anti–Compton shield for the TC detector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ecover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the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crystals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from the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original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EB cluster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shields</a:t>
            </a:r>
            <a:endParaRPr lang="it-IT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it-IT" sz="2000" dirty="0" smtClean="0">
                <a:solidFill>
                  <a:srgbClr val="800000"/>
                </a:solidFill>
                <a:latin typeface="Arial"/>
                <a:cs typeface="Arial"/>
              </a:rPr>
              <a:t>Holding </a:t>
            </a:r>
            <a:r>
              <a:rPr lang="it-IT" sz="2000" dirty="0" err="1" smtClean="0">
                <a:solidFill>
                  <a:srgbClr val="800000"/>
                </a:solidFill>
                <a:latin typeface="Arial"/>
                <a:cs typeface="Arial"/>
              </a:rPr>
              <a:t>structure</a:t>
            </a:r>
            <a:endParaRPr lang="en-US" sz="20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h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ighly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flexible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space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for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ancillary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detectors</a:t>
            </a: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err="1" smtClean="0">
                <a:solidFill>
                  <a:srgbClr val="800000"/>
                </a:solidFill>
                <a:latin typeface="Arial"/>
                <a:cs typeface="Arial"/>
              </a:rPr>
              <a:t>Pb</a:t>
            </a: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 collimator 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ivided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in 4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parts</a:t>
            </a:r>
            <a:endParaRPr lang="it-IT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Reaction chamber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ccomodate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different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ancillary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detectors</a:t>
            </a: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Beam line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he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structure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opens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along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the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beam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line</a:t>
            </a:r>
            <a:endParaRPr lang="it-IT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Ancillary detectors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ntegration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with the holding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structure</a:t>
            </a:r>
            <a:endParaRPr lang="it-IT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87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0" y="2668213"/>
            <a:ext cx="5609592" cy="1427669"/>
          </a:xfrm>
          <a:prstGeom prst="rect">
            <a:avLst/>
          </a:prstGeom>
        </p:spPr>
      </p:pic>
      <p:cxnSp>
        <p:nvCxnSpPr>
          <p:cNvPr id="15" name="Connettore 2 14"/>
          <p:cNvCxnSpPr/>
          <p:nvPr/>
        </p:nvCxnSpPr>
        <p:spPr>
          <a:xfrm flipH="1" flipV="1">
            <a:off x="5283179" y="3879123"/>
            <a:ext cx="198305" cy="86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073333" y="483437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dewar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1059508" y="3623785"/>
            <a:ext cx="546362" cy="1218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31220" y="4842231"/>
            <a:ext cx="145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e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nd–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cap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in</a:t>
            </a:r>
          </a:p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Carbon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fiber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4338231" y="1802953"/>
            <a:ext cx="557450" cy="1267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892842" y="132711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Zeolites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container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3646621" y="3546083"/>
            <a:ext cx="546548" cy="1202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646621" y="483037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cold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finger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23" name="Connettore 2 22"/>
          <p:cNvCxnSpPr>
            <a:stCxn id="24" idx="0"/>
          </p:cNvCxnSpPr>
          <p:nvPr/>
        </p:nvCxnSpPr>
        <p:spPr>
          <a:xfrm flipH="1" flipV="1">
            <a:off x="2843161" y="3546083"/>
            <a:ext cx="91595" cy="1284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2387170" y="48303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capsules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25" name="Connettore 2 24"/>
          <p:cNvCxnSpPr/>
          <p:nvPr/>
        </p:nvCxnSpPr>
        <p:spPr>
          <a:xfrm>
            <a:off x="1868129" y="1914265"/>
            <a:ext cx="442452" cy="1175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516883" y="1267934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ront–end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electronics</a:t>
            </a:r>
            <a:endParaRPr lang="it-IT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warm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part)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7" name="Immagine 26" descr="IMAG01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1628800"/>
            <a:ext cx="2236838" cy="3982065"/>
          </a:xfrm>
          <a:prstGeom prst="rect">
            <a:avLst/>
          </a:prstGeom>
        </p:spPr>
      </p:pic>
      <p:sp>
        <p:nvSpPr>
          <p:cNvPr id="28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Triple Cluster Detector – First </a:t>
            </a:r>
            <a:r>
              <a:rPr lang="it-IT" dirty="0" err="1" smtClean="0"/>
              <a:t>Prototype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39552" y="3789040"/>
            <a:ext cx="13276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i="1" dirty="0" smtClean="0">
                <a:solidFill>
                  <a:srgbClr val="0000FF"/>
                </a:solidFill>
              </a:rPr>
              <a:t>Design by </a:t>
            </a:r>
            <a:r>
              <a:rPr lang="it-IT" sz="1050" i="1" dirty="0" err="1" smtClean="0">
                <a:solidFill>
                  <a:srgbClr val="0000FF"/>
                </a:solidFill>
              </a:rPr>
              <a:t>C.Fanin</a:t>
            </a:r>
            <a:endParaRPr lang="it-IT" sz="1050" i="1" dirty="0">
              <a:solidFill>
                <a:srgbClr val="0000FF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368781" y="6381328"/>
            <a:ext cx="501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000090"/>
                </a:solidFill>
                <a:latin typeface="Arial"/>
                <a:cs typeface="Arial"/>
              </a:rPr>
              <a:t>Mechanical</a:t>
            </a:r>
            <a:r>
              <a:rPr lang="it-IT" i="1" dirty="0" smtClean="0">
                <a:solidFill>
                  <a:srgbClr val="000090"/>
                </a:solidFill>
                <a:latin typeface="Arial"/>
                <a:cs typeface="Arial"/>
              </a:rPr>
              <a:t> workshops in Padova and Legnaro</a:t>
            </a:r>
            <a:endParaRPr lang="it-IT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95536" y="5733256"/>
            <a:ext cx="3391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2012 –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prototypes</a:t>
            </a:r>
            <a:endParaRPr lang="it-IT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2013 – production 10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cryostats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308304" y="5589240"/>
            <a:ext cx="92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Testing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096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856984" cy="594928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Dimostratore di AGATA </a:t>
            </a: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 GSI</a:t>
            </a:r>
            <a:endParaRPr lang="it-IT" sz="1800" dirty="0" smtClean="0">
              <a:latin typeface="Arial"/>
              <a:cs typeface="Arial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Spostamento e reinstallazione </a:t>
            </a: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it-IT" sz="1800" dirty="0" smtClean="0">
                <a:latin typeface="Arial"/>
                <a:cs typeface="Arial"/>
              </a:rPr>
              <a:t>Meno coinvolti nella gestione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Realizzazione  GALILEO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Realizzazione della struttura di supporto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Allestimento del punto misura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Produzione 2 prototipi dei criostati tripli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Elettronica di processamento per 60 canali Ge + 90 canali AC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Allestimento DAQ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Produzione nuovi preamplificatori </a:t>
            </a: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rivelatori GASP 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 </a:t>
            </a: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 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cluster </a:t>
            </a: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tripli (Milano)</a:t>
            </a:r>
            <a:endParaRPr lang="it-IT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Realizzazione della camera di reazione (Milano)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Produzione dell’elettronica di campionamento 60+90 canali (Milano)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Produzione elettronica per 10 rivelatori AGATA (400 canali)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Esperimenti  al GSI, GANIL, MSU, Bucarest, Orsay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it-IT" sz="1800" dirty="0" smtClean="0">
                <a:latin typeface="Arial"/>
                <a:cs typeface="Arial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13 Ricercatori (10.3 FTE)  2 Tecnologi (1.1 FTE)  3 Tecnici (1.9 FTE)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Richieste  	~500 </a:t>
            </a:r>
            <a:r>
              <a:rPr lang="it-IT" sz="1800" dirty="0" err="1" smtClean="0">
                <a:latin typeface="Arial"/>
                <a:cs typeface="Arial"/>
              </a:rPr>
              <a:t>kE</a:t>
            </a:r>
            <a:r>
              <a:rPr lang="it-IT" sz="1800" dirty="0" smtClean="0">
                <a:latin typeface="Arial"/>
                <a:cs typeface="Arial"/>
              </a:rPr>
              <a:t>   </a:t>
            </a:r>
            <a:r>
              <a:rPr lang="it-IT" sz="1800" dirty="0">
                <a:latin typeface="Arial"/>
                <a:cs typeface="Arial"/>
                <a:sym typeface="Wingdings" pitchFamily="2" charset="2"/>
              </a:rPr>
              <a:t> Assegnazioni 3</a:t>
            </a: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50 </a:t>
            </a:r>
            <a:r>
              <a:rPr lang="it-IT" sz="1800" dirty="0" err="1" smtClean="0">
                <a:latin typeface="Arial"/>
                <a:cs typeface="Arial"/>
                <a:sym typeface="Wingdings" pitchFamily="2" charset="2"/>
              </a:rPr>
              <a:t>kE</a:t>
            </a:r>
            <a:endParaRPr lang="it-IT" sz="1800" dirty="0">
              <a:latin typeface="Arial"/>
              <a:cs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9552" y="-27384"/>
            <a:ext cx="84969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GAMMA-PD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Triple Cluster Detector – AC </a:t>
            </a:r>
            <a:r>
              <a:rPr lang="it-IT" dirty="0" err="1" smtClean="0"/>
              <a:t>Shield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395536" y="5733256"/>
            <a:ext cx="6101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2012 – design (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possibility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of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using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carbon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fiber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enclosure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2013 – production 10 AC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shields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3" name="Immagine 1" descr="ass_antic_euroball_new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2" t="8109" r="22207" b="3644"/>
          <a:stretch/>
        </p:blipFill>
        <p:spPr bwMode="auto">
          <a:xfrm>
            <a:off x="3705617" y="1805949"/>
            <a:ext cx="2325749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2" descr="ass_antic_euroball_new_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6475" r="14552" b="5822"/>
          <a:stretch/>
        </p:blipFill>
        <p:spPr bwMode="auto">
          <a:xfrm>
            <a:off x="6096405" y="1794374"/>
            <a:ext cx="2863469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ttangolo 34"/>
          <p:cNvSpPr/>
          <p:nvPr/>
        </p:nvSpPr>
        <p:spPr>
          <a:xfrm>
            <a:off x="1043608" y="4653136"/>
            <a:ext cx="7568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construction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of the triple cluster AC </a:t>
            </a:r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shield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out of the </a:t>
            </a:r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individual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crystals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of the </a:t>
            </a:r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original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EB cluster </a:t>
            </a:r>
            <a:r>
              <a:rPr lang="it-IT" dirty="0" err="1" smtClean="0">
                <a:solidFill>
                  <a:srgbClr val="800000"/>
                </a:solidFill>
                <a:latin typeface="Arial"/>
                <a:cs typeface="Arial"/>
              </a:rPr>
              <a:t>shield</a:t>
            </a:r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</a:p>
          <a:p>
            <a:pPr algn="just"/>
            <a:r>
              <a:rPr lang="it-IT" b="1" dirty="0" smtClean="0">
                <a:latin typeface="Arial"/>
                <a:cs typeface="Arial"/>
              </a:rPr>
              <a:t>                               </a:t>
            </a:r>
            <a:r>
              <a:rPr lang="it-IT" b="1" dirty="0" smtClean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lang="it-IT" b="1" dirty="0" smtClean="0">
                <a:latin typeface="Arial"/>
                <a:cs typeface="Arial"/>
              </a:rPr>
              <a:t> </a:t>
            </a:r>
            <a:r>
              <a:rPr lang="it-IT" b="1" u="sng" dirty="0" err="1" smtClean="0">
                <a:solidFill>
                  <a:srgbClr val="FF0000"/>
                </a:solidFill>
                <a:latin typeface="Arial"/>
                <a:cs typeface="Arial"/>
              </a:rPr>
              <a:t>requested</a:t>
            </a:r>
            <a:r>
              <a:rPr lang="it-IT" b="1" u="sng" dirty="0" smtClean="0">
                <a:solidFill>
                  <a:srgbClr val="FF0000"/>
                </a:solidFill>
                <a:latin typeface="Arial"/>
                <a:cs typeface="Arial"/>
              </a:rPr>
              <a:t> the EB AC </a:t>
            </a:r>
            <a:r>
              <a:rPr lang="it-IT" b="1" u="sng" dirty="0" err="1" smtClean="0">
                <a:solidFill>
                  <a:srgbClr val="FF0000"/>
                </a:solidFill>
                <a:latin typeface="Arial"/>
                <a:cs typeface="Arial"/>
              </a:rPr>
              <a:t>shields</a:t>
            </a:r>
            <a:r>
              <a:rPr lang="it-IT" b="1" u="sng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97112"/>
            <a:ext cx="2292248" cy="3240000"/>
          </a:xfrm>
          <a:prstGeom prst="rect">
            <a:avLst/>
          </a:prstGeom>
        </p:spPr>
      </p:pic>
      <p:sp>
        <p:nvSpPr>
          <p:cNvPr id="37" name="Freccia destra 6"/>
          <p:cNvSpPr/>
          <p:nvPr/>
        </p:nvSpPr>
        <p:spPr>
          <a:xfrm>
            <a:off x="3076123" y="2600728"/>
            <a:ext cx="508000" cy="21570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/>
          <p:cNvSpPr txBox="1"/>
          <p:nvPr/>
        </p:nvSpPr>
        <p:spPr>
          <a:xfrm>
            <a:off x="611560" y="755412"/>
            <a:ext cx="22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EB cluster AC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shield</a:t>
            </a:r>
            <a:endParaRPr lang="it-IT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3923928" y="1340768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Refurbished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AC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shield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for TC detectors</a:t>
            </a:r>
          </a:p>
        </p:txBody>
      </p:sp>
    </p:spTree>
    <p:extLst>
      <p:ext uri="{BB962C8B-B14F-4D97-AF65-F5344CB8AC3E}">
        <p14:creationId xmlns:p14="http://schemas.microsoft.com/office/powerpoint/2010/main" val="205164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Triple Cluster Detector – AC </a:t>
            </a:r>
            <a:r>
              <a:rPr lang="it-IT" dirty="0" err="1" smtClean="0"/>
              <a:t>Shield</a:t>
            </a:r>
            <a:endParaRPr lang="it-IT" dirty="0"/>
          </a:p>
        </p:txBody>
      </p:sp>
      <p:pic>
        <p:nvPicPr>
          <p:cNvPr id="11" name="Immagine 10" descr="GALILEO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37" y="836712"/>
            <a:ext cx="8079919" cy="552194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68711" y="6237312"/>
            <a:ext cx="796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000090"/>
                </a:solidFill>
                <a:latin typeface="Arial"/>
                <a:cs typeface="Arial"/>
              </a:rPr>
              <a:t>Technical Office of Padova: </a:t>
            </a:r>
            <a:r>
              <a:rPr lang="it-IT" i="1" dirty="0" err="1" smtClean="0">
                <a:solidFill>
                  <a:srgbClr val="000090"/>
                </a:solidFill>
                <a:latin typeface="Arial"/>
                <a:cs typeface="Arial"/>
              </a:rPr>
              <a:t>C.Fanin</a:t>
            </a:r>
            <a:r>
              <a:rPr lang="it-IT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i="1" dirty="0" err="1" smtClean="0">
                <a:solidFill>
                  <a:srgbClr val="000090"/>
                </a:solidFill>
                <a:latin typeface="Arial"/>
                <a:cs typeface="Arial"/>
              </a:rPr>
              <a:t>M.Turcato</a:t>
            </a:r>
            <a:r>
              <a:rPr lang="it-IT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i="1" dirty="0" err="1" smtClean="0">
                <a:solidFill>
                  <a:srgbClr val="000090"/>
                </a:solidFill>
                <a:latin typeface="Arial"/>
                <a:cs typeface="Arial"/>
              </a:rPr>
              <a:t>M.Rampazzo</a:t>
            </a:r>
            <a:r>
              <a:rPr lang="it-IT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i="1" dirty="0" err="1" smtClean="0">
                <a:solidFill>
                  <a:srgbClr val="000090"/>
                </a:solidFill>
                <a:latin typeface="Arial"/>
                <a:cs typeface="Arial"/>
              </a:rPr>
              <a:t>M.Romanato</a:t>
            </a:r>
            <a:endParaRPr lang="it-IT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38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Triple Cluster Detector – AC </a:t>
            </a:r>
            <a:r>
              <a:rPr lang="it-IT" dirty="0" err="1" smtClean="0"/>
              <a:t>Shield</a:t>
            </a:r>
            <a:endParaRPr lang="it-IT" dirty="0"/>
          </a:p>
        </p:txBody>
      </p:sp>
      <p:pic>
        <p:nvPicPr>
          <p:cNvPr id="2" name="Immagine 1" descr="IMAG01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3" y="908720"/>
            <a:ext cx="4122733" cy="2808312"/>
          </a:xfrm>
          <a:prstGeom prst="rect">
            <a:avLst/>
          </a:prstGeom>
        </p:spPr>
      </p:pic>
      <p:pic>
        <p:nvPicPr>
          <p:cNvPr id="7" name="Immagine 6" descr="IMG_59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33056"/>
            <a:ext cx="3778156" cy="2520000"/>
          </a:xfrm>
          <a:prstGeom prst="rect">
            <a:avLst/>
          </a:prstGeom>
        </p:spPr>
      </p:pic>
      <p:pic>
        <p:nvPicPr>
          <p:cNvPr id="8" name="Immagine 7" descr="IMG_41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08720"/>
            <a:ext cx="3778155" cy="2833616"/>
          </a:xfrm>
          <a:prstGeom prst="rect">
            <a:avLst/>
          </a:prstGeom>
        </p:spPr>
      </p:pic>
      <p:pic>
        <p:nvPicPr>
          <p:cNvPr id="9" name="Immagine 8" descr="IMG_426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693" y="3871027"/>
            <a:ext cx="1980572" cy="26407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35390" y="4833245"/>
            <a:ext cx="1073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0000FF"/>
                </a:solidFill>
              </a:rPr>
              <a:t>SCM</a:t>
            </a:r>
          </a:p>
          <a:p>
            <a:r>
              <a:rPr lang="it-IT" i="1" dirty="0" smtClean="0">
                <a:solidFill>
                  <a:srgbClr val="0000FF"/>
                </a:solidFill>
              </a:rPr>
              <a:t>Modena</a:t>
            </a:r>
            <a:endParaRPr lang="it-IT" i="1" dirty="0">
              <a:solidFill>
                <a:srgbClr val="0000FF"/>
              </a:solidFill>
            </a:endParaRPr>
          </a:p>
        </p:txBody>
      </p:sp>
      <p:sp>
        <p:nvSpPr>
          <p:cNvPr id="13" name="Freccia destra 6"/>
          <p:cNvSpPr/>
          <p:nvPr/>
        </p:nvSpPr>
        <p:spPr>
          <a:xfrm>
            <a:off x="3995936" y="1484784"/>
            <a:ext cx="1135837" cy="21570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03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62500" lnSpcReduction="20000"/>
          </a:bodyPr>
          <a:lstStyle/>
          <a:p>
            <a:fld id="{F4D7552C-3BE8-9D4F-8A4C-98D4B0A3630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0" name="CustomShape 1"/>
          <p:cNvSpPr/>
          <p:nvPr/>
        </p:nvSpPr>
        <p:spPr>
          <a:xfrm>
            <a:off x="2580704" y="5589240"/>
            <a:ext cx="400752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" dirty="0">
                <a:solidFill>
                  <a:srgbClr val="000090"/>
                </a:solidFill>
                <a:latin typeface="Arial"/>
                <a:cs typeface="Arial"/>
              </a:rPr>
              <a:t>Experimental Hall II – replacing GASP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1" name="Immagine 10" descr="Galileo+sala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7" y="764704"/>
            <a:ext cx="7523234" cy="479720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496984" y="220559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PISOLO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197106" y="40770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8piLP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722882" y="43413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RMS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1691680" y="5996584"/>
            <a:ext cx="6594221" cy="744784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July 2012 – beam time allocated for the alignment of </a:t>
            </a: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                 </a:t>
            </a:r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the beam line and start installing the bins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Location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699792" y="3140968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GALILEO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0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LN</a:t>
            </a:r>
            <a:r>
              <a:rPr lang="it-IT" baseline="-25000" dirty="0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Filling</a:t>
            </a:r>
            <a:r>
              <a:rPr lang="it-IT" dirty="0" smtClean="0"/>
              <a:t> System</a:t>
            </a:r>
            <a:endParaRPr lang="it-IT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9681" y="836712"/>
            <a:ext cx="7214319" cy="553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48" y="3645024"/>
            <a:ext cx="3036296" cy="258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43181" y="6372036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Under </a:t>
            </a:r>
            <a:r>
              <a:rPr lang="it-IT" i="1" dirty="0" err="1" smtClean="0">
                <a:solidFill>
                  <a:srgbClr val="FF0000"/>
                </a:solidFill>
                <a:latin typeface="Arial"/>
                <a:cs typeface="Arial"/>
              </a:rPr>
              <a:t>construction</a:t>
            </a:r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 in the </a:t>
            </a:r>
            <a:r>
              <a:rPr lang="it-IT" i="1" dirty="0" err="1" smtClean="0">
                <a:solidFill>
                  <a:srgbClr val="FF0000"/>
                </a:solidFill>
                <a:latin typeface="Arial"/>
                <a:cs typeface="Arial"/>
              </a:rPr>
              <a:t>electronics</a:t>
            </a:r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 lab. of INFN Padova</a:t>
            </a:r>
            <a:endParaRPr lang="it-IT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107577" y="1527692"/>
            <a:ext cx="2111188" cy="4086022"/>
          </a:xfrm>
          <a:prstGeom prst="rect">
            <a:avLst/>
          </a:prstGeom>
        </p:spPr>
        <p:txBody>
          <a:bodyPr wrap="square" lIns="90000" tIns="45000" rIns="90000" bIns="45000"/>
          <a:lstStyle/>
          <a:p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same logic flow as for GASP and EUROBALL</a:t>
            </a:r>
          </a:p>
          <a:p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" dirty="0" smtClean="0">
                <a:solidFill>
                  <a:srgbClr val="000090"/>
                </a:solidFill>
                <a:latin typeface="Arial"/>
                <a:cs typeface="Arial"/>
              </a:rPr>
              <a:t>ased on NI CompactRio architecture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76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</a:t>
            </a:r>
            <a:r>
              <a:rPr lang="it-IT" dirty="0" err="1" smtClean="0"/>
              <a:t>Electronics</a:t>
            </a:r>
            <a:r>
              <a:rPr lang="it-IT" dirty="0" smtClean="0"/>
              <a:t> &amp; DAQ</a:t>
            </a: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21285" y="836712"/>
            <a:ext cx="9015211" cy="6021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New electronics is being built in close synergy with AGATA</a:t>
            </a:r>
          </a:p>
          <a:p>
            <a:pPr marL="82296" lvl="1" indent="0" algn="ctr">
              <a:spcBef>
                <a:spcPts val="600"/>
              </a:spcBef>
              <a:buSzPct val="80000"/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* low–noise, fast, low–power consumption *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new cold part (AGATA FET) – </a:t>
            </a:r>
            <a:r>
              <a:rPr lang="en-US" sz="2000" b="1" i="1" u="sng" dirty="0" smtClean="0">
                <a:solidFill>
                  <a:srgbClr val="000090"/>
                </a:solidFill>
                <a:latin typeface="Arial"/>
                <a:cs typeface="Arial"/>
              </a:rPr>
              <a:t>to be done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use solutions already developed for AGATA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core type preamplifiers – </a:t>
            </a:r>
            <a:r>
              <a:rPr lang="en-US" sz="2000" b="1" i="1" u="sng" dirty="0" smtClean="0">
                <a:solidFill>
                  <a:srgbClr val="008000"/>
                </a:solidFill>
                <a:latin typeface="Arial"/>
                <a:cs typeface="Arial"/>
              </a:rPr>
              <a:t>done</a:t>
            </a:r>
            <a:r>
              <a:rPr lang="en-US" sz="2000" i="1" u="sng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GTS – </a:t>
            </a:r>
            <a:r>
              <a:rPr lang="en-US" sz="2000" b="1" i="1" u="sng" dirty="0" smtClean="0">
                <a:solidFill>
                  <a:srgbClr val="008000"/>
                </a:solidFill>
                <a:latin typeface="Arial"/>
                <a:cs typeface="Arial"/>
              </a:rPr>
              <a:t>done</a:t>
            </a:r>
            <a:r>
              <a:rPr lang="en-US" sz="2000" u="sng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AGAVA interface with the VME electronics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2000" u="sng" dirty="0" err="1" smtClean="0">
                <a:solidFill>
                  <a:srgbClr val="FF0000"/>
                </a:solidFill>
                <a:latin typeface="Arial"/>
                <a:cs typeface="Arial"/>
              </a:rPr>
              <a:t>collab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ith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Kracow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new developments for AGATA and GALILEO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low power digitizers – </a:t>
            </a:r>
            <a:r>
              <a:rPr lang="en-US" sz="2000" b="1" i="1" u="sng" dirty="0" smtClean="0">
                <a:solidFill>
                  <a:srgbClr val="008000"/>
                </a:solidFill>
                <a:latin typeface="Arial"/>
                <a:cs typeface="Arial"/>
              </a:rPr>
              <a:t>prototype test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readout and preprocessing on PCI express boards – </a:t>
            </a:r>
            <a:r>
              <a:rPr lang="en-US" sz="2000" b="1" i="1" u="sng" dirty="0" smtClean="0">
                <a:solidFill>
                  <a:srgbClr val="008000"/>
                </a:solidFill>
                <a:latin typeface="Arial"/>
                <a:cs typeface="Arial"/>
              </a:rPr>
              <a:t>prototype test</a:t>
            </a:r>
          </a:p>
          <a:p>
            <a:pPr lvl="1"/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nti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Compton shields signal readout</a:t>
            </a:r>
          </a:p>
          <a:p>
            <a:pPr lvl="2"/>
            <a:r>
              <a:rPr lang="it-IT" sz="2000" dirty="0" smtClean="0">
                <a:solidFill>
                  <a:srgbClr val="008000"/>
                </a:solidFill>
                <a:latin typeface="Arial"/>
                <a:cs typeface="Arial"/>
              </a:rPr>
              <a:t>d</a:t>
            </a:r>
            <a:r>
              <a:rPr lang="en-US" sz="2000" dirty="0" err="1" smtClean="0">
                <a:solidFill>
                  <a:srgbClr val="008000"/>
                </a:solidFill>
                <a:latin typeface="Arial"/>
                <a:cs typeface="Arial"/>
              </a:rPr>
              <a:t>igital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 (similar to the </a:t>
            </a:r>
            <a:r>
              <a:rPr lang="en-US" sz="2000" dirty="0" err="1" smtClean="0">
                <a:solidFill>
                  <a:srgbClr val="008000"/>
                </a:solidFill>
                <a:latin typeface="Arial"/>
                <a:cs typeface="Arial"/>
              </a:rPr>
              <a:t>Ge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 detectors)</a:t>
            </a:r>
          </a:p>
          <a:p>
            <a:pPr lvl="2"/>
            <a:endParaRPr lang="en-US" sz="20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New </a:t>
            </a: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DAQ 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ased on XDAQ developed at LNL – </a:t>
            </a:r>
            <a:r>
              <a:rPr lang="en-US" sz="2000" b="1" i="1" u="sng" dirty="0" smtClean="0">
                <a:solidFill>
                  <a:srgbClr val="000090"/>
                </a:solidFill>
                <a:latin typeface="Arial"/>
                <a:cs typeface="Arial"/>
              </a:rPr>
              <a:t>on going</a:t>
            </a:r>
            <a:endParaRPr lang="en-US" sz="2000" b="1" i="1" u="sng" dirty="0">
              <a:solidFill>
                <a:srgbClr val="000090"/>
              </a:solidFill>
              <a:latin typeface="Arial"/>
              <a:cs typeface="Arial"/>
            </a:endParaRPr>
          </a:p>
          <a:p>
            <a:pPr lvl="2"/>
            <a:endParaRPr lang="en-US" sz="2000" dirty="0" smtClean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65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</a:t>
            </a:r>
            <a:r>
              <a:rPr lang="it-IT" dirty="0" err="1" smtClean="0"/>
              <a:t>Preamplifiers</a:t>
            </a:r>
            <a:endParaRPr lang="it-IT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750353"/>
              </p:ext>
            </p:extLst>
          </p:nvPr>
        </p:nvGraphicFramePr>
        <p:xfrm>
          <a:off x="251520" y="908720"/>
          <a:ext cx="6840760" cy="477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Documento" r:id="rId4" imgW="6197600" imgH="3695700" progId="Word.Document.12">
                  <p:embed/>
                </p:oleObj>
              </mc:Choice>
              <mc:Fallback>
                <p:oleObj name="Documento" r:id="rId4" imgW="6197600" imgH="369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908720"/>
                        <a:ext cx="6840760" cy="477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340" y="4150758"/>
            <a:ext cx="3433124" cy="2446594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>
          <a:xfrm>
            <a:off x="404462" y="5949553"/>
            <a:ext cx="2991275" cy="40619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050" i="1" dirty="0" err="1" smtClean="0">
                <a:solidFill>
                  <a:srgbClr val="000090"/>
                </a:solidFill>
                <a:latin typeface="Helvetica Neue"/>
              </a:rPr>
              <a:t>A.Pullia</a:t>
            </a:r>
            <a:r>
              <a:rPr lang="en-US" sz="1050" i="1" dirty="0" smtClean="0">
                <a:solidFill>
                  <a:srgbClr val="000090"/>
                </a:solidFill>
                <a:latin typeface="Helvetica Neue"/>
              </a:rPr>
              <a:t>, </a:t>
            </a:r>
            <a:r>
              <a:rPr lang="en-US" sz="1050" i="1" dirty="0" err="1" smtClean="0">
                <a:solidFill>
                  <a:srgbClr val="000090"/>
                </a:solidFill>
                <a:latin typeface="Helvetica Neue"/>
              </a:rPr>
              <a:t>G.Pascovici</a:t>
            </a:r>
            <a:r>
              <a:rPr lang="en-US" sz="1050" i="1" dirty="0" smtClean="0">
                <a:solidFill>
                  <a:srgbClr val="000090"/>
                </a:solidFill>
                <a:latin typeface="Helvetica Neue"/>
              </a:rPr>
              <a:t>, </a:t>
            </a:r>
            <a:r>
              <a:rPr lang="en-US" sz="1050" i="1" dirty="0" err="1" smtClean="0">
                <a:solidFill>
                  <a:srgbClr val="000090"/>
                </a:solidFill>
                <a:latin typeface="Helvetica Neue"/>
              </a:rPr>
              <a:t>C.A.Ur</a:t>
            </a:r>
            <a:r>
              <a:rPr lang="en-US" sz="1050" i="1" dirty="0" smtClean="0">
                <a:solidFill>
                  <a:srgbClr val="000090"/>
                </a:solidFill>
                <a:latin typeface="Helvetica Neue"/>
              </a:rPr>
              <a:t> </a:t>
            </a:r>
          </a:p>
          <a:p>
            <a:r>
              <a:rPr lang="en-US" sz="1050" i="1" dirty="0">
                <a:solidFill>
                  <a:srgbClr val="000090"/>
                </a:solidFill>
                <a:latin typeface="Helvetica Neue"/>
              </a:rPr>
              <a:t>s</a:t>
            </a:r>
            <a:r>
              <a:rPr lang="en-US" sz="1050" i="1" dirty="0" smtClean="0">
                <a:solidFill>
                  <a:srgbClr val="000090"/>
                </a:solidFill>
                <a:latin typeface="Helvetica Neue"/>
              </a:rPr>
              <a:t>ubmitted to IEEE Nuclear Science Symposium</a:t>
            </a:r>
            <a:endParaRPr dirty="0">
              <a:solidFill>
                <a:srgbClr val="000090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498644" y="908720"/>
            <a:ext cx="537267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 fast low–noise charge sensitive preamplifier based on the core–type AGATA preamplifier</a:t>
            </a:r>
          </a:p>
          <a:p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o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ver–threshold fast reset circuitry – to reduce dead–time due to preamp/ADC saturation</a:t>
            </a:r>
          </a:p>
          <a:p>
            <a:r>
              <a:rPr lang="en-US" sz="1800" dirty="0" err="1" smtClean="0">
                <a:solidFill>
                  <a:srgbClr val="000090"/>
                </a:solidFill>
                <a:latin typeface="Arial"/>
                <a:cs typeface="Arial"/>
              </a:rPr>
              <a:t>ToT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 signal – recover energy information up to 180 MeV</a:t>
            </a:r>
          </a:p>
          <a:p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fast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analog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trigger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signal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can be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produced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–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useful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for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ancillary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detectors</a:t>
            </a:r>
          </a:p>
          <a:p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used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for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both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tapered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and triple cluster detectors</a:t>
            </a:r>
            <a:endParaRPr lang="en-US" sz="18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47823" y="5491838"/>
            <a:ext cx="4793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Helvetica Neue"/>
              </a:rPr>
              <a:t>84 PA </a:t>
            </a:r>
            <a:r>
              <a:rPr lang="it-IT" dirty="0" err="1" smtClean="0">
                <a:solidFill>
                  <a:srgbClr val="000090"/>
                </a:solidFill>
                <a:latin typeface="Helvetica Neue"/>
              </a:rPr>
              <a:t>already</a:t>
            </a:r>
            <a:r>
              <a:rPr lang="it-IT" dirty="0" smtClean="0">
                <a:solidFill>
                  <a:srgbClr val="000090"/>
                </a:solidFill>
                <a:latin typeface="Helvetica Neue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Helvetica Neue"/>
              </a:rPr>
              <a:t>built</a:t>
            </a:r>
            <a:r>
              <a:rPr lang="it-IT" dirty="0" smtClean="0">
                <a:solidFill>
                  <a:srgbClr val="000090"/>
                </a:solidFill>
                <a:latin typeface="Helvetica Neue"/>
              </a:rPr>
              <a:t> – </a:t>
            </a:r>
            <a:r>
              <a:rPr lang="it-IT" dirty="0" err="1" smtClean="0">
                <a:solidFill>
                  <a:srgbClr val="000090"/>
                </a:solidFill>
                <a:latin typeface="Helvetica Neue"/>
              </a:rPr>
              <a:t>tests</a:t>
            </a:r>
            <a:r>
              <a:rPr lang="it-IT" dirty="0" smtClean="0">
                <a:solidFill>
                  <a:srgbClr val="000090"/>
                </a:solidFill>
                <a:latin typeface="Helvetica Neue"/>
              </a:rPr>
              <a:t> with </a:t>
            </a:r>
            <a:r>
              <a:rPr lang="it-IT" dirty="0" err="1" smtClean="0">
                <a:solidFill>
                  <a:srgbClr val="000090"/>
                </a:solidFill>
                <a:latin typeface="Helvetica Neue"/>
              </a:rPr>
              <a:t>det</a:t>
            </a:r>
            <a:r>
              <a:rPr lang="it-IT" dirty="0" smtClean="0">
                <a:solidFill>
                  <a:srgbClr val="000090"/>
                </a:solidFill>
                <a:latin typeface="Helvetica Neue"/>
              </a:rPr>
              <a:t>. on-</a:t>
            </a:r>
            <a:r>
              <a:rPr lang="it-IT" dirty="0" err="1" smtClean="0">
                <a:solidFill>
                  <a:srgbClr val="000090"/>
                </a:solidFill>
                <a:latin typeface="Helvetica Neue"/>
              </a:rPr>
              <a:t>going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3181" y="6372036"/>
            <a:ext cx="439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INFN </a:t>
            </a:r>
            <a:r>
              <a:rPr lang="it-IT" i="1" dirty="0" err="1" smtClean="0">
                <a:solidFill>
                  <a:srgbClr val="FF0000"/>
                </a:solidFill>
                <a:latin typeface="Arial"/>
                <a:cs typeface="Arial"/>
              </a:rPr>
              <a:t>Milano&amp;Padova</a:t>
            </a:r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, User Service LNL</a:t>
            </a:r>
            <a:endParaRPr lang="it-IT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97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Digital </a:t>
            </a:r>
            <a:r>
              <a:rPr lang="it-IT" dirty="0" err="1" smtClean="0"/>
              <a:t>Sampling</a:t>
            </a:r>
            <a:endParaRPr lang="it-IT" dirty="0"/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825291"/>
              </p:ext>
            </p:extLst>
          </p:nvPr>
        </p:nvGraphicFramePr>
        <p:xfrm>
          <a:off x="456856" y="1314417"/>
          <a:ext cx="61214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Documento" r:id="rId4" imgW="6121400" imgH="2070100" progId="Word.Document.12">
                  <p:embed/>
                </p:oleObj>
              </mc:Choice>
              <mc:Fallback>
                <p:oleObj name="Documento" r:id="rId4" imgW="6121400" imgH="207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856" y="1314417"/>
                        <a:ext cx="6121400" cy="207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22" y="3484265"/>
            <a:ext cx="2610837" cy="2056581"/>
          </a:xfrm>
          <a:prstGeom prst="rect">
            <a:avLst/>
          </a:prstGeom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3501888" y="967037"/>
            <a:ext cx="5372670" cy="5270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Digi-opt12: 12-channel 14/16-bit 100/125-MS/s digitizer with optical output for GALILEO/AGATA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8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ingle–ended/differential analog input signals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end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termination for both 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differential– and common–mode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components of the input 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signals</a:t>
            </a:r>
            <a:endParaRPr lang="en-GB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AC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or DC coupling to the ADC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introduction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and remotely-controlled adjustment of a differential DC offset, useful for dynamic range 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maximization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remotely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controlled dynamic-range selection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easily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tuned anti-aliasing 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filter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precise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inter-channel time </a:t>
            </a:r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synchronization</a:t>
            </a:r>
          </a:p>
          <a:p>
            <a:r>
              <a:rPr lang="en-GB" sz="1800" dirty="0" smtClean="0">
                <a:solidFill>
                  <a:srgbClr val="000090"/>
                </a:solidFill>
                <a:latin typeface="Arial"/>
                <a:cs typeface="Arial"/>
              </a:rPr>
              <a:t>optional </a:t>
            </a:r>
            <a:r>
              <a:rPr lang="en-GB" sz="1800" dirty="0">
                <a:solidFill>
                  <a:srgbClr val="000090"/>
                </a:solidFill>
                <a:latin typeface="Arial"/>
                <a:cs typeface="Arial"/>
              </a:rPr>
              <a:t>interleaved mode for equivalent sampling-frequency multiplication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1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Power consumption &lt; 10 W / board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09600" y="55789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5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boards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Arial"/>
                <a:cs typeface="Arial"/>
              </a:rPr>
              <a:t>built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9441" y="6372036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INFN Milano, Padova, LNL</a:t>
            </a:r>
            <a:endParaRPr lang="it-IT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4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dirty="0" smtClean="0"/>
              <a:t>GALILEO – </a:t>
            </a:r>
            <a:r>
              <a:rPr lang="it-IT" dirty="0" err="1" smtClean="0"/>
              <a:t>Readout&amp;Preprocessing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39441" y="6372036"/>
            <a:ext cx="2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latin typeface="Arial"/>
                <a:cs typeface="Arial"/>
              </a:rPr>
              <a:t>INFN Padova, LNL</a:t>
            </a:r>
            <a:endParaRPr lang="it-IT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30869"/>
            <a:ext cx="7071025" cy="4261207"/>
          </a:xfrm>
          <a:prstGeom prst="rect">
            <a:avLst/>
          </a:prstGeom>
        </p:spPr>
      </p:pic>
      <p:pic>
        <p:nvPicPr>
          <p:cNvPr id="9" name="Picture 10" descr="Z:\Data_Folder\Galileo_PPC_Database_Folder\Documents\at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144" y="620688"/>
            <a:ext cx="1392280" cy="15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isocrate\Desktop\2012-04-17 08.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637" y="724542"/>
            <a:ext cx="1307941" cy="13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isocrate\Desktop\2012-04-17 08.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212" y="1129956"/>
            <a:ext cx="989470" cy="7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4248321" y="3716633"/>
            <a:ext cx="774571" cy="52322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525252"/>
                </a:solidFill>
              </a:rPr>
              <a:t> ~30 k€</a:t>
            </a:r>
          </a:p>
          <a:p>
            <a:r>
              <a:rPr lang="it-IT" sz="1400" dirty="0" smtClean="0">
                <a:solidFill>
                  <a:srgbClr val="525252"/>
                </a:solidFill>
              </a:rPr>
              <a:t>~320 </a:t>
            </a:r>
            <a:r>
              <a:rPr lang="it-IT" sz="1400" dirty="0" err="1" smtClean="0">
                <a:solidFill>
                  <a:srgbClr val="525252"/>
                </a:solidFill>
              </a:rPr>
              <a:t>W</a:t>
            </a:r>
            <a:endParaRPr lang="it-IT" sz="1400" dirty="0">
              <a:solidFill>
                <a:srgbClr val="525252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501184" y="5451388"/>
            <a:ext cx="684803" cy="52322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525252"/>
                </a:solidFill>
              </a:rPr>
              <a:t> ~7 k€</a:t>
            </a:r>
          </a:p>
          <a:p>
            <a:r>
              <a:rPr lang="it-IT" sz="1400" dirty="0" smtClean="0">
                <a:solidFill>
                  <a:srgbClr val="525252"/>
                </a:solidFill>
              </a:rPr>
              <a:t>~60 </a:t>
            </a:r>
            <a:r>
              <a:rPr lang="it-IT" sz="1400" dirty="0" err="1" smtClean="0">
                <a:solidFill>
                  <a:srgbClr val="525252"/>
                </a:solidFill>
              </a:rPr>
              <a:t>W</a:t>
            </a:r>
            <a:endParaRPr lang="it-IT" sz="1400" dirty="0">
              <a:solidFill>
                <a:srgbClr val="525252"/>
              </a:solidFill>
            </a:endParaRPr>
          </a:p>
        </p:txBody>
      </p:sp>
      <p:pic>
        <p:nvPicPr>
          <p:cNvPr id="20" name="Picture 5" descr="Z:\Data_Folder\Galileo_PPC_Database_Folder\Documents\IMGP18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150" y="5433414"/>
            <a:ext cx="2007599" cy="11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9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 txBox="1">
            <a:spLocks/>
          </p:cNvSpPr>
          <p:nvPr/>
        </p:nvSpPr>
        <p:spPr>
          <a:xfrm>
            <a:off x="467544" y="-27384"/>
            <a:ext cx="8568952" cy="50405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0" i="0" kern="120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it-IT" dirty="0" smtClean="0"/>
              <a:t>Richieste GAMMA 2013 – Stima</a:t>
            </a:r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948441"/>
              </p:ext>
            </p:extLst>
          </p:nvPr>
        </p:nvGraphicFramePr>
        <p:xfrm>
          <a:off x="1138238" y="804863"/>
          <a:ext cx="6918325" cy="608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Foglio di lavoro" r:id="rId4" imgW="12852400" imgH="11696700" progId="Excel.Sheet.8">
                  <p:embed/>
                </p:oleObj>
              </mc:Choice>
              <mc:Fallback>
                <p:oleObj name="Foglio di lavoro" r:id="rId4" imgW="12852400" imgH="116967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8238" y="804863"/>
                        <a:ext cx="6918325" cy="608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2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784976" cy="60212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Dimostratore di AGATA </a:t>
            </a:r>
            <a:r>
              <a:rPr lang="it-IT" sz="1800" dirty="0">
                <a:latin typeface="Arial"/>
                <a:cs typeface="Arial"/>
                <a:sym typeface="Wingdings" pitchFamily="2" charset="2"/>
              </a:rPr>
              <a:t>a</a:t>
            </a: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 GSI</a:t>
            </a:r>
            <a:endParaRPr lang="it-IT" sz="1800" dirty="0" smtClean="0">
              <a:latin typeface="Arial"/>
              <a:cs typeface="Arial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Sperimentazione, supporto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Realizzazione  GALILEO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Produzione 10 criostati tripli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Produzione 10 schermi anti–Compton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Produzione collimatore di Pb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Sviluppo sistema porta target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Integrazione di rivelatori ancillari (EUCLIDES, TRACE, …)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latin typeface="Arial"/>
                <a:cs typeface="Arial"/>
              </a:rPr>
              <a:t>Allestimento DAQ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Meccanica per RFD (Milano)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Produzione camera di reazione (Milano)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Sviluppo scheda processore del trigger per AGATA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Esperimenti al GSI, GANIL, MSU, RIKEN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it-IT" sz="1800" dirty="0" smtClean="0">
                <a:latin typeface="Arial"/>
                <a:cs typeface="Arial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13 Ricercatori (10.3 FTE)  2 Tecnologi (1.1 FTE)  3 Tecnici (1.9 FTE)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latin typeface="Arial"/>
                <a:cs typeface="Arial"/>
              </a:rPr>
              <a:t>Richieste  	~400 </a:t>
            </a:r>
            <a:r>
              <a:rPr lang="it-IT" sz="1800" dirty="0" err="1" smtClean="0">
                <a:latin typeface="Arial"/>
                <a:cs typeface="Arial"/>
              </a:rPr>
              <a:t>kE</a:t>
            </a:r>
            <a:r>
              <a:rPr lang="it-IT" sz="1800" dirty="0" smtClean="0">
                <a:latin typeface="Arial"/>
                <a:cs typeface="Arial"/>
                <a:sym typeface="Wingdings" pitchFamily="2" charset="2"/>
              </a:rPr>
              <a:t> </a:t>
            </a:r>
            <a:endParaRPr lang="it-IT" sz="1800" dirty="0">
              <a:latin typeface="Arial"/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9552" y="-27384"/>
            <a:ext cx="84969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B95B22"/>
                </a:solidFill>
              </a:rPr>
              <a:t>GAMMA-PD </a:t>
            </a:r>
            <a:r>
              <a:rPr lang="it-IT" sz="3200" dirty="0" smtClean="0">
                <a:solidFill>
                  <a:srgbClr val="B95B22"/>
                </a:solidFill>
              </a:rPr>
              <a:t>2013</a:t>
            </a:r>
            <a:endParaRPr lang="it-IT" sz="3200" dirty="0">
              <a:solidFill>
                <a:srgbClr val="B95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1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pPr eaLnBrk="1" hangingPunct="1"/>
            <a:r>
              <a:rPr lang="it-IT" sz="2000" dirty="0" smtClean="0"/>
              <a:t>UT			5 MU</a:t>
            </a:r>
          </a:p>
          <a:p>
            <a:pPr lvl="1" eaLnBrk="1" hangingPunct="1"/>
            <a:r>
              <a:rPr lang="it-IT" sz="1800" dirty="0" smtClean="0"/>
              <a:t>Completamento progetto e disegni tecnici GALILEO</a:t>
            </a:r>
          </a:p>
          <a:p>
            <a:pPr lvl="1" eaLnBrk="1" hangingPunct="1"/>
            <a:r>
              <a:rPr lang="it-IT" sz="1800" dirty="0" smtClean="0"/>
              <a:t>Progettazione supporto meccanico TRACE	</a:t>
            </a:r>
          </a:p>
          <a:p>
            <a:pPr eaLnBrk="1" hangingPunct="1"/>
            <a:r>
              <a:rPr lang="it-IT" sz="2000" dirty="0" smtClean="0"/>
              <a:t>OM			12 MU</a:t>
            </a:r>
          </a:p>
          <a:p>
            <a:pPr lvl="1" eaLnBrk="1" hangingPunct="1"/>
            <a:r>
              <a:rPr lang="it-IT" sz="1800" dirty="0" smtClean="0"/>
              <a:t>Costruzione criostati GALILEO</a:t>
            </a:r>
          </a:p>
          <a:p>
            <a:pPr lvl="1" eaLnBrk="1" hangingPunct="1"/>
            <a:r>
              <a:rPr lang="it-IT" sz="1800" dirty="0" smtClean="0"/>
              <a:t>Costruzione schermi AC </a:t>
            </a:r>
          </a:p>
          <a:p>
            <a:pPr lvl="1" eaLnBrk="1" hangingPunct="1"/>
            <a:r>
              <a:rPr lang="it-IT" sz="1800" dirty="0" smtClean="0"/>
              <a:t>Costruzione supporto meccanico TRACE</a:t>
            </a:r>
          </a:p>
          <a:p>
            <a:pPr eaLnBrk="1" hangingPunct="1"/>
            <a:r>
              <a:rPr lang="it-IT" sz="2000" dirty="0" smtClean="0"/>
              <a:t>LOE			4 MU</a:t>
            </a:r>
          </a:p>
          <a:p>
            <a:pPr lvl="1" eaLnBrk="1" hangingPunct="1"/>
            <a:r>
              <a:rPr lang="it-IT" sz="1800" dirty="0" smtClean="0"/>
              <a:t>Produzione e test elettronica GALILEO</a:t>
            </a:r>
          </a:p>
          <a:p>
            <a:pPr eaLnBrk="1" hangingPunct="1"/>
            <a:r>
              <a:rPr lang="it-IT" sz="2000" dirty="0" smtClean="0"/>
              <a:t>CALC			1 MU</a:t>
            </a:r>
          </a:p>
          <a:p>
            <a:pPr lvl="1" eaLnBrk="1" hangingPunct="1"/>
            <a:r>
              <a:rPr lang="it-IT" sz="1800" dirty="0" smtClean="0"/>
              <a:t>Supporto farm di gruppo</a:t>
            </a:r>
          </a:p>
        </p:txBody>
      </p:sp>
      <p:sp>
        <p:nvSpPr>
          <p:cNvPr id="4" name="Titolo 4"/>
          <p:cNvSpPr txBox="1">
            <a:spLocks/>
          </p:cNvSpPr>
          <p:nvPr/>
        </p:nvSpPr>
        <p:spPr>
          <a:xfrm>
            <a:off x="467544" y="-27384"/>
            <a:ext cx="8568952" cy="50405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0" i="0" kern="120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it-IT" dirty="0" smtClean="0"/>
              <a:t>Richieste ai Servizi della Sezione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/>
          <a:lstStyle/>
          <a:p>
            <a:r>
              <a:rPr lang="it-IT" dirty="0" smtClean="0"/>
              <a:t>AGATA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762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07950" y="4293096"/>
            <a:ext cx="4464050" cy="22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682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defTabSz="1682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defTabSz="1682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1682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defTabSz="1682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algn="ctr" defTabSz="168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algn="ctr" defTabSz="168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algn="ctr" defTabSz="168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algn="ctr" defTabSz="168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5 asymmetric triple-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clusters (May 2011)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eaLnBrk="1" hangingPunct="1"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36-fold segmented crystals</a:t>
            </a:r>
          </a:p>
          <a:p>
            <a:pPr algn="l" eaLnBrk="1" hangingPunct="1"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555 digital-channels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Eff.  3 – 8 % @ M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= 1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Eff.  2 – 4 % @ M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= 30</a:t>
            </a:r>
          </a:p>
          <a:p>
            <a:pPr algn="l" eaLnBrk="1" hangingPunct="1"/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Full EDAQ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with on line PSA and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-ray tracking</a:t>
            </a: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1600" b="1" dirty="0">
                <a:solidFill>
                  <a:srgbClr val="000000"/>
                </a:solidFill>
                <a:latin typeface="Arial"/>
                <a:cs typeface="Arial"/>
              </a:rPr>
              <a:t>In beam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 Commissioning</a:t>
            </a:r>
          </a:p>
          <a:p>
            <a:pPr algn="l" eaLnBrk="1" hangingPunct="1"/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First installation site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LNL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4572000" y="4293096"/>
            <a:ext cx="42484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333399"/>
                </a:solidFill>
              </a:rPr>
              <a:t>Main issue is Doppler correction capability</a:t>
            </a:r>
            <a:endParaRPr lang="en-US" sz="1600" dirty="0">
              <a:solidFill>
                <a:srgbClr val="333399"/>
              </a:solidFill>
              <a:sym typeface="Times" pitchFamily="18" charset="0"/>
            </a:endParaRPr>
          </a:p>
          <a:p>
            <a:pPr marL="285750" indent="-285750" algn="l">
              <a:buFont typeface="Symbol" charset="0"/>
              <a:buChar char="®"/>
            </a:pPr>
            <a:r>
              <a:rPr lang="en-US" sz="1600" dirty="0" smtClean="0">
                <a:solidFill>
                  <a:srgbClr val="333399"/>
                </a:solidFill>
              </a:rPr>
              <a:t>coupling </a:t>
            </a:r>
            <a:r>
              <a:rPr lang="en-US" sz="1600" dirty="0">
                <a:solidFill>
                  <a:srgbClr val="333399"/>
                </a:solidFill>
              </a:rPr>
              <a:t>to beam and recoil tracking </a:t>
            </a:r>
            <a:r>
              <a:rPr lang="en-US" sz="1600" dirty="0" smtClean="0">
                <a:solidFill>
                  <a:srgbClr val="333399"/>
                </a:solidFill>
              </a:rPr>
              <a:t>devices</a:t>
            </a:r>
          </a:p>
          <a:p>
            <a:pPr algn="l"/>
            <a:endParaRPr lang="en-US" sz="1600" b="1" dirty="0" smtClean="0">
              <a:solidFill>
                <a:srgbClr val="333399"/>
              </a:solidFill>
            </a:endParaRPr>
          </a:p>
          <a:p>
            <a:pPr algn="l"/>
            <a:endParaRPr lang="en-US" sz="1600" b="1" dirty="0" smtClean="0">
              <a:solidFill>
                <a:srgbClr val="333399"/>
              </a:solidFill>
            </a:endParaRPr>
          </a:p>
          <a:p>
            <a:r>
              <a:rPr lang="it-IT" sz="1600" b="1" dirty="0">
                <a:solidFill>
                  <a:srgbClr val="FF0000"/>
                </a:solidFill>
              </a:rPr>
              <a:t>PRISMA</a:t>
            </a:r>
            <a:r>
              <a:rPr lang="it-IT" sz="1600" dirty="0">
                <a:solidFill>
                  <a:srgbClr val="000000"/>
                </a:solidFill>
              </a:rPr>
              <a:t>: large </a:t>
            </a:r>
            <a:r>
              <a:rPr lang="it-IT" sz="1600" dirty="0" err="1">
                <a:solidFill>
                  <a:srgbClr val="000000"/>
                </a:solidFill>
              </a:rPr>
              <a:t>acceptance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magnetic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spectrometer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providing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event</a:t>
            </a:r>
            <a:r>
              <a:rPr lang="it-IT" sz="1600" dirty="0" smtClean="0">
                <a:solidFill>
                  <a:srgbClr val="000000"/>
                </a:solidFill>
              </a:rPr>
              <a:t>–by–</a:t>
            </a:r>
            <a:r>
              <a:rPr lang="it-IT" sz="1600" dirty="0" err="1" smtClean="0">
                <a:solidFill>
                  <a:srgbClr val="000000"/>
                </a:solidFill>
              </a:rPr>
              <a:t>event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Z</a:t>
            </a:r>
            <a:r>
              <a:rPr lang="it-IT" sz="1600" dirty="0">
                <a:solidFill>
                  <a:srgbClr val="000000"/>
                </a:solidFill>
              </a:rPr>
              <a:t>, A </a:t>
            </a:r>
            <a:r>
              <a:rPr lang="it-IT" sz="1600" dirty="0" err="1">
                <a:solidFill>
                  <a:srgbClr val="000000"/>
                </a:solidFill>
              </a:rPr>
              <a:t>identification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as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well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as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velocity</a:t>
            </a:r>
            <a:r>
              <a:rPr lang="it-IT" sz="1600" dirty="0">
                <a:solidFill>
                  <a:srgbClr val="000000"/>
                </a:solidFill>
              </a:rPr>
              <a:t> for the </a:t>
            </a:r>
            <a:r>
              <a:rPr lang="it-IT" sz="1600" dirty="0" err="1">
                <a:solidFill>
                  <a:srgbClr val="000000"/>
                </a:solidFill>
              </a:rPr>
              <a:t>ions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entering</a:t>
            </a:r>
            <a:r>
              <a:rPr lang="it-IT" sz="1600" dirty="0">
                <a:solidFill>
                  <a:srgbClr val="000000"/>
                </a:solidFill>
              </a:rPr>
              <a:t> the </a:t>
            </a:r>
            <a:r>
              <a:rPr lang="it-IT" sz="1600" dirty="0" err="1" smtClean="0">
                <a:solidFill>
                  <a:srgbClr val="000000"/>
                </a:solidFill>
              </a:rPr>
              <a:t>device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8" name="Picture 6" descr="IMG_9304_HDR_01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908720"/>
            <a:ext cx="3176468" cy="3239996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783188" y="2134596"/>
            <a:ext cx="2518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AGATA 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Demonstrator </a:t>
            </a:r>
            <a:br>
              <a:rPr lang="en-US" sz="2000" b="1" dirty="0" smtClean="0">
                <a:solidFill>
                  <a:srgbClr val="FFFF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@ </a:t>
            </a:r>
            <a:r>
              <a:rPr lang="en-US" sz="2000" b="1" dirty="0">
                <a:solidFill>
                  <a:srgbClr val="FFFF00"/>
                </a:solidFill>
                <a:latin typeface="+mj-lt"/>
              </a:rPr>
              <a:t>LNL</a:t>
            </a:r>
            <a:endParaRPr lang="it-IT" sz="2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908720"/>
            <a:ext cx="5163585" cy="3240343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27384"/>
            <a:ext cx="8568952" cy="504056"/>
          </a:xfrm>
        </p:spPr>
        <p:txBody>
          <a:bodyPr/>
          <a:lstStyle/>
          <a:p>
            <a:r>
              <a:rPr lang="it-IT" sz="3200" dirty="0" smtClean="0">
                <a:solidFill>
                  <a:srgbClr val="B95B22"/>
                </a:solidFill>
              </a:rPr>
              <a:t>The AGATA </a:t>
            </a:r>
            <a:r>
              <a:rPr lang="it-IT" sz="3200" dirty="0" err="1" smtClean="0">
                <a:solidFill>
                  <a:srgbClr val="B95B22"/>
                </a:solidFill>
              </a:rPr>
              <a:t>Demonstrator</a:t>
            </a:r>
            <a:endParaRPr lang="it-IT" sz="3200" dirty="0">
              <a:solidFill>
                <a:srgbClr val="B95B2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72484" y="836712"/>
            <a:ext cx="8675980" cy="5740748"/>
            <a:chOff x="305" y="56"/>
            <a:chExt cx="5768" cy="4178"/>
          </a:xfrm>
        </p:grpSpPr>
        <p:pic>
          <p:nvPicPr>
            <p:cNvPr id="6211" name="Picture 4" descr="Table_blue-r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" y="56"/>
              <a:ext cx="5768" cy="4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12" name="Rectangle 5"/>
            <p:cNvSpPr>
              <a:spLocks noChangeArrowheads="1"/>
            </p:cNvSpPr>
            <p:nvPr/>
          </p:nvSpPr>
          <p:spPr bwMode="auto">
            <a:xfrm>
              <a:off x="1872" y="3736"/>
              <a:ext cx="1520" cy="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13" name="Rectangle 6"/>
            <p:cNvSpPr>
              <a:spLocks noChangeArrowheads="1"/>
            </p:cNvSpPr>
            <p:nvPr/>
          </p:nvSpPr>
          <p:spPr bwMode="auto">
            <a:xfrm>
              <a:off x="367" y="1696"/>
              <a:ext cx="313" cy="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 sz="1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147" name="Group 8"/>
          <p:cNvGrpSpPr>
            <a:grpSpLocks/>
          </p:cNvGrpSpPr>
          <p:nvPr/>
        </p:nvGrpSpPr>
        <p:grpSpPr bwMode="auto">
          <a:xfrm>
            <a:off x="1089689" y="6468214"/>
            <a:ext cx="1545658" cy="276597"/>
            <a:chOff x="2185" y="169"/>
            <a:chExt cx="984" cy="204"/>
          </a:xfrm>
        </p:grpSpPr>
        <p:sp>
          <p:nvSpPr>
            <p:cNvPr id="6209" name="Text Box 9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neutrons</a:t>
              </a:r>
              <a:endParaRPr lang="it-IT" sz="12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6210" name="Line 10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 11"/>
          <p:cNvGrpSpPr>
            <a:grpSpLocks/>
          </p:cNvGrpSpPr>
          <p:nvPr/>
        </p:nvGrpSpPr>
        <p:grpSpPr bwMode="auto">
          <a:xfrm>
            <a:off x="320665" y="3504525"/>
            <a:ext cx="299207" cy="1334175"/>
            <a:chOff x="4222" y="3138"/>
            <a:chExt cx="203" cy="984"/>
          </a:xfrm>
        </p:grpSpPr>
        <p:sp>
          <p:nvSpPr>
            <p:cNvPr id="6207" name="Text Box 12"/>
            <p:cNvSpPr txBox="1">
              <a:spLocks noChangeArrowheads="1"/>
            </p:cNvSpPr>
            <p:nvPr/>
          </p:nvSpPr>
          <p:spPr bwMode="auto">
            <a:xfrm rot="16200000">
              <a:off x="3865" y="3532"/>
              <a:ext cx="932" cy="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 protons</a:t>
              </a:r>
              <a:endParaRPr lang="it-IT" sz="12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6208" name="Line 13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200">
                <a:solidFill>
                  <a:srgbClr val="000000"/>
                </a:solidFill>
              </a:endParaRPr>
            </a:p>
          </p:txBody>
        </p:sp>
      </p:grpSp>
      <p:sp>
        <p:nvSpPr>
          <p:cNvPr id="6149" name="Text Box 14"/>
          <p:cNvSpPr txBox="1">
            <a:spLocks noChangeArrowheads="1"/>
          </p:cNvSpPr>
          <p:nvPr/>
        </p:nvSpPr>
        <p:spPr bwMode="auto">
          <a:xfrm>
            <a:off x="8172400" y="2247255"/>
            <a:ext cx="83509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000000"/>
                </a:solidFill>
                <a:latin typeface="Helvetica" pitchFamily="34" charset="0"/>
              </a:rPr>
              <a:t>Neutron </a:t>
            </a:r>
            <a:r>
              <a:rPr lang="en-GB" sz="1200" b="1" dirty="0" smtClean="0">
                <a:solidFill>
                  <a:srgbClr val="000000"/>
                </a:solidFill>
                <a:latin typeface="Helvetica" pitchFamily="34" charset="0"/>
              </a:rPr>
              <a:t>drip</a:t>
            </a:r>
            <a:r>
              <a:rPr lang="en-GB" sz="1200" b="1" dirty="0">
                <a:solidFill>
                  <a:srgbClr val="000000"/>
                </a:solidFill>
                <a:latin typeface="Helvetica" pitchFamily="34" charset="0"/>
              </a:rPr>
              <a:t>-line</a:t>
            </a:r>
            <a:endParaRPr lang="it-IT" sz="12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198" name="Oval 16"/>
          <p:cNvSpPr>
            <a:spLocks noChangeArrowheads="1"/>
          </p:cNvSpPr>
          <p:nvPr/>
        </p:nvSpPr>
        <p:spPr bwMode="auto">
          <a:xfrm>
            <a:off x="2741924" y="4295187"/>
            <a:ext cx="245900" cy="357949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9" name="Oval 17"/>
          <p:cNvSpPr>
            <a:spLocks noChangeArrowheads="1"/>
          </p:cNvSpPr>
          <p:nvPr/>
        </p:nvSpPr>
        <p:spPr bwMode="auto">
          <a:xfrm>
            <a:off x="1985734" y="4719099"/>
            <a:ext cx="570042" cy="366085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00" name="Oval 18"/>
          <p:cNvSpPr>
            <a:spLocks noChangeArrowheads="1"/>
          </p:cNvSpPr>
          <p:nvPr/>
        </p:nvSpPr>
        <p:spPr bwMode="auto">
          <a:xfrm>
            <a:off x="1749779" y="5013176"/>
            <a:ext cx="229933" cy="20202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3" name="Line 22"/>
          <p:cNvSpPr>
            <a:spLocks noChangeShapeType="1"/>
          </p:cNvSpPr>
          <p:nvPr/>
        </p:nvSpPr>
        <p:spPr bwMode="auto">
          <a:xfrm flipH="1" flipV="1">
            <a:off x="1979709" y="5157189"/>
            <a:ext cx="3312370" cy="79209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54" name="Line 24"/>
          <p:cNvSpPr>
            <a:spLocks noChangeShapeType="1"/>
          </p:cNvSpPr>
          <p:nvPr/>
        </p:nvSpPr>
        <p:spPr bwMode="auto">
          <a:xfrm flipH="1" flipV="1">
            <a:off x="2537487" y="4927325"/>
            <a:ext cx="2250536" cy="58990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55" name="Text Box 25"/>
          <p:cNvSpPr txBox="1">
            <a:spLocks noChangeArrowheads="1"/>
          </p:cNvSpPr>
          <p:nvPr/>
        </p:nvSpPr>
        <p:spPr bwMode="auto">
          <a:xfrm>
            <a:off x="3074095" y="6362245"/>
            <a:ext cx="1929953" cy="461665"/>
          </a:xfrm>
          <a:prstGeom prst="rect">
            <a:avLst/>
          </a:prstGeom>
          <a:solidFill>
            <a:schemeClr val="bg1">
              <a:alpha val="48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Lifetime of the 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6.792MeV state in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15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O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56" name="Text Box 28"/>
          <p:cNvSpPr txBox="1">
            <a:spLocks noChangeArrowheads="1"/>
          </p:cNvSpPr>
          <p:nvPr/>
        </p:nvSpPr>
        <p:spPr bwMode="auto">
          <a:xfrm>
            <a:off x="5148064" y="3039343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>
                <a:solidFill>
                  <a:srgbClr val="0000CC"/>
                </a:solidFill>
                <a:latin typeface="Helvetica" pitchFamily="34" charset="0"/>
              </a:rPr>
              <a:t>n-rich nuclei</a:t>
            </a:r>
            <a:endParaRPr lang="it-IT" sz="1200" b="1" dirty="0">
              <a:solidFill>
                <a:srgbClr val="0000CC"/>
              </a:solidFill>
              <a:latin typeface="Helvetica" pitchFamily="34" charset="0"/>
            </a:endParaRPr>
          </a:p>
        </p:txBody>
      </p:sp>
      <p:sp>
        <p:nvSpPr>
          <p:cNvPr id="6157" name="Text Box 23"/>
          <p:cNvSpPr txBox="1">
            <a:spLocks noChangeArrowheads="1"/>
          </p:cNvSpPr>
          <p:nvPr/>
        </p:nvSpPr>
        <p:spPr bwMode="auto">
          <a:xfrm>
            <a:off x="4788024" y="5271591"/>
            <a:ext cx="194421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Lifetimes in n-rich 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Ni, Cu and Zn isotopes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58" name="Text Box 27"/>
          <p:cNvSpPr txBox="1">
            <a:spLocks noChangeArrowheads="1"/>
          </p:cNvSpPr>
          <p:nvPr/>
        </p:nvSpPr>
        <p:spPr bwMode="auto">
          <a:xfrm>
            <a:off x="5292080" y="5847655"/>
            <a:ext cx="158417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Lifetimes of the 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n-rich Cr isotopes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806867" y="3145918"/>
            <a:ext cx="1221517" cy="427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200">
              <a:solidFill>
                <a:srgbClr val="FFFFFF"/>
              </a:solidFill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1187624" y="5445224"/>
            <a:ext cx="359270" cy="202024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1" name="Line 24"/>
          <p:cNvSpPr>
            <a:spLocks noChangeShapeType="1"/>
          </p:cNvSpPr>
          <p:nvPr/>
        </p:nvSpPr>
        <p:spPr bwMode="auto">
          <a:xfrm flipH="1" flipV="1">
            <a:off x="1547664" y="5589240"/>
            <a:ext cx="1330610" cy="40678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62" name="Text Box 25"/>
          <p:cNvSpPr txBox="1">
            <a:spLocks noChangeArrowheads="1"/>
          </p:cNvSpPr>
          <p:nvPr/>
        </p:nvSpPr>
        <p:spPr bwMode="auto">
          <a:xfrm>
            <a:off x="2885152" y="5806616"/>
            <a:ext cx="161484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Lifetimes near the 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island of inversion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65" name="Text Box 46"/>
          <p:cNvSpPr txBox="1">
            <a:spLocks noChangeArrowheads="1"/>
          </p:cNvSpPr>
          <p:nvPr/>
        </p:nvSpPr>
        <p:spPr bwMode="auto">
          <a:xfrm>
            <a:off x="2411760" y="1999873"/>
            <a:ext cx="1917450" cy="27699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Pygmy and GQR states</a:t>
            </a:r>
          </a:p>
        </p:txBody>
      </p:sp>
      <p:sp>
        <p:nvSpPr>
          <p:cNvPr id="6166" name="Text Box 49"/>
          <p:cNvSpPr txBox="1">
            <a:spLocks noChangeArrowheads="1"/>
          </p:cNvSpPr>
          <p:nvPr/>
        </p:nvSpPr>
        <p:spPr bwMode="auto">
          <a:xfrm>
            <a:off x="4417772" y="4695527"/>
            <a:ext cx="1738404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Neutron-rich nuclei populated by fission</a:t>
            </a:r>
          </a:p>
        </p:txBody>
      </p:sp>
      <p:sp>
        <p:nvSpPr>
          <p:cNvPr id="6167" name="Text Box 50"/>
          <p:cNvSpPr txBox="1">
            <a:spLocks noChangeArrowheads="1"/>
          </p:cNvSpPr>
          <p:nvPr/>
        </p:nvSpPr>
        <p:spPr bwMode="auto">
          <a:xfrm>
            <a:off x="4598635" y="4304129"/>
            <a:ext cx="1053485" cy="27699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N=51 nuclei</a:t>
            </a:r>
          </a:p>
        </p:txBody>
      </p:sp>
      <p:sp>
        <p:nvSpPr>
          <p:cNvPr id="6168" name="Text Box 51"/>
          <p:cNvSpPr txBox="1">
            <a:spLocks noChangeArrowheads="1"/>
          </p:cNvSpPr>
          <p:nvPr/>
        </p:nvSpPr>
        <p:spPr bwMode="auto">
          <a:xfrm>
            <a:off x="6300192" y="3573016"/>
            <a:ext cx="837304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Lifetime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136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Te</a:t>
            </a:r>
          </a:p>
        </p:txBody>
      </p:sp>
      <p:sp>
        <p:nvSpPr>
          <p:cNvPr id="6169" name="Line 52"/>
          <p:cNvSpPr>
            <a:spLocks noChangeShapeType="1"/>
          </p:cNvSpPr>
          <p:nvPr/>
        </p:nvSpPr>
        <p:spPr bwMode="auto">
          <a:xfrm>
            <a:off x="4355976" y="2132856"/>
            <a:ext cx="1368152" cy="43204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70" name="Line 53"/>
          <p:cNvSpPr>
            <a:spLocks noChangeShapeType="1"/>
          </p:cNvSpPr>
          <p:nvPr/>
        </p:nvSpPr>
        <p:spPr bwMode="auto">
          <a:xfrm>
            <a:off x="4355976" y="1628800"/>
            <a:ext cx="1440160" cy="86409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2483768" y="1455167"/>
            <a:ext cx="1872208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Neutron-rich nuclei in 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the vicinity of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208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Pb</a:t>
            </a:r>
          </a:p>
        </p:txBody>
      </p:sp>
      <p:sp>
        <p:nvSpPr>
          <p:cNvPr id="6172" name="Text Box 15"/>
          <p:cNvSpPr txBox="1">
            <a:spLocks noChangeArrowheads="1"/>
          </p:cNvSpPr>
          <p:nvPr/>
        </p:nvSpPr>
        <p:spPr bwMode="auto">
          <a:xfrm>
            <a:off x="1934239" y="3058221"/>
            <a:ext cx="93729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000000"/>
                </a:solidFill>
                <a:latin typeface="Helvetica" pitchFamily="34" charset="0"/>
              </a:rPr>
              <a:t>Proton drip-line</a:t>
            </a:r>
            <a:endParaRPr lang="it-IT" sz="12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6173" name="Line 55"/>
          <p:cNvSpPr>
            <a:spLocks noChangeShapeType="1"/>
          </p:cNvSpPr>
          <p:nvPr/>
        </p:nvSpPr>
        <p:spPr bwMode="auto">
          <a:xfrm flipH="1" flipV="1">
            <a:off x="2987821" y="4509120"/>
            <a:ext cx="1440162" cy="43204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74" name="Line 56"/>
          <p:cNvSpPr>
            <a:spLocks noChangeShapeType="1"/>
          </p:cNvSpPr>
          <p:nvPr/>
        </p:nvSpPr>
        <p:spPr bwMode="auto">
          <a:xfrm flipH="1" flipV="1">
            <a:off x="2915816" y="4149078"/>
            <a:ext cx="1656184" cy="2880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75" name="Line 57"/>
          <p:cNvSpPr>
            <a:spLocks noChangeShapeType="1"/>
          </p:cNvSpPr>
          <p:nvPr/>
        </p:nvSpPr>
        <p:spPr bwMode="auto">
          <a:xfrm flipH="1" flipV="1">
            <a:off x="3851920" y="3933054"/>
            <a:ext cx="2232248" cy="36004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FF"/>
              </a:solidFill>
            </a:endParaRPr>
          </a:p>
        </p:txBody>
      </p:sp>
      <p:sp>
        <p:nvSpPr>
          <p:cNvPr id="6176" name="Line 58"/>
          <p:cNvSpPr>
            <a:spLocks noChangeShapeType="1"/>
          </p:cNvSpPr>
          <p:nvPr/>
        </p:nvSpPr>
        <p:spPr bwMode="auto">
          <a:xfrm flipH="1" flipV="1">
            <a:off x="3851920" y="3861046"/>
            <a:ext cx="2448272" cy="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8230" name="Oval 16"/>
          <p:cNvSpPr>
            <a:spLocks noChangeArrowheads="1"/>
          </p:cNvSpPr>
          <p:nvPr/>
        </p:nvSpPr>
        <p:spPr bwMode="auto">
          <a:xfrm>
            <a:off x="2669916" y="3994975"/>
            <a:ext cx="245900" cy="357949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78" name="Line 60"/>
          <p:cNvSpPr>
            <a:spLocks noChangeShapeType="1"/>
          </p:cNvSpPr>
          <p:nvPr/>
        </p:nvSpPr>
        <p:spPr bwMode="auto">
          <a:xfrm flipH="1" flipV="1">
            <a:off x="854768" y="5864690"/>
            <a:ext cx="2232263" cy="76471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79" name="Line 61"/>
          <p:cNvSpPr>
            <a:spLocks noChangeShapeType="1"/>
          </p:cNvSpPr>
          <p:nvPr/>
        </p:nvSpPr>
        <p:spPr bwMode="auto">
          <a:xfrm>
            <a:off x="1187624" y="4365104"/>
            <a:ext cx="145304" cy="7920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80" name="Line 62"/>
          <p:cNvSpPr>
            <a:spLocks noChangeShapeType="1"/>
          </p:cNvSpPr>
          <p:nvPr/>
        </p:nvSpPr>
        <p:spPr bwMode="auto">
          <a:xfrm>
            <a:off x="611560" y="3717032"/>
            <a:ext cx="432048" cy="1800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8234" name="Oval 18"/>
          <p:cNvSpPr>
            <a:spLocks noChangeArrowheads="1"/>
          </p:cNvSpPr>
          <p:nvPr/>
        </p:nvSpPr>
        <p:spPr bwMode="auto">
          <a:xfrm>
            <a:off x="5724128" y="2506896"/>
            <a:ext cx="229933" cy="202024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5" name="Oval 18"/>
          <p:cNvSpPr>
            <a:spLocks noChangeArrowheads="1"/>
          </p:cNvSpPr>
          <p:nvPr/>
        </p:nvSpPr>
        <p:spPr bwMode="auto">
          <a:xfrm>
            <a:off x="5148064" y="2564904"/>
            <a:ext cx="229933" cy="202024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155151" y="3103151"/>
            <a:ext cx="229933" cy="202024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7" name="Oval 18"/>
          <p:cNvSpPr>
            <a:spLocks noChangeArrowheads="1"/>
          </p:cNvSpPr>
          <p:nvPr/>
        </p:nvSpPr>
        <p:spPr bwMode="auto">
          <a:xfrm>
            <a:off x="3635896" y="3717032"/>
            <a:ext cx="229933" cy="30642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8" name="Oval 18"/>
          <p:cNvSpPr>
            <a:spLocks noChangeArrowheads="1"/>
          </p:cNvSpPr>
          <p:nvPr/>
        </p:nvSpPr>
        <p:spPr bwMode="auto">
          <a:xfrm>
            <a:off x="1245723" y="5171190"/>
            <a:ext cx="229933" cy="20202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9" name="Oval 18"/>
          <p:cNvSpPr>
            <a:spLocks noChangeArrowheads="1"/>
          </p:cNvSpPr>
          <p:nvPr/>
        </p:nvSpPr>
        <p:spPr bwMode="auto">
          <a:xfrm>
            <a:off x="669659" y="5675246"/>
            <a:ext cx="229933" cy="20202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40" name="Oval 18"/>
          <p:cNvSpPr>
            <a:spLocks noChangeArrowheads="1"/>
          </p:cNvSpPr>
          <p:nvPr/>
        </p:nvSpPr>
        <p:spPr bwMode="auto">
          <a:xfrm>
            <a:off x="899592" y="5531230"/>
            <a:ext cx="229933" cy="202026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88" name="Text Box 47"/>
          <p:cNvSpPr txBox="1">
            <a:spLocks noChangeArrowheads="1"/>
          </p:cNvSpPr>
          <p:nvPr/>
        </p:nvSpPr>
        <p:spPr bwMode="auto">
          <a:xfrm>
            <a:off x="467545" y="3070701"/>
            <a:ext cx="936103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Molecular structure of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21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Ne</a:t>
            </a:r>
          </a:p>
        </p:txBody>
      </p:sp>
      <p:sp>
        <p:nvSpPr>
          <p:cNvPr id="6189" name="Text Box 42"/>
          <p:cNvSpPr txBox="1">
            <a:spLocks noChangeArrowheads="1"/>
          </p:cNvSpPr>
          <p:nvPr/>
        </p:nvSpPr>
        <p:spPr bwMode="auto">
          <a:xfrm>
            <a:off x="840458" y="3903439"/>
            <a:ext cx="77921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>
                <a:solidFill>
                  <a:srgbClr val="0000FF"/>
                </a:solidFill>
                <a:sym typeface="Wingdings" pitchFamily="2" charset="2"/>
              </a:rPr>
              <a:t>Coulex</a:t>
            </a: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/>
            </a:r>
            <a:br>
              <a:rPr lang="en-US" sz="1200" b="1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sz="1200" b="1" baseline="30000" dirty="0">
                <a:solidFill>
                  <a:srgbClr val="0000FF"/>
                </a:solidFill>
                <a:sym typeface="Wingdings" pitchFamily="2" charset="2"/>
              </a:rPr>
              <a:t>42</a:t>
            </a: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Ca</a:t>
            </a:r>
          </a:p>
        </p:txBody>
      </p:sp>
      <p:sp>
        <p:nvSpPr>
          <p:cNvPr id="6190" name="Text Box 42"/>
          <p:cNvSpPr txBox="1">
            <a:spLocks noChangeArrowheads="1"/>
          </p:cNvSpPr>
          <p:nvPr/>
        </p:nvSpPr>
        <p:spPr bwMode="auto">
          <a:xfrm>
            <a:off x="539552" y="2463279"/>
            <a:ext cx="126626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Isospin Mixing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in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80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Zr</a:t>
            </a: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2253835" y="4115983"/>
            <a:ext cx="229933" cy="202024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2" name="Line 62"/>
          <p:cNvSpPr>
            <a:spLocks noChangeShapeType="1"/>
          </p:cNvSpPr>
          <p:nvPr/>
        </p:nvSpPr>
        <p:spPr bwMode="auto">
          <a:xfrm>
            <a:off x="1475656" y="2924944"/>
            <a:ext cx="865243" cy="119409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93" name="Text Box 45"/>
          <p:cNvSpPr txBox="1">
            <a:spLocks noChangeArrowheads="1"/>
          </p:cNvSpPr>
          <p:nvPr/>
        </p:nvSpPr>
        <p:spPr bwMode="auto">
          <a:xfrm>
            <a:off x="3707904" y="879103"/>
            <a:ext cx="165618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Octupole-deformed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Ra and Th nuclei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6084168" y="2132856"/>
            <a:ext cx="229933" cy="202024"/>
          </a:xfrm>
          <a:prstGeom prst="ellips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5" name="Line 53"/>
          <p:cNvSpPr>
            <a:spLocks noChangeShapeType="1"/>
          </p:cNvSpPr>
          <p:nvPr/>
        </p:nvSpPr>
        <p:spPr bwMode="auto">
          <a:xfrm>
            <a:off x="4644008" y="1340768"/>
            <a:ext cx="1445161" cy="85944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96" name="Text Box 21"/>
          <p:cNvSpPr txBox="1">
            <a:spLocks noChangeArrowheads="1"/>
          </p:cNvSpPr>
          <p:nvPr/>
        </p:nvSpPr>
        <p:spPr bwMode="auto">
          <a:xfrm>
            <a:off x="6876256" y="2751311"/>
            <a:ext cx="144016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Shape transition </a:t>
            </a:r>
            <a:br>
              <a:rPr lang="en-US" sz="1200" b="1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in </a:t>
            </a:r>
            <a:r>
              <a:rPr lang="en-US" sz="1200" b="1" baseline="30000" dirty="0">
                <a:solidFill>
                  <a:srgbClr val="0000FF"/>
                </a:solidFill>
                <a:sym typeface="Wingdings" pitchFamily="2" charset="2"/>
              </a:rPr>
              <a:t>196</a:t>
            </a: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Os</a:t>
            </a:r>
            <a:endParaRPr lang="it-IT" sz="1200" b="1" dirty="0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97" name="Line 143"/>
          <p:cNvSpPr>
            <a:spLocks noChangeShapeType="1"/>
          </p:cNvSpPr>
          <p:nvPr/>
        </p:nvSpPr>
        <p:spPr bwMode="auto">
          <a:xfrm flipH="1" flipV="1">
            <a:off x="5364088" y="2708918"/>
            <a:ext cx="2016224" cy="79208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198" name="Line 57"/>
          <p:cNvSpPr>
            <a:spLocks noChangeShapeType="1"/>
          </p:cNvSpPr>
          <p:nvPr/>
        </p:nvSpPr>
        <p:spPr bwMode="auto">
          <a:xfrm flipH="1" flipV="1">
            <a:off x="5364088" y="2708920"/>
            <a:ext cx="1512168" cy="28803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200" name="Text Box 54"/>
          <p:cNvSpPr txBox="1">
            <a:spLocks noChangeArrowheads="1"/>
          </p:cNvSpPr>
          <p:nvPr/>
        </p:nvSpPr>
        <p:spPr bwMode="auto">
          <a:xfrm>
            <a:off x="6012161" y="4119463"/>
            <a:ext cx="122413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N=84 isotone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140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Ba</a:t>
            </a:r>
          </a:p>
        </p:txBody>
      </p:sp>
      <p:sp>
        <p:nvSpPr>
          <p:cNvPr id="6201" name="Line 57"/>
          <p:cNvSpPr>
            <a:spLocks noChangeShapeType="1"/>
          </p:cNvSpPr>
          <p:nvPr/>
        </p:nvSpPr>
        <p:spPr bwMode="auto">
          <a:xfrm flipH="1">
            <a:off x="6300192" y="1916832"/>
            <a:ext cx="1368152" cy="30778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FF"/>
              </a:solidFill>
            </a:endParaRPr>
          </a:p>
        </p:txBody>
      </p:sp>
      <p:sp>
        <p:nvSpPr>
          <p:cNvPr id="6202" name="Text Box 21"/>
          <p:cNvSpPr txBox="1">
            <a:spLocks noChangeArrowheads="1"/>
          </p:cNvSpPr>
          <p:nvPr/>
        </p:nvSpPr>
        <p:spPr bwMode="auto">
          <a:xfrm>
            <a:off x="7457152" y="1628800"/>
            <a:ext cx="1435328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n-rich </a:t>
            </a:r>
            <a:r>
              <a:rPr lang="en-US" sz="1200" b="1" dirty="0" err="1">
                <a:solidFill>
                  <a:srgbClr val="0000FF"/>
                </a:solidFill>
                <a:sym typeface="Wingdings" pitchFamily="2" charset="2"/>
              </a:rPr>
              <a:t>Th</a:t>
            </a: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 and U</a:t>
            </a:r>
            <a:endParaRPr lang="it-IT" sz="1200" b="1" dirty="0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203" name="Text Box 21"/>
          <p:cNvSpPr txBox="1">
            <a:spLocks noChangeArrowheads="1"/>
          </p:cNvSpPr>
          <p:nvPr/>
        </p:nvSpPr>
        <p:spPr bwMode="auto">
          <a:xfrm>
            <a:off x="2555776" y="2391271"/>
            <a:ext cx="122413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g.s. rotation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in Dy, Er, Yb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204" name="Line 57"/>
          <p:cNvSpPr>
            <a:spLocks noChangeShapeType="1"/>
          </p:cNvSpPr>
          <p:nvPr/>
        </p:nvSpPr>
        <p:spPr bwMode="auto">
          <a:xfrm>
            <a:off x="3419871" y="2852936"/>
            <a:ext cx="749825" cy="28873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FF"/>
              </a:solidFill>
            </a:endParaRPr>
          </a:p>
        </p:txBody>
      </p:sp>
      <p:sp>
        <p:nvSpPr>
          <p:cNvPr id="6205" name="Text Box 21"/>
          <p:cNvSpPr txBox="1">
            <a:spLocks noChangeArrowheads="1"/>
          </p:cNvSpPr>
          <p:nvPr/>
        </p:nvSpPr>
        <p:spPr bwMode="auto">
          <a:xfrm>
            <a:off x="395536" y="1671191"/>
            <a:ext cx="1512168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High-lying states</a:t>
            </a:r>
            <a:br>
              <a:rPr lang="en-US" sz="12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in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124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Sn and </a:t>
            </a:r>
            <a:r>
              <a:rPr lang="en-US" sz="1200" b="1" baseline="30000">
                <a:solidFill>
                  <a:srgbClr val="0000FF"/>
                </a:solidFill>
                <a:sym typeface="Wingdings" pitchFamily="2" charset="2"/>
              </a:rPr>
              <a:t>140</a:t>
            </a:r>
            <a:r>
              <a:rPr lang="en-US" sz="1200" b="1">
                <a:solidFill>
                  <a:srgbClr val="0000FF"/>
                </a:solidFill>
                <a:sym typeface="Wingdings" pitchFamily="2" charset="2"/>
              </a:rPr>
              <a:t>Ce</a:t>
            </a:r>
            <a:endParaRPr lang="it-IT" sz="12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206" name="Line 57"/>
          <p:cNvSpPr>
            <a:spLocks noChangeShapeType="1"/>
          </p:cNvSpPr>
          <p:nvPr/>
        </p:nvSpPr>
        <p:spPr bwMode="auto">
          <a:xfrm>
            <a:off x="1547664" y="2132856"/>
            <a:ext cx="2088232" cy="165618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6296" y="4830251"/>
            <a:ext cx="1800200" cy="83099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20(+3) exp.</a:t>
            </a:r>
            <a:br>
              <a:rPr lang="it-IT" sz="2400" b="1" dirty="0" smtClean="0"/>
            </a:br>
            <a:r>
              <a:rPr lang="it-IT" sz="2400" b="1" dirty="0" smtClean="0"/>
              <a:t>148 days</a:t>
            </a:r>
            <a:endParaRPr lang="it-IT" sz="2400" b="1" dirty="0"/>
          </a:p>
        </p:txBody>
      </p:sp>
      <p:sp>
        <p:nvSpPr>
          <p:cNvPr id="6199" name="Text Box 21"/>
          <p:cNvSpPr txBox="1">
            <a:spLocks noChangeArrowheads="1"/>
          </p:cNvSpPr>
          <p:nvPr/>
        </p:nvSpPr>
        <p:spPr bwMode="auto">
          <a:xfrm>
            <a:off x="7380312" y="3327375"/>
            <a:ext cx="1485527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Order-to-chaos </a:t>
            </a:r>
            <a:br>
              <a:rPr lang="en-US" sz="1200" b="1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transition in </a:t>
            </a:r>
            <a:r>
              <a:rPr lang="en-US" sz="1200" b="1" baseline="30000" dirty="0">
                <a:solidFill>
                  <a:srgbClr val="0000FF"/>
                </a:solidFill>
                <a:sym typeface="Wingdings" pitchFamily="2" charset="2"/>
              </a:rPr>
              <a:t>174</a:t>
            </a:r>
            <a:r>
              <a:rPr lang="en-US" sz="1200" b="1" dirty="0">
                <a:solidFill>
                  <a:srgbClr val="0000FF"/>
                </a:solidFill>
                <a:sym typeface="Wingdings" pitchFamily="2" charset="2"/>
              </a:rPr>
              <a:t>W</a:t>
            </a:r>
            <a:endParaRPr lang="it-IT" sz="1200" b="1" dirty="0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Campaign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LNL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658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486344" y="1107440"/>
            <a:ext cx="4622160" cy="553096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2" tIns="45702" rIns="91402" bIns="45702" numCol="1" rtlCol="0" anchor="t" anchorCtr="0" compatLnSpc="1">
            <a:prstTxWarp prst="textNoShape">
              <a:avLst/>
            </a:prstTxWarp>
          </a:bodyPr>
          <a:lstStyle/>
          <a:p>
            <a:pPr algn="l" defTabSz="457011">
              <a:buClr>
                <a:srgbClr val="000000"/>
              </a:buClr>
              <a:buSzPct val="100000"/>
            </a:pPr>
            <a:endParaRPr lang="it-IT" sz="1800">
              <a:solidFill>
                <a:schemeClr val="bg1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21" name="Picture 20" descr="16O_2e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74"/>
          <a:stretch>
            <a:fillRect/>
          </a:stretch>
        </p:blipFill>
        <p:spPr>
          <a:xfrm>
            <a:off x="126605" y="2173909"/>
            <a:ext cx="4283968" cy="386937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608142" y="1921329"/>
            <a:ext cx="340081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F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01534" y="2281370"/>
            <a:ext cx="389774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O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1714" y="2857434"/>
            <a:ext cx="392980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N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99082" y="3352197"/>
            <a:ext cx="343287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C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7600" y="3928261"/>
            <a:ext cx="346493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B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6567" y="4369601"/>
            <a:ext cx="489160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Be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4827" y="5521730"/>
            <a:ext cx="346493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Symbol" pitchFamily="18" charset="2"/>
              </a:rPr>
              <a:t>a</a:t>
            </a:r>
            <a:endParaRPr lang="it-IT" b="1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4618" y="4729641"/>
            <a:ext cx="397789" cy="400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Li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>
            <a:stCxn id="22" idx="2"/>
          </p:cNvCxnSpPr>
          <p:nvPr/>
        </p:nvCxnSpPr>
        <p:spPr bwMode="auto">
          <a:xfrm>
            <a:off x="2778183" y="2321402"/>
            <a:ext cx="336371" cy="4640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3" idx="2"/>
          </p:cNvCxnSpPr>
          <p:nvPr/>
        </p:nvCxnSpPr>
        <p:spPr bwMode="auto">
          <a:xfrm>
            <a:off x="2296421" y="2681443"/>
            <a:ext cx="313952" cy="3920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4" idx="2"/>
          </p:cNvCxnSpPr>
          <p:nvPr/>
        </p:nvCxnSpPr>
        <p:spPr bwMode="auto">
          <a:xfrm>
            <a:off x="1988204" y="3257507"/>
            <a:ext cx="334132" cy="39201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5" idx="2"/>
          </p:cNvCxnSpPr>
          <p:nvPr/>
        </p:nvCxnSpPr>
        <p:spPr bwMode="auto">
          <a:xfrm>
            <a:off x="1570726" y="3752270"/>
            <a:ext cx="319709" cy="32930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6" idx="2"/>
          </p:cNvCxnSpPr>
          <p:nvPr/>
        </p:nvCxnSpPr>
        <p:spPr bwMode="auto">
          <a:xfrm>
            <a:off x="1350847" y="4328334"/>
            <a:ext cx="323556" cy="32930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27" idx="2"/>
          </p:cNvCxnSpPr>
          <p:nvPr/>
        </p:nvCxnSpPr>
        <p:spPr bwMode="auto">
          <a:xfrm>
            <a:off x="1111147" y="4769674"/>
            <a:ext cx="275092" cy="2480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29" idx="2"/>
          </p:cNvCxnSpPr>
          <p:nvPr/>
        </p:nvCxnSpPr>
        <p:spPr bwMode="auto">
          <a:xfrm>
            <a:off x="943513" y="5129714"/>
            <a:ext cx="181990" cy="2480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28" idx="3"/>
          </p:cNvCxnSpPr>
          <p:nvPr/>
        </p:nvCxnSpPr>
        <p:spPr bwMode="auto">
          <a:xfrm flipV="1">
            <a:off x="701320" y="5548523"/>
            <a:ext cx="180987" cy="1732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Picture 40" descr="16Og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1" r="4676"/>
          <a:stretch>
            <a:fillRect/>
          </a:stretch>
        </p:blipFill>
        <p:spPr>
          <a:xfrm>
            <a:off x="4558352" y="2923587"/>
            <a:ext cx="4392488" cy="36290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 bwMode="auto">
          <a:xfrm rot="10800000" flipV="1">
            <a:off x="3995937" y="4539407"/>
            <a:ext cx="576064" cy="4172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575076" y="1152343"/>
            <a:ext cx="801746" cy="5847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02" tIns="45702" rIns="91402" bIns="45702" rtlCol="0">
            <a:spAutoFit/>
          </a:bodyPr>
          <a:lstStyle/>
          <a:p>
            <a:r>
              <a:rPr lang="it-IT" sz="3200" baseline="30000" dirty="0"/>
              <a:t>16</a:t>
            </a:r>
            <a:r>
              <a:rPr lang="it-IT" sz="3200" dirty="0"/>
              <a:t>O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6214536" y="2907637"/>
            <a:ext cx="1512168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940762" y="5754778"/>
            <a:ext cx="1199190" cy="338518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TKE (</a:t>
            </a:r>
            <a:r>
              <a:rPr lang="it-IT" sz="1600" dirty="0" err="1" smtClean="0">
                <a:solidFill>
                  <a:schemeClr val="tx1"/>
                </a:solidFill>
              </a:rPr>
              <a:t>MeV</a:t>
            </a:r>
            <a:r>
              <a:rPr lang="it-IT" sz="1600" dirty="0" smtClean="0">
                <a:solidFill>
                  <a:schemeClr val="tx1"/>
                </a:solidFill>
              </a:rPr>
              <a:t>)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-271661" y="2883974"/>
            <a:ext cx="1151455" cy="36929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it-IT" dirty="0" err="1" smtClean="0">
                <a:solidFill>
                  <a:schemeClr val="tx1"/>
                </a:solidFill>
              </a:rPr>
              <a:t>dE</a:t>
            </a:r>
            <a:r>
              <a:rPr lang="it-IT" dirty="0" smtClean="0">
                <a:solidFill>
                  <a:schemeClr val="tx1"/>
                </a:solidFill>
              </a:rPr>
              <a:t> (</a:t>
            </a:r>
            <a:r>
              <a:rPr lang="it-IT" dirty="0" err="1" smtClean="0">
                <a:solidFill>
                  <a:schemeClr val="tx1"/>
                </a:solidFill>
              </a:rPr>
              <a:t>MeV</a:t>
            </a:r>
            <a:r>
              <a:rPr lang="it-IT" dirty="0" smtClean="0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413144" y="1872325"/>
            <a:ext cx="2465688" cy="877648"/>
            <a:chOff x="6354784" y="895168"/>
            <a:chExt cx="2465688" cy="877648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891" b="11402"/>
            <a:stretch>
              <a:fillRect/>
            </a:stretch>
          </p:blipFill>
          <p:spPr bwMode="auto">
            <a:xfrm>
              <a:off x="6354784" y="895168"/>
              <a:ext cx="2177656" cy="877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" name="Rectangle 48"/>
            <p:cNvSpPr/>
            <p:nvPr/>
          </p:nvSpPr>
          <p:spPr bwMode="auto">
            <a:xfrm>
              <a:off x="8388424" y="1484784"/>
              <a:ext cx="43204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457011">
                <a:buClr>
                  <a:srgbClr val="000000"/>
                </a:buClr>
                <a:buSzPct val="100000"/>
              </a:pPr>
              <a:endParaRPr lang="it-IT" sz="1800">
                <a:solidFill>
                  <a:schemeClr val="bg1"/>
                </a:solidFill>
                <a:latin typeface="Verdana" pitchFamily="32" charset="0"/>
                <a:cs typeface="Arial" charset="0"/>
              </a:endParaRPr>
            </a:p>
          </p:txBody>
        </p:sp>
      </p:grp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268881" y="980728"/>
            <a:ext cx="3871071" cy="833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62" tIns="46781" rIns="89962" bIns="46781">
            <a:spAutoFit/>
          </a:bodyPr>
          <a:lstStyle/>
          <a:p>
            <a:pPr>
              <a:tabLst>
                <a:tab pos="0" algn="l"/>
                <a:tab pos="457011" algn="l"/>
                <a:tab pos="914024" algn="l"/>
                <a:tab pos="1371040" algn="l"/>
                <a:tab pos="1828052" algn="l"/>
                <a:tab pos="2285064" algn="l"/>
                <a:tab pos="2742079" algn="l"/>
                <a:tab pos="3199088" algn="l"/>
                <a:tab pos="3656104" algn="l"/>
                <a:tab pos="4113115" algn="l"/>
                <a:tab pos="4570128" algn="l"/>
                <a:tab pos="5027140" algn="l"/>
                <a:tab pos="5484154" algn="l"/>
                <a:tab pos="5941168" algn="l"/>
                <a:tab pos="6398183" algn="l"/>
                <a:tab pos="6855192" algn="l"/>
                <a:tab pos="7312206" algn="l"/>
                <a:tab pos="7769216" algn="l"/>
                <a:tab pos="8226232" algn="l"/>
                <a:tab pos="8683241" algn="l"/>
                <a:tab pos="9140256" algn="l"/>
              </a:tabLst>
            </a:pPr>
            <a:r>
              <a:rPr lang="it-IT" sz="2400" dirty="0"/>
              <a:t>Inelastic scattering </a:t>
            </a:r>
            <a:br>
              <a:rPr lang="it-IT" sz="2400" dirty="0"/>
            </a:br>
            <a:r>
              <a:rPr lang="it-IT" sz="2400" baseline="30000" dirty="0">
                <a:solidFill>
                  <a:srgbClr val="FF0000"/>
                </a:solidFill>
              </a:rPr>
              <a:t>17</a:t>
            </a:r>
            <a:r>
              <a:rPr lang="it-IT" sz="2400" dirty="0">
                <a:solidFill>
                  <a:srgbClr val="FF0000"/>
                </a:solidFill>
              </a:rPr>
              <a:t>O @ 20 MeV/u</a:t>
            </a:r>
            <a:r>
              <a:rPr lang="it-IT" sz="2400" dirty="0"/>
              <a:t> on </a:t>
            </a:r>
            <a:r>
              <a:rPr lang="it-IT" sz="2400" baseline="30000" dirty="0"/>
              <a:t>208</a:t>
            </a:r>
            <a:r>
              <a:rPr lang="it-IT" sz="2400" dirty="0"/>
              <a:t>Pb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2320" y="1229288"/>
            <a:ext cx="1519302" cy="584739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el-GR" sz="3200" b="1" dirty="0"/>
              <a:t>β≈</a:t>
            </a:r>
            <a:r>
              <a:rPr lang="it-IT" sz="3200" b="1" dirty="0"/>
              <a:t>20%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506" y="6258640"/>
            <a:ext cx="2862904" cy="307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/>
              <a:t>D.Mengoni, R.Nicolini, F.Crespi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73836" y="1816771"/>
            <a:ext cx="1878964" cy="1077182"/>
          </a:xfrm>
          <a:prstGeom prst="rect">
            <a:avLst/>
          </a:prstGeom>
          <a:solidFill>
            <a:schemeClr val="bg1"/>
          </a:solidFill>
        </p:spPr>
        <p:txBody>
          <a:bodyPr wrap="none" lIns="91402" tIns="45702" rIns="91402" bIns="45702" rtlCol="0">
            <a:spAutoFit/>
          </a:bodyPr>
          <a:lstStyle/>
          <a:p>
            <a:r>
              <a:rPr lang="it-IT" sz="1600" b="1" u="sng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it-IT" sz="1600" b="1" u="sng" dirty="0" err="1">
                <a:solidFill>
                  <a:schemeClr val="bg1">
                    <a:lumMod val="50000"/>
                  </a:schemeClr>
                </a:solidFill>
              </a:rPr>
              <a:t>Dopp</a:t>
            </a:r>
            <a:r>
              <a:rPr lang="it-IT" sz="1600" b="1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b="1" u="sng" dirty="0" err="1">
                <a:solidFill>
                  <a:schemeClr val="bg1">
                    <a:lumMod val="50000"/>
                  </a:schemeClr>
                </a:solidFill>
              </a:rPr>
              <a:t>Corr</a:t>
            </a:r>
            <a:endParaRPr lang="it-IT" sz="1600" b="1" u="sng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1600" b="1" u="sng" dirty="0"/>
              <a:t>Crystal </a:t>
            </a:r>
            <a:r>
              <a:rPr lang="it-IT" sz="1600" b="1" u="sng" dirty="0" err="1"/>
              <a:t>Centers</a:t>
            </a:r>
            <a:endParaRPr lang="it-IT" sz="1600" b="1" u="sng" dirty="0"/>
          </a:p>
          <a:p>
            <a:r>
              <a:rPr lang="it-IT" sz="1600" b="1" u="sng" dirty="0" err="1">
                <a:solidFill>
                  <a:srgbClr val="0000FF"/>
                </a:solidFill>
              </a:rPr>
              <a:t>Segment</a:t>
            </a:r>
            <a:r>
              <a:rPr lang="it-IT" sz="1600" b="1" u="sng" dirty="0">
                <a:solidFill>
                  <a:srgbClr val="0000FF"/>
                </a:solidFill>
              </a:rPr>
              <a:t> </a:t>
            </a:r>
            <a:r>
              <a:rPr lang="it-IT" sz="1600" b="1" u="sng" dirty="0" err="1">
                <a:solidFill>
                  <a:srgbClr val="0000FF"/>
                </a:solidFill>
              </a:rPr>
              <a:t>Centers</a:t>
            </a:r>
            <a:endParaRPr lang="it-IT" sz="1600" b="1" u="sng" dirty="0">
              <a:solidFill>
                <a:srgbClr val="0000FF"/>
              </a:solidFill>
            </a:endParaRPr>
          </a:p>
          <a:p>
            <a:r>
              <a:rPr lang="it-IT" sz="1600" b="1" u="sng" dirty="0" err="1">
                <a:solidFill>
                  <a:srgbClr val="FF0000"/>
                </a:solidFill>
              </a:rPr>
              <a:t>PSA+Tracking</a:t>
            </a:r>
            <a:endParaRPr lang="it-IT" sz="1600" b="1" u="sng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2638" y="1916832"/>
            <a:ext cx="9669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</a:rPr>
              <a:t>TRACE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8100392" y="3254029"/>
            <a:ext cx="62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FEP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6444208" y="3542061"/>
            <a:ext cx="64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Doppler </a:t>
            </a:r>
            <a:r>
              <a:rPr lang="it-IT" dirty="0" err="1" smtClean="0"/>
              <a:t>Correction</a:t>
            </a:r>
            <a:r>
              <a:rPr lang="it-IT" dirty="0" smtClean="0"/>
              <a:t> </a:t>
            </a:r>
            <a:r>
              <a:rPr lang="it-IT" dirty="0" err="1" smtClean="0"/>
              <a:t>Capability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092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Doppler </a:t>
            </a:r>
            <a:r>
              <a:rPr lang="it-IT" dirty="0" err="1" smtClean="0"/>
              <a:t>Correction</a:t>
            </a:r>
            <a:r>
              <a:rPr lang="it-IT" dirty="0" smtClean="0"/>
              <a:t> </a:t>
            </a:r>
            <a:r>
              <a:rPr lang="it-IT" dirty="0" err="1" smtClean="0"/>
              <a:t>Capability</a:t>
            </a:r>
            <a:r>
              <a:rPr lang="it-IT" dirty="0" smtClean="0"/>
              <a:t> – </a:t>
            </a:r>
            <a:r>
              <a:rPr lang="it-IT" dirty="0" err="1" smtClean="0"/>
              <a:t>Simulations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96837" y="4280710"/>
            <a:ext cx="5195887" cy="22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GB" sz="1800" dirty="0">
                <a:solidFill>
                  <a:srgbClr val="000000"/>
                </a:solidFill>
                <a:cs typeface="Arial" charset="0"/>
              </a:rPr>
              <a:t>The innovative use of detectors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in </a:t>
            </a:r>
            <a:r>
              <a:rPr lang="en-GB" sz="1800" dirty="0" smtClean="0">
                <a:solidFill>
                  <a:srgbClr val="0000FF"/>
                </a:solidFill>
                <a:cs typeface="Arial" charset="0"/>
              </a:rPr>
              <a:t>position-sensitive mode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 (combining </a:t>
            </a:r>
            <a:r>
              <a:rPr lang="en-GB" sz="1800" dirty="0">
                <a:solidFill>
                  <a:srgbClr val="FF0000"/>
                </a:solidFill>
                <a:cs typeface="Arial" charset="0"/>
              </a:rPr>
              <a:t>digital </a:t>
            </a:r>
            <a:r>
              <a:rPr lang="en-GB" sz="1800" dirty="0" smtClean="0">
                <a:solidFill>
                  <a:srgbClr val="FF0000"/>
                </a:solidFill>
                <a:cs typeface="Arial" charset="0"/>
              </a:rPr>
              <a:t>DAQ, </a:t>
            </a:r>
            <a:r>
              <a:rPr lang="en-GB" sz="1800" dirty="0">
                <a:solidFill>
                  <a:srgbClr val="FF0000"/>
                </a:solidFill>
                <a:cs typeface="Arial" charset="0"/>
              </a:rPr>
              <a:t>pulse shape analysis, </a:t>
            </a:r>
            <a:r>
              <a:rPr lang="en-GB" sz="1800" dirty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g</a:t>
            </a:r>
            <a:r>
              <a:rPr lang="en-GB" sz="1800" dirty="0">
                <a:solidFill>
                  <a:srgbClr val="FF0000"/>
                </a:solidFill>
                <a:cs typeface="Arial" charset="0"/>
              </a:rPr>
              <a:t>-ray </a:t>
            </a:r>
            <a:r>
              <a:rPr lang="en-GB" sz="1800" dirty="0" smtClean="0">
                <a:solidFill>
                  <a:srgbClr val="FF0000"/>
                </a:solidFill>
                <a:cs typeface="Arial" charset="0"/>
              </a:rPr>
              <a:t>tracking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) </a:t>
            </a:r>
            <a:r>
              <a:rPr lang="en-GB" sz="1800" dirty="0">
                <a:solidFill>
                  <a:srgbClr val="000000"/>
                </a:solidFill>
                <a:cs typeface="Arial" charset="0"/>
              </a:rPr>
              <a:t>will result in high efficiency (~40%) and excellent energy resolution, making AGATA the ideal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device </a:t>
            </a:r>
            <a:r>
              <a:rPr lang="en-GB" sz="1800" dirty="0">
                <a:solidFill>
                  <a:srgbClr val="000000"/>
                </a:solidFill>
                <a:cs typeface="Arial" charset="0"/>
              </a:rPr>
              <a:t>for spectroscopic studies of weak </a:t>
            </a:r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channels.</a:t>
            </a:r>
            <a:endParaRPr lang="en-GB" sz="1800" dirty="0">
              <a:solidFill>
                <a:srgbClr val="000000"/>
              </a:solidFill>
              <a:cs typeface="Arial" charset="0"/>
              <a:sym typeface="Wingdings" pitchFamily="2" charset="2"/>
            </a:endParaRPr>
          </a:p>
        </p:txBody>
      </p:sp>
      <p:grpSp>
        <p:nvGrpSpPr>
          <p:cNvPr id="54" name="Group 8"/>
          <p:cNvGrpSpPr>
            <a:grpSpLocks/>
          </p:cNvGrpSpPr>
          <p:nvPr/>
        </p:nvGrpSpPr>
        <p:grpSpPr bwMode="auto">
          <a:xfrm>
            <a:off x="5292725" y="1441679"/>
            <a:ext cx="3698875" cy="4227512"/>
            <a:chOff x="2784" y="1056"/>
            <a:chExt cx="2858" cy="3259"/>
          </a:xfrm>
        </p:grpSpPr>
        <p:pic>
          <p:nvPicPr>
            <p:cNvPr id="55" name="Picture 9" descr="detsegmgtCASCb50sovrap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2858" cy="3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4081" y="1248"/>
              <a:ext cx="1391" cy="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Conventional array</a:t>
              </a:r>
            </a:p>
          </p:txBody>
        </p:sp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>
              <a:off x="3888" y="2160"/>
              <a:ext cx="1584" cy="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Segmented detectors</a:t>
              </a:r>
            </a:p>
          </p:txBody>
        </p:sp>
        <p:sp>
          <p:nvSpPr>
            <p:cNvPr id="58" name="Text Box 12"/>
            <p:cNvSpPr txBox="1">
              <a:spLocks noChangeArrowheads="1"/>
            </p:cNvSpPr>
            <p:nvPr/>
          </p:nvSpPr>
          <p:spPr bwMode="auto">
            <a:xfrm>
              <a:off x="4081" y="3167"/>
              <a:ext cx="1391" cy="2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FFFFFF"/>
                  </a:solidFill>
                </a:rPr>
                <a:t>-ray tracking</a:t>
              </a:r>
            </a:p>
          </p:txBody>
        </p:sp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>
              <a:off x="3840" y="4080"/>
              <a:ext cx="1056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Energy (keV)</a:t>
              </a:r>
            </a:p>
          </p:txBody>
        </p:sp>
      </p:grp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5691188" y="5669191"/>
            <a:ext cx="32019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</a:rPr>
              <a:t>The effective energy resolution is maintained also at “extreme” v/c values</a:t>
            </a:r>
          </a:p>
        </p:txBody>
      </p:sp>
      <p:pic>
        <p:nvPicPr>
          <p:cNvPr id="61" name="Picture 4" descr="JS-agata240805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68" t="4237" r="19162" b="4237"/>
          <a:stretch>
            <a:fillRect/>
          </a:stretch>
        </p:blipFill>
        <p:spPr bwMode="auto">
          <a:xfrm>
            <a:off x="899592" y="1124744"/>
            <a:ext cx="3168352" cy="316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6588125" y="1268760"/>
            <a:ext cx="1439863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v/c = 50%</a:t>
            </a:r>
          </a:p>
        </p:txBody>
      </p:sp>
    </p:spTree>
    <p:extLst>
      <p:ext uri="{BB962C8B-B14F-4D97-AF65-F5344CB8AC3E}">
        <p14:creationId xmlns:p14="http://schemas.microsoft.com/office/powerpoint/2010/main" val="162761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Femtosecond</a:t>
            </a:r>
            <a:r>
              <a:rPr lang="it-IT" dirty="0" smtClean="0"/>
              <a:t> </a:t>
            </a:r>
            <a:r>
              <a:rPr lang="it-IT" dirty="0" err="1" smtClean="0"/>
              <a:t>Lifetime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 in </a:t>
            </a:r>
            <a:r>
              <a:rPr lang="it-IT" baseline="30000" dirty="0" smtClean="0"/>
              <a:t>15</a:t>
            </a:r>
            <a:r>
              <a:rPr lang="it-IT" dirty="0" smtClean="0"/>
              <a:t>O</a:t>
            </a:r>
            <a:endParaRPr lang="it-IT" dirty="0"/>
          </a:p>
        </p:txBody>
      </p:sp>
      <p:pic>
        <p:nvPicPr>
          <p:cNvPr id="5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8" r="1656"/>
          <a:stretch>
            <a:fillRect/>
          </a:stretch>
        </p:blipFill>
        <p:spPr bwMode="auto">
          <a:xfrm>
            <a:off x="2247546" y="1737918"/>
            <a:ext cx="6794904" cy="34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7"/>
          <a:stretch>
            <a:fillRect/>
          </a:stretch>
        </p:blipFill>
        <p:spPr bwMode="auto">
          <a:xfrm>
            <a:off x="2268455" y="4632816"/>
            <a:ext cx="6771010" cy="1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59" y="6309358"/>
            <a:ext cx="6794904" cy="50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27"/>
          <p:cNvSpPr txBox="1"/>
          <p:nvPr/>
        </p:nvSpPr>
        <p:spPr>
          <a:xfrm>
            <a:off x="3443135" y="4711746"/>
            <a:ext cx="1521494" cy="64629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800" b="1" baseline="30000" dirty="0">
                <a:solidFill>
                  <a:srgbClr val="FF0000"/>
                </a:solidFill>
                <a:latin typeface="Calibri"/>
                <a:cs typeface="Arial" pitchFamily="34" charset="0"/>
              </a:rPr>
              <a:t>15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O 6.79 MeV </a:t>
            </a:r>
          </a:p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τ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mbria Math"/>
                <a:cs typeface="Arial" pitchFamily="34" charset="0"/>
              </a:rPr>
              <a:t>??</a:t>
            </a:r>
            <a:endParaRPr lang="en-US" sz="18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7" name="TextBox 28"/>
          <p:cNvSpPr txBox="1"/>
          <p:nvPr/>
        </p:nvSpPr>
        <p:spPr>
          <a:xfrm>
            <a:off x="4673705" y="5042594"/>
            <a:ext cx="1128758" cy="52318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400" b="1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15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 7.3 MeV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τ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=0.65 </a:t>
            </a:r>
            <a:r>
              <a:rPr lang="en-US" sz="1400" b="1" dirty="0" err="1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fs</a:t>
            </a:r>
            <a:endParaRPr lang="en-US" sz="1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8" name="TextBox 29"/>
          <p:cNvSpPr txBox="1"/>
          <p:nvPr/>
        </p:nvSpPr>
        <p:spPr>
          <a:xfrm>
            <a:off x="7236353" y="5464289"/>
            <a:ext cx="1128758" cy="523184"/>
          </a:xfrm>
          <a:prstGeom prst="rect">
            <a:avLst/>
          </a:prstGeom>
          <a:noFill/>
        </p:spPr>
        <p:txBody>
          <a:bodyPr wrap="none" lIns="91402" tIns="45702" rIns="91402" bIns="45702">
            <a:spAutoFit/>
          </a:bodyPr>
          <a:lstStyle/>
          <a:p>
            <a:pPr>
              <a:defRPr/>
            </a:pPr>
            <a:r>
              <a:rPr lang="en-US" sz="1400" b="1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15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 8.3 MeV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τ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=2 </a:t>
            </a:r>
            <a:r>
              <a:rPr lang="en-US" sz="1400" b="1" dirty="0" err="1">
                <a:solidFill>
                  <a:prstClr val="black"/>
                </a:solidFill>
                <a:latin typeface="Calibri"/>
                <a:ea typeface="Cambria Math"/>
                <a:cs typeface="Arial" pitchFamily="34" charset="0"/>
              </a:rPr>
              <a:t>fs</a:t>
            </a:r>
            <a:endParaRPr lang="en-US" sz="1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9" name="TextBox 6"/>
          <p:cNvSpPr txBox="1">
            <a:spLocks noChangeArrowheads="1"/>
          </p:cNvSpPr>
          <p:nvPr/>
        </p:nvSpPr>
        <p:spPr bwMode="auto">
          <a:xfrm>
            <a:off x="7245928" y="4767064"/>
            <a:ext cx="1064445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prstClr val="black"/>
                </a:solidFill>
              </a:rPr>
              <a:t>source(*)</a:t>
            </a: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>
            <a:off x="5757009" y="5158515"/>
            <a:ext cx="441070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/>
          <a:p>
            <a:pPr algn="l"/>
            <a:r>
              <a:rPr lang="en-US" sz="1800">
                <a:solidFill>
                  <a:prstClr val="black"/>
                </a:solidFill>
                <a:latin typeface="Calibri" pitchFamily="34" charset="0"/>
                <a:cs typeface="Arial" charset="0"/>
              </a:rPr>
              <a:t>(*)</a:t>
            </a:r>
          </a:p>
        </p:txBody>
      </p:sp>
      <p:cxnSp>
        <p:nvCxnSpPr>
          <p:cNvPr id="61" name="Straight Arrow Connector 33"/>
          <p:cNvCxnSpPr/>
          <p:nvPr/>
        </p:nvCxnSpPr>
        <p:spPr>
          <a:xfrm flipH="1">
            <a:off x="3691659" y="5245882"/>
            <a:ext cx="270303" cy="2284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3"/>
          <p:cNvSpPr txBox="1">
            <a:spLocks noChangeArrowheads="1"/>
          </p:cNvSpPr>
          <p:nvPr/>
        </p:nvSpPr>
        <p:spPr bwMode="auto">
          <a:xfrm>
            <a:off x="179512" y="838490"/>
            <a:ext cx="8820472" cy="89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it-IT" sz="1800" baseline="30000" dirty="0">
                <a:solidFill>
                  <a:srgbClr val="FF0000"/>
                </a:solidFill>
                <a:latin typeface="Arial"/>
                <a:cs typeface="Arial"/>
              </a:rPr>
              <a:t>14</a:t>
            </a:r>
            <a:r>
              <a:rPr lang="it-IT" sz="1800" dirty="0">
                <a:solidFill>
                  <a:srgbClr val="FF0000"/>
                </a:solidFill>
                <a:latin typeface="Arial"/>
                <a:cs typeface="Arial"/>
              </a:rPr>
              <a:t>N(</a:t>
            </a:r>
            <a:r>
              <a:rPr lang="it-IT" sz="1800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it-IT" sz="1800" dirty="0">
                <a:solidFill>
                  <a:srgbClr val="FF0000"/>
                </a:solidFill>
                <a:latin typeface="Arial"/>
                <a:cs typeface="Arial"/>
              </a:rPr>
              <a:t>H,n)</a:t>
            </a:r>
            <a:r>
              <a:rPr lang="it-IT" sz="1800" b="1" baseline="30000" dirty="0">
                <a:solidFill>
                  <a:srgbClr val="FF0000"/>
                </a:solidFill>
                <a:latin typeface="Arial"/>
                <a:cs typeface="Arial"/>
              </a:rPr>
              <a:t>15</a:t>
            </a:r>
            <a:r>
              <a:rPr lang="it-IT" sz="18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  and 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N(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H,p)</a:t>
            </a:r>
            <a:r>
              <a:rPr lang="it-IT" sz="1800" baseline="300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r>
              <a:rPr lang="it-IT" sz="1800" dirty="0">
                <a:solidFill>
                  <a:prstClr val="black"/>
                </a:solidFill>
                <a:latin typeface="Arial"/>
                <a:cs typeface="Arial"/>
              </a:rPr>
              <a:t>N reactions @ 32 </a:t>
            </a:r>
            <a:r>
              <a:rPr lang="it-IT" sz="1800" dirty="0" smtClean="0">
                <a:solidFill>
                  <a:prstClr val="black"/>
                </a:solidFill>
                <a:latin typeface="Arial"/>
                <a:cs typeface="Arial"/>
              </a:rPr>
              <a:t>MeV </a:t>
            </a: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(XTU 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LNL Tandem)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  <a:latin typeface="Arial"/>
                <a:cs typeface="Arial"/>
              </a:rPr>
              <a:t>Direct </a:t>
            </a:r>
            <a:r>
              <a:rPr lang="it-IT" sz="1800" b="1" dirty="0">
                <a:solidFill>
                  <a:srgbClr val="FF0000"/>
                </a:solidFill>
                <a:latin typeface="Arial"/>
                <a:cs typeface="Arial"/>
              </a:rPr>
              <a:t>lifetime </a:t>
            </a:r>
            <a:r>
              <a:rPr lang="it-IT" sz="1800" b="1" dirty="0" err="1" smtClean="0">
                <a:solidFill>
                  <a:srgbClr val="FF0000"/>
                </a:solidFill>
                <a:latin typeface="Arial"/>
                <a:cs typeface="Arial"/>
              </a:rPr>
              <a:t>measurement</a:t>
            </a:r>
            <a:r>
              <a:rPr lang="it-IT" sz="1800" b="1" dirty="0" smtClean="0">
                <a:solidFill>
                  <a:srgbClr val="FF0000"/>
                </a:solidFill>
                <a:latin typeface="Arial"/>
                <a:cs typeface="Arial"/>
              </a:rPr>
              <a:t> DSAM </a:t>
            </a: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with 4 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ATCs at </a:t>
            </a:r>
            <a:r>
              <a:rPr lang="it-IT" sz="1600" dirty="0" err="1">
                <a:solidFill>
                  <a:prstClr val="black"/>
                </a:solidFill>
                <a:latin typeface="Arial"/>
                <a:cs typeface="Arial"/>
              </a:rPr>
              <a:t>backward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black"/>
                </a:solidFill>
                <a:latin typeface="Arial"/>
                <a:cs typeface="Arial"/>
              </a:rPr>
              <a:t>angles</a:t>
            </a:r>
            <a:endParaRPr lang="it-IT" sz="1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it-IT" sz="1600" b="1" dirty="0" err="1" smtClean="0">
                <a:solidFill>
                  <a:prstClr val="black"/>
                </a:solidFill>
                <a:latin typeface="Arial"/>
                <a:cs typeface="Arial"/>
              </a:rPr>
              <a:t>Astrophysical</a:t>
            </a:r>
            <a:r>
              <a:rPr lang="it-IT" sz="16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Arial"/>
                <a:cs typeface="Arial"/>
              </a:rPr>
              <a:t>interest</a:t>
            </a:r>
            <a:r>
              <a:rPr lang="it-IT" sz="1600" b="1" dirty="0" smtClean="0">
                <a:solidFill>
                  <a:prstClr val="black"/>
                </a:solidFill>
                <a:latin typeface="Arial"/>
                <a:cs typeface="Arial"/>
              </a:rPr>
              <a:t> – CNO </a:t>
            </a:r>
            <a:r>
              <a:rPr lang="it-IT" sz="1600" b="1" dirty="0" err="1" smtClean="0">
                <a:solidFill>
                  <a:prstClr val="black"/>
                </a:solidFill>
                <a:latin typeface="Arial"/>
                <a:cs typeface="Arial"/>
              </a:rPr>
              <a:t>cycle</a:t>
            </a:r>
            <a:r>
              <a:rPr lang="it-IT" sz="16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  <a:latin typeface="Arial"/>
                <a:cs typeface="Arial"/>
              </a:rPr>
              <a:t>burning</a:t>
            </a:r>
            <a:r>
              <a:rPr lang="it-IT" sz="1600" b="1" dirty="0" smtClean="0">
                <a:solidFill>
                  <a:prstClr val="black"/>
                </a:solidFill>
                <a:latin typeface="Arial"/>
                <a:cs typeface="Arial"/>
              </a:rPr>
              <a:t> rate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13" y="1943632"/>
            <a:ext cx="1917507" cy="206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7"/>
          <p:cNvSpPr txBox="1"/>
          <p:nvPr/>
        </p:nvSpPr>
        <p:spPr>
          <a:xfrm>
            <a:off x="323528" y="6371635"/>
            <a:ext cx="1944216" cy="307740"/>
          </a:xfrm>
          <a:prstGeom prst="rect">
            <a:avLst/>
          </a:prstGeom>
          <a:solidFill>
            <a:srgbClr val="00B0F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 err="1" smtClean="0"/>
              <a:t>C.Michelagnoli</a:t>
            </a:r>
            <a:r>
              <a:rPr lang="it-IT" sz="1400" dirty="0" smtClean="0"/>
              <a:t> – </a:t>
            </a:r>
            <a:r>
              <a:rPr lang="it-IT" sz="1400" dirty="0" err="1" smtClean="0"/>
              <a:t>PhD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9040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una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Luna.thmx</Template>
  <TotalTime>4328</TotalTime>
  <Words>1842</Words>
  <Application>Microsoft Macintosh PowerPoint</Application>
  <PresentationFormat>Presentazione su schermo (4:3)</PresentationFormat>
  <Paragraphs>374</Paragraphs>
  <Slides>30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Luna</vt:lpstr>
      <vt:lpstr>Documento</vt:lpstr>
      <vt:lpstr>Foglio di lavoro</vt:lpstr>
      <vt:lpstr>GAMMA x 2013</vt:lpstr>
      <vt:lpstr>Presentazione di PowerPoint</vt:lpstr>
      <vt:lpstr>Presentazione di PowerPoint</vt:lpstr>
      <vt:lpstr>AGATA</vt:lpstr>
      <vt:lpstr>The AGATA Demonstrator</vt:lpstr>
      <vt:lpstr>Experimental Campaign at LNL</vt:lpstr>
      <vt:lpstr>Doppler Correction Capability</vt:lpstr>
      <vt:lpstr>Doppler Correction Capability – Simulations </vt:lpstr>
      <vt:lpstr>Femtosecond Lifetime Measurement in 15O</vt:lpstr>
      <vt:lpstr>Femtosecond Lifetime Measurement in 15O</vt:lpstr>
      <vt:lpstr>Femtosecond Lifetime Measurement in 15O</vt:lpstr>
      <vt:lpstr>Femtosecond Lifetime Measurement in 15O</vt:lpstr>
      <vt:lpstr>AGATA Demontrator/1p Experimental Program</vt:lpstr>
      <vt:lpstr>    AGATA@GSI Commissioning</vt:lpstr>
      <vt:lpstr>AGATA@GSI–FRS Scientific Program</vt:lpstr>
      <vt:lpstr>GALILEO</vt:lpstr>
      <vt:lpstr>The GALILEO Project</vt:lpstr>
      <vt:lpstr>GALILEO – Mechanics</vt:lpstr>
      <vt:lpstr>Triple Cluster Detector – First Prototype</vt:lpstr>
      <vt:lpstr>Triple Cluster Detector – AC Shield</vt:lpstr>
      <vt:lpstr>Triple Cluster Detector – AC Shield</vt:lpstr>
      <vt:lpstr>Triple Cluster Detector – AC Shield</vt:lpstr>
      <vt:lpstr>GALILEO – Location</vt:lpstr>
      <vt:lpstr>GALILEO – LN2 Filling System</vt:lpstr>
      <vt:lpstr>GALILEO – Electronics &amp; DAQ</vt:lpstr>
      <vt:lpstr>GALILEO – Preamplifiers</vt:lpstr>
      <vt:lpstr>GALILEO – Digital Sampling</vt:lpstr>
      <vt:lpstr>GALILEO – Readout&amp;Preprocessing</vt:lpstr>
      <vt:lpstr>Presentazione di PowerPoint</vt:lpstr>
      <vt:lpstr>Presentazione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x 2011</dc:title>
  <dc:creator>bazzacco</dc:creator>
  <cp:lastModifiedBy>Calin A. Ur</cp:lastModifiedBy>
  <cp:revision>107</cp:revision>
  <dcterms:created xsi:type="dcterms:W3CDTF">2010-07-08T05:42:01Z</dcterms:created>
  <dcterms:modified xsi:type="dcterms:W3CDTF">2012-07-01T21:42:01Z</dcterms:modified>
</cp:coreProperties>
</file>