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46" r:id="rId2"/>
    <p:sldId id="693" r:id="rId3"/>
    <p:sldId id="694" r:id="rId4"/>
    <p:sldId id="695" r:id="rId5"/>
    <p:sldId id="699" r:id="rId6"/>
    <p:sldId id="690" r:id="rId7"/>
    <p:sldId id="702" r:id="rId8"/>
    <p:sldId id="701" r:id="rId9"/>
    <p:sldId id="697" r:id="rId10"/>
    <p:sldId id="698" r:id="rId11"/>
    <p:sldId id="70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66"/>
    <a:srgbClr val="FFFF00"/>
    <a:srgbClr val="FF66FF"/>
    <a:srgbClr val="FF9900"/>
    <a:srgbClr val="FFFF66"/>
    <a:srgbClr val="FF0000"/>
    <a:srgbClr val="DDDDDD"/>
    <a:srgbClr val="33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888" y="-368"/>
      </p:cViewPr>
      <p:guideLst>
        <p:guide orient="horz" pos="3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1680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52625F5-273D-5948-AB92-600D3F88B966}" type="datetime1">
              <a:rPr lang="en-US"/>
              <a:pPr>
                <a:defRPr/>
              </a:pPr>
              <a:t>6/4/12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FB5E707-6925-8A45-B747-B1AF73869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0FE2408-9EB1-4A4E-89A0-CD31E6E7D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2E526-011C-7141-824C-D562CF4F4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702D8-ED5C-D442-9E13-6F6BCD5CC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E3E4B-8486-1B46-B290-A4F5B0A23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2D482-3128-BE40-AA34-84D0E44B3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B5219-C2C2-FF45-A3E4-336B78475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5BCF-A942-194C-8EF9-7D8481C61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A1511-714C-C44A-9830-5CCEF29E5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2D8A2-6DE1-8345-91E5-6845BACF2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28BDA-D6F0-8847-9683-7F5968A66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59E7C-F159-1444-A588-2459357B6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B2D7F-F391-6D41-A18B-7ADC5F59F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  <a:effectLst>
            <a:outerShdw blurRad="63500" dist="107763" dir="135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omic Sans MS" pitchFamily="-65" charset="0"/>
              </a:defRPr>
            </a:lvl1pPr>
          </a:lstStyle>
          <a:p>
            <a:r>
              <a:rPr lang="en-US" smtClean="0"/>
              <a:t>Riunione Gruppo Pisa 6 Giugno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3246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omic Sans MS" pitchFamily="-65" charset="0"/>
              </a:defRPr>
            </a:lvl1pPr>
          </a:lstStyle>
          <a:p>
            <a:r>
              <a:rPr lang="en-US" smtClean="0"/>
              <a:t>C.Roda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271DBDD-3C07-6546-A32D-33D635A85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</a:t>
            </a:r>
            <a:r>
              <a:rPr lang="en-US" dirty="0" smtClean="0"/>
              <a:t> 6 </a:t>
            </a:r>
            <a:r>
              <a:rPr lang="en-US" dirty="0" err="1" smtClean="0"/>
              <a:t>Giugno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066800"/>
            <a:ext cx="7200000" cy="5393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21 October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1219200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Class2</a:t>
            </a:r>
            <a:r>
              <a:rPr lang="en-US" dirty="0" smtClean="0"/>
              <a:t>: Additional shifts, data quality, computing shifts, remote shifts, on-call shifts. We normally contribute with </a:t>
            </a:r>
            <a:r>
              <a:rPr lang="en-US" dirty="0" err="1" smtClean="0"/>
              <a:t>TileCal</a:t>
            </a:r>
            <a:r>
              <a:rPr lang="en-US" dirty="0" smtClean="0"/>
              <a:t> </a:t>
            </a:r>
            <a:r>
              <a:rPr lang="en-US" dirty="0" err="1" smtClean="0"/>
              <a:t>DQ</a:t>
            </a:r>
            <a:r>
              <a:rPr lang="en-US" dirty="0" smtClean="0"/>
              <a:t> shifts, Tile run coordination.</a:t>
            </a:r>
          </a:p>
          <a:p>
            <a:r>
              <a:rPr lang="en-US" dirty="0" smtClean="0"/>
              <a:t>We have to find other areas of contributions: </a:t>
            </a:r>
            <a:r>
              <a:rPr lang="en-US" dirty="0" err="1" smtClean="0"/>
              <a:t>JetEtMiss</a:t>
            </a:r>
            <a:r>
              <a:rPr lang="en-US" dirty="0" smtClean="0"/>
              <a:t> </a:t>
            </a:r>
            <a:r>
              <a:rPr lang="en-US" dirty="0" err="1" smtClean="0"/>
              <a:t>DQ</a:t>
            </a:r>
            <a:r>
              <a:rPr lang="en-US" dirty="0" smtClean="0"/>
              <a:t> shifts,…</a:t>
            </a:r>
          </a:p>
          <a:p>
            <a:endParaRPr lang="en-US" dirty="0" smtClean="0"/>
          </a:p>
          <a:p>
            <a:r>
              <a:rPr lang="en-US" dirty="0" smtClean="0"/>
              <a:t>Class 3: expert work. Contribution: Laser calibration for Tile, OF validation for Tile</a:t>
            </a:r>
            <a:r>
              <a:rPr lang="en-US" dirty="0" smtClean="0"/>
              <a:t> , </a:t>
            </a:r>
            <a:r>
              <a:rPr lang="en-US" dirty="0" smtClean="0"/>
              <a:t>expert work for </a:t>
            </a:r>
            <a:r>
              <a:rPr lang="en-US" dirty="0" err="1" smtClean="0"/>
              <a:t>FTK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OTP</a:t>
            </a:r>
            <a:r>
              <a:rPr lang="en-US" dirty="0" smtClean="0"/>
              <a:t> - </a:t>
            </a:r>
            <a:r>
              <a:rPr lang="en-US" dirty="0" err="1" smtClean="0"/>
              <a:t>aggiornato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2012 – so far allocated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21 October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3810000"/>
            <a:ext cx="8077200" cy="22467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2012 – Allocated so far</a:t>
            </a:r>
          </a:p>
          <a:p>
            <a:r>
              <a:rPr lang="en-US" sz="2000" dirty="0" smtClean="0"/>
              <a:t>Class </a:t>
            </a:r>
            <a:r>
              <a:rPr lang="en-US" sz="2000" dirty="0" err="1" smtClean="0"/>
              <a:t>proposta</a:t>
            </a:r>
            <a:r>
              <a:rPr lang="en-US" sz="2000" dirty="0" smtClean="0"/>
              <a:t> 1: </a:t>
            </a:r>
            <a:r>
              <a:rPr lang="en-US" sz="2000" dirty="0" err="1" smtClean="0"/>
              <a:t>Zenone</a:t>
            </a:r>
            <a:r>
              <a:rPr lang="en-US" sz="2000" dirty="0" smtClean="0"/>
              <a:t> 7 Federico 11  </a:t>
            </a:r>
            <a:r>
              <a:rPr lang="en-US" sz="2000" dirty="0" err="1" smtClean="0"/>
              <a:t>Vincenzo</a:t>
            </a:r>
            <a:r>
              <a:rPr lang="en-US" sz="2000" dirty="0" smtClean="0"/>
              <a:t> 4 Nino 4</a:t>
            </a:r>
          </a:p>
          <a:p>
            <a:endParaRPr lang="en-US" sz="2000" dirty="0" smtClean="0"/>
          </a:p>
          <a:p>
            <a:r>
              <a:rPr lang="en-US" sz="2000" dirty="0" smtClean="0"/>
              <a:t>Class 2: 28 (</a:t>
            </a:r>
            <a:r>
              <a:rPr lang="en-US" sz="2000" dirty="0" err="1" smtClean="0"/>
              <a:t>DQ</a:t>
            </a:r>
            <a:r>
              <a:rPr lang="en-US" sz="2000" dirty="0" smtClean="0"/>
              <a:t> Leader - </a:t>
            </a:r>
            <a:r>
              <a:rPr lang="en-US" sz="2000" dirty="0" err="1" smtClean="0"/>
              <a:t>Chiara</a:t>
            </a:r>
            <a:r>
              <a:rPr lang="en-US" sz="2000" dirty="0" smtClean="0"/>
              <a:t>) + 14 (</a:t>
            </a:r>
            <a:r>
              <a:rPr lang="en-US" sz="2000" dirty="0" err="1" smtClean="0"/>
              <a:t>Zenone</a:t>
            </a:r>
            <a:r>
              <a:rPr lang="en-US" sz="2000" dirty="0" smtClean="0"/>
              <a:t> </a:t>
            </a:r>
            <a:r>
              <a:rPr lang="en-US" sz="2000" dirty="0" err="1" smtClean="0"/>
              <a:t>DQ</a:t>
            </a:r>
            <a:r>
              <a:rPr lang="en-US" sz="2000" dirty="0" smtClean="0"/>
              <a:t> Valid) = 42</a:t>
            </a:r>
          </a:p>
          <a:p>
            <a:endParaRPr lang="en-US" sz="2000" dirty="0" smtClean="0"/>
          </a:p>
          <a:p>
            <a:r>
              <a:rPr lang="en-US" sz="2000" dirty="0" smtClean="0"/>
              <a:t>Class 3: 0.4 </a:t>
            </a:r>
            <a:r>
              <a:rPr lang="en-US" sz="2000" dirty="0" err="1" smtClean="0"/>
              <a:t>OFV/Chiara</a:t>
            </a:r>
            <a:r>
              <a:rPr lang="en-US" sz="2000" dirty="0" smtClean="0"/>
              <a:t>, 0.3 DPL-</a:t>
            </a:r>
            <a:r>
              <a:rPr lang="en-US" sz="2000" dirty="0" err="1" smtClean="0"/>
              <a:t>FTK</a:t>
            </a:r>
            <a:r>
              <a:rPr lang="en-US" sz="2000" dirty="0" smtClean="0"/>
              <a:t>/Paola, 0.1 </a:t>
            </a:r>
            <a:r>
              <a:rPr lang="en-US" sz="2000" dirty="0" err="1" smtClean="0"/>
              <a:t>FTK/Piendibene</a:t>
            </a:r>
            <a:r>
              <a:rPr lang="en-US" sz="2000" dirty="0" smtClean="0"/>
              <a:t>, 0.07 Laser/Nino + 0.1 Speaker </a:t>
            </a:r>
            <a:r>
              <a:rPr lang="en-US" sz="2000" dirty="0" err="1" smtClean="0"/>
              <a:t>Comm/Chiara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Dal</a:t>
            </a:r>
            <a:r>
              <a:rPr lang="en-US" dirty="0" smtClean="0"/>
              <a:t> talk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Fabiola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ieri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19200"/>
            <a:ext cx="8089900" cy="547312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</a:t>
            </a:r>
            <a:r>
              <a:rPr lang="en-US" dirty="0" err="1" smtClean="0">
                <a:sym typeface="Wingdings"/>
              </a:rPr>
              <a:t>γγ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90600"/>
            <a:ext cx="7200000" cy="569302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62800" y="3200400"/>
            <a:ext cx="19812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/>
              <a:t>Moving to 2.7 </a:t>
            </a:r>
            <a:r>
              <a:rPr lang="en-US" sz="1800" dirty="0" err="1" smtClean="0"/>
              <a:t>fb</a:t>
            </a:r>
            <a:r>
              <a:rPr lang="en-US" sz="1800" baseline="30000" dirty="0" smtClean="0"/>
              <a:t>-1</a:t>
            </a:r>
            <a:r>
              <a:rPr lang="en-US" sz="1800" dirty="0" smtClean="0"/>
              <a:t> today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</a:t>
            </a:r>
            <a:r>
              <a:rPr lang="en-US" dirty="0" err="1" smtClean="0">
                <a:sym typeface="Wingdings"/>
              </a:rPr>
              <a:t>γγ</a:t>
            </a:r>
            <a:r>
              <a:rPr lang="en-US" dirty="0" smtClean="0">
                <a:sym typeface="Wingdings"/>
              </a:rPr>
              <a:t> – preliminary combination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 t="16461"/>
          <a:stretch>
            <a:fillRect/>
          </a:stretch>
        </p:blipFill>
        <p:spPr>
          <a:xfrm>
            <a:off x="266700" y="1066800"/>
            <a:ext cx="8610600" cy="34802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28600" y="4313872"/>
            <a:ext cx="8763000" cy="2031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800" dirty="0" smtClean="0"/>
              <a:t>https://</a:t>
            </a:r>
            <a:r>
              <a:rPr lang="en-US" sz="1800" dirty="0" err="1" smtClean="0"/>
              <a:t>cdsweb.cern.ch</a:t>
            </a:r>
            <a:r>
              <a:rPr lang="en-US" sz="1800" dirty="0" smtClean="0"/>
              <a:t>/record/1447436 (signal, "June 2" version)</a:t>
            </a:r>
          </a:p>
          <a:p>
            <a:r>
              <a:rPr lang="en-US" sz="1800" dirty="0" smtClean="0"/>
              <a:t>https://</a:t>
            </a:r>
            <a:r>
              <a:rPr lang="en-US" sz="1800" dirty="0" err="1" smtClean="0"/>
              <a:t>cdsweb.cern.ch</a:t>
            </a:r>
            <a:r>
              <a:rPr lang="en-US" sz="1800" dirty="0" smtClean="0"/>
              <a:t>/record/1447803 (background, "June 3" version)</a:t>
            </a:r>
          </a:p>
          <a:p>
            <a:r>
              <a:rPr lang="en-US" sz="1800" dirty="0" smtClean="0"/>
              <a:t>https://</a:t>
            </a:r>
            <a:r>
              <a:rPr lang="en-US" sz="1800" dirty="0" err="1" smtClean="0"/>
              <a:t>cdsweb.cern.ch</a:t>
            </a:r>
            <a:r>
              <a:rPr lang="en-US" sz="1800" dirty="0" smtClean="0"/>
              <a:t>/record/1447437 (improved analysis, "June 1" version)</a:t>
            </a:r>
          </a:p>
          <a:p>
            <a:r>
              <a:rPr lang="en-US" sz="1800" dirty="0" smtClean="0"/>
              <a:t>https://</a:t>
            </a:r>
            <a:r>
              <a:rPr lang="en-US" sz="1800" dirty="0" err="1" smtClean="0"/>
              <a:t>cdsweb.cern.ch</a:t>
            </a:r>
            <a:r>
              <a:rPr lang="en-US" sz="1800" dirty="0" smtClean="0"/>
              <a:t>/record/1453249 (stat, "June 1" version)</a:t>
            </a:r>
          </a:p>
          <a:p>
            <a:r>
              <a:rPr lang="en-US" sz="1800" dirty="0" smtClean="0"/>
              <a:t>https://</a:t>
            </a:r>
            <a:r>
              <a:rPr lang="en-US" sz="1800" dirty="0" err="1" smtClean="0"/>
              <a:t>cdsweb.cern.ch</a:t>
            </a:r>
            <a:r>
              <a:rPr lang="en-US" sz="1800" dirty="0" smtClean="0"/>
              <a:t>/record/1447438 (</a:t>
            </a:r>
            <a:r>
              <a:rPr lang="en-US" sz="1800" dirty="0" err="1" smtClean="0"/>
              <a:t>7TeV/8TeV</a:t>
            </a:r>
            <a:r>
              <a:rPr lang="en-US" sz="1800" dirty="0" smtClean="0"/>
              <a:t> summary note, "June 2" version</a:t>
            </a:r>
            <a:r>
              <a:rPr lang="en-US" sz="1800" dirty="0" smtClean="0"/>
              <a:t>)</a:t>
            </a:r>
          </a:p>
          <a:p>
            <a:endParaRPr lang="en-US" sz="1800" dirty="0" smtClean="0"/>
          </a:p>
          <a:p>
            <a:r>
              <a:rPr lang="en-US" sz="1800" dirty="0" smtClean="0"/>
              <a:t>June 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at 16.00 new update of the result.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OTP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</a:t>
                      </a:r>
                      <a:r>
                        <a:rPr lang="en-US" dirty="0" smtClean="0"/>
                        <a:t> fare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Fatti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prenotati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2012 – so far allocated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21 October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3124200"/>
            <a:ext cx="8077200" cy="2923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2012 – Allocated so </a:t>
            </a:r>
            <a:r>
              <a:rPr lang="en-US" sz="2000" dirty="0" smtClean="0"/>
              <a:t>far</a:t>
            </a:r>
          </a:p>
          <a:p>
            <a:endParaRPr lang="en-US" sz="2000" dirty="0" smtClean="0"/>
          </a:p>
          <a:p>
            <a:r>
              <a:rPr lang="en-US" sz="2000" dirty="0" smtClean="0"/>
              <a:t>Class 1: </a:t>
            </a:r>
            <a:r>
              <a:rPr lang="en-US" sz="2000" dirty="0" err="1" smtClean="0"/>
              <a:t>ACR</a:t>
            </a:r>
            <a:r>
              <a:rPr lang="en-US" sz="2000" dirty="0" smtClean="0"/>
              <a:t> Tile: Federico 12*1.3, </a:t>
            </a:r>
            <a:r>
              <a:rPr lang="en-US" sz="2000" dirty="0" err="1" smtClean="0"/>
              <a:t>Vincenzo</a:t>
            </a:r>
            <a:r>
              <a:rPr lang="en-US" sz="2000" dirty="0" smtClean="0"/>
              <a:t> 2</a:t>
            </a:r>
          </a:p>
          <a:p>
            <a:endParaRPr lang="en-US" sz="2000" dirty="0" smtClean="0"/>
          </a:p>
          <a:p>
            <a:r>
              <a:rPr lang="en-US" sz="2000" dirty="0" smtClean="0"/>
              <a:t>Class 2: 28 (</a:t>
            </a:r>
            <a:r>
              <a:rPr lang="en-US" sz="2000" dirty="0" err="1" smtClean="0"/>
              <a:t>DQ</a:t>
            </a:r>
            <a:r>
              <a:rPr lang="en-US" sz="2000" dirty="0" smtClean="0"/>
              <a:t> Leader - </a:t>
            </a:r>
            <a:r>
              <a:rPr lang="en-US" sz="2000" dirty="0" err="1" smtClean="0"/>
              <a:t>Chiara</a:t>
            </a:r>
            <a:r>
              <a:rPr lang="en-US" sz="2000" dirty="0" smtClean="0"/>
              <a:t>) + 14 (</a:t>
            </a:r>
            <a:r>
              <a:rPr lang="en-US" sz="2000" dirty="0" err="1" smtClean="0"/>
              <a:t>Zenone</a:t>
            </a:r>
            <a:r>
              <a:rPr lang="en-US" sz="2000" dirty="0" smtClean="0"/>
              <a:t> </a:t>
            </a:r>
            <a:r>
              <a:rPr lang="en-US" sz="2000" dirty="0" err="1" smtClean="0"/>
              <a:t>DQ</a:t>
            </a:r>
            <a:r>
              <a:rPr lang="en-US" sz="2000" dirty="0" smtClean="0"/>
              <a:t> Valid) = 42</a:t>
            </a:r>
          </a:p>
          <a:p>
            <a:endParaRPr lang="en-US" sz="2000" dirty="0" smtClean="0"/>
          </a:p>
          <a:p>
            <a:r>
              <a:rPr lang="en-US" sz="2000" dirty="0" smtClean="0"/>
              <a:t>Class 3: 0.4 </a:t>
            </a:r>
            <a:r>
              <a:rPr lang="en-US" sz="2000" dirty="0" err="1" smtClean="0"/>
              <a:t>OFV/Chiara</a:t>
            </a:r>
            <a:r>
              <a:rPr lang="en-US" sz="2000" dirty="0" smtClean="0"/>
              <a:t>, 0.3 DPL-</a:t>
            </a:r>
            <a:r>
              <a:rPr lang="en-US" sz="2000" dirty="0" err="1" smtClean="0"/>
              <a:t>FTK</a:t>
            </a:r>
            <a:r>
              <a:rPr lang="en-US" sz="2000" dirty="0" smtClean="0"/>
              <a:t>/Paola, 0.1 </a:t>
            </a:r>
            <a:r>
              <a:rPr lang="en-US" sz="2000" dirty="0" err="1" smtClean="0"/>
              <a:t>FTK/Piendibene</a:t>
            </a:r>
            <a:r>
              <a:rPr lang="en-US" sz="2000" dirty="0" smtClean="0"/>
              <a:t>, 0.07 Laser/Nino + 0.1 Speaker </a:t>
            </a:r>
            <a:r>
              <a:rPr lang="en-US" sz="2000" dirty="0" err="1" smtClean="0"/>
              <a:t>Comm/</a:t>
            </a:r>
            <a:r>
              <a:rPr lang="en-US" sz="2000" dirty="0" err="1" smtClean="0"/>
              <a:t>Chiara</a:t>
            </a:r>
            <a:r>
              <a:rPr lang="en-US" sz="2000" dirty="0" smtClean="0"/>
              <a:t> + 0.2 </a:t>
            </a:r>
            <a:r>
              <a:rPr lang="en-US" sz="2000" dirty="0" err="1" smtClean="0"/>
              <a:t>Tau-trg/Zenone</a:t>
            </a:r>
            <a:r>
              <a:rPr lang="en-US" sz="2000" dirty="0" smtClean="0"/>
              <a:t> + </a:t>
            </a:r>
            <a:r>
              <a:rPr lang="en-US" sz="2000" dirty="0" smtClean="0"/>
              <a:t>?/Laser Federico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762000"/>
          </a:xfrm>
        </p:spPr>
        <p:txBody>
          <a:bodyPr/>
          <a:lstStyle/>
          <a:p>
            <a:r>
              <a:rPr lang="en-US" dirty="0" err="1" smtClean="0"/>
              <a:t>Novita</a:t>
            </a:r>
            <a:r>
              <a:rPr lang="en-US" dirty="0" smtClean="0"/>
              <a:t>` </a:t>
            </a:r>
            <a:r>
              <a:rPr lang="en-US" dirty="0" err="1" smtClean="0"/>
              <a:t>e</a:t>
            </a:r>
            <a:r>
              <a:rPr lang="en-US" dirty="0" smtClean="0"/>
              <a:t> agenda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oggi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rcRect r="13378"/>
          <a:stretch>
            <a:fillRect/>
          </a:stretch>
        </p:blipFill>
        <p:spPr>
          <a:xfrm>
            <a:off x="152400" y="3889899"/>
            <a:ext cx="8991600" cy="29681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990600"/>
            <a:ext cx="853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Qualificazioni</a:t>
            </a:r>
            <a:endParaRPr lang="en-US" b="1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S.Donati</a:t>
            </a:r>
            <a:r>
              <a:rPr lang="en-US" dirty="0" smtClean="0"/>
              <a:t> ha </a:t>
            </a:r>
            <a:r>
              <a:rPr lang="en-US" dirty="0" err="1" smtClean="0"/>
              <a:t>iniziato</a:t>
            </a:r>
            <a:r>
              <a:rPr lang="en-US" dirty="0" smtClean="0"/>
              <a:t> la </a:t>
            </a:r>
            <a:r>
              <a:rPr lang="en-US" dirty="0" err="1" smtClean="0"/>
              <a:t>qualificazione</a:t>
            </a:r>
            <a:r>
              <a:rPr lang="en-US" dirty="0" smtClean="0"/>
              <a:t> con </a:t>
            </a:r>
            <a:r>
              <a:rPr lang="en-US" dirty="0" err="1" smtClean="0"/>
              <a:t>TDAQ</a:t>
            </a:r>
            <a:r>
              <a:rPr lang="en-US" dirty="0" smtClean="0"/>
              <a:t> (50% -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Paola) + </a:t>
            </a:r>
            <a:r>
              <a:rPr lang="en-US" dirty="0" err="1" smtClean="0"/>
              <a:t>FTK</a:t>
            </a:r>
            <a:r>
              <a:rPr lang="en-US" dirty="0" smtClean="0"/>
              <a:t> (50%)</a:t>
            </a:r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S.Leone</a:t>
            </a:r>
            <a:r>
              <a:rPr lang="en-US" dirty="0" smtClean="0"/>
              <a:t> ha </a:t>
            </a:r>
            <a:r>
              <a:rPr lang="en-US" dirty="0" err="1" smtClean="0"/>
              <a:t>intenzione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iniziare</a:t>
            </a:r>
            <a:r>
              <a:rPr lang="en-US" dirty="0" smtClean="0"/>
              <a:t> presto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individuare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lavoro</a:t>
            </a:r>
            <a:r>
              <a:rPr lang="en-US" dirty="0" smtClean="0">
                <a:sym typeface="Wingdings"/>
              </a:rPr>
              <a:t> in </a:t>
            </a:r>
            <a:r>
              <a:rPr lang="en-US" dirty="0" err="1" smtClean="0">
                <a:sym typeface="Wingdings"/>
              </a:rPr>
              <a:t>TDAQ</a:t>
            </a:r>
            <a:r>
              <a:rPr lang="en-US" dirty="0" smtClean="0">
                <a:sym typeface="Wingdings"/>
              </a:rPr>
              <a:t>, Tile </a:t>
            </a:r>
            <a:r>
              <a:rPr lang="en-US" dirty="0" err="1" smtClean="0">
                <a:sym typeface="Wingdings"/>
              </a:rPr>
              <a:t>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Data </a:t>
            </a:r>
            <a:r>
              <a:rPr lang="en-US" dirty="0" smtClean="0">
                <a:sym typeface="Wingdings"/>
              </a:rPr>
              <a:t>Preparation.</a:t>
            </a:r>
          </a:p>
          <a:p>
            <a:r>
              <a:rPr lang="en-US" b="1" dirty="0" smtClean="0">
                <a:sym typeface="Wingdings"/>
              </a:rPr>
              <a:t>Collaboration Board</a:t>
            </a:r>
          </a:p>
          <a:p>
            <a:pPr>
              <a:buFont typeface="Arial"/>
              <a:buChar char="•"/>
            </a:pP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venerdi</a:t>
            </a:r>
            <a:r>
              <a:rPr lang="en-US" dirty="0" smtClean="0">
                <a:sym typeface="Wingdings"/>
              </a:rPr>
              <a:t>`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vota</a:t>
            </a:r>
            <a:r>
              <a:rPr lang="en-US" dirty="0" smtClean="0">
                <a:sym typeface="Wingdings"/>
              </a:rPr>
              <a:t> per la </a:t>
            </a:r>
            <a:r>
              <a:rPr lang="en-US" dirty="0" err="1" smtClean="0">
                <a:sym typeface="Wingdings"/>
              </a:rPr>
              <a:t>nuova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Spokeperson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914400"/>
            <a:ext cx="8001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Benevenuta</a:t>
            </a:r>
            <a:r>
              <a:rPr lang="en-US" dirty="0" smtClean="0"/>
              <a:t> a Marina !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550" y="1828800"/>
            <a:ext cx="36449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24200"/>
            <a:ext cx="7772400" cy="762000"/>
          </a:xfrm>
        </p:spPr>
        <p:txBody>
          <a:bodyPr/>
          <a:lstStyle/>
          <a:p>
            <a:r>
              <a:rPr lang="en-US" dirty="0" smtClean="0"/>
              <a:t>Back-up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6 Giugno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 bwMode="auto">
          <a:xfrm>
            <a:off x="6934200" y="2362200"/>
            <a:ext cx="914400" cy="2209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OTP</a:t>
            </a:r>
            <a:r>
              <a:rPr lang="en-US" dirty="0" smtClean="0"/>
              <a:t>: Operation Task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09599"/>
          </a:xfrm>
        </p:spPr>
        <p:txBody>
          <a:bodyPr/>
          <a:lstStyle/>
          <a:p>
            <a:pPr marL="0" indent="0"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400" dirty="0" smtClean="0"/>
              <a:t>Ma in </a:t>
            </a:r>
            <a:r>
              <a:rPr lang="en-US" sz="2400" dirty="0" err="1" smtClean="0"/>
              <a:t>effetti</a:t>
            </a:r>
            <a:r>
              <a:rPr lang="en-US" sz="2400" dirty="0" smtClean="0"/>
              <a:t> </a:t>
            </a:r>
            <a:r>
              <a:rPr lang="en-US" sz="2400" dirty="0" err="1" smtClean="0"/>
              <a:t>quello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</a:t>
            </a:r>
            <a:r>
              <a:rPr lang="en-US" sz="2400" dirty="0" err="1" smtClean="0"/>
              <a:t>significa</a:t>
            </a:r>
            <a:r>
              <a:rPr lang="en-US" sz="2400" dirty="0" smtClean="0"/>
              <a:t> </a:t>
            </a:r>
            <a:r>
              <a:rPr lang="en-US" sz="2400" dirty="0" err="1" smtClean="0"/>
              <a:t>e</a:t>
            </a:r>
            <a:r>
              <a:rPr lang="en-US" sz="2400" dirty="0" smtClean="0"/>
              <a:t>` </a:t>
            </a:r>
            <a:r>
              <a:rPr lang="en-US" sz="2400" dirty="0" err="1" smtClean="0"/>
              <a:t>lavoro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servizio</a:t>
            </a:r>
            <a:endParaRPr lang="en-US" sz="2800" dirty="0" smtClean="0"/>
          </a:p>
          <a:p>
            <a:pPr marL="0" indent="0"/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Gruppo Pisa 21 October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 t="4719"/>
          <a:stretch>
            <a:fillRect/>
          </a:stretch>
        </p:blipFill>
        <p:spPr>
          <a:xfrm>
            <a:off x="228600" y="2057400"/>
            <a:ext cx="5943600" cy="25535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4724400"/>
            <a:ext cx="8686800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Pisa in 2012 has 7.5 authors</a:t>
            </a:r>
          </a:p>
          <a:p>
            <a:r>
              <a:rPr lang="en-US" dirty="0" err="1" smtClean="0"/>
              <a:t>Class1</a:t>
            </a:r>
            <a:r>
              <a:rPr lang="en-US" dirty="0" smtClean="0"/>
              <a:t>: Atlas Control Room (</a:t>
            </a:r>
            <a:r>
              <a:rPr lang="en-US" dirty="0" err="1" smtClean="0"/>
              <a:t>ACR</a:t>
            </a:r>
            <a:r>
              <a:rPr lang="en-US" dirty="0" smtClean="0"/>
              <a:t>) shifts. We normally do Calorimeter, Trigger shifts but there are other possibilities: shift leader, </a:t>
            </a:r>
            <a:r>
              <a:rPr lang="en-US" dirty="0" err="1" smtClean="0"/>
              <a:t>DQ</a:t>
            </a:r>
            <a:r>
              <a:rPr lang="en-US" dirty="0" smtClean="0"/>
              <a:t>, run control. Shifts at night/we are weighted 1.3 while normal shifts are weighted 0.66.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953000" y="2819400"/>
            <a:ext cx="1905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010400" y="2514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25.5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10400" y="36531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140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953000" y="3962400"/>
            <a:ext cx="1905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953000" y="4343400"/>
            <a:ext cx="1905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010400" y="40341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1.95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4396"/>
      </a:hlink>
      <a:folHlink>
        <a:srgbClr val="B2323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44591</TotalTime>
  <Words>682</Words>
  <Application>Microsoft PowerPoint</Application>
  <PresentationFormat>On-screen Show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Meeting 6 Giugno 2012</vt:lpstr>
      <vt:lpstr>Dal talk di Fabiola di ieri</vt:lpstr>
      <vt:lpstr>Hγγ</vt:lpstr>
      <vt:lpstr>Hγγ – preliminary combination</vt:lpstr>
      <vt:lpstr>OTP</vt:lpstr>
      <vt:lpstr>Novita` e agenda di oggi</vt:lpstr>
      <vt:lpstr>Slide 7</vt:lpstr>
      <vt:lpstr>Back-up</vt:lpstr>
      <vt:lpstr>OTP: Operation Task Planner</vt:lpstr>
      <vt:lpstr>OTP</vt:lpstr>
      <vt:lpstr>OTP - aggiornato</vt:lpstr>
    </vt:vector>
  </TitlesOfParts>
  <Company>INFN &amp; Univ of Pisa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Parigi JetEtMissTau</dc:title>
  <dc:creator>roda</dc:creator>
  <cp:lastModifiedBy>Chiara Roda</cp:lastModifiedBy>
  <cp:revision>579</cp:revision>
  <dcterms:created xsi:type="dcterms:W3CDTF">2012-06-04T19:52:57Z</dcterms:created>
  <dcterms:modified xsi:type="dcterms:W3CDTF">2012-06-05T07:34:11Z</dcterms:modified>
</cp:coreProperties>
</file>