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B31_BE110C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692" r:id="rId3"/>
  </p:sldMasterIdLst>
  <p:notesMasterIdLst>
    <p:notesMasterId r:id="rId31"/>
  </p:notesMasterIdLst>
  <p:sldIdLst>
    <p:sldId id="472" r:id="rId4"/>
    <p:sldId id="2716" r:id="rId5"/>
    <p:sldId id="2883" r:id="rId6"/>
    <p:sldId id="1718" r:id="rId7"/>
    <p:sldId id="257" r:id="rId8"/>
    <p:sldId id="256" r:id="rId9"/>
    <p:sldId id="259" r:id="rId10"/>
    <p:sldId id="2882" r:id="rId11"/>
    <p:sldId id="273" r:id="rId12"/>
    <p:sldId id="2889" r:id="rId13"/>
    <p:sldId id="277" r:id="rId14"/>
    <p:sldId id="2890" r:id="rId15"/>
    <p:sldId id="1732" r:id="rId16"/>
    <p:sldId id="2886" r:id="rId17"/>
    <p:sldId id="2884" r:id="rId18"/>
    <p:sldId id="2891" r:id="rId19"/>
    <p:sldId id="2885" r:id="rId20"/>
    <p:sldId id="2865" r:id="rId21"/>
    <p:sldId id="1603" r:id="rId22"/>
    <p:sldId id="2879" r:id="rId23"/>
    <p:sldId id="2806" r:id="rId24"/>
    <p:sldId id="2887" r:id="rId25"/>
    <p:sldId id="2873" r:id="rId26"/>
    <p:sldId id="2875" r:id="rId27"/>
    <p:sldId id="1727" r:id="rId28"/>
    <p:sldId id="1729" r:id="rId29"/>
    <p:sldId id="275"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B73D38-435B-BC71-507C-01B9BFDE7869}" name="Emanuele Scifoni" initials="" userId="S::scifoni@infn.it::606471a9-0680-4255-888d-3ef61664491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p:restoredTop sz="95878"/>
  </p:normalViewPr>
  <p:slideViewPr>
    <p:cSldViewPr snapToGrid="0">
      <p:cViewPr varScale="1">
        <p:scale>
          <a:sx n="61" d="100"/>
          <a:sy n="61" d="100"/>
        </p:scale>
        <p:origin x="216" y="1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comments/modernComment_B31_BE110C5.xml><?xml version="1.0" encoding="utf-8"?>
<p188:cmLst xmlns:a="http://schemas.openxmlformats.org/drawingml/2006/main" xmlns:r="http://schemas.openxmlformats.org/officeDocument/2006/relationships" xmlns:p188="http://schemas.microsoft.com/office/powerpoint/2018/8/main">
  <p188:cm id="{46646046-DC94-D446-ADFA-9DECA73D5C92}" authorId="{0BB73D38-435B-BC71-507C-01B9BFDE7869}" created="2024-09-25T10:44:23.513">
    <ac:deMkLst xmlns:ac="http://schemas.microsoft.com/office/drawing/2013/main/command">
      <pc:docMk xmlns:pc="http://schemas.microsoft.com/office/powerpoint/2013/main/command"/>
      <pc:sldMk xmlns:pc="http://schemas.microsoft.com/office/powerpoint/2013/main/command" cId="199299269" sldId="2865"/>
      <ac:spMk id="3" creationId="{41968B79-B42F-97FE-413F-8BCFC34F82F1}"/>
    </ac:deMkLst>
    <p188:txBody>
      <a:bodyPr/>
      <a:lstStyle/>
      <a:p>
        <a:r>
          <a:rPr lang="en-IT"/>
          <a:t>Qui le conclusioni le lascio interamente a te…queste sono frasi buttate la come possibile bozza….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EFB3D-0072-C844-85E4-CA38AC1C7B38}" type="datetimeFigureOut">
              <a:rPr lang="it-IT" smtClean="0"/>
              <a:t>27/04/26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9C8DF-2DE5-3D4F-A93C-45CE0BF8C856}" type="slidenum">
              <a:rPr lang="it-IT" smtClean="0"/>
              <a:t>‹#›</a:t>
            </a:fld>
            <a:endParaRPr lang="it-IT"/>
          </a:p>
        </p:txBody>
      </p:sp>
    </p:spTree>
    <p:extLst>
      <p:ext uri="{BB962C8B-B14F-4D97-AF65-F5344CB8AC3E}">
        <p14:creationId xmlns:p14="http://schemas.microsoft.com/office/powerpoint/2010/main" val="233747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d97c6d4f55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 name="Google Shape;61;g3d97c6d4f5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d97c6d4f55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d97c6d4f5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792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8e01321df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8e01321df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B5EC2-FA85-285B-3E42-57D393142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1310D-735F-A1E1-AF56-23AD1A22A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FD407-D2B1-3736-3A8A-E602034111A1}"/>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570E950A-483C-9933-7A78-0A42A102EB04}"/>
              </a:ext>
            </a:extLst>
          </p:cNvPr>
          <p:cNvSpPr>
            <a:spLocks noGrp="1"/>
          </p:cNvSpPr>
          <p:nvPr>
            <p:ph type="sldNum" sz="quarter" idx="5"/>
          </p:nvPr>
        </p:nvSpPr>
        <p:spPr/>
        <p:txBody>
          <a:bodyPr/>
          <a:lstStyle/>
          <a:p>
            <a:fld id="{209A5B2F-F9DF-774A-BCE7-5AC86EF00955}" type="slidenum">
              <a:rPr lang="en-IT" smtClean="0"/>
              <a:t>9</a:t>
            </a:fld>
            <a:endParaRPr lang="en-IT"/>
          </a:p>
        </p:txBody>
      </p:sp>
    </p:spTree>
    <p:extLst>
      <p:ext uri="{BB962C8B-B14F-4D97-AF65-F5344CB8AC3E}">
        <p14:creationId xmlns:p14="http://schemas.microsoft.com/office/powerpoint/2010/main" val="320142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d99e126a7a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Figura esempio, rifare</a:t>
            </a:r>
            <a:endParaRPr/>
          </a:p>
        </p:txBody>
      </p:sp>
      <p:sp>
        <p:nvSpPr>
          <p:cNvPr id="334" name="Google Shape;334;g3d99e126a7a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801742-8ABB-38C1-FB66-535B89A56BC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BB9356E-B961-EEE5-8E0D-21573E728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106E7BE-A751-DC50-9A12-FE20739E292F}"/>
              </a:ext>
            </a:extLst>
          </p:cNvPr>
          <p:cNvSpPr>
            <a:spLocks noGrp="1"/>
          </p:cNvSpPr>
          <p:nvPr>
            <p:ph type="dt" sz="half" idx="10"/>
          </p:nvPr>
        </p:nvSpPr>
        <p:spPr/>
        <p:txBody>
          <a:bodyPr/>
          <a:lstStyle/>
          <a:p>
            <a:r>
              <a:rPr lang="it-IT"/>
              <a:t>28-04-2026</a:t>
            </a:r>
          </a:p>
        </p:txBody>
      </p:sp>
      <p:sp>
        <p:nvSpPr>
          <p:cNvPr id="5" name="Segnaposto piè di pagina 4">
            <a:extLst>
              <a:ext uri="{FF2B5EF4-FFF2-40B4-BE49-F238E27FC236}">
                <a16:creationId xmlns:a16="http://schemas.microsoft.com/office/drawing/2014/main" id="{63318C62-E363-CF41-0FFE-CBE0CE00D495}"/>
              </a:ext>
            </a:extLst>
          </p:cNvPr>
          <p:cNvSpPr>
            <a:spLocks noGrp="1"/>
          </p:cNvSpPr>
          <p:nvPr>
            <p:ph type="ftr" sz="quarter" idx="11"/>
          </p:nvPr>
        </p:nvSpPr>
        <p:spPr/>
        <p:txBody>
          <a:bodyPr/>
          <a:lstStyle/>
          <a:p>
            <a:r>
              <a:rPr lang="it-IT"/>
              <a:t>E.Scifoni-MIRO meeting</a:t>
            </a:r>
          </a:p>
        </p:txBody>
      </p:sp>
      <p:sp>
        <p:nvSpPr>
          <p:cNvPr id="6" name="Segnaposto numero diapositiva 5">
            <a:extLst>
              <a:ext uri="{FF2B5EF4-FFF2-40B4-BE49-F238E27FC236}">
                <a16:creationId xmlns:a16="http://schemas.microsoft.com/office/drawing/2014/main" id="{D6ACC0F7-12F3-019F-9432-E50D050D499F}"/>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1328421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3920D-3568-82D8-5D50-B499C1A63FC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014F3F1-AC92-F555-0E5E-82DD8176456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E47F93-44ED-6CB6-55BC-30E7743C2C50}"/>
              </a:ext>
            </a:extLst>
          </p:cNvPr>
          <p:cNvSpPr>
            <a:spLocks noGrp="1"/>
          </p:cNvSpPr>
          <p:nvPr>
            <p:ph type="dt" sz="half" idx="10"/>
          </p:nvPr>
        </p:nvSpPr>
        <p:spPr/>
        <p:txBody>
          <a:bodyPr/>
          <a:lstStyle/>
          <a:p>
            <a:r>
              <a:rPr lang="it-IT"/>
              <a:t>28-04-2026</a:t>
            </a:r>
          </a:p>
        </p:txBody>
      </p:sp>
      <p:sp>
        <p:nvSpPr>
          <p:cNvPr id="5" name="Segnaposto piè di pagina 4">
            <a:extLst>
              <a:ext uri="{FF2B5EF4-FFF2-40B4-BE49-F238E27FC236}">
                <a16:creationId xmlns:a16="http://schemas.microsoft.com/office/drawing/2014/main" id="{589CB15E-7418-705A-9946-4CD7A430576B}"/>
              </a:ext>
            </a:extLst>
          </p:cNvPr>
          <p:cNvSpPr>
            <a:spLocks noGrp="1"/>
          </p:cNvSpPr>
          <p:nvPr>
            <p:ph type="ftr" sz="quarter" idx="11"/>
          </p:nvPr>
        </p:nvSpPr>
        <p:spPr/>
        <p:txBody>
          <a:bodyPr/>
          <a:lstStyle/>
          <a:p>
            <a:r>
              <a:rPr lang="it-IT"/>
              <a:t>E.Scifoni-MIRO meeting</a:t>
            </a:r>
          </a:p>
        </p:txBody>
      </p:sp>
      <p:sp>
        <p:nvSpPr>
          <p:cNvPr id="6" name="Segnaposto numero diapositiva 5">
            <a:extLst>
              <a:ext uri="{FF2B5EF4-FFF2-40B4-BE49-F238E27FC236}">
                <a16:creationId xmlns:a16="http://schemas.microsoft.com/office/drawing/2014/main" id="{67C72D4E-4EFD-7FEF-2041-7F6E73B6E049}"/>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31766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9F6F3F9-9044-C9B5-B3A8-15A0198AC64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4B83D75-31CD-939C-DF8A-60391A3F1D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43938F-D789-CFE3-1E40-DEED4FC95BC6}"/>
              </a:ext>
            </a:extLst>
          </p:cNvPr>
          <p:cNvSpPr>
            <a:spLocks noGrp="1"/>
          </p:cNvSpPr>
          <p:nvPr>
            <p:ph type="dt" sz="half" idx="10"/>
          </p:nvPr>
        </p:nvSpPr>
        <p:spPr/>
        <p:txBody>
          <a:bodyPr/>
          <a:lstStyle/>
          <a:p>
            <a:r>
              <a:rPr lang="it-IT"/>
              <a:t>28-04-2026</a:t>
            </a:r>
          </a:p>
        </p:txBody>
      </p:sp>
      <p:sp>
        <p:nvSpPr>
          <p:cNvPr id="5" name="Segnaposto piè di pagina 4">
            <a:extLst>
              <a:ext uri="{FF2B5EF4-FFF2-40B4-BE49-F238E27FC236}">
                <a16:creationId xmlns:a16="http://schemas.microsoft.com/office/drawing/2014/main" id="{CECCCA43-1ECB-E0B8-C972-81500FD0D310}"/>
              </a:ext>
            </a:extLst>
          </p:cNvPr>
          <p:cNvSpPr>
            <a:spLocks noGrp="1"/>
          </p:cNvSpPr>
          <p:nvPr>
            <p:ph type="ftr" sz="quarter" idx="11"/>
          </p:nvPr>
        </p:nvSpPr>
        <p:spPr/>
        <p:txBody>
          <a:bodyPr/>
          <a:lstStyle/>
          <a:p>
            <a:r>
              <a:rPr lang="it-IT"/>
              <a:t>E.Scifoni-MIRO meeting</a:t>
            </a:r>
          </a:p>
        </p:txBody>
      </p:sp>
      <p:sp>
        <p:nvSpPr>
          <p:cNvPr id="6" name="Segnaposto numero diapositiva 5">
            <a:extLst>
              <a:ext uri="{FF2B5EF4-FFF2-40B4-BE49-F238E27FC236}">
                <a16:creationId xmlns:a16="http://schemas.microsoft.com/office/drawing/2014/main" id="{F1F987C7-76D8-1F73-8D5A-5D447EA8EBB7}"/>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270142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2696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it-IT"/>
              <a:t>28-04-2026</a:t>
            </a:r>
            <a:endParaRPr lang="en-GB"/>
          </a:p>
        </p:txBody>
      </p:sp>
      <p:sp>
        <p:nvSpPr>
          <p:cNvPr id="5" name="Footer Placeholder 4"/>
          <p:cNvSpPr>
            <a:spLocks noGrp="1"/>
          </p:cNvSpPr>
          <p:nvPr>
            <p:ph type="ftr" sz="quarter" idx="11"/>
          </p:nvPr>
        </p:nvSpPr>
        <p:spPr/>
        <p:txBody>
          <a:bodyPr/>
          <a:lstStyle/>
          <a:p>
            <a:r>
              <a:rPr lang="en-GB"/>
              <a:t>E.Scifoni-MIRO meeting</a:t>
            </a:r>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48558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it-IT"/>
              <a:t>28-04-2026</a:t>
            </a:r>
            <a:endParaRPr lang="en-GB"/>
          </a:p>
        </p:txBody>
      </p:sp>
      <p:sp>
        <p:nvSpPr>
          <p:cNvPr id="5" name="Footer Placeholder 4"/>
          <p:cNvSpPr>
            <a:spLocks noGrp="1"/>
          </p:cNvSpPr>
          <p:nvPr>
            <p:ph type="ftr" sz="quarter" idx="11"/>
          </p:nvPr>
        </p:nvSpPr>
        <p:spPr/>
        <p:txBody>
          <a:bodyPr/>
          <a:lstStyle/>
          <a:p>
            <a:r>
              <a:rPr lang="en-GB"/>
              <a:t>E.Scifoni-MIRO meeting</a:t>
            </a:r>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8629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it-IT"/>
              <a:t>28-04-2026</a:t>
            </a:r>
            <a:endParaRPr lang="en-GB"/>
          </a:p>
        </p:txBody>
      </p:sp>
      <p:sp>
        <p:nvSpPr>
          <p:cNvPr id="5" name="Footer Placeholder 4"/>
          <p:cNvSpPr>
            <a:spLocks noGrp="1"/>
          </p:cNvSpPr>
          <p:nvPr>
            <p:ph type="ftr" sz="quarter" idx="11"/>
          </p:nvPr>
        </p:nvSpPr>
        <p:spPr/>
        <p:txBody>
          <a:bodyPr/>
          <a:lstStyle/>
          <a:p>
            <a:r>
              <a:rPr lang="en-GB"/>
              <a:t>E.Scifoni-MIRO meeting</a:t>
            </a:r>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911086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it-IT"/>
              <a:t>28-04-2026</a:t>
            </a:r>
            <a:endParaRPr lang="en-GB"/>
          </a:p>
        </p:txBody>
      </p:sp>
      <p:sp>
        <p:nvSpPr>
          <p:cNvPr id="6" name="Footer Placeholder 5"/>
          <p:cNvSpPr>
            <a:spLocks noGrp="1"/>
          </p:cNvSpPr>
          <p:nvPr>
            <p:ph type="ftr" sz="quarter" idx="11"/>
          </p:nvPr>
        </p:nvSpPr>
        <p:spPr/>
        <p:txBody>
          <a:bodyPr/>
          <a:lstStyle/>
          <a:p>
            <a:r>
              <a:rPr lang="en-GB"/>
              <a:t>E.Scifoni-MIRO meeting</a:t>
            </a:r>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01592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it-IT"/>
              <a:t>28-04-2026</a:t>
            </a:r>
            <a:endParaRPr lang="en-GB"/>
          </a:p>
        </p:txBody>
      </p:sp>
      <p:sp>
        <p:nvSpPr>
          <p:cNvPr id="8" name="Footer Placeholder 7"/>
          <p:cNvSpPr>
            <a:spLocks noGrp="1"/>
          </p:cNvSpPr>
          <p:nvPr>
            <p:ph type="ftr" sz="quarter" idx="11"/>
          </p:nvPr>
        </p:nvSpPr>
        <p:spPr/>
        <p:txBody>
          <a:bodyPr/>
          <a:lstStyle/>
          <a:p>
            <a:r>
              <a:rPr lang="en-GB"/>
              <a:t>E.Scifoni-MIRO meeting</a:t>
            </a:r>
          </a:p>
        </p:txBody>
      </p:sp>
      <p:sp>
        <p:nvSpPr>
          <p:cNvPr id="9" name="Slide Number Placeholder 8"/>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855415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it-IT"/>
              <a:t>28-04-2026</a:t>
            </a:r>
            <a:endParaRPr lang="en-GB"/>
          </a:p>
        </p:txBody>
      </p:sp>
      <p:sp>
        <p:nvSpPr>
          <p:cNvPr id="4" name="Footer Placeholder 3"/>
          <p:cNvSpPr>
            <a:spLocks noGrp="1"/>
          </p:cNvSpPr>
          <p:nvPr>
            <p:ph type="ftr" sz="quarter" idx="11"/>
          </p:nvPr>
        </p:nvSpPr>
        <p:spPr/>
        <p:txBody>
          <a:bodyPr/>
          <a:lstStyle/>
          <a:p>
            <a:r>
              <a:rPr lang="en-GB"/>
              <a:t>E.Scifoni-MIRO meeting</a:t>
            </a:r>
          </a:p>
        </p:txBody>
      </p:sp>
      <p:sp>
        <p:nvSpPr>
          <p:cNvPr id="5" name="Slide Number Placeholder 4"/>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820382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28-04-2026</a:t>
            </a:r>
            <a:endParaRPr lang="en-GB"/>
          </a:p>
        </p:txBody>
      </p:sp>
      <p:sp>
        <p:nvSpPr>
          <p:cNvPr id="3" name="Footer Placeholder 2"/>
          <p:cNvSpPr>
            <a:spLocks noGrp="1"/>
          </p:cNvSpPr>
          <p:nvPr>
            <p:ph type="ftr" sz="quarter" idx="11"/>
          </p:nvPr>
        </p:nvSpPr>
        <p:spPr/>
        <p:txBody>
          <a:bodyPr/>
          <a:lstStyle/>
          <a:p>
            <a:r>
              <a:rPr lang="en-GB"/>
              <a:t>E.Scifoni-MIRO meeting</a:t>
            </a:r>
          </a:p>
        </p:txBody>
      </p:sp>
      <p:sp>
        <p:nvSpPr>
          <p:cNvPr id="4" name="Slide Number Placeholder 3"/>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404000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7D19F0-A6FF-7B2A-BF0F-49DF575EBB9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F1A99C-7EC3-2574-C521-A6452E4D87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6C3D4A-BE7F-DA37-3ECF-AB737E6189A5}"/>
              </a:ext>
            </a:extLst>
          </p:cNvPr>
          <p:cNvSpPr>
            <a:spLocks noGrp="1"/>
          </p:cNvSpPr>
          <p:nvPr>
            <p:ph type="dt" sz="half" idx="10"/>
          </p:nvPr>
        </p:nvSpPr>
        <p:spPr/>
        <p:txBody>
          <a:bodyPr/>
          <a:lstStyle/>
          <a:p>
            <a:r>
              <a:rPr lang="it-IT"/>
              <a:t>28-04-2026</a:t>
            </a:r>
          </a:p>
        </p:txBody>
      </p:sp>
      <p:sp>
        <p:nvSpPr>
          <p:cNvPr id="5" name="Segnaposto piè di pagina 4">
            <a:extLst>
              <a:ext uri="{FF2B5EF4-FFF2-40B4-BE49-F238E27FC236}">
                <a16:creationId xmlns:a16="http://schemas.microsoft.com/office/drawing/2014/main" id="{5D04A19C-546A-F191-7E53-03C65ED2C80A}"/>
              </a:ext>
            </a:extLst>
          </p:cNvPr>
          <p:cNvSpPr>
            <a:spLocks noGrp="1"/>
          </p:cNvSpPr>
          <p:nvPr>
            <p:ph type="ftr" sz="quarter" idx="11"/>
          </p:nvPr>
        </p:nvSpPr>
        <p:spPr/>
        <p:txBody>
          <a:bodyPr/>
          <a:lstStyle/>
          <a:p>
            <a:r>
              <a:rPr lang="it-IT"/>
              <a:t>E.Scifoni-MIRO meeting</a:t>
            </a:r>
          </a:p>
        </p:txBody>
      </p:sp>
      <p:sp>
        <p:nvSpPr>
          <p:cNvPr id="6" name="Segnaposto numero diapositiva 5">
            <a:extLst>
              <a:ext uri="{FF2B5EF4-FFF2-40B4-BE49-F238E27FC236}">
                <a16:creationId xmlns:a16="http://schemas.microsoft.com/office/drawing/2014/main" id="{8AC35580-1176-A1D5-AF2E-EF91CDC98F60}"/>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3202868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28-04-2026</a:t>
            </a:r>
            <a:endParaRPr lang="en-GB"/>
          </a:p>
        </p:txBody>
      </p:sp>
      <p:sp>
        <p:nvSpPr>
          <p:cNvPr id="6" name="Footer Placeholder 5"/>
          <p:cNvSpPr>
            <a:spLocks noGrp="1"/>
          </p:cNvSpPr>
          <p:nvPr>
            <p:ph type="ftr" sz="quarter" idx="11"/>
          </p:nvPr>
        </p:nvSpPr>
        <p:spPr/>
        <p:txBody>
          <a:bodyPr/>
          <a:lstStyle/>
          <a:p>
            <a:r>
              <a:rPr lang="en-GB"/>
              <a:t>E.Scifoni-MIRO meeting</a:t>
            </a:r>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697831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28-04-2026</a:t>
            </a:r>
            <a:endParaRPr lang="en-GB"/>
          </a:p>
        </p:txBody>
      </p:sp>
      <p:sp>
        <p:nvSpPr>
          <p:cNvPr id="6" name="Footer Placeholder 5"/>
          <p:cNvSpPr>
            <a:spLocks noGrp="1"/>
          </p:cNvSpPr>
          <p:nvPr>
            <p:ph type="ftr" sz="quarter" idx="11"/>
          </p:nvPr>
        </p:nvSpPr>
        <p:spPr/>
        <p:txBody>
          <a:bodyPr/>
          <a:lstStyle/>
          <a:p>
            <a:r>
              <a:rPr lang="en-GB"/>
              <a:t>E.Scifoni-MIRO meeting</a:t>
            </a:r>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296360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it-IT"/>
              <a:t>28-04-2026</a:t>
            </a:r>
            <a:endParaRPr lang="en-GB"/>
          </a:p>
        </p:txBody>
      </p:sp>
      <p:sp>
        <p:nvSpPr>
          <p:cNvPr id="5" name="Footer Placeholder 4"/>
          <p:cNvSpPr>
            <a:spLocks noGrp="1"/>
          </p:cNvSpPr>
          <p:nvPr>
            <p:ph type="ftr" sz="quarter" idx="11"/>
          </p:nvPr>
        </p:nvSpPr>
        <p:spPr/>
        <p:txBody>
          <a:bodyPr/>
          <a:lstStyle/>
          <a:p>
            <a:r>
              <a:rPr lang="en-GB"/>
              <a:t>E.Scifoni-MIRO meeting</a:t>
            </a:r>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740811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it-IT"/>
              <a:t>28-04-2026</a:t>
            </a:r>
            <a:endParaRPr lang="en-GB"/>
          </a:p>
        </p:txBody>
      </p:sp>
      <p:sp>
        <p:nvSpPr>
          <p:cNvPr id="5" name="Footer Placeholder 4"/>
          <p:cNvSpPr>
            <a:spLocks noGrp="1"/>
          </p:cNvSpPr>
          <p:nvPr>
            <p:ph type="ftr" sz="quarter" idx="11"/>
          </p:nvPr>
        </p:nvSpPr>
        <p:spPr/>
        <p:txBody>
          <a:bodyPr/>
          <a:lstStyle/>
          <a:p>
            <a:r>
              <a:rPr lang="en-GB"/>
              <a:t>E.Scifoni-MIRO meeting</a:t>
            </a:r>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711708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2563589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422" y="84506"/>
            <a:ext cx="11729156" cy="885299"/>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6" name="Slide Number Placeholder 5"/>
          <p:cNvSpPr>
            <a:spLocks noGrp="1"/>
          </p:cNvSpPr>
          <p:nvPr>
            <p:ph type="sldNum" sz="quarter" idx="12"/>
          </p:nvPr>
        </p:nvSpPr>
        <p:spPr>
          <a:xfrm>
            <a:off x="11390497" y="6373285"/>
            <a:ext cx="767659" cy="365125"/>
          </a:xfrm>
          <a:prstGeom prst="rect">
            <a:avLst/>
          </a:prstGeom>
        </p:spPr>
        <p:txBody>
          <a:bodyPr/>
          <a:lstStyle/>
          <a:p>
            <a:fld id="{29B4C46E-EE79-4723-A822-322EBC4A74BF}" type="slidenum">
              <a:rPr lang="en-GB" smtClean="0"/>
              <a:pPr/>
              <a:t>‹#›</a:t>
            </a:fld>
            <a:endParaRPr lang="en-GB" dirty="0"/>
          </a:p>
        </p:txBody>
      </p:sp>
    </p:spTree>
    <p:extLst>
      <p:ext uri="{BB962C8B-B14F-4D97-AF65-F5344CB8AC3E}">
        <p14:creationId xmlns:p14="http://schemas.microsoft.com/office/powerpoint/2010/main" val="974005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36088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600127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946431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96802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3CC476-76AF-A766-5D55-263DC10F383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95E3D04-50FF-8076-A6D5-DE5E1008B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452ED7-1A83-46DC-0842-E11AEA536711}"/>
              </a:ext>
            </a:extLst>
          </p:cNvPr>
          <p:cNvSpPr>
            <a:spLocks noGrp="1"/>
          </p:cNvSpPr>
          <p:nvPr>
            <p:ph type="dt" sz="half" idx="10"/>
          </p:nvPr>
        </p:nvSpPr>
        <p:spPr/>
        <p:txBody>
          <a:bodyPr/>
          <a:lstStyle/>
          <a:p>
            <a:r>
              <a:rPr lang="it-IT"/>
              <a:t>28-04-2026</a:t>
            </a:r>
          </a:p>
        </p:txBody>
      </p:sp>
      <p:sp>
        <p:nvSpPr>
          <p:cNvPr id="5" name="Segnaposto piè di pagina 4">
            <a:extLst>
              <a:ext uri="{FF2B5EF4-FFF2-40B4-BE49-F238E27FC236}">
                <a16:creationId xmlns:a16="http://schemas.microsoft.com/office/drawing/2014/main" id="{78F095A5-AA56-C41C-AC9C-4716DB0B38AA}"/>
              </a:ext>
            </a:extLst>
          </p:cNvPr>
          <p:cNvSpPr>
            <a:spLocks noGrp="1"/>
          </p:cNvSpPr>
          <p:nvPr>
            <p:ph type="ftr" sz="quarter" idx="11"/>
          </p:nvPr>
        </p:nvSpPr>
        <p:spPr/>
        <p:txBody>
          <a:bodyPr/>
          <a:lstStyle/>
          <a:p>
            <a:r>
              <a:rPr lang="it-IT"/>
              <a:t>E.Scifoni-MIRO meeting</a:t>
            </a:r>
          </a:p>
        </p:txBody>
      </p:sp>
      <p:sp>
        <p:nvSpPr>
          <p:cNvPr id="6" name="Segnaposto numero diapositiva 5">
            <a:extLst>
              <a:ext uri="{FF2B5EF4-FFF2-40B4-BE49-F238E27FC236}">
                <a16:creationId xmlns:a16="http://schemas.microsoft.com/office/drawing/2014/main" id="{38D1C5F2-6ED4-2184-E62D-157654FB350D}"/>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2467160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310445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2201231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2220425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815369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it-IT"/>
              <a:t>28-04-2026</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E.Scifoni-MIRO meeting</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52432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69915D-82F1-1C33-EF22-890F56A2A54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8EAEBE8-1725-70C0-0631-F93904CE633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8BA3226-4A41-7D0B-4C24-1C1C526E546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932DF2C-33E5-069B-23C4-4803D49D3E1A}"/>
              </a:ext>
            </a:extLst>
          </p:cNvPr>
          <p:cNvSpPr>
            <a:spLocks noGrp="1"/>
          </p:cNvSpPr>
          <p:nvPr>
            <p:ph type="dt" sz="half" idx="10"/>
          </p:nvPr>
        </p:nvSpPr>
        <p:spPr/>
        <p:txBody>
          <a:bodyPr/>
          <a:lstStyle/>
          <a:p>
            <a:r>
              <a:rPr lang="it-IT"/>
              <a:t>28-04-2026</a:t>
            </a:r>
          </a:p>
        </p:txBody>
      </p:sp>
      <p:sp>
        <p:nvSpPr>
          <p:cNvPr id="6" name="Segnaposto piè di pagina 5">
            <a:extLst>
              <a:ext uri="{FF2B5EF4-FFF2-40B4-BE49-F238E27FC236}">
                <a16:creationId xmlns:a16="http://schemas.microsoft.com/office/drawing/2014/main" id="{5AD24392-A95B-D0E1-86B5-3343C1A63505}"/>
              </a:ext>
            </a:extLst>
          </p:cNvPr>
          <p:cNvSpPr>
            <a:spLocks noGrp="1"/>
          </p:cNvSpPr>
          <p:nvPr>
            <p:ph type="ftr" sz="quarter" idx="11"/>
          </p:nvPr>
        </p:nvSpPr>
        <p:spPr/>
        <p:txBody>
          <a:bodyPr/>
          <a:lstStyle/>
          <a:p>
            <a:r>
              <a:rPr lang="it-IT"/>
              <a:t>E.Scifoni-MIRO meeting</a:t>
            </a:r>
          </a:p>
        </p:txBody>
      </p:sp>
      <p:sp>
        <p:nvSpPr>
          <p:cNvPr id="7" name="Segnaposto numero diapositiva 6">
            <a:extLst>
              <a:ext uri="{FF2B5EF4-FFF2-40B4-BE49-F238E27FC236}">
                <a16:creationId xmlns:a16="http://schemas.microsoft.com/office/drawing/2014/main" id="{A560A5BA-9704-EC6D-F2B6-1B61838668C3}"/>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2110571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2DB9D-86AC-B0CA-1379-0DB909480B8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8F1EF6F-EBF3-8C5C-1B8A-1D2F606008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4C0BE8A-E846-D107-9BD8-465EACBAE25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85C21EF-3466-C4D0-7524-22A0306AC9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431F3EE-BB6A-CC9F-85BD-BA0018358C3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7C1833C-8EE4-E74D-DFEC-043637F64D2E}"/>
              </a:ext>
            </a:extLst>
          </p:cNvPr>
          <p:cNvSpPr>
            <a:spLocks noGrp="1"/>
          </p:cNvSpPr>
          <p:nvPr>
            <p:ph type="dt" sz="half" idx="10"/>
          </p:nvPr>
        </p:nvSpPr>
        <p:spPr/>
        <p:txBody>
          <a:bodyPr/>
          <a:lstStyle/>
          <a:p>
            <a:r>
              <a:rPr lang="it-IT"/>
              <a:t>28-04-2026</a:t>
            </a:r>
          </a:p>
        </p:txBody>
      </p:sp>
      <p:sp>
        <p:nvSpPr>
          <p:cNvPr id="8" name="Segnaposto piè di pagina 7">
            <a:extLst>
              <a:ext uri="{FF2B5EF4-FFF2-40B4-BE49-F238E27FC236}">
                <a16:creationId xmlns:a16="http://schemas.microsoft.com/office/drawing/2014/main" id="{818EC898-8A64-4AD6-F031-BA3669152981}"/>
              </a:ext>
            </a:extLst>
          </p:cNvPr>
          <p:cNvSpPr>
            <a:spLocks noGrp="1"/>
          </p:cNvSpPr>
          <p:nvPr>
            <p:ph type="ftr" sz="quarter" idx="11"/>
          </p:nvPr>
        </p:nvSpPr>
        <p:spPr/>
        <p:txBody>
          <a:bodyPr/>
          <a:lstStyle/>
          <a:p>
            <a:r>
              <a:rPr lang="it-IT"/>
              <a:t>E.Scifoni-MIRO meeting</a:t>
            </a:r>
          </a:p>
        </p:txBody>
      </p:sp>
      <p:sp>
        <p:nvSpPr>
          <p:cNvPr id="9" name="Segnaposto numero diapositiva 8">
            <a:extLst>
              <a:ext uri="{FF2B5EF4-FFF2-40B4-BE49-F238E27FC236}">
                <a16:creationId xmlns:a16="http://schemas.microsoft.com/office/drawing/2014/main" id="{FF15146C-5AA1-84BC-70FC-98000ABC9B87}"/>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393609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94711C-C70D-4AFA-C0A6-0302B81B76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D557661-58F8-755B-4C50-C60D1852CCAE}"/>
              </a:ext>
            </a:extLst>
          </p:cNvPr>
          <p:cNvSpPr>
            <a:spLocks noGrp="1"/>
          </p:cNvSpPr>
          <p:nvPr>
            <p:ph type="dt" sz="half" idx="10"/>
          </p:nvPr>
        </p:nvSpPr>
        <p:spPr/>
        <p:txBody>
          <a:bodyPr/>
          <a:lstStyle/>
          <a:p>
            <a:r>
              <a:rPr lang="it-IT"/>
              <a:t>28-04-2026</a:t>
            </a:r>
          </a:p>
        </p:txBody>
      </p:sp>
      <p:sp>
        <p:nvSpPr>
          <p:cNvPr id="4" name="Segnaposto piè di pagina 3">
            <a:extLst>
              <a:ext uri="{FF2B5EF4-FFF2-40B4-BE49-F238E27FC236}">
                <a16:creationId xmlns:a16="http://schemas.microsoft.com/office/drawing/2014/main" id="{BE3C6F5C-6DF6-203D-6742-D41986ED9778}"/>
              </a:ext>
            </a:extLst>
          </p:cNvPr>
          <p:cNvSpPr>
            <a:spLocks noGrp="1"/>
          </p:cNvSpPr>
          <p:nvPr>
            <p:ph type="ftr" sz="quarter" idx="11"/>
          </p:nvPr>
        </p:nvSpPr>
        <p:spPr/>
        <p:txBody>
          <a:bodyPr/>
          <a:lstStyle/>
          <a:p>
            <a:r>
              <a:rPr lang="it-IT"/>
              <a:t>E.Scifoni-MIRO meeting</a:t>
            </a:r>
          </a:p>
        </p:txBody>
      </p:sp>
      <p:sp>
        <p:nvSpPr>
          <p:cNvPr id="5" name="Segnaposto numero diapositiva 4">
            <a:extLst>
              <a:ext uri="{FF2B5EF4-FFF2-40B4-BE49-F238E27FC236}">
                <a16:creationId xmlns:a16="http://schemas.microsoft.com/office/drawing/2014/main" id="{B8145C6E-1A43-252A-F1B3-D09043B40A4E}"/>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173749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16D3B2A-8B42-7DFE-3406-6DC2461B17CC}"/>
              </a:ext>
            </a:extLst>
          </p:cNvPr>
          <p:cNvSpPr>
            <a:spLocks noGrp="1"/>
          </p:cNvSpPr>
          <p:nvPr>
            <p:ph type="dt" sz="half" idx="10"/>
          </p:nvPr>
        </p:nvSpPr>
        <p:spPr/>
        <p:txBody>
          <a:bodyPr/>
          <a:lstStyle/>
          <a:p>
            <a:r>
              <a:rPr lang="it-IT"/>
              <a:t>28-04-2026</a:t>
            </a:r>
          </a:p>
        </p:txBody>
      </p:sp>
      <p:sp>
        <p:nvSpPr>
          <p:cNvPr id="3" name="Segnaposto piè di pagina 2">
            <a:extLst>
              <a:ext uri="{FF2B5EF4-FFF2-40B4-BE49-F238E27FC236}">
                <a16:creationId xmlns:a16="http://schemas.microsoft.com/office/drawing/2014/main" id="{C19DBB96-87DB-61C7-6A76-FD12745BF05D}"/>
              </a:ext>
            </a:extLst>
          </p:cNvPr>
          <p:cNvSpPr>
            <a:spLocks noGrp="1"/>
          </p:cNvSpPr>
          <p:nvPr>
            <p:ph type="ftr" sz="quarter" idx="11"/>
          </p:nvPr>
        </p:nvSpPr>
        <p:spPr/>
        <p:txBody>
          <a:bodyPr/>
          <a:lstStyle/>
          <a:p>
            <a:r>
              <a:rPr lang="it-IT"/>
              <a:t>E.Scifoni-MIRO meeting</a:t>
            </a:r>
          </a:p>
        </p:txBody>
      </p:sp>
      <p:sp>
        <p:nvSpPr>
          <p:cNvPr id="4" name="Segnaposto numero diapositiva 3">
            <a:extLst>
              <a:ext uri="{FF2B5EF4-FFF2-40B4-BE49-F238E27FC236}">
                <a16:creationId xmlns:a16="http://schemas.microsoft.com/office/drawing/2014/main" id="{F4019515-9AF5-1A11-80C2-C578D0E4F86B}"/>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76274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4C281C-C394-A579-18BF-F82DD0807C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B314CD-ED10-274F-4975-896499CD3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CBEC74F-1ADA-9CA0-38C8-12BAB39DE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EB36F05-C74E-39A6-D922-4AD6FB16B692}"/>
              </a:ext>
            </a:extLst>
          </p:cNvPr>
          <p:cNvSpPr>
            <a:spLocks noGrp="1"/>
          </p:cNvSpPr>
          <p:nvPr>
            <p:ph type="dt" sz="half" idx="10"/>
          </p:nvPr>
        </p:nvSpPr>
        <p:spPr/>
        <p:txBody>
          <a:bodyPr/>
          <a:lstStyle/>
          <a:p>
            <a:r>
              <a:rPr lang="it-IT"/>
              <a:t>28-04-2026</a:t>
            </a:r>
          </a:p>
        </p:txBody>
      </p:sp>
      <p:sp>
        <p:nvSpPr>
          <p:cNvPr id="6" name="Segnaposto piè di pagina 5">
            <a:extLst>
              <a:ext uri="{FF2B5EF4-FFF2-40B4-BE49-F238E27FC236}">
                <a16:creationId xmlns:a16="http://schemas.microsoft.com/office/drawing/2014/main" id="{C95DBC6E-6EDA-C7C5-0269-4692B712D13C}"/>
              </a:ext>
            </a:extLst>
          </p:cNvPr>
          <p:cNvSpPr>
            <a:spLocks noGrp="1"/>
          </p:cNvSpPr>
          <p:nvPr>
            <p:ph type="ftr" sz="quarter" idx="11"/>
          </p:nvPr>
        </p:nvSpPr>
        <p:spPr/>
        <p:txBody>
          <a:bodyPr/>
          <a:lstStyle/>
          <a:p>
            <a:r>
              <a:rPr lang="it-IT"/>
              <a:t>E.Scifoni-MIRO meeting</a:t>
            </a:r>
          </a:p>
        </p:txBody>
      </p:sp>
      <p:sp>
        <p:nvSpPr>
          <p:cNvPr id="7" name="Segnaposto numero diapositiva 6">
            <a:extLst>
              <a:ext uri="{FF2B5EF4-FFF2-40B4-BE49-F238E27FC236}">
                <a16:creationId xmlns:a16="http://schemas.microsoft.com/office/drawing/2014/main" id="{E21F3A52-511F-8177-236E-FA653565500E}"/>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3770411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1D0A35-A7CE-66A3-B3DC-7A782D988A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7E3701F-A07B-281E-5D1C-DA6801455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652EEBD-11B8-53F3-6CCF-1E53EE92B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F25CB3-4028-5425-B261-97B7DE4B6B23}"/>
              </a:ext>
            </a:extLst>
          </p:cNvPr>
          <p:cNvSpPr>
            <a:spLocks noGrp="1"/>
          </p:cNvSpPr>
          <p:nvPr>
            <p:ph type="dt" sz="half" idx="10"/>
          </p:nvPr>
        </p:nvSpPr>
        <p:spPr/>
        <p:txBody>
          <a:bodyPr/>
          <a:lstStyle/>
          <a:p>
            <a:r>
              <a:rPr lang="it-IT"/>
              <a:t>28-04-2026</a:t>
            </a:r>
          </a:p>
        </p:txBody>
      </p:sp>
      <p:sp>
        <p:nvSpPr>
          <p:cNvPr id="6" name="Segnaposto piè di pagina 5">
            <a:extLst>
              <a:ext uri="{FF2B5EF4-FFF2-40B4-BE49-F238E27FC236}">
                <a16:creationId xmlns:a16="http://schemas.microsoft.com/office/drawing/2014/main" id="{FB104D68-33B8-402B-6B08-BECE47F708D3}"/>
              </a:ext>
            </a:extLst>
          </p:cNvPr>
          <p:cNvSpPr>
            <a:spLocks noGrp="1"/>
          </p:cNvSpPr>
          <p:nvPr>
            <p:ph type="ftr" sz="quarter" idx="11"/>
          </p:nvPr>
        </p:nvSpPr>
        <p:spPr/>
        <p:txBody>
          <a:bodyPr/>
          <a:lstStyle/>
          <a:p>
            <a:r>
              <a:rPr lang="it-IT"/>
              <a:t>E.Scifoni-MIRO meeting</a:t>
            </a:r>
          </a:p>
        </p:txBody>
      </p:sp>
      <p:sp>
        <p:nvSpPr>
          <p:cNvPr id="7" name="Segnaposto numero diapositiva 6">
            <a:extLst>
              <a:ext uri="{FF2B5EF4-FFF2-40B4-BE49-F238E27FC236}">
                <a16:creationId xmlns:a16="http://schemas.microsoft.com/office/drawing/2014/main" id="{3C450B68-6E24-73BE-84EF-6B4800CA6922}"/>
              </a:ext>
            </a:extLst>
          </p:cNvPr>
          <p:cNvSpPr>
            <a:spLocks noGrp="1"/>
          </p:cNvSpPr>
          <p:nvPr>
            <p:ph type="sldNum" sz="quarter" idx="12"/>
          </p:nvPr>
        </p:nvSpPr>
        <p:spPr/>
        <p:txBody>
          <a:bodyPr/>
          <a:lstStyle/>
          <a:p>
            <a:fld id="{C10B3363-AFF6-7944-A799-15C2CC3B0A6A}" type="slidenum">
              <a:rPr lang="it-IT" smtClean="0"/>
              <a:t>‹#›</a:t>
            </a:fld>
            <a:endParaRPr lang="it-IT"/>
          </a:p>
        </p:txBody>
      </p:sp>
    </p:spTree>
    <p:extLst>
      <p:ext uri="{BB962C8B-B14F-4D97-AF65-F5344CB8AC3E}">
        <p14:creationId xmlns:p14="http://schemas.microsoft.com/office/powerpoint/2010/main" val="394726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0DBA761-6477-6D9E-FD62-455275173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6A25C6E-9CFB-7235-EEFC-1DC9284EE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E54B60-5617-BE41-2CBB-A6CE5F799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28-04-2026</a:t>
            </a:r>
          </a:p>
        </p:txBody>
      </p:sp>
      <p:sp>
        <p:nvSpPr>
          <p:cNvPr id="5" name="Segnaposto piè di pagina 4">
            <a:extLst>
              <a:ext uri="{FF2B5EF4-FFF2-40B4-BE49-F238E27FC236}">
                <a16:creationId xmlns:a16="http://schemas.microsoft.com/office/drawing/2014/main" id="{9E9C21A1-CA18-B746-B6FA-A19AB00B99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E.Scifoni-MIRO meeting</a:t>
            </a:r>
          </a:p>
        </p:txBody>
      </p:sp>
      <p:sp>
        <p:nvSpPr>
          <p:cNvPr id="6" name="Segnaposto numero diapositiva 5">
            <a:extLst>
              <a:ext uri="{FF2B5EF4-FFF2-40B4-BE49-F238E27FC236}">
                <a16:creationId xmlns:a16="http://schemas.microsoft.com/office/drawing/2014/main" id="{82781778-1540-7716-1EB8-D6FF8FFF5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B3363-AFF6-7944-A799-15C2CC3B0A6A}" type="slidenum">
              <a:rPr lang="it-IT" smtClean="0"/>
              <a:t>‹#›</a:t>
            </a:fld>
            <a:endParaRPr lang="it-IT"/>
          </a:p>
        </p:txBody>
      </p:sp>
    </p:spTree>
    <p:extLst>
      <p:ext uri="{BB962C8B-B14F-4D97-AF65-F5344CB8AC3E}">
        <p14:creationId xmlns:p14="http://schemas.microsoft.com/office/powerpoint/2010/main" val="46371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3"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28-04-2026</a:t>
            </a:r>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E.Scifoni-MIRO meeting</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59E24-DB0A-4ACF-81F4-176CD217932F}" type="slidenum">
              <a:rPr lang="en-GB" smtClean="0"/>
              <a:pPr/>
              <a:t>‹#›</a:t>
            </a:fld>
            <a:endParaRPr lang="en-GB"/>
          </a:p>
        </p:txBody>
      </p:sp>
    </p:spTree>
    <p:extLst>
      <p:ext uri="{BB962C8B-B14F-4D97-AF65-F5344CB8AC3E}">
        <p14:creationId xmlns:p14="http://schemas.microsoft.com/office/powerpoint/2010/main" val="3546224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106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37066" y="173035"/>
            <a:ext cx="11729156" cy="885299"/>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8665344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p:txStyles>
    <p:titleStyle>
      <a:lvl1pPr algn="l" defTabSz="914400" rtl="0" eaLnBrk="1" latinLnBrk="0" hangingPunct="1">
        <a:spcBef>
          <a:spcPct val="0"/>
        </a:spcBef>
        <a:buNone/>
        <a:defRPr sz="3600" b="1" kern="1200" baseline="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5.png"/><Relationship Id="rId7" Type="http://schemas.openxmlformats.org/officeDocument/2006/relationships/image" Target="../media/image7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46.png"/><Relationship Id="rId9"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B31_BE110C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hyperlink" Target="https://4thflashworkshop.unitn.i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jp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et.al/"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1B4287-0B21-A5F5-CEBF-E3A4C9D78319}"/>
              </a:ext>
            </a:extLst>
          </p:cNvPr>
          <p:cNvSpPr txBox="1"/>
          <p:nvPr/>
        </p:nvSpPr>
        <p:spPr>
          <a:xfrm>
            <a:off x="414528" y="2481042"/>
            <a:ext cx="11160083" cy="2585323"/>
          </a:xfrm>
          <a:prstGeom prst="rect">
            <a:avLst/>
          </a:prstGeom>
          <a:noFill/>
        </p:spPr>
        <p:txBody>
          <a:bodyPr wrap="square" rtlCol="0">
            <a:spAutoFit/>
          </a:bodyPr>
          <a:lstStyle/>
          <a:p>
            <a:pPr algn="ctr"/>
            <a:r>
              <a:rPr lang="en-GB" sz="4800" dirty="0">
                <a:solidFill>
                  <a:schemeClr val="accent1">
                    <a:lumMod val="50000"/>
                  </a:schemeClr>
                </a:solidFill>
              </a:rPr>
              <a:t>WP3.4 Mechanistic </a:t>
            </a:r>
            <a:r>
              <a:rPr lang="en-GB" sz="4800" dirty="0" err="1">
                <a:solidFill>
                  <a:schemeClr val="accent1">
                    <a:lumMod val="50000"/>
                  </a:schemeClr>
                </a:solidFill>
              </a:rPr>
              <a:t>Modeling</a:t>
            </a:r>
            <a:endParaRPr lang="en-GB" sz="4800" dirty="0">
              <a:solidFill>
                <a:schemeClr val="accent1">
                  <a:lumMod val="50000"/>
                </a:schemeClr>
              </a:solidFill>
            </a:endParaRPr>
          </a:p>
          <a:p>
            <a:pPr algn="ctr"/>
            <a:r>
              <a:rPr lang="en-GB" sz="4800" dirty="0">
                <a:solidFill>
                  <a:schemeClr val="accent1">
                    <a:lumMod val="50000"/>
                  </a:schemeClr>
                </a:solidFill>
              </a:rPr>
              <a:t>update</a:t>
            </a:r>
          </a:p>
          <a:p>
            <a:pPr algn="ctr"/>
            <a:endParaRPr lang="en-GB" sz="4800" dirty="0">
              <a:solidFill>
                <a:schemeClr val="accent1">
                  <a:lumMod val="50000"/>
                </a:schemeClr>
              </a:solidFill>
            </a:endParaRPr>
          </a:p>
          <a:p>
            <a:endParaRPr lang="en-IT" dirty="0"/>
          </a:p>
        </p:txBody>
      </p:sp>
      <p:sp>
        <p:nvSpPr>
          <p:cNvPr id="8" name="Title 1">
            <a:extLst>
              <a:ext uri="{FF2B5EF4-FFF2-40B4-BE49-F238E27FC236}">
                <a16:creationId xmlns:a16="http://schemas.microsoft.com/office/drawing/2014/main" id="{6F01DB4F-0416-268E-3770-A23FA1C8588B}"/>
              </a:ext>
            </a:extLst>
          </p:cNvPr>
          <p:cNvSpPr txBox="1">
            <a:spLocks/>
          </p:cNvSpPr>
          <p:nvPr/>
        </p:nvSpPr>
        <p:spPr>
          <a:xfrm>
            <a:off x="838199" y="42002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2400" dirty="0"/>
              <a:t>Emanuele Scifoni, Igor Bodrenko, Francesco Cordoni, Giulio Bordieri, Lorenzo Castelli, Marco Battestini, </a:t>
            </a:r>
            <a:r>
              <a:rPr lang="en-GB" sz="2400" dirty="0"/>
              <a:t>Valentina Tozzini…et al.</a:t>
            </a:r>
            <a:endParaRPr lang="en-IT" sz="2800" dirty="0"/>
          </a:p>
        </p:txBody>
      </p:sp>
      <p:sp>
        <p:nvSpPr>
          <p:cNvPr id="7" name="Date Placeholder 6">
            <a:extLst>
              <a:ext uri="{FF2B5EF4-FFF2-40B4-BE49-F238E27FC236}">
                <a16:creationId xmlns:a16="http://schemas.microsoft.com/office/drawing/2014/main" id="{0E125B08-058F-39E0-5364-5802267038C1}"/>
              </a:ext>
            </a:extLst>
          </p:cNvPr>
          <p:cNvSpPr>
            <a:spLocks noGrp="1"/>
          </p:cNvSpPr>
          <p:nvPr>
            <p:ph type="dt" sz="half" idx="10"/>
          </p:nvPr>
        </p:nvSpPr>
        <p:spPr/>
        <p:txBody>
          <a:bodyPr/>
          <a:lstStyle/>
          <a:p>
            <a:r>
              <a:rPr lang="it-IT"/>
              <a:t>28-04-2026</a:t>
            </a:r>
            <a:endParaRPr lang="it-IT" dirty="0"/>
          </a:p>
        </p:txBody>
      </p:sp>
      <p:sp>
        <p:nvSpPr>
          <p:cNvPr id="10" name="Footer Placeholder 9">
            <a:extLst>
              <a:ext uri="{FF2B5EF4-FFF2-40B4-BE49-F238E27FC236}">
                <a16:creationId xmlns:a16="http://schemas.microsoft.com/office/drawing/2014/main" id="{134554C5-44E1-BF94-EB63-CA71CD0C8671}"/>
              </a:ext>
            </a:extLst>
          </p:cNvPr>
          <p:cNvSpPr>
            <a:spLocks noGrp="1"/>
          </p:cNvSpPr>
          <p:nvPr>
            <p:ph type="ftr" sz="quarter" idx="11"/>
          </p:nvPr>
        </p:nvSpPr>
        <p:spPr/>
        <p:txBody>
          <a:bodyPr/>
          <a:lstStyle/>
          <a:p>
            <a:r>
              <a:rPr lang="it-IT"/>
              <a:t>E.Scifoni-MIRO meeting</a:t>
            </a:r>
          </a:p>
        </p:txBody>
      </p:sp>
      <p:sp>
        <p:nvSpPr>
          <p:cNvPr id="3" name="TextBox 2">
            <a:extLst>
              <a:ext uri="{FF2B5EF4-FFF2-40B4-BE49-F238E27FC236}">
                <a16:creationId xmlns:a16="http://schemas.microsoft.com/office/drawing/2014/main" id="{24FD8334-2F96-354E-EF59-E9982D3004C8}"/>
              </a:ext>
            </a:extLst>
          </p:cNvPr>
          <p:cNvSpPr txBox="1"/>
          <p:nvPr/>
        </p:nvSpPr>
        <p:spPr>
          <a:xfrm>
            <a:off x="2582412" y="830118"/>
            <a:ext cx="7060347" cy="523220"/>
          </a:xfrm>
          <a:prstGeom prst="rect">
            <a:avLst/>
          </a:prstGeom>
          <a:noFill/>
        </p:spPr>
        <p:txBody>
          <a:bodyPr wrap="square">
            <a:spAutoFit/>
          </a:bodyPr>
          <a:lstStyle/>
          <a:p>
            <a:pPr algn="ctr"/>
            <a:r>
              <a:rPr lang="en-IT" sz="2800" i="1" dirty="0">
                <a:solidFill>
                  <a:schemeClr val="accent1">
                    <a:lumMod val="50000"/>
                  </a:schemeClr>
                </a:solidFill>
              </a:rPr>
              <a:t>MIRO – Coll. Meeting – Pisa 27-28/4/2026</a:t>
            </a:r>
          </a:p>
        </p:txBody>
      </p:sp>
      <p:pic>
        <p:nvPicPr>
          <p:cNvPr id="2" name="Picture 2" descr="TIFPA Trento Institute for Fundamental Physics and Applications">
            <a:extLst>
              <a:ext uri="{FF2B5EF4-FFF2-40B4-BE49-F238E27FC236}">
                <a16:creationId xmlns:a16="http://schemas.microsoft.com/office/drawing/2014/main" id="{80A867DA-8EEA-29EF-44D8-981F266BA3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419" y="5072167"/>
            <a:ext cx="1455836" cy="90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3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F0C4-6687-C085-A90A-2974FCD9F592}"/>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0A821178-4F13-2D5A-7931-BEE3A6A8D099}"/>
              </a:ext>
            </a:extLst>
          </p:cNvPr>
          <p:cNvSpPr>
            <a:spLocks noGrp="1"/>
          </p:cNvSpPr>
          <p:nvPr>
            <p:ph idx="1"/>
          </p:nvPr>
        </p:nvSpPr>
        <p:spPr/>
        <p:txBody>
          <a:bodyPr/>
          <a:lstStyle/>
          <a:p>
            <a:endParaRPr lang="en-IT"/>
          </a:p>
        </p:txBody>
      </p:sp>
      <p:sp>
        <p:nvSpPr>
          <p:cNvPr id="4" name="Date Placeholder 3">
            <a:extLst>
              <a:ext uri="{FF2B5EF4-FFF2-40B4-BE49-F238E27FC236}">
                <a16:creationId xmlns:a16="http://schemas.microsoft.com/office/drawing/2014/main" id="{AF2BFF81-8717-59DB-B7C2-6B0606D52A5C}"/>
              </a:ext>
            </a:extLst>
          </p:cNvPr>
          <p:cNvSpPr>
            <a:spLocks noGrp="1"/>
          </p:cNvSpPr>
          <p:nvPr>
            <p:ph type="dt" sz="half" idx="10"/>
          </p:nvPr>
        </p:nvSpPr>
        <p:spPr/>
        <p:txBody>
          <a:bodyPr/>
          <a:lstStyle/>
          <a:p>
            <a:r>
              <a:rPr lang="it-IT"/>
              <a:t>28-04-2026</a:t>
            </a:r>
          </a:p>
        </p:txBody>
      </p:sp>
      <p:sp>
        <p:nvSpPr>
          <p:cNvPr id="5" name="Footer Placeholder 4">
            <a:extLst>
              <a:ext uri="{FF2B5EF4-FFF2-40B4-BE49-F238E27FC236}">
                <a16:creationId xmlns:a16="http://schemas.microsoft.com/office/drawing/2014/main" id="{3C23AA79-96DC-1042-1CB9-926510D8353E}"/>
              </a:ext>
            </a:extLst>
          </p:cNvPr>
          <p:cNvSpPr>
            <a:spLocks noGrp="1"/>
          </p:cNvSpPr>
          <p:nvPr>
            <p:ph type="ftr" sz="quarter" idx="11"/>
          </p:nvPr>
        </p:nvSpPr>
        <p:spPr/>
        <p:txBody>
          <a:bodyPr/>
          <a:lstStyle/>
          <a:p>
            <a:r>
              <a:rPr lang="it-IT"/>
              <a:t>E.Scifoni-MIRO meeting</a:t>
            </a:r>
          </a:p>
        </p:txBody>
      </p:sp>
      <p:pic>
        <p:nvPicPr>
          <p:cNvPr id="6" name="Picture 5">
            <a:extLst>
              <a:ext uri="{FF2B5EF4-FFF2-40B4-BE49-F238E27FC236}">
                <a16:creationId xmlns:a16="http://schemas.microsoft.com/office/drawing/2014/main" id="{1B86A1DF-573C-B866-0E4E-3D18FEE45A59}"/>
              </a:ext>
            </a:extLst>
          </p:cNvPr>
          <p:cNvPicPr>
            <a:picLocks noChangeAspect="1"/>
          </p:cNvPicPr>
          <p:nvPr/>
        </p:nvPicPr>
        <p:blipFill>
          <a:blip r:embed="rId2"/>
          <a:stretch>
            <a:fillRect/>
          </a:stretch>
        </p:blipFill>
        <p:spPr>
          <a:xfrm>
            <a:off x="440662" y="681037"/>
            <a:ext cx="11310676" cy="5495926"/>
          </a:xfrm>
          <a:prstGeom prst="rect">
            <a:avLst/>
          </a:prstGeom>
        </p:spPr>
      </p:pic>
      <p:sp>
        <p:nvSpPr>
          <p:cNvPr id="7" name="Rectangle 1">
            <a:extLst>
              <a:ext uri="{FF2B5EF4-FFF2-40B4-BE49-F238E27FC236}">
                <a16:creationId xmlns:a16="http://schemas.microsoft.com/office/drawing/2014/main" id="{5E6C174C-23BB-305A-9621-542E41378ED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800" b="0" i="0" u="none" strike="noStrike" cap="none" normalizeH="0" baseline="0">
                <a:ln>
                  <a:noFill/>
                </a:ln>
                <a:solidFill>
                  <a:srgbClr val="000000"/>
                </a:solidFill>
                <a:effectLst/>
                <a:latin typeface="Arial" panose="020B0604020202020204" pitchFamily="34" charset="0"/>
              </a:rPr>
              <a:t> </a:t>
            </a:r>
            <a:endParaRPr kumimoji="0" lang="en-IT" altLang="en-IT"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B48F9D29-6597-6F1E-5BD8-04B1788D1B8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800" b="0" i="0" u="none" strike="noStrike" cap="none" normalizeH="0" baseline="0">
                <a:ln>
                  <a:noFill/>
                </a:ln>
                <a:solidFill>
                  <a:srgbClr val="000000"/>
                </a:solidFill>
                <a:effectLst/>
                <a:latin typeface="Arial" panose="020B0604020202020204" pitchFamily="34" charset="0"/>
              </a:rPr>
              <a:t> </a:t>
            </a:r>
            <a:endParaRPr kumimoji="0" lang="en-IT" altLang="en-IT"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EC289FFF-63DD-2850-2D60-BD3F532E8DB0}"/>
              </a:ext>
            </a:extLst>
          </p:cNvPr>
          <p:cNvSpPr txBox="1"/>
          <p:nvPr/>
        </p:nvSpPr>
        <p:spPr>
          <a:xfrm>
            <a:off x="7952509" y="6356350"/>
            <a:ext cx="1062855" cy="369332"/>
          </a:xfrm>
          <a:prstGeom prst="rect">
            <a:avLst/>
          </a:prstGeom>
          <a:noFill/>
        </p:spPr>
        <p:txBody>
          <a:bodyPr wrap="none" rtlCol="0">
            <a:spAutoFit/>
          </a:bodyPr>
          <a:lstStyle/>
          <a:p>
            <a:r>
              <a:rPr lang="en-IT" dirty="0"/>
              <a:t>L. Castelli</a:t>
            </a:r>
          </a:p>
        </p:txBody>
      </p:sp>
    </p:spTree>
    <p:extLst>
      <p:ext uri="{BB962C8B-B14F-4D97-AF65-F5344CB8AC3E}">
        <p14:creationId xmlns:p14="http://schemas.microsoft.com/office/powerpoint/2010/main" val="3578803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d99e126a7a_0_30"/>
          <p:cNvSpPr txBox="1">
            <a:spLocks noGrp="1"/>
          </p:cNvSpPr>
          <p:nvPr>
            <p:ph type="title"/>
          </p:nvPr>
        </p:nvSpPr>
        <p:spPr>
          <a:xfrm>
            <a:off x="46888" y="0"/>
            <a:ext cx="10043700" cy="929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700" b="1">
                <a:solidFill>
                  <a:schemeClr val="dk2"/>
                </a:solidFill>
                <a:latin typeface="Tenor Sans"/>
                <a:ea typeface="Tenor Sans"/>
                <a:cs typeface="Tenor Sans"/>
                <a:sym typeface="Tenor Sans"/>
              </a:rPr>
              <a:t>(Results) UHDR experimental conditions and ranges</a:t>
            </a:r>
            <a:endParaRPr sz="2800">
              <a:latin typeface="Tenor Sans"/>
              <a:ea typeface="Tenor Sans"/>
              <a:cs typeface="Tenor Sans"/>
              <a:sym typeface="Tenor Sans"/>
            </a:endParaRPr>
          </a:p>
        </p:txBody>
      </p:sp>
      <p:sp>
        <p:nvSpPr>
          <p:cNvPr id="337" name="Google Shape;337;g3d99e126a7a_0_30"/>
          <p:cNvSpPr txBox="1"/>
          <p:nvPr/>
        </p:nvSpPr>
        <p:spPr>
          <a:xfrm>
            <a:off x="11689450" y="6395659"/>
            <a:ext cx="426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en-US" sz="2000">
                <a:latin typeface="Tenor Sans"/>
                <a:ea typeface="Tenor Sans"/>
                <a:cs typeface="Tenor Sans"/>
                <a:sym typeface="Tenor Sans"/>
              </a:rPr>
              <a:t>8</a:t>
            </a:r>
            <a:endParaRPr sz="2000">
              <a:solidFill>
                <a:srgbClr val="000000"/>
              </a:solidFill>
              <a:latin typeface="Tenor Sans"/>
              <a:ea typeface="Tenor Sans"/>
              <a:cs typeface="Tenor Sans"/>
              <a:sym typeface="Tenor Sans"/>
            </a:endParaRPr>
          </a:p>
        </p:txBody>
      </p:sp>
      <p:pic>
        <p:nvPicPr>
          <p:cNvPr id="338" name="Google Shape;338;g3d99e126a7a_0_30" title="experiments_row_analysis.png"/>
          <p:cNvPicPr preferRelativeResize="0"/>
          <p:nvPr/>
        </p:nvPicPr>
        <p:blipFill>
          <a:blip r:embed="rId3">
            <a:alphaModFix/>
          </a:blip>
          <a:stretch>
            <a:fillRect/>
          </a:stretch>
        </p:blipFill>
        <p:spPr>
          <a:xfrm>
            <a:off x="89858" y="1114287"/>
            <a:ext cx="11887201" cy="5096173"/>
          </a:xfrm>
          <a:prstGeom prst="rect">
            <a:avLst/>
          </a:prstGeom>
          <a:noFill/>
          <a:ln>
            <a:noFill/>
          </a:ln>
        </p:spPr>
      </p:pic>
      <p:sp>
        <p:nvSpPr>
          <p:cNvPr id="2" name="TextBox 1">
            <a:extLst>
              <a:ext uri="{FF2B5EF4-FFF2-40B4-BE49-F238E27FC236}">
                <a16:creationId xmlns:a16="http://schemas.microsoft.com/office/drawing/2014/main" id="{735E8D77-B49A-0F02-627D-73DEF991B5A7}"/>
              </a:ext>
            </a:extLst>
          </p:cNvPr>
          <p:cNvSpPr txBox="1"/>
          <p:nvPr/>
        </p:nvSpPr>
        <p:spPr>
          <a:xfrm>
            <a:off x="8289564" y="33670"/>
            <a:ext cx="2061975" cy="307777"/>
          </a:xfrm>
          <a:prstGeom prst="rect">
            <a:avLst/>
          </a:prstGeom>
          <a:noFill/>
        </p:spPr>
        <p:txBody>
          <a:bodyPr wrap="none" rtlCol="0">
            <a:spAutoFit/>
          </a:bodyPr>
          <a:lstStyle/>
          <a:p>
            <a:r>
              <a:rPr lang="en-IT" sz="1400" i="1" dirty="0">
                <a:solidFill>
                  <a:schemeClr val="accent1"/>
                </a:solidFill>
              </a:rPr>
              <a:t>See L.Castelli  talk@PMBT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BF64-1BC7-B5C0-291B-F3C2940F5B8D}"/>
              </a:ext>
            </a:extLst>
          </p:cNvPr>
          <p:cNvSpPr>
            <a:spLocks noGrp="1"/>
          </p:cNvSpPr>
          <p:nvPr>
            <p:ph type="title"/>
          </p:nvPr>
        </p:nvSpPr>
        <p:spPr/>
        <p:txBody>
          <a:bodyPr/>
          <a:lstStyle/>
          <a:p>
            <a:endParaRPr lang="en-IT" dirty="0"/>
          </a:p>
        </p:txBody>
      </p:sp>
      <p:sp>
        <p:nvSpPr>
          <p:cNvPr id="3" name="Content Placeholder 2">
            <a:extLst>
              <a:ext uri="{FF2B5EF4-FFF2-40B4-BE49-F238E27FC236}">
                <a16:creationId xmlns:a16="http://schemas.microsoft.com/office/drawing/2014/main" id="{04BC01FA-14C8-28B0-F3A9-488C13671012}"/>
              </a:ext>
            </a:extLst>
          </p:cNvPr>
          <p:cNvSpPr>
            <a:spLocks noGrp="1"/>
          </p:cNvSpPr>
          <p:nvPr>
            <p:ph idx="1"/>
          </p:nvPr>
        </p:nvSpPr>
        <p:spPr/>
        <p:txBody>
          <a:bodyPr/>
          <a:lstStyle/>
          <a:p>
            <a:endParaRPr lang="en-IT"/>
          </a:p>
        </p:txBody>
      </p:sp>
      <p:sp>
        <p:nvSpPr>
          <p:cNvPr id="4" name="Date Placeholder 3">
            <a:extLst>
              <a:ext uri="{FF2B5EF4-FFF2-40B4-BE49-F238E27FC236}">
                <a16:creationId xmlns:a16="http://schemas.microsoft.com/office/drawing/2014/main" id="{FC1F8B12-0D61-699A-A87C-9DFF40DCDFC6}"/>
              </a:ext>
            </a:extLst>
          </p:cNvPr>
          <p:cNvSpPr>
            <a:spLocks noGrp="1"/>
          </p:cNvSpPr>
          <p:nvPr>
            <p:ph type="dt" sz="half" idx="10"/>
          </p:nvPr>
        </p:nvSpPr>
        <p:spPr/>
        <p:txBody>
          <a:bodyPr/>
          <a:lstStyle/>
          <a:p>
            <a:r>
              <a:rPr lang="it-IT"/>
              <a:t>28-04-2026</a:t>
            </a:r>
          </a:p>
        </p:txBody>
      </p:sp>
      <p:sp>
        <p:nvSpPr>
          <p:cNvPr id="5" name="Footer Placeholder 4">
            <a:extLst>
              <a:ext uri="{FF2B5EF4-FFF2-40B4-BE49-F238E27FC236}">
                <a16:creationId xmlns:a16="http://schemas.microsoft.com/office/drawing/2014/main" id="{81A49AA3-93E9-9DD9-1C81-B9B93381D91A}"/>
              </a:ext>
            </a:extLst>
          </p:cNvPr>
          <p:cNvSpPr>
            <a:spLocks noGrp="1"/>
          </p:cNvSpPr>
          <p:nvPr>
            <p:ph type="ftr" sz="quarter" idx="11"/>
          </p:nvPr>
        </p:nvSpPr>
        <p:spPr/>
        <p:txBody>
          <a:bodyPr/>
          <a:lstStyle/>
          <a:p>
            <a:r>
              <a:rPr lang="it-IT"/>
              <a:t>E.Scifoni-MIRO meeting</a:t>
            </a:r>
          </a:p>
        </p:txBody>
      </p:sp>
      <p:pic>
        <p:nvPicPr>
          <p:cNvPr id="6" name="Picture 5">
            <a:extLst>
              <a:ext uri="{FF2B5EF4-FFF2-40B4-BE49-F238E27FC236}">
                <a16:creationId xmlns:a16="http://schemas.microsoft.com/office/drawing/2014/main" id="{E1D79FDA-B0FA-08A1-2D99-9DD72D61883E}"/>
              </a:ext>
            </a:extLst>
          </p:cNvPr>
          <p:cNvPicPr>
            <a:picLocks noChangeAspect="1"/>
          </p:cNvPicPr>
          <p:nvPr/>
        </p:nvPicPr>
        <p:blipFill>
          <a:blip r:embed="rId2"/>
          <a:stretch>
            <a:fillRect/>
          </a:stretch>
        </p:blipFill>
        <p:spPr>
          <a:xfrm>
            <a:off x="2209801" y="969798"/>
            <a:ext cx="7168116" cy="5371204"/>
          </a:xfrm>
          <a:prstGeom prst="rect">
            <a:avLst/>
          </a:prstGeom>
        </p:spPr>
      </p:pic>
      <p:sp>
        <p:nvSpPr>
          <p:cNvPr id="8" name="Title 1">
            <a:extLst>
              <a:ext uri="{FF2B5EF4-FFF2-40B4-BE49-F238E27FC236}">
                <a16:creationId xmlns:a16="http://schemas.microsoft.com/office/drawing/2014/main" id="{6B237D40-1964-8EBE-2D55-6ABD3AEC033C}"/>
              </a:ext>
            </a:extLst>
          </p:cNvPr>
          <p:cNvSpPr txBox="1">
            <a:spLocks/>
          </p:cNvSpPr>
          <p:nvPr/>
        </p:nvSpPr>
        <p:spPr>
          <a:xfrm>
            <a:off x="320567" y="-133382"/>
            <a:ext cx="114119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r>
              <a:rPr lang="en-US" sz="4267" dirty="0" err="1"/>
              <a:t>Microdosimetry</a:t>
            </a:r>
            <a:r>
              <a:rPr lang="en-US" sz="4267" dirty="0"/>
              <a:t> based modeling</a:t>
            </a:r>
            <a:endParaRPr lang="en-IT" sz="4267" dirty="0"/>
          </a:p>
        </p:txBody>
      </p:sp>
    </p:spTree>
    <p:extLst>
      <p:ext uri="{BB962C8B-B14F-4D97-AF65-F5344CB8AC3E}">
        <p14:creationId xmlns:p14="http://schemas.microsoft.com/office/powerpoint/2010/main" val="3137498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AF1DE-BB24-AD51-5EF8-641363CC6614}"/>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56D4AC0D-D036-A717-791D-602EC4CADDD8}"/>
              </a:ext>
            </a:extLst>
          </p:cNvPr>
          <p:cNvSpPr txBox="1">
            <a:spLocks/>
          </p:cNvSpPr>
          <p:nvPr/>
        </p:nvSpPr>
        <p:spPr>
          <a:xfrm>
            <a:off x="0" y="-46192"/>
            <a:ext cx="12192000" cy="833090"/>
          </a:xfrm>
          <a:prstGeom prst="rect">
            <a:avLst/>
          </a:prstGeom>
          <a:solidFill>
            <a:schemeClr val="tx2">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Palatino Linotype" panose="02040502050505030304" pitchFamily="18" charset="0"/>
              </a:rPr>
              <a:t>	</a:t>
            </a:r>
            <a:r>
              <a:rPr lang="en-US" sz="4000" b="1" dirty="0">
                <a:solidFill>
                  <a:prstClr val="black"/>
                </a:solidFill>
                <a:latin typeface="Palatino Linotype" panose="02040502050505030304" pitchFamily="18" charset="0"/>
              </a:rPr>
              <a:t>The </a:t>
            </a:r>
            <a:r>
              <a:rPr lang="it-IT" sz="4000" b="1" dirty="0">
                <a:solidFill>
                  <a:prstClr val="black"/>
                </a:solidFill>
                <a:latin typeface="Palatino Linotype" panose="02040502050505030304" pitchFamily="18" charset="0"/>
              </a:rPr>
              <a:t>GSM</a:t>
            </a:r>
            <a:r>
              <a:rPr lang="it-IT" sz="4000" b="1" baseline="30000" dirty="0">
                <a:solidFill>
                  <a:prstClr val="black"/>
                </a:solidFill>
                <a:latin typeface="Palatino Linotype" panose="02040502050505030304" pitchFamily="18" charset="0"/>
              </a:rPr>
              <a:t>2</a:t>
            </a:r>
            <a:r>
              <a:rPr lang="it-IT" sz="4000" b="1" dirty="0">
                <a:solidFill>
                  <a:prstClr val="black"/>
                </a:solidFill>
                <a:latin typeface="Palatino Linotype" panose="02040502050505030304" pitchFamily="18" charset="0"/>
              </a:rPr>
              <a:t> -</a:t>
            </a:r>
            <a:r>
              <a:rPr lang="it-IT" sz="4000" b="1" dirty="0" err="1">
                <a:solidFill>
                  <a:prstClr val="black"/>
                </a:solidFill>
                <a:latin typeface="Palatino Linotype" panose="02040502050505030304" pitchFamily="18" charset="0"/>
              </a:rPr>
              <a:t>based</a:t>
            </a:r>
            <a:r>
              <a:rPr lang="it-IT" sz="4000" b="1" dirty="0">
                <a:solidFill>
                  <a:prstClr val="black"/>
                </a:solidFill>
                <a:latin typeface="Palatino Linotype" panose="02040502050505030304" pitchFamily="18" charset="0"/>
              </a:rPr>
              <a:t> NTCP model</a:t>
            </a:r>
            <a:endParaRPr lang="en-US" sz="4000" b="1" dirty="0">
              <a:solidFill>
                <a:prstClr val="black"/>
              </a:solidFill>
              <a:latin typeface="Palatino Linotype" panose="02040502050505030304" pitchFamily="18" charset="0"/>
            </a:endParaRPr>
          </a:p>
        </p:txBody>
      </p:sp>
      <p:pic>
        <p:nvPicPr>
          <p:cNvPr id="29" name="Immagine 28">
            <a:extLst>
              <a:ext uri="{FF2B5EF4-FFF2-40B4-BE49-F238E27FC236}">
                <a16:creationId xmlns:a16="http://schemas.microsoft.com/office/drawing/2014/main" id="{6ADC2CB5-5CF8-B9B0-BB19-D1F1D6458768}"/>
              </a:ext>
            </a:extLst>
          </p:cNvPr>
          <p:cNvPicPr>
            <a:picLocks noChangeAspect="1"/>
          </p:cNvPicPr>
          <p:nvPr/>
        </p:nvPicPr>
        <p:blipFill>
          <a:blip r:embed="rId2"/>
          <a:stretch>
            <a:fillRect/>
          </a:stretch>
        </p:blipFill>
        <p:spPr>
          <a:xfrm>
            <a:off x="949625" y="805190"/>
            <a:ext cx="2752193" cy="2715357"/>
          </a:xfrm>
          <a:prstGeom prst="rect">
            <a:avLst/>
          </a:prstGeom>
        </p:spPr>
      </p:pic>
      <p:pic>
        <p:nvPicPr>
          <p:cNvPr id="31" name="Immagine 30" descr="Immagine che contiene cerchio, rosa, Arte bambini, cartone animato&#10;&#10;Descrizione generata automaticamente">
            <a:extLst>
              <a:ext uri="{FF2B5EF4-FFF2-40B4-BE49-F238E27FC236}">
                <a16:creationId xmlns:a16="http://schemas.microsoft.com/office/drawing/2014/main" id="{385B9652-9271-05E3-A983-D1FF219C0E9C}"/>
              </a:ext>
            </a:extLst>
          </p:cNvPr>
          <p:cNvPicPr>
            <a:picLocks noChangeAspect="1"/>
          </p:cNvPicPr>
          <p:nvPr/>
        </p:nvPicPr>
        <p:blipFill>
          <a:blip r:embed="rId3" cstate="print">
            <a:extLst>
              <a:ext uri="{28A0092B-C50C-407E-A947-70E740481C1C}">
                <a14:useLocalDpi xmlns:a14="http://schemas.microsoft.com/office/drawing/2010/main" val="0"/>
              </a:ext>
            </a:extLst>
          </a:blip>
          <a:srcRect r="31283"/>
          <a:stretch/>
        </p:blipFill>
        <p:spPr>
          <a:xfrm>
            <a:off x="949625" y="3580770"/>
            <a:ext cx="3200399" cy="2715357"/>
          </a:xfrm>
          <a:prstGeom prst="rect">
            <a:avLst/>
          </a:prstGeom>
          <a:ln w="19050">
            <a:solidFill>
              <a:schemeClr val="tx1"/>
            </a:solidFill>
          </a:ln>
        </p:spPr>
      </p:pic>
      <p:cxnSp>
        <p:nvCxnSpPr>
          <p:cNvPr id="33" name="Connettore diritto 32">
            <a:extLst>
              <a:ext uri="{FF2B5EF4-FFF2-40B4-BE49-F238E27FC236}">
                <a16:creationId xmlns:a16="http://schemas.microsoft.com/office/drawing/2014/main" id="{54D3CDD6-9A32-A9B2-091A-A0C6A5373C9F}"/>
              </a:ext>
            </a:extLst>
          </p:cNvPr>
          <p:cNvCxnSpPr>
            <a:cxnSpLocks/>
          </p:cNvCxnSpPr>
          <p:nvPr/>
        </p:nvCxnSpPr>
        <p:spPr>
          <a:xfrm flipV="1">
            <a:off x="949625" y="2428255"/>
            <a:ext cx="1260175" cy="1139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diritto 41">
            <a:extLst>
              <a:ext uri="{FF2B5EF4-FFF2-40B4-BE49-F238E27FC236}">
                <a16:creationId xmlns:a16="http://schemas.microsoft.com/office/drawing/2014/main" id="{2FC24B24-3732-18E2-6E98-E5FBAA5EFE0D}"/>
              </a:ext>
            </a:extLst>
          </p:cNvPr>
          <p:cNvCxnSpPr>
            <a:cxnSpLocks/>
          </p:cNvCxnSpPr>
          <p:nvPr/>
        </p:nvCxnSpPr>
        <p:spPr>
          <a:xfrm flipH="1" flipV="1">
            <a:off x="3027872" y="2428255"/>
            <a:ext cx="1123230" cy="11389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CasellaDiTesto 54">
            <a:extLst>
              <a:ext uri="{FF2B5EF4-FFF2-40B4-BE49-F238E27FC236}">
                <a16:creationId xmlns:a16="http://schemas.microsoft.com/office/drawing/2014/main" id="{96000A11-AD1B-5342-363F-FF6C3E3C4C16}"/>
              </a:ext>
            </a:extLst>
          </p:cNvPr>
          <p:cNvSpPr txBox="1"/>
          <p:nvPr/>
        </p:nvSpPr>
        <p:spPr>
          <a:xfrm>
            <a:off x="2653701" y="3674738"/>
            <a:ext cx="887446" cy="369332"/>
          </a:xfrm>
          <a:prstGeom prst="rect">
            <a:avLst/>
          </a:prstGeom>
          <a:noFill/>
        </p:spPr>
        <p:txBody>
          <a:bodyPr wrap="square">
            <a:spAutoFit/>
          </a:bodyPr>
          <a:lstStyle/>
          <a:p>
            <a:r>
              <a:rPr lang="it-IT" sz="1800" b="1" dirty="0">
                <a:latin typeface="Palatino Linotype" panose="02040502050505030304" pitchFamily="18" charset="0"/>
              </a:rPr>
              <a:t>GSM</a:t>
            </a:r>
            <a:r>
              <a:rPr lang="it-IT" sz="1800" b="1" baseline="30000" dirty="0">
                <a:solidFill>
                  <a:prstClr val="black"/>
                </a:solidFill>
                <a:latin typeface="Palatino Linotype" panose="02040502050505030304" pitchFamily="18" charset="0"/>
              </a:rPr>
              <a:t>2</a:t>
            </a:r>
            <a:endParaRPr lang="it-IT" dirty="0">
              <a:latin typeface="Palatino Linotype" panose="02040502050505030304" pitchFamily="18" charset="0"/>
            </a:endParaRPr>
          </a:p>
        </p:txBody>
      </p:sp>
      <p:pic>
        <p:nvPicPr>
          <p:cNvPr id="56" name="Immagine 55" descr="Immagine che contiene diagramma, linea&#10;&#10;Descrizione generata automaticamente">
            <a:extLst>
              <a:ext uri="{FF2B5EF4-FFF2-40B4-BE49-F238E27FC236}">
                <a16:creationId xmlns:a16="http://schemas.microsoft.com/office/drawing/2014/main" id="{D5E02C60-97A9-924E-03E0-734F8F5AF7EC}"/>
              </a:ext>
            </a:extLst>
          </p:cNvPr>
          <p:cNvPicPr>
            <a:picLocks noChangeAspect="1"/>
          </p:cNvPicPr>
          <p:nvPr/>
        </p:nvPicPr>
        <p:blipFill>
          <a:blip r:embed="rId4" cstate="print">
            <a:extLst>
              <a:ext uri="{28A0092B-C50C-407E-A947-70E740481C1C}">
                <a14:useLocalDpi xmlns:a14="http://schemas.microsoft.com/office/drawing/2010/main" val="0"/>
              </a:ext>
            </a:extLst>
          </a:blip>
          <a:srcRect l="26324" t="56945" r="18220" b="8193"/>
          <a:stretch/>
        </p:blipFill>
        <p:spPr>
          <a:xfrm>
            <a:off x="6119356" y="3206684"/>
            <a:ext cx="2654779" cy="1007914"/>
          </a:xfrm>
          <a:prstGeom prst="rect">
            <a:avLst/>
          </a:prstGeom>
          <a:ln w="25400">
            <a:solidFill>
              <a:schemeClr val="tx1"/>
            </a:solidFill>
          </a:ln>
        </p:spPr>
      </p:pic>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87C04B50-0FD4-1064-B05E-D40EA02650D0}"/>
                  </a:ext>
                </a:extLst>
              </p:cNvPr>
              <p:cNvSpPr txBox="1"/>
              <p:nvPr/>
            </p:nvSpPr>
            <p:spPr>
              <a:xfrm>
                <a:off x="6194050" y="5038346"/>
                <a:ext cx="4954946" cy="7875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NTCP</m:t>
                      </m:r>
                      <m:r>
                        <a:rPr lang="it-IT" b="0" i="1" smtClean="0">
                          <a:latin typeface="Cambria Math" panose="02040503050406030204" pitchFamily="18" charset="0"/>
                        </a:rPr>
                        <m:t>=</m:t>
                      </m:r>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𝑗</m:t>
                          </m:r>
                          <m:r>
                            <a:rPr lang="it-IT" b="0" i="1" smtClean="0">
                              <a:latin typeface="Cambria Math" panose="02040503050406030204" pitchFamily="18" charset="0"/>
                            </a:rPr>
                            <m:t>=1</m:t>
                          </m:r>
                        </m:sub>
                        <m:sup>
                          <m:r>
                            <a:rPr lang="it-IT" b="0" i="1" smtClean="0">
                              <a:latin typeface="Cambria Math" panose="02040503050406030204" pitchFamily="18" charset="0"/>
                            </a:rPr>
                            <m:t>𝑛</m:t>
                          </m:r>
                        </m:sup>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1−</m:t>
                              </m:r>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𝑖</m:t>
                                  </m:r>
                                  <m:r>
                                    <a:rPr lang="it-IT" b="0" i="1" smtClean="0">
                                      <a:latin typeface="Cambria Math" panose="02040503050406030204" pitchFamily="18" charset="0"/>
                                    </a:rPr>
                                    <m:t>=1</m:t>
                                  </m:r>
                                </m:sub>
                                <m:sup>
                                  <m:r>
                                    <a:rPr lang="it-IT" b="0" i="1" smtClean="0">
                                      <a:latin typeface="Cambria Math" panose="02040503050406030204" pitchFamily="18" charset="0"/>
                                    </a:rPr>
                                    <m:t>𝑚</m:t>
                                  </m:r>
                                </m:sup>
                                <m:e>
                                  <m:d>
                                    <m:dPr>
                                      <m:ctrlPr>
                                        <a:rPr lang="it-IT" b="0" i="1" smtClean="0">
                                          <a:latin typeface="Cambria Math" panose="02040503050406030204" pitchFamily="18" charset="0"/>
                                        </a:rPr>
                                      </m:ctrlPr>
                                    </m:dPr>
                                    <m:e>
                                      <m:r>
                                        <a:rPr lang="it-IT" b="0" i="1" smtClean="0">
                                          <a:latin typeface="Cambria Math" panose="02040503050406030204" pitchFamily="18" charset="0"/>
                                        </a:rPr>
                                        <m:t>1−</m:t>
                                      </m:r>
                                      <m:sSub>
                                        <m:sSubPr>
                                          <m:ctrlPr>
                                            <a:rPr lang="it-IT" b="1" i="1" smtClean="0">
                                              <a:solidFill>
                                                <a:srgbClr val="5B9BD5"/>
                                              </a:solidFill>
                                              <a:latin typeface="Cambria Math" panose="02040503050406030204" pitchFamily="18" charset="0"/>
                                            </a:rPr>
                                          </m:ctrlPr>
                                        </m:sSubPr>
                                        <m:e>
                                          <m:r>
                                            <a:rPr lang="it-IT" b="1" i="1" smtClean="0">
                                              <a:solidFill>
                                                <a:srgbClr val="5B9BD5"/>
                                              </a:solidFill>
                                              <a:latin typeface="Cambria Math" panose="02040503050406030204" pitchFamily="18" charset="0"/>
                                            </a:rPr>
                                            <m:t>𝑷</m:t>
                                          </m:r>
                                        </m:e>
                                        <m:sub>
                                          <m:r>
                                            <a:rPr lang="it-IT" b="1" i="1" smtClean="0">
                                              <a:solidFill>
                                                <a:srgbClr val="5B9BD5"/>
                                              </a:solidFill>
                                              <a:latin typeface="Cambria Math" panose="02040503050406030204" pitchFamily="18" charset="0"/>
                                            </a:rPr>
                                            <m:t>𝒊𝒋</m:t>
                                          </m:r>
                                        </m:sub>
                                      </m:sSub>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m:rPr>
                                                  <m:sty m:val="p"/>
                                                </m:rPr>
                                                <a:rPr lang="it-IT" b="0" i="0" smtClean="0">
                                                  <a:latin typeface="Cambria Math" panose="02040503050406030204" pitchFamily="18" charset="0"/>
                                                </a:rPr>
                                                <m:t>LET</m:t>
                                              </m:r>
                                            </m:e>
                                            <m:sub>
                                              <m:r>
                                                <a:rPr lang="it-IT" b="0" i="1" smtClean="0">
                                                  <a:latin typeface="Cambria Math" panose="02040503050406030204" pitchFamily="18" charset="0"/>
                                                </a:rPr>
                                                <m:t>𝑖𝑗</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m:rPr>
                                                  <m:sty m:val="p"/>
                                                </m:rPr>
                                                <a:rPr lang="it-IT" b="0" i="0" smtClean="0">
                                                  <a:latin typeface="Cambria Math" panose="02040503050406030204" pitchFamily="18" charset="0"/>
                                                </a:rPr>
                                                <m:t>D</m:t>
                                              </m:r>
                                            </m:e>
                                            <m:sub>
                                              <m:r>
                                                <a:rPr lang="it-IT" i="1">
                                                  <a:latin typeface="Cambria Math" panose="02040503050406030204" pitchFamily="18" charset="0"/>
                                                </a:rPr>
                                                <m:t>𝑖𝑗</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d>
                                                <m:dPr>
                                                  <m:begChr m:val="["/>
                                                  <m:endChr m:val="]"/>
                                                  <m:ctrlPr>
                                                    <a:rPr lang="it-IT" i="1">
                                                      <a:latin typeface="Cambria Math" panose="02040503050406030204" pitchFamily="18" charset="0"/>
                                                    </a:rPr>
                                                  </m:ctrlPr>
                                                </m:dPr>
                                                <m:e>
                                                  <m:sSub>
                                                    <m:sSubPr>
                                                      <m:ctrlPr>
                                                        <a:rPr lang="it-IT" i="1">
                                                          <a:latin typeface="Cambria Math" panose="02040503050406030204" pitchFamily="18" charset="0"/>
                                                        </a:rPr>
                                                      </m:ctrlPr>
                                                    </m:sSubPr>
                                                    <m:e>
                                                      <m:r>
                                                        <m:rPr>
                                                          <m:sty m:val="p"/>
                                                        </m:rPr>
                                                        <a:rPr lang="it-IT">
                                                          <a:latin typeface="Cambria Math" panose="02040503050406030204" pitchFamily="18" charset="0"/>
                                                        </a:rPr>
                                                        <m:t>O</m:t>
                                                      </m:r>
                                                    </m:e>
                                                    <m:sub>
                                                      <m:r>
                                                        <a:rPr lang="it-IT">
                                                          <a:latin typeface="Cambria Math" panose="02040503050406030204" pitchFamily="18" charset="0"/>
                                                        </a:rPr>
                                                        <m:t>2</m:t>
                                                      </m:r>
                                                    </m:sub>
                                                  </m:sSub>
                                                </m:e>
                                              </m:d>
                                            </m:e>
                                            <m:sub>
                                              <m:r>
                                                <a:rPr lang="it-IT" b="0" i="1" smtClean="0">
                                                  <a:latin typeface="Cambria Math" panose="02040503050406030204" pitchFamily="18" charset="0"/>
                                                </a:rPr>
                                                <m:t>𝑖𝑗</m:t>
                                              </m:r>
                                            </m:sub>
                                          </m:sSub>
                                        </m:e>
                                      </m:d>
                                    </m:e>
                                  </m:d>
                                </m:e>
                              </m:nary>
                            </m:e>
                          </m:d>
                        </m:e>
                      </m:nary>
                    </m:oMath>
                  </m:oMathPara>
                </a14:m>
                <a:endParaRPr lang="it-IT" dirty="0">
                  <a:latin typeface="Palatino Linotype" panose="02040502050505030304" pitchFamily="18" charset="0"/>
                </a:endParaRPr>
              </a:p>
            </p:txBody>
          </p:sp>
        </mc:Choice>
        <mc:Fallback xmlns="">
          <p:sp>
            <p:nvSpPr>
              <p:cNvPr id="57" name="CasellaDiTesto 56">
                <a:extLst>
                  <a:ext uri="{FF2B5EF4-FFF2-40B4-BE49-F238E27FC236}">
                    <a16:creationId xmlns:a16="http://schemas.microsoft.com/office/drawing/2014/main" id="{DDFE7783-F633-0185-F794-63E699A657C4}"/>
                  </a:ext>
                </a:extLst>
              </p:cNvPr>
              <p:cNvSpPr txBox="1">
                <a:spLocks noRot="1" noChangeAspect="1" noMove="1" noResize="1" noEditPoints="1" noAdjustHandles="1" noChangeArrowheads="1" noChangeShapeType="1" noTextEdit="1"/>
              </p:cNvSpPr>
              <p:nvPr/>
            </p:nvSpPr>
            <p:spPr>
              <a:xfrm>
                <a:off x="6194050" y="5038346"/>
                <a:ext cx="4954946" cy="78752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BB22D864-E6FD-A5E5-0AA4-D95D9A2813A7}"/>
                  </a:ext>
                </a:extLst>
              </p:cNvPr>
              <p:cNvSpPr txBox="1"/>
              <p:nvPr/>
            </p:nvSpPr>
            <p:spPr>
              <a:xfrm>
                <a:off x="8707548" y="3521283"/>
                <a:ext cx="402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𝑛</m:t>
                      </m:r>
                    </m:oMath>
                  </m:oMathPara>
                </a14:m>
                <a:endParaRPr lang="it-IT" dirty="0">
                  <a:latin typeface="Palatino Linotype" panose="02040502050505030304" pitchFamily="18" charset="0"/>
                </a:endParaRPr>
              </a:p>
            </p:txBody>
          </p:sp>
        </mc:Choice>
        <mc:Fallback xmlns="">
          <p:sp>
            <p:nvSpPr>
              <p:cNvPr id="63" name="CasellaDiTesto 62">
                <a:extLst>
                  <a:ext uri="{FF2B5EF4-FFF2-40B4-BE49-F238E27FC236}">
                    <a16:creationId xmlns:a16="http://schemas.microsoft.com/office/drawing/2014/main" id="{25BD37EC-C020-EC02-18F4-F9B58EC0E691}"/>
                  </a:ext>
                </a:extLst>
              </p:cNvPr>
              <p:cNvSpPr txBox="1">
                <a:spLocks noRot="1" noChangeAspect="1" noMove="1" noResize="1" noEditPoints="1" noAdjustHandles="1" noChangeArrowheads="1" noChangeShapeType="1" noTextEdit="1"/>
              </p:cNvSpPr>
              <p:nvPr/>
            </p:nvSpPr>
            <p:spPr>
              <a:xfrm>
                <a:off x="8707548" y="3521283"/>
                <a:ext cx="40294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1B962A1D-1799-62B6-D062-F41B2CA6C828}"/>
                  </a:ext>
                </a:extLst>
              </p:cNvPr>
              <p:cNvSpPr txBox="1"/>
              <p:nvPr/>
            </p:nvSpPr>
            <p:spPr>
              <a:xfrm>
                <a:off x="7767988" y="2839332"/>
                <a:ext cx="4464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𝑚</m:t>
                      </m:r>
                    </m:oMath>
                  </m:oMathPara>
                </a14:m>
                <a:endParaRPr lang="it-IT" dirty="0">
                  <a:latin typeface="Palatino Linotype" panose="02040502050505030304" pitchFamily="18" charset="0"/>
                </a:endParaRPr>
              </a:p>
            </p:txBody>
          </p:sp>
        </mc:Choice>
        <mc:Fallback xmlns="">
          <p:sp>
            <p:nvSpPr>
              <p:cNvPr id="65" name="CasellaDiTesto 64">
                <a:extLst>
                  <a:ext uri="{FF2B5EF4-FFF2-40B4-BE49-F238E27FC236}">
                    <a16:creationId xmlns:a16="http://schemas.microsoft.com/office/drawing/2014/main" id="{FD404915-B435-D4A6-0D49-5CD176F8A109}"/>
                  </a:ext>
                </a:extLst>
              </p:cNvPr>
              <p:cNvSpPr txBox="1">
                <a:spLocks noRot="1" noChangeAspect="1" noMove="1" noResize="1" noEditPoints="1" noAdjustHandles="1" noChangeArrowheads="1" noChangeShapeType="1" noTextEdit="1"/>
              </p:cNvSpPr>
              <p:nvPr/>
            </p:nvSpPr>
            <p:spPr>
              <a:xfrm>
                <a:off x="7767988" y="2839332"/>
                <a:ext cx="44641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CasellaDiTesto 66">
                <a:extLst>
                  <a:ext uri="{FF2B5EF4-FFF2-40B4-BE49-F238E27FC236}">
                    <a16:creationId xmlns:a16="http://schemas.microsoft.com/office/drawing/2014/main" id="{87A2120F-08D4-6E9C-5124-4630E8D5498C}"/>
                  </a:ext>
                </a:extLst>
              </p:cNvPr>
              <p:cNvSpPr txBox="1"/>
              <p:nvPr/>
            </p:nvSpPr>
            <p:spPr>
              <a:xfrm>
                <a:off x="949625" y="3925448"/>
                <a:ext cx="534119" cy="3956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1" i="1" smtClean="0">
                              <a:solidFill>
                                <a:srgbClr val="5B9BD5"/>
                              </a:solidFill>
                              <a:latin typeface="Cambria Math" panose="02040503050406030204" pitchFamily="18" charset="0"/>
                            </a:rPr>
                          </m:ctrlPr>
                        </m:sSubPr>
                        <m:e>
                          <m:r>
                            <a:rPr lang="it-IT" b="1" i="1" smtClean="0">
                              <a:solidFill>
                                <a:srgbClr val="5B9BD5"/>
                              </a:solidFill>
                              <a:latin typeface="Cambria Math" panose="02040503050406030204" pitchFamily="18" charset="0"/>
                            </a:rPr>
                            <m:t>𝑷</m:t>
                          </m:r>
                        </m:e>
                        <m:sub>
                          <m:r>
                            <a:rPr lang="it-IT" b="1" i="1" smtClean="0">
                              <a:solidFill>
                                <a:srgbClr val="5B9BD5"/>
                              </a:solidFill>
                              <a:latin typeface="Cambria Math" panose="02040503050406030204" pitchFamily="18" charset="0"/>
                            </a:rPr>
                            <m:t>𝒊𝒋</m:t>
                          </m:r>
                        </m:sub>
                      </m:sSub>
                    </m:oMath>
                  </m:oMathPara>
                </a14:m>
                <a:endParaRPr lang="it-IT" b="1" dirty="0">
                  <a:solidFill>
                    <a:srgbClr val="5B9BD5"/>
                  </a:solidFill>
                  <a:latin typeface="Palatino Linotype" panose="02040502050505030304" pitchFamily="18" charset="0"/>
                </a:endParaRPr>
              </a:p>
            </p:txBody>
          </p:sp>
        </mc:Choice>
        <mc:Fallback xmlns="">
          <p:sp>
            <p:nvSpPr>
              <p:cNvPr id="67" name="CasellaDiTesto 66">
                <a:extLst>
                  <a:ext uri="{FF2B5EF4-FFF2-40B4-BE49-F238E27FC236}">
                    <a16:creationId xmlns:a16="http://schemas.microsoft.com/office/drawing/2014/main" id="{9A09A940-D4D2-7DE8-58F5-E54344C879D7}"/>
                  </a:ext>
                </a:extLst>
              </p:cNvPr>
              <p:cNvSpPr txBox="1">
                <a:spLocks noRot="1" noChangeAspect="1" noMove="1" noResize="1" noEditPoints="1" noAdjustHandles="1" noChangeArrowheads="1" noChangeShapeType="1" noTextEdit="1"/>
              </p:cNvSpPr>
              <p:nvPr/>
            </p:nvSpPr>
            <p:spPr>
              <a:xfrm>
                <a:off x="949625" y="3925448"/>
                <a:ext cx="534119" cy="395621"/>
              </a:xfrm>
              <a:prstGeom prst="rect">
                <a:avLst/>
              </a:prstGeom>
              <a:blipFill>
                <a:blip r:embed="rId8"/>
                <a:stretch>
                  <a:fillRect b="-7692"/>
                </a:stretch>
              </a:blipFill>
            </p:spPr>
            <p:txBody>
              <a:bodyPr/>
              <a:lstStyle/>
              <a:p>
                <a:r>
                  <a:rPr lang="en-US">
                    <a:noFill/>
                  </a:rPr>
                  <a:t> </a:t>
                </a:r>
              </a:p>
            </p:txBody>
          </p:sp>
        </mc:Fallback>
      </mc:AlternateContent>
      <p:sp>
        <p:nvSpPr>
          <p:cNvPr id="68" name="Croce 67">
            <a:extLst>
              <a:ext uri="{FF2B5EF4-FFF2-40B4-BE49-F238E27FC236}">
                <a16:creationId xmlns:a16="http://schemas.microsoft.com/office/drawing/2014/main" id="{F681B899-376A-E1CD-1B74-FACCFC9E598E}"/>
              </a:ext>
            </a:extLst>
          </p:cNvPr>
          <p:cNvSpPr/>
          <p:nvPr/>
        </p:nvSpPr>
        <p:spPr>
          <a:xfrm rot="2643157">
            <a:off x="6380240" y="3616923"/>
            <a:ext cx="223689" cy="223428"/>
          </a:xfrm>
          <a:prstGeom prst="plus">
            <a:avLst>
              <a:gd name="adj" fmla="val 46409"/>
            </a:avLst>
          </a:prstGeom>
          <a:solidFill>
            <a:srgbClr val="0070C0"/>
          </a:solid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latin typeface="Palatino Linotype" panose="02040502050505030304" pitchFamily="18" charset="0"/>
            </a:endParaRPr>
          </a:p>
        </p:txBody>
      </p:sp>
      <p:sp>
        <p:nvSpPr>
          <p:cNvPr id="72" name="CasellaDiTesto 71">
            <a:extLst>
              <a:ext uri="{FF2B5EF4-FFF2-40B4-BE49-F238E27FC236}">
                <a16:creationId xmlns:a16="http://schemas.microsoft.com/office/drawing/2014/main" id="{822C94C9-1687-2AD0-6FFE-41626A4F1617}"/>
              </a:ext>
            </a:extLst>
          </p:cNvPr>
          <p:cNvSpPr txBox="1"/>
          <p:nvPr/>
        </p:nvSpPr>
        <p:spPr>
          <a:xfrm>
            <a:off x="5650434" y="2293101"/>
            <a:ext cx="2812611" cy="369332"/>
          </a:xfrm>
          <a:prstGeom prst="rect">
            <a:avLst/>
          </a:prstGeom>
          <a:noFill/>
        </p:spPr>
        <p:txBody>
          <a:bodyPr wrap="square">
            <a:spAutoFit/>
          </a:bodyPr>
          <a:lstStyle/>
          <a:p>
            <a:r>
              <a:rPr lang="it-IT" dirty="0" err="1">
                <a:solidFill>
                  <a:srgbClr val="5B9BD5"/>
                </a:solidFill>
                <a:latin typeface="Palatino Linotype" panose="02040502050505030304" pitchFamily="18" charset="0"/>
              </a:rPr>
              <a:t>probability</a:t>
            </a:r>
            <a:r>
              <a:rPr lang="it-IT" dirty="0">
                <a:solidFill>
                  <a:srgbClr val="5B9BD5"/>
                </a:solidFill>
                <a:latin typeface="Palatino Linotype" panose="02040502050505030304" pitchFamily="18" charset="0"/>
              </a:rPr>
              <a:t> FSU </a:t>
            </a:r>
            <a:r>
              <a:rPr lang="it-IT" dirty="0" err="1">
                <a:solidFill>
                  <a:srgbClr val="5B9BD5"/>
                </a:solidFill>
                <a:latin typeface="Palatino Linotype" panose="02040502050505030304" pitchFamily="18" charset="0"/>
              </a:rPr>
              <a:t>dies</a:t>
            </a:r>
            <a:endParaRPr lang="it-IT" dirty="0">
              <a:solidFill>
                <a:srgbClr val="5B9BD5"/>
              </a:solidFill>
              <a:latin typeface="Palatino Linotype" panose="02040502050505030304" pitchFamily="18" charset="0"/>
            </a:endParaRPr>
          </a:p>
        </p:txBody>
      </p:sp>
      <p:sp>
        <p:nvSpPr>
          <p:cNvPr id="5" name="CasellaDiTesto 4">
            <a:extLst>
              <a:ext uri="{FF2B5EF4-FFF2-40B4-BE49-F238E27FC236}">
                <a16:creationId xmlns:a16="http://schemas.microsoft.com/office/drawing/2014/main" id="{618A9A58-68C2-1020-8C6A-786209DB9B12}"/>
              </a:ext>
            </a:extLst>
          </p:cNvPr>
          <p:cNvSpPr txBox="1"/>
          <p:nvPr/>
        </p:nvSpPr>
        <p:spPr>
          <a:xfrm>
            <a:off x="949625" y="3589383"/>
            <a:ext cx="748342" cy="369332"/>
          </a:xfrm>
          <a:prstGeom prst="rect">
            <a:avLst/>
          </a:prstGeom>
          <a:noFill/>
        </p:spPr>
        <p:txBody>
          <a:bodyPr wrap="square">
            <a:spAutoFit/>
          </a:bodyPr>
          <a:lstStyle/>
          <a:p>
            <a:r>
              <a:rPr lang="it-IT" sz="1800" b="1" dirty="0">
                <a:solidFill>
                  <a:srgbClr val="5B9BD5"/>
                </a:solidFill>
                <a:latin typeface="Palatino Linotype" panose="02040502050505030304" pitchFamily="18" charset="0"/>
              </a:rPr>
              <a:t>FSU</a:t>
            </a:r>
            <a:endParaRPr lang="it-IT" dirty="0">
              <a:solidFill>
                <a:srgbClr val="5B9BD5"/>
              </a:solidFill>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449D38D3-7CAE-F026-0EE2-759199AC0C7D}"/>
                  </a:ext>
                </a:extLst>
              </p:cNvPr>
              <p:cNvSpPr txBox="1"/>
              <p:nvPr/>
            </p:nvSpPr>
            <p:spPr>
              <a:xfrm>
                <a:off x="5054362" y="1383001"/>
                <a:ext cx="7064563"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solidFill>
                                <a:srgbClr val="5B9BD5"/>
                              </a:solidFill>
                              <a:latin typeface="Cambria Math" panose="02040503050406030204" pitchFamily="18" charset="0"/>
                            </a:rPr>
                          </m:ctrlPr>
                        </m:sSubPr>
                        <m:e>
                          <m:r>
                            <a:rPr lang="it-IT" b="1" i="1">
                              <a:solidFill>
                                <a:srgbClr val="5B9BD5"/>
                              </a:solidFill>
                              <a:latin typeface="Cambria Math" panose="02040503050406030204" pitchFamily="18" charset="0"/>
                            </a:rPr>
                            <m:t>𝑷</m:t>
                          </m:r>
                        </m:e>
                        <m:sub>
                          <m:r>
                            <a:rPr lang="it-IT" b="1" i="1">
                              <a:solidFill>
                                <a:srgbClr val="5B9BD5"/>
                              </a:solidFill>
                              <a:latin typeface="Cambria Math" panose="02040503050406030204" pitchFamily="18" charset="0"/>
                            </a:rPr>
                            <m:t>𝒊𝒋</m:t>
                          </m:r>
                        </m:sub>
                      </m:sSub>
                      <m:d>
                        <m:dPr>
                          <m:ctrlPr>
                            <a:rPr lang="it-IT" i="1">
                              <a:latin typeface="Cambria Math" panose="02040503050406030204" pitchFamily="18" charset="0"/>
                            </a:rPr>
                          </m:ctrlPr>
                        </m:dPr>
                        <m:e>
                          <m:sSub>
                            <m:sSubPr>
                              <m:ctrlPr>
                                <a:rPr lang="it-IT" i="1">
                                  <a:latin typeface="Cambria Math" panose="02040503050406030204" pitchFamily="18" charset="0"/>
                                </a:rPr>
                              </m:ctrlPr>
                            </m:sSubPr>
                            <m:e>
                              <m:r>
                                <m:rPr>
                                  <m:sty m:val="p"/>
                                </m:rPr>
                                <a:rPr lang="it-IT">
                                  <a:latin typeface="Cambria Math" panose="02040503050406030204" pitchFamily="18" charset="0"/>
                                </a:rPr>
                                <m:t>LET</m:t>
                              </m:r>
                            </m:e>
                            <m:sub>
                              <m:r>
                                <a:rPr lang="it-IT" i="1">
                                  <a:latin typeface="Cambria Math" panose="02040503050406030204" pitchFamily="18" charset="0"/>
                                </a:rPr>
                                <m:t>𝑖𝑗</m:t>
                              </m:r>
                            </m:sub>
                          </m:sSub>
                          <m:r>
                            <a:rPr lang="it-IT" i="1">
                              <a:latin typeface="Cambria Math" panose="02040503050406030204" pitchFamily="18" charset="0"/>
                            </a:rPr>
                            <m:t>,</m:t>
                          </m:r>
                          <m:sSub>
                            <m:sSubPr>
                              <m:ctrlPr>
                                <a:rPr lang="it-IT" i="1">
                                  <a:latin typeface="Cambria Math" panose="02040503050406030204" pitchFamily="18" charset="0"/>
                                </a:rPr>
                              </m:ctrlPr>
                            </m:sSubPr>
                            <m:e>
                              <m:r>
                                <m:rPr>
                                  <m:sty m:val="p"/>
                                </m:rPr>
                                <a:rPr lang="it-IT">
                                  <a:latin typeface="Cambria Math" panose="02040503050406030204" pitchFamily="18" charset="0"/>
                                </a:rPr>
                                <m:t>D</m:t>
                              </m:r>
                            </m:e>
                            <m:sub>
                              <m:r>
                                <a:rPr lang="it-IT" i="1">
                                  <a:latin typeface="Cambria Math" panose="02040503050406030204" pitchFamily="18" charset="0"/>
                                </a:rPr>
                                <m:t>𝑖𝑗</m:t>
                              </m:r>
                            </m:sub>
                          </m:sSub>
                          <m:r>
                            <a:rPr lang="it-IT" i="1">
                              <a:latin typeface="Cambria Math" panose="02040503050406030204" pitchFamily="18" charset="0"/>
                            </a:rPr>
                            <m:t>,</m:t>
                          </m:r>
                          <m:sSub>
                            <m:sSubPr>
                              <m:ctrlPr>
                                <a:rPr lang="it-IT" i="1">
                                  <a:latin typeface="Cambria Math" panose="02040503050406030204" pitchFamily="18" charset="0"/>
                                </a:rPr>
                              </m:ctrlPr>
                            </m:sSubPr>
                            <m:e>
                              <m:d>
                                <m:dPr>
                                  <m:begChr m:val="["/>
                                  <m:endChr m:val="]"/>
                                  <m:ctrlPr>
                                    <a:rPr lang="it-IT" i="1">
                                      <a:latin typeface="Cambria Math" panose="02040503050406030204" pitchFamily="18" charset="0"/>
                                    </a:rPr>
                                  </m:ctrlPr>
                                </m:dPr>
                                <m:e>
                                  <m:sSub>
                                    <m:sSubPr>
                                      <m:ctrlPr>
                                        <a:rPr lang="it-IT" i="1">
                                          <a:latin typeface="Cambria Math" panose="02040503050406030204" pitchFamily="18" charset="0"/>
                                        </a:rPr>
                                      </m:ctrlPr>
                                    </m:sSubPr>
                                    <m:e>
                                      <m:r>
                                        <m:rPr>
                                          <m:sty m:val="p"/>
                                        </m:rPr>
                                        <a:rPr lang="it-IT">
                                          <a:latin typeface="Cambria Math" panose="02040503050406030204" pitchFamily="18" charset="0"/>
                                        </a:rPr>
                                        <m:t>O</m:t>
                                      </m:r>
                                    </m:e>
                                    <m:sub>
                                      <m:r>
                                        <a:rPr lang="it-IT">
                                          <a:latin typeface="Cambria Math" panose="02040503050406030204" pitchFamily="18" charset="0"/>
                                        </a:rPr>
                                        <m:t>2</m:t>
                                      </m:r>
                                    </m:sub>
                                  </m:sSub>
                                </m:e>
                              </m:d>
                            </m:e>
                            <m:sub>
                              <m:r>
                                <a:rPr lang="it-IT" i="1">
                                  <a:latin typeface="Cambria Math" panose="02040503050406030204" pitchFamily="18" charset="0"/>
                                </a:rPr>
                                <m:t>𝑖𝑗</m:t>
                              </m:r>
                            </m:sub>
                          </m:sSub>
                        </m:e>
                      </m:d>
                      <m:r>
                        <a:rPr lang="it-IT" b="0" i="1" smtClean="0">
                          <a:latin typeface="Cambria Math" panose="02040503050406030204" pitchFamily="18" charset="0"/>
                        </a:rPr>
                        <m:t>=</m:t>
                      </m:r>
                      <m:nary>
                        <m:naryPr>
                          <m:chr m:val="∏"/>
                          <m:ctrlPr>
                            <a:rPr lang="it-IT" b="0" i="1" smtClean="0">
                              <a:latin typeface="Cambria Math" panose="02040503050406030204" pitchFamily="18" charset="0"/>
                            </a:rPr>
                          </m:ctrlPr>
                        </m:naryPr>
                        <m:sub>
                          <m:r>
                            <a:rPr lang="it-IT" b="0" i="1" smtClean="0">
                              <a:latin typeface="Cambria Math" panose="02040503050406030204" pitchFamily="18" charset="0"/>
                            </a:rPr>
                            <m:t>𝑘</m:t>
                          </m:r>
                          <m:r>
                            <a:rPr lang="it-IT" b="0" i="1" smtClean="0">
                              <a:latin typeface="Cambria Math" panose="02040503050406030204" pitchFamily="18" charset="0"/>
                            </a:rPr>
                            <m:t>=1</m:t>
                          </m:r>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𝑐</m:t>
                              </m:r>
                            </m:sub>
                          </m:sSub>
                        </m:sup>
                        <m:e>
                          <m:d>
                            <m:dPr>
                              <m:ctrlPr>
                                <a:rPr lang="it-IT" b="0" i="1" smtClean="0">
                                  <a:latin typeface="Cambria Math" panose="02040503050406030204" pitchFamily="18" charset="0"/>
                                </a:rPr>
                              </m:ctrlPr>
                            </m:dPr>
                            <m:e>
                              <m:r>
                                <a:rPr lang="it-IT" b="0" i="1" smtClean="0">
                                  <a:latin typeface="Cambria Math" panose="02040503050406030204" pitchFamily="18" charset="0"/>
                                </a:rPr>
                                <m:t>1−</m:t>
                              </m:r>
                              <m:sSub>
                                <m:sSubPr>
                                  <m:ctrlPr>
                                    <a:rPr lang="it-IT" b="1" i="1" smtClean="0">
                                      <a:solidFill>
                                        <a:srgbClr val="CC5400"/>
                                      </a:solidFill>
                                      <a:latin typeface="Cambria Math" panose="02040503050406030204" pitchFamily="18" charset="0"/>
                                    </a:rPr>
                                  </m:ctrlPr>
                                </m:sSubPr>
                                <m:e>
                                  <m:r>
                                    <a:rPr lang="it-IT" b="1" i="1" smtClean="0">
                                      <a:solidFill>
                                        <a:srgbClr val="CC5400"/>
                                      </a:solidFill>
                                      <a:latin typeface="Cambria Math" panose="02040503050406030204" pitchFamily="18" charset="0"/>
                                    </a:rPr>
                                    <m:t>𝑺</m:t>
                                  </m:r>
                                </m:e>
                                <m:sub>
                                  <m:r>
                                    <a:rPr lang="it-IT" b="1" i="1" smtClean="0">
                                      <a:solidFill>
                                        <a:srgbClr val="CC5400"/>
                                      </a:solidFill>
                                      <a:latin typeface="Cambria Math" panose="02040503050406030204" pitchFamily="18" charset="0"/>
                                    </a:rPr>
                                    <m:t>𝒌</m:t>
                                  </m:r>
                                </m:sub>
                              </m:sSub>
                              <m:d>
                                <m:dPr>
                                  <m:ctrlPr>
                                    <a:rPr lang="it-IT" b="0" i="1" smtClean="0">
                                      <a:latin typeface="Cambria Math" panose="02040503050406030204" pitchFamily="18" charset="0"/>
                                    </a:rPr>
                                  </m:ctrlPr>
                                </m:dPr>
                                <m:e>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𝑧</m:t>
                                      </m:r>
                                    </m:e>
                                    <m:sub>
                                      <m:r>
                                        <a:rPr lang="it-IT" b="0" i="1" smtClean="0">
                                          <a:latin typeface="Cambria Math" panose="02040503050406030204" pitchFamily="18" charset="0"/>
                                        </a:rPr>
                                        <m:t>𝑛</m:t>
                                      </m:r>
                                    </m:sub>
                                    <m:sup>
                                      <m:r>
                                        <a:rPr lang="it-IT" b="0" i="1" smtClean="0">
                                          <a:latin typeface="Cambria Math" panose="02040503050406030204" pitchFamily="18" charset="0"/>
                                        </a:rPr>
                                        <m:t>𝑘</m:t>
                                      </m:r>
                                    </m:sup>
                                  </m:sSub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LET</m:t>
                                      </m:r>
                                    </m:e>
                                    <m:sup>
                                      <m:r>
                                        <a:rPr lang="it-IT" b="0" i="1" smtClean="0">
                                          <a:latin typeface="Cambria Math" panose="02040503050406030204" pitchFamily="18" charset="0"/>
                                        </a:rPr>
                                        <m:t>𝑘</m:t>
                                      </m:r>
                                    </m:sup>
                                  </m:s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𝑋</m:t>
                                      </m:r>
                                    </m:e>
                                    <m:sup>
                                      <m:r>
                                        <a:rPr lang="it-IT" b="0" i="1" smtClean="0">
                                          <a:latin typeface="Cambria Math" panose="02040503050406030204" pitchFamily="18" charset="0"/>
                                        </a:rPr>
                                        <m:t>𝑘</m:t>
                                      </m:r>
                                    </m:sup>
                                  </m:s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𝑌</m:t>
                                      </m:r>
                                    </m:e>
                                    <m:sup>
                                      <m:r>
                                        <a:rPr lang="it-IT" b="0" i="1" smtClean="0">
                                          <a:latin typeface="Cambria Math" panose="02040503050406030204" pitchFamily="18" charset="0"/>
                                        </a:rPr>
                                        <m:t>𝑘</m:t>
                                      </m:r>
                                    </m:sup>
                                  </m:sSup>
                                </m:e>
                                <m:e>
                                  <m:sSub>
                                    <m:sSubPr>
                                      <m:ctrlPr>
                                        <a:rPr lang="it-IT" i="1">
                                          <a:latin typeface="Cambria Math" panose="02040503050406030204" pitchFamily="18" charset="0"/>
                                        </a:rPr>
                                      </m:ctrlPr>
                                    </m:sSubPr>
                                    <m:e>
                                      <m:r>
                                        <m:rPr>
                                          <m:sty m:val="p"/>
                                        </m:rPr>
                                        <a:rPr lang="it-IT">
                                          <a:latin typeface="Cambria Math" panose="02040503050406030204" pitchFamily="18" charset="0"/>
                                        </a:rPr>
                                        <m:t>LET</m:t>
                                      </m:r>
                                    </m:e>
                                    <m:sub>
                                      <m:r>
                                        <a:rPr lang="it-IT" i="1">
                                          <a:latin typeface="Cambria Math" panose="02040503050406030204" pitchFamily="18" charset="0"/>
                                        </a:rPr>
                                        <m:t>𝑖𝑗</m:t>
                                      </m:r>
                                    </m:sub>
                                  </m:sSub>
                                  <m:r>
                                    <a:rPr lang="it-IT" i="1">
                                      <a:latin typeface="Cambria Math" panose="02040503050406030204" pitchFamily="18" charset="0"/>
                                    </a:rPr>
                                    <m:t>,</m:t>
                                  </m:r>
                                  <m:sSub>
                                    <m:sSubPr>
                                      <m:ctrlPr>
                                        <a:rPr lang="it-IT" i="1">
                                          <a:latin typeface="Cambria Math" panose="02040503050406030204" pitchFamily="18" charset="0"/>
                                        </a:rPr>
                                      </m:ctrlPr>
                                    </m:sSubPr>
                                    <m:e>
                                      <m:r>
                                        <m:rPr>
                                          <m:sty m:val="p"/>
                                        </m:rPr>
                                        <a:rPr lang="it-IT">
                                          <a:latin typeface="Cambria Math" panose="02040503050406030204" pitchFamily="18" charset="0"/>
                                        </a:rPr>
                                        <m:t>D</m:t>
                                      </m:r>
                                    </m:e>
                                    <m:sub>
                                      <m:r>
                                        <a:rPr lang="it-IT" i="1">
                                          <a:latin typeface="Cambria Math" panose="02040503050406030204" pitchFamily="18" charset="0"/>
                                        </a:rPr>
                                        <m:t>𝑖𝑗</m:t>
                                      </m:r>
                                    </m:sub>
                                  </m:sSub>
                                  <m:r>
                                    <a:rPr lang="it-IT" i="1">
                                      <a:latin typeface="Cambria Math" panose="02040503050406030204" pitchFamily="18" charset="0"/>
                                    </a:rPr>
                                    <m:t>,</m:t>
                                  </m:r>
                                  <m:sSub>
                                    <m:sSubPr>
                                      <m:ctrlPr>
                                        <a:rPr lang="it-IT" i="1">
                                          <a:latin typeface="Cambria Math" panose="02040503050406030204" pitchFamily="18" charset="0"/>
                                        </a:rPr>
                                      </m:ctrlPr>
                                    </m:sSubPr>
                                    <m:e>
                                      <m:d>
                                        <m:dPr>
                                          <m:begChr m:val="["/>
                                          <m:endChr m:val="]"/>
                                          <m:ctrlPr>
                                            <a:rPr lang="it-IT" i="1">
                                              <a:latin typeface="Cambria Math" panose="02040503050406030204" pitchFamily="18" charset="0"/>
                                            </a:rPr>
                                          </m:ctrlPr>
                                        </m:dPr>
                                        <m:e>
                                          <m:sSub>
                                            <m:sSubPr>
                                              <m:ctrlPr>
                                                <a:rPr lang="it-IT" i="1">
                                                  <a:latin typeface="Cambria Math" panose="02040503050406030204" pitchFamily="18" charset="0"/>
                                                </a:rPr>
                                              </m:ctrlPr>
                                            </m:sSubPr>
                                            <m:e>
                                              <m:r>
                                                <m:rPr>
                                                  <m:sty m:val="p"/>
                                                </m:rPr>
                                                <a:rPr lang="it-IT">
                                                  <a:latin typeface="Cambria Math" panose="02040503050406030204" pitchFamily="18" charset="0"/>
                                                </a:rPr>
                                                <m:t>O</m:t>
                                              </m:r>
                                            </m:e>
                                            <m:sub>
                                              <m:r>
                                                <a:rPr lang="it-IT">
                                                  <a:latin typeface="Cambria Math" panose="02040503050406030204" pitchFamily="18" charset="0"/>
                                                </a:rPr>
                                                <m:t>2</m:t>
                                              </m:r>
                                            </m:sub>
                                          </m:sSub>
                                        </m:e>
                                      </m:d>
                                    </m:e>
                                    <m:sub>
                                      <m:r>
                                        <a:rPr lang="it-IT" i="1">
                                          <a:latin typeface="Cambria Math" panose="02040503050406030204" pitchFamily="18" charset="0"/>
                                        </a:rPr>
                                        <m:t>𝑖𝑗</m:t>
                                      </m:r>
                                    </m:sub>
                                  </m:sSub>
                                </m:e>
                              </m:d>
                            </m:e>
                          </m:d>
                        </m:e>
                      </m:nary>
                    </m:oMath>
                  </m:oMathPara>
                </a14:m>
                <a:endParaRPr lang="it-IT" dirty="0">
                  <a:latin typeface="Palatino Linotype" panose="02040502050505030304" pitchFamily="18" charset="0"/>
                </a:endParaRPr>
              </a:p>
            </p:txBody>
          </p:sp>
        </mc:Choice>
        <mc:Fallback xmlns="">
          <p:sp>
            <p:nvSpPr>
              <p:cNvPr id="12" name="CasellaDiTesto 11">
                <a:extLst>
                  <a:ext uri="{FF2B5EF4-FFF2-40B4-BE49-F238E27FC236}">
                    <a16:creationId xmlns:a16="http://schemas.microsoft.com/office/drawing/2014/main" id="{328BF02C-E42F-B8B3-5628-902E873193C4}"/>
                  </a:ext>
                </a:extLst>
              </p:cNvPr>
              <p:cNvSpPr txBox="1">
                <a:spLocks noRot="1" noChangeAspect="1" noMove="1" noResize="1" noEditPoints="1" noAdjustHandles="1" noChangeArrowheads="1" noChangeShapeType="1" noTextEdit="1"/>
              </p:cNvSpPr>
              <p:nvPr/>
            </p:nvSpPr>
            <p:spPr>
              <a:xfrm>
                <a:off x="5054362" y="1383001"/>
                <a:ext cx="7064563" cy="778868"/>
              </a:xfrm>
              <a:prstGeom prst="rect">
                <a:avLst/>
              </a:prstGeom>
              <a:blipFill>
                <a:blip r:embed="rId9"/>
                <a:stretch>
                  <a:fillRect/>
                </a:stretch>
              </a:blipFill>
            </p:spPr>
            <p:txBody>
              <a:bodyPr/>
              <a:lstStyle/>
              <a:p>
                <a:r>
                  <a:rPr lang="en-US">
                    <a:noFill/>
                  </a:rPr>
                  <a:t> </a:t>
                </a:r>
              </a:p>
            </p:txBody>
          </p:sp>
        </mc:Fallback>
      </mc:AlternateContent>
      <p:sp>
        <p:nvSpPr>
          <p:cNvPr id="13" name="CasellaDiTesto 12">
            <a:extLst>
              <a:ext uri="{FF2B5EF4-FFF2-40B4-BE49-F238E27FC236}">
                <a16:creationId xmlns:a16="http://schemas.microsoft.com/office/drawing/2014/main" id="{2119B611-5D8F-ED48-0AF2-47CE8A0529CC}"/>
              </a:ext>
            </a:extLst>
          </p:cNvPr>
          <p:cNvSpPr txBox="1"/>
          <p:nvPr/>
        </p:nvSpPr>
        <p:spPr>
          <a:xfrm>
            <a:off x="5804452" y="4591277"/>
            <a:ext cx="6020302" cy="369332"/>
          </a:xfrm>
          <a:prstGeom prst="rect">
            <a:avLst/>
          </a:prstGeom>
          <a:noFill/>
        </p:spPr>
        <p:txBody>
          <a:bodyPr wrap="square">
            <a:spAutoFit/>
          </a:bodyPr>
          <a:lstStyle/>
          <a:p>
            <a:r>
              <a:rPr lang="it-IT" b="1" dirty="0" err="1">
                <a:latin typeface="Palatino Linotype" panose="02040502050505030304" pitchFamily="18" charset="0"/>
              </a:rPr>
              <a:t>Normal</a:t>
            </a:r>
            <a:r>
              <a:rPr lang="it-IT" b="1" dirty="0">
                <a:latin typeface="Palatino Linotype" panose="02040502050505030304" pitchFamily="18" charset="0"/>
              </a:rPr>
              <a:t> </a:t>
            </a:r>
            <a:r>
              <a:rPr lang="it-IT" b="1" dirty="0" err="1">
                <a:latin typeface="Palatino Linotype" panose="02040502050505030304" pitchFamily="18" charset="0"/>
              </a:rPr>
              <a:t>Tissue</a:t>
            </a:r>
            <a:r>
              <a:rPr lang="it-IT" b="1" dirty="0">
                <a:latin typeface="Palatino Linotype" panose="02040502050505030304" pitchFamily="18" charset="0"/>
              </a:rPr>
              <a:t> </a:t>
            </a:r>
            <a:r>
              <a:rPr lang="it-IT" b="1" dirty="0" err="1">
                <a:latin typeface="Palatino Linotype" panose="02040502050505030304" pitchFamily="18" charset="0"/>
              </a:rPr>
              <a:t>Complication</a:t>
            </a:r>
            <a:r>
              <a:rPr lang="it-IT" b="1" dirty="0">
                <a:latin typeface="Palatino Linotype" panose="02040502050505030304" pitchFamily="18" charset="0"/>
              </a:rPr>
              <a:t> </a:t>
            </a:r>
            <a:r>
              <a:rPr lang="it-IT" b="1" dirty="0" err="1">
                <a:latin typeface="Palatino Linotype" panose="02040502050505030304" pitchFamily="18" charset="0"/>
              </a:rPr>
              <a:t>Probability</a:t>
            </a:r>
            <a:r>
              <a:rPr lang="it-IT" b="1" dirty="0">
                <a:latin typeface="Palatino Linotype" panose="02040502050505030304" pitchFamily="18" charset="0"/>
              </a:rPr>
              <a:t> (NTCP)</a:t>
            </a:r>
          </a:p>
        </p:txBody>
      </p:sp>
      <p:sp>
        <p:nvSpPr>
          <p:cNvPr id="14" name="CasellaDiTesto 13">
            <a:extLst>
              <a:ext uri="{FF2B5EF4-FFF2-40B4-BE49-F238E27FC236}">
                <a16:creationId xmlns:a16="http://schemas.microsoft.com/office/drawing/2014/main" id="{D3137E33-F7E7-C623-1945-6BBE83E77211}"/>
              </a:ext>
            </a:extLst>
          </p:cNvPr>
          <p:cNvSpPr txBox="1"/>
          <p:nvPr/>
        </p:nvSpPr>
        <p:spPr>
          <a:xfrm>
            <a:off x="4260914" y="895636"/>
            <a:ext cx="3106685" cy="646331"/>
          </a:xfrm>
          <a:prstGeom prst="rect">
            <a:avLst/>
          </a:prstGeom>
          <a:noFill/>
        </p:spPr>
        <p:txBody>
          <a:bodyPr wrap="square">
            <a:spAutoFit/>
          </a:bodyPr>
          <a:lstStyle/>
          <a:p>
            <a:pPr algn="ctr"/>
            <a:r>
              <a:rPr lang="en-US" dirty="0">
                <a:solidFill>
                  <a:prstClr val="black"/>
                </a:solidFill>
                <a:latin typeface="Palatino Linotype" panose="02040502050505030304" pitchFamily="18" charset="0"/>
              </a:rPr>
              <a:t>Functional sub-units (FSUs)</a:t>
            </a:r>
            <a:r>
              <a:rPr lang="it-IT" dirty="0">
                <a:latin typeface="Palatino Linotype" panose="02040502050505030304" pitchFamily="18" charset="0"/>
              </a:rPr>
              <a:t> </a:t>
            </a:r>
          </a:p>
          <a:p>
            <a:pPr algn="ctr"/>
            <a:r>
              <a:rPr lang="it-IT" dirty="0" err="1">
                <a:latin typeface="Palatino Linotype" panose="02040502050505030304" pitchFamily="18" charset="0"/>
              </a:rPr>
              <a:t>response</a:t>
            </a:r>
            <a:endParaRPr lang="it-IT" dirty="0">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253130C7-5F08-A555-AD2E-C0D2E5B824DC}"/>
                  </a:ext>
                </a:extLst>
              </p:cNvPr>
              <p:cNvSpPr txBox="1"/>
              <p:nvPr/>
            </p:nvSpPr>
            <p:spPr>
              <a:xfrm>
                <a:off x="2445153" y="4525860"/>
                <a:ext cx="4170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1" i="1" smtClean="0">
                              <a:solidFill>
                                <a:srgbClr val="CC5400"/>
                              </a:solidFill>
                              <a:latin typeface="Cambria Math" panose="02040503050406030204" pitchFamily="18" charset="0"/>
                            </a:rPr>
                          </m:ctrlPr>
                        </m:sSubPr>
                        <m:e>
                          <m:r>
                            <a:rPr lang="it-IT" b="1" i="1" smtClean="0">
                              <a:solidFill>
                                <a:srgbClr val="CC5400"/>
                              </a:solidFill>
                              <a:latin typeface="Cambria Math" panose="02040503050406030204" pitchFamily="18" charset="0"/>
                            </a:rPr>
                            <m:t>𝑺</m:t>
                          </m:r>
                        </m:e>
                        <m:sub>
                          <m:r>
                            <a:rPr lang="it-IT" b="1" i="1" smtClean="0">
                              <a:solidFill>
                                <a:srgbClr val="CC5400"/>
                              </a:solidFill>
                              <a:latin typeface="Cambria Math" panose="02040503050406030204" pitchFamily="18" charset="0"/>
                            </a:rPr>
                            <m:t>𝒌</m:t>
                          </m:r>
                        </m:sub>
                      </m:sSub>
                    </m:oMath>
                  </m:oMathPara>
                </a14:m>
                <a:endParaRPr lang="it-IT" b="1" dirty="0">
                  <a:solidFill>
                    <a:srgbClr val="CC5400"/>
                  </a:solidFill>
                  <a:latin typeface="Palatino Linotype" panose="02040502050505030304" pitchFamily="18" charset="0"/>
                </a:endParaRPr>
              </a:p>
            </p:txBody>
          </p:sp>
        </mc:Choice>
        <mc:Fallback xmlns="">
          <p:sp>
            <p:nvSpPr>
              <p:cNvPr id="17" name="CasellaDiTesto 16">
                <a:extLst>
                  <a:ext uri="{FF2B5EF4-FFF2-40B4-BE49-F238E27FC236}">
                    <a16:creationId xmlns:a16="http://schemas.microsoft.com/office/drawing/2014/main" id="{E6471BE9-2C48-9ABB-F4CE-3CBCC17C08C8}"/>
                  </a:ext>
                </a:extLst>
              </p:cNvPr>
              <p:cNvSpPr txBox="1">
                <a:spLocks noRot="1" noChangeAspect="1" noMove="1" noResize="1" noEditPoints="1" noAdjustHandles="1" noChangeArrowheads="1" noChangeShapeType="1" noTextEdit="1"/>
              </p:cNvSpPr>
              <p:nvPr/>
            </p:nvSpPr>
            <p:spPr>
              <a:xfrm>
                <a:off x="2445153" y="4525860"/>
                <a:ext cx="417095" cy="369332"/>
              </a:xfrm>
              <a:prstGeom prst="rect">
                <a:avLst/>
              </a:prstGeom>
              <a:blipFill>
                <a:blip r:embed="rId10"/>
                <a:stretch>
                  <a:fillRect b="-1639"/>
                </a:stretch>
              </a:blipFill>
            </p:spPr>
            <p:txBody>
              <a:bodyPr/>
              <a:lstStyle/>
              <a:p>
                <a:r>
                  <a:rPr lang="en-US">
                    <a:noFill/>
                  </a:rPr>
                  <a:t> </a:t>
                </a:r>
              </a:p>
            </p:txBody>
          </p:sp>
        </mc:Fallback>
      </mc:AlternateContent>
      <p:sp>
        <p:nvSpPr>
          <p:cNvPr id="19" name="CasellaDiTesto 18">
            <a:extLst>
              <a:ext uri="{FF2B5EF4-FFF2-40B4-BE49-F238E27FC236}">
                <a16:creationId xmlns:a16="http://schemas.microsoft.com/office/drawing/2014/main" id="{953758F7-F57D-BC84-4BA2-5222F33AEB98}"/>
              </a:ext>
            </a:extLst>
          </p:cNvPr>
          <p:cNvSpPr txBox="1"/>
          <p:nvPr/>
        </p:nvSpPr>
        <p:spPr>
          <a:xfrm>
            <a:off x="6194050" y="3804191"/>
            <a:ext cx="736838" cy="369332"/>
          </a:xfrm>
          <a:prstGeom prst="rect">
            <a:avLst/>
          </a:prstGeom>
          <a:noFill/>
        </p:spPr>
        <p:txBody>
          <a:bodyPr wrap="square">
            <a:spAutoFit/>
          </a:bodyPr>
          <a:lstStyle/>
          <a:p>
            <a:r>
              <a:rPr lang="it-IT" sz="1800" b="1" dirty="0">
                <a:latin typeface="Palatino Linotype" panose="02040502050505030304" pitchFamily="18" charset="0"/>
              </a:rPr>
              <a:t>FSU</a:t>
            </a:r>
            <a:endParaRPr lang="it-IT" dirty="0">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FF9582FE-BCF8-CBC9-4EC9-12FA231DD7C1}"/>
                  </a:ext>
                </a:extLst>
              </p:cNvPr>
              <p:cNvSpPr txBox="1"/>
              <p:nvPr/>
            </p:nvSpPr>
            <p:spPr>
              <a:xfrm>
                <a:off x="6256003" y="3205574"/>
                <a:ext cx="534119" cy="3956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1" i="1" smtClean="0">
                              <a:solidFill>
                                <a:srgbClr val="5B9BD5"/>
                              </a:solidFill>
                              <a:latin typeface="Cambria Math" panose="02040503050406030204" pitchFamily="18" charset="0"/>
                            </a:rPr>
                          </m:ctrlPr>
                        </m:sSubPr>
                        <m:e>
                          <m:r>
                            <a:rPr lang="it-IT" b="1" i="1" smtClean="0">
                              <a:solidFill>
                                <a:srgbClr val="5B9BD5"/>
                              </a:solidFill>
                              <a:latin typeface="Cambria Math" panose="02040503050406030204" pitchFamily="18" charset="0"/>
                            </a:rPr>
                            <m:t>𝑷</m:t>
                          </m:r>
                        </m:e>
                        <m:sub>
                          <m:r>
                            <a:rPr lang="it-IT" b="1" i="1" smtClean="0">
                              <a:solidFill>
                                <a:srgbClr val="5B9BD5"/>
                              </a:solidFill>
                              <a:latin typeface="Cambria Math" panose="02040503050406030204" pitchFamily="18" charset="0"/>
                            </a:rPr>
                            <m:t>𝒊𝒋</m:t>
                          </m:r>
                        </m:sub>
                      </m:sSub>
                    </m:oMath>
                  </m:oMathPara>
                </a14:m>
                <a:endParaRPr lang="it-IT" b="1" dirty="0">
                  <a:solidFill>
                    <a:srgbClr val="0070C0"/>
                  </a:solidFill>
                  <a:latin typeface="Palatino Linotype" panose="02040502050505030304" pitchFamily="18" charset="0"/>
                </a:endParaRPr>
              </a:p>
            </p:txBody>
          </p:sp>
        </mc:Choice>
        <mc:Fallback xmlns="">
          <p:sp>
            <p:nvSpPr>
              <p:cNvPr id="20" name="CasellaDiTesto 19">
                <a:extLst>
                  <a:ext uri="{FF2B5EF4-FFF2-40B4-BE49-F238E27FC236}">
                    <a16:creationId xmlns:a16="http://schemas.microsoft.com/office/drawing/2014/main" id="{A4B55FC1-32DF-BBA4-CED1-64844CA39BDD}"/>
                  </a:ext>
                </a:extLst>
              </p:cNvPr>
              <p:cNvSpPr txBox="1">
                <a:spLocks noRot="1" noChangeAspect="1" noMove="1" noResize="1" noEditPoints="1" noAdjustHandles="1" noChangeArrowheads="1" noChangeShapeType="1" noTextEdit="1"/>
              </p:cNvSpPr>
              <p:nvPr/>
            </p:nvSpPr>
            <p:spPr>
              <a:xfrm>
                <a:off x="6256003" y="3205574"/>
                <a:ext cx="534119" cy="395621"/>
              </a:xfrm>
              <a:prstGeom prst="rect">
                <a:avLst/>
              </a:prstGeom>
              <a:blipFill>
                <a:blip r:embed="rId11"/>
                <a:stretch>
                  <a:fillRect b="-7692"/>
                </a:stretch>
              </a:blipFill>
            </p:spPr>
            <p:txBody>
              <a:bodyPr/>
              <a:lstStyle/>
              <a:p>
                <a:r>
                  <a:rPr lang="en-US">
                    <a:noFill/>
                  </a:rPr>
                  <a:t> </a:t>
                </a:r>
              </a:p>
            </p:txBody>
          </p:sp>
        </mc:Fallback>
      </mc:AlternateContent>
      <p:sp>
        <p:nvSpPr>
          <p:cNvPr id="4" name="CasellaDiTesto 3">
            <a:extLst>
              <a:ext uri="{FF2B5EF4-FFF2-40B4-BE49-F238E27FC236}">
                <a16:creationId xmlns:a16="http://schemas.microsoft.com/office/drawing/2014/main" id="{3ADDD39E-6A4D-0018-F11B-72EAE0DB6AE4}"/>
              </a:ext>
            </a:extLst>
          </p:cNvPr>
          <p:cNvSpPr txBox="1"/>
          <p:nvPr/>
        </p:nvSpPr>
        <p:spPr>
          <a:xfrm>
            <a:off x="949947" y="5791200"/>
            <a:ext cx="1045507" cy="523220"/>
          </a:xfrm>
          <a:prstGeom prst="rect">
            <a:avLst/>
          </a:prstGeom>
          <a:noFill/>
        </p:spPr>
        <p:txBody>
          <a:bodyPr wrap="square">
            <a:spAutoFit/>
          </a:bodyPr>
          <a:lstStyle/>
          <a:p>
            <a:r>
              <a:rPr lang="it-IT" sz="1400" b="1" dirty="0" err="1">
                <a:latin typeface="Palatino Linotype" panose="02040502050505030304" pitchFamily="18" charset="0"/>
              </a:rPr>
              <a:t>cell</a:t>
            </a:r>
            <a:r>
              <a:rPr lang="it-IT" sz="1400" b="1" dirty="0">
                <a:latin typeface="Palatino Linotype" panose="02040502050505030304" pitchFamily="18" charset="0"/>
              </a:rPr>
              <a:t> </a:t>
            </a:r>
            <a:r>
              <a:rPr lang="it-IT" sz="1400" b="1" dirty="0" err="1">
                <a:latin typeface="Palatino Linotype" panose="02040502050505030304" pitchFamily="18" charset="0"/>
              </a:rPr>
              <a:t>nucleus</a:t>
            </a:r>
            <a:endParaRPr lang="it-IT" sz="1400" dirty="0">
              <a:latin typeface="Palatino Linotype" panose="02040502050505030304" pitchFamily="18" charset="0"/>
            </a:endParaRPr>
          </a:p>
        </p:txBody>
      </p:sp>
      <p:cxnSp>
        <p:nvCxnSpPr>
          <p:cNvPr id="9" name="Connettore 2 8">
            <a:extLst>
              <a:ext uri="{FF2B5EF4-FFF2-40B4-BE49-F238E27FC236}">
                <a16:creationId xmlns:a16="http://schemas.microsoft.com/office/drawing/2014/main" id="{6431E179-5CAC-CA48-DC42-7F5C4547136C}"/>
              </a:ext>
            </a:extLst>
          </p:cNvPr>
          <p:cNvCxnSpPr>
            <a:cxnSpLocks/>
          </p:cNvCxnSpPr>
          <p:nvPr/>
        </p:nvCxnSpPr>
        <p:spPr>
          <a:xfrm flipH="1" flipV="1">
            <a:off x="1186070" y="5307496"/>
            <a:ext cx="297674" cy="7453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1D255BC5-D063-F158-9EAF-56EE6F9236EC}"/>
              </a:ext>
            </a:extLst>
          </p:cNvPr>
          <p:cNvSpPr txBox="1"/>
          <p:nvPr/>
        </p:nvSpPr>
        <p:spPr>
          <a:xfrm>
            <a:off x="2653701" y="5840282"/>
            <a:ext cx="1235264" cy="523220"/>
          </a:xfrm>
          <a:prstGeom prst="rect">
            <a:avLst/>
          </a:prstGeom>
          <a:noFill/>
        </p:spPr>
        <p:txBody>
          <a:bodyPr wrap="square">
            <a:spAutoFit/>
          </a:bodyPr>
          <a:lstStyle/>
          <a:p>
            <a:r>
              <a:rPr lang="it-IT" sz="1400" b="1" dirty="0">
                <a:latin typeface="Palatino Linotype" panose="02040502050505030304" pitchFamily="18" charset="0"/>
              </a:rPr>
              <a:t>DNA </a:t>
            </a:r>
            <a:r>
              <a:rPr lang="it-IT" sz="1400" b="1" dirty="0" err="1">
                <a:latin typeface="Palatino Linotype" panose="02040502050505030304" pitchFamily="18" charset="0"/>
              </a:rPr>
              <a:t>damages</a:t>
            </a:r>
            <a:endParaRPr lang="it-IT" sz="1400" dirty="0">
              <a:latin typeface="Palatino Linotype" panose="02040502050505030304" pitchFamily="18" charset="0"/>
            </a:endParaRPr>
          </a:p>
        </p:txBody>
      </p:sp>
      <p:cxnSp>
        <p:nvCxnSpPr>
          <p:cNvPr id="16" name="Connettore 2 15">
            <a:extLst>
              <a:ext uri="{FF2B5EF4-FFF2-40B4-BE49-F238E27FC236}">
                <a16:creationId xmlns:a16="http://schemas.microsoft.com/office/drawing/2014/main" id="{3BDDCDE4-5A7B-C2A7-2BD7-025989B95360}"/>
              </a:ext>
            </a:extLst>
          </p:cNvPr>
          <p:cNvCxnSpPr>
            <a:cxnSpLocks/>
          </p:cNvCxnSpPr>
          <p:nvPr/>
        </p:nvCxnSpPr>
        <p:spPr>
          <a:xfrm flipV="1">
            <a:off x="3114261" y="5216114"/>
            <a:ext cx="157072" cy="624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8FB34526-0FCC-89A4-3449-04CF85A93F47}"/>
              </a:ext>
            </a:extLst>
          </p:cNvPr>
          <p:cNvSpPr txBox="1"/>
          <p:nvPr/>
        </p:nvSpPr>
        <p:spPr>
          <a:xfrm>
            <a:off x="3402043" y="1754844"/>
            <a:ext cx="678017" cy="307777"/>
          </a:xfrm>
          <a:prstGeom prst="rect">
            <a:avLst/>
          </a:prstGeom>
          <a:noFill/>
        </p:spPr>
        <p:txBody>
          <a:bodyPr wrap="square">
            <a:spAutoFit/>
          </a:bodyPr>
          <a:lstStyle/>
          <a:p>
            <a:r>
              <a:rPr lang="it-IT" sz="1400" b="1" dirty="0" err="1">
                <a:latin typeface="Palatino Linotype" panose="02040502050505030304" pitchFamily="18" charset="0"/>
              </a:rPr>
              <a:t>beam</a:t>
            </a:r>
            <a:endParaRPr lang="it-IT" sz="1400" dirty="0">
              <a:latin typeface="Palatino Linotype" panose="02040502050505030304" pitchFamily="18" charset="0"/>
            </a:endParaRPr>
          </a:p>
        </p:txBody>
      </p:sp>
      <p:cxnSp>
        <p:nvCxnSpPr>
          <p:cNvPr id="23" name="Connettore 2 22">
            <a:extLst>
              <a:ext uri="{FF2B5EF4-FFF2-40B4-BE49-F238E27FC236}">
                <a16:creationId xmlns:a16="http://schemas.microsoft.com/office/drawing/2014/main" id="{FE1C05B4-9472-8C7F-3E02-F5B62D15F579}"/>
              </a:ext>
            </a:extLst>
          </p:cNvPr>
          <p:cNvCxnSpPr>
            <a:cxnSpLocks/>
            <a:stCxn id="22" idx="1"/>
          </p:cNvCxnSpPr>
          <p:nvPr/>
        </p:nvCxnSpPr>
        <p:spPr>
          <a:xfrm flipH="1" flipV="1">
            <a:off x="2794958" y="1741258"/>
            <a:ext cx="607085" cy="1674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02B34B00-E8B3-EE55-3C81-13DF7A2EEA31}"/>
              </a:ext>
            </a:extLst>
          </p:cNvPr>
          <p:cNvSpPr txBox="1"/>
          <p:nvPr/>
        </p:nvSpPr>
        <p:spPr>
          <a:xfrm>
            <a:off x="7706139" y="951547"/>
            <a:ext cx="3106685" cy="369332"/>
          </a:xfrm>
          <a:prstGeom prst="rect">
            <a:avLst/>
          </a:prstGeom>
          <a:noFill/>
        </p:spPr>
        <p:txBody>
          <a:bodyPr wrap="square">
            <a:spAutoFit/>
          </a:bodyPr>
          <a:lstStyle/>
          <a:p>
            <a:r>
              <a:rPr lang="it-IT" dirty="0">
                <a:solidFill>
                  <a:srgbClr val="CC5400"/>
                </a:solidFill>
                <a:latin typeface="Palatino Linotype" panose="02040502050505030304" pitchFamily="18" charset="0"/>
              </a:rPr>
              <a:t>GSM</a:t>
            </a:r>
            <a:r>
              <a:rPr lang="it-IT" baseline="30000" dirty="0">
                <a:solidFill>
                  <a:srgbClr val="CC5400"/>
                </a:solidFill>
                <a:latin typeface="Palatino Linotype" panose="02040502050505030304" pitchFamily="18" charset="0"/>
              </a:rPr>
              <a:t>2  </a:t>
            </a:r>
            <a:r>
              <a:rPr lang="it-IT" dirty="0" err="1">
                <a:solidFill>
                  <a:srgbClr val="CC5400"/>
                </a:solidFill>
                <a:latin typeface="Palatino Linotype" panose="02040502050505030304" pitchFamily="18" charset="0"/>
              </a:rPr>
              <a:t>surviving</a:t>
            </a:r>
            <a:r>
              <a:rPr lang="it-IT" dirty="0">
                <a:solidFill>
                  <a:srgbClr val="CC5400"/>
                </a:solidFill>
                <a:latin typeface="Palatino Linotype" panose="02040502050505030304" pitchFamily="18" charset="0"/>
              </a:rPr>
              <a:t> </a:t>
            </a:r>
            <a:r>
              <a:rPr lang="it-IT" dirty="0" err="1">
                <a:solidFill>
                  <a:srgbClr val="CC5400"/>
                </a:solidFill>
                <a:latin typeface="Palatino Linotype" panose="02040502050505030304" pitchFamily="18" charset="0"/>
              </a:rPr>
              <a:t>probability</a:t>
            </a:r>
            <a:endParaRPr lang="it-IT" dirty="0">
              <a:solidFill>
                <a:srgbClr val="CC5400"/>
              </a:solidFill>
              <a:latin typeface="Palatino Linotype" panose="02040502050505030304" pitchFamily="18" charset="0"/>
            </a:endParaRPr>
          </a:p>
        </p:txBody>
      </p:sp>
      <p:cxnSp>
        <p:nvCxnSpPr>
          <p:cNvPr id="32" name="Connettore 2 31">
            <a:extLst>
              <a:ext uri="{FF2B5EF4-FFF2-40B4-BE49-F238E27FC236}">
                <a16:creationId xmlns:a16="http://schemas.microsoft.com/office/drawing/2014/main" id="{B56071C8-C62F-9528-E0D8-6B6704E8BD8D}"/>
              </a:ext>
            </a:extLst>
          </p:cNvPr>
          <p:cNvCxnSpPr>
            <a:cxnSpLocks/>
          </p:cNvCxnSpPr>
          <p:nvPr/>
        </p:nvCxnSpPr>
        <p:spPr>
          <a:xfrm flipH="1">
            <a:off x="8471140" y="1283770"/>
            <a:ext cx="258792" cy="357438"/>
          </a:xfrm>
          <a:prstGeom prst="straightConnector1">
            <a:avLst/>
          </a:prstGeom>
          <a:ln w="25400">
            <a:solidFill>
              <a:srgbClr val="CC54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E3F3C826-244D-9465-E57A-42BF7F4FF416}"/>
              </a:ext>
            </a:extLst>
          </p:cNvPr>
          <p:cNvCxnSpPr>
            <a:cxnSpLocks/>
          </p:cNvCxnSpPr>
          <p:nvPr/>
        </p:nvCxnSpPr>
        <p:spPr>
          <a:xfrm flipH="1" flipV="1">
            <a:off x="5260305" y="1995596"/>
            <a:ext cx="390129" cy="386797"/>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1F7BFF0-D65D-1D7F-A03A-4424E267EFFA}"/>
              </a:ext>
            </a:extLst>
          </p:cNvPr>
          <p:cNvSpPr txBox="1"/>
          <p:nvPr/>
        </p:nvSpPr>
        <p:spPr>
          <a:xfrm>
            <a:off x="207278" y="6456257"/>
            <a:ext cx="51385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Palatino Linotype" panose="02040502050505030304"/>
                <a:ea typeface="+mn-ea"/>
                <a:cs typeface="+mn-cs"/>
              </a:rPr>
              <a:t>Kallman</a:t>
            </a:r>
            <a:r>
              <a:rPr kumimoji="0" lang="en-US" sz="1800" b="0" i="0" u="none" strike="noStrike" kern="1200" cap="none" spc="0" normalizeH="0" baseline="0" noProof="0" dirty="0">
                <a:ln>
                  <a:noFill/>
                </a:ln>
                <a:solidFill>
                  <a:prstClr val="black"/>
                </a:solidFill>
                <a:effectLst/>
                <a:uLnTx/>
                <a:uFillTx/>
                <a:latin typeface="Palatino Linotype" panose="02040502050505030304"/>
                <a:ea typeface="+mn-ea"/>
                <a:cs typeface="+mn-cs"/>
              </a:rPr>
              <a:t>, P. et.al. Int. J. </a:t>
            </a:r>
            <a:r>
              <a:rPr kumimoji="0" lang="en-US" sz="1800" b="0" i="0" u="none" strike="noStrike" kern="1200" cap="none" spc="0" normalizeH="0" baseline="0" noProof="0" dirty="0" err="1">
                <a:ln>
                  <a:noFill/>
                </a:ln>
                <a:solidFill>
                  <a:prstClr val="black"/>
                </a:solidFill>
                <a:effectLst/>
                <a:uLnTx/>
                <a:uFillTx/>
                <a:latin typeface="Palatino Linotype" panose="02040502050505030304"/>
                <a:ea typeface="+mn-ea"/>
                <a:cs typeface="+mn-cs"/>
              </a:rPr>
              <a:t>Radiat</a:t>
            </a:r>
            <a:r>
              <a:rPr kumimoji="0" lang="en-US" sz="1800" b="0" i="0" u="none" strike="noStrike" kern="1200" cap="none" spc="0" normalizeH="0" baseline="0" noProof="0" dirty="0">
                <a:ln>
                  <a:noFill/>
                </a:ln>
                <a:solidFill>
                  <a:prstClr val="black"/>
                </a:solidFill>
                <a:effectLst/>
                <a:uLnTx/>
                <a:uFillTx/>
                <a:latin typeface="Palatino Linotype" panose="02040502050505030304"/>
                <a:ea typeface="+mn-ea"/>
                <a:cs typeface="+mn-cs"/>
              </a:rPr>
              <a:t>. Biol. (1992)</a:t>
            </a:r>
          </a:p>
        </p:txBody>
      </p:sp>
      <p:sp>
        <p:nvSpPr>
          <p:cNvPr id="7" name="TextBox 6">
            <a:extLst>
              <a:ext uri="{FF2B5EF4-FFF2-40B4-BE49-F238E27FC236}">
                <a16:creationId xmlns:a16="http://schemas.microsoft.com/office/drawing/2014/main" id="{02C04C22-3A6D-E4ED-07A7-73AAE7D92BA8}"/>
              </a:ext>
            </a:extLst>
          </p:cNvPr>
          <p:cNvSpPr txBox="1"/>
          <p:nvPr/>
        </p:nvSpPr>
        <p:spPr>
          <a:xfrm>
            <a:off x="8471140" y="5819459"/>
            <a:ext cx="1247777" cy="1077218"/>
          </a:xfrm>
          <a:prstGeom prst="rect">
            <a:avLst/>
          </a:prstGeom>
          <a:noFill/>
        </p:spPr>
        <p:txBody>
          <a:bodyPr wrap="none" rtlCol="0">
            <a:spAutoFit/>
          </a:bodyPr>
          <a:lstStyle/>
          <a:p>
            <a:r>
              <a:rPr lang="en-IT" sz="1600" dirty="0">
                <a:solidFill>
                  <a:schemeClr val="tx2"/>
                </a:solidFill>
              </a:rPr>
              <a:t>G. Bordieri</a:t>
            </a:r>
          </a:p>
          <a:p>
            <a:r>
              <a:rPr lang="en-IT" sz="1600" dirty="0">
                <a:solidFill>
                  <a:schemeClr val="tx2"/>
                </a:solidFill>
              </a:rPr>
              <a:t>M. Battestini</a:t>
            </a:r>
          </a:p>
          <a:p>
            <a:r>
              <a:rPr lang="en-IT" sz="1600" dirty="0">
                <a:solidFill>
                  <a:schemeClr val="tx2"/>
                </a:solidFill>
              </a:rPr>
              <a:t>F. Cprdoni</a:t>
            </a:r>
          </a:p>
          <a:p>
            <a:r>
              <a:rPr lang="en-IT" sz="1600" dirty="0">
                <a:solidFill>
                  <a:schemeClr val="tx2"/>
                </a:solidFill>
              </a:rPr>
              <a:t>J. Morand</a:t>
            </a:r>
          </a:p>
        </p:txBody>
      </p:sp>
    </p:spTree>
    <p:extLst>
      <p:ext uri="{BB962C8B-B14F-4D97-AF65-F5344CB8AC3E}">
        <p14:creationId xmlns:p14="http://schemas.microsoft.com/office/powerpoint/2010/main" val="9115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3" grpId="0"/>
      <p:bldP spid="65" grpId="0"/>
      <p:bldP spid="68" grpId="0" animBg="1"/>
      <p:bldP spid="72" grpId="0"/>
      <p:bldP spid="12" grpId="0"/>
      <p:bldP spid="13" grpId="0"/>
      <p:bldP spid="14" grpId="0"/>
      <p:bldP spid="19" grpId="0"/>
      <p:bldP spid="20"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A8607-54AD-3E8F-55B7-1AD9E978BB53}"/>
              </a:ext>
            </a:extLst>
          </p:cNvPr>
          <p:cNvSpPr>
            <a:spLocks noGrp="1"/>
          </p:cNvSpPr>
          <p:nvPr>
            <p:ph type="dt" sz="half" idx="10"/>
          </p:nvPr>
        </p:nvSpPr>
        <p:spPr/>
        <p:txBody>
          <a:bodyPr/>
          <a:lstStyle/>
          <a:p>
            <a:r>
              <a:rPr lang="it-IT"/>
              <a:t>28-04-2026</a:t>
            </a:r>
          </a:p>
        </p:txBody>
      </p:sp>
      <p:sp>
        <p:nvSpPr>
          <p:cNvPr id="3" name="Footer Placeholder 2">
            <a:extLst>
              <a:ext uri="{FF2B5EF4-FFF2-40B4-BE49-F238E27FC236}">
                <a16:creationId xmlns:a16="http://schemas.microsoft.com/office/drawing/2014/main" id="{092BF2BF-D3DE-5263-6E06-13962A41AEF3}"/>
              </a:ext>
            </a:extLst>
          </p:cNvPr>
          <p:cNvSpPr>
            <a:spLocks noGrp="1"/>
          </p:cNvSpPr>
          <p:nvPr>
            <p:ph type="ftr" sz="quarter" idx="11"/>
          </p:nvPr>
        </p:nvSpPr>
        <p:spPr/>
        <p:txBody>
          <a:bodyPr/>
          <a:lstStyle/>
          <a:p>
            <a:r>
              <a:rPr lang="it-IT"/>
              <a:t>E.Scifoni-MIRO meeting</a:t>
            </a:r>
          </a:p>
        </p:txBody>
      </p:sp>
      <p:pic>
        <p:nvPicPr>
          <p:cNvPr id="4" name="Picture 3">
            <a:extLst>
              <a:ext uri="{FF2B5EF4-FFF2-40B4-BE49-F238E27FC236}">
                <a16:creationId xmlns:a16="http://schemas.microsoft.com/office/drawing/2014/main" id="{B1C47F03-BA3C-E9E6-18FF-957CD9616271}"/>
              </a:ext>
            </a:extLst>
          </p:cNvPr>
          <p:cNvPicPr>
            <a:picLocks noChangeAspect="1"/>
          </p:cNvPicPr>
          <p:nvPr/>
        </p:nvPicPr>
        <p:blipFill>
          <a:blip r:embed="rId2"/>
          <a:stretch>
            <a:fillRect/>
          </a:stretch>
        </p:blipFill>
        <p:spPr>
          <a:xfrm>
            <a:off x="477982" y="832169"/>
            <a:ext cx="5136220" cy="3330235"/>
          </a:xfrm>
          <a:prstGeom prst="rect">
            <a:avLst/>
          </a:prstGeom>
        </p:spPr>
      </p:pic>
      <p:pic>
        <p:nvPicPr>
          <p:cNvPr id="6" name="Picture 5">
            <a:extLst>
              <a:ext uri="{FF2B5EF4-FFF2-40B4-BE49-F238E27FC236}">
                <a16:creationId xmlns:a16="http://schemas.microsoft.com/office/drawing/2014/main" id="{8D7CCF71-79FF-651D-0813-CB15FED80A40}"/>
              </a:ext>
            </a:extLst>
          </p:cNvPr>
          <p:cNvPicPr>
            <a:picLocks noChangeAspect="1"/>
          </p:cNvPicPr>
          <p:nvPr/>
        </p:nvPicPr>
        <p:blipFill>
          <a:blip r:embed="rId3"/>
          <a:stretch>
            <a:fillRect/>
          </a:stretch>
        </p:blipFill>
        <p:spPr>
          <a:xfrm>
            <a:off x="477982" y="4523169"/>
            <a:ext cx="5384800" cy="1790700"/>
          </a:xfrm>
          <a:prstGeom prst="rect">
            <a:avLst/>
          </a:prstGeom>
        </p:spPr>
      </p:pic>
      <p:pic>
        <p:nvPicPr>
          <p:cNvPr id="7" name="Picture 6">
            <a:extLst>
              <a:ext uri="{FF2B5EF4-FFF2-40B4-BE49-F238E27FC236}">
                <a16:creationId xmlns:a16="http://schemas.microsoft.com/office/drawing/2014/main" id="{460251BA-17A2-7D88-897C-1EA265ECF049}"/>
              </a:ext>
            </a:extLst>
          </p:cNvPr>
          <p:cNvPicPr>
            <a:picLocks noChangeAspect="1"/>
          </p:cNvPicPr>
          <p:nvPr/>
        </p:nvPicPr>
        <p:blipFill>
          <a:blip r:embed="rId4"/>
          <a:stretch>
            <a:fillRect/>
          </a:stretch>
        </p:blipFill>
        <p:spPr>
          <a:xfrm>
            <a:off x="7236027" y="1208815"/>
            <a:ext cx="3596845" cy="2576945"/>
          </a:xfrm>
          <a:prstGeom prst="rect">
            <a:avLst/>
          </a:prstGeom>
        </p:spPr>
      </p:pic>
      <p:sp>
        <p:nvSpPr>
          <p:cNvPr id="9" name="Title 1">
            <a:extLst>
              <a:ext uri="{FF2B5EF4-FFF2-40B4-BE49-F238E27FC236}">
                <a16:creationId xmlns:a16="http://schemas.microsoft.com/office/drawing/2014/main" id="{3CD7ED31-50C2-6A07-71C2-EEAE6E3F3F7B}"/>
              </a:ext>
            </a:extLst>
          </p:cNvPr>
          <p:cNvSpPr txBox="1">
            <a:spLocks/>
          </p:cNvSpPr>
          <p:nvPr/>
        </p:nvSpPr>
        <p:spPr>
          <a:xfrm>
            <a:off x="320567" y="-133382"/>
            <a:ext cx="114119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r>
              <a:rPr lang="en-US" sz="4267" dirty="0"/>
              <a:t>Simulation setups</a:t>
            </a:r>
            <a:endParaRPr lang="en-IT" sz="4267" dirty="0"/>
          </a:p>
        </p:txBody>
      </p:sp>
      <p:pic>
        <p:nvPicPr>
          <p:cNvPr id="10" name="Picture 9">
            <a:extLst>
              <a:ext uri="{FF2B5EF4-FFF2-40B4-BE49-F238E27FC236}">
                <a16:creationId xmlns:a16="http://schemas.microsoft.com/office/drawing/2014/main" id="{50383747-F834-D228-DBA5-3D897DE26432}"/>
              </a:ext>
            </a:extLst>
          </p:cNvPr>
          <p:cNvPicPr>
            <a:picLocks noChangeAspect="1"/>
          </p:cNvPicPr>
          <p:nvPr/>
        </p:nvPicPr>
        <p:blipFill>
          <a:blip r:embed="rId5"/>
          <a:stretch>
            <a:fillRect/>
          </a:stretch>
        </p:blipFill>
        <p:spPr>
          <a:xfrm>
            <a:off x="6917193" y="3828241"/>
            <a:ext cx="5274807" cy="2815293"/>
          </a:xfrm>
          <a:prstGeom prst="rect">
            <a:avLst/>
          </a:prstGeom>
        </p:spPr>
      </p:pic>
    </p:spTree>
    <p:extLst>
      <p:ext uri="{BB962C8B-B14F-4D97-AF65-F5344CB8AC3E}">
        <p14:creationId xmlns:p14="http://schemas.microsoft.com/office/powerpoint/2010/main" val="39021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72693-B6EF-28D3-7449-264C45335FAA}"/>
              </a:ext>
            </a:extLst>
          </p:cNvPr>
          <p:cNvSpPr>
            <a:spLocks noGrp="1"/>
          </p:cNvSpPr>
          <p:nvPr>
            <p:ph type="dt" sz="half" idx="10"/>
          </p:nvPr>
        </p:nvSpPr>
        <p:spPr/>
        <p:txBody>
          <a:bodyPr/>
          <a:lstStyle/>
          <a:p>
            <a:r>
              <a:rPr lang="it-IT"/>
              <a:t>28-04-2026</a:t>
            </a:r>
          </a:p>
        </p:txBody>
      </p:sp>
      <p:sp>
        <p:nvSpPr>
          <p:cNvPr id="3" name="Footer Placeholder 2">
            <a:extLst>
              <a:ext uri="{FF2B5EF4-FFF2-40B4-BE49-F238E27FC236}">
                <a16:creationId xmlns:a16="http://schemas.microsoft.com/office/drawing/2014/main" id="{3D0F938B-FE29-E9F4-1E51-A2F161CE59C5}"/>
              </a:ext>
            </a:extLst>
          </p:cNvPr>
          <p:cNvSpPr>
            <a:spLocks noGrp="1"/>
          </p:cNvSpPr>
          <p:nvPr>
            <p:ph type="ftr" sz="quarter" idx="11"/>
          </p:nvPr>
        </p:nvSpPr>
        <p:spPr/>
        <p:txBody>
          <a:bodyPr/>
          <a:lstStyle/>
          <a:p>
            <a:r>
              <a:rPr lang="it-IT"/>
              <a:t>E.Scifoni-MIRO meeting</a:t>
            </a:r>
          </a:p>
        </p:txBody>
      </p:sp>
      <p:pic>
        <p:nvPicPr>
          <p:cNvPr id="4" name="Picture 3">
            <a:extLst>
              <a:ext uri="{FF2B5EF4-FFF2-40B4-BE49-F238E27FC236}">
                <a16:creationId xmlns:a16="http://schemas.microsoft.com/office/drawing/2014/main" id="{0624A33E-D8AB-A488-F740-409CAF8C0F20}"/>
              </a:ext>
            </a:extLst>
          </p:cNvPr>
          <p:cNvPicPr>
            <a:picLocks noChangeAspect="1"/>
          </p:cNvPicPr>
          <p:nvPr/>
        </p:nvPicPr>
        <p:blipFill>
          <a:blip r:embed="rId2"/>
          <a:stretch>
            <a:fillRect/>
          </a:stretch>
        </p:blipFill>
        <p:spPr>
          <a:xfrm>
            <a:off x="2396836" y="1119183"/>
            <a:ext cx="8605651" cy="4619633"/>
          </a:xfrm>
          <a:prstGeom prst="rect">
            <a:avLst/>
          </a:prstGeom>
        </p:spPr>
      </p:pic>
      <p:sp>
        <p:nvSpPr>
          <p:cNvPr id="6" name="Title 1">
            <a:extLst>
              <a:ext uri="{FF2B5EF4-FFF2-40B4-BE49-F238E27FC236}">
                <a16:creationId xmlns:a16="http://schemas.microsoft.com/office/drawing/2014/main" id="{3CD272D3-CB5D-571C-64BB-577FF18E41BC}"/>
              </a:ext>
            </a:extLst>
          </p:cNvPr>
          <p:cNvSpPr txBox="1">
            <a:spLocks/>
          </p:cNvSpPr>
          <p:nvPr/>
        </p:nvSpPr>
        <p:spPr>
          <a:xfrm>
            <a:off x="320567" y="-133382"/>
            <a:ext cx="114119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r>
              <a:rPr lang="en-US" sz="4267" dirty="0"/>
              <a:t>NTCP and MB effect quantification</a:t>
            </a:r>
            <a:endParaRPr lang="en-IT" sz="4267" dirty="0"/>
          </a:p>
        </p:txBody>
      </p:sp>
      <p:sp>
        <p:nvSpPr>
          <p:cNvPr id="7" name="Rectangle 6">
            <a:extLst>
              <a:ext uri="{FF2B5EF4-FFF2-40B4-BE49-F238E27FC236}">
                <a16:creationId xmlns:a16="http://schemas.microsoft.com/office/drawing/2014/main" id="{32E6B8ED-7AD1-828E-FC42-7CEBACAF3D6C}"/>
              </a:ext>
            </a:extLst>
          </p:cNvPr>
          <p:cNvSpPr/>
          <p:nvPr/>
        </p:nvSpPr>
        <p:spPr>
          <a:xfrm>
            <a:off x="7038753" y="1119183"/>
            <a:ext cx="4742121" cy="4619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97840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A30-3232-732A-DEF7-A9758AC18C25}"/>
              </a:ext>
            </a:extLst>
          </p:cNvPr>
          <p:cNvSpPr>
            <a:spLocks noGrp="1"/>
          </p:cNvSpPr>
          <p:nvPr>
            <p:ph type="dt" sz="half" idx="10"/>
          </p:nvPr>
        </p:nvSpPr>
        <p:spPr/>
        <p:txBody>
          <a:bodyPr/>
          <a:lstStyle/>
          <a:p>
            <a:r>
              <a:rPr lang="it-IT"/>
              <a:t>28-04-2026</a:t>
            </a:r>
          </a:p>
        </p:txBody>
      </p:sp>
      <p:sp>
        <p:nvSpPr>
          <p:cNvPr id="3" name="Footer Placeholder 2">
            <a:extLst>
              <a:ext uri="{FF2B5EF4-FFF2-40B4-BE49-F238E27FC236}">
                <a16:creationId xmlns:a16="http://schemas.microsoft.com/office/drawing/2014/main" id="{08B0BC9F-9391-86F3-387D-AC92BF3BA6D3}"/>
              </a:ext>
            </a:extLst>
          </p:cNvPr>
          <p:cNvSpPr>
            <a:spLocks noGrp="1"/>
          </p:cNvSpPr>
          <p:nvPr>
            <p:ph type="ftr" sz="quarter" idx="11"/>
          </p:nvPr>
        </p:nvSpPr>
        <p:spPr/>
        <p:txBody>
          <a:bodyPr/>
          <a:lstStyle/>
          <a:p>
            <a:r>
              <a:rPr lang="it-IT"/>
              <a:t>E.Scifoni-MIRO meeting</a:t>
            </a:r>
          </a:p>
        </p:txBody>
      </p:sp>
      <p:pic>
        <p:nvPicPr>
          <p:cNvPr id="4" name="Picture 3">
            <a:extLst>
              <a:ext uri="{FF2B5EF4-FFF2-40B4-BE49-F238E27FC236}">
                <a16:creationId xmlns:a16="http://schemas.microsoft.com/office/drawing/2014/main" id="{B7939639-7213-183A-7603-B7EC7E271F43}"/>
              </a:ext>
            </a:extLst>
          </p:cNvPr>
          <p:cNvPicPr>
            <a:picLocks noChangeAspect="1"/>
          </p:cNvPicPr>
          <p:nvPr/>
        </p:nvPicPr>
        <p:blipFill>
          <a:blip r:embed="rId2"/>
          <a:stretch>
            <a:fillRect/>
          </a:stretch>
        </p:blipFill>
        <p:spPr>
          <a:xfrm>
            <a:off x="665419" y="867716"/>
            <a:ext cx="4991986" cy="2807992"/>
          </a:xfrm>
          <a:prstGeom prst="rect">
            <a:avLst/>
          </a:prstGeom>
        </p:spPr>
      </p:pic>
      <p:pic>
        <p:nvPicPr>
          <p:cNvPr id="5" name="Picture 4">
            <a:extLst>
              <a:ext uri="{FF2B5EF4-FFF2-40B4-BE49-F238E27FC236}">
                <a16:creationId xmlns:a16="http://schemas.microsoft.com/office/drawing/2014/main" id="{ABF55A90-63E0-E0D6-9B47-6AE662E432C2}"/>
              </a:ext>
            </a:extLst>
          </p:cNvPr>
          <p:cNvPicPr>
            <a:picLocks noChangeAspect="1"/>
          </p:cNvPicPr>
          <p:nvPr/>
        </p:nvPicPr>
        <p:blipFill>
          <a:blip r:embed="rId3"/>
          <a:stretch>
            <a:fillRect/>
          </a:stretch>
        </p:blipFill>
        <p:spPr>
          <a:xfrm>
            <a:off x="6096000" y="867716"/>
            <a:ext cx="4991988" cy="2807993"/>
          </a:xfrm>
          <a:prstGeom prst="rect">
            <a:avLst/>
          </a:prstGeom>
        </p:spPr>
      </p:pic>
      <p:pic>
        <p:nvPicPr>
          <p:cNvPr id="6" name="Picture 5">
            <a:extLst>
              <a:ext uri="{FF2B5EF4-FFF2-40B4-BE49-F238E27FC236}">
                <a16:creationId xmlns:a16="http://schemas.microsoft.com/office/drawing/2014/main" id="{BABFF3F8-B161-86F8-9EA6-27A2725A5887}"/>
              </a:ext>
            </a:extLst>
          </p:cNvPr>
          <p:cNvPicPr>
            <a:picLocks noChangeAspect="1"/>
          </p:cNvPicPr>
          <p:nvPr/>
        </p:nvPicPr>
        <p:blipFill>
          <a:blip r:embed="rId4"/>
          <a:stretch>
            <a:fillRect/>
          </a:stretch>
        </p:blipFill>
        <p:spPr>
          <a:xfrm>
            <a:off x="6114604" y="3913481"/>
            <a:ext cx="4991989" cy="2807994"/>
          </a:xfrm>
          <a:prstGeom prst="rect">
            <a:avLst/>
          </a:prstGeom>
        </p:spPr>
      </p:pic>
      <p:sp>
        <p:nvSpPr>
          <p:cNvPr id="7" name="TextBox 6">
            <a:extLst>
              <a:ext uri="{FF2B5EF4-FFF2-40B4-BE49-F238E27FC236}">
                <a16:creationId xmlns:a16="http://schemas.microsoft.com/office/drawing/2014/main" id="{4FB3D75A-4A68-575C-BE78-7FD3AFF0D20B}"/>
              </a:ext>
            </a:extLst>
          </p:cNvPr>
          <p:cNvSpPr txBox="1"/>
          <p:nvPr/>
        </p:nvSpPr>
        <p:spPr>
          <a:xfrm>
            <a:off x="8331345" y="1902380"/>
            <a:ext cx="521297" cy="369332"/>
          </a:xfrm>
          <a:prstGeom prst="rect">
            <a:avLst/>
          </a:prstGeom>
          <a:noFill/>
        </p:spPr>
        <p:txBody>
          <a:bodyPr wrap="none" rtlCol="0">
            <a:spAutoFit/>
          </a:bodyPr>
          <a:lstStyle/>
          <a:p>
            <a:r>
              <a:rPr lang="en-IT" dirty="0"/>
              <a:t>2cn</a:t>
            </a:r>
          </a:p>
        </p:txBody>
      </p:sp>
      <p:sp>
        <p:nvSpPr>
          <p:cNvPr id="9" name="TextBox 8">
            <a:extLst>
              <a:ext uri="{FF2B5EF4-FFF2-40B4-BE49-F238E27FC236}">
                <a16:creationId xmlns:a16="http://schemas.microsoft.com/office/drawing/2014/main" id="{AA04E8D3-E3BA-428E-07E3-A036E1FD0848}"/>
              </a:ext>
            </a:extLst>
          </p:cNvPr>
          <p:cNvSpPr txBox="1"/>
          <p:nvPr/>
        </p:nvSpPr>
        <p:spPr>
          <a:xfrm>
            <a:off x="8483745" y="4564063"/>
            <a:ext cx="521297" cy="369332"/>
          </a:xfrm>
          <a:prstGeom prst="rect">
            <a:avLst/>
          </a:prstGeom>
          <a:noFill/>
        </p:spPr>
        <p:txBody>
          <a:bodyPr wrap="square" rtlCol="0">
            <a:spAutoFit/>
          </a:bodyPr>
          <a:lstStyle/>
          <a:p>
            <a:r>
              <a:rPr lang="en-IT" dirty="0"/>
              <a:t>4cn</a:t>
            </a:r>
          </a:p>
        </p:txBody>
      </p:sp>
      <p:sp>
        <p:nvSpPr>
          <p:cNvPr id="10" name="TextBox 9">
            <a:extLst>
              <a:ext uri="{FF2B5EF4-FFF2-40B4-BE49-F238E27FC236}">
                <a16:creationId xmlns:a16="http://schemas.microsoft.com/office/drawing/2014/main" id="{92518598-6097-1FC2-13D7-DFF7C6736C2B}"/>
              </a:ext>
            </a:extLst>
          </p:cNvPr>
          <p:cNvSpPr txBox="1"/>
          <p:nvPr/>
        </p:nvSpPr>
        <p:spPr>
          <a:xfrm>
            <a:off x="2900763" y="1870114"/>
            <a:ext cx="521297" cy="369332"/>
          </a:xfrm>
          <a:prstGeom prst="rect">
            <a:avLst/>
          </a:prstGeom>
          <a:noFill/>
        </p:spPr>
        <p:txBody>
          <a:bodyPr wrap="none" rtlCol="0">
            <a:spAutoFit/>
          </a:bodyPr>
          <a:lstStyle/>
          <a:p>
            <a:r>
              <a:rPr lang="en-IT" dirty="0"/>
              <a:t>1cn</a:t>
            </a:r>
          </a:p>
        </p:txBody>
      </p:sp>
      <p:sp>
        <p:nvSpPr>
          <p:cNvPr id="11" name="Title 1">
            <a:extLst>
              <a:ext uri="{FF2B5EF4-FFF2-40B4-BE49-F238E27FC236}">
                <a16:creationId xmlns:a16="http://schemas.microsoft.com/office/drawing/2014/main" id="{5EF56B01-F51A-A837-0577-5981DBDEE95C}"/>
              </a:ext>
            </a:extLst>
          </p:cNvPr>
          <p:cNvSpPr txBox="1">
            <a:spLocks/>
          </p:cNvSpPr>
          <p:nvPr/>
        </p:nvSpPr>
        <p:spPr>
          <a:xfrm>
            <a:off x="320567" y="-133382"/>
            <a:ext cx="114119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r>
              <a:rPr lang="en-US" sz="4267" dirty="0"/>
              <a:t>Seriality parameter dependence</a:t>
            </a:r>
            <a:endParaRPr lang="en-IT" sz="4267" dirty="0"/>
          </a:p>
        </p:txBody>
      </p:sp>
      <p:sp>
        <p:nvSpPr>
          <p:cNvPr id="13" name="TextBox 12">
            <a:extLst>
              <a:ext uri="{FF2B5EF4-FFF2-40B4-BE49-F238E27FC236}">
                <a16:creationId xmlns:a16="http://schemas.microsoft.com/office/drawing/2014/main" id="{FC7D04EE-CA8A-4C47-7552-8E14603A31C6}"/>
              </a:ext>
            </a:extLst>
          </p:cNvPr>
          <p:cNvSpPr txBox="1"/>
          <p:nvPr/>
        </p:nvSpPr>
        <p:spPr>
          <a:xfrm>
            <a:off x="109867" y="4789955"/>
            <a:ext cx="6103088" cy="1200329"/>
          </a:xfrm>
          <a:prstGeom prst="rect">
            <a:avLst/>
          </a:prstGeom>
          <a:noFill/>
        </p:spPr>
        <p:txBody>
          <a:bodyPr wrap="square">
            <a:spAutoFit/>
          </a:bodyPr>
          <a:lstStyle/>
          <a:p>
            <a:pPr>
              <a:buNone/>
            </a:pPr>
            <a:r>
              <a:rPr lang="en-GB" dirty="0">
                <a:effectLst/>
                <a:latin typeface="Helvetica" pitchFamily="2" charset="0"/>
              </a:rPr>
              <a:t>• s = 0: fully parallel organ (organ fails only if all FSUs are inactivated),</a:t>
            </a:r>
          </a:p>
          <a:p>
            <a:pPr>
              <a:buNone/>
            </a:pPr>
            <a:r>
              <a:rPr lang="en-GB" dirty="0">
                <a:effectLst/>
                <a:latin typeface="Helvetica" pitchFamily="2" charset="0"/>
              </a:rPr>
              <a:t>• s = 1: fully serial organ (organ fails if even one FSU is inactivated).</a:t>
            </a:r>
          </a:p>
        </p:txBody>
      </p:sp>
    </p:spTree>
    <p:extLst>
      <p:ext uri="{BB962C8B-B14F-4D97-AF65-F5344CB8AC3E}">
        <p14:creationId xmlns:p14="http://schemas.microsoft.com/office/powerpoint/2010/main" val="311088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32FA7-2967-5D70-7043-D04EC7DCEED7}"/>
              </a:ext>
            </a:extLst>
          </p:cNvPr>
          <p:cNvSpPr>
            <a:spLocks noGrp="1"/>
          </p:cNvSpPr>
          <p:nvPr>
            <p:ph type="dt" sz="half" idx="10"/>
          </p:nvPr>
        </p:nvSpPr>
        <p:spPr/>
        <p:txBody>
          <a:bodyPr/>
          <a:lstStyle/>
          <a:p>
            <a:r>
              <a:rPr lang="it-IT"/>
              <a:t>28-04-2026</a:t>
            </a:r>
          </a:p>
        </p:txBody>
      </p:sp>
      <p:sp>
        <p:nvSpPr>
          <p:cNvPr id="3" name="Footer Placeholder 2">
            <a:extLst>
              <a:ext uri="{FF2B5EF4-FFF2-40B4-BE49-F238E27FC236}">
                <a16:creationId xmlns:a16="http://schemas.microsoft.com/office/drawing/2014/main" id="{23CF9290-6453-66F9-B41A-FAF1B893C30B}"/>
              </a:ext>
            </a:extLst>
          </p:cNvPr>
          <p:cNvSpPr>
            <a:spLocks noGrp="1"/>
          </p:cNvSpPr>
          <p:nvPr>
            <p:ph type="ftr" sz="quarter" idx="11"/>
          </p:nvPr>
        </p:nvSpPr>
        <p:spPr/>
        <p:txBody>
          <a:bodyPr/>
          <a:lstStyle/>
          <a:p>
            <a:r>
              <a:rPr lang="it-IT"/>
              <a:t>E.Scifoni-MIRO meeting</a:t>
            </a:r>
          </a:p>
        </p:txBody>
      </p:sp>
      <p:sp>
        <p:nvSpPr>
          <p:cNvPr id="4" name="Title 1">
            <a:extLst>
              <a:ext uri="{FF2B5EF4-FFF2-40B4-BE49-F238E27FC236}">
                <a16:creationId xmlns:a16="http://schemas.microsoft.com/office/drawing/2014/main" id="{DC7ED311-F6E1-1399-2B76-028A0136E88C}"/>
              </a:ext>
            </a:extLst>
          </p:cNvPr>
          <p:cNvSpPr txBox="1">
            <a:spLocks/>
          </p:cNvSpPr>
          <p:nvPr/>
        </p:nvSpPr>
        <p:spPr>
          <a:xfrm>
            <a:off x="320567" y="-133382"/>
            <a:ext cx="114119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r>
              <a:rPr lang="en-US" sz="4267" dirty="0"/>
              <a:t>PVDR dependence</a:t>
            </a:r>
            <a:endParaRPr lang="en-IT" sz="4267" dirty="0"/>
          </a:p>
        </p:txBody>
      </p:sp>
      <p:pic>
        <p:nvPicPr>
          <p:cNvPr id="5" name="Picture 4">
            <a:extLst>
              <a:ext uri="{FF2B5EF4-FFF2-40B4-BE49-F238E27FC236}">
                <a16:creationId xmlns:a16="http://schemas.microsoft.com/office/drawing/2014/main" id="{E26A874E-B3B7-D1BD-9966-8DD5B320E5F8}"/>
              </a:ext>
            </a:extLst>
          </p:cNvPr>
          <p:cNvPicPr>
            <a:picLocks noChangeAspect="1"/>
          </p:cNvPicPr>
          <p:nvPr/>
        </p:nvPicPr>
        <p:blipFill>
          <a:blip r:embed="rId2"/>
          <a:stretch>
            <a:fillRect/>
          </a:stretch>
        </p:blipFill>
        <p:spPr>
          <a:xfrm>
            <a:off x="6830291" y="2307297"/>
            <a:ext cx="5356681" cy="1749534"/>
          </a:xfrm>
          <a:prstGeom prst="rect">
            <a:avLst/>
          </a:prstGeom>
        </p:spPr>
      </p:pic>
      <p:pic>
        <p:nvPicPr>
          <p:cNvPr id="6" name="Picture 5">
            <a:extLst>
              <a:ext uri="{FF2B5EF4-FFF2-40B4-BE49-F238E27FC236}">
                <a16:creationId xmlns:a16="http://schemas.microsoft.com/office/drawing/2014/main" id="{DBF44267-A67F-95C9-6307-ADFD28036560}"/>
              </a:ext>
            </a:extLst>
          </p:cNvPr>
          <p:cNvPicPr>
            <a:picLocks noChangeAspect="1"/>
          </p:cNvPicPr>
          <p:nvPr/>
        </p:nvPicPr>
        <p:blipFill>
          <a:blip r:embed="rId3"/>
          <a:stretch>
            <a:fillRect/>
          </a:stretch>
        </p:blipFill>
        <p:spPr>
          <a:xfrm>
            <a:off x="320567" y="1799329"/>
            <a:ext cx="6639961" cy="3259342"/>
          </a:xfrm>
          <a:prstGeom prst="rect">
            <a:avLst/>
          </a:prstGeom>
        </p:spPr>
      </p:pic>
      <p:sp>
        <p:nvSpPr>
          <p:cNvPr id="7" name="TextBox 6">
            <a:extLst>
              <a:ext uri="{FF2B5EF4-FFF2-40B4-BE49-F238E27FC236}">
                <a16:creationId xmlns:a16="http://schemas.microsoft.com/office/drawing/2014/main" id="{B17FC947-0C1C-4CE9-3D45-8861B88B77E9}"/>
              </a:ext>
            </a:extLst>
          </p:cNvPr>
          <p:cNvSpPr txBox="1"/>
          <p:nvPr/>
        </p:nvSpPr>
        <p:spPr>
          <a:xfrm>
            <a:off x="7552967" y="4608125"/>
            <a:ext cx="3911327" cy="338554"/>
          </a:xfrm>
          <a:prstGeom prst="rect">
            <a:avLst/>
          </a:prstGeom>
          <a:noFill/>
        </p:spPr>
        <p:txBody>
          <a:bodyPr wrap="square" rtlCol="0">
            <a:spAutoFit/>
          </a:bodyPr>
          <a:lstStyle/>
          <a:p>
            <a:r>
              <a:rPr lang="en-IT" sz="1600" i="1" dirty="0">
                <a:solidFill>
                  <a:schemeClr val="accent1"/>
                </a:solidFill>
              </a:rPr>
              <a:t>Bordieri et al. subm to IJROBP.</a:t>
            </a:r>
          </a:p>
        </p:txBody>
      </p:sp>
      <p:sp>
        <p:nvSpPr>
          <p:cNvPr id="9" name="TextBox 8">
            <a:extLst>
              <a:ext uri="{FF2B5EF4-FFF2-40B4-BE49-F238E27FC236}">
                <a16:creationId xmlns:a16="http://schemas.microsoft.com/office/drawing/2014/main" id="{4384ED9E-303E-037D-A51F-0FA322FC2D2A}"/>
              </a:ext>
            </a:extLst>
          </p:cNvPr>
          <p:cNvSpPr txBox="1"/>
          <p:nvPr/>
        </p:nvSpPr>
        <p:spPr>
          <a:xfrm>
            <a:off x="8922641" y="5909054"/>
            <a:ext cx="2096087" cy="307777"/>
          </a:xfrm>
          <a:prstGeom prst="rect">
            <a:avLst/>
          </a:prstGeom>
          <a:noFill/>
        </p:spPr>
        <p:txBody>
          <a:bodyPr wrap="none" rtlCol="0">
            <a:spAutoFit/>
          </a:bodyPr>
          <a:lstStyle/>
          <a:p>
            <a:r>
              <a:rPr lang="en-IT" sz="1400" i="1" dirty="0">
                <a:solidFill>
                  <a:schemeClr val="accent1"/>
                </a:solidFill>
              </a:rPr>
              <a:t>See F. Cordoni talk@PMBT</a:t>
            </a:r>
          </a:p>
        </p:txBody>
      </p:sp>
    </p:spTree>
    <p:extLst>
      <p:ext uri="{BB962C8B-B14F-4D97-AF65-F5344CB8AC3E}">
        <p14:creationId xmlns:p14="http://schemas.microsoft.com/office/powerpoint/2010/main" val="2442746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5D260-625B-35EC-F488-34F9B2080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5D0D3-5586-602A-700E-E9DB55182F48}"/>
              </a:ext>
            </a:extLst>
          </p:cNvPr>
          <p:cNvSpPr>
            <a:spLocks noGrp="1"/>
          </p:cNvSpPr>
          <p:nvPr>
            <p:ph type="title"/>
          </p:nvPr>
        </p:nvSpPr>
        <p:spPr/>
        <p:txBody>
          <a:bodyPr/>
          <a:lstStyle/>
          <a:p>
            <a:r>
              <a:rPr lang="en-IT" dirty="0"/>
              <a:t>Summary</a:t>
            </a:r>
          </a:p>
        </p:txBody>
      </p:sp>
      <p:sp>
        <p:nvSpPr>
          <p:cNvPr id="3" name="Content Placeholder 2">
            <a:extLst>
              <a:ext uri="{FF2B5EF4-FFF2-40B4-BE49-F238E27FC236}">
                <a16:creationId xmlns:a16="http://schemas.microsoft.com/office/drawing/2014/main" id="{41968B79-B42F-97FE-413F-8BCFC34F82F1}"/>
              </a:ext>
            </a:extLst>
          </p:cNvPr>
          <p:cNvSpPr>
            <a:spLocks noGrp="1"/>
          </p:cNvSpPr>
          <p:nvPr>
            <p:ph idx="1"/>
          </p:nvPr>
        </p:nvSpPr>
        <p:spPr/>
        <p:txBody>
          <a:bodyPr>
            <a:normAutofit/>
          </a:bodyPr>
          <a:lstStyle/>
          <a:p>
            <a:r>
              <a:rPr lang="en-IT" dirty="0"/>
              <a:t>Radiation Chemistry part advanced through a minimalistic model, beside the Monte Carlo full simulaition framework.</a:t>
            </a:r>
          </a:p>
          <a:p>
            <a:endParaRPr lang="en-IT" dirty="0"/>
          </a:p>
          <a:p>
            <a:r>
              <a:rPr lang="en-IT" dirty="0"/>
              <a:t>Molecular scale simulations, realized DNA olygomer target, currently extending toward full chromatine domains</a:t>
            </a:r>
          </a:p>
          <a:p>
            <a:endParaRPr lang="en-IT" dirty="0"/>
          </a:p>
          <a:p>
            <a:r>
              <a:rPr lang="en-IT" dirty="0"/>
              <a:t>Micordosimetry based model allows to predict MB sparing as a function of seriality of the organ and PVDR</a:t>
            </a:r>
          </a:p>
        </p:txBody>
      </p:sp>
      <p:sp>
        <p:nvSpPr>
          <p:cNvPr id="4" name="Date Placeholder 3">
            <a:extLst>
              <a:ext uri="{FF2B5EF4-FFF2-40B4-BE49-F238E27FC236}">
                <a16:creationId xmlns:a16="http://schemas.microsoft.com/office/drawing/2014/main" id="{52BC6117-6FCC-D5F5-AF62-02485C8A40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28-04-2026</a:t>
            </a:r>
            <a:endParaRPr kumimoji="0" lang="it-IT"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90FF98-7E5B-3035-D2E9-FA982C4621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E.Scifoni-MIRO meeting</a:t>
            </a:r>
          </a:p>
        </p:txBody>
      </p:sp>
    </p:spTree>
    <p:extLst>
      <p:ext uri="{BB962C8B-B14F-4D97-AF65-F5344CB8AC3E}">
        <p14:creationId xmlns:p14="http://schemas.microsoft.com/office/powerpoint/2010/main" val="19929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7C3D-72C5-B8BE-9AD6-C78E3ABF81EA}"/>
              </a:ext>
            </a:extLst>
          </p:cNvPr>
          <p:cNvSpPr>
            <a:spLocks noGrp="1"/>
          </p:cNvSpPr>
          <p:nvPr>
            <p:ph type="title"/>
          </p:nvPr>
        </p:nvSpPr>
        <p:spPr>
          <a:xfrm>
            <a:off x="761589" y="171497"/>
            <a:ext cx="10515600" cy="1325563"/>
          </a:xfrm>
        </p:spPr>
        <p:txBody>
          <a:bodyPr/>
          <a:lstStyle/>
          <a:p>
            <a:r>
              <a:rPr lang="en-IT" dirty="0"/>
              <a:t>Thanks!</a:t>
            </a:r>
          </a:p>
        </p:txBody>
      </p:sp>
      <p:sp>
        <p:nvSpPr>
          <p:cNvPr id="46" name="TextBox 45">
            <a:extLst>
              <a:ext uri="{FF2B5EF4-FFF2-40B4-BE49-F238E27FC236}">
                <a16:creationId xmlns:a16="http://schemas.microsoft.com/office/drawing/2014/main" id="{FB285081-5BE1-1AAD-3A06-375B225B2E2B}"/>
              </a:ext>
            </a:extLst>
          </p:cNvPr>
          <p:cNvSpPr txBox="1"/>
          <p:nvPr/>
        </p:nvSpPr>
        <p:spPr>
          <a:xfrm>
            <a:off x="3581400" y="1864601"/>
            <a:ext cx="2624831" cy="2554545"/>
          </a:xfrm>
          <a:prstGeom prst="rect">
            <a:avLst/>
          </a:prstGeom>
          <a:noFill/>
        </p:spPr>
        <p:txBody>
          <a:bodyPr wrap="square">
            <a:spAutoFit/>
          </a:bodyPr>
          <a:lstStyle/>
          <a:p>
            <a:r>
              <a:rPr lang="en-IT" sz="2000" dirty="0"/>
              <a:t>Francesco Cordoni</a:t>
            </a:r>
          </a:p>
          <a:p>
            <a:endParaRPr lang="en-IT" sz="2000" dirty="0"/>
          </a:p>
          <a:p>
            <a:r>
              <a:rPr lang="en-IT" sz="2000" dirty="0"/>
              <a:t>Giulio Bordieri</a:t>
            </a:r>
          </a:p>
          <a:p>
            <a:r>
              <a:rPr lang="en-IT" sz="2000" dirty="0"/>
              <a:t>Lorenzo Castelli</a:t>
            </a:r>
          </a:p>
          <a:p>
            <a:r>
              <a:rPr lang="en-IT" sz="2000" dirty="0"/>
              <a:t>Marco Battestini</a:t>
            </a:r>
          </a:p>
          <a:p>
            <a:endParaRPr lang="en-IT" sz="2000" dirty="0"/>
          </a:p>
          <a:p>
            <a:r>
              <a:rPr lang="en-IT" sz="2000" dirty="0"/>
              <a:t>Valentina Tozzini</a:t>
            </a:r>
          </a:p>
          <a:p>
            <a:r>
              <a:rPr lang="en-IT" sz="2000" dirty="0"/>
              <a:t>Igor Bodrenko</a:t>
            </a:r>
          </a:p>
        </p:txBody>
      </p:sp>
      <p:sp>
        <p:nvSpPr>
          <p:cNvPr id="9" name="Date Placeholder 8">
            <a:extLst>
              <a:ext uri="{FF2B5EF4-FFF2-40B4-BE49-F238E27FC236}">
                <a16:creationId xmlns:a16="http://schemas.microsoft.com/office/drawing/2014/main" id="{3035C330-851B-44B6-9BF9-18C2CE9EC266}"/>
              </a:ext>
            </a:extLst>
          </p:cNvPr>
          <p:cNvSpPr>
            <a:spLocks noGrp="1"/>
          </p:cNvSpPr>
          <p:nvPr>
            <p:ph type="dt" sz="half" idx="10"/>
          </p:nvPr>
        </p:nvSpPr>
        <p:spPr/>
        <p:txBody>
          <a:bodyPr/>
          <a:lstStyle/>
          <a:p>
            <a:r>
              <a:rPr lang="it-IT"/>
              <a:t>28-04-2026</a:t>
            </a:r>
          </a:p>
        </p:txBody>
      </p:sp>
      <p:sp>
        <p:nvSpPr>
          <p:cNvPr id="10" name="Footer Placeholder 9">
            <a:extLst>
              <a:ext uri="{FF2B5EF4-FFF2-40B4-BE49-F238E27FC236}">
                <a16:creationId xmlns:a16="http://schemas.microsoft.com/office/drawing/2014/main" id="{A4B5B546-E141-ED57-FE3F-CE559E2C2205}"/>
              </a:ext>
            </a:extLst>
          </p:cNvPr>
          <p:cNvSpPr>
            <a:spLocks noGrp="1"/>
          </p:cNvSpPr>
          <p:nvPr>
            <p:ph type="ftr" sz="quarter" idx="11"/>
          </p:nvPr>
        </p:nvSpPr>
        <p:spPr/>
        <p:txBody>
          <a:bodyPr/>
          <a:lstStyle/>
          <a:p>
            <a:r>
              <a:rPr lang="it-IT"/>
              <a:t>E.Scifoni-MIRO meeting</a:t>
            </a:r>
          </a:p>
        </p:txBody>
      </p:sp>
    </p:spTree>
    <p:extLst>
      <p:ext uri="{BB962C8B-B14F-4D97-AF65-F5344CB8AC3E}">
        <p14:creationId xmlns:p14="http://schemas.microsoft.com/office/powerpoint/2010/main" val="3157836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8389-25DF-382F-2918-CB658048B88E}"/>
              </a:ext>
            </a:extLst>
          </p:cNvPr>
          <p:cNvSpPr>
            <a:spLocks noGrp="1"/>
          </p:cNvSpPr>
          <p:nvPr>
            <p:ph type="title"/>
          </p:nvPr>
        </p:nvSpPr>
        <p:spPr/>
        <p:txBody>
          <a:bodyPr/>
          <a:lstStyle/>
          <a:p>
            <a:r>
              <a:rPr lang="en-IT" dirty="0"/>
              <a:t>Outline</a:t>
            </a:r>
          </a:p>
        </p:txBody>
      </p:sp>
      <p:sp>
        <p:nvSpPr>
          <p:cNvPr id="3" name="Content Placeholder 2">
            <a:extLst>
              <a:ext uri="{FF2B5EF4-FFF2-40B4-BE49-F238E27FC236}">
                <a16:creationId xmlns:a16="http://schemas.microsoft.com/office/drawing/2014/main" id="{6A15F3E7-F6E9-4EE7-9B3B-37ACF21DE2C9}"/>
              </a:ext>
            </a:extLst>
          </p:cNvPr>
          <p:cNvSpPr>
            <a:spLocks noGrp="1"/>
          </p:cNvSpPr>
          <p:nvPr>
            <p:ph idx="1"/>
          </p:nvPr>
        </p:nvSpPr>
        <p:spPr>
          <a:xfrm>
            <a:off x="600075" y="1744487"/>
            <a:ext cx="10991850" cy="5210175"/>
          </a:xfrm>
        </p:spPr>
        <p:txBody>
          <a:bodyPr>
            <a:normAutofit/>
          </a:bodyPr>
          <a:lstStyle/>
          <a:p>
            <a:r>
              <a:rPr lang="en-IT" dirty="0"/>
              <a:t>Overview</a:t>
            </a:r>
          </a:p>
          <a:p>
            <a:endParaRPr lang="en-IT" dirty="0"/>
          </a:p>
          <a:p>
            <a:r>
              <a:rPr lang="en-US" dirty="0"/>
              <a:t>Minimalistic radiation chemical model</a:t>
            </a:r>
            <a:endParaRPr lang="en-IT" dirty="0"/>
          </a:p>
          <a:p>
            <a:endParaRPr lang="en-IT" dirty="0"/>
          </a:p>
          <a:p>
            <a:r>
              <a:rPr lang="en-US" dirty="0"/>
              <a:t>MD model: from DNA to </a:t>
            </a:r>
            <a:r>
              <a:rPr lang="en-US" dirty="0" err="1"/>
              <a:t>Chromatine</a:t>
            </a:r>
            <a:endParaRPr lang="en-IT" dirty="0"/>
          </a:p>
          <a:p>
            <a:endParaRPr lang="en-IT" dirty="0"/>
          </a:p>
          <a:p>
            <a:r>
              <a:rPr lang="en-IT" dirty="0"/>
              <a:t>Microdosimery based NTCP model</a:t>
            </a:r>
          </a:p>
        </p:txBody>
      </p:sp>
      <p:sp>
        <p:nvSpPr>
          <p:cNvPr id="4" name="Date Placeholder 3">
            <a:extLst>
              <a:ext uri="{FF2B5EF4-FFF2-40B4-BE49-F238E27FC236}">
                <a16:creationId xmlns:a16="http://schemas.microsoft.com/office/drawing/2014/main" id="{058963D6-1520-9DD3-3307-031B5D6A5200}"/>
              </a:ext>
            </a:extLst>
          </p:cNvPr>
          <p:cNvSpPr>
            <a:spLocks noGrp="1"/>
          </p:cNvSpPr>
          <p:nvPr>
            <p:ph type="dt" sz="half" idx="10"/>
          </p:nvPr>
        </p:nvSpPr>
        <p:spPr/>
        <p:txBody>
          <a:bodyPr/>
          <a:lstStyle/>
          <a:p>
            <a:r>
              <a:rPr lang="it-IT"/>
              <a:t>28-04-2026</a:t>
            </a:r>
          </a:p>
        </p:txBody>
      </p:sp>
      <p:sp>
        <p:nvSpPr>
          <p:cNvPr id="5" name="Footer Placeholder 4">
            <a:extLst>
              <a:ext uri="{FF2B5EF4-FFF2-40B4-BE49-F238E27FC236}">
                <a16:creationId xmlns:a16="http://schemas.microsoft.com/office/drawing/2014/main" id="{DAE9BF9C-370C-FEBB-F002-CA67A8AAA8A3}"/>
              </a:ext>
            </a:extLst>
          </p:cNvPr>
          <p:cNvSpPr>
            <a:spLocks noGrp="1"/>
          </p:cNvSpPr>
          <p:nvPr>
            <p:ph type="ftr" sz="quarter" idx="11"/>
          </p:nvPr>
        </p:nvSpPr>
        <p:spPr/>
        <p:txBody>
          <a:bodyPr/>
          <a:lstStyle/>
          <a:p>
            <a:r>
              <a:rPr lang="it-IT"/>
              <a:t>E.Scifoni-MIRO meeting</a:t>
            </a:r>
          </a:p>
        </p:txBody>
      </p:sp>
    </p:spTree>
    <p:extLst>
      <p:ext uri="{BB962C8B-B14F-4D97-AF65-F5344CB8AC3E}">
        <p14:creationId xmlns:p14="http://schemas.microsoft.com/office/powerpoint/2010/main" val="32360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82763"/>
        </a:solidFill>
        <a:effectLst/>
      </p:bgPr>
    </p:bg>
    <p:spTree>
      <p:nvGrpSpPr>
        <p:cNvPr id="1" name="">
          <a:extLst>
            <a:ext uri="{FF2B5EF4-FFF2-40B4-BE49-F238E27FC236}">
              <a16:creationId xmlns:a16="http://schemas.microsoft.com/office/drawing/2014/main" id="{AC84B11C-3323-C115-F11E-48C70B6B2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60087-7B4A-223B-2F49-4F510C8B5180}"/>
              </a:ext>
            </a:extLst>
          </p:cNvPr>
          <p:cNvSpPr>
            <a:spLocks noGrp="1"/>
          </p:cNvSpPr>
          <p:nvPr>
            <p:ph type="title"/>
          </p:nvPr>
        </p:nvSpPr>
        <p:spPr/>
        <p:txBody>
          <a:bodyPr/>
          <a:lstStyle/>
          <a:p>
            <a:endParaRPr lang="en-IT" dirty="0"/>
          </a:p>
        </p:txBody>
      </p:sp>
      <p:pic>
        <p:nvPicPr>
          <p:cNvPr id="9" name="Content Placeholder 8" descr="A poster with mountains and text&#10;&#10;AI-generated content may be incorrect.">
            <a:extLst>
              <a:ext uri="{FF2B5EF4-FFF2-40B4-BE49-F238E27FC236}">
                <a16:creationId xmlns:a16="http://schemas.microsoft.com/office/drawing/2014/main" id="{85971D9B-59A0-08B2-36C4-ACAEDBF0A8E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599799"/>
            <a:ext cx="6153245" cy="5123085"/>
          </a:xfrm>
        </p:spPr>
      </p:pic>
      <p:pic>
        <p:nvPicPr>
          <p:cNvPr id="3" name="Content Placeholder 8" descr="A poster with mountains and text&#10;&#10;AI-generated content may be incorrect.">
            <a:extLst>
              <a:ext uri="{FF2B5EF4-FFF2-40B4-BE49-F238E27FC236}">
                <a16:creationId xmlns:a16="http://schemas.microsoft.com/office/drawing/2014/main" id="{957E334B-CA8C-0927-3156-67B27608A2C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53245" y="1521374"/>
            <a:ext cx="6038755" cy="3708596"/>
          </a:xfrm>
          <a:prstGeom prst="rect">
            <a:avLst/>
          </a:prstGeom>
        </p:spPr>
      </p:pic>
      <p:sp>
        <p:nvSpPr>
          <p:cNvPr id="7" name="Footer Placeholder 6">
            <a:extLst>
              <a:ext uri="{FF2B5EF4-FFF2-40B4-BE49-F238E27FC236}">
                <a16:creationId xmlns:a16="http://schemas.microsoft.com/office/drawing/2014/main" id="{F47B5E5A-E668-7955-E916-19FCB73EADF0}"/>
              </a:ext>
            </a:extLst>
          </p:cNvPr>
          <p:cNvSpPr>
            <a:spLocks noGrp="1"/>
          </p:cNvSpPr>
          <p:nvPr>
            <p:ph type="ftr" sz="quarter" idx="11"/>
          </p:nvPr>
        </p:nvSpPr>
        <p:spPr/>
        <p:txBody>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charset="0"/>
                <a:ea typeface="ＭＳ Ｐゴシック" charset="0"/>
                <a:cs typeface="+mn-cs"/>
              </a:rPr>
              <a:t>E.Scifoni-MIRO meeting</a:t>
            </a:r>
          </a:p>
        </p:txBody>
      </p:sp>
      <p:sp>
        <p:nvSpPr>
          <p:cNvPr id="4" name="Date Placeholder 3">
            <a:extLst>
              <a:ext uri="{FF2B5EF4-FFF2-40B4-BE49-F238E27FC236}">
                <a16:creationId xmlns:a16="http://schemas.microsoft.com/office/drawing/2014/main" id="{25AEE5D4-AA71-66B5-889C-7BCC2DA9D270}"/>
              </a:ext>
            </a:extLst>
          </p:cNvPr>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28-04-2026</a:t>
            </a:r>
          </a:p>
        </p:txBody>
      </p:sp>
      <p:sp>
        <p:nvSpPr>
          <p:cNvPr id="5" name="TextBox 4">
            <a:extLst>
              <a:ext uri="{FF2B5EF4-FFF2-40B4-BE49-F238E27FC236}">
                <a16:creationId xmlns:a16="http://schemas.microsoft.com/office/drawing/2014/main" id="{666FDF06-A792-666B-A714-5286EDC3BFBB}"/>
              </a:ext>
            </a:extLst>
          </p:cNvPr>
          <p:cNvSpPr txBox="1"/>
          <p:nvPr/>
        </p:nvSpPr>
        <p:spPr>
          <a:xfrm>
            <a:off x="3226085" y="5899022"/>
            <a:ext cx="6096000" cy="46166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https://4thflashworkshop.unitn.it</a:t>
            </a:r>
            <a:endParaRPr kumimoji="0" lang="en-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691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5719-5969-EFF8-900F-7F38C981DB29}"/>
              </a:ext>
            </a:extLst>
          </p:cNvPr>
          <p:cNvSpPr>
            <a:spLocks noGrp="1"/>
          </p:cNvSpPr>
          <p:nvPr>
            <p:ph type="title"/>
          </p:nvPr>
        </p:nvSpPr>
        <p:spPr>
          <a:xfrm>
            <a:off x="838200" y="2675731"/>
            <a:ext cx="10515600" cy="1325563"/>
          </a:xfrm>
        </p:spPr>
        <p:txBody>
          <a:bodyPr/>
          <a:lstStyle/>
          <a:p>
            <a:r>
              <a:rPr lang="en-IT" dirty="0"/>
              <a:t>Discussion Slides</a:t>
            </a:r>
          </a:p>
        </p:txBody>
      </p:sp>
      <p:sp>
        <p:nvSpPr>
          <p:cNvPr id="4" name="Date Placeholder 3">
            <a:extLst>
              <a:ext uri="{FF2B5EF4-FFF2-40B4-BE49-F238E27FC236}">
                <a16:creationId xmlns:a16="http://schemas.microsoft.com/office/drawing/2014/main" id="{20DCF306-9788-2A6E-FA4A-60D27E839508}"/>
              </a:ext>
            </a:extLst>
          </p:cNvPr>
          <p:cNvSpPr>
            <a:spLocks noGrp="1"/>
          </p:cNvSpPr>
          <p:nvPr>
            <p:ph type="dt" sz="half" idx="10"/>
          </p:nvPr>
        </p:nvSpPr>
        <p:spPr/>
        <p:txBody>
          <a:bodyPr/>
          <a:lstStyle/>
          <a:p>
            <a:r>
              <a:rPr lang="it-IT"/>
              <a:t>28-04-2026</a:t>
            </a:r>
          </a:p>
        </p:txBody>
      </p:sp>
      <p:sp>
        <p:nvSpPr>
          <p:cNvPr id="5" name="Footer Placeholder 4">
            <a:extLst>
              <a:ext uri="{FF2B5EF4-FFF2-40B4-BE49-F238E27FC236}">
                <a16:creationId xmlns:a16="http://schemas.microsoft.com/office/drawing/2014/main" id="{4A44EDBE-D710-FD20-8072-807694E3A2C1}"/>
              </a:ext>
            </a:extLst>
          </p:cNvPr>
          <p:cNvSpPr>
            <a:spLocks noGrp="1"/>
          </p:cNvSpPr>
          <p:nvPr>
            <p:ph type="ftr" sz="quarter" idx="11"/>
          </p:nvPr>
        </p:nvSpPr>
        <p:spPr/>
        <p:txBody>
          <a:bodyPr/>
          <a:lstStyle/>
          <a:p>
            <a:r>
              <a:rPr lang="it-IT"/>
              <a:t>E.Scifoni-MIRO meeting</a:t>
            </a:r>
          </a:p>
        </p:txBody>
      </p:sp>
    </p:spTree>
    <p:extLst>
      <p:ext uri="{BB962C8B-B14F-4D97-AF65-F5344CB8AC3E}">
        <p14:creationId xmlns:p14="http://schemas.microsoft.com/office/powerpoint/2010/main" val="296442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4A57-B023-9CA2-760B-ECA53A5504E1}"/>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6A45DD0B-5131-2C0F-11D9-851CEE66B1CA}"/>
              </a:ext>
            </a:extLst>
          </p:cNvPr>
          <p:cNvSpPr>
            <a:spLocks noGrp="1"/>
          </p:cNvSpPr>
          <p:nvPr>
            <p:ph idx="1"/>
          </p:nvPr>
        </p:nvSpPr>
        <p:spPr/>
        <p:txBody>
          <a:bodyPr/>
          <a:lstStyle/>
          <a:p>
            <a:endParaRPr lang="en-IT"/>
          </a:p>
        </p:txBody>
      </p:sp>
      <p:sp>
        <p:nvSpPr>
          <p:cNvPr id="4" name="Date Placeholder 3">
            <a:extLst>
              <a:ext uri="{FF2B5EF4-FFF2-40B4-BE49-F238E27FC236}">
                <a16:creationId xmlns:a16="http://schemas.microsoft.com/office/drawing/2014/main" id="{ED756EC0-A2F9-DA6F-F560-31794C3DC5E8}"/>
              </a:ext>
            </a:extLst>
          </p:cNvPr>
          <p:cNvSpPr>
            <a:spLocks noGrp="1"/>
          </p:cNvSpPr>
          <p:nvPr>
            <p:ph type="dt" sz="half" idx="10"/>
          </p:nvPr>
        </p:nvSpPr>
        <p:spPr/>
        <p:txBody>
          <a:bodyPr/>
          <a:lstStyle/>
          <a:p>
            <a:r>
              <a:rPr lang="it-IT"/>
              <a:t>28-04-2026</a:t>
            </a:r>
          </a:p>
        </p:txBody>
      </p:sp>
      <p:sp>
        <p:nvSpPr>
          <p:cNvPr id="5" name="Footer Placeholder 4">
            <a:extLst>
              <a:ext uri="{FF2B5EF4-FFF2-40B4-BE49-F238E27FC236}">
                <a16:creationId xmlns:a16="http://schemas.microsoft.com/office/drawing/2014/main" id="{42301386-380B-F576-2EDA-B66E8B3167FC}"/>
              </a:ext>
            </a:extLst>
          </p:cNvPr>
          <p:cNvSpPr>
            <a:spLocks noGrp="1"/>
          </p:cNvSpPr>
          <p:nvPr>
            <p:ph type="ftr" sz="quarter" idx="11"/>
          </p:nvPr>
        </p:nvSpPr>
        <p:spPr/>
        <p:txBody>
          <a:bodyPr/>
          <a:lstStyle/>
          <a:p>
            <a:r>
              <a:rPr lang="it-IT"/>
              <a:t>E.Scifoni-MIRO meeting</a:t>
            </a:r>
          </a:p>
        </p:txBody>
      </p:sp>
      <p:pic>
        <p:nvPicPr>
          <p:cNvPr id="6" name="Picture 5">
            <a:extLst>
              <a:ext uri="{FF2B5EF4-FFF2-40B4-BE49-F238E27FC236}">
                <a16:creationId xmlns:a16="http://schemas.microsoft.com/office/drawing/2014/main" id="{3CBC535E-C8DE-E1A0-83AB-3E2680CB870E}"/>
              </a:ext>
            </a:extLst>
          </p:cNvPr>
          <p:cNvPicPr>
            <a:picLocks noChangeAspect="1"/>
          </p:cNvPicPr>
          <p:nvPr/>
        </p:nvPicPr>
        <p:blipFill>
          <a:blip r:embed="rId2"/>
          <a:stretch>
            <a:fillRect/>
          </a:stretch>
        </p:blipFill>
        <p:spPr>
          <a:xfrm>
            <a:off x="2486782" y="0"/>
            <a:ext cx="7218435" cy="6858000"/>
          </a:xfrm>
          <a:prstGeom prst="rect">
            <a:avLst/>
          </a:prstGeom>
        </p:spPr>
      </p:pic>
    </p:spTree>
    <p:extLst>
      <p:ext uri="{BB962C8B-B14F-4D97-AF65-F5344CB8AC3E}">
        <p14:creationId xmlns:p14="http://schemas.microsoft.com/office/powerpoint/2010/main" val="104370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6FCCB-4B75-8146-9848-5B96E3DC93A1}"/>
              </a:ext>
            </a:extLst>
          </p:cNvPr>
          <p:cNvSpPr>
            <a:spLocks noGrp="1"/>
          </p:cNvSpPr>
          <p:nvPr>
            <p:ph type="dt" sz="half" idx="10"/>
          </p:nvPr>
        </p:nvSpPr>
        <p:spPr/>
        <p:txBody>
          <a:bodyPr/>
          <a:lstStyle/>
          <a:p>
            <a:r>
              <a:rPr lang="it-IT"/>
              <a:t>28-04-2026</a:t>
            </a:r>
          </a:p>
        </p:txBody>
      </p:sp>
      <p:sp>
        <p:nvSpPr>
          <p:cNvPr id="3" name="Footer Placeholder 2">
            <a:extLst>
              <a:ext uri="{FF2B5EF4-FFF2-40B4-BE49-F238E27FC236}">
                <a16:creationId xmlns:a16="http://schemas.microsoft.com/office/drawing/2014/main" id="{4188C462-EBE0-F58B-3520-37E14627BD97}"/>
              </a:ext>
            </a:extLst>
          </p:cNvPr>
          <p:cNvSpPr>
            <a:spLocks noGrp="1"/>
          </p:cNvSpPr>
          <p:nvPr>
            <p:ph type="ftr" sz="quarter" idx="11"/>
          </p:nvPr>
        </p:nvSpPr>
        <p:spPr/>
        <p:txBody>
          <a:bodyPr/>
          <a:lstStyle/>
          <a:p>
            <a:r>
              <a:rPr lang="it-IT"/>
              <a:t>E.Scifoni-MIRO meeting</a:t>
            </a:r>
          </a:p>
        </p:txBody>
      </p:sp>
      <p:sp>
        <p:nvSpPr>
          <p:cNvPr id="6" name="Rectangle 1">
            <a:extLst>
              <a:ext uri="{FF2B5EF4-FFF2-40B4-BE49-F238E27FC236}">
                <a16:creationId xmlns:a16="http://schemas.microsoft.com/office/drawing/2014/main" id="{3B398CBF-E35A-C5F3-D18A-1C95D2FA74B8}"/>
              </a:ext>
            </a:extLst>
          </p:cNvPr>
          <p:cNvSpPr>
            <a:spLocks noChangeArrowheads="1"/>
          </p:cNvSpPr>
          <p:nvPr/>
        </p:nvSpPr>
        <p:spPr bwMode="auto">
          <a:xfrm>
            <a:off x="3897923" y="146344"/>
            <a:ext cx="7730706" cy="207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3600" b="1" i="0" u="none" strike="noStrike" cap="none" normalizeH="0" baseline="0" dirty="0">
                <a:ln>
                  <a:noFill/>
                </a:ln>
                <a:solidFill>
                  <a:srgbClr val="65BBC0"/>
                </a:solidFill>
                <a:effectLst/>
                <a:latin typeface="Arial" panose="020B0604020202020204" pitchFamily="34" charset="0"/>
              </a:rPr>
              <a:t>PRESTO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2800" b="1" i="0" u="none" strike="noStrike" cap="none" normalizeH="0" baseline="0" dirty="0">
                <a:ln>
                  <a:noFill/>
                </a:ln>
                <a:solidFill>
                  <a:srgbClr val="65BBC0"/>
                </a:solidFill>
                <a:effectLst/>
                <a:latin typeface="Arial" panose="020B0604020202020204" pitchFamily="34" charset="0"/>
              </a:rPr>
              <a:t>PRoton therapy Enhancement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2800" b="1" i="0" u="none" strike="noStrike" cap="none" normalizeH="0" baseline="0" dirty="0">
                <a:ln>
                  <a:noFill/>
                </a:ln>
                <a:solidFill>
                  <a:srgbClr val="65BBC0"/>
                </a:solidFill>
                <a:effectLst/>
                <a:latin typeface="Arial" panose="020B0604020202020204" pitchFamily="34" charset="0"/>
              </a:rPr>
              <a:t>Spatially fractionated Treatment Optimization</a:t>
            </a:r>
          </a:p>
          <a:p>
            <a:pPr marL="0" marR="0" lvl="0" indent="0" algn="l" defTabSz="914400" rtl="0" eaLnBrk="0" fontAlgn="base" latinLnBrk="0" hangingPunct="0">
              <a:lnSpc>
                <a:spcPct val="100000"/>
              </a:lnSpc>
              <a:spcBef>
                <a:spcPct val="0"/>
              </a:spcBef>
              <a:spcAft>
                <a:spcPct val="0"/>
              </a:spcAft>
              <a:buClrTx/>
              <a:buSzTx/>
              <a:buFontTx/>
              <a:buNone/>
              <a:tabLst/>
            </a:pPr>
            <a:br>
              <a:rPr kumimoji="0" lang="en-IT" altLang="en-IT" sz="1000" b="0" i="0" u="none" strike="noStrike" cap="none" normalizeH="0" baseline="0" dirty="0">
                <a:ln>
                  <a:noFill/>
                </a:ln>
                <a:solidFill>
                  <a:schemeClr val="tx1"/>
                </a:solidFill>
                <a:effectLst/>
                <a:latin typeface="Arial" panose="020B0604020202020204" pitchFamily="34" charset="0"/>
              </a:rPr>
            </a:br>
            <a:endParaRPr kumimoji="0" lang="en-IT" altLang="en-IT" sz="1800" b="0" i="0" u="none" strike="noStrike" cap="none" normalizeH="0" baseline="0" dirty="0">
              <a:ln>
                <a:noFill/>
              </a:ln>
              <a:solidFill>
                <a:schemeClr val="tx1"/>
              </a:solidFill>
              <a:effectLst/>
              <a:latin typeface="Arial" panose="020B0604020202020204" pitchFamily="34" charset="0"/>
            </a:endParaRPr>
          </a:p>
        </p:txBody>
      </p:sp>
      <p:pic>
        <p:nvPicPr>
          <p:cNvPr id="5123" name="Picture 3">
            <a:extLst>
              <a:ext uri="{FF2B5EF4-FFF2-40B4-BE49-F238E27FC236}">
                <a16:creationId xmlns:a16="http://schemas.microsoft.com/office/drawing/2014/main" id="{AE7A7077-BFA6-AE22-2E83-04883E4DD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0" y="0"/>
            <a:ext cx="3035891" cy="110762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a:extLst>
              <a:ext uri="{FF2B5EF4-FFF2-40B4-BE49-F238E27FC236}">
                <a16:creationId xmlns:a16="http://schemas.microsoft.com/office/drawing/2014/main" id="{76C9CA1A-CA2C-55DE-1AB7-0B96F69EC1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94"/>
          <a:stretch>
            <a:fillRect/>
          </a:stretch>
        </p:blipFill>
        <p:spPr bwMode="auto">
          <a:xfrm>
            <a:off x="-977387" y="1253445"/>
            <a:ext cx="4765616" cy="252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AEF6E13-2DF2-EC2B-91DF-A5DD89291EAB}"/>
              </a:ext>
            </a:extLst>
          </p:cNvPr>
          <p:cNvPicPr>
            <a:picLocks noChangeAspect="1"/>
          </p:cNvPicPr>
          <p:nvPr/>
        </p:nvPicPr>
        <p:blipFill>
          <a:blip r:embed="rId4"/>
          <a:stretch>
            <a:fillRect/>
          </a:stretch>
        </p:blipFill>
        <p:spPr>
          <a:xfrm>
            <a:off x="8802914" y="0"/>
            <a:ext cx="2365829" cy="670907"/>
          </a:xfrm>
          <a:prstGeom prst="rect">
            <a:avLst/>
          </a:prstGeom>
        </p:spPr>
      </p:pic>
      <p:pic>
        <p:nvPicPr>
          <p:cNvPr id="8" name="Picture 7">
            <a:extLst>
              <a:ext uri="{FF2B5EF4-FFF2-40B4-BE49-F238E27FC236}">
                <a16:creationId xmlns:a16="http://schemas.microsoft.com/office/drawing/2014/main" id="{A20F46CD-FC65-303F-78E5-0CEDE41E0FF8}"/>
              </a:ext>
            </a:extLst>
          </p:cNvPr>
          <p:cNvPicPr>
            <a:picLocks noChangeAspect="1"/>
          </p:cNvPicPr>
          <p:nvPr/>
        </p:nvPicPr>
        <p:blipFill>
          <a:blip r:embed="rId5"/>
          <a:stretch>
            <a:fillRect/>
          </a:stretch>
        </p:blipFill>
        <p:spPr>
          <a:xfrm>
            <a:off x="293065" y="3926564"/>
            <a:ext cx="4723800" cy="2931436"/>
          </a:xfrm>
          <a:prstGeom prst="rect">
            <a:avLst/>
          </a:prstGeom>
        </p:spPr>
      </p:pic>
      <p:pic>
        <p:nvPicPr>
          <p:cNvPr id="9" name="Billede 5" descr="Et billede, der indeholder tekst, skærmbillede&#10;&#10;AI-genereret indhold kan være ukorrekt.">
            <a:extLst>
              <a:ext uri="{FF2B5EF4-FFF2-40B4-BE49-F238E27FC236}">
                <a16:creationId xmlns:a16="http://schemas.microsoft.com/office/drawing/2014/main" id="{A9111024-765E-2B81-CCE6-F7E6E7B8F212}"/>
              </a:ext>
            </a:extLst>
          </p:cNvPr>
          <p:cNvPicPr>
            <a:picLocks noChangeAspect="1"/>
          </p:cNvPicPr>
          <p:nvPr/>
        </p:nvPicPr>
        <p:blipFill>
          <a:blip r:embed="rId6"/>
          <a:stretch>
            <a:fillRect/>
          </a:stretch>
        </p:blipFill>
        <p:spPr>
          <a:xfrm>
            <a:off x="5016865" y="1722113"/>
            <a:ext cx="3464567" cy="2931436"/>
          </a:xfrm>
          <a:prstGeom prst="rect">
            <a:avLst/>
          </a:prstGeom>
        </p:spPr>
      </p:pic>
      <p:pic>
        <p:nvPicPr>
          <p:cNvPr id="10" name="Billede 5" descr="Et billede, der indeholder tekst, Kurve, linje/række, diagram&#10;&#10;AI-genereret indhold kan være ukorrekt.">
            <a:extLst>
              <a:ext uri="{FF2B5EF4-FFF2-40B4-BE49-F238E27FC236}">
                <a16:creationId xmlns:a16="http://schemas.microsoft.com/office/drawing/2014/main" id="{264BAD36-B887-DC73-8441-CC1854724737}"/>
              </a:ext>
            </a:extLst>
          </p:cNvPr>
          <p:cNvPicPr>
            <a:picLocks noChangeAspect="1"/>
          </p:cNvPicPr>
          <p:nvPr/>
        </p:nvPicPr>
        <p:blipFill>
          <a:blip r:embed="rId7"/>
          <a:stretch>
            <a:fillRect/>
          </a:stretch>
        </p:blipFill>
        <p:spPr>
          <a:xfrm>
            <a:off x="8935618" y="1998334"/>
            <a:ext cx="2853752" cy="2153660"/>
          </a:xfrm>
          <a:prstGeom prst="rect">
            <a:avLst/>
          </a:prstGeom>
        </p:spPr>
      </p:pic>
      <p:pic>
        <p:nvPicPr>
          <p:cNvPr id="11" name="Billede 6" descr="Et billede, der indeholder tekst, diagram, linje/række, Kurve&#10;&#10;AI-genereret indhold kan være ukorrekt.">
            <a:extLst>
              <a:ext uri="{FF2B5EF4-FFF2-40B4-BE49-F238E27FC236}">
                <a16:creationId xmlns:a16="http://schemas.microsoft.com/office/drawing/2014/main" id="{62F18C0D-A0C1-ADEC-976D-F1E90AC41FF6}"/>
              </a:ext>
            </a:extLst>
          </p:cNvPr>
          <p:cNvPicPr>
            <a:picLocks noChangeAspect="1"/>
          </p:cNvPicPr>
          <p:nvPr/>
        </p:nvPicPr>
        <p:blipFill>
          <a:blip r:embed="rId8"/>
          <a:stretch>
            <a:fillRect/>
          </a:stretch>
        </p:blipFill>
        <p:spPr>
          <a:xfrm>
            <a:off x="8610600" y="4488890"/>
            <a:ext cx="3369609" cy="1867460"/>
          </a:xfrm>
          <a:prstGeom prst="rect">
            <a:avLst/>
          </a:prstGeom>
        </p:spPr>
      </p:pic>
    </p:spTree>
    <p:extLst>
      <p:ext uri="{BB962C8B-B14F-4D97-AF65-F5344CB8AC3E}">
        <p14:creationId xmlns:p14="http://schemas.microsoft.com/office/powerpoint/2010/main" val="402534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6C41-77DA-5C0D-376A-23E6EF86737B}"/>
              </a:ext>
            </a:extLst>
          </p:cNvPr>
          <p:cNvSpPr>
            <a:spLocks noGrp="1"/>
          </p:cNvSpPr>
          <p:nvPr>
            <p:ph type="title"/>
          </p:nvPr>
        </p:nvSpPr>
        <p:spPr/>
        <p:txBody>
          <a:bodyPr/>
          <a:lstStyle/>
          <a:p>
            <a:endParaRPr lang="en-IT" dirty="0"/>
          </a:p>
        </p:txBody>
      </p:sp>
      <p:sp>
        <p:nvSpPr>
          <p:cNvPr id="3" name="Content Placeholder 2">
            <a:extLst>
              <a:ext uri="{FF2B5EF4-FFF2-40B4-BE49-F238E27FC236}">
                <a16:creationId xmlns:a16="http://schemas.microsoft.com/office/drawing/2014/main" id="{77851777-9B7B-7B3B-B332-46CBECC3D246}"/>
              </a:ext>
            </a:extLst>
          </p:cNvPr>
          <p:cNvSpPr>
            <a:spLocks noGrp="1"/>
          </p:cNvSpPr>
          <p:nvPr>
            <p:ph idx="1"/>
          </p:nvPr>
        </p:nvSpPr>
        <p:spPr/>
        <p:txBody>
          <a:bodyPr/>
          <a:lstStyle/>
          <a:p>
            <a:endParaRPr lang="en-IT" dirty="0"/>
          </a:p>
        </p:txBody>
      </p:sp>
      <p:sp>
        <p:nvSpPr>
          <p:cNvPr id="4" name="Date Placeholder 3">
            <a:extLst>
              <a:ext uri="{FF2B5EF4-FFF2-40B4-BE49-F238E27FC236}">
                <a16:creationId xmlns:a16="http://schemas.microsoft.com/office/drawing/2014/main" id="{C9BF3005-5814-6466-6F0C-402A332940BB}"/>
              </a:ext>
            </a:extLst>
          </p:cNvPr>
          <p:cNvSpPr>
            <a:spLocks noGrp="1"/>
          </p:cNvSpPr>
          <p:nvPr>
            <p:ph type="dt" sz="half" idx="10"/>
          </p:nvPr>
        </p:nvSpPr>
        <p:spPr/>
        <p:txBody>
          <a:bodyPr/>
          <a:lstStyle/>
          <a:p>
            <a:r>
              <a:rPr lang="it-IT"/>
              <a:t>28-04-2026</a:t>
            </a:r>
          </a:p>
        </p:txBody>
      </p:sp>
      <p:sp>
        <p:nvSpPr>
          <p:cNvPr id="5" name="Footer Placeholder 4">
            <a:extLst>
              <a:ext uri="{FF2B5EF4-FFF2-40B4-BE49-F238E27FC236}">
                <a16:creationId xmlns:a16="http://schemas.microsoft.com/office/drawing/2014/main" id="{3EFFE0C7-255D-4E17-BB1C-E655E77AE70E}"/>
              </a:ext>
            </a:extLst>
          </p:cNvPr>
          <p:cNvSpPr>
            <a:spLocks noGrp="1"/>
          </p:cNvSpPr>
          <p:nvPr>
            <p:ph type="ftr" sz="quarter" idx="11"/>
          </p:nvPr>
        </p:nvSpPr>
        <p:spPr/>
        <p:txBody>
          <a:bodyPr/>
          <a:lstStyle/>
          <a:p>
            <a:r>
              <a:rPr lang="it-IT"/>
              <a:t>E.Scifoni-MIRO meeting</a:t>
            </a:r>
          </a:p>
        </p:txBody>
      </p:sp>
      <p:pic>
        <p:nvPicPr>
          <p:cNvPr id="4100" name="Picture 4" descr="Get ready for FRPT 2026! Join us in Lisbon, Portugal (and Online) from 2–4  December 2026 for sessions that will inspire, educate, and connect you with  the leaders in radiation therapy. 🌐">
            <a:extLst>
              <a:ext uri="{FF2B5EF4-FFF2-40B4-BE49-F238E27FC236}">
                <a16:creationId xmlns:a16="http://schemas.microsoft.com/office/drawing/2014/main" id="{7DA0097D-2A71-0B09-5B62-8BD977C40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6843811" cy="68438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5313038-D081-8BBF-DAF4-56D96B0384E1}"/>
              </a:ext>
            </a:extLst>
          </p:cNvPr>
          <p:cNvSpPr txBox="1"/>
          <p:nvPr/>
        </p:nvSpPr>
        <p:spPr>
          <a:xfrm>
            <a:off x="8710882" y="1646238"/>
            <a:ext cx="2313381"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b="0" i="0" u="none" strike="noStrike" kern="1200" cap="none" spc="0" normalizeH="0" baseline="0" noProof="0" dirty="0">
                <a:ln>
                  <a:noFill/>
                </a:ln>
                <a:solidFill>
                  <a:prstClr val="black"/>
                </a:solidFill>
                <a:effectLst/>
                <a:uLnTx/>
                <a:uFillTx/>
                <a:latin typeface="Calibri" panose="020F0502020204030204"/>
                <a:ea typeface="+mn-ea"/>
                <a:cs typeface="+mn-cs"/>
              </a:rPr>
              <a:t>FRPT-SFRT combined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T"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W</a:t>
            </a:r>
            <a:r>
              <a:rPr kumimoji="0" lang="en-IT" b="0" i="0" u="none" strike="noStrike" kern="1200" cap="none" spc="0" normalizeH="0" baseline="0" noProof="0" dirty="0">
                <a:ln>
                  <a:noFill/>
                </a:ln>
                <a:solidFill>
                  <a:prstClr val="black"/>
                </a:solidFill>
                <a:effectLst/>
                <a:uLnTx/>
                <a:uFillTx/>
                <a:latin typeface="Calibri" panose="020F0502020204030204"/>
                <a:ea typeface="+mn-ea"/>
                <a:cs typeface="+mn-cs"/>
              </a:rPr>
              <a:t>ith specific Minibeam workshop</a:t>
            </a:r>
          </a:p>
          <a:p>
            <a:pPr marR="0" lvl="0" algn="l" defTabSz="914400" rtl="0" eaLnBrk="1" fontAlgn="auto" latinLnBrk="0" hangingPunct="1">
              <a:lnSpc>
                <a:spcPct val="100000"/>
              </a:lnSpc>
              <a:spcBef>
                <a:spcPts val="0"/>
              </a:spcBef>
              <a:spcAft>
                <a:spcPts val="0"/>
              </a:spcAft>
              <a:buClrTx/>
              <a:buSzTx/>
              <a:tabLst/>
              <a:defRPr/>
            </a:pPr>
            <a:endParaRPr kumimoji="0" lang="en-IT"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EC41082-FF13-4F97-73E8-81056603DF42}"/>
              </a:ext>
            </a:extLst>
          </p:cNvPr>
          <p:cNvSpPr txBox="1"/>
          <p:nvPr/>
        </p:nvSpPr>
        <p:spPr>
          <a:xfrm>
            <a:off x="1627002" y="483855"/>
            <a:ext cx="28718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2400" b="0" i="0" u="none" strike="noStrike" kern="1200" cap="none" spc="0" normalizeH="0" baseline="0" noProof="0" dirty="0">
                <a:ln>
                  <a:noFill/>
                </a:ln>
                <a:solidFill>
                  <a:prstClr val="black"/>
                </a:solidFill>
                <a:effectLst/>
                <a:uLnTx/>
                <a:uFillTx/>
                <a:latin typeface="Calibri" panose="020F0502020204030204"/>
                <a:ea typeface="+mn-ea"/>
                <a:cs typeface="+mn-cs"/>
              </a:rPr>
              <a:t>Over 700 participants</a:t>
            </a:r>
          </a:p>
        </p:txBody>
      </p:sp>
    </p:spTree>
    <p:extLst>
      <p:ext uri="{BB962C8B-B14F-4D97-AF65-F5344CB8AC3E}">
        <p14:creationId xmlns:p14="http://schemas.microsoft.com/office/powerpoint/2010/main" val="292008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95EA5-C848-DDC8-9B3C-9463E7399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FF5DC-1FEA-771C-CD11-604984E6B899}"/>
              </a:ext>
            </a:extLst>
          </p:cNvPr>
          <p:cNvSpPr>
            <a:spLocks noGrp="1"/>
          </p:cNvSpPr>
          <p:nvPr>
            <p:ph type="title"/>
          </p:nvPr>
        </p:nvSpPr>
        <p:spPr>
          <a:xfrm>
            <a:off x="857270" y="365125"/>
            <a:ext cx="10515600" cy="1325563"/>
          </a:xfrm>
        </p:spPr>
        <p:txBody>
          <a:bodyPr/>
          <a:lstStyle/>
          <a:p>
            <a:r>
              <a:rPr lang="en-IT" dirty="0"/>
              <a:t>MIRO WP3.4-Multiscale &amp; AI Modeling</a:t>
            </a:r>
          </a:p>
        </p:txBody>
      </p:sp>
      <p:sp>
        <p:nvSpPr>
          <p:cNvPr id="3" name="Content Placeholder 2">
            <a:extLst>
              <a:ext uri="{FF2B5EF4-FFF2-40B4-BE49-F238E27FC236}">
                <a16:creationId xmlns:a16="http://schemas.microsoft.com/office/drawing/2014/main" id="{71297313-75E6-A3A6-AFB2-8A625CC31090}"/>
              </a:ext>
            </a:extLst>
          </p:cNvPr>
          <p:cNvSpPr>
            <a:spLocks noGrp="1"/>
          </p:cNvSpPr>
          <p:nvPr>
            <p:ph idx="1"/>
          </p:nvPr>
        </p:nvSpPr>
        <p:spPr>
          <a:xfrm>
            <a:off x="1082198" y="1525185"/>
            <a:ext cx="6437236" cy="4351338"/>
          </a:xfrm>
        </p:spPr>
        <p:txBody>
          <a:bodyPr>
            <a:normAutofit fontScale="85000" lnSpcReduction="20000"/>
          </a:bodyPr>
          <a:lstStyle/>
          <a:p>
            <a:pPr marL="514350" indent="-514350">
              <a:buAutoNum type="arabicParenR"/>
            </a:pPr>
            <a:r>
              <a:rPr lang="en-IT" dirty="0"/>
              <a:t>Radiation Chemistry</a:t>
            </a:r>
          </a:p>
          <a:p>
            <a:pPr marL="457200" lvl="1" indent="0">
              <a:buNone/>
            </a:pPr>
            <a:r>
              <a:rPr lang="en-IT" dirty="0">
                <a:solidFill>
                  <a:schemeClr val="tx2"/>
                </a:solidFill>
              </a:rPr>
              <a:t>-&gt; Evaluation of spatiotemporal radical species evolution as potential mechanism</a:t>
            </a:r>
          </a:p>
          <a:p>
            <a:pPr marL="514350" indent="-514350">
              <a:buAutoNum type="arabicParenR"/>
            </a:pPr>
            <a:r>
              <a:rPr lang="en-IT" dirty="0"/>
              <a:t>Microdosimetry based modeling</a:t>
            </a:r>
          </a:p>
          <a:p>
            <a:pPr marL="457200" lvl="1" indent="0">
              <a:buNone/>
            </a:pPr>
            <a:r>
              <a:rPr lang="en-IT" dirty="0">
                <a:solidFill>
                  <a:schemeClr val="tx2"/>
                </a:solidFill>
              </a:rPr>
              <a:t>-&gt; Comparison of GSM2/MKM predictions with spatially resolved DNA damage measurements</a:t>
            </a:r>
            <a:br>
              <a:rPr lang="en-IT" dirty="0">
                <a:solidFill>
                  <a:schemeClr val="tx2"/>
                </a:solidFill>
              </a:rPr>
            </a:br>
            <a:r>
              <a:rPr lang="en-IT" dirty="0">
                <a:solidFill>
                  <a:schemeClr val="tx2"/>
                </a:solidFill>
              </a:rPr>
              <a:t>(from Task 3.2)</a:t>
            </a:r>
          </a:p>
          <a:p>
            <a:pPr marL="514350" indent="-514350">
              <a:buAutoNum type="arabicParenR"/>
            </a:pPr>
            <a:r>
              <a:rPr lang="en-IT" dirty="0"/>
              <a:t> Molecular Dynamics</a:t>
            </a:r>
          </a:p>
          <a:p>
            <a:pPr marL="457200" lvl="1" indent="0">
              <a:buNone/>
            </a:pPr>
            <a:r>
              <a:rPr lang="en-IT" dirty="0">
                <a:solidFill>
                  <a:schemeClr val="tx2"/>
                </a:solidFill>
              </a:rPr>
              <a:t>-&gt; Multiscale models of DNA damage</a:t>
            </a:r>
            <a:br>
              <a:rPr lang="en-IT" dirty="0">
                <a:solidFill>
                  <a:schemeClr val="tx2"/>
                </a:solidFill>
              </a:rPr>
            </a:br>
            <a:r>
              <a:rPr lang="en-IT" dirty="0">
                <a:solidFill>
                  <a:schemeClr val="tx2"/>
                </a:solidFill>
              </a:rPr>
              <a:t> evolution following information of high </a:t>
            </a:r>
            <a:br>
              <a:rPr lang="en-IT" dirty="0">
                <a:solidFill>
                  <a:schemeClr val="tx2"/>
                </a:solidFill>
              </a:rPr>
            </a:br>
            <a:r>
              <a:rPr lang="en-IT" dirty="0">
                <a:solidFill>
                  <a:schemeClr val="tx2"/>
                </a:solidFill>
              </a:rPr>
              <a:t>resolution spectroscopy data</a:t>
            </a:r>
          </a:p>
          <a:p>
            <a:pPr marL="514350" indent="-514350">
              <a:buAutoNum type="arabicParenR"/>
            </a:pPr>
            <a:r>
              <a:rPr lang="en-IT" dirty="0"/>
              <a:t>Machine Learning</a:t>
            </a:r>
          </a:p>
          <a:p>
            <a:pPr marL="457200" lvl="1" indent="0">
              <a:buNone/>
            </a:pPr>
            <a:r>
              <a:rPr lang="en-IT" dirty="0">
                <a:solidFill>
                  <a:schemeClr val="tx2"/>
                </a:solidFill>
              </a:rPr>
              <a:t>-&gt;AI driven analysis of bio data collected </a:t>
            </a:r>
          </a:p>
          <a:p>
            <a:pPr marL="457200" lvl="1" indent="0">
              <a:buNone/>
            </a:pPr>
            <a:r>
              <a:rPr lang="en-IT" dirty="0">
                <a:solidFill>
                  <a:schemeClr val="tx2"/>
                </a:solidFill>
              </a:rPr>
              <a:t>in the project and in the literature, </a:t>
            </a:r>
            <a:br>
              <a:rPr lang="en-IT" dirty="0">
                <a:solidFill>
                  <a:schemeClr val="tx2"/>
                </a:solidFill>
              </a:rPr>
            </a:br>
            <a:r>
              <a:rPr lang="en-IT" dirty="0">
                <a:solidFill>
                  <a:schemeClr val="tx2"/>
                </a:solidFill>
              </a:rPr>
              <a:t>for prediction and  explainability </a:t>
            </a:r>
          </a:p>
        </p:txBody>
      </p:sp>
      <p:sp>
        <p:nvSpPr>
          <p:cNvPr id="210" name="TextBox 209">
            <a:extLst>
              <a:ext uri="{FF2B5EF4-FFF2-40B4-BE49-F238E27FC236}">
                <a16:creationId xmlns:a16="http://schemas.microsoft.com/office/drawing/2014/main" id="{48BE2ED2-51BE-1373-FD8A-9AADAB2BE0BC}"/>
              </a:ext>
            </a:extLst>
          </p:cNvPr>
          <p:cNvSpPr txBox="1"/>
          <p:nvPr/>
        </p:nvSpPr>
        <p:spPr>
          <a:xfrm>
            <a:off x="1992008" y="6213513"/>
            <a:ext cx="3297569" cy="369332"/>
          </a:xfrm>
          <a:prstGeom prst="rect">
            <a:avLst/>
          </a:prstGeom>
          <a:noFill/>
        </p:spPr>
        <p:txBody>
          <a:bodyPr wrap="none" rtlCol="0">
            <a:spAutoFit/>
          </a:bodyPr>
          <a:lstStyle/>
          <a:p>
            <a:r>
              <a:rPr lang="en-IT" dirty="0"/>
              <a:t>Involved Units: PISA,TIFPA(+RM3)</a:t>
            </a:r>
          </a:p>
        </p:txBody>
      </p:sp>
      <p:sp>
        <p:nvSpPr>
          <p:cNvPr id="4" name="TextBox 3">
            <a:extLst>
              <a:ext uri="{FF2B5EF4-FFF2-40B4-BE49-F238E27FC236}">
                <a16:creationId xmlns:a16="http://schemas.microsoft.com/office/drawing/2014/main" id="{494AD6B1-2AE4-2C8E-9CD8-408A650522C1}"/>
              </a:ext>
            </a:extLst>
          </p:cNvPr>
          <p:cNvSpPr txBox="1"/>
          <p:nvPr/>
        </p:nvSpPr>
        <p:spPr>
          <a:xfrm>
            <a:off x="8019094" y="2617470"/>
            <a:ext cx="1771703" cy="369332"/>
          </a:xfrm>
          <a:prstGeom prst="rect">
            <a:avLst/>
          </a:prstGeom>
          <a:noFill/>
        </p:spPr>
        <p:txBody>
          <a:bodyPr wrap="none" rtlCol="0">
            <a:spAutoFit/>
          </a:bodyPr>
          <a:lstStyle/>
          <a:p>
            <a:r>
              <a:rPr lang="en-IT" dirty="0"/>
              <a:t>-&gt; Giulio Bordieri</a:t>
            </a:r>
          </a:p>
        </p:txBody>
      </p:sp>
      <p:sp>
        <p:nvSpPr>
          <p:cNvPr id="5" name="TextBox 4">
            <a:extLst>
              <a:ext uri="{FF2B5EF4-FFF2-40B4-BE49-F238E27FC236}">
                <a16:creationId xmlns:a16="http://schemas.microsoft.com/office/drawing/2014/main" id="{BD5ACF85-C0DB-AA18-8A90-EA93FA2377B9}"/>
              </a:ext>
            </a:extLst>
          </p:cNvPr>
          <p:cNvSpPr txBox="1"/>
          <p:nvPr/>
        </p:nvSpPr>
        <p:spPr>
          <a:xfrm>
            <a:off x="8019093" y="3476506"/>
            <a:ext cx="1976823" cy="369332"/>
          </a:xfrm>
          <a:prstGeom prst="rect">
            <a:avLst/>
          </a:prstGeom>
          <a:noFill/>
        </p:spPr>
        <p:txBody>
          <a:bodyPr wrap="none" rtlCol="0">
            <a:spAutoFit/>
          </a:bodyPr>
          <a:lstStyle/>
          <a:p>
            <a:r>
              <a:rPr lang="en-IT" dirty="0"/>
              <a:t>-&gt; Valentina Tozzini</a:t>
            </a:r>
          </a:p>
        </p:txBody>
      </p:sp>
      <p:sp>
        <p:nvSpPr>
          <p:cNvPr id="6" name="TextBox 5">
            <a:extLst>
              <a:ext uri="{FF2B5EF4-FFF2-40B4-BE49-F238E27FC236}">
                <a16:creationId xmlns:a16="http://schemas.microsoft.com/office/drawing/2014/main" id="{32FD4281-50A2-3D1E-D400-12BC7764B126}"/>
              </a:ext>
            </a:extLst>
          </p:cNvPr>
          <p:cNvSpPr txBox="1"/>
          <p:nvPr/>
        </p:nvSpPr>
        <p:spPr>
          <a:xfrm>
            <a:off x="8019092" y="4587954"/>
            <a:ext cx="2143215" cy="369332"/>
          </a:xfrm>
          <a:prstGeom prst="rect">
            <a:avLst/>
          </a:prstGeom>
          <a:noFill/>
        </p:spPr>
        <p:txBody>
          <a:bodyPr wrap="none" rtlCol="0">
            <a:spAutoFit/>
          </a:bodyPr>
          <a:lstStyle/>
          <a:p>
            <a:r>
              <a:rPr lang="en-IT" dirty="0"/>
              <a:t>-&gt; Camilla Scapicchio</a:t>
            </a:r>
          </a:p>
        </p:txBody>
      </p:sp>
    </p:spTree>
    <p:extLst>
      <p:ext uri="{BB962C8B-B14F-4D97-AF65-F5344CB8AC3E}">
        <p14:creationId xmlns:p14="http://schemas.microsoft.com/office/powerpoint/2010/main" val="80878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8B9C-65BC-1343-6723-FBBAD9DC8764}"/>
              </a:ext>
            </a:extLst>
          </p:cNvPr>
          <p:cNvSpPr>
            <a:spLocks noGrp="1"/>
          </p:cNvSpPr>
          <p:nvPr>
            <p:ph type="title"/>
          </p:nvPr>
        </p:nvSpPr>
        <p:spPr>
          <a:xfrm>
            <a:off x="6587798" y="326712"/>
            <a:ext cx="5406071" cy="1325563"/>
          </a:xfrm>
        </p:spPr>
        <p:txBody>
          <a:bodyPr/>
          <a:lstStyle/>
          <a:p>
            <a:r>
              <a:rPr lang="en-IT" dirty="0"/>
              <a:t>Towards NTCP-&gt; from cell to populations</a:t>
            </a:r>
          </a:p>
        </p:txBody>
      </p:sp>
      <p:pic>
        <p:nvPicPr>
          <p:cNvPr id="5" name="Content Placeholder 4">
            <a:extLst>
              <a:ext uri="{FF2B5EF4-FFF2-40B4-BE49-F238E27FC236}">
                <a16:creationId xmlns:a16="http://schemas.microsoft.com/office/drawing/2014/main" id="{5A15F908-94BD-E78C-1B6D-94F29E52F351}"/>
              </a:ext>
            </a:extLst>
          </p:cNvPr>
          <p:cNvPicPr>
            <a:picLocks noGrp="1" noChangeAspect="1"/>
          </p:cNvPicPr>
          <p:nvPr>
            <p:ph idx="1"/>
          </p:nvPr>
        </p:nvPicPr>
        <p:blipFill>
          <a:blip r:embed="rId2"/>
          <a:stretch>
            <a:fillRect/>
          </a:stretch>
        </p:blipFill>
        <p:spPr>
          <a:xfrm>
            <a:off x="2004374" y="-45442"/>
            <a:ext cx="3562143" cy="2856019"/>
          </a:xfrm>
          <a:prstGeom prst="rect">
            <a:avLst/>
          </a:prstGeom>
        </p:spPr>
      </p:pic>
      <p:pic>
        <p:nvPicPr>
          <p:cNvPr id="6" name="Picture 5">
            <a:extLst>
              <a:ext uri="{FF2B5EF4-FFF2-40B4-BE49-F238E27FC236}">
                <a16:creationId xmlns:a16="http://schemas.microsoft.com/office/drawing/2014/main" id="{AFFF43C9-B556-9E7F-F3F0-59D24DBBC411}"/>
              </a:ext>
            </a:extLst>
          </p:cNvPr>
          <p:cNvPicPr>
            <a:picLocks noChangeAspect="1"/>
          </p:cNvPicPr>
          <p:nvPr/>
        </p:nvPicPr>
        <p:blipFill>
          <a:blip r:embed="rId3"/>
          <a:stretch>
            <a:fillRect/>
          </a:stretch>
        </p:blipFill>
        <p:spPr>
          <a:xfrm>
            <a:off x="2473282" y="4047424"/>
            <a:ext cx="3562143" cy="2777368"/>
          </a:xfrm>
          <a:prstGeom prst="rect">
            <a:avLst/>
          </a:prstGeom>
        </p:spPr>
      </p:pic>
      <p:pic>
        <p:nvPicPr>
          <p:cNvPr id="4" name="Picture 3">
            <a:extLst>
              <a:ext uri="{FF2B5EF4-FFF2-40B4-BE49-F238E27FC236}">
                <a16:creationId xmlns:a16="http://schemas.microsoft.com/office/drawing/2014/main" id="{D81DFF5C-EEBB-6ED8-E3AC-B7F025AF3F7E}"/>
              </a:ext>
            </a:extLst>
          </p:cNvPr>
          <p:cNvPicPr>
            <a:picLocks noChangeAspect="1"/>
          </p:cNvPicPr>
          <p:nvPr/>
        </p:nvPicPr>
        <p:blipFill>
          <a:blip r:embed="rId4"/>
          <a:stretch>
            <a:fillRect/>
          </a:stretch>
        </p:blipFill>
        <p:spPr>
          <a:xfrm>
            <a:off x="138865" y="2101691"/>
            <a:ext cx="3398641" cy="2471739"/>
          </a:xfrm>
          <a:prstGeom prst="rect">
            <a:avLst/>
          </a:prstGeom>
        </p:spPr>
      </p:pic>
      <p:sp>
        <p:nvSpPr>
          <p:cNvPr id="7" name="TextBox 6">
            <a:extLst>
              <a:ext uri="{FF2B5EF4-FFF2-40B4-BE49-F238E27FC236}">
                <a16:creationId xmlns:a16="http://schemas.microsoft.com/office/drawing/2014/main" id="{3FA19A4C-A885-DBDA-4D3E-C493CE534FEE}"/>
              </a:ext>
            </a:extLst>
          </p:cNvPr>
          <p:cNvSpPr txBox="1"/>
          <p:nvPr/>
        </p:nvSpPr>
        <p:spPr>
          <a:xfrm>
            <a:off x="116011" y="6178461"/>
            <a:ext cx="2400081" cy="646331"/>
          </a:xfrm>
          <a:prstGeom prst="rect">
            <a:avLst/>
          </a:prstGeom>
          <a:noFill/>
        </p:spPr>
        <p:txBody>
          <a:bodyPr wrap="none" rtlCol="0">
            <a:spAutoFit/>
          </a:bodyPr>
          <a:lstStyle/>
          <a:p>
            <a:r>
              <a:rPr lang="en-IT" i="1" dirty="0">
                <a:solidFill>
                  <a:schemeClr val="tx2"/>
                </a:solidFill>
              </a:rPr>
              <a:t>Courtesy of N.Bassler</a:t>
            </a:r>
          </a:p>
          <a:p>
            <a:r>
              <a:rPr lang="en-IT" i="1" dirty="0">
                <a:solidFill>
                  <a:schemeClr val="tx2"/>
                </a:solidFill>
              </a:rPr>
              <a:t>Under review (adapted)</a:t>
            </a:r>
          </a:p>
        </p:txBody>
      </p:sp>
      <p:pic>
        <p:nvPicPr>
          <p:cNvPr id="8" name="Picture 7">
            <a:extLst>
              <a:ext uri="{FF2B5EF4-FFF2-40B4-BE49-F238E27FC236}">
                <a16:creationId xmlns:a16="http://schemas.microsoft.com/office/drawing/2014/main" id="{408B31FF-E23C-7870-124E-FD941C1FBE56}"/>
              </a:ext>
            </a:extLst>
          </p:cNvPr>
          <p:cNvPicPr>
            <a:picLocks noChangeAspect="1"/>
          </p:cNvPicPr>
          <p:nvPr/>
        </p:nvPicPr>
        <p:blipFill>
          <a:blip r:embed="rId5"/>
          <a:stretch>
            <a:fillRect/>
          </a:stretch>
        </p:blipFill>
        <p:spPr>
          <a:xfrm>
            <a:off x="6389668" y="4054665"/>
            <a:ext cx="5802332" cy="2777368"/>
          </a:xfrm>
          <a:prstGeom prst="rect">
            <a:avLst/>
          </a:prstGeom>
        </p:spPr>
      </p:pic>
      <p:pic>
        <p:nvPicPr>
          <p:cNvPr id="9" name="Picture 8">
            <a:extLst>
              <a:ext uri="{FF2B5EF4-FFF2-40B4-BE49-F238E27FC236}">
                <a16:creationId xmlns:a16="http://schemas.microsoft.com/office/drawing/2014/main" id="{AE66F529-FA13-6A10-90E2-89F62E2A81C4}"/>
              </a:ext>
            </a:extLst>
          </p:cNvPr>
          <p:cNvPicPr>
            <a:picLocks noChangeAspect="1"/>
          </p:cNvPicPr>
          <p:nvPr/>
        </p:nvPicPr>
        <p:blipFill>
          <a:blip r:embed="rId6"/>
          <a:stretch>
            <a:fillRect/>
          </a:stretch>
        </p:blipFill>
        <p:spPr>
          <a:xfrm>
            <a:off x="4218075" y="2193131"/>
            <a:ext cx="3378293" cy="2211230"/>
          </a:xfrm>
          <a:prstGeom prst="rect">
            <a:avLst/>
          </a:prstGeom>
        </p:spPr>
      </p:pic>
      <p:sp>
        <p:nvSpPr>
          <p:cNvPr id="10" name="TextBox 9">
            <a:extLst>
              <a:ext uri="{FF2B5EF4-FFF2-40B4-BE49-F238E27FC236}">
                <a16:creationId xmlns:a16="http://schemas.microsoft.com/office/drawing/2014/main" id="{2D19663B-EB1C-76F2-1C5F-F170A44816D2}"/>
              </a:ext>
            </a:extLst>
          </p:cNvPr>
          <p:cNvSpPr txBox="1"/>
          <p:nvPr/>
        </p:nvSpPr>
        <p:spPr>
          <a:xfrm>
            <a:off x="2473282" y="2657414"/>
            <a:ext cx="683264" cy="369332"/>
          </a:xfrm>
          <a:prstGeom prst="rect">
            <a:avLst/>
          </a:prstGeom>
          <a:noFill/>
        </p:spPr>
        <p:txBody>
          <a:bodyPr wrap="none" rtlCol="0">
            <a:spAutoFit/>
          </a:bodyPr>
          <a:lstStyle/>
          <a:p>
            <a:r>
              <a:rPr lang="en-IT" dirty="0"/>
              <a:t>NTCP</a:t>
            </a:r>
          </a:p>
        </p:txBody>
      </p:sp>
      <p:sp>
        <p:nvSpPr>
          <p:cNvPr id="11" name="TextBox 10">
            <a:extLst>
              <a:ext uri="{FF2B5EF4-FFF2-40B4-BE49-F238E27FC236}">
                <a16:creationId xmlns:a16="http://schemas.microsoft.com/office/drawing/2014/main" id="{1E20CF4C-D44E-D38E-EFCC-E8E2DE3891A2}"/>
              </a:ext>
            </a:extLst>
          </p:cNvPr>
          <p:cNvSpPr txBox="1"/>
          <p:nvPr/>
        </p:nvSpPr>
        <p:spPr>
          <a:xfrm>
            <a:off x="4732101" y="2657414"/>
            <a:ext cx="534185" cy="369332"/>
          </a:xfrm>
          <a:prstGeom prst="rect">
            <a:avLst/>
          </a:prstGeom>
          <a:noFill/>
        </p:spPr>
        <p:txBody>
          <a:bodyPr wrap="none" rtlCol="0">
            <a:spAutoFit/>
          </a:bodyPr>
          <a:lstStyle/>
          <a:p>
            <a:r>
              <a:rPr lang="en-IT" dirty="0"/>
              <a:t>TCP</a:t>
            </a:r>
          </a:p>
        </p:txBody>
      </p:sp>
    </p:spTree>
    <p:extLst>
      <p:ext uri="{BB962C8B-B14F-4D97-AF65-F5344CB8AC3E}">
        <p14:creationId xmlns:p14="http://schemas.microsoft.com/office/powerpoint/2010/main" val="30113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87DF1A-90D6-C2BA-21E5-C1B2953D84E1}"/>
              </a:ext>
            </a:extLst>
          </p:cNvPr>
          <p:cNvSpPr txBox="1"/>
          <p:nvPr/>
        </p:nvSpPr>
        <p:spPr>
          <a:xfrm>
            <a:off x="20763" y="30923"/>
            <a:ext cx="9267024" cy="369332"/>
          </a:xfrm>
          <a:prstGeom prst="rect">
            <a:avLst/>
          </a:prstGeom>
          <a:noFill/>
        </p:spPr>
        <p:txBody>
          <a:bodyPr wrap="none" rtlCol="0">
            <a:spAutoFit/>
          </a:bodyPr>
          <a:lstStyle/>
          <a:p>
            <a:r>
              <a:rPr lang="en-IT" b="1" dirty="0">
                <a:solidFill>
                  <a:srgbClr val="0070C0"/>
                </a:solidFill>
                <a:latin typeface="Chalkboard" panose="03050602040202020205" pitchFamily="66" charset="77"/>
              </a:rPr>
              <a:t>PART 2: available CG models for chromatin. </a:t>
            </a:r>
            <a:r>
              <a:rPr lang="en-IT" b="1" dirty="0">
                <a:solidFill>
                  <a:srgbClr val="0070C0"/>
                </a:solidFill>
                <a:highlight>
                  <a:srgbClr val="FFFF00"/>
                </a:highlight>
                <a:latin typeface="Chalkboard" panose="03050602040202020205" pitchFamily="66" charset="77"/>
              </a:rPr>
              <a:t>Digression: the WMLC model potential </a:t>
            </a:r>
          </a:p>
        </p:txBody>
      </p:sp>
      <p:pic>
        <p:nvPicPr>
          <p:cNvPr id="6" name="Picture 5" descr="A graph of a function&#10;&#10;Description automatically generated">
            <a:extLst>
              <a:ext uri="{FF2B5EF4-FFF2-40B4-BE49-F238E27FC236}">
                <a16:creationId xmlns:a16="http://schemas.microsoft.com/office/drawing/2014/main" id="{64882697-4D46-FE5E-506B-DB04CDE2F0F7}"/>
              </a:ext>
            </a:extLst>
          </p:cNvPr>
          <p:cNvPicPr>
            <a:picLocks noChangeAspect="1"/>
          </p:cNvPicPr>
          <p:nvPr/>
        </p:nvPicPr>
        <p:blipFill>
          <a:blip r:embed="rId2"/>
          <a:stretch>
            <a:fillRect/>
          </a:stretch>
        </p:blipFill>
        <p:spPr>
          <a:xfrm>
            <a:off x="7733792" y="2194268"/>
            <a:ext cx="2397266" cy="1662287"/>
          </a:xfrm>
          <a:prstGeom prst="rect">
            <a:avLst/>
          </a:prstGeom>
        </p:spPr>
      </p:pic>
      <p:pic>
        <p:nvPicPr>
          <p:cNvPr id="8" name="Picture 7" descr="A graph of a function&#10;&#10;Description automatically generated">
            <a:extLst>
              <a:ext uri="{FF2B5EF4-FFF2-40B4-BE49-F238E27FC236}">
                <a16:creationId xmlns:a16="http://schemas.microsoft.com/office/drawing/2014/main" id="{4EC2D5F5-5566-5022-A534-CC5E7C28F392}"/>
              </a:ext>
            </a:extLst>
          </p:cNvPr>
          <p:cNvPicPr>
            <a:picLocks noChangeAspect="1"/>
          </p:cNvPicPr>
          <p:nvPr/>
        </p:nvPicPr>
        <p:blipFill>
          <a:blip r:embed="rId3"/>
          <a:stretch>
            <a:fillRect/>
          </a:stretch>
        </p:blipFill>
        <p:spPr>
          <a:xfrm>
            <a:off x="5572611" y="805502"/>
            <a:ext cx="4377292" cy="1459098"/>
          </a:xfrm>
          <a:prstGeom prst="rect">
            <a:avLst/>
          </a:prstGeom>
        </p:spPr>
      </p:pic>
      <p:pic>
        <p:nvPicPr>
          <p:cNvPr id="10" name="Picture 9" descr="A diagram of a graph&#10;&#10;Description automatically generated with medium confidence">
            <a:extLst>
              <a:ext uri="{FF2B5EF4-FFF2-40B4-BE49-F238E27FC236}">
                <a16:creationId xmlns:a16="http://schemas.microsoft.com/office/drawing/2014/main" id="{E8DD0939-A2B1-8DAC-AC2C-48B133020BA9}"/>
              </a:ext>
            </a:extLst>
          </p:cNvPr>
          <p:cNvPicPr>
            <a:picLocks noChangeAspect="1"/>
          </p:cNvPicPr>
          <p:nvPr/>
        </p:nvPicPr>
        <p:blipFill>
          <a:blip r:embed="rId4"/>
          <a:stretch>
            <a:fillRect/>
          </a:stretch>
        </p:blipFill>
        <p:spPr>
          <a:xfrm>
            <a:off x="10051574" y="30923"/>
            <a:ext cx="2119663" cy="3816584"/>
          </a:xfrm>
          <a:prstGeom prst="rect">
            <a:avLst/>
          </a:prstGeom>
        </p:spPr>
      </p:pic>
      <p:graphicFrame>
        <p:nvGraphicFramePr>
          <p:cNvPr id="11" name="Table 10">
            <a:extLst>
              <a:ext uri="{FF2B5EF4-FFF2-40B4-BE49-F238E27FC236}">
                <a16:creationId xmlns:a16="http://schemas.microsoft.com/office/drawing/2014/main" id="{EF244FB2-7F0A-E29C-786B-0D726704E632}"/>
              </a:ext>
            </a:extLst>
          </p:cNvPr>
          <p:cNvGraphicFramePr>
            <a:graphicFrameLocks noGrp="1"/>
          </p:cNvGraphicFramePr>
          <p:nvPr/>
        </p:nvGraphicFramePr>
        <p:xfrm>
          <a:off x="41111" y="1772034"/>
          <a:ext cx="5510737" cy="2545884"/>
        </p:xfrm>
        <a:graphic>
          <a:graphicData uri="http://schemas.openxmlformats.org/drawingml/2006/table">
            <a:tbl>
              <a:tblPr firstRow="1" bandRow="1">
                <a:tableStyleId>{5C22544A-7EE6-4342-B048-85BDC9FD1C3A}</a:tableStyleId>
              </a:tblPr>
              <a:tblGrid>
                <a:gridCol w="478910">
                  <a:extLst>
                    <a:ext uri="{9D8B030D-6E8A-4147-A177-3AD203B41FA5}">
                      <a16:colId xmlns:a16="http://schemas.microsoft.com/office/drawing/2014/main" val="1304223976"/>
                    </a:ext>
                  </a:extLst>
                </a:gridCol>
                <a:gridCol w="566615">
                  <a:extLst>
                    <a:ext uri="{9D8B030D-6E8A-4147-A177-3AD203B41FA5}">
                      <a16:colId xmlns:a16="http://schemas.microsoft.com/office/drawing/2014/main" val="1298551224"/>
                    </a:ext>
                  </a:extLst>
                </a:gridCol>
                <a:gridCol w="635508">
                  <a:extLst>
                    <a:ext uri="{9D8B030D-6E8A-4147-A177-3AD203B41FA5}">
                      <a16:colId xmlns:a16="http://schemas.microsoft.com/office/drawing/2014/main" val="413481695"/>
                    </a:ext>
                  </a:extLst>
                </a:gridCol>
                <a:gridCol w="671211">
                  <a:extLst>
                    <a:ext uri="{9D8B030D-6E8A-4147-A177-3AD203B41FA5}">
                      <a16:colId xmlns:a16="http://schemas.microsoft.com/office/drawing/2014/main" val="2864098354"/>
                    </a:ext>
                  </a:extLst>
                </a:gridCol>
                <a:gridCol w="492696">
                  <a:extLst>
                    <a:ext uri="{9D8B030D-6E8A-4147-A177-3AD203B41FA5}">
                      <a16:colId xmlns:a16="http://schemas.microsoft.com/office/drawing/2014/main" val="1167038253"/>
                    </a:ext>
                  </a:extLst>
                </a:gridCol>
                <a:gridCol w="606946">
                  <a:extLst>
                    <a:ext uri="{9D8B030D-6E8A-4147-A177-3AD203B41FA5}">
                      <a16:colId xmlns:a16="http://schemas.microsoft.com/office/drawing/2014/main" val="65141900"/>
                    </a:ext>
                  </a:extLst>
                </a:gridCol>
                <a:gridCol w="593791">
                  <a:extLst>
                    <a:ext uri="{9D8B030D-6E8A-4147-A177-3AD203B41FA5}">
                      <a16:colId xmlns:a16="http://schemas.microsoft.com/office/drawing/2014/main" val="3340874227"/>
                    </a:ext>
                  </a:extLst>
                </a:gridCol>
                <a:gridCol w="1465060">
                  <a:extLst>
                    <a:ext uri="{9D8B030D-6E8A-4147-A177-3AD203B41FA5}">
                      <a16:colId xmlns:a16="http://schemas.microsoft.com/office/drawing/2014/main" val="616491618"/>
                    </a:ext>
                  </a:extLst>
                </a:gridCol>
              </a:tblGrid>
              <a:tr h="974080">
                <a:tc>
                  <a:txBody>
                    <a:bodyPr/>
                    <a:lstStyle/>
                    <a:p>
                      <a:r>
                        <a:rPr lang="en-IT" sz="1200" dirty="0"/>
                        <a:t>N=L/(2Lp)</a:t>
                      </a:r>
                    </a:p>
                  </a:txBody>
                  <a:tcPr/>
                </a:tc>
                <a:tc>
                  <a:txBody>
                    <a:bodyPr/>
                    <a:lstStyle/>
                    <a:p>
                      <a:r>
                        <a:rPr lang="en-GB" sz="1200" dirty="0"/>
                        <a:t>B</a:t>
                      </a:r>
                      <a:r>
                        <a:rPr lang="en-IT" sz="1200" dirty="0"/>
                        <a:t>eta=L/Lp</a:t>
                      </a:r>
                    </a:p>
                  </a:txBody>
                  <a:tcPr/>
                </a:tc>
                <a:tc>
                  <a:txBody>
                    <a:bodyPr/>
                    <a:lstStyle/>
                    <a:p>
                      <a:r>
                        <a:rPr lang="en-IT" sz="1200" dirty="0"/>
                        <a:t>L (Lp=51nm = </a:t>
                      </a:r>
                      <a:r>
                        <a:rPr lang="en-IT" sz="1200" b="1" dirty="0"/>
                        <a:t>150 pb</a:t>
                      </a:r>
                      <a:r>
                        <a:rPr lang="en-IT" sz="1200" dirty="0"/>
                        <a:t>)</a:t>
                      </a:r>
                    </a:p>
                  </a:txBody>
                  <a:tcPr/>
                </a:tc>
                <a:tc>
                  <a:txBody>
                    <a:bodyPr/>
                    <a:lstStyle/>
                    <a:p>
                      <a:r>
                        <a:rPr lang="en-GB" sz="1200" dirty="0" err="1"/>
                        <a:t>rb</a:t>
                      </a:r>
                      <a:r>
                        <a:rPr lang="en-GB" sz="1200" dirty="0"/>
                        <a:t>/L (</a:t>
                      </a:r>
                      <a:r>
                        <a:rPr lang="en-GB" sz="1200" dirty="0" err="1"/>
                        <a:t>ra</a:t>
                      </a:r>
                      <a:r>
                        <a:rPr lang="en-GB" sz="1200" dirty="0"/>
                        <a:t>=0)</a:t>
                      </a:r>
                      <a:endParaRPr lang="en-IT" sz="1200" dirty="0"/>
                    </a:p>
                  </a:txBody>
                  <a:tcPr/>
                </a:tc>
                <a:tc>
                  <a:txBody>
                    <a:bodyPr/>
                    <a:lstStyle/>
                    <a:p>
                      <a:r>
                        <a:rPr lang="en-IT" sz="1200" dirty="0"/>
                        <a:t>pb</a:t>
                      </a:r>
                    </a:p>
                  </a:txBody>
                  <a:tcPr/>
                </a:tc>
                <a:tc>
                  <a:txBody>
                    <a:bodyPr/>
                    <a:lstStyle/>
                    <a:p>
                      <a:r>
                        <a:rPr lang="en-GB" sz="1200" dirty="0"/>
                        <a:t>P</a:t>
                      </a:r>
                      <a:r>
                        <a:rPr lang="en-IT" sz="1200" dirty="0"/>
                        <a:t>a (l3G(o)</a:t>
                      </a:r>
                    </a:p>
                  </a:txBody>
                  <a:tcPr/>
                </a:tc>
                <a:tc>
                  <a:txBody>
                    <a:bodyPr/>
                    <a:lstStyle/>
                    <a:p>
                      <a:r>
                        <a:rPr lang="en-GB" sz="1200" dirty="0"/>
                        <a:t>P</a:t>
                      </a:r>
                      <a:r>
                        <a:rPr lang="en-IT" sz="1200" dirty="0"/>
                        <a:t>a/pb</a:t>
                      </a:r>
                    </a:p>
                  </a:txBody>
                  <a:tcPr/>
                </a:tc>
                <a:tc>
                  <a:txBody>
                    <a:bodyPr/>
                    <a:lstStyle/>
                    <a:p>
                      <a:r>
                        <a:rPr lang="en-IT" sz="1200" dirty="0"/>
                        <a:t>-kt ln(pa/pb)= delta Ub-Ua=Rb**2 (ka-kb)/</a:t>
                      </a:r>
                    </a:p>
                    <a:p>
                      <a:r>
                        <a:rPr lang="en-IT" sz="1200" dirty="0"/>
                        <a:t>12 (kcal/mole)</a:t>
                      </a:r>
                    </a:p>
                  </a:txBody>
                  <a:tcPr/>
                </a:tc>
                <a:extLst>
                  <a:ext uri="{0D108BD9-81ED-4DB2-BD59-A6C34878D82A}">
                    <a16:rowId xmlns:a16="http://schemas.microsoft.com/office/drawing/2014/main" val="3725263203"/>
                  </a:ext>
                </a:extLst>
              </a:tr>
              <a:tr h="265658">
                <a:tc>
                  <a:txBody>
                    <a:bodyPr/>
                    <a:lstStyle/>
                    <a:p>
                      <a:r>
                        <a:rPr lang="en-IT" sz="1200" dirty="0"/>
                        <a:t>0.3</a:t>
                      </a:r>
                    </a:p>
                  </a:txBody>
                  <a:tcPr/>
                </a:tc>
                <a:tc>
                  <a:txBody>
                    <a:bodyPr/>
                    <a:lstStyle/>
                    <a:p>
                      <a:r>
                        <a:rPr lang="en-IT" sz="1200" dirty="0"/>
                        <a:t>0.6</a:t>
                      </a:r>
                    </a:p>
                  </a:txBody>
                  <a:tcPr/>
                </a:tc>
                <a:tc>
                  <a:txBody>
                    <a:bodyPr/>
                    <a:lstStyle/>
                    <a:p>
                      <a:r>
                        <a:rPr lang="en-IT" sz="1200" b="1" dirty="0">
                          <a:solidFill>
                            <a:srgbClr val="FF0000"/>
                          </a:solidFill>
                        </a:rPr>
                        <a:t>30</a:t>
                      </a:r>
                    </a:p>
                  </a:txBody>
                  <a:tcPr/>
                </a:tc>
                <a:tc>
                  <a:txBody>
                    <a:bodyPr/>
                    <a:lstStyle/>
                    <a:p>
                      <a:r>
                        <a:rPr lang="en-IT" sz="1200" dirty="0"/>
                        <a:t>0.9</a:t>
                      </a:r>
                    </a:p>
                  </a:txBody>
                  <a:tcPr/>
                </a:tc>
                <a:tc>
                  <a:txBody>
                    <a:bodyPr/>
                    <a:lstStyle/>
                    <a:p>
                      <a:r>
                        <a:rPr lang="en-IT" sz="1200" dirty="0"/>
                        <a:t>1</a:t>
                      </a:r>
                    </a:p>
                  </a:txBody>
                  <a:tcPr/>
                </a:tc>
                <a:tc>
                  <a:txBody>
                    <a:bodyPr/>
                    <a:lstStyle/>
                    <a:p>
                      <a:r>
                        <a:rPr lang="en-IT" sz="1200" dirty="0"/>
                        <a:t>0 ?</a:t>
                      </a:r>
                    </a:p>
                  </a:txBody>
                  <a:tcPr/>
                </a:tc>
                <a:tc>
                  <a:txBody>
                    <a:bodyPr/>
                    <a:lstStyle/>
                    <a:p>
                      <a:r>
                        <a:rPr lang="en-IT" sz="1200" dirty="0"/>
                        <a:t>0? </a:t>
                      </a:r>
                    </a:p>
                  </a:txBody>
                  <a:tcPr/>
                </a:tc>
                <a:tc>
                  <a:txBody>
                    <a:bodyPr/>
                    <a:lstStyle/>
                    <a:p>
                      <a:r>
                        <a:rPr lang="en-IT" sz="1200" dirty="0"/>
                        <a:t>?</a:t>
                      </a:r>
                    </a:p>
                  </a:txBody>
                  <a:tcPr/>
                </a:tc>
                <a:extLst>
                  <a:ext uri="{0D108BD9-81ED-4DB2-BD59-A6C34878D82A}">
                    <a16:rowId xmlns:a16="http://schemas.microsoft.com/office/drawing/2014/main" val="3583020779"/>
                  </a:ext>
                </a:extLst>
              </a:tr>
              <a:tr h="265658">
                <a:tc>
                  <a:txBody>
                    <a:bodyPr/>
                    <a:lstStyle/>
                    <a:p>
                      <a:r>
                        <a:rPr lang="en-IT" sz="1200" dirty="0"/>
                        <a:t>1.1</a:t>
                      </a:r>
                    </a:p>
                  </a:txBody>
                  <a:tcPr/>
                </a:tc>
                <a:tc>
                  <a:txBody>
                    <a:bodyPr/>
                    <a:lstStyle/>
                    <a:p>
                      <a:r>
                        <a:rPr lang="en-IT" sz="1200" dirty="0"/>
                        <a:t>2.2</a:t>
                      </a:r>
                    </a:p>
                  </a:txBody>
                  <a:tcPr/>
                </a:tc>
                <a:tc>
                  <a:txBody>
                    <a:bodyPr/>
                    <a:lstStyle/>
                    <a:p>
                      <a:r>
                        <a:rPr lang="en-IT" sz="1200" b="1" dirty="0">
                          <a:solidFill>
                            <a:srgbClr val="02D300"/>
                          </a:solidFill>
                        </a:rPr>
                        <a:t>112</a:t>
                      </a:r>
                    </a:p>
                  </a:txBody>
                  <a:tcPr/>
                </a:tc>
                <a:tc>
                  <a:txBody>
                    <a:bodyPr/>
                    <a:lstStyle/>
                    <a:p>
                      <a:r>
                        <a:rPr lang="en-IT" sz="1200" dirty="0"/>
                        <a:t>0.8</a:t>
                      </a:r>
                    </a:p>
                  </a:txBody>
                  <a:tcPr/>
                </a:tc>
                <a:tc>
                  <a:txBody>
                    <a:bodyPr/>
                    <a:lstStyle/>
                    <a:p>
                      <a:r>
                        <a:rPr lang="en-IT" sz="1200" dirty="0"/>
                        <a:t>0.5</a:t>
                      </a:r>
                    </a:p>
                  </a:txBody>
                  <a:tcPr/>
                </a:tc>
                <a:tc>
                  <a:txBody>
                    <a:bodyPr/>
                    <a:lstStyle/>
                    <a:p>
                      <a:r>
                        <a:rPr lang="en-IT" sz="1200" dirty="0"/>
                        <a:t>0.1</a:t>
                      </a:r>
                    </a:p>
                  </a:txBody>
                  <a:tcPr/>
                </a:tc>
                <a:tc>
                  <a:txBody>
                    <a:bodyPr/>
                    <a:lstStyle/>
                    <a:p>
                      <a:r>
                        <a:rPr lang="en-IT" sz="1200" dirty="0"/>
                        <a:t>0.2</a:t>
                      </a:r>
                    </a:p>
                  </a:txBody>
                  <a:tcPr/>
                </a:tc>
                <a:tc>
                  <a:txBody>
                    <a:bodyPr/>
                    <a:lstStyle/>
                    <a:p>
                      <a:r>
                        <a:rPr lang="en-IT" sz="1200" dirty="0"/>
                        <a:t>-0.96</a:t>
                      </a:r>
                    </a:p>
                  </a:txBody>
                  <a:tcPr/>
                </a:tc>
                <a:extLst>
                  <a:ext uri="{0D108BD9-81ED-4DB2-BD59-A6C34878D82A}">
                    <a16:rowId xmlns:a16="http://schemas.microsoft.com/office/drawing/2014/main" val="2838648356"/>
                  </a:ext>
                </a:extLst>
              </a:tr>
              <a:tr h="265658">
                <a:tc>
                  <a:txBody>
                    <a:bodyPr/>
                    <a:lstStyle/>
                    <a:p>
                      <a:r>
                        <a:rPr lang="en-IT" sz="1200" dirty="0"/>
                        <a:t>1.9</a:t>
                      </a:r>
                    </a:p>
                  </a:txBody>
                  <a:tcPr/>
                </a:tc>
                <a:tc>
                  <a:txBody>
                    <a:bodyPr/>
                    <a:lstStyle/>
                    <a:p>
                      <a:r>
                        <a:rPr lang="en-IT" sz="1200" dirty="0"/>
                        <a:t>3.8</a:t>
                      </a:r>
                    </a:p>
                  </a:txBody>
                  <a:tcPr/>
                </a:tc>
                <a:tc>
                  <a:txBody>
                    <a:bodyPr/>
                    <a:lstStyle/>
                    <a:p>
                      <a:r>
                        <a:rPr lang="en-IT" sz="1200" b="1" dirty="0">
                          <a:solidFill>
                            <a:srgbClr val="0001FF"/>
                          </a:solidFill>
                        </a:rPr>
                        <a:t>194</a:t>
                      </a:r>
                    </a:p>
                  </a:txBody>
                  <a:tcPr/>
                </a:tc>
                <a:tc>
                  <a:txBody>
                    <a:bodyPr/>
                    <a:lstStyle/>
                    <a:p>
                      <a:r>
                        <a:rPr lang="en-IT" sz="1200" dirty="0"/>
                        <a:t>0.7</a:t>
                      </a:r>
                    </a:p>
                  </a:txBody>
                  <a:tcPr/>
                </a:tc>
                <a:tc>
                  <a:txBody>
                    <a:bodyPr/>
                    <a:lstStyle/>
                    <a:p>
                      <a:r>
                        <a:rPr lang="en-IT" sz="1200" dirty="0"/>
                        <a:t>0.5</a:t>
                      </a:r>
                    </a:p>
                  </a:txBody>
                  <a:tcPr/>
                </a:tc>
                <a:tc>
                  <a:txBody>
                    <a:bodyPr/>
                    <a:lstStyle/>
                    <a:p>
                      <a:r>
                        <a:rPr lang="en-IT" sz="1200" dirty="0"/>
                        <a:t>0.5</a:t>
                      </a:r>
                    </a:p>
                  </a:txBody>
                  <a:tcPr/>
                </a:tc>
                <a:tc>
                  <a:txBody>
                    <a:bodyPr/>
                    <a:lstStyle/>
                    <a:p>
                      <a:r>
                        <a:rPr lang="en-IT" sz="1200" dirty="0"/>
                        <a:t>1</a:t>
                      </a:r>
                    </a:p>
                  </a:txBody>
                  <a:tcPr/>
                </a:tc>
                <a:tc>
                  <a:txBody>
                    <a:bodyPr/>
                    <a:lstStyle/>
                    <a:p>
                      <a:r>
                        <a:rPr lang="en-IT" sz="1200" dirty="0"/>
                        <a:t>0</a:t>
                      </a:r>
                    </a:p>
                  </a:txBody>
                  <a:tcPr/>
                </a:tc>
                <a:extLst>
                  <a:ext uri="{0D108BD9-81ED-4DB2-BD59-A6C34878D82A}">
                    <a16:rowId xmlns:a16="http://schemas.microsoft.com/office/drawing/2014/main" val="174584021"/>
                  </a:ext>
                </a:extLst>
              </a:tr>
              <a:tr h="0">
                <a:tc>
                  <a:txBody>
                    <a:bodyPr/>
                    <a:lstStyle/>
                    <a:p>
                      <a:r>
                        <a:rPr lang="en-IT" sz="1200" dirty="0"/>
                        <a:t>2.7</a:t>
                      </a:r>
                    </a:p>
                  </a:txBody>
                  <a:tcPr/>
                </a:tc>
                <a:tc>
                  <a:txBody>
                    <a:bodyPr/>
                    <a:lstStyle/>
                    <a:p>
                      <a:r>
                        <a:rPr lang="en-IT" sz="1200" dirty="0"/>
                        <a:t>5.4</a:t>
                      </a:r>
                    </a:p>
                  </a:txBody>
                  <a:tcPr/>
                </a:tc>
                <a:tc>
                  <a:txBody>
                    <a:bodyPr/>
                    <a:lstStyle/>
                    <a:p>
                      <a:r>
                        <a:rPr lang="en-IT" sz="1200" b="1" dirty="0">
                          <a:solidFill>
                            <a:srgbClr val="34C5FD"/>
                          </a:solidFill>
                        </a:rPr>
                        <a:t>275</a:t>
                      </a:r>
                    </a:p>
                  </a:txBody>
                  <a:tcPr/>
                </a:tc>
                <a:tc>
                  <a:txBody>
                    <a:bodyPr/>
                    <a:lstStyle/>
                    <a:p>
                      <a:r>
                        <a:rPr lang="en-IT" sz="1200" dirty="0"/>
                        <a:t>0.6?</a:t>
                      </a:r>
                    </a:p>
                  </a:txBody>
                  <a:tcPr/>
                </a:tc>
                <a:tc>
                  <a:txBody>
                    <a:bodyPr/>
                    <a:lstStyle/>
                    <a:p>
                      <a:r>
                        <a:rPr lang="en-IT" sz="1200" dirty="0"/>
                        <a:t>0.5?</a:t>
                      </a:r>
                    </a:p>
                  </a:txBody>
                  <a:tcPr/>
                </a:tc>
                <a:tc>
                  <a:txBody>
                    <a:bodyPr/>
                    <a:lstStyle/>
                    <a:p>
                      <a:r>
                        <a:rPr lang="en-IT" sz="1200" dirty="0"/>
                        <a:t>1.1</a:t>
                      </a:r>
                    </a:p>
                  </a:txBody>
                  <a:tcPr/>
                </a:tc>
                <a:tc>
                  <a:txBody>
                    <a:bodyPr/>
                    <a:lstStyle/>
                    <a:p>
                      <a:r>
                        <a:rPr lang="en-IT" sz="1200" dirty="0"/>
                        <a:t>2.2</a:t>
                      </a:r>
                    </a:p>
                  </a:txBody>
                  <a:tcPr/>
                </a:tc>
                <a:tc>
                  <a:txBody>
                    <a:bodyPr/>
                    <a:lstStyle/>
                    <a:p>
                      <a:r>
                        <a:rPr lang="en-IT" sz="1200" dirty="0"/>
                        <a:t>+0.47</a:t>
                      </a:r>
                    </a:p>
                  </a:txBody>
                  <a:tcPr/>
                </a:tc>
                <a:extLst>
                  <a:ext uri="{0D108BD9-81ED-4DB2-BD59-A6C34878D82A}">
                    <a16:rowId xmlns:a16="http://schemas.microsoft.com/office/drawing/2014/main" val="2133861099"/>
                  </a:ext>
                </a:extLst>
              </a:tr>
              <a:tr h="442764">
                <a:tc>
                  <a:txBody>
                    <a:bodyPr/>
                    <a:lstStyle/>
                    <a:p>
                      <a:r>
                        <a:rPr lang="en-IT" sz="1200" dirty="0"/>
                        <a:t>3.5</a:t>
                      </a:r>
                    </a:p>
                  </a:txBody>
                  <a:tcPr/>
                </a:tc>
                <a:tc>
                  <a:txBody>
                    <a:bodyPr/>
                    <a:lstStyle/>
                    <a:p>
                      <a:r>
                        <a:rPr lang="en-IT" sz="1200" dirty="0"/>
                        <a:t>7.0</a:t>
                      </a:r>
                    </a:p>
                  </a:txBody>
                  <a:tcPr/>
                </a:tc>
                <a:tc>
                  <a:txBody>
                    <a:bodyPr/>
                    <a:lstStyle/>
                    <a:p>
                      <a:r>
                        <a:rPr lang="en-IT" sz="1200" b="1" dirty="0">
                          <a:solidFill>
                            <a:srgbClr val="FF00EF"/>
                          </a:solidFill>
                        </a:rPr>
                        <a:t>357</a:t>
                      </a:r>
                    </a:p>
                  </a:txBody>
                  <a:tcPr/>
                </a:tc>
                <a:tc>
                  <a:txBody>
                    <a:bodyPr/>
                    <a:lstStyle/>
                    <a:p>
                      <a:r>
                        <a:rPr lang="en-IT" sz="1200" dirty="0"/>
                        <a:t>&lt; =0.5?</a:t>
                      </a:r>
                    </a:p>
                  </a:txBody>
                  <a:tcPr/>
                </a:tc>
                <a:tc>
                  <a:txBody>
                    <a:bodyPr/>
                    <a:lstStyle/>
                    <a:p>
                      <a:r>
                        <a:rPr lang="en-IT" sz="1200" dirty="0"/>
                        <a:t>0.5?</a:t>
                      </a:r>
                    </a:p>
                  </a:txBody>
                  <a:tcPr/>
                </a:tc>
                <a:tc>
                  <a:txBody>
                    <a:bodyPr/>
                    <a:lstStyle/>
                    <a:p>
                      <a:r>
                        <a:rPr lang="en-IT" sz="1200" dirty="0"/>
                        <a:t>1.8</a:t>
                      </a:r>
                    </a:p>
                  </a:txBody>
                  <a:tcPr/>
                </a:tc>
                <a:tc>
                  <a:txBody>
                    <a:bodyPr/>
                    <a:lstStyle/>
                    <a:p>
                      <a:r>
                        <a:rPr lang="en-IT" sz="1200" dirty="0"/>
                        <a:t>3.9 ?</a:t>
                      </a:r>
                    </a:p>
                  </a:txBody>
                  <a:tcPr/>
                </a:tc>
                <a:tc>
                  <a:txBody>
                    <a:bodyPr/>
                    <a:lstStyle/>
                    <a:p>
                      <a:r>
                        <a:rPr lang="en-IT" sz="1200" dirty="0"/>
                        <a:t>+0.81</a:t>
                      </a:r>
                    </a:p>
                  </a:txBody>
                  <a:tcPr/>
                </a:tc>
                <a:extLst>
                  <a:ext uri="{0D108BD9-81ED-4DB2-BD59-A6C34878D82A}">
                    <a16:rowId xmlns:a16="http://schemas.microsoft.com/office/drawing/2014/main" val="793286420"/>
                  </a:ext>
                </a:extLst>
              </a:tr>
            </a:tbl>
          </a:graphicData>
        </a:graphic>
      </p:graphicFrame>
      <p:sp>
        <p:nvSpPr>
          <p:cNvPr id="12" name="TextBox 11">
            <a:extLst>
              <a:ext uri="{FF2B5EF4-FFF2-40B4-BE49-F238E27FC236}">
                <a16:creationId xmlns:a16="http://schemas.microsoft.com/office/drawing/2014/main" id="{556163AC-95F5-B3A8-0016-724B4C772FC4}"/>
              </a:ext>
            </a:extLst>
          </p:cNvPr>
          <p:cNvSpPr txBox="1"/>
          <p:nvPr/>
        </p:nvSpPr>
        <p:spPr>
          <a:xfrm>
            <a:off x="0" y="418212"/>
            <a:ext cx="9267024" cy="1169551"/>
          </a:xfrm>
          <a:prstGeom prst="rect">
            <a:avLst/>
          </a:prstGeom>
          <a:noFill/>
        </p:spPr>
        <p:txBody>
          <a:bodyPr wrap="square" rtlCol="0">
            <a:spAutoFit/>
          </a:bodyPr>
          <a:lstStyle/>
          <a:p>
            <a:r>
              <a:rPr lang="en-US" sz="1400" dirty="0">
                <a:latin typeface="Chalkboard" panose="03050602040202020205" pitchFamily="66" charset="77"/>
              </a:rPr>
              <a:t>The linker potential could be described by a WML-like potential,  </a:t>
            </a:r>
            <a:r>
              <a:rPr lang="en-US" sz="1400" dirty="0" err="1">
                <a:latin typeface="Chalkboard" panose="03050602040202020205" pitchFamily="66" charset="77"/>
              </a:rPr>
              <a:t>e.g</a:t>
            </a:r>
            <a:r>
              <a:rPr lang="en-US" sz="1400" dirty="0">
                <a:latin typeface="Chalkboard" panose="03050602040202020205" pitchFamily="66" charset="77"/>
              </a:rPr>
              <a:t>, a double well potential with one well in 0 and the second in </a:t>
            </a:r>
            <a:r>
              <a:rPr lang="en-US" sz="1400" dirty="0" err="1">
                <a:latin typeface="Chalkboard" panose="03050602040202020205" pitchFamily="66" charset="77"/>
              </a:rPr>
              <a:t>r</a:t>
            </a:r>
            <a:r>
              <a:rPr lang="en-US" sz="1400" baseline="-25000" dirty="0" err="1">
                <a:latin typeface="Chalkboard" panose="03050602040202020205" pitchFamily="66" charset="77"/>
              </a:rPr>
              <a:t>b</a:t>
            </a:r>
            <a:r>
              <a:rPr lang="en-US" sz="1400" dirty="0">
                <a:latin typeface="Chalkboard" panose="03050602040202020205" pitchFamily="66" charset="77"/>
              </a:rPr>
              <a:t> depending on the ration L/</a:t>
            </a:r>
            <a:r>
              <a:rPr lang="en-US" sz="1400" dirty="0" err="1">
                <a:latin typeface="Chalkboard" panose="03050602040202020205" pitchFamily="66" charset="77"/>
              </a:rPr>
              <a:t>L</a:t>
            </a:r>
            <a:r>
              <a:rPr lang="en-US" sz="1400" baseline="-25000" dirty="0" err="1">
                <a:latin typeface="Chalkboard" panose="03050602040202020205" pitchFamily="66" charset="77"/>
              </a:rPr>
              <a:t>p</a:t>
            </a:r>
            <a:r>
              <a:rPr lang="en-US" sz="1400" baseline="-25000" dirty="0">
                <a:latin typeface="Chalkboard" panose="03050602040202020205" pitchFamily="66" charset="77"/>
              </a:rPr>
              <a:t>. </a:t>
            </a:r>
            <a:r>
              <a:rPr lang="en-US" sz="1400" dirty="0">
                <a:latin typeface="Chalkboard" panose="03050602040202020205" pitchFamily="66" charset="77"/>
              </a:rPr>
              <a:t>The parameterization with double well quartic is good, thought not perfect, at any length (see graphs below).</a:t>
            </a:r>
          </a:p>
          <a:p>
            <a:endParaRPr lang="en-IT" sz="1400" dirty="0">
              <a:latin typeface="Chalkboard" panose="03050602040202020205" pitchFamily="66" charset="77"/>
            </a:endParaRPr>
          </a:p>
          <a:p>
            <a:r>
              <a:rPr lang="en-IT" sz="1400" dirty="0">
                <a:latin typeface="Chalkboard" panose="03050602040202020205" pitchFamily="66" charset="77"/>
              </a:rPr>
              <a:t>Can be done better, this is just to begin</a:t>
            </a:r>
            <a:endParaRPr lang="en-US" sz="1400" dirty="0">
              <a:latin typeface="Chalkboard" panose="03050602040202020205" pitchFamily="66" charset="77"/>
            </a:endParaRPr>
          </a:p>
        </p:txBody>
      </p:sp>
      <p:pic>
        <p:nvPicPr>
          <p:cNvPr id="14" name="Picture 13">
            <a:extLst>
              <a:ext uri="{FF2B5EF4-FFF2-40B4-BE49-F238E27FC236}">
                <a16:creationId xmlns:a16="http://schemas.microsoft.com/office/drawing/2014/main" id="{E473A664-DDF4-A7D6-2713-CA3A3DB9A77D}"/>
              </a:ext>
            </a:extLst>
          </p:cNvPr>
          <p:cNvPicPr>
            <a:picLocks noChangeAspect="1"/>
          </p:cNvPicPr>
          <p:nvPr/>
        </p:nvPicPr>
        <p:blipFill>
          <a:blip r:embed="rId5"/>
          <a:stretch>
            <a:fillRect/>
          </a:stretch>
        </p:blipFill>
        <p:spPr>
          <a:xfrm>
            <a:off x="2302701" y="3916397"/>
            <a:ext cx="2872117" cy="3716856"/>
          </a:xfrm>
          <a:prstGeom prst="rect">
            <a:avLst/>
          </a:prstGeom>
        </p:spPr>
      </p:pic>
      <p:pic>
        <p:nvPicPr>
          <p:cNvPr id="16" name="Picture 15">
            <a:extLst>
              <a:ext uri="{FF2B5EF4-FFF2-40B4-BE49-F238E27FC236}">
                <a16:creationId xmlns:a16="http://schemas.microsoft.com/office/drawing/2014/main" id="{2A11B5C5-7592-DE14-38A4-17218594D94F}"/>
              </a:ext>
            </a:extLst>
          </p:cNvPr>
          <p:cNvPicPr>
            <a:picLocks noChangeAspect="1"/>
          </p:cNvPicPr>
          <p:nvPr/>
        </p:nvPicPr>
        <p:blipFill>
          <a:blip r:embed="rId6"/>
          <a:stretch>
            <a:fillRect/>
          </a:stretch>
        </p:blipFill>
        <p:spPr>
          <a:xfrm>
            <a:off x="-51160" y="4007443"/>
            <a:ext cx="2731410" cy="3534765"/>
          </a:xfrm>
          <a:prstGeom prst="rect">
            <a:avLst/>
          </a:prstGeom>
        </p:spPr>
      </p:pic>
      <p:pic>
        <p:nvPicPr>
          <p:cNvPr id="18" name="Picture 17">
            <a:extLst>
              <a:ext uri="{FF2B5EF4-FFF2-40B4-BE49-F238E27FC236}">
                <a16:creationId xmlns:a16="http://schemas.microsoft.com/office/drawing/2014/main" id="{78242DF6-6663-CEE5-12B4-E17D57A5642B}"/>
              </a:ext>
            </a:extLst>
          </p:cNvPr>
          <p:cNvPicPr>
            <a:picLocks noChangeAspect="1"/>
          </p:cNvPicPr>
          <p:nvPr/>
        </p:nvPicPr>
        <p:blipFill>
          <a:blip r:embed="rId7"/>
          <a:stretch>
            <a:fillRect/>
          </a:stretch>
        </p:blipFill>
        <p:spPr>
          <a:xfrm>
            <a:off x="4756983" y="3938193"/>
            <a:ext cx="2867619" cy="3711035"/>
          </a:xfrm>
          <a:prstGeom prst="rect">
            <a:avLst/>
          </a:prstGeom>
        </p:spPr>
      </p:pic>
      <p:sp>
        <p:nvSpPr>
          <p:cNvPr id="19" name="TextBox 18">
            <a:extLst>
              <a:ext uri="{FF2B5EF4-FFF2-40B4-BE49-F238E27FC236}">
                <a16:creationId xmlns:a16="http://schemas.microsoft.com/office/drawing/2014/main" id="{5CF92C78-66E4-8F8B-5013-78E524839461}"/>
              </a:ext>
            </a:extLst>
          </p:cNvPr>
          <p:cNvSpPr txBox="1"/>
          <p:nvPr/>
        </p:nvSpPr>
        <p:spPr>
          <a:xfrm>
            <a:off x="7552687" y="4508854"/>
            <a:ext cx="4567398" cy="523220"/>
          </a:xfrm>
          <a:prstGeom prst="rect">
            <a:avLst/>
          </a:prstGeom>
          <a:noFill/>
        </p:spPr>
        <p:txBody>
          <a:bodyPr wrap="square" rtlCol="0">
            <a:spAutoFit/>
          </a:bodyPr>
          <a:lstStyle/>
          <a:p>
            <a:r>
              <a:rPr lang="en-IT" sz="1400" dirty="0">
                <a:latin typeface="Chalkboard" panose="03050602040202020205" pitchFamily="66" charset="77"/>
              </a:rPr>
              <a:t>Above: data from the solution of WMLC model </a:t>
            </a:r>
          </a:p>
          <a:p>
            <a:r>
              <a:rPr lang="en-GB" sz="1400" dirty="0">
                <a:latin typeface="Chalkboard" panose="03050602040202020205" pitchFamily="66" charset="77"/>
              </a:rPr>
              <a:t>I</a:t>
            </a:r>
            <a:r>
              <a:rPr lang="en-IT" sz="1400" dirty="0">
                <a:latin typeface="Chalkboard" panose="03050602040202020205" pitchFamily="66" charset="77"/>
              </a:rPr>
              <a:t>n Mehraeen et al PRE 77 (2008)</a:t>
            </a:r>
          </a:p>
        </p:txBody>
      </p:sp>
      <p:pic>
        <p:nvPicPr>
          <p:cNvPr id="21" name="Picture 20" descr="A math equations and formulas&#10;&#10;Description automatically generated with medium confidence">
            <a:extLst>
              <a:ext uri="{FF2B5EF4-FFF2-40B4-BE49-F238E27FC236}">
                <a16:creationId xmlns:a16="http://schemas.microsoft.com/office/drawing/2014/main" id="{4E7BBB40-FBCB-627D-1CE5-8B83D6581367}"/>
              </a:ext>
            </a:extLst>
          </p:cNvPr>
          <p:cNvPicPr>
            <a:picLocks noChangeAspect="1"/>
          </p:cNvPicPr>
          <p:nvPr/>
        </p:nvPicPr>
        <p:blipFill>
          <a:blip r:embed="rId8"/>
          <a:srcRect l="10024" t="928" r="7133" b="89541"/>
          <a:stretch/>
        </p:blipFill>
        <p:spPr>
          <a:xfrm>
            <a:off x="7528679" y="3880836"/>
            <a:ext cx="4208443" cy="582224"/>
          </a:xfrm>
          <a:prstGeom prst="rect">
            <a:avLst/>
          </a:prstGeom>
        </p:spPr>
      </p:pic>
      <p:pic>
        <p:nvPicPr>
          <p:cNvPr id="22" name="Picture 21" descr="A math equations and formulas&#10;&#10;Description automatically generated with medium confidence">
            <a:extLst>
              <a:ext uri="{FF2B5EF4-FFF2-40B4-BE49-F238E27FC236}">
                <a16:creationId xmlns:a16="http://schemas.microsoft.com/office/drawing/2014/main" id="{5E81F451-22CC-F371-0C94-C3D33CF680B6}"/>
              </a:ext>
            </a:extLst>
          </p:cNvPr>
          <p:cNvPicPr>
            <a:picLocks noChangeAspect="1"/>
          </p:cNvPicPr>
          <p:nvPr/>
        </p:nvPicPr>
        <p:blipFill>
          <a:blip r:embed="rId8"/>
          <a:srcRect l="25376" t="32883" r="23453"/>
          <a:stretch/>
        </p:blipFill>
        <p:spPr>
          <a:xfrm>
            <a:off x="5704318" y="2438493"/>
            <a:ext cx="1228944" cy="1938313"/>
          </a:xfrm>
          <a:prstGeom prst="rect">
            <a:avLst/>
          </a:prstGeom>
        </p:spPr>
      </p:pic>
      <p:sp>
        <p:nvSpPr>
          <p:cNvPr id="23" name="TextBox 22">
            <a:extLst>
              <a:ext uri="{FF2B5EF4-FFF2-40B4-BE49-F238E27FC236}">
                <a16:creationId xmlns:a16="http://schemas.microsoft.com/office/drawing/2014/main" id="{71E0549B-1D8D-46CC-A307-1C2C558433A9}"/>
              </a:ext>
            </a:extLst>
          </p:cNvPr>
          <p:cNvSpPr txBox="1"/>
          <p:nvPr/>
        </p:nvSpPr>
        <p:spPr>
          <a:xfrm>
            <a:off x="7403510" y="5124407"/>
            <a:ext cx="4716576" cy="1600438"/>
          </a:xfrm>
          <a:prstGeom prst="rect">
            <a:avLst/>
          </a:prstGeom>
          <a:noFill/>
        </p:spPr>
        <p:txBody>
          <a:bodyPr wrap="square" rtlCol="0">
            <a:spAutoFit/>
          </a:bodyPr>
          <a:lstStyle/>
          <a:p>
            <a:r>
              <a:rPr lang="en-US" sz="1400" dirty="0">
                <a:latin typeface="Chalkboard" panose="03050602040202020205" pitchFamily="66" charset="77"/>
              </a:rPr>
              <a:t>Aside: potential u (quartic) for the 4 lengths in the table and corresponding distribution probabilities</a:t>
            </a:r>
          </a:p>
          <a:p>
            <a:endParaRPr lang="en-US" sz="1400" dirty="0">
              <a:latin typeface="Chalkboard" panose="03050602040202020205" pitchFamily="66" charset="77"/>
            </a:endParaRPr>
          </a:p>
          <a:p>
            <a:r>
              <a:rPr lang="en-US" sz="1400" dirty="0">
                <a:latin typeface="Chalkboard" panose="03050602040202020205" pitchFamily="66" charset="77"/>
              </a:rPr>
              <a:t>They should superimpose to that of the paper. They are not perfect, but the parameterization can be adjusted.  </a:t>
            </a:r>
            <a:endParaRPr lang="en-IT" sz="1400" dirty="0">
              <a:latin typeface="Chalkboard" panose="03050602040202020205" pitchFamily="66" charset="77"/>
            </a:endParaRPr>
          </a:p>
          <a:p>
            <a:endParaRPr lang="en-IT" sz="1400" dirty="0">
              <a:latin typeface="Chalkboard" panose="03050602040202020205" pitchFamily="66" charset="77"/>
            </a:endParaRPr>
          </a:p>
        </p:txBody>
      </p:sp>
      <p:sp>
        <p:nvSpPr>
          <p:cNvPr id="2" name="Date Placeholder 1">
            <a:extLst>
              <a:ext uri="{FF2B5EF4-FFF2-40B4-BE49-F238E27FC236}">
                <a16:creationId xmlns:a16="http://schemas.microsoft.com/office/drawing/2014/main" id="{AB6DDA50-C419-6575-348B-921A1DDEEDE6}"/>
              </a:ext>
            </a:extLst>
          </p:cNvPr>
          <p:cNvSpPr>
            <a:spLocks noGrp="1"/>
          </p:cNvSpPr>
          <p:nvPr>
            <p:ph type="dt" sz="half" idx="10"/>
          </p:nvPr>
        </p:nvSpPr>
        <p:spPr/>
        <p:txBody>
          <a:bodyPr/>
          <a:lstStyle/>
          <a:p>
            <a:r>
              <a:rPr lang="it-IT"/>
              <a:t>28-04-2026</a:t>
            </a:r>
          </a:p>
        </p:txBody>
      </p:sp>
      <p:sp>
        <p:nvSpPr>
          <p:cNvPr id="3" name="Footer Placeholder 2">
            <a:extLst>
              <a:ext uri="{FF2B5EF4-FFF2-40B4-BE49-F238E27FC236}">
                <a16:creationId xmlns:a16="http://schemas.microsoft.com/office/drawing/2014/main" id="{BDD8EA68-913B-DBA9-C876-8677590DF234}"/>
              </a:ext>
            </a:extLst>
          </p:cNvPr>
          <p:cNvSpPr>
            <a:spLocks noGrp="1"/>
          </p:cNvSpPr>
          <p:nvPr>
            <p:ph type="ftr" sz="quarter" idx="11"/>
          </p:nvPr>
        </p:nvSpPr>
        <p:spPr/>
        <p:txBody>
          <a:bodyPr/>
          <a:lstStyle/>
          <a:p>
            <a:r>
              <a:rPr lang="it-IT"/>
              <a:t>E.Scifoni-MIRO meeting</a:t>
            </a:r>
          </a:p>
        </p:txBody>
      </p:sp>
    </p:spTree>
    <p:extLst>
      <p:ext uri="{BB962C8B-B14F-4D97-AF65-F5344CB8AC3E}">
        <p14:creationId xmlns:p14="http://schemas.microsoft.com/office/powerpoint/2010/main" val="196764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9012-D5E3-B33B-3758-2A448F980B46}"/>
              </a:ext>
            </a:extLst>
          </p:cNvPr>
          <p:cNvSpPr>
            <a:spLocks noGrp="1"/>
          </p:cNvSpPr>
          <p:nvPr>
            <p:ph type="title"/>
          </p:nvPr>
        </p:nvSpPr>
        <p:spPr/>
        <p:txBody>
          <a:bodyPr/>
          <a:lstStyle/>
          <a:p>
            <a:r>
              <a:rPr lang="en-IT" dirty="0"/>
              <a:t>Milestones</a:t>
            </a:r>
          </a:p>
        </p:txBody>
      </p:sp>
      <p:sp>
        <p:nvSpPr>
          <p:cNvPr id="3" name="Content Placeholder 2">
            <a:extLst>
              <a:ext uri="{FF2B5EF4-FFF2-40B4-BE49-F238E27FC236}">
                <a16:creationId xmlns:a16="http://schemas.microsoft.com/office/drawing/2014/main" id="{CA4F30C9-B58D-5EB3-51F5-5DC160401844}"/>
              </a:ext>
            </a:extLst>
          </p:cNvPr>
          <p:cNvSpPr>
            <a:spLocks noGrp="1"/>
          </p:cNvSpPr>
          <p:nvPr>
            <p:ph idx="1"/>
          </p:nvPr>
        </p:nvSpPr>
        <p:spPr/>
        <p:txBody>
          <a:bodyPr/>
          <a:lstStyle/>
          <a:p>
            <a:r>
              <a:rPr lang="en-GB" b="1" dirty="0"/>
              <a:t>M3.8 Final results on </a:t>
            </a:r>
            <a:r>
              <a:rPr lang="en-GB" b="1" dirty="0" err="1"/>
              <a:t>Modeling</a:t>
            </a:r>
            <a:r>
              <a:rPr lang="en-GB" b="1" dirty="0"/>
              <a:t> of the relationship between beam parameters and experimental findings</a:t>
            </a:r>
            <a:endParaRPr lang="en-IT" dirty="0"/>
          </a:p>
        </p:txBody>
      </p:sp>
      <p:sp>
        <p:nvSpPr>
          <p:cNvPr id="4" name="Date Placeholder 3">
            <a:extLst>
              <a:ext uri="{FF2B5EF4-FFF2-40B4-BE49-F238E27FC236}">
                <a16:creationId xmlns:a16="http://schemas.microsoft.com/office/drawing/2014/main" id="{53D6BEC0-812C-CE0F-A577-B3286BD3634B}"/>
              </a:ext>
            </a:extLst>
          </p:cNvPr>
          <p:cNvSpPr>
            <a:spLocks noGrp="1"/>
          </p:cNvSpPr>
          <p:nvPr>
            <p:ph type="dt" sz="half" idx="10"/>
          </p:nvPr>
        </p:nvSpPr>
        <p:spPr/>
        <p:txBody>
          <a:bodyPr/>
          <a:lstStyle/>
          <a:p>
            <a:r>
              <a:rPr lang="it-IT"/>
              <a:t>28-04-2026</a:t>
            </a:r>
          </a:p>
        </p:txBody>
      </p:sp>
      <p:sp>
        <p:nvSpPr>
          <p:cNvPr id="5" name="Footer Placeholder 4">
            <a:extLst>
              <a:ext uri="{FF2B5EF4-FFF2-40B4-BE49-F238E27FC236}">
                <a16:creationId xmlns:a16="http://schemas.microsoft.com/office/drawing/2014/main" id="{9EEC95A1-9936-21F3-3EA4-0BDCB09E0137}"/>
              </a:ext>
            </a:extLst>
          </p:cNvPr>
          <p:cNvSpPr>
            <a:spLocks noGrp="1"/>
          </p:cNvSpPr>
          <p:nvPr>
            <p:ph type="ftr" sz="quarter" idx="11"/>
          </p:nvPr>
        </p:nvSpPr>
        <p:spPr/>
        <p:txBody>
          <a:bodyPr/>
          <a:lstStyle/>
          <a:p>
            <a:r>
              <a:rPr lang="it-IT"/>
              <a:t>E.Scifoni-MIRO meeting</a:t>
            </a:r>
          </a:p>
        </p:txBody>
      </p:sp>
    </p:spTree>
    <p:extLst>
      <p:ext uri="{BB962C8B-B14F-4D97-AF65-F5344CB8AC3E}">
        <p14:creationId xmlns:p14="http://schemas.microsoft.com/office/powerpoint/2010/main" val="147961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31AFA-A998-2FB0-6814-4AE8787463ED}"/>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62E18199-38B1-C384-B318-67D62CFCEACE}"/>
              </a:ext>
            </a:extLst>
          </p:cNvPr>
          <p:cNvSpPr/>
          <p:nvPr/>
        </p:nvSpPr>
        <p:spPr>
          <a:xfrm>
            <a:off x="3384200" y="74555"/>
            <a:ext cx="6584695" cy="6530846"/>
          </a:xfrm>
          <a:prstGeom prst="roundRect">
            <a:avLst>
              <a:gd name="adj" fmla="val 8191"/>
            </a:avLst>
          </a:prstGeom>
          <a:solidFill>
            <a:schemeClr val="accent4">
              <a:lumMod val="20000"/>
              <a:lumOff val="80000"/>
            </a:schemeClr>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sp>
        <p:nvSpPr>
          <p:cNvPr id="15" name="Rounded Rectangle 14">
            <a:extLst>
              <a:ext uri="{FF2B5EF4-FFF2-40B4-BE49-F238E27FC236}">
                <a16:creationId xmlns:a16="http://schemas.microsoft.com/office/drawing/2014/main" id="{A3E9C56C-C538-B781-84F3-A66C6E60C15A}"/>
              </a:ext>
            </a:extLst>
          </p:cNvPr>
          <p:cNvSpPr/>
          <p:nvPr/>
        </p:nvSpPr>
        <p:spPr>
          <a:xfrm>
            <a:off x="10510913" y="4482248"/>
            <a:ext cx="1486219" cy="210466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dirty="0">
              <a:latin typeface="Chalkboard" panose="03050602040202020205" pitchFamily="66" charset="77"/>
            </a:endParaRPr>
          </a:p>
        </p:txBody>
      </p:sp>
      <p:sp>
        <p:nvSpPr>
          <p:cNvPr id="43" name="Down Arrow 42">
            <a:extLst>
              <a:ext uri="{FF2B5EF4-FFF2-40B4-BE49-F238E27FC236}">
                <a16:creationId xmlns:a16="http://schemas.microsoft.com/office/drawing/2014/main" id="{6D3ED925-A328-4713-ADE0-7B26467D9469}"/>
              </a:ext>
            </a:extLst>
          </p:cNvPr>
          <p:cNvSpPr/>
          <p:nvPr/>
        </p:nvSpPr>
        <p:spPr>
          <a:xfrm>
            <a:off x="1314522" y="2691230"/>
            <a:ext cx="570595" cy="8540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grpSp>
        <p:nvGrpSpPr>
          <p:cNvPr id="50" name="Group 49">
            <a:extLst>
              <a:ext uri="{FF2B5EF4-FFF2-40B4-BE49-F238E27FC236}">
                <a16:creationId xmlns:a16="http://schemas.microsoft.com/office/drawing/2014/main" id="{3ED7EF82-D95D-A47C-6DB2-B55945F9744E}"/>
              </a:ext>
            </a:extLst>
          </p:cNvPr>
          <p:cNvGrpSpPr/>
          <p:nvPr/>
        </p:nvGrpSpPr>
        <p:grpSpPr>
          <a:xfrm>
            <a:off x="6907674" y="5494511"/>
            <a:ext cx="1753219" cy="874127"/>
            <a:chOff x="4758185" y="4828070"/>
            <a:chExt cx="2042007" cy="900068"/>
          </a:xfrm>
        </p:grpSpPr>
        <p:sp>
          <p:nvSpPr>
            <p:cNvPr id="46" name="Bent Arrow 45">
              <a:extLst>
                <a:ext uri="{FF2B5EF4-FFF2-40B4-BE49-F238E27FC236}">
                  <a16:creationId xmlns:a16="http://schemas.microsoft.com/office/drawing/2014/main" id="{3D648E6C-6CFE-E665-B5C3-78B32429974F}"/>
                </a:ext>
              </a:extLst>
            </p:cNvPr>
            <p:cNvSpPr/>
            <p:nvPr/>
          </p:nvSpPr>
          <p:spPr>
            <a:xfrm rot="5400000" flipH="1">
              <a:off x="5389061" y="4317006"/>
              <a:ext cx="900068" cy="1922195"/>
            </a:xfrm>
            <a:prstGeom prst="bentArrow">
              <a:avLst>
                <a:gd name="adj1" fmla="val 20949"/>
                <a:gd name="adj2" fmla="val 25730"/>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49" name="TextBox 48">
              <a:extLst>
                <a:ext uri="{FF2B5EF4-FFF2-40B4-BE49-F238E27FC236}">
                  <a16:creationId xmlns:a16="http://schemas.microsoft.com/office/drawing/2014/main" id="{A2536FD1-7900-8683-6AA0-145665F4AA67}"/>
                </a:ext>
              </a:extLst>
            </p:cNvPr>
            <p:cNvSpPr txBox="1"/>
            <p:nvPr/>
          </p:nvSpPr>
          <p:spPr>
            <a:xfrm>
              <a:off x="4758185" y="5407830"/>
              <a:ext cx="1789341" cy="307777"/>
            </a:xfrm>
            <a:prstGeom prst="rect">
              <a:avLst/>
            </a:prstGeom>
            <a:noFill/>
          </p:spPr>
          <p:txBody>
            <a:bodyPr wrap="square">
              <a:spAutoFit/>
            </a:bodyPr>
            <a:lstStyle/>
            <a:p>
              <a:pPr algn="ctr"/>
              <a:endParaRPr lang="en-IT" sz="1400" dirty="0"/>
            </a:p>
          </p:txBody>
        </p:sp>
      </p:grpSp>
      <p:sp>
        <p:nvSpPr>
          <p:cNvPr id="44" name="Down Arrow 43">
            <a:extLst>
              <a:ext uri="{FF2B5EF4-FFF2-40B4-BE49-F238E27FC236}">
                <a16:creationId xmlns:a16="http://schemas.microsoft.com/office/drawing/2014/main" id="{9666CD04-82A2-721D-46A2-138D1A0BF60A}"/>
              </a:ext>
            </a:extLst>
          </p:cNvPr>
          <p:cNvSpPr/>
          <p:nvPr/>
        </p:nvSpPr>
        <p:spPr>
          <a:xfrm rot="16200000">
            <a:off x="3461183" y="5258773"/>
            <a:ext cx="587313" cy="1533805"/>
          </a:xfrm>
          <a:prstGeom prst="downArrow">
            <a:avLst>
              <a:gd name="adj1" fmla="val 4028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12" name="Down Arrow 11">
            <a:extLst>
              <a:ext uri="{FF2B5EF4-FFF2-40B4-BE49-F238E27FC236}">
                <a16:creationId xmlns:a16="http://schemas.microsoft.com/office/drawing/2014/main" id="{6DAF1AEB-36BF-352D-AFB5-38E9C2AF231B}"/>
              </a:ext>
            </a:extLst>
          </p:cNvPr>
          <p:cNvSpPr/>
          <p:nvPr/>
        </p:nvSpPr>
        <p:spPr>
          <a:xfrm rot="16200000">
            <a:off x="9535295" y="4154500"/>
            <a:ext cx="505673" cy="13488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049" name="Rounded Rectangle 1048">
            <a:extLst>
              <a:ext uri="{FF2B5EF4-FFF2-40B4-BE49-F238E27FC236}">
                <a16:creationId xmlns:a16="http://schemas.microsoft.com/office/drawing/2014/main" id="{CE9F8B26-5C2D-4B9E-C859-E44C33397B63}"/>
              </a:ext>
            </a:extLst>
          </p:cNvPr>
          <p:cNvSpPr/>
          <p:nvPr/>
        </p:nvSpPr>
        <p:spPr>
          <a:xfrm>
            <a:off x="150168" y="3552039"/>
            <a:ext cx="2846501" cy="3089195"/>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1600" dirty="0"/>
          </a:p>
        </p:txBody>
      </p:sp>
      <p:sp>
        <p:nvSpPr>
          <p:cNvPr id="5" name="Rounded Rectangle 4">
            <a:extLst>
              <a:ext uri="{FF2B5EF4-FFF2-40B4-BE49-F238E27FC236}">
                <a16:creationId xmlns:a16="http://schemas.microsoft.com/office/drawing/2014/main" id="{08304707-F1AE-5854-A6E6-27E0CDD40215}"/>
              </a:ext>
            </a:extLst>
          </p:cNvPr>
          <p:cNvSpPr/>
          <p:nvPr/>
        </p:nvSpPr>
        <p:spPr>
          <a:xfrm>
            <a:off x="3502561" y="538668"/>
            <a:ext cx="6245424" cy="4696497"/>
          </a:xfrm>
          <a:prstGeom prst="roundRect">
            <a:avLst>
              <a:gd name="adj" fmla="val 71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grpSp>
        <p:nvGrpSpPr>
          <p:cNvPr id="1064" name="Group 1063">
            <a:extLst>
              <a:ext uri="{FF2B5EF4-FFF2-40B4-BE49-F238E27FC236}">
                <a16:creationId xmlns:a16="http://schemas.microsoft.com/office/drawing/2014/main" id="{C91F12D8-A31A-1568-A8BA-F80414CCD275}"/>
              </a:ext>
            </a:extLst>
          </p:cNvPr>
          <p:cNvGrpSpPr/>
          <p:nvPr/>
        </p:nvGrpSpPr>
        <p:grpSpPr>
          <a:xfrm>
            <a:off x="4499743" y="5450328"/>
            <a:ext cx="2498766" cy="1015050"/>
            <a:chOff x="4824881" y="4806900"/>
            <a:chExt cx="2465063" cy="1251802"/>
          </a:xfrm>
        </p:grpSpPr>
        <p:grpSp>
          <p:nvGrpSpPr>
            <p:cNvPr id="1058" name="Group 1057">
              <a:extLst>
                <a:ext uri="{FF2B5EF4-FFF2-40B4-BE49-F238E27FC236}">
                  <a16:creationId xmlns:a16="http://schemas.microsoft.com/office/drawing/2014/main" id="{E04EC617-9379-9507-3972-D618EB363577}"/>
                </a:ext>
              </a:extLst>
            </p:cNvPr>
            <p:cNvGrpSpPr/>
            <p:nvPr/>
          </p:nvGrpSpPr>
          <p:grpSpPr>
            <a:xfrm>
              <a:off x="4824881" y="4806900"/>
              <a:ext cx="2465063" cy="1251802"/>
              <a:chOff x="5707053" y="5142484"/>
              <a:chExt cx="2817523" cy="1042301"/>
            </a:xfrm>
          </p:grpSpPr>
          <p:sp>
            <p:nvSpPr>
              <p:cNvPr id="11" name="Rounded Rectangle 10">
                <a:extLst>
                  <a:ext uri="{FF2B5EF4-FFF2-40B4-BE49-F238E27FC236}">
                    <a16:creationId xmlns:a16="http://schemas.microsoft.com/office/drawing/2014/main" id="{CBE82906-DADC-D110-6B5E-4DCED10E7A16}"/>
                  </a:ext>
                </a:extLst>
              </p:cNvPr>
              <p:cNvSpPr/>
              <p:nvPr/>
            </p:nvSpPr>
            <p:spPr>
              <a:xfrm>
                <a:off x="5707053" y="5142484"/>
                <a:ext cx="2817523" cy="104230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dirty="0">
                  <a:latin typeface="Chalkboard" panose="03050602040202020205" pitchFamily="66" charset="77"/>
                </a:endParaRPr>
              </a:p>
            </p:txBody>
          </p:sp>
          <p:sp>
            <p:nvSpPr>
              <p:cNvPr id="1056" name="TextBox 1055">
                <a:extLst>
                  <a:ext uri="{FF2B5EF4-FFF2-40B4-BE49-F238E27FC236}">
                    <a16:creationId xmlns:a16="http://schemas.microsoft.com/office/drawing/2014/main" id="{26B2CC39-AC36-ABD0-9273-844A5201DCFB}"/>
                  </a:ext>
                </a:extLst>
              </p:cNvPr>
              <p:cNvSpPr txBox="1"/>
              <p:nvPr/>
            </p:nvSpPr>
            <p:spPr>
              <a:xfrm>
                <a:off x="5793434" y="5498234"/>
                <a:ext cx="1421103" cy="369332"/>
              </a:xfrm>
              <a:prstGeom prst="rect">
                <a:avLst/>
              </a:prstGeom>
              <a:noFill/>
            </p:spPr>
            <p:txBody>
              <a:bodyPr wrap="square">
                <a:spAutoFit/>
              </a:bodyPr>
              <a:lstStyle/>
              <a:p>
                <a:r>
                  <a:rPr lang="en-GB" sz="1800" dirty="0">
                    <a:solidFill>
                      <a:schemeClr val="bg1"/>
                    </a:solidFill>
                    <a:latin typeface="Chalkboard" panose="03050602040202020205" pitchFamily="66" charset="77"/>
                  </a:rPr>
                  <a:t>Database </a:t>
                </a:r>
                <a:endParaRPr lang="en-IT" sz="1800" dirty="0">
                  <a:solidFill>
                    <a:schemeClr val="bg1"/>
                  </a:solidFill>
                  <a:latin typeface="Chalkboard" panose="03050602040202020205" pitchFamily="66" charset="77"/>
                </a:endParaRPr>
              </a:p>
            </p:txBody>
          </p:sp>
        </p:grpSp>
        <p:pic>
          <p:nvPicPr>
            <p:cNvPr id="1063" name="Picture 1062" descr="A calendar and a cylinder&#10;&#10;Description automatically generated with medium confidence">
              <a:extLst>
                <a:ext uri="{FF2B5EF4-FFF2-40B4-BE49-F238E27FC236}">
                  <a16:creationId xmlns:a16="http://schemas.microsoft.com/office/drawing/2014/main" id="{F2978546-7E2D-C40D-5185-014E879A34BE}"/>
                </a:ext>
              </a:extLst>
            </p:cNvPr>
            <p:cNvPicPr>
              <a:picLocks noChangeAspect="1"/>
            </p:cNvPicPr>
            <p:nvPr/>
          </p:nvPicPr>
          <p:blipFill>
            <a:blip r:embed="rId2"/>
            <a:stretch>
              <a:fillRect/>
            </a:stretch>
          </p:blipFill>
          <p:spPr>
            <a:xfrm>
              <a:off x="6040539" y="4951292"/>
              <a:ext cx="1006935" cy="1006934"/>
            </a:xfrm>
            <a:prstGeom prst="rect">
              <a:avLst/>
            </a:prstGeom>
            <a:effectLst>
              <a:outerShdw blurRad="50800" dist="38100" dir="2700000" sx="104656" sy="104656" algn="tl" rotWithShape="0">
                <a:prstClr val="black">
                  <a:alpha val="40000"/>
                </a:prstClr>
              </a:outerShdw>
            </a:effectLst>
          </p:spPr>
        </p:pic>
      </p:grpSp>
      <p:sp>
        <p:nvSpPr>
          <p:cNvPr id="1050" name="TextBox 1049">
            <a:extLst>
              <a:ext uri="{FF2B5EF4-FFF2-40B4-BE49-F238E27FC236}">
                <a16:creationId xmlns:a16="http://schemas.microsoft.com/office/drawing/2014/main" id="{FC6122CD-23DE-371E-B963-B993472F6197}"/>
              </a:ext>
            </a:extLst>
          </p:cNvPr>
          <p:cNvSpPr txBox="1"/>
          <p:nvPr/>
        </p:nvSpPr>
        <p:spPr>
          <a:xfrm>
            <a:off x="264353" y="5030624"/>
            <a:ext cx="2562969" cy="369332"/>
          </a:xfrm>
          <a:prstGeom prst="rect">
            <a:avLst/>
          </a:prstGeom>
          <a:noFill/>
        </p:spPr>
        <p:txBody>
          <a:bodyPr wrap="square">
            <a:spAutoFit/>
          </a:bodyPr>
          <a:lstStyle/>
          <a:p>
            <a:r>
              <a:rPr lang="en-GB" sz="1800" dirty="0">
                <a:solidFill>
                  <a:schemeClr val="bg1"/>
                </a:solidFill>
                <a:latin typeface="Chalkboard" panose="03050602040202020205" pitchFamily="66" charset="77"/>
              </a:rPr>
              <a:t>Radiobiological effects</a:t>
            </a:r>
            <a:endParaRPr lang="en-IT" sz="1800" dirty="0">
              <a:solidFill>
                <a:schemeClr val="bg1"/>
              </a:solidFill>
              <a:latin typeface="Chalkboard" panose="03050602040202020205" pitchFamily="66" charset="77"/>
            </a:endParaRPr>
          </a:p>
        </p:txBody>
      </p:sp>
      <p:pic>
        <p:nvPicPr>
          <p:cNvPr id="1080" name="Picture 1079" descr="A group of test tubes in a rack&#10;&#10;Description automatically generated">
            <a:extLst>
              <a:ext uri="{FF2B5EF4-FFF2-40B4-BE49-F238E27FC236}">
                <a16:creationId xmlns:a16="http://schemas.microsoft.com/office/drawing/2014/main" id="{38893BC2-FD15-48F0-590D-15EC91CD67A3}"/>
              </a:ext>
            </a:extLst>
          </p:cNvPr>
          <p:cNvPicPr>
            <a:picLocks noChangeAspect="1"/>
          </p:cNvPicPr>
          <p:nvPr/>
        </p:nvPicPr>
        <p:blipFill>
          <a:blip r:embed="rId3"/>
          <a:stretch>
            <a:fillRect/>
          </a:stretch>
        </p:blipFill>
        <p:spPr>
          <a:xfrm>
            <a:off x="264353" y="5462540"/>
            <a:ext cx="912255" cy="912255"/>
          </a:xfrm>
          <a:prstGeom prst="rect">
            <a:avLst/>
          </a:prstGeom>
          <a:effectLst>
            <a:outerShdw blurRad="50800" dist="38100" dir="2700000" algn="tl" rotWithShape="0">
              <a:prstClr val="black">
                <a:alpha val="40000"/>
              </a:prstClr>
            </a:outerShdw>
          </a:effectLst>
        </p:spPr>
      </p:pic>
      <p:sp>
        <p:nvSpPr>
          <p:cNvPr id="1081" name="TextBox 1080">
            <a:extLst>
              <a:ext uri="{FF2B5EF4-FFF2-40B4-BE49-F238E27FC236}">
                <a16:creationId xmlns:a16="http://schemas.microsoft.com/office/drawing/2014/main" id="{E4517D1B-97C8-CC80-7CCD-ABD6E9549647}"/>
              </a:ext>
            </a:extLst>
          </p:cNvPr>
          <p:cNvSpPr txBox="1"/>
          <p:nvPr/>
        </p:nvSpPr>
        <p:spPr>
          <a:xfrm>
            <a:off x="3287877" y="5879452"/>
            <a:ext cx="942246" cy="276999"/>
          </a:xfrm>
          <a:prstGeom prst="rect">
            <a:avLst/>
          </a:prstGeom>
          <a:noFill/>
        </p:spPr>
        <p:txBody>
          <a:bodyPr wrap="none" rtlCol="0">
            <a:spAutoFit/>
          </a:bodyPr>
          <a:lstStyle/>
          <a:p>
            <a:r>
              <a:rPr lang="en-IT" sz="1200" dirty="0">
                <a:solidFill>
                  <a:schemeClr val="bg1"/>
                </a:solidFill>
              </a:rPr>
              <a:t>descriptors</a:t>
            </a:r>
          </a:p>
        </p:txBody>
      </p:sp>
      <p:pic>
        <p:nvPicPr>
          <p:cNvPr id="1089" name="Picture 1088" descr="A pink plate with blue circles&#10;&#10;Description automatically generated">
            <a:extLst>
              <a:ext uri="{FF2B5EF4-FFF2-40B4-BE49-F238E27FC236}">
                <a16:creationId xmlns:a16="http://schemas.microsoft.com/office/drawing/2014/main" id="{F00033D7-BA03-3F2E-913F-8D529A30CF22}"/>
              </a:ext>
            </a:extLst>
          </p:cNvPr>
          <p:cNvPicPr>
            <a:picLocks noChangeAspect="1"/>
          </p:cNvPicPr>
          <p:nvPr/>
        </p:nvPicPr>
        <p:blipFill>
          <a:blip r:embed="rId4"/>
          <a:stretch>
            <a:fillRect/>
          </a:stretch>
        </p:blipFill>
        <p:spPr>
          <a:xfrm>
            <a:off x="1948108" y="5720616"/>
            <a:ext cx="834742" cy="576954"/>
          </a:xfrm>
          <a:prstGeom prst="rect">
            <a:avLst/>
          </a:prstGeom>
          <a:effectLst>
            <a:outerShdw blurRad="50800" dist="38100" dir="2700000" algn="tl" rotWithShape="0">
              <a:prstClr val="black">
                <a:alpha val="40000"/>
              </a:prstClr>
            </a:outerShdw>
          </a:effectLst>
        </p:spPr>
      </p:pic>
      <p:pic>
        <p:nvPicPr>
          <p:cNvPr id="1091" name="Picture 1090" descr="A bowl of pink liquid with blue circles in it&#10;&#10;Description automatically generated">
            <a:extLst>
              <a:ext uri="{FF2B5EF4-FFF2-40B4-BE49-F238E27FC236}">
                <a16:creationId xmlns:a16="http://schemas.microsoft.com/office/drawing/2014/main" id="{1CD19CA7-B138-CA76-84CA-63906CA50B04}"/>
              </a:ext>
            </a:extLst>
          </p:cNvPr>
          <p:cNvPicPr>
            <a:picLocks noChangeAspect="1"/>
          </p:cNvPicPr>
          <p:nvPr/>
        </p:nvPicPr>
        <p:blipFill>
          <a:blip r:embed="rId5"/>
          <a:stretch>
            <a:fillRect/>
          </a:stretch>
        </p:blipFill>
        <p:spPr>
          <a:xfrm>
            <a:off x="1162086" y="5732019"/>
            <a:ext cx="723031" cy="542274"/>
          </a:xfrm>
          <a:prstGeom prst="rect">
            <a:avLst/>
          </a:prstGeom>
          <a:effectLst>
            <a:outerShdw blurRad="50800" dist="38100" dir="2700000" algn="tl" rotWithShape="0">
              <a:prstClr val="black">
                <a:alpha val="40000"/>
              </a:prstClr>
            </a:outerShdw>
          </a:effectLst>
        </p:spPr>
      </p:pic>
      <p:pic>
        <p:nvPicPr>
          <p:cNvPr id="1074" name="Picture 1073" descr="A red ball with light rays&#10;&#10;Description automatically generated with medium confidence">
            <a:extLst>
              <a:ext uri="{FF2B5EF4-FFF2-40B4-BE49-F238E27FC236}">
                <a16:creationId xmlns:a16="http://schemas.microsoft.com/office/drawing/2014/main" id="{56279D36-6E4C-2E3B-0ED7-4A7C4E422E57}"/>
              </a:ext>
            </a:extLst>
          </p:cNvPr>
          <p:cNvPicPr>
            <a:picLocks noChangeAspect="1"/>
          </p:cNvPicPr>
          <p:nvPr/>
        </p:nvPicPr>
        <p:blipFill rotWithShape="1">
          <a:blip r:embed="rId6"/>
          <a:srcRect l="18413" t="5030" r="20604"/>
          <a:stretch/>
        </p:blipFill>
        <p:spPr>
          <a:xfrm rot="5400000">
            <a:off x="10408081" y="5067399"/>
            <a:ext cx="1595138" cy="1486218"/>
          </a:xfrm>
          <a:prstGeom prst="rect">
            <a:avLst/>
          </a:prstGeom>
          <a:effectLst>
            <a:softEdge rad="131414"/>
          </a:effectLst>
        </p:spPr>
      </p:pic>
      <p:grpSp>
        <p:nvGrpSpPr>
          <p:cNvPr id="1116" name="Group 1115">
            <a:extLst>
              <a:ext uri="{FF2B5EF4-FFF2-40B4-BE49-F238E27FC236}">
                <a16:creationId xmlns:a16="http://schemas.microsoft.com/office/drawing/2014/main" id="{1E716BCA-78AA-826E-7BE6-A911FAD50E07}"/>
              </a:ext>
            </a:extLst>
          </p:cNvPr>
          <p:cNvGrpSpPr/>
          <p:nvPr/>
        </p:nvGrpSpPr>
        <p:grpSpPr>
          <a:xfrm>
            <a:off x="10530191" y="55152"/>
            <a:ext cx="1670038" cy="1808601"/>
            <a:chOff x="5479974" y="432781"/>
            <a:chExt cx="1670038" cy="1808601"/>
          </a:xfrm>
        </p:grpSpPr>
        <p:sp>
          <p:nvSpPr>
            <p:cNvPr id="1102" name="Rounded Rectangle 1101">
              <a:extLst>
                <a:ext uri="{FF2B5EF4-FFF2-40B4-BE49-F238E27FC236}">
                  <a16:creationId xmlns:a16="http://schemas.microsoft.com/office/drawing/2014/main" id="{6F41564E-924C-DB18-5275-F58471393D90}"/>
                </a:ext>
              </a:extLst>
            </p:cNvPr>
            <p:cNvSpPr/>
            <p:nvPr/>
          </p:nvSpPr>
          <p:spPr>
            <a:xfrm>
              <a:off x="5479974" y="465792"/>
              <a:ext cx="1459379" cy="177559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1600" dirty="0"/>
            </a:p>
          </p:txBody>
        </p:sp>
        <p:sp>
          <p:nvSpPr>
            <p:cNvPr id="1103" name="TextBox 1102">
              <a:extLst>
                <a:ext uri="{FF2B5EF4-FFF2-40B4-BE49-F238E27FC236}">
                  <a16:creationId xmlns:a16="http://schemas.microsoft.com/office/drawing/2014/main" id="{FC8DE4CA-F0D2-021F-C1C0-15EC215C84A0}"/>
                </a:ext>
              </a:extLst>
            </p:cNvPr>
            <p:cNvSpPr txBox="1"/>
            <p:nvPr/>
          </p:nvSpPr>
          <p:spPr>
            <a:xfrm>
              <a:off x="5490195" y="432781"/>
              <a:ext cx="1659817" cy="646331"/>
            </a:xfrm>
            <a:prstGeom prst="rect">
              <a:avLst/>
            </a:prstGeom>
            <a:noFill/>
          </p:spPr>
          <p:txBody>
            <a:bodyPr wrap="square">
              <a:spAutoFit/>
            </a:bodyPr>
            <a:lstStyle/>
            <a:p>
              <a:r>
                <a:rPr lang="en-GB" sz="1800" dirty="0">
                  <a:solidFill>
                    <a:schemeClr val="bg1"/>
                  </a:solidFill>
                  <a:latin typeface="Chalkboard" panose="03050602040202020205" pitchFamily="66" charset="77"/>
                </a:rPr>
                <a:t>Molecular mechanisms</a:t>
              </a:r>
              <a:endParaRPr lang="en-IT" sz="1800" dirty="0">
                <a:solidFill>
                  <a:schemeClr val="bg1"/>
                </a:solidFill>
                <a:latin typeface="Chalkboard" panose="03050602040202020205" pitchFamily="66" charset="77"/>
              </a:endParaRPr>
            </a:p>
          </p:txBody>
        </p:sp>
        <p:grpSp>
          <p:nvGrpSpPr>
            <p:cNvPr id="1105" name="Group 1104">
              <a:extLst>
                <a:ext uri="{FF2B5EF4-FFF2-40B4-BE49-F238E27FC236}">
                  <a16:creationId xmlns:a16="http://schemas.microsoft.com/office/drawing/2014/main" id="{4124FC5F-5848-464B-886A-483FF52F2BD6}"/>
                </a:ext>
              </a:extLst>
            </p:cNvPr>
            <p:cNvGrpSpPr/>
            <p:nvPr/>
          </p:nvGrpSpPr>
          <p:grpSpPr>
            <a:xfrm>
              <a:off x="5597663" y="1015803"/>
              <a:ext cx="1224000" cy="1188000"/>
              <a:chOff x="3930887" y="1579209"/>
              <a:chExt cx="3316619" cy="3210060"/>
            </a:xfrm>
          </p:grpSpPr>
          <p:pic>
            <p:nvPicPr>
              <p:cNvPr id="1106" name="Picture 1105">
                <a:extLst>
                  <a:ext uri="{FF2B5EF4-FFF2-40B4-BE49-F238E27FC236}">
                    <a16:creationId xmlns:a16="http://schemas.microsoft.com/office/drawing/2014/main" id="{BF2639EF-E19E-0901-955D-4342C91618BD}"/>
                  </a:ext>
                </a:extLst>
              </p:cNvPr>
              <p:cNvPicPr>
                <a:picLocks noChangeAspect="1"/>
              </p:cNvPicPr>
              <p:nvPr/>
            </p:nvPicPr>
            <p:blipFill rotWithShape="1">
              <a:blip r:embed="rId7">
                <a:clrChange>
                  <a:clrFrom>
                    <a:srgbClr val="FFFFFF"/>
                  </a:clrFrom>
                  <a:clrTo>
                    <a:srgbClr val="FFFFFF">
                      <a:alpha val="0"/>
                    </a:srgbClr>
                  </a:clrTo>
                </a:clrChange>
              </a:blip>
              <a:srcRect l="22659" t="11531" r="22120" b="12925"/>
              <a:stretch/>
            </p:blipFill>
            <p:spPr>
              <a:xfrm>
                <a:off x="3930887" y="1579209"/>
                <a:ext cx="3316619" cy="3210060"/>
              </a:xfrm>
              <a:prstGeom prst="rect">
                <a:avLst/>
              </a:prstGeom>
              <a:effectLst>
                <a:softEdge rad="248"/>
              </a:effectLst>
            </p:spPr>
          </p:pic>
          <p:pic>
            <p:nvPicPr>
              <p:cNvPr id="1107" name="Picture 2">
                <a:extLst>
                  <a:ext uri="{FF2B5EF4-FFF2-40B4-BE49-F238E27FC236}">
                    <a16:creationId xmlns:a16="http://schemas.microsoft.com/office/drawing/2014/main" id="{67FD1F56-A607-0EE3-BF8E-DFEB9E3C3691}"/>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6384" t="36445" r="1487" b="1488"/>
              <a:stretch/>
            </p:blipFill>
            <p:spPr bwMode="auto">
              <a:xfrm>
                <a:off x="4005514" y="1653805"/>
                <a:ext cx="3167363" cy="3135464"/>
              </a:xfrm>
              <a:prstGeom prst="ellipse">
                <a:avLst/>
              </a:prstGeom>
              <a:gradFill>
                <a:gsLst>
                  <a:gs pos="0">
                    <a:schemeClr val="accent1">
                      <a:lumMod val="5000"/>
                      <a:lumOff val="95000"/>
                    </a:schemeClr>
                  </a:gs>
                  <a:gs pos="88000">
                    <a:schemeClr val="accent1">
                      <a:lumMod val="45000"/>
                      <a:lumOff val="55000"/>
                    </a:schemeClr>
                  </a:gs>
                  <a:gs pos="66000">
                    <a:schemeClr val="bg1"/>
                  </a:gs>
                  <a:gs pos="100000">
                    <a:schemeClr val="accent5">
                      <a:lumMod val="75000"/>
                    </a:schemeClr>
                  </a:gs>
                </a:gsLst>
                <a:path path="circle">
                  <a:fillToRect l="50000" t="50000" r="50000" b="50000"/>
                </a:path>
              </a:gradFill>
              <a:ln>
                <a:noFill/>
              </a:ln>
              <a:effectLst>
                <a:softEdge rad="252353"/>
              </a:effectLst>
            </p:spPr>
          </p:pic>
        </p:grpSp>
      </p:grpSp>
      <p:sp>
        <p:nvSpPr>
          <p:cNvPr id="1095" name="TextBox 1094">
            <a:extLst>
              <a:ext uri="{FF2B5EF4-FFF2-40B4-BE49-F238E27FC236}">
                <a16:creationId xmlns:a16="http://schemas.microsoft.com/office/drawing/2014/main" id="{F4F10B66-5CF6-AD03-E535-64B9A891C046}"/>
              </a:ext>
            </a:extLst>
          </p:cNvPr>
          <p:cNvSpPr txBox="1"/>
          <p:nvPr/>
        </p:nvSpPr>
        <p:spPr>
          <a:xfrm>
            <a:off x="10595735" y="4482248"/>
            <a:ext cx="1682174" cy="646331"/>
          </a:xfrm>
          <a:prstGeom prst="rect">
            <a:avLst/>
          </a:prstGeom>
          <a:noFill/>
        </p:spPr>
        <p:txBody>
          <a:bodyPr wrap="square">
            <a:spAutoFit/>
          </a:bodyPr>
          <a:lstStyle/>
          <a:p>
            <a:r>
              <a:rPr lang="en-US" dirty="0">
                <a:solidFill>
                  <a:schemeClr val="bg1"/>
                </a:solidFill>
                <a:latin typeface="Chalkboard" panose="03050602040202020205" pitchFamily="66" charset="77"/>
              </a:rPr>
              <a:t>M</a:t>
            </a:r>
            <a:r>
              <a:rPr lang="en-US" sz="1800" dirty="0">
                <a:solidFill>
                  <a:schemeClr val="bg1"/>
                </a:solidFill>
                <a:latin typeface="Chalkboard" panose="03050602040202020205" pitchFamily="66" charset="77"/>
              </a:rPr>
              <a:t>odifying factors</a:t>
            </a:r>
          </a:p>
        </p:txBody>
      </p:sp>
      <p:grpSp>
        <p:nvGrpSpPr>
          <p:cNvPr id="1115" name="Group 1114">
            <a:extLst>
              <a:ext uri="{FF2B5EF4-FFF2-40B4-BE49-F238E27FC236}">
                <a16:creationId xmlns:a16="http://schemas.microsoft.com/office/drawing/2014/main" id="{42F5FDDE-F302-129D-0C6A-56CACF1C878C}"/>
              </a:ext>
            </a:extLst>
          </p:cNvPr>
          <p:cNvGrpSpPr/>
          <p:nvPr/>
        </p:nvGrpSpPr>
        <p:grpSpPr>
          <a:xfrm>
            <a:off x="10477808" y="2235838"/>
            <a:ext cx="1541789" cy="2218482"/>
            <a:chOff x="9008039" y="701457"/>
            <a:chExt cx="2094110" cy="2218482"/>
          </a:xfrm>
        </p:grpSpPr>
        <p:sp>
          <p:nvSpPr>
            <p:cNvPr id="1108" name="Rounded Rectangle 1107">
              <a:extLst>
                <a:ext uri="{FF2B5EF4-FFF2-40B4-BE49-F238E27FC236}">
                  <a16:creationId xmlns:a16="http://schemas.microsoft.com/office/drawing/2014/main" id="{1FD48A24-34D5-48EF-8F83-39F275FBB51A}"/>
                </a:ext>
              </a:extLst>
            </p:cNvPr>
            <p:cNvSpPr/>
            <p:nvPr/>
          </p:nvSpPr>
          <p:spPr>
            <a:xfrm>
              <a:off x="9008039" y="701457"/>
              <a:ext cx="2094110" cy="216822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1600" dirty="0"/>
            </a:p>
          </p:txBody>
        </p:sp>
        <p:sp>
          <p:nvSpPr>
            <p:cNvPr id="1109" name="TextBox 1108">
              <a:extLst>
                <a:ext uri="{FF2B5EF4-FFF2-40B4-BE49-F238E27FC236}">
                  <a16:creationId xmlns:a16="http://schemas.microsoft.com/office/drawing/2014/main" id="{ABA583E0-3F10-D003-FD51-8E793971B3A2}"/>
                </a:ext>
              </a:extLst>
            </p:cNvPr>
            <p:cNvSpPr txBox="1"/>
            <p:nvPr/>
          </p:nvSpPr>
          <p:spPr>
            <a:xfrm>
              <a:off x="9119972" y="701457"/>
              <a:ext cx="1982177" cy="923330"/>
            </a:xfrm>
            <a:prstGeom prst="rect">
              <a:avLst/>
            </a:prstGeom>
            <a:noFill/>
          </p:spPr>
          <p:txBody>
            <a:bodyPr wrap="square">
              <a:spAutoFit/>
            </a:bodyPr>
            <a:lstStyle/>
            <a:p>
              <a:r>
                <a:rPr lang="en-GB" sz="1800" dirty="0">
                  <a:solidFill>
                    <a:schemeClr val="bg1"/>
                  </a:solidFill>
                  <a:latin typeface="Chalkboard" panose="03050602040202020205" pitchFamily="66" charset="77"/>
                </a:rPr>
                <a:t>Prediction of effects on tissues</a:t>
              </a:r>
              <a:endParaRPr lang="en-IT" sz="1800" dirty="0">
                <a:solidFill>
                  <a:schemeClr val="bg1"/>
                </a:solidFill>
                <a:latin typeface="Chalkboard" panose="03050602040202020205" pitchFamily="66" charset="77"/>
              </a:endParaRPr>
            </a:p>
          </p:txBody>
        </p:sp>
        <p:pic>
          <p:nvPicPr>
            <p:cNvPr id="1114" name="Picture 1113" descr="A collage of images of cells&#10;&#10;Description automatically generated">
              <a:extLst>
                <a:ext uri="{FF2B5EF4-FFF2-40B4-BE49-F238E27FC236}">
                  <a16:creationId xmlns:a16="http://schemas.microsoft.com/office/drawing/2014/main" id="{C3C19B9E-BD8F-4C1D-6A61-F803EB7ABB6C}"/>
                </a:ext>
              </a:extLst>
            </p:cNvPr>
            <p:cNvPicPr>
              <a:picLocks noChangeAspect="1"/>
            </p:cNvPicPr>
            <p:nvPr/>
          </p:nvPicPr>
          <p:blipFill rotWithShape="1">
            <a:blip r:embed="rId9"/>
            <a:srcRect l="25632" t="10189" r="25627" b="15355"/>
            <a:stretch/>
          </p:blipFill>
          <p:spPr>
            <a:xfrm>
              <a:off x="9119973" y="1530086"/>
              <a:ext cx="1870240" cy="1389853"/>
            </a:xfrm>
            <a:prstGeom prst="rect">
              <a:avLst/>
            </a:prstGeom>
            <a:effectLst>
              <a:softEdge rad="177800"/>
            </a:effectLst>
          </p:spPr>
        </p:pic>
      </p:grpSp>
      <p:sp>
        <p:nvSpPr>
          <p:cNvPr id="1117" name="Up Arrow 1116">
            <a:extLst>
              <a:ext uri="{FF2B5EF4-FFF2-40B4-BE49-F238E27FC236}">
                <a16:creationId xmlns:a16="http://schemas.microsoft.com/office/drawing/2014/main" id="{0B49C188-081C-6EFE-07EC-DE364BCCD33E}"/>
              </a:ext>
            </a:extLst>
          </p:cNvPr>
          <p:cNvSpPr/>
          <p:nvPr/>
        </p:nvSpPr>
        <p:spPr>
          <a:xfrm rot="5400000">
            <a:off x="9857930" y="964216"/>
            <a:ext cx="546538" cy="7737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pic>
        <p:nvPicPr>
          <p:cNvPr id="3" name="Picture 2">
            <a:extLst>
              <a:ext uri="{FF2B5EF4-FFF2-40B4-BE49-F238E27FC236}">
                <a16:creationId xmlns:a16="http://schemas.microsoft.com/office/drawing/2014/main" id="{351A7021-7C8C-C971-649F-21758327146B}"/>
              </a:ext>
            </a:extLst>
          </p:cNvPr>
          <p:cNvPicPr>
            <a:picLocks noChangeAspect="1"/>
          </p:cNvPicPr>
          <p:nvPr/>
        </p:nvPicPr>
        <p:blipFill>
          <a:blip r:embed="rId10"/>
          <a:srcRect l="12674" t="10220" r="28466" b="15359"/>
          <a:stretch/>
        </p:blipFill>
        <p:spPr>
          <a:xfrm rot="5400000">
            <a:off x="311299" y="133865"/>
            <a:ext cx="2635455" cy="2516836"/>
          </a:xfrm>
          <a:prstGeom prst="rect">
            <a:avLst/>
          </a:prstGeom>
          <a:effectLst>
            <a:softEdge rad="38100"/>
          </a:effectLst>
        </p:spPr>
      </p:pic>
      <p:pic>
        <p:nvPicPr>
          <p:cNvPr id="4" name="Picture 3" descr="A green and black image&#10;&#10;Description automatically generated with medium confidence">
            <a:extLst>
              <a:ext uri="{FF2B5EF4-FFF2-40B4-BE49-F238E27FC236}">
                <a16:creationId xmlns:a16="http://schemas.microsoft.com/office/drawing/2014/main" id="{38DBC5F1-3894-F300-FA4D-A7C4334BC2D1}"/>
              </a:ext>
            </a:extLst>
          </p:cNvPr>
          <p:cNvPicPr>
            <a:picLocks noChangeAspect="1"/>
          </p:cNvPicPr>
          <p:nvPr/>
        </p:nvPicPr>
        <p:blipFill>
          <a:blip r:embed="rId11"/>
          <a:stretch>
            <a:fillRect/>
          </a:stretch>
        </p:blipFill>
        <p:spPr>
          <a:xfrm>
            <a:off x="230569" y="3645362"/>
            <a:ext cx="2656877" cy="1292043"/>
          </a:xfrm>
          <a:prstGeom prst="rect">
            <a:avLst/>
          </a:prstGeom>
          <a:ln>
            <a:noFill/>
          </a:ln>
          <a:effectLst>
            <a:softEdge rad="112500"/>
          </a:effectLst>
        </p:spPr>
      </p:pic>
      <p:grpSp>
        <p:nvGrpSpPr>
          <p:cNvPr id="22" name="Group 21">
            <a:extLst>
              <a:ext uri="{FF2B5EF4-FFF2-40B4-BE49-F238E27FC236}">
                <a16:creationId xmlns:a16="http://schemas.microsoft.com/office/drawing/2014/main" id="{9A5C446E-1C6B-5A5B-3046-153777E822D0}"/>
              </a:ext>
            </a:extLst>
          </p:cNvPr>
          <p:cNvGrpSpPr/>
          <p:nvPr/>
        </p:nvGrpSpPr>
        <p:grpSpPr>
          <a:xfrm>
            <a:off x="6816295" y="728324"/>
            <a:ext cx="2780282" cy="2756086"/>
            <a:chOff x="3652089" y="1518593"/>
            <a:chExt cx="3179867" cy="3066787"/>
          </a:xfrm>
        </p:grpSpPr>
        <p:sp>
          <p:nvSpPr>
            <p:cNvPr id="21" name="Rectangle 20">
              <a:extLst>
                <a:ext uri="{FF2B5EF4-FFF2-40B4-BE49-F238E27FC236}">
                  <a16:creationId xmlns:a16="http://schemas.microsoft.com/office/drawing/2014/main" id="{0280E38D-FAEE-6E96-A795-25722CE90E1A}"/>
                </a:ext>
              </a:extLst>
            </p:cNvPr>
            <p:cNvSpPr/>
            <p:nvPr/>
          </p:nvSpPr>
          <p:spPr>
            <a:xfrm>
              <a:off x="3652089" y="1518593"/>
              <a:ext cx="3179867" cy="3066787"/>
            </a:xfrm>
            <a:prstGeom prst="rect">
              <a:avLst/>
            </a:prstGeom>
            <a:solidFill>
              <a:schemeClr val="bg1"/>
            </a:solidFill>
            <a:effectLst>
              <a:softEdge rad="144373"/>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pic>
          <p:nvPicPr>
            <p:cNvPr id="20" name="Picture 19" descr="A diagram of a dna model&#10;&#10;Description automatically generated">
              <a:extLst>
                <a:ext uri="{FF2B5EF4-FFF2-40B4-BE49-F238E27FC236}">
                  <a16:creationId xmlns:a16="http://schemas.microsoft.com/office/drawing/2014/main" id="{314F9E3D-D4F4-EBA6-6701-326BB672C29B}"/>
                </a:ext>
              </a:extLst>
            </p:cNvPr>
            <p:cNvPicPr>
              <a:picLocks noChangeAspect="1"/>
            </p:cNvPicPr>
            <p:nvPr/>
          </p:nvPicPr>
          <p:blipFill>
            <a:blip r:embed="rId12">
              <a:clrChange>
                <a:clrFrom>
                  <a:srgbClr val="FFFEFE"/>
                </a:clrFrom>
                <a:clrTo>
                  <a:srgbClr val="FFFEFE">
                    <a:alpha val="0"/>
                  </a:srgbClr>
                </a:clrTo>
              </a:clrChange>
            </a:blip>
            <a:srcRect l="76421" t="17463" r="1412" b="4280"/>
            <a:stretch/>
          </p:blipFill>
          <p:spPr>
            <a:xfrm rot="20430885">
              <a:off x="5157641" y="2863195"/>
              <a:ext cx="492059" cy="1315133"/>
            </a:xfrm>
            <a:prstGeom prst="rect">
              <a:avLst/>
            </a:prstGeom>
          </p:spPr>
        </p:pic>
      </p:grpSp>
      <p:pic>
        <p:nvPicPr>
          <p:cNvPr id="26" name="Picture 25" descr="A picture containing text&#10;&#10;Description automatically generated">
            <a:extLst>
              <a:ext uri="{FF2B5EF4-FFF2-40B4-BE49-F238E27FC236}">
                <a16:creationId xmlns:a16="http://schemas.microsoft.com/office/drawing/2014/main" id="{1792C780-A92C-3235-967B-F96A60AD7985}"/>
              </a:ext>
            </a:extLst>
          </p:cNvPr>
          <p:cNvPicPr>
            <a:picLocks noChangeAspect="1"/>
          </p:cNvPicPr>
          <p:nvPr/>
        </p:nvPicPr>
        <p:blipFill>
          <a:blip r:embed="rId13">
            <a:clrChange>
              <a:clrFrom>
                <a:srgbClr val="FFFFFD"/>
              </a:clrFrom>
              <a:clrTo>
                <a:srgbClr val="FFFFFD">
                  <a:alpha val="0"/>
                </a:srgbClr>
              </a:clrTo>
            </a:clrChange>
          </a:blip>
          <a:stretch>
            <a:fillRect/>
          </a:stretch>
        </p:blipFill>
        <p:spPr>
          <a:xfrm rot="5400000">
            <a:off x="8269034" y="639649"/>
            <a:ext cx="1036027" cy="1541975"/>
          </a:xfrm>
          <a:prstGeom prst="rect">
            <a:avLst/>
          </a:prstGeom>
        </p:spPr>
      </p:pic>
      <p:grpSp>
        <p:nvGrpSpPr>
          <p:cNvPr id="31" name="Group 30">
            <a:extLst>
              <a:ext uri="{FF2B5EF4-FFF2-40B4-BE49-F238E27FC236}">
                <a16:creationId xmlns:a16="http://schemas.microsoft.com/office/drawing/2014/main" id="{5D259A8A-6B5F-B236-FE30-35F05C674B08}"/>
              </a:ext>
            </a:extLst>
          </p:cNvPr>
          <p:cNvGrpSpPr/>
          <p:nvPr/>
        </p:nvGrpSpPr>
        <p:grpSpPr>
          <a:xfrm>
            <a:off x="7136293" y="4094512"/>
            <a:ext cx="2529022" cy="1516017"/>
            <a:chOff x="10109106" y="6296304"/>
            <a:chExt cx="2529022" cy="1516017"/>
          </a:xfrm>
        </p:grpSpPr>
        <p:pic>
          <p:nvPicPr>
            <p:cNvPr id="1030" name="Picture 6" descr="Deep Learning Neural Networks for Bond Pricing">
              <a:extLst>
                <a:ext uri="{FF2B5EF4-FFF2-40B4-BE49-F238E27FC236}">
                  <a16:creationId xmlns:a16="http://schemas.microsoft.com/office/drawing/2014/main" id="{610FE953-A873-A088-F1F3-6BFBCA39F06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6517"/>
            <a:stretch/>
          </p:blipFill>
          <p:spPr bwMode="auto">
            <a:xfrm>
              <a:off x="10109106" y="6296304"/>
              <a:ext cx="2529022" cy="1516017"/>
            </a:xfrm>
            <a:prstGeom prst="roundRect">
              <a:avLst>
                <a:gd name="adj" fmla="val 29203"/>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A7602DE2-1598-61B9-4AF0-C9871C287500}"/>
                </a:ext>
              </a:extLst>
            </p:cNvPr>
            <p:cNvSpPr txBox="1"/>
            <p:nvPr/>
          </p:nvSpPr>
          <p:spPr>
            <a:xfrm>
              <a:off x="10681082" y="6599938"/>
              <a:ext cx="1733814" cy="830997"/>
            </a:xfrm>
            <a:prstGeom prst="rect">
              <a:avLst/>
            </a:prstGeom>
            <a:noFill/>
          </p:spPr>
          <p:txBody>
            <a:bodyPr wrap="square">
              <a:spAutoFit/>
            </a:bodyPr>
            <a:lstStyle/>
            <a:p>
              <a:r>
                <a:rPr lang="en-US" sz="2400" dirty="0">
                  <a:solidFill>
                    <a:schemeClr val="bg1"/>
                  </a:solidFill>
                  <a:latin typeface="Chalkboard" panose="03050602040202020205" pitchFamily="66" charset="77"/>
                </a:rPr>
                <a:t>Machine learning</a:t>
              </a:r>
              <a:endParaRPr lang="en-IT" sz="2400" dirty="0">
                <a:solidFill>
                  <a:schemeClr val="bg1"/>
                </a:solidFill>
                <a:latin typeface="Chalkboard" panose="03050602040202020205" pitchFamily="66" charset="77"/>
              </a:endParaRPr>
            </a:p>
          </p:txBody>
        </p:sp>
      </p:grpSp>
      <p:grpSp>
        <p:nvGrpSpPr>
          <p:cNvPr id="33" name="Group 32">
            <a:extLst>
              <a:ext uri="{FF2B5EF4-FFF2-40B4-BE49-F238E27FC236}">
                <a16:creationId xmlns:a16="http://schemas.microsoft.com/office/drawing/2014/main" id="{1E2AA589-EB15-C125-6213-F004FA9B1DB6}"/>
              </a:ext>
            </a:extLst>
          </p:cNvPr>
          <p:cNvGrpSpPr/>
          <p:nvPr/>
        </p:nvGrpSpPr>
        <p:grpSpPr>
          <a:xfrm>
            <a:off x="2987937" y="4250955"/>
            <a:ext cx="549306" cy="587313"/>
            <a:chOff x="3077200" y="4250955"/>
            <a:chExt cx="772321" cy="587313"/>
          </a:xfrm>
        </p:grpSpPr>
        <p:sp>
          <p:nvSpPr>
            <p:cNvPr id="8" name="Down Arrow 7">
              <a:extLst>
                <a:ext uri="{FF2B5EF4-FFF2-40B4-BE49-F238E27FC236}">
                  <a16:creationId xmlns:a16="http://schemas.microsoft.com/office/drawing/2014/main" id="{E121C80B-2348-AC54-73B6-3BB8F553A84F}"/>
                </a:ext>
              </a:extLst>
            </p:cNvPr>
            <p:cNvSpPr/>
            <p:nvPr/>
          </p:nvSpPr>
          <p:spPr>
            <a:xfrm rot="16200000">
              <a:off x="3169704" y="4158451"/>
              <a:ext cx="587313" cy="772321"/>
            </a:xfrm>
            <a:prstGeom prst="downArrow">
              <a:avLst>
                <a:gd name="adj1" fmla="val 4028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9" name="TextBox 8">
              <a:extLst>
                <a:ext uri="{FF2B5EF4-FFF2-40B4-BE49-F238E27FC236}">
                  <a16:creationId xmlns:a16="http://schemas.microsoft.com/office/drawing/2014/main" id="{AE14D195-D7C8-98F9-7071-345B100E0AA3}"/>
                </a:ext>
              </a:extLst>
            </p:cNvPr>
            <p:cNvSpPr txBox="1"/>
            <p:nvPr/>
          </p:nvSpPr>
          <p:spPr>
            <a:xfrm>
              <a:off x="3183816" y="4405604"/>
              <a:ext cx="510010" cy="276999"/>
            </a:xfrm>
            <a:prstGeom prst="rect">
              <a:avLst/>
            </a:prstGeom>
            <a:noFill/>
          </p:spPr>
          <p:txBody>
            <a:bodyPr wrap="none" rtlCol="0">
              <a:spAutoFit/>
            </a:bodyPr>
            <a:lstStyle/>
            <a:p>
              <a:r>
                <a:rPr lang="en-GB" sz="1200" dirty="0">
                  <a:solidFill>
                    <a:schemeClr val="bg1"/>
                  </a:solidFill>
                </a:rPr>
                <a:t>D</a:t>
              </a:r>
              <a:r>
                <a:rPr lang="en-IT" sz="1200" dirty="0">
                  <a:solidFill>
                    <a:schemeClr val="bg1"/>
                  </a:solidFill>
                </a:rPr>
                <a:t>ata </a:t>
              </a:r>
            </a:p>
          </p:txBody>
        </p:sp>
      </p:grpSp>
      <p:sp>
        <p:nvSpPr>
          <p:cNvPr id="34" name="Rectangle 33">
            <a:extLst>
              <a:ext uri="{FF2B5EF4-FFF2-40B4-BE49-F238E27FC236}">
                <a16:creationId xmlns:a16="http://schemas.microsoft.com/office/drawing/2014/main" id="{C14B3803-7389-2545-4409-E28FE58A7D3E}"/>
              </a:ext>
            </a:extLst>
          </p:cNvPr>
          <p:cNvSpPr/>
          <p:nvPr/>
        </p:nvSpPr>
        <p:spPr>
          <a:xfrm>
            <a:off x="3693714" y="763184"/>
            <a:ext cx="2957363" cy="2127625"/>
          </a:xfrm>
          <a:prstGeom prst="rect">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5" name="TextBox 34">
            <a:extLst>
              <a:ext uri="{FF2B5EF4-FFF2-40B4-BE49-F238E27FC236}">
                <a16:creationId xmlns:a16="http://schemas.microsoft.com/office/drawing/2014/main" id="{70348EEA-B378-D094-3E4B-C9B6F841918C}"/>
              </a:ext>
            </a:extLst>
          </p:cNvPr>
          <p:cNvSpPr txBox="1"/>
          <p:nvPr/>
        </p:nvSpPr>
        <p:spPr>
          <a:xfrm>
            <a:off x="3666172" y="789169"/>
            <a:ext cx="1913970" cy="923330"/>
          </a:xfrm>
          <a:prstGeom prst="rect">
            <a:avLst/>
          </a:prstGeom>
          <a:noFill/>
        </p:spPr>
        <p:txBody>
          <a:bodyPr wrap="square" rtlCol="0">
            <a:spAutoFit/>
          </a:bodyPr>
          <a:lstStyle/>
          <a:p>
            <a:r>
              <a:rPr lang="en-GB" dirty="0" err="1"/>
              <a:t>Microdosimetry</a:t>
            </a:r>
            <a:r>
              <a:rPr lang="en-GB" dirty="0"/>
              <a:t> based</a:t>
            </a:r>
          </a:p>
          <a:p>
            <a:r>
              <a:rPr lang="en-GB" dirty="0" err="1"/>
              <a:t>modeling</a:t>
            </a:r>
            <a:endParaRPr lang="en-IT" dirty="0"/>
          </a:p>
        </p:txBody>
      </p:sp>
      <p:sp>
        <p:nvSpPr>
          <p:cNvPr id="36" name="Down Arrow 35">
            <a:extLst>
              <a:ext uri="{FF2B5EF4-FFF2-40B4-BE49-F238E27FC236}">
                <a16:creationId xmlns:a16="http://schemas.microsoft.com/office/drawing/2014/main" id="{44D2105C-6DA5-AD65-FAF4-9B2D88CA8F95}"/>
              </a:ext>
            </a:extLst>
          </p:cNvPr>
          <p:cNvSpPr/>
          <p:nvPr/>
        </p:nvSpPr>
        <p:spPr>
          <a:xfrm rot="16200000">
            <a:off x="9859754" y="2770396"/>
            <a:ext cx="505673" cy="7966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0" name="TextBox 39">
            <a:extLst>
              <a:ext uri="{FF2B5EF4-FFF2-40B4-BE49-F238E27FC236}">
                <a16:creationId xmlns:a16="http://schemas.microsoft.com/office/drawing/2014/main" id="{3B0D0070-BF66-34DA-F481-1EB6E81C29AD}"/>
              </a:ext>
            </a:extLst>
          </p:cNvPr>
          <p:cNvSpPr txBox="1"/>
          <p:nvPr/>
        </p:nvSpPr>
        <p:spPr>
          <a:xfrm>
            <a:off x="5517131" y="74555"/>
            <a:ext cx="2344553" cy="400110"/>
          </a:xfrm>
          <a:prstGeom prst="rect">
            <a:avLst/>
          </a:prstGeom>
          <a:noFill/>
        </p:spPr>
        <p:txBody>
          <a:bodyPr wrap="none" rtlCol="0">
            <a:spAutoFit/>
          </a:bodyPr>
          <a:lstStyle/>
          <a:p>
            <a:r>
              <a:rPr lang="en-IT" sz="2000" dirty="0"/>
              <a:t>Elaboration platform</a:t>
            </a:r>
          </a:p>
        </p:txBody>
      </p:sp>
      <p:sp>
        <p:nvSpPr>
          <p:cNvPr id="41" name="TextBox 40">
            <a:extLst>
              <a:ext uri="{FF2B5EF4-FFF2-40B4-BE49-F238E27FC236}">
                <a16:creationId xmlns:a16="http://schemas.microsoft.com/office/drawing/2014/main" id="{80D39867-E796-6BBF-7262-E2D0C78CE7CE}"/>
              </a:ext>
            </a:extLst>
          </p:cNvPr>
          <p:cNvSpPr txBox="1"/>
          <p:nvPr/>
        </p:nvSpPr>
        <p:spPr>
          <a:xfrm>
            <a:off x="6774940" y="3566062"/>
            <a:ext cx="1239595" cy="400110"/>
          </a:xfrm>
          <a:prstGeom prst="rect">
            <a:avLst/>
          </a:prstGeom>
          <a:noFill/>
        </p:spPr>
        <p:txBody>
          <a:bodyPr wrap="square" rtlCol="0">
            <a:spAutoFit/>
          </a:bodyPr>
          <a:lstStyle/>
          <a:p>
            <a:r>
              <a:rPr lang="en-IT" sz="2000" dirty="0">
                <a:solidFill>
                  <a:schemeClr val="bg1"/>
                </a:solidFill>
              </a:rPr>
              <a:t>Modeling </a:t>
            </a:r>
          </a:p>
        </p:txBody>
      </p:sp>
      <p:pic>
        <p:nvPicPr>
          <p:cNvPr id="42" name="Content Placeholder 4">
            <a:extLst>
              <a:ext uri="{FF2B5EF4-FFF2-40B4-BE49-F238E27FC236}">
                <a16:creationId xmlns:a16="http://schemas.microsoft.com/office/drawing/2014/main" id="{CD8B64BF-4294-D169-10DE-0D33AC388216}"/>
              </a:ext>
            </a:extLst>
          </p:cNvPr>
          <p:cNvPicPr>
            <a:picLocks noChangeAspect="1"/>
          </p:cNvPicPr>
          <p:nvPr/>
        </p:nvPicPr>
        <p:blipFill>
          <a:blip r:embed="rId15"/>
          <a:stretch>
            <a:fillRect/>
          </a:stretch>
        </p:blipFill>
        <p:spPr>
          <a:xfrm>
            <a:off x="4863208" y="1147627"/>
            <a:ext cx="1605316" cy="1600245"/>
          </a:xfrm>
          <a:prstGeom prst="rect">
            <a:avLst/>
          </a:prstGeom>
        </p:spPr>
      </p:pic>
      <p:sp>
        <p:nvSpPr>
          <p:cNvPr id="2" name="TextBox 1">
            <a:extLst>
              <a:ext uri="{FF2B5EF4-FFF2-40B4-BE49-F238E27FC236}">
                <a16:creationId xmlns:a16="http://schemas.microsoft.com/office/drawing/2014/main" id="{5C7E7538-CA09-4AB9-634A-2B2A215A1D18}"/>
              </a:ext>
            </a:extLst>
          </p:cNvPr>
          <p:cNvSpPr txBox="1"/>
          <p:nvPr/>
        </p:nvSpPr>
        <p:spPr>
          <a:xfrm>
            <a:off x="6925579" y="887278"/>
            <a:ext cx="1560115" cy="923330"/>
          </a:xfrm>
          <a:prstGeom prst="rect">
            <a:avLst/>
          </a:prstGeom>
          <a:noFill/>
        </p:spPr>
        <p:txBody>
          <a:bodyPr wrap="square" rtlCol="0">
            <a:spAutoFit/>
          </a:bodyPr>
          <a:lstStyle/>
          <a:p>
            <a:r>
              <a:rPr lang="en-GB" dirty="0"/>
              <a:t>Multi-scale molecular dynamics</a:t>
            </a:r>
            <a:endParaRPr lang="en-IT" dirty="0"/>
          </a:p>
        </p:txBody>
      </p:sp>
      <p:sp>
        <p:nvSpPr>
          <p:cNvPr id="6" name="Rectangle 5">
            <a:extLst>
              <a:ext uri="{FF2B5EF4-FFF2-40B4-BE49-F238E27FC236}">
                <a16:creationId xmlns:a16="http://schemas.microsoft.com/office/drawing/2014/main" id="{52F8CABC-7CAA-AF68-765F-25F1431B2717}"/>
              </a:ext>
            </a:extLst>
          </p:cNvPr>
          <p:cNvSpPr/>
          <p:nvPr/>
        </p:nvSpPr>
        <p:spPr>
          <a:xfrm>
            <a:off x="3693715" y="3118262"/>
            <a:ext cx="2971585" cy="2027491"/>
          </a:xfrm>
          <a:prstGeom prst="rect">
            <a:avLst/>
          </a:prstGeom>
          <a:solidFill>
            <a:schemeClr val="bg1"/>
          </a:solidFill>
          <a:effectLst>
            <a:softEdge rad="144373"/>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nvGrpSpPr>
          <p:cNvPr id="29" name="Group 28">
            <a:extLst>
              <a:ext uri="{FF2B5EF4-FFF2-40B4-BE49-F238E27FC236}">
                <a16:creationId xmlns:a16="http://schemas.microsoft.com/office/drawing/2014/main" id="{FB21948A-5995-1DFF-D9F7-1DAC9ED45BB6}"/>
              </a:ext>
            </a:extLst>
          </p:cNvPr>
          <p:cNvGrpSpPr/>
          <p:nvPr/>
        </p:nvGrpSpPr>
        <p:grpSpPr>
          <a:xfrm>
            <a:off x="4739866" y="3652549"/>
            <a:ext cx="1799578" cy="1371875"/>
            <a:chOff x="7071599" y="2689669"/>
            <a:chExt cx="2005551" cy="1447876"/>
          </a:xfrm>
        </p:grpSpPr>
        <p:pic>
          <p:nvPicPr>
            <p:cNvPr id="13" name="Picture 12" descr="A graph of a number of different colored lines&#10;&#10;AI-generated content may be incorrect.">
              <a:extLst>
                <a:ext uri="{FF2B5EF4-FFF2-40B4-BE49-F238E27FC236}">
                  <a16:creationId xmlns:a16="http://schemas.microsoft.com/office/drawing/2014/main" id="{FA9D888A-F3F6-8B4F-7728-F6D7CFAA7A7B}"/>
                </a:ext>
              </a:extLst>
            </p:cNvPr>
            <p:cNvPicPr>
              <a:picLocks noChangeAspect="1"/>
            </p:cNvPicPr>
            <p:nvPr/>
          </p:nvPicPr>
          <p:blipFill>
            <a:blip r:embed="rId16"/>
            <a:stretch>
              <a:fillRect/>
            </a:stretch>
          </p:blipFill>
          <p:spPr>
            <a:xfrm>
              <a:off x="7071599" y="2689669"/>
              <a:ext cx="2005551" cy="1447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number of mathematical equations&#10;&#10;AI-generated content may be incorrect.">
              <a:extLst>
                <a:ext uri="{FF2B5EF4-FFF2-40B4-BE49-F238E27FC236}">
                  <a16:creationId xmlns:a16="http://schemas.microsoft.com/office/drawing/2014/main" id="{C8832A66-9DE4-47B8-2B69-9E5B634CB05E}"/>
                </a:ext>
              </a:extLst>
            </p:cNvPr>
            <p:cNvPicPr>
              <a:picLocks noChangeAspect="1"/>
            </p:cNvPicPr>
            <p:nvPr/>
          </p:nvPicPr>
          <p:blipFill>
            <a:blip r:embed="rId17"/>
            <a:stretch>
              <a:fillRect/>
            </a:stretch>
          </p:blipFill>
          <p:spPr>
            <a:xfrm>
              <a:off x="7467627" y="3412581"/>
              <a:ext cx="1364502" cy="278916"/>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sp>
        <p:nvSpPr>
          <p:cNvPr id="30" name="TextBox 29">
            <a:extLst>
              <a:ext uri="{FF2B5EF4-FFF2-40B4-BE49-F238E27FC236}">
                <a16:creationId xmlns:a16="http://schemas.microsoft.com/office/drawing/2014/main" id="{F2664B9F-C725-A796-8B6D-832E047CF7EC}"/>
              </a:ext>
            </a:extLst>
          </p:cNvPr>
          <p:cNvSpPr txBox="1"/>
          <p:nvPr/>
        </p:nvSpPr>
        <p:spPr>
          <a:xfrm>
            <a:off x="3680409" y="3129672"/>
            <a:ext cx="2710405" cy="646331"/>
          </a:xfrm>
          <a:prstGeom prst="rect">
            <a:avLst/>
          </a:prstGeom>
          <a:noFill/>
        </p:spPr>
        <p:txBody>
          <a:bodyPr wrap="square" rtlCol="0">
            <a:spAutoFit/>
          </a:bodyPr>
          <a:lstStyle/>
          <a:p>
            <a:r>
              <a:rPr lang="en-GB" dirty="0"/>
              <a:t>Radiation chemistry based </a:t>
            </a:r>
            <a:r>
              <a:rPr lang="en-GB" dirty="0" err="1"/>
              <a:t>modeling</a:t>
            </a:r>
            <a:endParaRPr lang="en-IT" dirty="0"/>
          </a:p>
        </p:txBody>
      </p:sp>
      <p:pic>
        <p:nvPicPr>
          <p:cNvPr id="27" name="Google Shape;385;p19">
            <a:extLst>
              <a:ext uri="{FF2B5EF4-FFF2-40B4-BE49-F238E27FC236}">
                <a16:creationId xmlns:a16="http://schemas.microsoft.com/office/drawing/2014/main" id="{82E73E3E-C1CB-120C-85B1-23054AD10D8B}"/>
              </a:ext>
            </a:extLst>
          </p:cNvPr>
          <p:cNvPicPr preferRelativeResize="0"/>
          <p:nvPr/>
        </p:nvPicPr>
        <p:blipFill>
          <a:blip r:embed="rId18">
            <a:clrChange>
              <a:clrFrom>
                <a:srgbClr val="FFFFFF"/>
              </a:clrFrom>
              <a:clrTo>
                <a:srgbClr val="FFFFFF">
                  <a:alpha val="0"/>
                </a:srgbClr>
              </a:clrTo>
            </a:clrChange>
            <a:alphaModFix/>
          </a:blip>
          <a:srcRect l="21569" t="8436" r="7222" b="16440"/>
          <a:stretch/>
        </p:blipFill>
        <p:spPr>
          <a:xfrm>
            <a:off x="3812558" y="3817454"/>
            <a:ext cx="1167928" cy="952322"/>
          </a:xfrm>
          <a:prstGeom prst="rect">
            <a:avLst/>
          </a:prstGeom>
          <a:noFill/>
          <a:ln>
            <a:noFill/>
          </a:ln>
        </p:spPr>
      </p:pic>
      <p:grpSp>
        <p:nvGrpSpPr>
          <p:cNvPr id="10" name="Group 9">
            <a:extLst>
              <a:ext uri="{FF2B5EF4-FFF2-40B4-BE49-F238E27FC236}">
                <a16:creationId xmlns:a16="http://schemas.microsoft.com/office/drawing/2014/main" id="{67A075CB-F962-DFEC-363D-61CB9B8B41D2}"/>
              </a:ext>
            </a:extLst>
          </p:cNvPr>
          <p:cNvGrpSpPr>
            <a:grpSpLocks noChangeAspect="1"/>
          </p:cNvGrpSpPr>
          <p:nvPr/>
        </p:nvGrpSpPr>
        <p:grpSpPr>
          <a:xfrm rot="3550920">
            <a:off x="8433100" y="1844190"/>
            <a:ext cx="1288063" cy="1044194"/>
            <a:chOff x="-325849" y="256942"/>
            <a:chExt cx="7082521" cy="5741595"/>
          </a:xfrm>
        </p:grpSpPr>
        <p:grpSp>
          <p:nvGrpSpPr>
            <p:cNvPr id="14" name="Group 13">
              <a:extLst>
                <a:ext uri="{FF2B5EF4-FFF2-40B4-BE49-F238E27FC236}">
                  <a16:creationId xmlns:a16="http://schemas.microsoft.com/office/drawing/2014/main" id="{5DC03E79-88ED-D6EF-EE46-F591E821BBFD}"/>
                </a:ext>
              </a:extLst>
            </p:cNvPr>
            <p:cNvGrpSpPr/>
            <p:nvPr/>
          </p:nvGrpSpPr>
          <p:grpSpPr>
            <a:xfrm>
              <a:off x="-325849" y="256942"/>
              <a:ext cx="7082521" cy="5741595"/>
              <a:chOff x="-325849" y="256942"/>
              <a:chExt cx="7082521" cy="5741595"/>
            </a:xfrm>
          </p:grpSpPr>
          <p:pic>
            <p:nvPicPr>
              <p:cNvPr id="25" name="Picture 24" descr="A diagram of a dna molecule&#10;&#10;Description automatically generated">
                <a:extLst>
                  <a:ext uri="{FF2B5EF4-FFF2-40B4-BE49-F238E27FC236}">
                    <a16:creationId xmlns:a16="http://schemas.microsoft.com/office/drawing/2014/main" id="{2BD7A512-A3D2-A5D3-5BC6-A136C02E5727}"/>
                  </a:ext>
                </a:extLst>
              </p:cNvPr>
              <p:cNvPicPr>
                <a:picLocks noChangeAspect="1"/>
              </p:cNvPicPr>
              <p:nvPr/>
            </p:nvPicPr>
            <p:blipFill>
              <a:blip r:embed="rId19">
                <a:clrChange>
                  <a:clrFrom>
                    <a:srgbClr val="FFFFFF"/>
                  </a:clrFrom>
                  <a:clrTo>
                    <a:srgbClr val="FFFFFF">
                      <a:alpha val="0"/>
                    </a:srgbClr>
                  </a:clrTo>
                </a:clrChange>
                <a:duotone>
                  <a:prstClr val="black"/>
                  <a:schemeClr val="tx2">
                    <a:tint val="45000"/>
                    <a:satMod val="400000"/>
                  </a:schemeClr>
                </a:duotone>
              </a:blip>
              <a:srcRect l="762" t="20722" r="60027" b="28374"/>
              <a:stretch>
                <a:fillRect/>
              </a:stretch>
            </p:blipFill>
            <p:spPr>
              <a:xfrm rot="4750302">
                <a:off x="223336" y="-292243"/>
                <a:ext cx="5679281" cy="6777651"/>
              </a:xfrm>
              <a:prstGeom prst="rect">
                <a:avLst/>
              </a:prstGeom>
            </p:spPr>
          </p:pic>
          <p:grpSp>
            <p:nvGrpSpPr>
              <p:cNvPr id="32" name="Group 31">
                <a:extLst>
                  <a:ext uri="{FF2B5EF4-FFF2-40B4-BE49-F238E27FC236}">
                    <a16:creationId xmlns:a16="http://schemas.microsoft.com/office/drawing/2014/main" id="{05ACD430-BA6F-B9F0-C13D-F5C0CBB1A0EE}"/>
                  </a:ext>
                </a:extLst>
              </p:cNvPr>
              <p:cNvGrpSpPr>
                <a:grpSpLocks noChangeAspect="1"/>
              </p:cNvGrpSpPr>
              <p:nvPr/>
            </p:nvGrpSpPr>
            <p:grpSpPr>
              <a:xfrm rot="12589174">
                <a:off x="5508669" y="4070299"/>
                <a:ext cx="360000" cy="489420"/>
                <a:chOff x="10332683" y="2086882"/>
                <a:chExt cx="233572" cy="317541"/>
              </a:xfrm>
            </p:grpSpPr>
            <p:sp>
              <p:nvSpPr>
                <p:cNvPr id="1267" name="Oval 1266">
                  <a:extLst>
                    <a:ext uri="{FF2B5EF4-FFF2-40B4-BE49-F238E27FC236}">
                      <a16:creationId xmlns:a16="http://schemas.microsoft.com/office/drawing/2014/main" id="{8A7CBAAD-561D-19B6-C346-F2B316C97D18}"/>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68" name="Oval 1267">
                  <a:extLst>
                    <a:ext uri="{FF2B5EF4-FFF2-40B4-BE49-F238E27FC236}">
                      <a16:creationId xmlns:a16="http://schemas.microsoft.com/office/drawing/2014/main" id="{4191C4AA-DEAF-8C84-B9AF-73A2A295CFED}"/>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37" name="Group 36">
                <a:extLst>
                  <a:ext uri="{FF2B5EF4-FFF2-40B4-BE49-F238E27FC236}">
                    <a16:creationId xmlns:a16="http://schemas.microsoft.com/office/drawing/2014/main" id="{219B80BC-5831-0970-5979-29AB2F3AF8BB}"/>
                  </a:ext>
                </a:extLst>
              </p:cNvPr>
              <p:cNvGrpSpPr>
                <a:grpSpLocks noChangeAspect="1"/>
              </p:cNvGrpSpPr>
              <p:nvPr/>
            </p:nvGrpSpPr>
            <p:grpSpPr>
              <a:xfrm rot="21261294">
                <a:off x="4131309" y="4186912"/>
                <a:ext cx="360000" cy="489420"/>
                <a:chOff x="10332683" y="2086882"/>
                <a:chExt cx="233572" cy="317541"/>
              </a:xfrm>
            </p:grpSpPr>
            <p:sp>
              <p:nvSpPr>
                <p:cNvPr id="1265" name="Oval 1264">
                  <a:extLst>
                    <a:ext uri="{FF2B5EF4-FFF2-40B4-BE49-F238E27FC236}">
                      <a16:creationId xmlns:a16="http://schemas.microsoft.com/office/drawing/2014/main" id="{FE16795E-1BE4-F3B3-6FA4-51C596FBB439}"/>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66" name="Oval 1265">
                  <a:extLst>
                    <a:ext uri="{FF2B5EF4-FFF2-40B4-BE49-F238E27FC236}">
                      <a16:creationId xmlns:a16="http://schemas.microsoft.com/office/drawing/2014/main" id="{83CA2FDF-8A4D-B5D7-9DA5-4907827E0BFE}"/>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45" name="Group 44">
                <a:extLst>
                  <a:ext uri="{FF2B5EF4-FFF2-40B4-BE49-F238E27FC236}">
                    <a16:creationId xmlns:a16="http://schemas.microsoft.com/office/drawing/2014/main" id="{D4E854A0-2E1A-9726-31E1-4346F8A33778}"/>
                  </a:ext>
                </a:extLst>
              </p:cNvPr>
              <p:cNvGrpSpPr/>
              <p:nvPr/>
            </p:nvGrpSpPr>
            <p:grpSpPr>
              <a:xfrm>
                <a:off x="625820" y="2023306"/>
                <a:ext cx="1138702" cy="1410610"/>
                <a:chOff x="625820" y="2023306"/>
                <a:chExt cx="1138702" cy="1410610"/>
              </a:xfrm>
            </p:grpSpPr>
            <p:grpSp>
              <p:nvGrpSpPr>
                <p:cNvPr id="1247" name="Group 1246">
                  <a:extLst>
                    <a:ext uri="{FF2B5EF4-FFF2-40B4-BE49-F238E27FC236}">
                      <a16:creationId xmlns:a16="http://schemas.microsoft.com/office/drawing/2014/main" id="{808378BF-7D7B-AD36-7BF8-CE62C5E75FF9}"/>
                    </a:ext>
                  </a:extLst>
                </p:cNvPr>
                <p:cNvGrpSpPr>
                  <a:grpSpLocks noChangeAspect="1"/>
                </p:cNvGrpSpPr>
                <p:nvPr/>
              </p:nvGrpSpPr>
              <p:grpSpPr>
                <a:xfrm>
                  <a:off x="625820" y="2861650"/>
                  <a:ext cx="360000" cy="489420"/>
                  <a:chOff x="10332683" y="2086882"/>
                  <a:chExt cx="233572" cy="317541"/>
                </a:xfrm>
              </p:grpSpPr>
              <p:sp>
                <p:nvSpPr>
                  <p:cNvPr id="1263" name="Oval 1262">
                    <a:extLst>
                      <a:ext uri="{FF2B5EF4-FFF2-40B4-BE49-F238E27FC236}">
                        <a16:creationId xmlns:a16="http://schemas.microsoft.com/office/drawing/2014/main" id="{E8658789-8A0F-044C-011C-6E68A7DF5EC7}"/>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64" name="Oval 1263">
                    <a:extLst>
                      <a:ext uri="{FF2B5EF4-FFF2-40B4-BE49-F238E27FC236}">
                        <a16:creationId xmlns:a16="http://schemas.microsoft.com/office/drawing/2014/main" id="{1E3FCAB1-9FCC-F420-E53B-1A9A83460862}"/>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48" name="Group 1247">
                  <a:extLst>
                    <a:ext uri="{FF2B5EF4-FFF2-40B4-BE49-F238E27FC236}">
                      <a16:creationId xmlns:a16="http://schemas.microsoft.com/office/drawing/2014/main" id="{BF1F2D6F-AD1B-D2F6-22EC-ABEB45688E81}"/>
                    </a:ext>
                  </a:extLst>
                </p:cNvPr>
                <p:cNvGrpSpPr>
                  <a:grpSpLocks noChangeAspect="1"/>
                </p:cNvGrpSpPr>
                <p:nvPr/>
              </p:nvGrpSpPr>
              <p:grpSpPr>
                <a:xfrm>
                  <a:off x="1155592" y="2493324"/>
                  <a:ext cx="360000" cy="489420"/>
                  <a:chOff x="10332683" y="2086882"/>
                  <a:chExt cx="233572" cy="317541"/>
                </a:xfrm>
              </p:grpSpPr>
              <p:sp>
                <p:nvSpPr>
                  <p:cNvPr id="1261" name="Oval 1260">
                    <a:extLst>
                      <a:ext uri="{FF2B5EF4-FFF2-40B4-BE49-F238E27FC236}">
                        <a16:creationId xmlns:a16="http://schemas.microsoft.com/office/drawing/2014/main" id="{D7945D70-5305-6997-3CCD-3DFDDBC329F0}"/>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62" name="Oval 1261">
                    <a:extLst>
                      <a:ext uri="{FF2B5EF4-FFF2-40B4-BE49-F238E27FC236}">
                        <a16:creationId xmlns:a16="http://schemas.microsoft.com/office/drawing/2014/main" id="{A5E0754A-D68E-C553-4D28-C5B432301A4E}"/>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49" name="Group 1248">
                  <a:extLst>
                    <a:ext uri="{FF2B5EF4-FFF2-40B4-BE49-F238E27FC236}">
                      <a16:creationId xmlns:a16="http://schemas.microsoft.com/office/drawing/2014/main" id="{2E4E246C-F698-E1EF-B761-7BEBB4CC9707}"/>
                    </a:ext>
                  </a:extLst>
                </p:cNvPr>
                <p:cNvGrpSpPr>
                  <a:grpSpLocks noChangeAspect="1"/>
                </p:cNvGrpSpPr>
                <p:nvPr/>
              </p:nvGrpSpPr>
              <p:grpSpPr>
                <a:xfrm rot="2396515">
                  <a:off x="1110780" y="2023306"/>
                  <a:ext cx="653742" cy="527175"/>
                  <a:chOff x="9786742" y="1885443"/>
                  <a:chExt cx="411881" cy="332139"/>
                </a:xfrm>
              </p:grpSpPr>
              <p:sp>
                <p:nvSpPr>
                  <p:cNvPr id="1258" name="Oval 1257">
                    <a:extLst>
                      <a:ext uri="{FF2B5EF4-FFF2-40B4-BE49-F238E27FC236}">
                        <a16:creationId xmlns:a16="http://schemas.microsoft.com/office/drawing/2014/main" id="{DA0EA3E3-46C1-1C6D-3008-B7D26F784340}"/>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59" name="Oval 1258">
                    <a:extLst>
                      <a:ext uri="{FF2B5EF4-FFF2-40B4-BE49-F238E27FC236}">
                        <a16:creationId xmlns:a16="http://schemas.microsoft.com/office/drawing/2014/main" id="{03606547-6300-A3D4-8967-27C85ACEC92B}"/>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60" name="Oval 1259">
                    <a:extLst>
                      <a:ext uri="{FF2B5EF4-FFF2-40B4-BE49-F238E27FC236}">
                        <a16:creationId xmlns:a16="http://schemas.microsoft.com/office/drawing/2014/main" id="{F1A7143E-BDCC-863E-B55D-12E20FA43486}"/>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50" name="Group 1249">
                  <a:extLst>
                    <a:ext uri="{FF2B5EF4-FFF2-40B4-BE49-F238E27FC236}">
                      <a16:creationId xmlns:a16="http://schemas.microsoft.com/office/drawing/2014/main" id="{B139389F-1643-A71D-6C2A-D9CD16637FE8}"/>
                    </a:ext>
                  </a:extLst>
                </p:cNvPr>
                <p:cNvGrpSpPr>
                  <a:grpSpLocks noChangeAspect="1"/>
                </p:cNvGrpSpPr>
                <p:nvPr/>
              </p:nvGrpSpPr>
              <p:grpSpPr>
                <a:xfrm rot="19307533">
                  <a:off x="764190" y="2906741"/>
                  <a:ext cx="653742" cy="527175"/>
                  <a:chOff x="9786742" y="1885443"/>
                  <a:chExt cx="411881" cy="332139"/>
                </a:xfrm>
              </p:grpSpPr>
              <p:sp>
                <p:nvSpPr>
                  <p:cNvPr id="1255" name="Oval 1254">
                    <a:extLst>
                      <a:ext uri="{FF2B5EF4-FFF2-40B4-BE49-F238E27FC236}">
                        <a16:creationId xmlns:a16="http://schemas.microsoft.com/office/drawing/2014/main" id="{279E0418-7A21-0FE2-775B-5CC5F762CA84}"/>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56" name="Oval 1255">
                    <a:extLst>
                      <a:ext uri="{FF2B5EF4-FFF2-40B4-BE49-F238E27FC236}">
                        <a16:creationId xmlns:a16="http://schemas.microsoft.com/office/drawing/2014/main" id="{CD5B76CB-84AA-1798-6C1E-16BA4D0B410D}"/>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57" name="Oval 1256">
                    <a:extLst>
                      <a:ext uri="{FF2B5EF4-FFF2-40B4-BE49-F238E27FC236}">
                        <a16:creationId xmlns:a16="http://schemas.microsoft.com/office/drawing/2014/main" id="{F15D79C4-5529-45AB-DAB0-53F145CA3771}"/>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51" name="Group 1250">
                  <a:extLst>
                    <a:ext uri="{FF2B5EF4-FFF2-40B4-BE49-F238E27FC236}">
                      <a16:creationId xmlns:a16="http://schemas.microsoft.com/office/drawing/2014/main" id="{840E7039-CC52-84FF-879A-A664267F7A1C}"/>
                    </a:ext>
                  </a:extLst>
                </p:cNvPr>
                <p:cNvGrpSpPr>
                  <a:grpSpLocks noChangeAspect="1"/>
                </p:cNvGrpSpPr>
                <p:nvPr/>
              </p:nvGrpSpPr>
              <p:grpSpPr>
                <a:xfrm rot="19307533">
                  <a:off x="713387" y="2324638"/>
                  <a:ext cx="653742" cy="527175"/>
                  <a:chOff x="9786742" y="1885443"/>
                  <a:chExt cx="411881" cy="332139"/>
                </a:xfrm>
              </p:grpSpPr>
              <p:sp>
                <p:nvSpPr>
                  <p:cNvPr id="1252" name="Oval 1251">
                    <a:extLst>
                      <a:ext uri="{FF2B5EF4-FFF2-40B4-BE49-F238E27FC236}">
                        <a16:creationId xmlns:a16="http://schemas.microsoft.com/office/drawing/2014/main" id="{B2D8CEBD-88F2-3B40-77C8-CE2E412DFC87}"/>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53" name="Oval 1252">
                    <a:extLst>
                      <a:ext uri="{FF2B5EF4-FFF2-40B4-BE49-F238E27FC236}">
                        <a16:creationId xmlns:a16="http://schemas.microsoft.com/office/drawing/2014/main" id="{2C92E422-033F-A417-0957-66F31B9F64D4}"/>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54" name="Oval 1253">
                    <a:extLst>
                      <a:ext uri="{FF2B5EF4-FFF2-40B4-BE49-F238E27FC236}">
                        <a16:creationId xmlns:a16="http://schemas.microsoft.com/office/drawing/2014/main" id="{A5030558-0064-42D3-CB68-930235813E2B}"/>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grpSp>
            <p:nvGrpSpPr>
              <p:cNvPr id="47" name="Group 46">
                <a:extLst>
                  <a:ext uri="{FF2B5EF4-FFF2-40B4-BE49-F238E27FC236}">
                    <a16:creationId xmlns:a16="http://schemas.microsoft.com/office/drawing/2014/main" id="{D7BB5656-048B-903A-7201-5316150B1632}"/>
                  </a:ext>
                </a:extLst>
              </p:cNvPr>
              <p:cNvGrpSpPr>
                <a:grpSpLocks noChangeAspect="1"/>
              </p:cNvGrpSpPr>
              <p:nvPr/>
            </p:nvGrpSpPr>
            <p:grpSpPr>
              <a:xfrm rot="19307533">
                <a:off x="1677135" y="2419234"/>
                <a:ext cx="653742" cy="527175"/>
                <a:chOff x="9786742" y="1885443"/>
                <a:chExt cx="411881" cy="332139"/>
              </a:xfrm>
            </p:grpSpPr>
            <p:sp>
              <p:nvSpPr>
                <p:cNvPr id="1244" name="Oval 1243">
                  <a:extLst>
                    <a:ext uri="{FF2B5EF4-FFF2-40B4-BE49-F238E27FC236}">
                      <a16:creationId xmlns:a16="http://schemas.microsoft.com/office/drawing/2014/main" id="{A5ACBED5-D04F-A157-4683-0E461F4BDBD0}"/>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45" name="Oval 1244">
                  <a:extLst>
                    <a:ext uri="{FF2B5EF4-FFF2-40B4-BE49-F238E27FC236}">
                      <a16:creationId xmlns:a16="http://schemas.microsoft.com/office/drawing/2014/main" id="{0C8C8CA6-6B78-1FA0-4F65-69B9F074B5CD}"/>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46" name="Oval 1245">
                  <a:extLst>
                    <a:ext uri="{FF2B5EF4-FFF2-40B4-BE49-F238E27FC236}">
                      <a16:creationId xmlns:a16="http://schemas.microsoft.com/office/drawing/2014/main" id="{61342A9D-F7E5-F905-5393-F88FC981707C}"/>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48" name="Group 47">
                <a:extLst>
                  <a:ext uri="{FF2B5EF4-FFF2-40B4-BE49-F238E27FC236}">
                    <a16:creationId xmlns:a16="http://schemas.microsoft.com/office/drawing/2014/main" id="{95B9EEBB-5875-267F-E50D-3A080C9AC7D3}"/>
                  </a:ext>
                </a:extLst>
              </p:cNvPr>
              <p:cNvGrpSpPr/>
              <p:nvPr/>
            </p:nvGrpSpPr>
            <p:grpSpPr>
              <a:xfrm>
                <a:off x="-68997" y="3579622"/>
                <a:ext cx="2083179" cy="2106552"/>
                <a:chOff x="-68997" y="3579622"/>
                <a:chExt cx="2083179" cy="2106552"/>
              </a:xfrm>
            </p:grpSpPr>
            <p:grpSp>
              <p:nvGrpSpPr>
                <p:cNvPr id="1205" name="Group 1204">
                  <a:extLst>
                    <a:ext uri="{FF2B5EF4-FFF2-40B4-BE49-F238E27FC236}">
                      <a16:creationId xmlns:a16="http://schemas.microsoft.com/office/drawing/2014/main" id="{0DFAA6F4-2B63-A3D7-D5CA-63F09837BF87}"/>
                    </a:ext>
                  </a:extLst>
                </p:cNvPr>
                <p:cNvGrpSpPr>
                  <a:grpSpLocks noChangeAspect="1"/>
                </p:cNvGrpSpPr>
                <p:nvPr/>
              </p:nvGrpSpPr>
              <p:grpSpPr>
                <a:xfrm>
                  <a:off x="377650" y="4507154"/>
                  <a:ext cx="360000" cy="489420"/>
                  <a:chOff x="10332683" y="2086882"/>
                  <a:chExt cx="233572" cy="317541"/>
                </a:xfrm>
              </p:grpSpPr>
              <p:sp>
                <p:nvSpPr>
                  <p:cNvPr id="1242" name="Oval 1241">
                    <a:extLst>
                      <a:ext uri="{FF2B5EF4-FFF2-40B4-BE49-F238E27FC236}">
                        <a16:creationId xmlns:a16="http://schemas.microsoft.com/office/drawing/2014/main" id="{1D7A91DD-90BC-D50D-6C0E-591346EFA65A}"/>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43" name="Oval 1242">
                    <a:extLst>
                      <a:ext uri="{FF2B5EF4-FFF2-40B4-BE49-F238E27FC236}">
                        <a16:creationId xmlns:a16="http://schemas.microsoft.com/office/drawing/2014/main" id="{DEC924DE-2970-48AA-E3B8-94F531053B41}"/>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06" name="Group 1205">
                  <a:extLst>
                    <a:ext uri="{FF2B5EF4-FFF2-40B4-BE49-F238E27FC236}">
                      <a16:creationId xmlns:a16="http://schemas.microsoft.com/office/drawing/2014/main" id="{0288E50A-348E-8CE5-B93F-0178B87625AD}"/>
                    </a:ext>
                  </a:extLst>
                </p:cNvPr>
                <p:cNvGrpSpPr>
                  <a:grpSpLocks noChangeAspect="1"/>
                </p:cNvGrpSpPr>
                <p:nvPr/>
              </p:nvGrpSpPr>
              <p:grpSpPr>
                <a:xfrm>
                  <a:off x="1654182" y="4139432"/>
                  <a:ext cx="360000" cy="489420"/>
                  <a:chOff x="10332683" y="2086882"/>
                  <a:chExt cx="233572" cy="317541"/>
                </a:xfrm>
              </p:grpSpPr>
              <p:sp>
                <p:nvSpPr>
                  <p:cNvPr id="1240" name="Oval 1239">
                    <a:extLst>
                      <a:ext uri="{FF2B5EF4-FFF2-40B4-BE49-F238E27FC236}">
                        <a16:creationId xmlns:a16="http://schemas.microsoft.com/office/drawing/2014/main" id="{2C4CD146-3F97-CB2C-B902-BC033A8F3E05}"/>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41" name="Oval 1240">
                    <a:extLst>
                      <a:ext uri="{FF2B5EF4-FFF2-40B4-BE49-F238E27FC236}">
                        <a16:creationId xmlns:a16="http://schemas.microsoft.com/office/drawing/2014/main" id="{BC38A619-2E54-AF01-C075-413C1755D072}"/>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07" name="Group 1206">
                  <a:extLst>
                    <a:ext uri="{FF2B5EF4-FFF2-40B4-BE49-F238E27FC236}">
                      <a16:creationId xmlns:a16="http://schemas.microsoft.com/office/drawing/2014/main" id="{B69C2421-80A7-908B-3768-A02F475A04D9}"/>
                    </a:ext>
                  </a:extLst>
                </p:cNvPr>
                <p:cNvGrpSpPr>
                  <a:grpSpLocks noChangeAspect="1"/>
                </p:cNvGrpSpPr>
                <p:nvPr/>
              </p:nvGrpSpPr>
              <p:grpSpPr>
                <a:xfrm>
                  <a:off x="1248507" y="3954766"/>
                  <a:ext cx="360000" cy="489420"/>
                  <a:chOff x="10332683" y="2086882"/>
                  <a:chExt cx="233572" cy="317541"/>
                </a:xfrm>
              </p:grpSpPr>
              <p:sp>
                <p:nvSpPr>
                  <p:cNvPr id="1238" name="Oval 1237">
                    <a:extLst>
                      <a:ext uri="{FF2B5EF4-FFF2-40B4-BE49-F238E27FC236}">
                        <a16:creationId xmlns:a16="http://schemas.microsoft.com/office/drawing/2014/main" id="{BC47F920-EE00-B399-F0DF-A477A2624BBE}"/>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39" name="Oval 1238">
                    <a:extLst>
                      <a:ext uri="{FF2B5EF4-FFF2-40B4-BE49-F238E27FC236}">
                        <a16:creationId xmlns:a16="http://schemas.microsoft.com/office/drawing/2014/main" id="{01122EA1-7707-52AB-0721-46424B176FB4}"/>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08" name="Group 1207">
                  <a:extLst>
                    <a:ext uri="{FF2B5EF4-FFF2-40B4-BE49-F238E27FC236}">
                      <a16:creationId xmlns:a16="http://schemas.microsoft.com/office/drawing/2014/main" id="{985CDFBE-509C-184D-4A28-92EA2689189D}"/>
                    </a:ext>
                  </a:extLst>
                </p:cNvPr>
                <p:cNvGrpSpPr>
                  <a:grpSpLocks noChangeAspect="1"/>
                </p:cNvGrpSpPr>
                <p:nvPr/>
              </p:nvGrpSpPr>
              <p:grpSpPr>
                <a:xfrm>
                  <a:off x="1474182" y="3579622"/>
                  <a:ext cx="360000" cy="489420"/>
                  <a:chOff x="10332683" y="2086882"/>
                  <a:chExt cx="233572" cy="317541"/>
                </a:xfrm>
              </p:grpSpPr>
              <p:sp>
                <p:nvSpPr>
                  <p:cNvPr id="1236" name="Oval 1235">
                    <a:extLst>
                      <a:ext uri="{FF2B5EF4-FFF2-40B4-BE49-F238E27FC236}">
                        <a16:creationId xmlns:a16="http://schemas.microsoft.com/office/drawing/2014/main" id="{9C41AE50-242F-7D13-7C2F-9DD11B9E7948}"/>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37" name="Oval 1236">
                    <a:extLst>
                      <a:ext uri="{FF2B5EF4-FFF2-40B4-BE49-F238E27FC236}">
                        <a16:creationId xmlns:a16="http://schemas.microsoft.com/office/drawing/2014/main" id="{B9E2E6B0-E285-EB6F-96DB-BDE1D21F7D9C}"/>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09" name="Group 1208">
                  <a:extLst>
                    <a:ext uri="{FF2B5EF4-FFF2-40B4-BE49-F238E27FC236}">
                      <a16:creationId xmlns:a16="http://schemas.microsoft.com/office/drawing/2014/main" id="{4AC444B4-2808-4EBA-D48F-E88936C940AF}"/>
                    </a:ext>
                  </a:extLst>
                </p:cNvPr>
                <p:cNvGrpSpPr>
                  <a:grpSpLocks noChangeAspect="1"/>
                </p:cNvGrpSpPr>
                <p:nvPr/>
              </p:nvGrpSpPr>
              <p:grpSpPr>
                <a:xfrm rot="13169141">
                  <a:off x="707993" y="4670877"/>
                  <a:ext cx="360000" cy="489420"/>
                  <a:chOff x="10332683" y="2086882"/>
                  <a:chExt cx="233572" cy="317541"/>
                </a:xfrm>
              </p:grpSpPr>
              <p:sp>
                <p:nvSpPr>
                  <p:cNvPr id="1234" name="Oval 1233">
                    <a:extLst>
                      <a:ext uri="{FF2B5EF4-FFF2-40B4-BE49-F238E27FC236}">
                        <a16:creationId xmlns:a16="http://schemas.microsoft.com/office/drawing/2014/main" id="{86A3623C-5269-E935-12BA-33D02A34FE15}"/>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35" name="Oval 1234">
                    <a:extLst>
                      <a:ext uri="{FF2B5EF4-FFF2-40B4-BE49-F238E27FC236}">
                        <a16:creationId xmlns:a16="http://schemas.microsoft.com/office/drawing/2014/main" id="{83908375-E8E8-B957-203D-9DB2D58C883A}"/>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10" name="Group 1209">
                  <a:extLst>
                    <a:ext uri="{FF2B5EF4-FFF2-40B4-BE49-F238E27FC236}">
                      <a16:creationId xmlns:a16="http://schemas.microsoft.com/office/drawing/2014/main" id="{1F98B861-FEBC-B8CA-4621-9587B7E9FF15}"/>
                    </a:ext>
                  </a:extLst>
                </p:cNvPr>
                <p:cNvGrpSpPr>
                  <a:grpSpLocks noChangeAspect="1"/>
                </p:cNvGrpSpPr>
                <p:nvPr/>
              </p:nvGrpSpPr>
              <p:grpSpPr>
                <a:xfrm rot="12539854">
                  <a:off x="694389" y="5158999"/>
                  <a:ext cx="653742" cy="527175"/>
                  <a:chOff x="9786742" y="1885443"/>
                  <a:chExt cx="411881" cy="332139"/>
                </a:xfrm>
              </p:grpSpPr>
              <p:sp>
                <p:nvSpPr>
                  <p:cNvPr id="1231" name="Oval 1230">
                    <a:extLst>
                      <a:ext uri="{FF2B5EF4-FFF2-40B4-BE49-F238E27FC236}">
                        <a16:creationId xmlns:a16="http://schemas.microsoft.com/office/drawing/2014/main" id="{3AE6935E-E92D-E33F-17FF-61ED78CD2615}"/>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32" name="Oval 1231">
                    <a:extLst>
                      <a:ext uri="{FF2B5EF4-FFF2-40B4-BE49-F238E27FC236}">
                        <a16:creationId xmlns:a16="http://schemas.microsoft.com/office/drawing/2014/main" id="{E3288330-5838-4F16-E026-A0FACE955F09}"/>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33" name="Oval 1232">
                    <a:extLst>
                      <a:ext uri="{FF2B5EF4-FFF2-40B4-BE49-F238E27FC236}">
                        <a16:creationId xmlns:a16="http://schemas.microsoft.com/office/drawing/2014/main" id="{C07DE34F-758B-E282-8BFF-194DC5F62F47}"/>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11" name="Group 1210">
                  <a:extLst>
                    <a:ext uri="{FF2B5EF4-FFF2-40B4-BE49-F238E27FC236}">
                      <a16:creationId xmlns:a16="http://schemas.microsoft.com/office/drawing/2014/main" id="{CCB3D09E-F1B2-C0FA-52D3-BBEDE666C304}"/>
                    </a:ext>
                  </a:extLst>
                </p:cNvPr>
                <p:cNvGrpSpPr>
                  <a:grpSpLocks noChangeAspect="1"/>
                </p:cNvGrpSpPr>
                <p:nvPr/>
              </p:nvGrpSpPr>
              <p:grpSpPr>
                <a:xfrm rot="15363692">
                  <a:off x="177617" y="3887252"/>
                  <a:ext cx="653742" cy="527175"/>
                  <a:chOff x="9786742" y="1885443"/>
                  <a:chExt cx="411881" cy="332139"/>
                </a:xfrm>
              </p:grpSpPr>
              <p:sp>
                <p:nvSpPr>
                  <p:cNvPr id="1228" name="Oval 1227">
                    <a:extLst>
                      <a:ext uri="{FF2B5EF4-FFF2-40B4-BE49-F238E27FC236}">
                        <a16:creationId xmlns:a16="http://schemas.microsoft.com/office/drawing/2014/main" id="{47679383-B058-3EDD-1A92-6CFD3A83B9D3}"/>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29" name="Oval 1228">
                    <a:extLst>
                      <a:ext uri="{FF2B5EF4-FFF2-40B4-BE49-F238E27FC236}">
                        <a16:creationId xmlns:a16="http://schemas.microsoft.com/office/drawing/2014/main" id="{167F47C7-6347-2557-97E6-05E9F2BF90B7}"/>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30" name="Oval 1229">
                    <a:extLst>
                      <a:ext uri="{FF2B5EF4-FFF2-40B4-BE49-F238E27FC236}">
                        <a16:creationId xmlns:a16="http://schemas.microsoft.com/office/drawing/2014/main" id="{DA533B5B-7B84-2E8C-3B32-679A5B756C11}"/>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12" name="Group 1211">
                  <a:extLst>
                    <a:ext uri="{FF2B5EF4-FFF2-40B4-BE49-F238E27FC236}">
                      <a16:creationId xmlns:a16="http://schemas.microsoft.com/office/drawing/2014/main" id="{05B4ED99-75F4-9B99-0C69-6BAD921288A9}"/>
                    </a:ext>
                  </a:extLst>
                </p:cNvPr>
                <p:cNvGrpSpPr>
                  <a:grpSpLocks noChangeAspect="1"/>
                </p:cNvGrpSpPr>
                <p:nvPr/>
              </p:nvGrpSpPr>
              <p:grpSpPr>
                <a:xfrm rot="19307533">
                  <a:off x="880595" y="3611053"/>
                  <a:ext cx="653742" cy="527175"/>
                  <a:chOff x="9786742" y="1885443"/>
                  <a:chExt cx="411881" cy="332139"/>
                </a:xfrm>
              </p:grpSpPr>
              <p:sp>
                <p:nvSpPr>
                  <p:cNvPr id="1225" name="Oval 1224">
                    <a:extLst>
                      <a:ext uri="{FF2B5EF4-FFF2-40B4-BE49-F238E27FC236}">
                        <a16:creationId xmlns:a16="http://schemas.microsoft.com/office/drawing/2014/main" id="{1B86F972-E9CA-F6DB-AFBF-E7BA4E0152FE}"/>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26" name="Oval 1225">
                    <a:extLst>
                      <a:ext uri="{FF2B5EF4-FFF2-40B4-BE49-F238E27FC236}">
                        <a16:creationId xmlns:a16="http://schemas.microsoft.com/office/drawing/2014/main" id="{B40E1D0B-E696-8B78-0EB0-3F425D07CA62}"/>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27" name="Oval 1226">
                    <a:extLst>
                      <a:ext uri="{FF2B5EF4-FFF2-40B4-BE49-F238E27FC236}">
                        <a16:creationId xmlns:a16="http://schemas.microsoft.com/office/drawing/2014/main" id="{662EB9B0-C698-D7C9-3A76-2E954C51AFAA}"/>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13" name="Group 1212">
                  <a:extLst>
                    <a:ext uri="{FF2B5EF4-FFF2-40B4-BE49-F238E27FC236}">
                      <a16:creationId xmlns:a16="http://schemas.microsoft.com/office/drawing/2014/main" id="{4BFE35BC-7588-E983-9900-3F33AFEFBD69}"/>
                    </a:ext>
                  </a:extLst>
                </p:cNvPr>
                <p:cNvGrpSpPr>
                  <a:grpSpLocks noChangeAspect="1"/>
                </p:cNvGrpSpPr>
                <p:nvPr/>
              </p:nvGrpSpPr>
              <p:grpSpPr>
                <a:xfrm rot="17545534">
                  <a:off x="179779" y="4837686"/>
                  <a:ext cx="653742" cy="527175"/>
                  <a:chOff x="9786742" y="1885443"/>
                  <a:chExt cx="411881" cy="332139"/>
                </a:xfrm>
              </p:grpSpPr>
              <p:sp>
                <p:nvSpPr>
                  <p:cNvPr id="1222" name="Oval 1221">
                    <a:extLst>
                      <a:ext uri="{FF2B5EF4-FFF2-40B4-BE49-F238E27FC236}">
                        <a16:creationId xmlns:a16="http://schemas.microsoft.com/office/drawing/2014/main" id="{176F81D3-0D93-0B1C-605F-7064C28BB1B3}"/>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23" name="Oval 1222">
                    <a:extLst>
                      <a:ext uri="{FF2B5EF4-FFF2-40B4-BE49-F238E27FC236}">
                        <a16:creationId xmlns:a16="http://schemas.microsoft.com/office/drawing/2014/main" id="{C2F5C801-3BEC-C577-05D7-99697302AF08}"/>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24" name="Oval 1223">
                    <a:extLst>
                      <a:ext uri="{FF2B5EF4-FFF2-40B4-BE49-F238E27FC236}">
                        <a16:creationId xmlns:a16="http://schemas.microsoft.com/office/drawing/2014/main" id="{9B0F0800-6B01-CF33-0719-813C411ADE87}"/>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14" name="Group 1213">
                  <a:extLst>
                    <a:ext uri="{FF2B5EF4-FFF2-40B4-BE49-F238E27FC236}">
                      <a16:creationId xmlns:a16="http://schemas.microsoft.com/office/drawing/2014/main" id="{0394EAF1-DDC3-9796-4D07-424651D31FFC}"/>
                    </a:ext>
                  </a:extLst>
                </p:cNvPr>
                <p:cNvGrpSpPr>
                  <a:grpSpLocks noChangeAspect="1"/>
                </p:cNvGrpSpPr>
                <p:nvPr/>
              </p:nvGrpSpPr>
              <p:grpSpPr>
                <a:xfrm rot="17545534">
                  <a:off x="-132280" y="4278550"/>
                  <a:ext cx="653742" cy="527175"/>
                  <a:chOff x="9786742" y="1885443"/>
                  <a:chExt cx="411881" cy="332139"/>
                </a:xfrm>
              </p:grpSpPr>
              <p:sp>
                <p:nvSpPr>
                  <p:cNvPr id="1219" name="Oval 1218">
                    <a:extLst>
                      <a:ext uri="{FF2B5EF4-FFF2-40B4-BE49-F238E27FC236}">
                        <a16:creationId xmlns:a16="http://schemas.microsoft.com/office/drawing/2014/main" id="{8231ED8F-C17F-EF35-DEBF-970BFC261D4A}"/>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20" name="Oval 1219">
                    <a:extLst>
                      <a:ext uri="{FF2B5EF4-FFF2-40B4-BE49-F238E27FC236}">
                        <a16:creationId xmlns:a16="http://schemas.microsoft.com/office/drawing/2014/main" id="{4360023B-1983-0CD7-087B-D85E852AB899}"/>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21" name="Oval 1220">
                    <a:extLst>
                      <a:ext uri="{FF2B5EF4-FFF2-40B4-BE49-F238E27FC236}">
                        <a16:creationId xmlns:a16="http://schemas.microsoft.com/office/drawing/2014/main" id="{32E56E73-1340-A998-250A-14D2587EBDE0}"/>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215" name="Group 1214">
                  <a:extLst>
                    <a:ext uri="{FF2B5EF4-FFF2-40B4-BE49-F238E27FC236}">
                      <a16:creationId xmlns:a16="http://schemas.microsoft.com/office/drawing/2014/main" id="{0AA8CF57-13CE-0EEF-25F6-28C4FE2FCC5B}"/>
                    </a:ext>
                  </a:extLst>
                </p:cNvPr>
                <p:cNvGrpSpPr>
                  <a:grpSpLocks noChangeAspect="1"/>
                </p:cNvGrpSpPr>
                <p:nvPr/>
              </p:nvGrpSpPr>
              <p:grpSpPr>
                <a:xfrm rot="17545534">
                  <a:off x="1138961" y="4178774"/>
                  <a:ext cx="653742" cy="527175"/>
                  <a:chOff x="9786742" y="1885443"/>
                  <a:chExt cx="411881" cy="332139"/>
                </a:xfrm>
              </p:grpSpPr>
              <p:sp>
                <p:nvSpPr>
                  <p:cNvPr id="1216" name="Oval 1215">
                    <a:extLst>
                      <a:ext uri="{FF2B5EF4-FFF2-40B4-BE49-F238E27FC236}">
                        <a16:creationId xmlns:a16="http://schemas.microsoft.com/office/drawing/2014/main" id="{0CC3523D-98D0-B213-CEA6-6302F05705F3}"/>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17" name="Oval 1216">
                    <a:extLst>
                      <a:ext uri="{FF2B5EF4-FFF2-40B4-BE49-F238E27FC236}">
                        <a16:creationId xmlns:a16="http://schemas.microsoft.com/office/drawing/2014/main" id="{10E7949E-23DA-6584-4862-90B65D88F62F}"/>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18" name="Oval 1217">
                    <a:extLst>
                      <a:ext uri="{FF2B5EF4-FFF2-40B4-BE49-F238E27FC236}">
                        <a16:creationId xmlns:a16="http://schemas.microsoft.com/office/drawing/2014/main" id="{D899379A-14F4-7AEB-F75E-BA2F169B66E9}"/>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grpSp>
            <p:nvGrpSpPr>
              <p:cNvPr id="51" name="Group 50">
                <a:extLst>
                  <a:ext uri="{FF2B5EF4-FFF2-40B4-BE49-F238E27FC236}">
                    <a16:creationId xmlns:a16="http://schemas.microsoft.com/office/drawing/2014/main" id="{6F09F8A0-EA2F-6C15-C74C-0AB5C996368D}"/>
                  </a:ext>
                </a:extLst>
              </p:cNvPr>
              <p:cNvGrpSpPr/>
              <p:nvPr/>
            </p:nvGrpSpPr>
            <p:grpSpPr>
              <a:xfrm>
                <a:off x="1928152" y="343372"/>
                <a:ext cx="2466962" cy="2944228"/>
                <a:chOff x="1928152" y="343372"/>
                <a:chExt cx="2466962" cy="2944228"/>
              </a:xfrm>
            </p:grpSpPr>
            <p:grpSp>
              <p:nvGrpSpPr>
                <p:cNvPr id="1137" name="Group 1136">
                  <a:extLst>
                    <a:ext uri="{FF2B5EF4-FFF2-40B4-BE49-F238E27FC236}">
                      <a16:creationId xmlns:a16="http://schemas.microsoft.com/office/drawing/2014/main" id="{2C1BDB05-087B-C858-4A73-774B49CE1637}"/>
                    </a:ext>
                  </a:extLst>
                </p:cNvPr>
                <p:cNvGrpSpPr/>
                <p:nvPr/>
              </p:nvGrpSpPr>
              <p:grpSpPr>
                <a:xfrm>
                  <a:off x="2084715" y="343372"/>
                  <a:ext cx="2310399" cy="2944228"/>
                  <a:chOff x="2084715" y="343372"/>
                  <a:chExt cx="2310399" cy="2944228"/>
                </a:xfrm>
              </p:grpSpPr>
              <p:grpSp>
                <p:nvGrpSpPr>
                  <p:cNvPr id="1141" name="Group 1140">
                    <a:extLst>
                      <a:ext uri="{FF2B5EF4-FFF2-40B4-BE49-F238E27FC236}">
                        <a16:creationId xmlns:a16="http://schemas.microsoft.com/office/drawing/2014/main" id="{051A0E15-56DC-96F5-DFA1-B9F440AAA89E}"/>
                      </a:ext>
                    </a:extLst>
                  </p:cNvPr>
                  <p:cNvGrpSpPr>
                    <a:grpSpLocks noChangeAspect="1"/>
                  </p:cNvGrpSpPr>
                  <p:nvPr/>
                </p:nvGrpSpPr>
                <p:grpSpPr>
                  <a:xfrm>
                    <a:off x="3616246" y="2760425"/>
                    <a:ext cx="653742" cy="527175"/>
                    <a:chOff x="9786742" y="1885443"/>
                    <a:chExt cx="411881" cy="332139"/>
                  </a:xfrm>
                </p:grpSpPr>
                <p:sp>
                  <p:nvSpPr>
                    <p:cNvPr id="1202" name="Oval 1201">
                      <a:extLst>
                        <a:ext uri="{FF2B5EF4-FFF2-40B4-BE49-F238E27FC236}">
                          <a16:creationId xmlns:a16="http://schemas.microsoft.com/office/drawing/2014/main" id="{AAB73119-7137-F54A-55FF-D36EF26A8E72}"/>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03" name="Oval 1202">
                      <a:extLst>
                        <a:ext uri="{FF2B5EF4-FFF2-40B4-BE49-F238E27FC236}">
                          <a16:creationId xmlns:a16="http://schemas.microsoft.com/office/drawing/2014/main" id="{248EA91B-555D-A932-D65B-6333E70845EB}"/>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04" name="Oval 1203">
                      <a:extLst>
                        <a:ext uri="{FF2B5EF4-FFF2-40B4-BE49-F238E27FC236}">
                          <a16:creationId xmlns:a16="http://schemas.microsoft.com/office/drawing/2014/main" id="{3D1B85A7-E929-8981-0DF2-F5735E7CB198}"/>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2" name="Group 1141">
                    <a:extLst>
                      <a:ext uri="{FF2B5EF4-FFF2-40B4-BE49-F238E27FC236}">
                        <a16:creationId xmlns:a16="http://schemas.microsoft.com/office/drawing/2014/main" id="{DC3A17D1-3D9F-E7BE-E0CD-28D86DFDD468}"/>
                      </a:ext>
                    </a:extLst>
                  </p:cNvPr>
                  <p:cNvGrpSpPr>
                    <a:grpSpLocks noChangeAspect="1"/>
                  </p:cNvGrpSpPr>
                  <p:nvPr/>
                </p:nvGrpSpPr>
                <p:grpSpPr>
                  <a:xfrm rot="3811213">
                    <a:off x="2855699" y="1414870"/>
                    <a:ext cx="360000" cy="489420"/>
                    <a:chOff x="10332683" y="2086882"/>
                    <a:chExt cx="233572" cy="317541"/>
                  </a:xfrm>
                </p:grpSpPr>
                <p:sp>
                  <p:nvSpPr>
                    <p:cNvPr id="1200" name="Oval 1199">
                      <a:extLst>
                        <a:ext uri="{FF2B5EF4-FFF2-40B4-BE49-F238E27FC236}">
                          <a16:creationId xmlns:a16="http://schemas.microsoft.com/office/drawing/2014/main" id="{55CBE0DD-402F-C2A4-0BEA-75C47E7DE52A}"/>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201" name="Oval 1200">
                      <a:extLst>
                        <a:ext uri="{FF2B5EF4-FFF2-40B4-BE49-F238E27FC236}">
                          <a16:creationId xmlns:a16="http://schemas.microsoft.com/office/drawing/2014/main" id="{E471BD8D-E3E6-1E36-A1F9-DB926AE0880E}"/>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3" name="Group 1142">
                    <a:extLst>
                      <a:ext uri="{FF2B5EF4-FFF2-40B4-BE49-F238E27FC236}">
                        <a16:creationId xmlns:a16="http://schemas.microsoft.com/office/drawing/2014/main" id="{57F4B447-2325-1209-DCEB-BAB1469F676C}"/>
                      </a:ext>
                    </a:extLst>
                  </p:cNvPr>
                  <p:cNvGrpSpPr>
                    <a:grpSpLocks noChangeAspect="1"/>
                  </p:cNvGrpSpPr>
                  <p:nvPr/>
                </p:nvGrpSpPr>
                <p:grpSpPr>
                  <a:xfrm rot="12468676">
                    <a:off x="2897095" y="957781"/>
                    <a:ext cx="360000" cy="489420"/>
                    <a:chOff x="10332683" y="2086882"/>
                    <a:chExt cx="233572" cy="317541"/>
                  </a:xfrm>
                </p:grpSpPr>
                <p:sp>
                  <p:nvSpPr>
                    <p:cNvPr id="1198" name="Oval 1197">
                      <a:extLst>
                        <a:ext uri="{FF2B5EF4-FFF2-40B4-BE49-F238E27FC236}">
                          <a16:creationId xmlns:a16="http://schemas.microsoft.com/office/drawing/2014/main" id="{49C48370-4CA2-E14D-7053-F653369B162C}"/>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99" name="Oval 1198">
                      <a:extLst>
                        <a:ext uri="{FF2B5EF4-FFF2-40B4-BE49-F238E27FC236}">
                          <a16:creationId xmlns:a16="http://schemas.microsoft.com/office/drawing/2014/main" id="{18DD88BA-9609-E59B-806E-5F80CDABB768}"/>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4" name="Group 1143">
                    <a:extLst>
                      <a:ext uri="{FF2B5EF4-FFF2-40B4-BE49-F238E27FC236}">
                        <a16:creationId xmlns:a16="http://schemas.microsoft.com/office/drawing/2014/main" id="{CDA61855-F116-3B31-AD2F-6FD03E4FC6BF}"/>
                      </a:ext>
                    </a:extLst>
                  </p:cNvPr>
                  <p:cNvGrpSpPr>
                    <a:grpSpLocks noChangeAspect="1"/>
                  </p:cNvGrpSpPr>
                  <p:nvPr/>
                </p:nvGrpSpPr>
                <p:grpSpPr>
                  <a:xfrm rot="6340990">
                    <a:off x="3741248" y="2376869"/>
                    <a:ext cx="360000" cy="489420"/>
                    <a:chOff x="10332683" y="2086882"/>
                    <a:chExt cx="233572" cy="317541"/>
                  </a:xfrm>
                </p:grpSpPr>
                <p:sp>
                  <p:nvSpPr>
                    <p:cNvPr id="1196" name="Oval 1195">
                      <a:extLst>
                        <a:ext uri="{FF2B5EF4-FFF2-40B4-BE49-F238E27FC236}">
                          <a16:creationId xmlns:a16="http://schemas.microsoft.com/office/drawing/2014/main" id="{58DE79A6-0304-1C76-AB76-DC0C0E28C56F}"/>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97" name="Oval 1196">
                      <a:extLst>
                        <a:ext uri="{FF2B5EF4-FFF2-40B4-BE49-F238E27FC236}">
                          <a16:creationId xmlns:a16="http://schemas.microsoft.com/office/drawing/2014/main" id="{A10B2E55-9C81-2B55-217E-42A8DE36392E}"/>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5" name="Group 1144">
                    <a:extLst>
                      <a:ext uri="{FF2B5EF4-FFF2-40B4-BE49-F238E27FC236}">
                        <a16:creationId xmlns:a16="http://schemas.microsoft.com/office/drawing/2014/main" id="{9060A76D-F115-0A1D-F44E-21FFFED231E5}"/>
                      </a:ext>
                    </a:extLst>
                  </p:cNvPr>
                  <p:cNvGrpSpPr>
                    <a:grpSpLocks noChangeAspect="1"/>
                  </p:cNvGrpSpPr>
                  <p:nvPr/>
                </p:nvGrpSpPr>
                <p:grpSpPr>
                  <a:xfrm rot="12468676">
                    <a:off x="2747644" y="657357"/>
                    <a:ext cx="360000" cy="489420"/>
                    <a:chOff x="10332683" y="2086882"/>
                    <a:chExt cx="233572" cy="317541"/>
                  </a:xfrm>
                </p:grpSpPr>
                <p:sp>
                  <p:nvSpPr>
                    <p:cNvPr id="1194" name="Oval 1193">
                      <a:extLst>
                        <a:ext uri="{FF2B5EF4-FFF2-40B4-BE49-F238E27FC236}">
                          <a16:creationId xmlns:a16="http://schemas.microsoft.com/office/drawing/2014/main" id="{D9B7F9EA-5E29-65DA-94C3-13BC79D99ADE}"/>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95" name="Oval 1194">
                      <a:extLst>
                        <a:ext uri="{FF2B5EF4-FFF2-40B4-BE49-F238E27FC236}">
                          <a16:creationId xmlns:a16="http://schemas.microsoft.com/office/drawing/2014/main" id="{A9E298D9-AE44-8CCE-BE07-9B718A0B7C8E}"/>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6" name="Group 1145">
                    <a:extLst>
                      <a:ext uri="{FF2B5EF4-FFF2-40B4-BE49-F238E27FC236}">
                        <a16:creationId xmlns:a16="http://schemas.microsoft.com/office/drawing/2014/main" id="{002F5874-7D9E-9860-EE71-F591B2D8AD18}"/>
                      </a:ext>
                    </a:extLst>
                  </p:cNvPr>
                  <p:cNvGrpSpPr>
                    <a:grpSpLocks noChangeAspect="1"/>
                  </p:cNvGrpSpPr>
                  <p:nvPr/>
                </p:nvGrpSpPr>
                <p:grpSpPr>
                  <a:xfrm rot="18189000">
                    <a:off x="2504325" y="1807928"/>
                    <a:ext cx="653742" cy="527175"/>
                    <a:chOff x="9786742" y="1885443"/>
                    <a:chExt cx="411881" cy="332139"/>
                  </a:xfrm>
                </p:grpSpPr>
                <p:sp>
                  <p:nvSpPr>
                    <p:cNvPr id="1191" name="Oval 1190">
                      <a:extLst>
                        <a:ext uri="{FF2B5EF4-FFF2-40B4-BE49-F238E27FC236}">
                          <a16:creationId xmlns:a16="http://schemas.microsoft.com/office/drawing/2014/main" id="{93EB5754-079D-F9F6-CAD3-0FEF922EBD7D}"/>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92" name="Oval 1191">
                      <a:extLst>
                        <a:ext uri="{FF2B5EF4-FFF2-40B4-BE49-F238E27FC236}">
                          <a16:creationId xmlns:a16="http://schemas.microsoft.com/office/drawing/2014/main" id="{20A9FD2B-FBE2-7597-D8DC-F3BF4B18BA9E}"/>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93" name="Oval 1192">
                      <a:extLst>
                        <a:ext uri="{FF2B5EF4-FFF2-40B4-BE49-F238E27FC236}">
                          <a16:creationId xmlns:a16="http://schemas.microsoft.com/office/drawing/2014/main" id="{88C3AB6D-BCF4-5F30-D04B-411D8605C083}"/>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7" name="Group 1146">
                    <a:extLst>
                      <a:ext uri="{FF2B5EF4-FFF2-40B4-BE49-F238E27FC236}">
                        <a16:creationId xmlns:a16="http://schemas.microsoft.com/office/drawing/2014/main" id="{8FE6BEC1-E0B8-C6FA-E7DD-726251CEFDBB}"/>
                      </a:ext>
                    </a:extLst>
                  </p:cNvPr>
                  <p:cNvGrpSpPr>
                    <a:grpSpLocks noChangeAspect="1"/>
                  </p:cNvGrpSpPr>
                  <p:nvPr/>
                </p:nvGrpSpPr>
                <p:grpSpPr>
                  <a:xfrm rot="10800000">
                    <a:off x="3569915" y="1398022"/>
                    <a:ext cx="653742" cy="527175"/>
                    <a:chOff x="9786742" y="1885443"/>
                    <a:chExt cx="411881" cy="332139"/>
                  </a:xfrm>
                </p:grpSpPr>
                <p:sp>
                  <p:nvSpPr>
                    <p:cNvPr id="1188" name="Oval 1187">
                      <a:extLst>
                        <a:ext uri="{FF2B5EF4-FFF2-40B4-BE49-F238E27FC236}">
                          <a16:creationId xmlns:a16="http://schemas.microsoft.com/office/drawing/2014/main" id="{570E6151-327A-C6C6-E1C5-0DBB62AC9C4E}"/>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89" name="Oval 1188">
                      <a:extLst>
                        <a:ext uri="{FF2B5EF4-FFF2-40B4-BE49-F238E27FC236}">
                          <a16:creationId xmlns:a16="http://schemas.microsoft.com/office/drawing/2014/main" id="{945C3559-9CE8-E401-2DFD-D77E2F1099FA}"/>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90" name="Oval 1189">
                      <a:extLst>
                        <a:ext uri="{FF2B5EF4-FFF2-40B4-BE49-F238E27FC236}">
                          <a16:creationId xmlns:a16="http://schemas.microsoft.com/office/drawing/2014/main" id="{0B833701-5F84-6136-B5A9-9104DB4DF821}"/>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8" name="Group 1147">
                    <a:extLst>
                      <a:ext uri="{FF2B5EF4-FFF2-40B4-BE49-F238E27FC236}">
                        <a16:creationId xmlns:a16="http://schemas.microsoft.com/office/drawing/2014/main" id="{28A957D0-FC3E-E096-3A51-C25025780E9F}"/>
                      </a:ext>
                    </a:extLst>
                  </p:cNvPr>
                  <p:cNvGrpSpPr>
                    <a:grpSpLocks noChangeAspect="1"/>
                  </p:cNvGrpSpPr>
                  <p:nvPr/>
                </p:nvGrpSpPr>
                <p:grpSpPr>
                  <a:xfrm>
                    <a:off x="2273674" y="1202491"/>
                    <a:ext cx="653742" cy="527175"/>
                    <a:chOff x="9786742" y="1885443"/>
                    <a:chExt cx="411881" cy="332139"/>
                  </a:xfrm>
                </p:grpSpPr>
                <p:sp>
                  <p:nvSpPr>
                    <p:cNvPr id="1185" name="Oval 1184">
                      <a:extLst>
                        <a:ext uri="{FF2B5EF4-FFF2-40B4-BE49-F238E27FC236}">
                          <a16:creationId xmlns:a16="http://schemas.microsoft.com/office/drawing/2014/main" id="{D3F26301-51EE-8A35-439C-8836C43DA131}"/>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86" name="Oval 1185">
                      <a:extLst>
                        <a:ext uri="{FF2B5EF4-FFF2-40B4-BE49-F238E27FC236}">
                          <a16:creationId xmlns:a16="http://schemas.microsoft.com/office/drawing/2014/main" id="{E9A6AA4D-1CE6-EEAA-9193-901C23CE3A6A}"/>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87" name="Oval 1186">
                      <a:extLst>
                        <a:ext uri="{FF2B5EF4-FFF2-40B4-BE49-F238E27FC236}">
                          <a16:creationId xmlns:a16="http://schemas.microsoft.com/office/drawing/2014/main" id="{122B1E41-4109-6351-E42C-28FDA97DF69D}"/>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49" name="Group 1148">
                    <a:extLst>
                      <a:ext uri="{FF2B5EF4-FFF2-40B4-BE49-F238E27FC236}">
                        <a16:creationId xmlns:a16="http://schemas.microsoft.com/office/drawing/2014/main" id="{A2D6F5E0-C358-86D4-6FF2-CE1BF6332913}"/>
                      </a:ext>
                    </a:extLst>
                  </p:cNvPr>
                  <p:cNvGrpSpPr>
                    <a:grpSpLocks noChangeAspect="1"/>
                  </p:cNvGrpSpPr>
                  <p:nvPr/>
                </p:nvGrpSpPr>
                <p:grpSpPr>
                  <a:xfrm rot="4641571">
                    <a:off x="2208361" y="749135"/>
                    <a:ext cx="653742" cy="527175"/>
                    <a:chOff x="9786742" y="1885443"/>
                    <a:chExt cx="411881" cy="332139"/>
                  </a:xfrm>
                </p:grpSpPr>
                <p:sp>
                  <p:nvSpPr>
                    <p:cNvPr id="1182" name="Oval 1181">
                      <a:extLst>
                        <a:ext uri="{FF2B5EF4-FFF2-40B4-BE49-F238E27FC236}">
                          <a16:creationId xmlns:a16="http://schemas.microsoft.com/office/drawing/2014/main" id="{EF5FEA11-C0D4-E211-6AEA-98996A9CFDA8}"/>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83" name="Oval 1182">
                      <a:extLst>
                        <a:ext uri="{FF2B5EF4-FFF2-40B4-BE49-F238E27FC236}">
                          <a16:creationId xmlns:a16="http://schemas.microsoft.com/office/drawing/2014/main" id="{C3BCF37F-DD8F-CB8E-0CE4-842F24A79D9A}"/>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84" name="Oval 1183">
                      <a:extLst>
                        <a:ext uri="{FF2B5EF4-FFF2-40B4-BE49-F238E27FC236}">
                          <a16:creationId xmlns:a16="http://schemas.microsoft.com/office/drawing/2014/main" id="{75206D09-CEDB-500B-DF0B-361CB7A32972}"/>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0" name="Group 1149">
                    <a:extLst>
                      <a:ext uri="{FF2B5EF4-FFF2-40B4-BE49-F238E27FC236}">
                        <a16:creationId xmlns:a16="http://schemas.microsoft.com/office/drawing/2014/main" id="{4B04E58E-501C-AB5D-0652-53EC5FA32277}"/>
                      </a:ext>
                    </a:extLst>
                  </p:cNvPr>
                  <p:cNvGrpSpPr>
                    <a:grpSpLocks noChangeAspect="1"/>
                  </p:cNvGrpSpPr>
                  <p:nvPr/>
                </p:nvGrpSpPr>
                <p:grpSpPr>
                  <a:xfrm rot="13166679">
                    <a:off x="3128262" y="1638277"/>
                    <a:ext cx="653742" cy="527175"/>
                    <a:chOff x="9786742" y="1885443"/>
                    <a:chExt cx="411881" cy="332139"/>
                  </a:xfrm>
                </p:grpSpPr>
                <p:sp>
                  <p:nvSpPr>
                    <p:cNvPr id="1179" name="Oval 1178">
                      <a:extLst>
                        <a:ext uri="{FF2B5EF4-FFF2-40B4-BE49-F238E27FC236}">
                          <a16:creationId xmlns:a16="http://schemas.microsoft.com/office/drawing/2014/main" id="{49C8EB3C-1A2D-AF7A-B276-6293441E2C3B}"/>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80" name="Oval 1179">
                      <a:extLst>
                        <a:ext uri="{FF2B5EF4-FFF2-40B4-BE49-F238E27FC236}">
                          <a16:creationId xmlns:a16="http://schemas.microsoft.com/office/drawing/2014/main" id="{42D2B61A-3551-4787-7E2D-D15298590A59}"/>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81" name="Oval 1180">
                      <a:extLst>
                        <a:ext uri="{FF2B5EF4-FFF2-40B4-BE49-F238E27FC236}">
                          <a16:creationId xmlns:a16="http://schemas.microsoft.com/office/drawing/2014/main" id="{D9D647E2-2148-BA4A-54B5-327D39FAD35A}"/>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1" name="Group 1150">
                    <a:extLst>
                      <a:ext uri="{FF2B5EF4-FFF2-40B4-BE49-F238E27FC236}">
                        <a16:creationId xmlns:a16="http://schemas.microsoft.com/office/drawing/2014/main" id="{B75932B7-08AF-736C-64A4-A8A970C0EA1B}"/>
                      </a:ext>
                    </a:extLst>
                  </p:cNvPr>
                  <p:cNvGrpSpPr>
                    <a:grpSpLocks noChangeAspect="1"/>
                  </p:cNvGrpSpPr>
                  <p:nvPr/>
                </p:nvGrpSpPr>
                <p:grpSpPr>
                  <a:xfrm rot="9923081">
                    <a:off x="3579286" y="938904"/>
                    <a:ext cx="653742" cy="527175"/>
                    <a:chOff x="9786742" y="1885443"/>
                    <a:chExt cx="411881" cy="332139"/>
                  </a:xfrm>
                </p:grpSpPr>
                <p:sp>
                  <p:nvSpPr>
                    <p:cNvPr id="1176" name="Oval 1175">
                      <a:extLst>
                        <a:ext uri="{FF2B5EF4-FFF2-40B4-BE49-F238E27FC236}">
                          <a16:creationId xmlns:a16="http://schemas.microsoft.com/office/drawing/2014/main" id="{2CE73000-D29E-315B-E478-2E3177236F63}"/>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77" name="Oval 1176">
                      <a:extLst>
                        <a:ext uri="{FF2B5EF4-FFF2-40B4-BE49-F238E27FC236}">
                          <a16:creationId xmlns:a16="http://schemas.microsoft.com/office/drawing/2014/main" id="{9D61F4A7-8F1F-215C-0857-A3C17A7E50BC}"/>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78" name="Oval 1177">
                      <a:extLst>
                        <a:ext uri="{FF2B5EF4-FFF2-40B4-BE49-F238E27FC236}">
                          <a16:creationId xmlns:a16="http://schemas.microsoft.com/office/drawing/2014/main" id="{E82C9E73-CB18-D129-4C38-22A3B246A84E}"/>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2" name="Group 1151">
                    <a:extLst>
                      <a:ext uri="{FF2B5EF4-FFF2-40B4-BE49-F238E27FC236}">
                        <a16:creationId xmlns:a16="http://schemas.microsoft.com/office/drawing/2014/main" id="{697206B4-594C-B01F-DD96-16354AF8F6E5}"/>
                      </a:ext>
                    </a:extLst>
                  </p:cNvPr>
                  <p:cNvGrpSpPr>
                    <a:grpSpLocks noChangeAspect="1"/>
                  </p:cNvGrpSpPr>
                  <p:nvPr/>
                </p:nvGrpSpPr>
                <p:grpSpPr>
                  <a:xfrm rot="2396515">
                    <a:off x="3447578" y="343372"/>
                    <a:ext cx="653742" cy="527175"/>
                    <a:chOff x="9786742" y="1885443"/>
                    <a:chExt cx="411881" cy="332139"/>
                  </a:xfrm>
                </p:grpSpPr>
                <p:sp>
                  <p:nvSpPr>
                    <p:cNvPr id="1173" name="Oval 1172">
                      <a:extLst>
                        <a:ext uri="{FF2B5EF4-FFF2-40B4-BE49-F238E27FC236}">
                          <a16:creationId xmlns:a16="http://schemas.microsoft.com/office/drawing/2014/main" id="{7C525DD0-CA93-8AB0-DCB9-CC2478935956}"/>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74" name="Oval 1173">
                      <a:extLst>
                        <a:ext uri="{FF2B5EF4-FFF2-40B4-BE49-F238E27FC236}">
                          <a16:creationId xmlns:a16="http://schemas.microsoft.com/office/drawing/2014/main" id="{1F0FD56B-7223-3251-247F-E60FA246AE28}"/>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75" name="Oval 1174">
                      <a:extLst>
                        <a:ext uri="{FF2B5EF4-FFF2-40B4-BE49-F238E27FC236}">
                          <a16:creationId xmlns:a16="http://schemas.microsoft.com/office/drawing/2014/main" id="{1762143D-C11B-3A82-AF98-A249797E6E27}"/>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3" name="Group 1152">
                    <a:extLst>
                      <a:ext uri="{FF2B5EF4-FFF2-40B4-BE49-F238E27FC236}">
                        <a16:creationId xmlns:a16="http://schemas.microsoft.com/office/drawing/2014/main" id="{3F4AF336-3744-D114-8A2B-088D6D4746AC}"/>
                      </a:ext>
                    </a:extLst>
                  </p:cNvPr>
                  <p:cNvGrpSpPr>
                    <a:grpSpLocks noChangeAspect="1"/>
                  </p:cNvGrpSpPr>
                  <p:nvPr/>
                </p:nvGrpSpPr>
                <p:grpSpPr>
                  <a:xfrm rot="18238433">
                    <a:off x="2845127" y="2023306"/>
                    <a:ext cx="653742" cy="527175"/>
                    <a:chOff x="9786742" y="1885443"/>
                    <a:chExt cx="411881" cy="332139"/>
                  </a:xfrm>
                </p:grpSpPr>
                <p:sp>
                  <p:nvSpPr>
                    <p:cNvPr id="1170" name="Oval 1169">
                      <a:extLst>
                        <a:ext uri="{FF2B5EF4-FFF2-40B4-BE49-F238E27FC236}">
                          <a16:creationId xmlns:a16="http://schemas.microsoft.com/office/drawing/2014/main" id="{3105F962-2B15-3A1D-8BE7-8E0921F3FCDD}"/>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71" name="Oval 1170">
                      <a:extLst>
                        <a:ext uri="{FF2B5EF4-FFF2-40B4-BE49-F238E27FC236}">
                          <a16:creationId xmlns:a16="http://schemas.microsoft.com/office/drawing/2014/main" id="{E0FB6583-BC30-D272-B10E-B9E0DACAD4F3}"/>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72" name="Oval 1171">
                      <a:extLst>
                        <a:ext uri="{FF2B5EF4-FFF2-40B4-BE49-F238E27FC236}">
                          <a16:creationId xmlns:a16="http://schemas.microsoft.com/office/drawing/2014/main" id="{142BD370-81E7-2008-80CD-242626ABB9FE}"/>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4" name="Group 1153">
                    <a:extLst>
                      <a:ext uri="{FF2B5EF4-FFF2-40B4-BE49-F238E27FC236}">
                        <a16:creationId xmlns:a16="http://schemas.microsoft.com/office/drawing/2014/main" id="{AD67DB9E-EBEA-61B6-6B27-D390ABAC5C59}"/>
                      </a:ext>
                    </a:extLst>
                  </p:cNvPr>
                  <p:cNvGrpSpPr>
                    <a:grpSpLocks noChangeAspect="1"/>
                  </p:cNvGrpSpPr>
                  <p:nvPr/>
                </p:nvGrpSpPr>
                <p:grpSpPr>
                  <a:xfrm rot="7426748">
                    <a:off x="3804656" y="2023307"/>
                    <a:ext cx="653742" cy="527175"/>
                    <a:chOff x="9786742" y="1885443"/>
                    <a:chExt cx="411881" cy="332139"/>
                  </a:xfrm>
                </p:grpSpPr>
                <p:sp>
                  <p:nvSpPr>
                    <p:cNvPr id="1167" name="Oval 1166">
                      <a:extLst>
                        <a:ext uri="{FF2B5EF4-FFF2-40B4-BE49-F238E27FC236}">
                          <a16:creationId xmlns:a16="http://schemas.microsoft.com/office/drawing/2014/main" id="{92507DCC-71CB-BC7F-9904-400EFA6132FC}"/>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68" name="Oval 1167">
                      <a:extLst>
                        <a:ext uri="{FF2B5EF4-FFF2-40B4-BE49-F238E27FC236}">
                          <a16:creationId xmlns:a16="http://schemas.microsoft.com/office/drawing/2014/main" id="{8B3D5D86-4E6B-1CA1-91E0-9AFB542969E0}"/>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69" name="Oval 1168">
                      <a:extLst>
                        <a:ext uri="{FF2B5EF4-FFF2-40B4-BE49-F238E27FC236}">
                          <a16:creationId xmlns:a16="http://schemas.microsoft.com/office/drawing/2014/main" id="{D7BD5484-EEB2-30A3-B259-563BA33FD2A7}"/>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5" name="Group 1154">
                    <a:extLst>
                      <a:ext uri="{FF2B5EF4-FFF2-40B4-BE49-F238E27FC236}">
                        <a16:creationId xmlns:a16="http://schemas.microsoft.com/office/drawing/2014/main" id="{EF0F0F14-8FD1-E303-891E-A2297B0B2BED}"/>
                      </a:ext>
                    </a:extLst>
                  </p:cNvPr>
                  <p:cNvGrpSpPr>
                    <a:grpSpLocks noChangeAspect="1"/>
                  </p:cNvGrpSpPr>
                  <p:nvPr/>
                </p:nvGrpSpPr>
                <p:grpSpPr>
                  <a:xfrm rot="2400347">
                    <a:off x="2084715" y="1733332"/>
                    <a:ext cx="653742" cy="527175"/>
                    <a:chOff x="9786742" y="1885443"/>
                    <a:chExt cx="411881" cy="332139"/>
                  </a:xfrm>
                </p:grpSpPr>
                <p:sp>
                  <p:nvSpPr>
                    <p:cNvPr id="1164" name="Oval 1163">
                      <a:extLst>
                        <a:ext uri="{FF2B5EF4-FFF2-40B4-BE49-F238E27FC236}">
                          <a16:creationId xmlns:a16="http://schemas.microsoft.com/office/drawing/2014/main" id="{33244527-FEB2-A012-A0D0-1C937EFABDCE}"/>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65" name="Oval 1164">
                      <a:extLst>
                        <a:ext uri="{FF2B5EF4-FFF2-40B4-BE49-F238E27FC236}">
                          <a16:creationId xmlns:a16="http://schemas.microsoft.com/office/drawing/2014/main" id="{0E31B143-685A-809D-CA2F-E886AF701E44}"/>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66" name="Oval 1165">
                      <a:extLst>
                        <a:ext uri="{FF2B5EF4-FFF2-40B4-BE49-F238E27FC236}">
                          <a16:creationId xmlns:a16="http://schemas.microsoft.com/office/drawing/2014/main" id="{C83C0E48-26FE-D6CA-CF27-CEB457C44F07}"/>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6" name="Group 1155">
                    <a:extLst>
                      <a:ext uri="{FF2B5EF4-FFF2-40B4-BE49-F238E27FC236}">
                        <a16:creationId xmlns:a16="http://schemas.microsoft.com/office/drawing/2014/main" id="{61AC63A0-BC09-A97C-8D1E-33D0898DFA71}"/>
                      </a:ext>
                    </a:extLst>
                  </p:cNvPr>
                  <p:cNvGrpSpPr>
                    <a:grpSpLocks noChangeAspect="1"/>
                  </p:cNvGrpSpPr>
                  <p:nvPr/>
                </p:nvGrpSpPr>
                <p:grpSpPr>
                  <a:xfrm>
                    <a:off x="2977343" y="1049038"/>
                    <a:ext cx="653742" cy="527175"/>
                    <a:chOff x="9786742" y="1885443"/>
                    <a:chExt cx="411881" cy="332139"/>
                  </a:xfrm>
                </p:grpSpPr>
                <p:sp>
                  <p:nvSpPr>
                    <p:cNvPr id="1161" name="Oval 1160">
                      <a:extLst>
                        <a:ext uri="{FF2B5EF4-FFF2-40B4-BE49-F238E27FC236}">
                          <a16:creationId xmlns:a16="http://schemas.microsoft.com/office/drawing/2014/main" id="{1C2BD459-2D9F-2D6B-4A9C-86E5962ADC35}"/>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62" name="Oval 1161">
                      <a:extLst>
                        <a:ext uri="{FF2B5EF4-FFF2-40B4-BE49-F238E27FC236}">
                          <a16:creationId xmlns:a16="http://schemas.microsoft.com/office/drawing/2014/main" id="{CB112B4B-DA45-1DC3-807B-BC7099E974F6}"/>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63" name="Oval 1162">
                      <a:extLst>
                        <a:ext uri="{FF2B5EF4-FFF2-40B4-BE49-F238E27FC236}">
                          <a16:creationId xmlns:a16="http://schemas.microsoft.com/office/drawing/2014/main" id="{8B5425EF-C41A-33B8-E2A0-7B9B805437B1}"/>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157" name="Group 1156">
                    <a:extLst>
                      <a:ext uri="{FF2B5EF4-FFF2-40B4-BE49-F238E27FC236}">
                        <a16:creationId xmlns:a16="http://schemas.microsoft.com/office/drawing/2014/main" id="{74DAEC2C-DA60-9D6A-9656-E45A16A183C3}"/>
                      </a:ext>
                    </a:extLst>
                  </p:cNvPr>
                  <p:cNvGrpSpPr>
                    <a:grpSpLocks noChangeAspect="1"/>
                  </p:cNvGrpSpPr>
                  <p:nvPr/>
                </p:nvGrpSpPr>
                <p:grpSpPr>
                  <a:xfrm rot="20288778">
                    <a:off x="2999113" y="572584"/>
                    <a:ext cx="653742" cy="527175"/>
                    <a:chOff x="9786742" y="1885443"/>
                    <a:chExt cx="411881" cy="332139"/>
                  </a:xfrm>
                </p:grpSpPr>
                <p:sp>
                  <p:nvSpPr>
                    <p:cNvPr id="1158" name="Oval 1157">
                      <a:extLst>
                        <a:ext uri="{FF2B5EF4-FFF2-40B4-BE49-F238E27FC236}">
                          <a16:creationId xmlns:a16="http://schemas.microsoft.com/office/drawing/2014/main" id="{BA698AB5-7C83-F936-C947-B38127859AB2}"/>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59" name="Oval 1158">
                      <a:extLst>
                        <a:ext uri="{FF2B5EF4-FFF2-40B4-BE49-F238E27FC236}">
                          <a16:creationId xmlns:a16="http://schemas.microsoft.com/office/drawing/2014/main" id="{F35300F9-2B0D-1078-A4BA-56E59DD0EAD0}"/>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60" name="Oval 1159">
                      <a:extLst>
                        <a:ext uri="{FF2B5EF4-FFF2-40B4-BE49-F238E27FC236}">
                          <a16:creationId xmlns:a16="http://schemas.microsoft.com/office/drawing/2014/main" id="{4FB6A1C5-030D-D5C4-37BF-409DB5E99B4F}"/>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grpSp>
              <p:nvGrpSpPr>
                <p:cNvPr id="1138" name="Group 1137">
                  <a:extLst>
                    <a:ext uri="{FF2B5EF4-FFF2-40B4-BE49-F238E27FC236}">
                      <a16:creationId xmlns:a16="http://schemas.microsoft.com/office/drawing/2014/main" id="{411848DA-98DB-0408-1787-4F8DC8428F2D}"/>
                    </a:ext>
                  </a:extLst>
                </p:cNvPr>
                <p:cNvGrpSpPr>
                  <a:grpSpLocks noChangeAspect="1"/>
                </p:cNvGrpSpPr>
                <p:nvPr/>
              </p:nvGrpSpPr>
              <p:grpSpPr>
                <a:xfrm rot="3855980">
                  <a:off x="1992862" y="1980216"/>
                  <a:ext cx="360000" cy="489420"/>
                  <a:chOff x="10332683" y="2086882"/>
                  <a:chExt cx="233572" cy="317541"/>
                </a:xfrm>
              </p:grpSpPr>
              <p:sp>
                <p:nvSpPr>
                  <p:cNvPr id="1139" name="Oval 1138">
                    <a:extLst>
                      <a:ext uri="{FF2B5EF4-FFF2-40B4-BE49-F238E27FC236}">
                        <a16:creationId xmlns:a16="http://schemas.microsoft.com/office/drawing/2014/main" id="{C71F3E28-4ACD-0FBE-1806-69FF7DD64CDD}"/>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40" name="Oval 1139">
                    <a:extLst>
                      <a:ext uri="{FF2B5EF4-FFF2-40B4-BE49-F238E27FC236}">
                        <a16:creationId xmlns:a16="http://schemas.microsoft.com/office/drawing/2014/main" id="{103DA31E-2598-F267-1967-6AF78F7671E0}"/>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grpSp>
            <p:nvGrpSpPr>
              <p:cNvPr id="52" name="Group 51">
                <a:extLst>
                  <a:ext uri="{FF2B5EF4-FFF2-40B4-BE49-F238E27FC236}">
                    <a16:creationId xmlns:a16="http://schemas.microsoft.com/office/drawing/2014/main" id="{00684C7D-307F-6865-61A3-5F1CA0C0C02B}"/>
                  </a:ext>
                </a:extLst>
              </p:cNvPr>
              <p:cNvGrpSpPr>
                <a:grpSpLocks noChangeAspect="1"/>
              </p:cNvGrpSpPr>
              <p:nvPr/>
            </p:nvGrpSpPr>
            <p:grpSpPr>
              <a:xfrm rot="14336597">
                <a:off x="4383351" y="5408078"/>
                <a:ext cx="653742" cy="527175"/>
                <a:chOff x="9786742" y="1885443"/>
                <a:chExt cx="411881" cy="332139"/>
              </a:xfrm>
            </p:grpSpPr>
            <p:sp>
              <p:nvSpPr>
                <p:cNvPr id="1134" name="Oval 1133">
                  <a:extLst>
                    <a:ext uri="{FF2B5EF4-FFF2-40B4-BE49-F238E27FC236}">
                      <a16:creationId xmlns:a16="http://schemas.microsoft.com/office/drawing/2014/main" id="{24AA1297-24E0-234B-4203-651FA6A1864C}"/>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35" name="Oval 1134">
                  <a:extLst>
                    <a:ext uri="{FF2B5EF4-FFF2-40B4-BE49-F238E27FC236}">
                      <a16:creationId xmlns:a16="http://schemas.microsoft.com/office/drawing/2014/main" id="{58EB998B-75F6-2741-F3FE-8FA531A7A4E0}"/>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36" name="Oval 1135">
                  <a:extLst>
                    <a:ext uri="{FF2B5EF4-FFF2-40B4-BE49-F238E27FC236}">
                      <a16:creationId xmlns:a16="http://schemas.microsoft.com/office/drawing/2014/main" id="{E3C8619A-6EF1-B0E1-B772-8C85F713287D}"/>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53" name="Group 52">
                <a:extLst>
                  <a:ext uri="{FF2B5EF4-FFF2-40B4-BE49-F238E27FC236}">
                    <a16:creationId xmlns:a16="http://schemas.microsoft.com/office/drawing/2014/main" id="{E2252700-8247-50D9-BBB4-B2E54D52CF50}"/>
                  </a:ext>
                </a:extLst>
              </p:cNvPr>
              <p:cNvGrpSpPr>
                <a:grpSpLocks noChangeAspect="1"/>
              </p:cNvGrpSpPr>
              <p:nvPr/>
            </p:nvGrpSpPr>
            <p:grpSpPr>
              <a:xfrm rot="7810890">
                <a:off x="4440840" y="3748235"/>
                <a:ext cx="653742" cy="527175"/>
                <a:chOff x="9786742" y="1885443"/>
                <a:chExt cx="411881" cy="332139"/>
              </a:xfrm>
            </p:grpSpPr>
            <p:sp>
              <p:nvSpPr>
                <p:cNvPr id="1131" name="Oval 1130">
                  <a:extLst>
                    <a:ext uri="{FF2B5EF4-FFF2-40B4-BE49-F238E27FC236}">
                      <a16:creationId xmlns:a16="http://schemas.microsoft.com/office/drawing/2014/main" id="{C23A40C8-B74A-7135-847F-C674B537EAFD}"/>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32" name="Oval 1131">
                  <a:extLst>
                    <a:ext uri="{FF2B5EF4-FFF2-40B4-BE49-F238E27FC236}">
                      <a16:creationId xmlns:a16="http://schemas.microsoft.com/office/drawing/2014/main" id="{C683B939-5DBE-6BFC-7409-B5C2485CC5CA}"/>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33" name="Oval 1132">
                  <a:extLst>
                    <a:ext uri="{FF2B5EF4-FFF2-40B4-BE49-F238E27FC236}">
                      <a16:creationId xmlns:a16="http://schemas.microsoft.com/office/drawing/2014/main" id="{4E904D45-3319-6FBB-0513-29235BB00625}"/>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54" name="Group 53">
                <a:extLst>
                  <a:ext uri="{FF2B5EF4-FFF2-40B4-BE49-F238E27FC236}">
                    <a16:creationId xmlns:a16="http://schemas.microsoft.com/office/drawing/2014/main" id="{0D44E520-6242-A41C-9F00-B53E5FB4CDA7}"/>
                  </a:ext>
                </a:extLst>
              </p:cNvPr>
              <p:cNvGrpSpPr>
                <a:grpSpLocks noChangeAspect="1"/>
              </p:cNvGrpSpPr>
              <p:nvPr/>
            </p:nvGrpSpPr>
            <p:grpSpPr>
              <a:xfrm rot="1848274">
                <a:off x="4139020" y="3774241"/>
                <a:ext cx="653742" cy="527175"/>
                <a:chOff x="9786742" y="1885443"/>
                <a:chExt cx="411881" cy="332139"/>
              </a:xfrm>
            </p:grpSpPr>
            <p:sp>
              <p:nvSpPr>
                <p:cNvPr id="1128" name="Oval 1127">
                  <a:extLst>
                    <a:ext uri="{FF2B5EF4-FFF2-40B4-BE49-F238E27FC236}">
                      <a16:creationId xmlns:a16="http://schemas.microsoft.com/office/drawing/2014/main" id="{D1C24D5D-2760-42C7-C42B-A0DDFEB9B3E2}"/>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29" name="Oval 1128">
                  <a:extLst>
                    <a:ext uri="{FF2B5EF4-FFF2-40B4-BE49-F238E27FC236}">
                      <a16:creationId xmlns:a16="http://schemas.microsoft.com/office/drawing/2014/main" id="{51F5C8AF-D62C-B3B4-AAD8-5C50B1AEBE73}"/>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30" name="Oval 1129">
                  <a:extLst>
                    <a:ext uri="{FF2B5EF4-FFF2-40B4-BE49-F238E27FC236}">
                      <a16:creationId xmlns:a16="http://schemas.microsoft.com/office/drawing/2014/main" id="{95AB6274-2E9C-C86B-8EA4-D6420D7F2D73}"/>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55" name="Group 54">
                <a:extLst>
                  <a:ext uri="{FF2B5EF4-FFF2-40B4-BE49-F238E27FC236}">
                    <a16:creationId xmlns:a16="http://schemas.microsoft.com/office/drawing/2014/main" id="{720E2043-2A6A-71B3-186A-161F56A5F522}"/>
                  </a:ext>
                </a:extLst>
              </p:cNvPr>
              <p:cNvGrpSpPr>
                <a:grpSpLocks noChangeAspect="1"/>
              </p:cNvGrpSpPr>
              <p:nvPr/>
            </p:nvGrpSpPr>
            <p:grpSpPr>
              <a:xfrm rot="16749092">
                <a:off x="3594474" y="4240477"/>
                <a:ext cx="653742" cy="527175"/>
                <a:chOff x="9786742" y="1885443"/>
                <a:chExt cx="411881" cy="332139"/>
              </a:xfrm>
            </p:grpSpPr>
            <p:sp>
              <p:nvSpPr>
                <p:cNvPr id="1125" name="Oval 1124">
                  <a:extLst>
                    <a:ext uri="{FF2B5EF4-FFF2-40B4-BE49-F238E27FC236}">
                      <a16:creationId xmlns:a16="http://schemas.microsoft.com/office/drawing/2014/main" id="{D15099FC-EFBA-935D-4989-3D4105920013}"/>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26" name="Oval 1125">
                  <a:extLst>
                    <a:ext uri="{FF2B5EF4-FFF2-40B4-BE49-F238E27FC236}">
                      <a16:creationId xmlns:a16="http://schemas.microsoft.com/office/drawing/2014/main" id="{98E30D09-CCCB-E52E-DC76-DE87A9EC5D9F}"/>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27" name="Oval 1126">
                  <a:extLst>
                    <a:ext uri="{FF2B5EF4-FFF2-40B4-BE49-F238E27FC236}">
                      <a16:creationId xmlns:a16="http://schemas.microsoft.com/office/drawing/2014/main" id="{6F15AE35-1CF5-5A87-27FA-B97B469A49FC}"/>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56" name="Group 55">
                <a:extLst>
                  <a:ext uri="{FF2B5EF4-FFF2-40B4-BE49-F238E27FC236}">
                    <a16:creationId xmlns:a16="http://schemas.microsoft.com/office/drawing/2014/main" id="{9C31771B-C3F2-97DE-8690-63C57A03B2CD}"/>
                  </a:ext>
                </a:extLst>
              </p:cNvPr>
              <p:cNvGrpSpPr/>
              <p:nvPr/>
            </p:nvGrpSpPr>
            <p:grpSpPr>
              <a:xfrm>
                <a:off x="1446359" y="2559154"/>
                <a:ext cx="2477815" cy="2545779"/>
                <a:chOff x="1446359" y="2559154"/>
                <a:chExt cx="2477815" cy="2545779"/>
              </a:xfrm>
            </p:grpSpPr>
            <p:grpSp>
              <p:nvGrpSpPr>
                <p:cNvPr id="1061" name="Group 1060">
                  <a:extLst>
                    <a:ext uri="{FF2B5EF4-FFF2-40B4-BE49-F238E27FC236}">
                      <a16:creationId xmlns:a16="http://schemas.microsoft.com/office/drawing/2014/main" id="{EE5CA8C1-11C8-28BF-A60A-4320D0850DF9}"/>
                    </a:ext>
                  </a:extLst>
                </p:cNvPr>
                <p:cNvGrpSpPr>
                  <a:grpSpLocks noChangeAspect="1"/>
                </p:cNvGrpSpPr>
                <p:nvPr/>
              </p:nvGrpSpPr>
              <p:grpSpPr>
                <a:xfrm>
                  <a:off x="2331249" y="2559154"/>
                  <a:ext cx="360000" cy="489420"/>
                  <a:chOff x="10332683" y="2086882"/>
                  <a:chExt cx="233572" cy="317541"/>
                </a:xfrm>
              </p:grpSpPr>
              <p:sp>
                <p:nvSpPr>
                  <p:cNvPr id="1123" name="Oval 1122">
                    <a:extLst>
                      <a:ext uri="{FF2B5EF4-FFF2-40B4-BE49-F238E27FC236}">
                        <a16:creationId xmlns:a16="http://schemas.microsoft.com/office/drawing/2014/main" id="{CE186490-2CB6-B77C-2E83-3CE45839FB7B}"/>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24" name="Oval 1123">
                    <a:extLst>
                      <a:ext uri="{FF2B5EF4-FFF2-40B4-BE49-F238E27FC236}">
                        <a16:creationId xmlns:a16="http://schemas.microsoft.com/office/drawing/2014/main" id="{4508C92D-FD5C-9480-90A5-46ED56DB8A62}"/>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62" name="Group 1061">
                  <a:extLst>
                    <a:ext uri="{FF2B5EF4-FFF2-40B4-BE49-F238E27FC236}">
                      <a16:creationId xmlns:a16="http://schemas.microsoft.com/office/drawing/2014/main" id="{8117E84C-5EFD-4017-D066-4B5CA3DF37C2}"/>
                    </a:ext>
                  </a:extLst>
                </p:cNvPr>
                <p:cNvGrpSpPr>
                  <a:grpSpLocks noChangeAspect="1"/>
                </p:cNvGrpSpPr>
                <p:nvPr/>
              </p:nvGrpSpPr>
              <p:grpSpPr>
                <a:xfrm rot="4978125">
                  <a:off x="2041512" y="3220624"/>
                  <a:ext cx="359998" cy="489422"/>
                  <a:chOff x="10332689" y="2086881"/>
                  <a:chExt cx="233571" cy="317542"/>
                </a:xfrm>
              </p:grpSpPr>
              <p:sp>
                <p:nvSpPr>
                  <p:cNvPr id="1121" name="Oval 1120">
                    <a:extLst>
                      <a:ext uri="{FF2B5EF4-FFF2-40B4-BE49-F238E27FC236}">
                        <a16:creationId xmlns:a16="http://schemas.microsoft.com/office/drawing/2014/main" id="{D3158576-0BAE-C992-98F9-0958FAA416C7}"/>
                      </a:ext>
                    </a:extLst>
                  </p:cNvPr>
                  <p:cNvSpPr>
                    <a:spLocks noChangeAspect="1"/>
                  </p:cNvSpPr>
                  <p:nvPr/>
                </p:nvSpPr>
                <p:spPr>
                  <a:xfrm>
                    <a:off x="10332689" y="2086881"/>
                    <a:ext cx="233571"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22" name="Oval 1121">
                    <a:extLst>
                      <a:ext uri="{FF2B5EF4-FFF2-40B4-BE49-F238E27FC236}">
                        <a16:creationId xmlns:a16="http://schemas.microsoft.com/office/drawing/2014/main" id="{ABA46388-5332-9E61-4EBB-0E5624666D98}"/>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65" name="Group 1064">
                  <a:extLst>
                    <a:ext uri="{FF2B5EF4-FFF2-40B4-BE49-F238E27FC236}">
                      <a16:creationId xmlns:a16="http://schemas.microsoft.com/office/drawing/2014/main" id="{DADABBDC-20DB-4EAB-F842-AFAC42860CD2}"/>
                    </a:ext>
                  </a:extLst>
                </p:cNvPr>
                <p:cNvGrpSpPr>
                  <a:grpSpLocks noChangeAspect="1"/>
                </p:cNvGrpSpPr>
                <p:nvPr/>
              </p:nvGrpSpPr>
              <p:grpSpPr>
                <a:xfrm rot="4978125">
                  <a:off x="2106831" y="3543514"/>
                  <a:ext cx="360000" cy="489420"/>
                  <a:chOff x="10332683" y="2086882"/>
                  <a:chExt cx="233572" cy="317541"/>
                </a:xfrm>
              </p:grpSpPr>
              <p:sp>
                <p:nvSpPr>
                  <p:cNvPr id="1119" name="Oval 1118">
                    <a:extLst>
                      <a:ext uri="{FF2B5EF4-FFF2-40B4-BE49-F238E27FC236}">
                        <a16:creationId xmlns:a16="http://schemas.microsoft.com/office/drawing/2014/main" id="{FC072A38-ABB7-586D-2022-F9E71CF56710}"/>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20" name="Oval 1119">
                    <a:extLst>
                      <a:ext uri="{FF2B5EF4-FFF2-40B4-BE49-F238E27FC236}">
                        <a16:creationId xmlns:a16="http://schemas.microsoft.com/office/drawing/2014/main" id="{C2EFDE1B-17E9-B7FB-C849-C3F71238B1B3}"/>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66" name="Group 1065">
                  <a:extLst>
                    <a:ext uri="{FF2B5EF4-FFF2-40B4-BE49-F238E27FC236}">
                      <a16:creationId xmlns:a16="http://schemas.microsoft.com/office/drawing/2014/main" id="{DB199FA6-2166-57CF-1C58-3818697F7DB5}"/>
                    </a:ext>
                  </a:extLst>
                </p:cNvPr>
                <p:cNvGrpSpPr>
                  <a:grpSpLocks noChangeAspect="1"/>
                </p:cNvGrpSpPr>
                <p:nvPr/>
              </p:nvGrpSpPr>
              <p:grpSpPr>
                <a:xfrm rot="1808736">
                  <a:off x="2389860" y="4576534"/>
                  <a:ext cx="360000" cy="489420"/>
                  <a:chOff x="10332683" y="2086882"/>
                  <a:chExt cx="233572" cy="317541"/>
                </a:xfrm>
              </p:grpSpPr>
              <p:sp>
                <p:nvSpPr>
                  <p:cNvPr id="1113" name="Oval 1112">
                    <a:extLst>
                      <a:ext uri="{FF2B5EF4-FFF2-40B4-BE49-F238E27FC236}">
                        <a16:creationId xmlns:a16="http://schemas.microsoft.com/office/drawing/2014/main" id="{0033BBDF-5857-DEBF-BF6C-44A87513482F}"/>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18" name="Oval 1117">
                    <a:extLst>
                      <a:ext uri="{FF2B5EF4-FFF2-40B4-BE49-F238E27FC236}">
                        <a16:creationId xmlns:a16="http://schemas.microsoft.com/office/drawing/2014/main" id="{F77C14ED-0E9B-8FA2-7806-E2A362846CF2}"/>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67" name="Group 1066">
                  <a:extLst>
                    <a:ext uri="{FF2B5EF4-FFF2-40B4-BE49-F238E27FC236}">
                      <a16:creationId xmlns:a16="http://schemas.microsoft.com/office/drawing/2014/main" id="{E206E009-C401-726C-7875-0F68BABA028D}"/>
                    </a:ext>
                  </a:extLst>
                </p:cNvPr>
                <p:cNvGrpSpPr>
                  <a:grpSpLocks noChangeAspect="1"/>
                </p:cNvGrpSpPr>
                <p:nvPr/>
              </p:nvGrpSpPr>
              <p:grpSpPr>
                <a:xfrm rot="6119604">
                  <a:off x="2423375" y="3316669"/>
                  <a:ext cx="653742" cy="527175"/>
                  <a:chOff x="9786742" y="1885443"/>
                  <a:chExt cx="411881" cy="332139"/>
                </a:xfrm>
              </p:grpSpPr>
              <p:sp>
                <p:nvSpPr>
                  <p:cNvPr id="1110" name="Oval 1109">
                    <a:extLst>
                      <a:ext uri="{FF2B5EF4-FFF2-40B4-BE49-F238E27FC236}">
                        <a16:creationId xmlns:a16="http://schemas.microsoft.com/office/drawing/2014/main" id="{53F94086-108D-CC77-18A5-3C28AE0E1A58}"/>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11" name="Oval 1110">
                    <a:extLst>
                      <a:ext uri="{FF2B5EF4-FFF2-40B4-BE49-F238E27FC236}">
                        <a16:creationId xmlns:a16="http://schemas.microsoft.com/office/drawing/2014/main" id="{57D85FF1-521A-A660-686C-18C1A50A4470}"/>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12" name="Oval 1111">
                    <a:extLst>
                      <a:ext uri="{FF2B5EF4-FFF2-40B4-BE49-F238E27FC236}">
                        <a16:creationId xmlns:a16="http://schemas.microsoft.com/office/drawing/2014/main" id="{6059261F-6241-B672-3DF6-D061001754FB}"/>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68" name="Group 1067">
                  <a:extLst>
                    <a:ext uri="{FF2B5EF4-FFF2-40B4-BE49-F238E27FC236}">
                      <a16:creationId xmlns:a16="http://schemas.microsoft.com/office/drawing/2014/main" id="{31358772-7962-41C6-5904-2A982671603C}"/>
                    </a:ext>
                  </a:extLst>
                </p:cNvPr>
                <p:cNvGrpSpPr>
                  <a:grpSpLocks noChangeAspect="1"/>
                </p:cNvGrpSpPr>
                <p:nvPr/>
              </p:nvGrpSpPr>
              <p:grpSpPr>
                <a:xfrm rot="15363692">
                  <a:off x="2749133" y="4514474"/>
                  <a:ext cx="653742" cy="527175"/>
                  <a:chOff x="9786742" y="1885443"/>
                  <a:chExt cx="411881" cy="332139"/>
                </a:xfrm>
              </p:grpSpPr>
              <p:sp>
                <p:nvSpPr>
                  <p:cNvPr id="1100" name="Oval 1099">
                    <a:extLst>
                      <a:ext uri="{FF2B5EF4-FFF2-40B4-BE49-F238E27FC236}">
                        <a16:creationId xmlns:a16="http://schemas.microsoft.com/office/drawing/2014/main" id="{07ACA552-D1DF-3CC1-3191-9A5C53D42C4B}"/>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01" name="Oval 1100">
                    <a:extLst>
                      <a:ext uri="{FF2B5EF4-FFF2-40B4-BE49-F238E27FC236}">
                        <a16:creationId xmlns:a16="http://schemas.microsoft.com/office/drawing/2014/main" id="{B707CC4A-46C2-CAC9-1C46-0C83F3850D54}"/>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104" name="Oval 1103">
                    <a:extLst>
                      <a:ext uri="{FF2B5EF4-FFF2-40B4-BE49-F238E27FC236}">
                        <a16:creationId xmlns:a16="http://schemas.microsoft.com/office/drawing/2014/main" id="{2E6BE244-0CCD-BC1D-C73F-9A6CAEBE9C16}"/>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69" name="Group 1068">
                  <a:extLst>
                    <a:ext uri="{FF2B5EF4-FFF2-40B4-BE49-F238E27FC236}">
                      <a16:creationId xmlns:a16="http://schemas.microsoft.com/office/drawing/2014/main" id="{B6F78DF7-D045-1FB6-06D4-8D0A4E7B2D78}"/>
                    </a:ext>
                  </a:extLst>
                </p:cNvPr>
                <p:cNvGrpSpPr>
                  <a:grpSpLocks noChangeAspect="1"/>
                </p:cNvGrpSpPr>
                <p:nvPr/>
              </p:nvGrpSpPr>
              <p:grpSpPr>
                <a:xfrm rot="19307533">
                  <a:off x="1446359" y="2906740"/>
                  <a:ext cx="653742" cy="527175"/>
                  <a:chOff x="9786742" y="1885443"/>
                  <a:chExt cx="411881" cy="332139"/>
                </a:xfrm>
              </p:grpSpPr>
              <p:sp>
                <p:nvSpPr>
                  <p:cNvPr id="1097" name="Oval 1096">
                    <a:extLst>
                      <a:ext uri="{FF2B5EF4-FFF2-40B4-BE49-F238E27FC236}">
                        <a16:creationId xmlns:a16="http://schemas.microsoft.com/office/drawing/2014/main" id="{9B85639D-0CD1-A4BF-D176-F6AB826239DA}"/>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98" name="Oval 1097">
                    <a:extLst>
                      <a:ext uri="{FF2B5EF4-FFF2-40B4-BE49-F238E27FC236}">
                        <a16:creationId xmlns:a16="http://schemas.microsoft.com/office/drawing/2014/main" id="{FC7E4E49-80FE-4277-EBC3-24A72B732FC6}"/>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99" name="Oval 1098">
                    <a:extLst>
                      <a:ext uri="{FF2B5EF4-FFF2-40B4-BE49-F238E27FC236}">
                        <a16:creationId xmlns:a16="http://schemas.microsoft.com/office/drawing/2014/main" id="{7EA17AA4-2183-A8EA-596F-F94B5CA9A884}"/>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70" name="Group 1069">
                  <a:extLst>
                    <a:ext uri="{FF2B5EF4-FFF2-40B4-BE49-F238E27FC236}">
                      <a16:creationId xmlns:a16="http://schemas.microsoft.com/office/drawing/2014/main" id="{4D91FBDA-9C35-0E42-A24C-A5FF87EAB51D}"/>
                    </a:ext>
                  </a:extLst>
                </p:cNvPr>
                <p:cNvGrpSpPr>
                  <a:grpSpLocks noChangeAspect="1"/>
                </p:cNvGrpSpPr>
                <p:nvPr/>
              </p:nvGrpSpPr>
              <p:grpSpPr>
                <a:xfrm rot="6480473">
                  <a:off x="2966521" y="3875844"/>
                  <a:ext cx="653742" cy="527175"/>
                  <a:chOff x="9786742" y="1885443"/>
                  <a:chExt cx="411881" cy="332139"/>
                </a:xfrm>
              </p:grpSpPr>
              <p:sp>
                <p:nvSpPr>
                  <p:cNvPr id="1093" name="Oval 1092">
                    <a:extLst>
                      <a:ext uri="{FF2B5EF4-FFF2-40B4-BE49-F238E27FC236}">
                        <a16:creationId xmlns:a16="http://schemas.microsoft.com/office/drawing/2014/main" id="{796169AC-B00D-F8C4-3693-9D3B28CEB3CE}"/>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94" name="Oval 1093">
                    <a:extLst>
                      <a:ext uri="{FF2B5EF4-FFF2-40B4-BE49-F238E27FC236}">
                        <a16:creationId xmlns:a16="http://schemas.microsoft.com/office/drawing/2014/main" id="{7A8C6A0F-D49E-78C1-8672-2660EDEBEA1B}"/>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96" name="Oval 1095">
                    <a:extLst>
                      <a:ext uri="{FF2B5EF4-FFF2-40B4-BE49-F238E27FC236}">
                        <a16:creationId xmlns:a16="http://schemas.microsoft.com/office/drawing/2014/main" id="{62ED5293-E4E5-686D-A916-2DAADF2C2B66}"/>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71" name="Group 1070">
                  <a:extLst>
                    <a:ext uri="{FF2B5EF4-FFF2-40B4-BE49-F238E27FC236}">
                      <a16:creationId xmlns:a16="http://schemas.microsoft.com/office/drawing/2014/main" id="{E0944F98-DED0-E618-7824-DA81D5C8745F}"/>
                    </a:ext>
                  </a:extLst>
                </p:cNvPr>
                <p:cNvGrpSpPr>
                  <a:grpSpLocks noChangeAspect="1"/>
                </p:cNvGrpSpPr>
                <p:nvPr/>
              </p:nvGrpSpPr>
              <p:grpSpPr>
                <a:xfrm rot="19395625">
                  <a:off x="2073895" y="4278550"/>
                  <a:ext cx="653742" cy="527175"/>
                  <a:chOff x="9786742" y="1885443"/>
                  <a:chExt cx="411881" cy="332139"/>
                </a:xfrm>
              </p:grpSpPr>
              <p:sp>
                <p:nvSpPr>
                  <p:cNvPr id="1088" name="Oval 1087">
                    <a:extLst>
                      <a:ext uri="{FF2B5EF4-FFF2-40B4-BE49-F238E27FC236}">
                        <a16:creationId xmlns:a16="http://schemas.microsoft.com/office/drawing/2014/main" id="{CF075A56-65CD-2062-9F2B-4C8EE702C023}"/>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90" name="Oval 1089">
                    <a:extLst>
                      <a:ext uri="{FF2B5EF4-FFF2-40B4-BE49-F238E27FC236}">
                        <a16:creationId xmlns:a16="http://schemas.microsoft.com/office/drawing/2014/main" id="{7BE403A6-2C37-9166-AD95-3915EF195F81}"/>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92" name="Oval 1091">
                    <a:extLst>
                      <a:ext uri="{FF2B5EF4-FFF2-40B4-BE49-F238E27FC236}">
                        <a16:creationId xmlns:a16="http://schemas.microsoft.com/office/drawing/2014/main" id="{040CB44F-40DE-5921-DFDD-1E31CAA28858}"/>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72" name="Group 1071">
                  <a:extLst>
                    <a:ext uri="{FF2B5EF4-FFF2-40B4-BE49-F238E27FC236}">
                      <a16:creationId xmlns:a16="http://schemas.microsoft.com/office/drawing/2014/main" id="{DBD48474-2B8F-853D-4A22-528B80753366}"/>
                    </a:ext>
                  </a:extLst>
                </p:cNvPr>
                <p:cNvGrpSpPr>
                  <a:grpSpLocks noChangeAspect="1"/>
                </p:cNvGrpSpPr>
                <p:nvPr/>
              </p:nvGrpSpPr>
              <p:grpSpPr>
                <a:xfrm rot="13417008">
                  <a:off x="1945351" y="2828527"/>
                  <a:ext cx="653742" cy="527175"/>
                  <a:chOff x="9786742" y="1885443"/>
                  <a:chExt cx="411881" cy="332139"/>
                </a:xfrm>
              </p:grpSpPr>
              <p:sp>
                <p:nvSpPr>
                  <p:cNvPr id="1085" name="Oval 1084">
                    <a:extLst>
                      <a:ext uri="{FF2B5EF4-FFF2-40B4-BE49-F238E27FC236}">
                        <a16:creationId xmlns:a16="http://schemas.microsoft.com/office/drawing/2014/main" id="{8646EE0E-30E0-B1FE-AF3D-693D54B80B02}"/>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86" name="Oval 1085">
                    <a:extLst>
                      <a:ext uri="{FF2B5EF4-FFF2-40B4-BE49-F238E27FC236}">
                        <a16:creationId xmlns:a16="http://schemas.microsoft.com/office/drawing/2014/main" id="{1DE5982E-63E6-4CD9-8D50-7B5E7B60CD8D}"/>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87" name="Oval 1086">
                    <a:extLst>
                      <a:ext uri="{FF2B5EF4-FFF2-40B4-BE49-F238E27FC236}">
                        <a16:creationId xmlns:a16="http://schemas.microsoft.com/office/drawing/2014/main" id="{48945314-AF3D-59AD-F94D-6F140666A40C}"/>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73" name="Group 1072">
                  <a:extLst>
                    <a:ext uri="{FF2B5EF4-FFF2-40B4-BE49-F238E27FC236}">
                      <a16:creationId xmlns:a16="http://schemas.microsoft.com/office/drawing/2014/main" id="{37FFF2CE-AB80-80D4-24A2-4714D6C1C741}"/>
                    </a:ext>
                  </a:extLst>
                </p:cNvPr>
                <p:cNvGrpSpPr>
                  <a:grpSpLocks noChangeAspect="1"/>
                </p:cNvGrpSpPr>
                <p:nvPr/>
              </p:nvGrpSpPr>
              <p:grpSpPr>
                <a:xfrm rot="9227266">
                  <a:off x="3270432" y="4072037"/>
                  <a:ext cx="653742" cy="527175"/>
                  <a:chOff x="9786742" y="1885443"/>
                  <a:chExt cx="411881" cy="332139"/>
                </a:xfrm>
              </p:grpSpPr>
              <p:sp>
                <p:nvSpPr>
                  <p:cNvPr id="1079" name="Oval 1078">
                    <a:extLst>
                      <a:ext uri="{FF2B5EF4-FFF2-40B4-BE49-F238E27FC236}">
                        <a16:creationId xmlns:a16="http://schemas.microsoft.com/office/drawing/2014/main" id="{B5CFB0B2-5663-9599-0991-D4EF2DA5F924}"/>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82" name="Oval 1081">
                    <a:extLst>
                      <a:ext uri="{FF2B5EF4-FFF2-40B4-BE49-F238E27FC236}">
                        <a16:creationId xmlns:a16="http://schemas.microsoft.com/office/drawing/2014/main" id="{298550D0-5CA7-CC41-B63F-9A30D461C9D9}"/>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83" name="Oval 1082">
                    <a:extLst>
                      <a:ext uri="{FF2B5EF4-FFF2-40B4-BE49-F238E27FC236}">
                        <a16:creationId xmlns:a16="http://schemas.microsoft.com/office/drawing/2014/main" id="{F3EA106C-DEF4-6CCE-4E30-9CA87DBC463E}"/>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75" name="Group 1074">
                  <a:extLst>
                    <a:ext uri="{FF2B5EF4-FFF2-40B4-BE49-F238E27FC236}">
                      <a16:creationId xmlns:a16="http://schemas.microsoft.com/office/drawing/2014/main" id="{FAF780F0-E414-1832-66ED-5B0A91F20F34}"/>
                    </a:ext>
                  </a:extLst>
                </p:cNvPr>
                <p:cNvGrpSpPr>
                  <a:grpSpLocks noChangeAspect="1"/>
                </p:cNvGrpSpPr>
                <p:nvPr/>
              </p:nvGrpSpPr>
              <p:grpSpPr>
                <a:xfrm rot="7176501">
                  <a:off x="2387496" y="3871983"/>
                  <a:ext cx="653742" cy="527175"/>
                  <a:chOff x="9786742" y="1885443"/>
                  <a:chExt cx="411881" cy="332139"/>
                </a:xfrm>
              </p:grpSpPr>
              <p:sp>
                <p:nvSpPr>
                  <p:cNvPr id="1076" name="Oval 1075">
                    <a:extLst>
                      <a:ext uri="{FF2B5EF4-FFF2-40B4-BE49-F238E27FC236}">
                        <a16:creationId xmlns:a16="http://schemas.microsoft.com/office/drawing/2014/main" id="{87D7BB04-672A-ABBF-83A8-6D6D28B66A51}"/>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77" name="Oval 1076">
                    <a:extLst>
                      <a:ext uri="{FF2B5EF4-FFF2-40B4-BE49-F238E27FC236}">
                        <a16:creationId xmlns:a16="http://schemas.microsoft.com/office/drawing/2014/main" id="{20EF6AE2-3AE2-08C6-5881-7B50D34EFADC}"/>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78" name="Oval 1077">
                    <a:extLst>
                      <a:ext uri="{FF2B5EF4-FFF2-40B4-BE49-F238E27FC236}">
                        <a16:creationId xmlns:a16="http://schemas.microsoft.com/office/drawing/2014/main" id="{B953B4CD-BA7E-FEED-C71C-BA80E163F5E8}"/>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grpSp>
            <p:nvGrpSpPr>
              <p:cNvPr id="57" name="Group 56">
                <a:extLst>
                  <a:ext uri="{FF2B5EF4-FFF2-40B4-BE49-F238E27FC236}">
                    <a16:creationId xmlns:a16="http://schemas.microsoft.com/office/drawing/2014/main" id="{E8747235-64A2-826D-7D9C-9875ABA2ACB6}"/>
                  </a:ext>
                </a:extLst>
              </p:cNvPr>
              <p:cNvGrpSpPr>
                <a:grpSpLocks noChangeAspect="1"/>
              </p:cNvGrpSpPr>
              <p:nvPr/>
            </p:nvGrpSpPr>
            <p:grpSpPr>
              <a:xfrm rot="6748894">
                <a:off x="5829293" y="4592809"/>
                <a:ext cx="653742" cy="527175"/>
                <a:chOff x="9786742" y="1885443"/>
                <a:chExt cx="411881" cy="332139"/>
              </a:xfrm>
            </p:grpSpPr>
            <p:sp>
              <p:nvSpPr>
                <p:cNvPr id="1057" name="Oval 1056">
                  <a:extLst>
                    <a:ext uri="{FF2B5EF4-FFF2-40B4-BE49-F238E27FC236}">
                      <a16:creationId xmlns:a16="http://schemas.microsoft.com/office/drawing/2014/main" id="{39A0E2CE-78D6-1A14-32AF-68C1E8D9EECE}"/>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59" name="Oval 1058">
                  <a:extLst>
                    <a:ext uri="{FF2B5EF4-FFF2-40B4-BE49-F238E27FC236}">
                      <a16:creationId xmlns:a16="http://schemas.microsoft.com/office/drawing/2014/main" id="{7D8FC2C7-EE7B-1B45-99AE-B115B5F7AB09}"/>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60" name="Oval 1059">
                  <a:extLst>
                    <a:ext uri="{FF2B5EF4-FFF2-40B4-BE49-F238E27FC236}">
                      <a16:creationId xmlns:a16="http://schemas.microsoft.com/office/drawing/2014/main" id="{4CA8696D-6BC5-9E79-53BC-A527C241A796}"/>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58" name="Group 57">
                <a:extLst>
                  <a:ext uri="{FF2B5EF4-FFF2-40B4-BE49-F238E27FC236}">
                    <a16:creationId xmlns:a16="http://schemas.microsoft.com/office/drawing/2014/main" id="{1BDCACA9-C177-495A-8AD8-1BB77E2C2E3C}"/>
                  </a:ext>
                </a:extLst>
              </p:cNvPr>
              <p:cNvGrpSpPr>
                <a:grpSpLocks noChangeAspect="1"/>
              </p:cNvGrpSpPr>
              <p:nvPr/>
            </p:nvGrpSpPr>
            <p:grpSpPr>
              <a:xfrm rot="1665854">
                <a:off x="5266981" y="4711022"/>
                <a:ext cx="653742" cy="527175"/>
                <a:chOff x="9786742" y="1885443"/>
                <a:chExt cx="411881" cy="332139"/>
              </a:xfrm>
            </p:grpSpPr>
            <p:sp>
              <p:nvSpPr>
                <p:cNvPr id="1053" name="Oval 1052">
                  <a:extLst>
                    <a:ext uri="{FF2B5EF4-FFF2-40B4-BE49-F238E27FC236}">
                      <a16:creationId xmlns:a16="http://schemas.microsoft.com/office/drawing/2014/main" id="{82E251AC-E68F-5233-5190-C2133493B0B1}"/>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54" name="Oval 1053">
                  <a:extLst>
                    <a:ext uri="{FF2B5EF4-FFF2-40B4-BE49-F238E27FC236}">
                      <a16:creationId xmlns:a16="http://schemas.microsoft.com/office/drawing/2014/main" id="{47C3F63D-7F34-9A2E-D929-47C281557960}"/>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55" name="Oval 1054">
                  <a:extLst>
                    <a:ext uri="{FF2B5EF4-FFF2-40B4-BE49-F238E27FC236}">
                      <a16:creationId xmlns:a16="http://schemas.microsoft.com/office/drawing/2014/main" id="{D250151C-7571-939B-BD68-6030661CCB96}"/>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59" name="Group 58">
                <a:extLst>
                  <a:ext uri="{FF2B5EF4-FFF2-40B4-BE49-F238E27FC236}">
                    <a16:creationId xmlns:a16="http://schemas.microsoft.com/office/drawing/2014/main" id="{E55B5660-52F2-C828-7124-06D89F0E632F}"/>
                  </a:ext>
                </a:extLst>
              </p:cNvPr>
              <p:cNvGrpSpPr>
                <a:grpSpLocks noChangeAspect="1"/>
              </p:cNvGrpSpPr>
              <p:nvPr/>
            </p:nvGrpSpPr>
            <p:grpSpPr>
              <a:xfrm rot="9207978">
                <a:off x="6102930" y="4858228"/>
                <a:ext cx="653742" cy="527175"/>
                <a:chOff x="9786742" y="1885443"/>
                <a:chExt cx="411881" cy="332139"/>
              </a:xfrm>
            </p:grpSpPr>
            <p:sp>
              <p:nvSpPr>
                <p:cNvPr id="1048" name="Oval 1047">
                  <a:extLst>
                    <a:ext uri="{FF2B5EF4-FFF2-40B4-BE49-F238E27FC236}">
                      <a16:creationId xmlns:a16="http://schemas.microsoft.com/office/drawing/2014/main" id="{82461517-958E-C392-FDDD-7F35CC83B009}"/>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51" name="Oval 1050">
                  <a:extLst>
                    <a:ext uri="{FF2B5EF4-FFF2-40B4-BE49-F238E27FC236}">
                      <a16:creationId xmlns:a16="http://schemas.microsoft.com/office/drawing/2014/main" id="{752DD87B-7AC9-F987-8024-B64D4B396AC8}"/>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52" name="Oval 1051">
                  <a:extLst>
                    <a:ext uri="{FF2B5EF4-FFF2-40B4-BE49-F238E27FC236}">
                      <a16:creationId xmlns:a16="http://schemas.microsoft.com/office/drawing/2014/main" id="{88A090B4-9658-6AC7-BBAD-727133E19652}"/>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60" name="Group 59">
                <a:extLst>
                  <a:ext uri="{FF2B5EF4-FFF2-40B4-BE49-F238E27FC236}">
                    <a16:creationId xmlns:a16="http://schemas.microsoft.com/office/drawing/2014/main" id="{0D8AE2F5-7A38-8261-06E2-A00E85964544}"/>
                  </a:ext>
                </a:extLst>
              </p:cNvPr>
              <p:cNvGrpSpPr>
                <a:grpSpLocks noChangeAspect="1"/>
              </p:cNvGrpSpPr>
              <p:nvPr/>
            </p:nvGrpSpPr>
            <p:grpSpPr>
              <a:xfrm rot="7982703">
                <a:off x="4019248" y="4744023"/>
                <a:ext cx="653742" cy="527175"/>
                <a:chOff x="9786742" y="1885443"/>
                <a:chExt cx="411881" cy="332139"/>
              </a:xfrm>
            </p:grpSpPr>
            <p:sp>
              <p:nvSpPr>
                <p:cNvPr id="1045" name="Oval 1044">
                  <a:extLst>
                    <a:ext uri="{FF2B5EF4-FFF2-40B4-BE49-F238E27FC236}">
                      <a16:creationId xmlns:a16="http://schemas.microsoft.com/office/drawing/2014/main" id="{95C4EDE6-AB45-D0C3-8610-608CB26ADB13}"/>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46" name="Oval 1045">
                  <a:extLst>
                    <a:ext uri="{FF2B5EF4-FFF2-40B4-BE49-F238E27FC236}">
                      <a16:creationId xmlns:a16="http://schemas.microsoft.com/office/drawing/2014/main" id="{DC999C46-1AFA-3FD3-6382-7ADD61314FF9}"/>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47" name="Oval 1046">
                  <a:extLst>
                    <a:ext uri="{FF2B5EF4-FFF2-40B4-BE49-F238E27FC236}">
                      <a16:creationId xmlns:a16="http://schemas.microsoft.com/office/drawing/2014/main" id="{CE350494-EDE5-8E7D-D124-125B33560514}"/>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62" name="Group 61">
                <a:extLst>
                  <a:ext uri="{FF2B5EF4-FFF2-40B4-BE49-F238E27FC236}">
                    <a16:creationId xmlns:a16="http://schemas.microsoft.com/office/drawing/2014/main" id="{A0130EC2-30E7-F3C8-6B63-C2800818E30B}"/>
                  </a:ext>
                </a:extLst>
              </p:cNvPr>
              <p:cNvGrpSpPr>
                <a:grpSpLocks noChangeAspect="1"/>
              </p:cNvGrpSpPr>
              <p:nvPr/>
            </p:nvGrpSpPr>
            <p:grpSpPr>
              <a:xfrm rot="3105049">
                <a:off x="5123293" y="4293096"/>
                <a:ext cx="360000" cy="489420"/>
                <a:chOff x="10332683" y="2086882"/>
                <a:chExt cx="233572" cy="317541"/>
              </a:xfrm>
            </p:grpSpPr>
            <p:sp>
              <p:nvSpPr>
                <p:cNvPr id="1043" name="Oval 1042">
                  <a:extLst>
                    <a:ext uri="{FF2B5EF4-FFF2-40B4-BE49-F238E27FC236}">
                      <a16:creationId xmlns:a16="http://schemas.microsoft.com/office/drawing/2014/main" id="{1C617A08-BD11-B753-E164-13E3CF2A5B28}"/>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44" name="Oval 1043">
                  <a:extLst>
                    <a:ext uri="{FF2B5EF4-FFF2-40B4-BE49-F238E27FC236}">
                      <a16:creationId xmlns:a16="http://schemas.microsoft.com/office/drawing/2014/main" id="{DD08EF27-41A6-1FE3-CE04-76D4C2380D31}"/>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63" name="Group 62">
                <a:extLst>
                  <a:ext uri="{FF2B5EF4-FFF2-40B4-BE49-F238E27FC236}">
                    <a16:creationId xmlns:a16="http://schemas.microsoft.com/office/drawing/2014/main" id="{7A4CC363-D20C-17F5-A6F6-C3FCE92AF137}"/>
                  </a:ext>
                </a:extLst>
              </p:cNvPr>
              <p:cNvGrpSpPr>
                <a:grpSpLocks noChangeAspect="1"/>
              </p:cNvGrpSpPr>
              <p:nvPr/>
            </p:nvGrpSpPr>
            <p:grpSpPr>
              <a:xfrm rot="3105049">
                <a:off x="5624414" y="5153562"/>
                <a:ext cx="360000" cy="489420"/>
                <a:chOff x="10332683" y="2086882"/>
                <a:chExt cx="233572" cy="317541"/>
              </a:xfrm>
            </p:grpSpPr>
            <p:sp>
              <p:nvSpPr>
                <p:cNvPr id="1041" name="Oval 1040">
                  <a:extLst>
                    <a:ext uri="{FF2B5EF4-FFF2-40B4-BE49-F238E27FC236}">
                      <a16:creationId xmlns:a16="http://schemas.microsoft.com/office/drawing/2014/main" id="{990CE528-B033-7678-AD88-071A5FEBC8ED}"/>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42" name="Oval 1041">
                  <a:extLst>
                    <a:ext uri="{FF2B5EF4-FFF2-40B4-BE49-F238E27FC236}">
                      <a16:creationId xmlns:a16="http://schemas.microsoft.com/office/drawing/2014/main" id="{2E37C861-C70C-126D-2306-F6B57FE737FE}"/>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24" name="Group 1023">
                <a:extLst>
                  <a:ext uri="{FF2B5EF4-FFF2-40B4-BE49-F238E27FC236}">
                    <a16:creationId xmlns:a16="http://schemas.microsoft.com/office/drawing/2014/main" id="{509BC48C-AF12-7763-9770-DE8328B1DBC2}"/>
                  </a:ext>
                </a:extLst>
              </p:cNvPr>
              <p:cNvGrpSpPr>
                <a:grpSpLocks noChangeAspect="1"/>
              </p:cNvGrpSpPr>
              <p:nvPr/>
            </p:nvGrpSpPr>
            <p:grpSpPr>
              <a:xfrm rot="3105049">
                <a:off x="3793440" y="5098952"/>
                <a:ext cx="360000" cy="489420"/>
                <a:chOff x="10332683" y="2086882"/>
                <a:chExt cx="233572" cy="317541"/>
              </a:xfrm>
            </p:grpSpPr>
            <p:sp>
              <p:nvSpPr>
                <p:cNvPr id="1039" name="Oval 1038">
                  <a:extLst>
                    <a:ext uri="{FF2B5EF4-FFF2-40B4-BE49-F238E27FC236}">
                      <a16:creationId xmlns:a16="http://schemas.microsoft.com/office/drawing/2014/main" id="{273230AD-FCCD-8565-09C6-5670851473CC}"/>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40" name="Oval 1039">
                  <a:extLst>
                    <a:ext uri="{FF2B5EF4-FFF2-40B4-BE49-F238E27FC236}">
                      <a16:creationId xmlns:a16="http://schemas.microsoft.com/office/drawing/2014/main" id="{46675047-8483-EF2C-8687-3DA069E6FE7A}"/>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25" name="Group 1024">
                <a:extLst>
                  <a:ext uri="{FF2B5EF4-FFF2-40B4-BE49-F238E27FC236}">
                    <a16:creationId xmlns:a16="http://schemas.microsoft.com/office/drawing/2014/main" id="{D881985A-DE5B-735E-2929-874994452694}"/>
                  </a:ext>
                </a:extLst>
              </p:cNvPr>
              <p:cNvGrpSpPr>
                <a:grpSpLocks noChangeAspect="1"/>
              </p:cNvGrpSpPr>
              <p:nvPr/>
            </p:nvGrpSpPr>
            <p:grpSpPr>
              <a:xfrm rot="7545980">
                <a:off x="5740778" y="4208831"/>
                <a:ext cx="653742" cy="527175"/>
                <a:chOff x="9786742" y="1885443"/>
                <a:chExt cx="411881" cy="332139"/>
              </a:xfrm>
            </p:grpSpPr>
            <p:sp>
              <p:nvSpPr>
                <p:cNvPr id="1036" name="Oval 1035">
                  <a:extLst>
                    <a:ext uri="{FF2B5EF4-FFF2-40B4-BE49-F238E27FC236}">
                      <a16:creationId xmlns:a16="http://schemas.microsoft.com/office/drawing/2014/main" id="{9596D93D-0384-4C2C-53ED-C49FE01B7CAD}"/>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37" name="Oval 1036">
                  <a:extLst>
                    <a:ext uri="{FF2B5EF4-FFF2-40B4-BE49-F238E27FC236}">
                      <a16:creationId xmlns:a16="http://schemas.microsoft.com/office/drawing/2014/main" id="{3E7174EB-9AB5-A7D4-3704-DB372F2ACFD0}"/>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38" name="Oval 1037">
                  <a:extLst>
                    <a:ext uri="{FF2B5EF4-FFF2-40B4-BE49-F238E27FC236}">
                      <a16:creationId xmlns:a16="http://schemas.microsoft.com/office/drawing/2014/main" id="{80A79D60-C606-D232-FDC4-3C70C564DA31}"/>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26" name="Group 1025">
                <a:extLst>
                  <a:ext uri="{FF2B5EF4-FFF2-40B4-BE49-F238E27FC236}">
                    <a16:creationId xmlns:a16="http://schemas.microsoft.com/office/drawing/2014/main" id="{78F224F2-8107-9AFD-BED6-1C75A6C151AA}"/>
                  </a:ext>
                </a:extLst>
              </p:cNvPr>
              <p:cNvGrpSpPr>
                <a:grpSpLocks noChangeAspect="1"/>
              </p:cNvGrpSpPr>
              <p:nvPr/>
            </p:nvGrpSpPr>
            <p:grpSpPr>
              <a:xfrm rot="3558973">
                <a:off x="5039439" y="3734992"/>
                <a:ext cx="653742" cy="527175"/>
                <a:chOff x="9786742" y="1885443"/>
                <a:chExt cx="411881" cy="332139"/>
              </a:xfrm>
            </p:grpSpPr>
            <p:sp>
              <p:nvSpPr>
                <p:cNvPr id="1032" name="Oval 1031">
                  <a:extLst>
                    <a:ext uri="{FF2B5EF4-FFF2-40B4-BE49-F238E27FC236}">
                      <a16:creationId xmlns:a16="http://schemas.microsoft.com/office/drawing/2014/main" id="{2EA137B1-087E-06D4-7AB2-9206021EAD2F}"/>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33" name="Oval 1032">
                  <a:extLst>
                    <a:ext uri="{FF2B5EF4-FFF2-40B4-BE49-F238E27FC236}">
                      <a16:creationId xmlns:a16="http://schemas.microsoft.com/office/drawing/2014/main" id="{C7390476-184E-A5D6-E7AA-08C1782F628A}"/>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34" name="Oval 1033">
                  <a:extLst>
                    <a:ext uri="{FF2B5EF4-FFF2-40B4-BE49-F238E27FC236}">
                      <a16:creationId xmlns:a16="http://schemas.microsoft.com/office/drawing/2014/main" id="{E419C216-F977-7AE9-09BD-092C9B993C68}"/>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nvGrpSpPr>
              <p:cNvPr id="1027" name="Group 1026">
                <a:extLst>
                  <a:ext uri="{FF2B5EF4-FFF2-40B4-BE49-F238E27FC236}">
                    <a16:creationId xmlns:a16="http://schemas.microsoft.com/office/drawing/2014/main" id="{CF0FE131-6A33-C7F7-C7EB-6A67C1FF2A46}"/>
                  </a:ext>
                </a:extLst>
              </p:cNvPr>
              <p:cNvGrpSpPr>
                <a:grpSpLocks noChangeAspect="1"/>
              </p:cNvGrpSpPr>
              <p:nvPr/>
            </p:nvGrpSpPr>
            <p:grpSpPr>
              <a:xfrm rot="12261920">
                <a:off x="2602499" y="2381836"/>
                <a:ext cx="653742" cy="527175"/>
                <a:chOff x="9786742" y="1885443"/>
                <a:chExt cx="411881" cy="332139"/>
              </a:xfrm>
            </p:grpSpPr>
            <p:sp>
              <p:nvSpPr>
                <p:cNvPr id="1028" name="Oval 1027">
                  <a:extLst>
                    <a:ext uri="{FF2B5EF4-FFF2-40B4-BE49-F238E27FC236}">
                      <a16:creationId xmlns:a16="http://schemas.microsoft.com/office/drawing/2014/main" id="{61EF01BC-EE81-296A-F785-51160D6B5D14}"/>
                    </a:ext>
                  </a:extLst>
                </p:cNvPr>
                <p:cNvSpPr>
                  <a:spLocks noChangeAspect="1"/>
                </p:cNvSpPr>
                <p:nvPr/>
              </p:nvSpPr>
              <p:spPr>
                <a:xfrm>
                  <a:off x="9965051" y="1984010"/>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29" name="Oval 1028">
                  <a:extLst>
                    <a:ext uri="{FF2B5EF4-FFF2-40B4-BE49-F238E27FC236}">
                      <a16:creationId xmlns:a16="http://schemas.microsoft.com/office/drawing/2014/main" id="{D7DA7F9B-A982-C41A-32CB-9FFDDC5FDF4A}"/>
                    </a:ext>
                  </a:extLst>
                </p:cNvPr>
                <p:cNvSpPr>
                  <a:spLocks noChangeAspect="1"/>
                </p:cNvSpPr>
                <p:nvPr/>
              </p:nvSpPr>
              <p:spPr>
                <a:xfrm>
                  <a:off x="10030972" y="1885443"/>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1031" name="Oval 1030">
                  <a:extLst>
                    <a:ext uri="{FF2B5EF4-FFF2-40B4-BE49-F238E27FC236}">
                      <a16:creationId xmlns:a16="http://schemas.microsoft.com/office/drawing/2014/main" id="{2F5E928F-D4C3-F16F-C4BD-9BC63142064F}"/>
                    </a:ext>
                  </a:extLst>
                </p:cNvPr>
                <p:cNvSpPr>
                  <a:spLocks noChangeAspect="1"/>
                </p:cNvSpPr>
                <p:nvPr/>
              </p:nvSpPr>
              <p:spPr>
                <a:xfrm>
                  <a:off x="9786742" y="1957901"/>
                  <a:ext cx="214848" cy="214848"/>
                </a:xfrm>
                <a:prstGeom prst="ellipse">
                  <a:avLst/>
                </a:prstGeom>
                <a:solidFill>
                  <a:schemeClr val="accent5">
                    <a:lumMod val="60000"/>
                    <a:lumOff val="40000"/>
                  </a:schemeClr>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grpSp>
          <p:nvGrpSpPr>
            <p:cNvPr id="19" name="Group 18">
              <a:extLst>
                <a:ext uri="{FF2B5EF4-FFF2-40B4-BE49-F238E27FC236}">
                  <a16:creationId xmlns:a16="http://schemas.microsoft.com/office/drawing/2014/main" id="{CE8A2AB2-06CF-BC45-F743-255AD00F2512}"/>
                </a:ext>
              </a:extLst>
            </p:cNvPr>
            <p:cNvGrpSpPr>
              <a:grpSpLocks noChangeAspect="1"/>
            </p:cNvGrpSpPr>
            <p:nvPr/>
          </p:nvGrpSpPr>
          <p:grpSpPr>
            <a:xfrm rot="3105049">
              <a:off x="5432384" y="4430482"/>
              <a:ext cx="360000" cy="489420"/>
              <a:chOff x="10332683" y="2086882"/>
              <a:chExt cx="233572" cy="317541"/>
            </a:xfrm>
          </p:grpSpPr>
          <p:sp>
            <p:nvSpPr>
              <p:cNvPr id="23" name="Oval 22">
                <a:extLst>
                  <a:ext uri="{FF2B5EF4-FFF2-40B4-BE49-F238E27FC236}">
                    <a16:creationId xmlns:a16="http://schemas.microsoft.com/office/drawing/2014/main" id="{06C11486-1245-BEE9-24E2-C3C2AE812E1D}"/>
                  </a:ext>
                </a:extLst>
              </p:cNvPr>
              <p:cNvSpPr>
                <a:spLocks noChangeAspect="1"/>
              </p:cNvSpPr>
              <p:nvPr/>
            </p:nvSpPr>
            <p:spPr>
              <a:xfrm>
                <a:off x="10332683" y="2086882"/>
                <a:ext cx="233572" cy="233572"/>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sp>
            <p:nvSpPr>
              <p:cNvPr id="24" name="Oval 23">
                <a:extLst>
                  <a:ext uri="{FF2B5EF4-FFF2-40B4-BE49-F238E27FC236}">
                    <a16:creationId xmlns:a16="http://schemas.microsoft.com/office/drawing/2014/main" id="{40227412-F724-60E9-6A59-5358DD8403DF}"/>
                  </a:ext>
                </a:extLst>
              </p:cNvPr>
              <p:cNvSpPr>
                <a:spLocks noChangeAspect="1"/>
              </p:cNvSpPr>
              <p:nvPr/>
            </p:nvSpPr>
            <p:spPr>
              <a:xfrm>
                <a:off x="10398603" y="2287637"/>
                <a:ext cx="116786" cy="116786"/>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200">
                  <a:solidFill>
                    <a:srgbClr val="585823"/>
                  </a:solidFill>
                </a:endParaRPr>
              </a:p>
            </p:txBody>
          </p:sp>
        </p:grpSp>
      </p:grpSp>
      <p:sp>
        <p:nvSpPr>
          <p:cNvPr id="1270" name="Up-down Arrow 1269">
            <a:extLst>
              <a:ext uri="{FF2B5EF4-FFF2-40B4-BE49-F238E27FC236}">
                <a16:creationId xmlns:a16="http://schemas.microsoft.com/office/drawing/2014/main" id="{C533EC10-DA35-DA1E-2EE3-82C31B3D45E5}"/>
              </a:ext>
            </a:extLst>
          </p:cNvPr>
          <p:cNvSpPr/>
          <p:nvPr/>
        </p:nvSpPr>
        <p:spPr>
          <a:xfrm>
            <a:off x="8163591" y="3484410"/>
            <a:ext cx="442267" cy="755344"/>
          </a:xfrm>
          <a:prstGeom prst="upDownArrow">
            <a:avLst>
              <a:gd name="adj1" fmla="val 38974"/>
              <a:gd name="adj2" fmla="val 50000"/>
            </a:avLst>
          </a:prstGeom>
          <a:solidFill>
            <a:srgbClr val="EE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71" name="Up-down Arrow 1270">
            <a:extLst>
              <a:ext uri="{FF2B5EF4-FFF2-40B4-BE49-F238E27FC236}">
                <a16:creationId xmlns:a16="http://schemas.microsoft.com/office/drawing/2014/main" id="{D7B41A51-E31A-6796-05F2-E8E845169C71}"/>
              </a:ext>
            </a:extLst>
          </p:cNvPr>
          <p:cNvSpPr/>
          <p:nvPr/>
        </p:nvSpPr>
        <p:spPr>
          <a:xfrm rot="16200000">
            <a:off x="6748783" y="4291333"/>
            <a:ext cx="442267" cy="611058"/>
          </a:xfrm>
          <a:prstGeom prst="upDownArrow">
            <a:avLst>
              <a:gd name="adj1" fmla="val 38974"/>
              <a:gd name="adj2" fmla="val 50000"/>
            </a:avLst>
          </a:prstGeom>
          <a:solidFill>
            <a:srgbClr val="EE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272" name="Picture 1271" descr="A close-up of a green and blue object&#10;&#10;Description automatically generated">
            <a:extLst>
              <a:ext uri="{FF2B5EF4-FFF2-40B4-BE49-F238E27FC236}">
                <a16:creationId xmlns:a16="http://schemas.microsoft.com/office/drawing/2014/main" id="{C2836E85-E0BD-AF4C-DA8B-8CFE600D8E0A}"/>
              </a:ext>
            </a:extLst>
          </p:cNvPr>
          <p:cNvPicPr>
            <a:picLocks noChangeAspect="1"/>
          </p:cNvPicPr>
          <p:nvPr/>
        </p:nvPicPr>
        <p:blipFill>
          <a:blip r:embed="rId20">
            <a:clrChange>
              <a:clrFrom>
                <a:srgbClr val="FFFFFF"/>
              </a:clrFrom>
              <a:clrTo>
                <a:srgbClr val="FFFFFF">
                  <a:alpha val="0"/>
                </a:srgbClr>
              </a:clrTo>
            </a:clrChange>
          </a:blip>
          <a:srcRect l="23503" t="17492" r="27476" b="20979"/>
          <a:stretch/>
        </p:blipFill>
        <p:spPr>
          <a:xfrm>
            <a:off x="7465642" y="2328469"/>
            <a:ext cx="585754" cy="763083"/>
          </a:xfrm>
          <a:prstGeom prst="rect">
            <a:avLst/>
          </a:prstGeom>
        </p:spPr>
      </p:pic>
      <p:pic>
        <p:nvPicPr>
          <p:cNvPr id="18" name="Picture 17" descr="A close-up of a dna model&#10;&#10;Description automatically generated">
            <a:extLst>
              <a:ext uri="{FF2B5EF4-FFF2-40B4-BE49-F238E27FC236}">
                <a16:creationId xmlns:a16="http://schemas.microsoft.com/office/drawing/2014/main" id="{3066553D-19F7-C0D0-8586-A297E90E1376}"/>
              </a:ext>
            </a:extLst>
          </p:cNvPr>
          <p:cNvPicPr>
            <a:picLocks noChangeAspect="1"/>
          </p:cNvPicPr>
          <p:nvPr/>
        </p:nvPicPr>
        <p:blipFill>
          <a:blip r:embed="rId21">
            <a:clrChange>
              <a:clrFrom>
                <a:srgbClr val="FFFFFF"/>
              </a:clrFrom>
              <a:clrTo>
                <a:srgbClr val="FFFFFF">
                  <a:alpha val="0"/>
                </a:srgbClr>
              </a:clrTo>
            </a:clrChange>
          </a:blip>
          <a:srcRect l="22441" t="18057" r="19321" b="8619"/>
          <a:stretch/>
        </p:blipFill>
        <p:spPr>
          <a:xfrm>
            <a:off x="6839404" y="2328469"/>
            <a:ext cx="643704" cy="779045"/>
          </a:xfrm>
          <a:prstGeom prst="rect">
            <a:avLst/>
          </a:prstGeom>
        </p:spPr>
      </p:pic>
      <p:sp>
        <p:nvSpPr>
          <p:cNvPr id="17" name="Date Placeholder 16">
            <a:extLst>
              <a:ext uri="{FF2B5EF4-FFF2-40B4-BE49-F238E27FC236}">
                <a16:creationId xmlns:a16="http://schemas.microsoft.com/office/drawing/2014/main" id="{7A49C2FC-9615-0509-4F31-910CF2F0F6F8}"/>
              </a:ext>
            </a:extLst>
          </p:cNvPr>
          <p:cNvSpPr>
            <a:spLocks noGrp="1"/>
          </p:cNvSpPr>
          <p:nvPr>
            <p:ph type="dt" sz="half" idx="10"/>
          </p:nvPr>
        </p:nvSpPr>
        <p:spPr/>
        <p:txBody>
          <a:bodyPr/>
          <a:lstStyle/>
          <a:p>
            <a:r>
              <a:rPr lang="it-IT"/>
              <a:t>28-04-2026</a:t>
            </a:r>
          </a:p>
        </p:txBody>
      </p:sp>
      <p:sp>
        <p:nvSpPr>
          <p:cNvPr id="28" name="Footer Placeholder 27">
            <a:extLst>
              <a:ext uri="{FF2B5EF4-FFF2-40B4-BE49-F238E27FC236}">
                <a16:creationId xmlns:a16="http://schemas.microsoft.com/office/drawing/2014/main" id="{8D6FCA15-BC7B-A0C5-78AD-A6D8778AEAA1}"/>
              </a:ext>
            </a:extLst>
          </p:cNvPr>
          <p:cNvSpPr>
            <a:spLocks noGrp="1"/>
          </p:cNvSpPr>
          <p:nvPr>
            <p:ph type="ftr" sz="quarter" idx="11"/>
          </p:nvPr>
        </p:nvSpPr>
        <p:spPr/>
        <p:txBody>
          <a:bodyPr/>
          <a:lstStyle/>
          <a:p>
            <a:r>
              <a:rPr lang="it-IT"/>
              <a:t>E.Scifoni-MIRO meeting</a:t>
            </a:r>
          </a:p>
        </p:txBody>
      </p:sp>
    </p:spTree>
    <p:extLst>
      <p:ext uri="{BB962C8B-B14F-4D97-AF65-F5344CB8AC3E}">
        <p14:creationId xmlns:p14="http://schemas.microsoft.com/office/powerpoint/2010/main" val="1549384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17"/>
                                        </p:tgtEl>
                                        <p:attrNameLst>
                                          <p:attrName>style.visibility</p:attrName>
                                        </p:attrNameLst>
                                      </p:cBhvr>
                                      <p:to>
                                        <p:strVal val="visible"/>
                                      </p:to>
                                    </p:set>
                                    <p:animEffect transition="in" filter="wipe(down)">
                                      <p:cBhvr>
                                        <p:cTn id="25" dur="500"/>
                                        <p:tgtEl>
                                          <p:spTgt spid="1117"/>
                                        </p:tgtEl>
                                      </p:cBhvr>
                                    </p:animEffect>
                                  </p:childTnLst>
                                </p:cTn>
                              </p:par>
                            </p:childTnLst>
                          </p:cTn>
                        </p:par>
                        <p:par>
                          <p:cTn id="26" fill="hold">
                            <p:stCondLst>
                              <p:cond delay="500"/>
                            </p:stCondLst>
                            <p:childTnLst>
                              <p:par>
                                <p:cTn id="27" presetID="22" presetClass="entr" presetSubtype="4" fill="hold" grpId="1" nodeType="afterEffect">
                                  <p:stCondLst>
                                    <p:cond delay="0"/>
                                  </p:stCondLst>
                                  <p:childTnLst>
                                    <p:set>
                                      <p:cBhvr>
                                        <p:cTn id="28" dur="1" fill="hold">
                                          <p:stCondLst>
                                            <p:cond delay="0"/>
                                          </p:stCondLst>
                                        </p:cTn>
                                        <p:tgtEl>
                                          <p:spTgt spid="1117"/>
                                        </p:tgtEl>
                                        <p:attrNameLst>
                                          <p:attrName>style.visibility</p:attrName>
                                        </p:attrNameLst>
                                      </p:cBhvr>
                                      <p:to>
                                        <p:strVal val="visible"/>
                                      </p:to>
                                    </p:set>
                                    <p:animEffect transition="in" filter="wipe(down)">
                                      <p:cBhvr>
                                        <p:cTn id="29" dur="500"/>
                                        <p:tgtEl>
                                          <p:spTgt spid="11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44" grpId="0" animBg="1"/>
      <p:bldP spid="1117" grpId="0" animBg="1"/>
      <p:bldP spid="11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0" y="1"/>
            <a:ext cx="3897200" cy="461624"/>
          </a:xfrm>
          <a:prstGeom prst="rect">
            <a:avLst/>
          </a:prstGeom>
          <a:noFill/>
          <a:ln>
            <a:noFill/>
          </a:ln>
        </p:spPr>
        <p:txBody>
          <a:bodyPr spcFirstLastPara="1" wrap="square" lIns="91433" tIns="45700" rIns="91433" bIns="45700" anchor="t" anchorCtr="0">
            <a:spAutoFit/>
          </a:bodyPr>
          <a:lstStyle/>
          <a:p>
            <a:r>
              <a:rPr lang="en" sz="2400">
                <a:solidFill>
                  <a:schemeClr val="dk1"/>
                </a:solidFill>
                <a:latin typeface="Calibri"/>
                <a:ea typeface="Calibri"/>
                <a:cs typeface="Calibri"/>
                <a:sym typeface="Calibri"/>
              </a:rPr>
              <a:t>Minimalistic Stochastic model</a:t>
            </a:r>
            <a:endParaRPr sz="1467"/>
          </a:p>
        </p:txBody>
      </p:sp>
      <p:grpSp>
        <p:nvGrpSpPr>
          <p:cNvPr id="64" name="Google Shape;64;p14"/>
          <p:cNvGrpSpPr/>
          <p:nvPr/>
        </p:nvGrpSpPr>
        <p:grpSpPr>
          <a:xfrm>
            <a:off x="10014031" y="258015"/>
            <a:ext cx="1719796" cy="1626216"/>
            <a:chOff x="3913992" y="1242365"/>
            <a:chExt cx="1719795" cy="1626216"/>
          </a:xfrm>
        </p:grpSpPr>
        <p:grpSp>
          <p:nvGrpSpPr>
            <p:cNvPr id="65" name="Google Shape;65;p14"/>
            <p:cNvGrpSpPr/>
            <p:nvPr/>
          </p:nvGrpSpPr>
          <p:grpSpPr>
            <a:xfrm>
              <a:off x="3913992" y="1242365"/>
              <a:ext cx="1719795" cy="1626216"/>
              <a:chOff x="8783928" y="4302181"/>
              <a:chExt cx="2595134" cy="2544541"/>
            </a:xfrm>
          </p:grpSpPr>
          <p:grpSp>
            <p:nvGrpSpPr>
              <p:cNvPr id="66" name="Google Shape;66;p14"/>
              <p:cNvGrpSpPr/>
              <p:nvPr/>
            </p:nvGrpSpPr>
            <p:grpSpPr>
              <a:xfrm>
                <a:off x="8783928" y="4302181"/>
                <a:ext cx="2595134" cy="2544541"/>
                <a:chOff x="-6154051" y="2314886"/>
                <a:chExt cx="2935008" cy="2636284"/>
              </a:xfrm>
            </p:grpSpPr>
            <p:pic>
              <p:nvPicPr>
                <p:cNvPr id="67" name="Google Shape;67;p14"/>
                <p:cNvPicPr preferRelativeResize="0"/>
                <p:nvPr/>
              </p:nvPicPr>
              <p:blipFill rotWithShape="1">
                <a:blip r:embed="rId3">
                  <a:alphaModFix/>
                </a:blip>
                <a:srcRect l="22657" t="11528" r="22122" b="12926"/>
                <a:stretch/>
              </p:blipFill>
              <p:spPr>
                <a:xfrm>
                  <a:off x="-6154051" y="2314886"/>
                  <a:ext cx="2935008" cy="2636284"/>
                </a:xfrm>
                <a:prstGeom prst="rect">
                  <a:avLst/>
                </a:prstGeom>
                <a:noFill/>
                <a:ln>
                  <a:noFill/>
                </a:ln>
                <a:effectLst>
                  <a:outerShdw blurRad="38100" dist="28575" dir="2700000" algn="tl" rotWithShape="0">
                    <a:srgbClr val="000000">
                      <a:alpha val="40000"/>
                    </a:srgbClr>
                  </a:outerShdw>
                </a:effectLst>
              </p:spPr>
            </p:pic>
            <p:pic>
              <p:nvPicPr>
                <p:cNvPr id="68" name="Google Shape;68;p14"/>
                <p:cNvPicPr preferRelativeResize="0"/>
                <p:nvPr/>
              </p:nvPicPr>
              <p:blipFill rotWithShape="1">
                <a:blip r:embed="rId4">
                  <a:alphaModFix/>
                </a:blip>
                <a:srcRect/>
                <a:stretch/>
              </p:blipFill>
              <p:spPr>
                <a:xfrm>
                  <a:off x="-5563539" y="2834669"/>
                  <a:ext cx="1888200" cy="1682700"/>
                </a:xfrm>
                <a:prstGeom prst="ellipse">
                  <a:avLst/>
                </a:prstGeom>
                <a:noFill/>
                <a:ln>
                  <a:noFill/>
                </a:ln>
              </p:spPr>
            </p:pic>
          </p:grpSp>
          <p:sp>
            <p:nvSpPr>
              <p:cNvPr id="69" name="Google Shape;69;p14"/>
              <p:cNvSpPr/>
              <p:nvPr/>
            </p:nvSpPr>
            <p:spPr>
              <a:xfrm>
                <a:off x="9237024" y="5324488"/>
                <a:ext cx="821100" cy="834300"/>
              </a:xfrm>
              <a:prstGeom prst="ellipse">
                <a:avLst/>
              </a:prstGeom>
              <a:solidFill>
                <a:srgbClr val="FEE599">
                  <a:alpha val="58040"/>
                </a:srgbClr>
              </a:solidFill>
              <a:ln>
                <a:noFill/>
              </a:ln>
            </p:spPr>
            <p:txBody>
              <a:bodyPr spcFirstLastPara="1" wrap="square" lIns="91433" tIns="45700" rIns="91433" bIns="45700" anchor="ctr" anchorCtr="0">
                <a:noAutofit/>
              </a:bodyPr>
              <a:lstStyle/>
              <a:p>
                <a:pPr algn="ctr"/>
                <a:endParaRPr sz="1867">
                  <a:solidFill>
                    <a:srgbClr val="FF0000"/>
                  </a:solidFill>
                  <a:latin typeface="Calibri"/>
                  <a:ea typeface="Calibri"/>
                  <a:cs typeface="Calibri"/>
                  <a:sym typeface="Calibri"/>
                </a:endParaRPr>
              </a:p>
            </p:txBody>
          </p:sp>
        </p:grpSp>
        <p:sp>
          <p:nvSpPr>
            <p:cNvPr id="70" name="Google Shape;70;p14"/>
            <p:cNvSpPr txBox="1"/>
            <p:nvPr/>
          </p:nvSpPr>
          <p:spPr>
            <a:xfrm>
              <a:off x="4348964" y="1402036"/>
              <a:ext cx="1130399" cy="256505"/>
            </a:xfrm>
            <a:prstGeom prst="rect">
              <a:avLst/>
            </a:prstGeom>
            <a:noFill/>
            <a:ln>
              <a:noFill/>
            </a:ln>
          </p:spPr>
          <p:txBody>
            <a:bodyPr spcFirstLastPara="1" wrap="square" lIns="91433" tIns="45700" rIns="91433" bIns="45700" anchor="t" anchorCtr="0">
              <a:spAutoFit/>
            </a:bodyPr>
            <a:lstStyle/>
            <a:p>
              <a:r>
                <a:rPr lang="en" sz="1067">
                  <a:solidFill>
                    <a:srgbClr val="FF0000"/>
                  </a:solidFill>
                  <a:latin typeface="Calibri"/>
                  <a:ea typeface="Calibri"/>
                  <a:cs typeface="Calibri"/>
                  <a:sym typeface="Calibri"/>
                </a:rPr>
                <a:t>M</a:t>
              </a:r>
              <a:r>
                <a:rPr lang="en" sz="1067" baseline="-25000">
                  <a:solidFill>
                    <a:srgbClr val="FF0000"/>
                  </a:solidFill>
                  <a:latin typeface="Calibri"/>
                  <a:ea typeface="Calibri"/>
                  <a:cs typeface="Calibri"/>
                  <a:sym typeface="Calibri"/>
                </a:rPr>
                <a:t>c</a:t>
              </a:r>
              <a:r>
                <a:rPr lang="en" sz="1067">
                  <a:solidFill>
                    <a:srgbClr val="FF0000"/>
                  </a:solidFill>
                  <a:latin typeface="Calibri"/>
                  <a:ea typeface="Calibri"/>
                  <a:cs typeface="Calibri"/>
                  <a:sym typeface="Calibri"/>
                </a:rPr>
                <a:t> </a:t>
              </a:r>
              <a:r>
                <a:rPr lang="en" sz="1067" b="1">
                  <a:solidFill>
                    <a:srgbClr val="FF0000"/>
                  </a:solidFill>
                  <a:latin typeface="Calibri"/>
                  <a:ea typeface="Calibri"/>
                  <a:cs typeface="Calibri"/>
                  <a:sym typeface="Calibri"/>
                </a:rPr>
                <a:t>sensitive loci</a:t>
              </a:r>
              <a:endParaRPr sz="1467"/>
            </a:p>
          </p:txBody>
        </p:sp>
        <p:cxnSp>
          <p:nvCxnSpPr>
            <p:cNvPr id="71" name="Google Shape;71;p14"/>
            <p:cNvCxnSpPr/>
            <p:nvPr/>
          </p:nvCxnSpPr>
          <p:spPr>
            <a:xfrm flipH="1">
              <a:off x="5025615" y="1574658"/>
              <a:ext cx="127500" cy="388800"/>
            </a:xfrm>
            <a:prstGeom prst="straightConnector1">
              <a:avLst/>
            </a:prstGeom>
            <a:noFill/>
            <a:ln w="14300" cap="flat" cmpd="sng">
              <a:solidFill>
                <a:srgbClr val="FF0000"/>
              </a:solidFill>
              <a:prstDash val="solid"/>
              <a:miter lim="800000"/>
              <a:headEnd type="none" w="sm" len="sm"/>
              <a:tailEnd type="triangle" w="med" len="med"/>
            </a:ln>
          </p:spPr>
        </p:cxnSp>
        <p:sp>
          <p:nvSpPr>
            <p:cNvPr id="72" name="Google Shape;72;p14"/>
            <p:cNvSpPr txBox="1"/>
            <p:nvPr/>
          </p:nvSpPr>
          <p:spPr>
            <a:xfrm>
              <a:off x="4421010" y="2370112"/>
              <a:ext cx="216600" cy="256505"/>
            </a:xfrm>
            <a:prstGeom prst="rect">
              <a:avLst/>
            </a:prstGeom>
            <a:noFill/>
            <a:ln>
              <a:noFill/>
            </a:ln>
          </p:spPr>
          <p:txBody>
            <a:bodyPr spcFirstLastPara="1" wrap="square" lIns="91433" tIns="45700" rIns="91433" bIns="45700" anchor="t" anchorCtr="0">
              <a:spAutoFit/>
            </a:bodyPr>
            <a:lstStyle/>
            <a:p>
              <a:r>
                <a:rPr lang="en" sz="1067">
                  <a:solidFill>
                    <a:srgbClr val="FF0000"/>
                  </a:solidFill>
                  <a:latin typeface="Calibri"/>
                  <a:ea typeface="Calibri"/>
                  <a:cs typeface="Calibri"/>
                  <a:sym typeface="Calibri"/>
                </a:rPr>
                <a:t> </a:t>
              </a:r>
              <a:endParaRPr sz="1467"/>
            </a:p>
          </p:txBody>
        </p:sp>
        <p:cxnSp>
          <p:nvCxnSpPr>
            <p:cNvPr id="73" name="Google Shape;73;p14"/>
            <p:cNvCxnSpPr/>
            <p:nvPr/>
          </p:nvCxnSpPr>
          <p:spPr>
            <a:xfrm rot="10800000" flipH="1">
              <a:off x="4216622" y="2483805"/>
              <a:ext cx="541500" cy="22800"/>
            </a:xfrm>
            <a:prstGeom prst="straightConnector1">
              <a:avLst/>
            </a:prstGeom>
            <a:noFill/>
            <a:ln w="16675" cap="flat" cmpd="sng">
              <a:solidFill>
                <a:schemeClr val="accent2"/>
              </a:solidFill>
              <a:prstDash val="solid"/>
              <a:miter lim="800000"/>
              <a:headEnd type="triangle" w="med" len="med"/>
              <a:tailEnd type="triangle" w="med" len="med"/>
            </a:ln>
          </p:spPr>
        </p:cxnSp>
        <p:sp>
          <p:nvSpPr>
            <p:cNvPr id="74" name="Google Shape;74;p14"/>
            <p:cNvSpPr txBox="1"/>
            <p:nvPr/>
          </p:nvSpPr>
          <p:spPr>
            <a:xfrm>
              <a:off x="4344744" y="2456026"/>
              <a:ext cx="527700" cy="276959"/>
            </a:xfrm>
            <a:prstGeom prst="rect">
              <a:avLst/>
            </a:prstGeom>
            <a:noFill/>
            <a:ln>
              <a:noFill/>
            </a:ln>
          </p:spPr>
          <p:txBody>
            <a:bodyPr spcFirstLastPara="1" wrap="square" lIns="91433" tIns="45700" rIns="91433" bIns="45700" anchor="t" anchorCtr="0">
              <a:spAutoFit/>
            </a:bodyPr>
            <a:lstStyle/>
            <a:p>
              <a:r>
                <a:rPr lang="en" sz="1200">
                  <a:solidFill>
                    <a:srgbClr val="F06F19"/>
                  </a:solidFill>
                  <a:latin typeface="Calibri"/>
                  <a:ea typeface="Calibri"/>
                  <a:cs typeface="Calibri"/>
                  <a:sym typeface="Calibri"/>
                </a:rPr>
                <a:t>2R</a:t>
              </a:r>
              <a:r>
                <a:rPr lang="en" sz="1200" baseline="-25000">
                  <a:solidFill>
                    <a:srgbClr val="F06F19"/>
                  </a:solidFill>
                  <a:latin typeface="Calibri"/>
                  <a:ea typeface="Calibri"/>
                  <a:cs typeface="Calibri"/>
                  <a:sym typeface="Calibri"/>
                </a:rPr>
                <a:t>t</a:t>
              </a:r>
              <a:endParaRPr sz="1467"/>
            </a:p>
          </p:txBody>
        </p:sp>
      </p:grpSp>
      <p:sp>
        <p:nvSpPr>
          <p:cNvPr id="75" name="Google Shape;75;p14"/>
          <p:cNvSpPr/>
          <p:nvPr/>
        </p:nvSpPr>
        <p:spPr>
          <a:xfrm>
            <a:off x="38947" y="515572"/>
            <a:ext cx="4385600" cy="2738000"/>
          </a:xfrm>
          <a:prstGeom prst="rect">
            <a:avLst/>
          </a:prstGeom>
          <a:blipFill rotWithShape="1">
            <a:blip r:embed="rId5">
              <a:alphaModFix/>
            </a:blip>
            <a:stretch>
              <a:fillRect l="-869" t="-1840"/>
            </a:stretch>
          </a:blipFill>
          <a:ln>
            <a:noFill/>
          </a:ln>
        </p:spPr>
        <p:txBody>
          <a:bodyPr spcFirstLastPara="1" wrap="square" lIns="91433" tIns="45700" rIns="91433" bIns="45700" anchor="t" anchorCtr="0">
            <a:noAutofit/>
          </a:bodyPr>
          <a:lstStyle/>
          <a:p>
            <a:r>
              <a:rPr lang="en" sz="1867">
                <a:latin typeface="Calibri"/>
                <a:ea typeface="Calibri"/>
                <a:cs typeface="Calibri"/>
                <a:sym typeface="Calibri"/>
              </a:rPr>
              <a:t> </a:t>
            </a:r>
            <a:endParaRPr sz="1467"/>
          </a:p>
        </p:txBody>
      </p:sp>
      <p:sp>
        <p:nvSpPr>
          <p:cNvPr id="76" name="Google Shape;76;p14"/>
          <p:cNvSpPr txBox="1"/>
          <p:nvPr/>
        </p:nvSpPr>
        <p:spPr>
          <a:xfrm>
            <a:off x="68760" y="3471633"/>
            <a:ext cx="8270000" cy="748947"/>
          </a:xfrm>
          <a:prstGeom prst="rect">
            <a:avLst/>
          </a:prstGeom>
          <a:noFill/>
          <a:ln>
            <a:noFill/>
          </a:ln>
        </p:spPr>
        <p:txBody>
          <a:bodyPr spcFirstLastPara="1" wrap="square" lIns="91433" tIns="45700" rIns="91433" bIns="45700" anchor="t" anchorCtr="0">
            <a:spAutoFit/>
          </a:bodyPr>
          <a:lstStyle/>
          <a:p>
            <a:r>
              <a:rPr lang="en" sz="1867" b="1">
                <a:solidFill>
                  <a:schemeClr val="dk1"/>
                </a:solidFill>
                <a:latin typeface="Calibri"/>
                <a:ea typeface="Calibri"/>
                <a:cs typeface="Calibri"/>
                <a:sym typeface="Calibri"/>
              </a:rPr>
              <a:t>FLASH effect appears locally </a:t>
            </a:r>
            <a:r>
              <a:rPr lang="en" sz="1867">
                <a:solidFill>
                  <a:schemeClr val="dk1"/>
                </a:solidFill>
                <a:latin typeface="Calibri"/>
                <a:ea typeface="Calibri"/>
                <a:cs typeface="Calibri"/>
                <a:sym typeface="Calibri"/>
              </a:rPr>
              <a:t>as an interplay between  the dose rate and diffusion and is modulated by the amount an</a:t>
            </a:r>
            <a:r>
              <a:rPr lang="en" sz="2400">
                <a:solidFill>
                  <a:schemeClr val="dk1"/>
                </a:solidFill>
                <a:latin typeface="Calibri"/>
                <a:ea typeface="Calibri"/>
                <a:cs typeface="Calibri"/>
                <a:sym typeface="Calibri"/>
              </a:rPr>
              <a:t>d</a:t>
            </a:r>
            <a:r>
              <a:rPr lang="en" sz="1867">
                <a:solidFill>
                  <a:schemeClr val="dk1"/>
                </a:solidFill>
                <a:latin typeface="Calibri"/>
                <a:ea typeface="Calibri"/>
                <a:cs typeface="Calibri"/>
                <a:sym typeface="Calibri"/>
              </a:rPr>
              <a:t> sensitivity of critical sites in the cell</a:t>
            </a:r>
            <a:endParaRPr sz="1467"/>
          </a:p>
        </p:txBody>
      </p:sp>
      <p:sp>
        <p:nvSpPr>
          <p:cNvPr id="77" name="Google Shape;77;p14"/>
          <p:cNvSpPr/>
          <p:nvPr/>
        </p:nvSpPr>
        <p:spPr>
          <a:xfrm>
            <a:off x="4225172" y="182409"/>
            <a:ext cx="5894400" cy="3036800"/>
          </a:xfrm>
          <a:prstGeom prst="rect">
            <a:avLst/>
          </a:prstGeom>
          <a:blipFill rotWithShape="1">
            <a:blip r:embed="rId6">
              <a:alphaModFix/>
            </a:blip>
            <a:stretch>
              <a:fillRect l="-860"/>
            </a:stretch>
          </a:blipFill>
          <a:ln>
            <a:noFill/>
          </a:ln>
        </p:spPr>
        <p:txBody>
          <a:bodyPr spcFirstLastPara="1" wrap="square" lIns="91433" tIns="45700" rIns="91433" bIns="45700" anchor="t" anchorCtr="0">
            <a:noAutofit/>
          </a:bodyPr>
          <a:lstStyle/>
          <a:p>
            <a:r>
              <a:rPr lang="en" sz="1867">
                <a:latin typeface="Calibri"/>
                <a:ea typeface="Calibri"/>
                <a:cs typeface="Calibri"/>
                <a:sym typeface="Calibri"/>
              </a:rPr>
              <a:t> </a:t>
            </a:r>
            <a:endParaRPr sz="1467"/>
          </a:p>
        </p:txBody>
      </p:sp>
      <p:grpSp>
        <p:nvGrpSpPr>
          <p:cNvPr id="78" name="Google Shape;78;p14"/>
          <p:cNvGrpSpPr/>
          <p:nvPr/>
        </p:nvGrpSpPr>
        <p:grpSpPr>
          <a:xfrm>
            <a:off x="8289564" y="2085729"/>
            <a:ext cx="3920237" cy="2599264"/>
            <a:chOff x="7189838" y="1268836"/>
            <a:chExt cx="1747921" cy="1221306"/>
          </a:xfrm>
        </p:grpSpPr>
        <p:grpSp>
          <p:nvGrpSpPr>
            <p:cNvPr id="79" name="Google Shape;79;p14"/>
            <p:cNvGrpSpPr/>
            <p:nvPr/>
          </p:nvGrpSpPr>
          <p:grpSpPr>
            <a:xfrm>
              <a:off x="7189838" y="1268836"/>
              <a:ext cx="1747921" cy="1221306"/>
              <a:chOff x="7189838" y="1268836"/>
              <a:chExt cx="1747921" cy="1221306"/>
            </a:xfrm>
          </p:grpSpPr>
          <p:pic>
            <p:nvPicPr>
              <p:cNvPr id="80" name="Google Shape;80;p14"/>
              <p:cNvPicPr preferRelativeResize="0"/>
              <p:nvPr/>
            </p:nvPicPr>
            <p:blipFill rotWithShape="1">
              <a:blip r:embed="rId7">
                <a:alphaModFix/>
              </a:blip>
              <a:srcRect/>
              <a:stretch/>
            </p:blipFill>
            <p:spPr>
              <a:xfrm>
                <a:off x="7189838" y="1268836"/>
                <a:ext cx="1747921" cy="1221306"/>
              </a:xfrm>
              <a:prstGeom prst="rect">
                <a:avLst/>
              </a:prstGeom>
              <a:noFill/>
              <a:ln>
                <a:noFill/>
              </a:ln>
            </p:spPr>
          </p:pic>
          <p:sp>
            <p:nvSpPr>
              <p:cNvPr id="81" name="Google Shape;81;p14"/>
              <p:cNvSpPr txBox="1"/>
              <p:nvPr/>
            </p:nvSpPr>
            <p:spPr>
              <a:xfrm>
                <a:off x="7475708" y="2071833"/>
                <a:ext cx="226800" cy="159056"/>
              </a:xfrm>
              <a:prstGeom prst="rect">
                <a:avLst/>
              </a:prstGeom>
              <a:noFill/>
              <a:ln>
                <a:noFill/>
              </a:ln>
            </p:spPr>
            <p:txBody>
              <a:bodyPr spcFirstLastPara="1" wrap="square" lIns="91433" tIns="45700" rIns="91433" bIns="45700" anchor="t" anchorCtr="0">
                <a:spAutoFit/>
              </a:bodyPr>
              <a:lstStyle/>
              <a:p>
                <a:r>
                  <a:rPr lang="en" sz="1600">
                    <a:solidFill>
                      <a:schemeClr val="dk1"/>
                    </a:solidFill>
                    <a:latin typeface="Calibri"/>
                    <a:ea typeface="Calibri"/>
                    <a:cs typeface="Calibri"/>
                    <a:sym typeface="Calibri"/>
                  </a:rPr>
                  <a:t>α=2</a:t>
                </a:r>
                <a:endParaRPr sz="1467"/>
              </a:p>
            </p:txBody>
          </p:sp>
          <p:sp>
            <p:nvSpPr>
              <p:cNvPr id="82" name="Google Shape;82;p14"/>
              <p:cNvSpPr txBox="1"/>
              <p:nvPr/>
            </p:nvSpPr>
            <p:spPr>
              <a:xfrm>
                <a:off x="8033177" y="1866826"/>
                <a:ext cx="226800" cy="159056"/>
              </a:xfrm>
              <a:prstGeom prst="rect">
                <a:avLst/>
              </a:prstGeom>
              <a:noFill/>
              <a:ln>
                <a:noFill/>
              </a:ln>
            </p:spPr>
            <p:txBody>
              <a:bodyPr spcFirstLastPara="1" wrap="square" lIns="91433" tIns="45700" rIns="91433" bIns="45700" anchor="t" anchorCtr="0">
                <a:spAutoFit/>
              </a:bodyPr>
              <a:lstStyle/>
              <a:p>
                <a:r>
                  <a:rPr lang="en" sz="1600">
                    <a:solidFill>
                      <a:schemeClr val="dk1"/>
                    </a:solidFill>
                    <a:latin typeface="Calibri"/>
                    <a:ea typeface="Calibri"/>
                    <a:cs typeface="Calibri"/>
                    <a:sym typeface="Calibri"/>
                  </a:rPr>
                  <a:t>α=4</a:t>
                </a:r>
                <a:endParaRPr sz="1467"/>
              </a:p>
            </p:txBody>
          </p:sp>
          <p:sp>
            <p:nvSpPr>
              <p:cNvPr id="83" name="Google Shape;83;p14"/>
              <p:cNvSpPr txBox="1"/>
              <p:nvPr/>
            </p:nvSpPr>
            <p:spPr>
              <a:xfrm>
                <a:off x="7746526" y="2001672"/>
                <a:ext cx="226800" cy="159056"/>
              </a:xfrm>
              <a:prstGeom prst="rect">
                <a:avLst/>
              </a:prstGeom>
              <a:noFill/>
              <a:ln>
                <a:noFill/>
              </a:ln>
            </p:spPr>
            <p:txBody>
              <a:bodyPr spcFirstLastPara="1" wrap="square" lIns="91433" tIns="45700" rIns="91433" bIns="45700" anchor="t" anchorCtr="0">
                <a:spAutoFit/>
              </a:bodyPr>
              <a:lstStyle/>
              <a:p>
                <a:r>
                  <a:rPr lang="en" sz="1600">
                    <a:solidFill>
                      <a:schemeClr val="dk1"/>
                    </a:solidFill>
                    <a:latin typeface="Calibri"/>
                    <a:ea typeface="Calibri"/>
                    <a:cs typeface="Calibri"/>
                    <a:sym typeface="Calibri"/>
                  </a:rPr>
                  <a:t>α=3</a:t>
                </a:r>
                <a:endParaRPr sz="1467"/>
              </a:p>
            </p:txBody>
          </p:sp>
        </p:grpSp>
        <p:sp>
          <p:nvSpPr>
            <p:cNvPr id="84" name="Google Shape;84;p14"/>
            <p:cNvSpPr txBox="1"/>
            <p:nvPr/>
          </p:nvSpPr>
          <p:spPr>
            <a:xfrm>
              <a:off x="8442761" y="2137313"/>
              <a:ext cx="292500" cy="159056"/>
            </a:xfrm>
            <a:prstGeom prst="rect">
              <a:avLst/>
            </a:prstGeom>
            <a:noFill/>
            <a:ln>
              <a:noFill/>
            </a:ln>
          </p:spPr>
          <p:txBody>
            <a:bodyPr spcFirstLastPara="1" wrap="square" lIns="91433" tIns="45700" rIns="91433" bIns="45700" anchor="t" anchorCtr="0">
              <a:spAutoFit/>
            </a:bodyPr>
            <a:lstStyle/>
            <a:p>
              <a:r>
                <a:rPr lang="en" sz="1600">
                  <a:solidFill>
                    <a:schemeClr val="dk1"/>
                  </a:solidFill>
                  <a:latin typeface="Calibri"/>
                  <a:ea typeface="Calibri"/>
                  <a:cs typeface="Calibri"/>
                  <a:sym typeface="Calibri"/>
                </a:rPr>
                <a:t>β=0.8</a:t>
              </a:r>
              <a:endParaRPr sz="1467"/>
            </a:p>
          </p:txBody>
        </p:sp>
      </p:grpSp>
      <p:sp>
        <p:nvSpPr>
          <p:cNvPr id="85" name="Google Shape;85;p14"/>
          <p:cNvSpPr txBox="1"/>
          <p:nvPr/>
        </p:nvSpPr>
        <p:spPr>
          <a:xfrm>
            <a:off x="68769" y="4314367"/>
            <a:ext cx="4156400" cy="830956"/>
          </a:xfrm>
          <a:prstGeom prst="rect">
            <a:avLst/>
          </a:prstGeom>
          <a:noFill/>
          <a:ln>
            <a:noFill/>
          </a:ln>
        </p:spPr>
        <p:txBody>
          <a:bodyPr spcFirstLastPara="1" wrap="square" lIns="91433" tIns="45700" rIns="91433" bIns="45700" anchor="t" anchorCtr="0">
            <a:spAutoFit/>
          </a:bodyPr>
          <a:lstStyle/>
          <a:p>
            <a:r>
              <a:rPr lang="en" sz="2400">
                <a:solidFill>
                  <a:schemeClr val="dk1"/>
                </a:solidFill>
                <a:latin typeface="Calibri"/>
                <a:ea typeface="Calibri"/>
                <a:cs typeface="Calibri"/>
                <a:sym typeface="Calibri"/>
              </a:rPr>
              <a:t>Mini/microbeam effect (volume, irradiated area A, A</a:t>
            </a:r>
            <a:r>
              <a:rPr lang="en" sz="2400" baseline="-25000">
                <a:solidFill>
                  <a:schemeClr val="dk1"/>
                </a:solidFill>
                <a:latin typeface="Calibri"/>
                <a:ea typeface="Calibri"/>
                <a:cs typeface="Calibri"/>
                <a:sym typeface="Calibri"/>
              </a:rPr>
              <a:t>m</a:t>
            </a:r>
            <a:r>
              <a:rPr lang="en" sz="2400">
                <a:solidFill>
                  <a:schemeClr val="dk1"/>
                </a:solidFill>
                <a:latin typeface="Calibri"/>
                <a:ea typeface="Calibri"/>
                <a:cs typeface="Calibri"/>
                <a:sym typeface="Calibri"/>
              </a:rPr>
              <a:t>)</a:t>
            </a:r>
            <a:endParaRPr sz="1467"/>
          </a:p>
        </p:txBody>
      </p:sp>
      <p:pic>
        <p:nvPicPr>
          <p:cNvPr id="86" name="Google Shape;86;p14"/>
          <p:cNvPicPr preferRelativeResize="0"/>
          <p:nvPr/>
        </p:nvPicPr>
        <p:blipFill rotWithShape="1">
          <a:blip r:embed="rId8">
            <a:alphaModFix/>
          </a:blip>
          <a:srcRect/>
          <a:stretch/>
        </p:blipFill>
        <p:spPr>
          <a:xfrm>
            <a:off x="4225165" y="4064437"/>
            <a:ext cx="3686207" cy="2599268"/>
          </a:xfrm>
          <a:prstGeom prst="rect">
            <a:avLst/>
          </a:prstGeom>
          <a:noFill/>
          <a:ln>
            <a:noFill/>
          </a:ln>
        </p:spPr>
      </p:pic>
      <p:sp>
        <p:nvSpPr>
          <p:cNvPr id="87" name="Google Shape;87;p14"/>
          <p:cNvSpPr txBox="1"/>
          <p:nvPr/>
        </p:nvSpPr>
        <p:spPr>
          <a:xfrm>
            <a:off x="181609" y="5675835"/>
            <a:ext cx="2050400" cy="666800"/>
          </a:xfrm>
          <a:prstGeom prst="rect">
            <a:avLst/>
          </a:prstGeom>
          <a:blipFill rotWithShape="1">
            <a:blip r:embed="rId9">
              <a:alphaModFix/>
            </a:blip>
            <a:stretch>
              <a:fillRect/>
            </a:stretch>
          </a:blipFill>
          <a:ln>
            <a:noFill/>
          </a:ln>
        </p:spPr>
        <p:txBody>
          <a:bodyPr spcFirstLastPara="1" wrap="square" lIns="91433" tIns="45700" rIns="91433" bIns="45700" anchor="t" anchorCtr="0">
            <a:noAutofit/>
          </a:bodyPr>
          <a:lstStyle/>
          <a:p>
            <a:r>
              <a:rPr lang="en" sz="1867">
                <a:latin typeface="Calibri"/>
                <a:ea typeface="Calibri"/>
                <a:cs typeface="Calibri"/>
                <a:sym typeface="Calibri"/>
              </a:rPr>
              <a:t> </a:t>
            </a:r>
            <a:endParaRPr sz="1467"/>
          </a:p>
        </p:txBody>
      </p:sp>
      <p:sp>
        <p:nvSpPr>
          <p:cNvPr id="88" name="Google Shape;88;p14"/>
          <p:cNvSpPr txBox="1"/>
          <p:nvPr/>
        </p:nvSpPr>
        <p:spPr>
          <a:xfrm>
            <a:off x="8045268" y="4886500"/>
            <a:ext cx="4156400" cy="1692346"/>
          </a:xfrm>
          <a:prstGeom prst="rect">
            <a:avLst/>
          </a:prstGeom>
          <a:noFill/>
          <a:ln>
            <a:noFill/>
          </a:ln>
        </p:spPr>
        <p:txBody>
          <a:bodyPr spcFirstLastPara="1" wrap="square" lIns="91433" tIns="45700" rIns="91433" bIns="45700" anchor="t" anchorCtr="0">
            <a:spAutoFit/>
          </a:bodyPr>
          <a:lstStyle/>
          <a:p>
            <a:pPr algn="just"/>
            <a:r>
              <a:rPr lang="en" sz="1733">
                <a:solidFill>
                  <a:schemeClr val="dk1"/>
                </a:solidFill>
                <a:latin typeface="Calibri"/>
                <a:ea typeface="Calibri"/>
                <a:cs typeface="Calibri"/>
                <a:sym typeface="Calibri"/>
              </a:rPr>
              <a:t>The ideal (zero dose on valley) minibeam  irradiation effect is saturated due to overkilling on peak regions. It can be stronger or weaker than CONV depending on the dose. =&gt; </a:t>
            </a:r>
            <a:r>
              <a:rPr lang="en" sz="1733" b="1">
                <a:solidFill>
                  <a:srgbClr val="FF0000"/>
                </a:solidFill>
                <a:latin typeface="Calibri"/>
                <a:ea typeface="Calibri"/>
                <a:cs typeface="Calibri"/>
                <a:sym typeface="Calibri"/>
              </a:rPr>
              <a:t>response curve is necessary to fit the parameters of the model.</a:t>
            </a:r>
            <a:endParaRPr sz="1333" b="1">
              <a:solidFill>
                <a:srgbClr val="FF0000"/>
              </a:solidFill>
            </a:endParaRPr>
          </a:p>
        </p:txBody>
      </p:sp>
      <p:pic>
        <p:nvPicPr>
          <p:cNvPr id="89" name="Google Shape;89;p14"/>
          <p:cNvPicPr preferRelativeResize="0"/>
          <p:nvPr/>
        </p:nvPicPr>
        <p:blipFill>
          <a:blip r:embed="rId10">
            <a:alphaModFix/>
          </a:blip>
          <a:stretch>
            <a:fillRect/>
          </a:stretch>
        </p:blipFill>
        <p:spPr>
          <a:xfrm>
            <a:off x="2232005" y="5759428"/>
            <a:ext cx="1565267" cy="697033"/>
          </a:xfrm>
          <a:prstGeom prst="rect">
            <a:avLst/>
          </a:prstGeom>
          <a:noFill/>
          <a:ln>
            <a:noFill/>
          </a:ln>
        </p:spPr>
      </p:pic>
      <p:sp>
        <p:nvSpPr>
          <p:cNvPr id="2" name="Date Placeholder 1">
            <a:extLst>
              <a:ext uri="{FF2B5EF4-FFF2-40B4-BE49-F238E27FC236}">
                <a16:creationId xmlns:a16="http://schemas.microsoft.com/office/drawing/2014/main" id="{65BE874D-7868-6E68-FEFE-2FA708CEB48B}"/>
              </a:ext>
            </a:extLst>
          </p:cNvPr>
          <p:cNvSpPr>
            <a:spLocks noGrp="1"/>
          </p:cNvSpPr>
          <p:nvPr>
            <p:ph type="dt" sz="half" idx="10"/>
          </p:nvPr>
        </p:nvSpPr>
        <p:spPr/>
        <p:txBody>
          <a:bodyPr/>
          <a:lstStyle/>
          <a:p>
            <a:r>
              <a:rPr lang="it-IT"/>
              <a:t>28-04-2026</a:t>
            </a:r>
          </a:p>
        </p:txBody>
      </p:sp>
      <p:sp>
        <p:nvSpPr>
          <p:cNvPr id="3" name="Footer Placeholder 2">
            <a:extLst>
              <a:ext uri="{FF2B5EF4-FFF2-40B4-BE49-F238E27FC236}">
                <a16:creationId xmlns:a16="http://schemas.microsoft.com/office/drawing/2014/main" id="{89197134-D8C9-BB6B-0AB8-51078F360655}"/>
              </a:ext>
            </a:extLst>
          </p:cNvPr>
          <p:cNvSpPr>
            <a:spLocks noGrp="1"/>
          </p:cNvSpPr>
          <p:nvPr>
            <p:ph type="ftr" sz="quarter" idx="11"/>
          </p:nvPr>
        </p:nvSpPr>
        <p:spPr/>
        <p:txBody>
          <a:bodyPr/>
          <a:lstStyle/>
          <a:p>
            <a:r>
              <a:rPr lang="it-IT"/>
              <a:t>E.Scifoni-MIRO meeting</a:t>
            </a:r>
          </a:p>
        </p:txBody>
      </p:sp>
      <p:sp>
        <p:nvSpPr>
          <p:cNvPr id="4" name="TextBox 3">
            <a:extLst>
              <a:ext uri="{FF2B5EF4-FFF2-40B4-BE49-F238E27FC236}">
                <a16:creationId xmlns:a16="http://schemas.microsoft.com/office/drawing/2014/main" id="{BBE50B7A-316D-A538-2CDD-D579BC22FA1F}"/>
              </a:ext>
            </a:extLst>
          </p:cNvPr>
          <p:cNvSpPr txBox="1"/>
          <p:nvPr/>
        </p:nvSpPr>
        <p:spPr>
          <a:xfrm>
            <a:off x="8289564" y="33670"/>
            <a:ext cx="2199385" cy="307777"/>
          </a:xfrm>
          <a:prstGeom prst="rect">
            <a:avLst/>
          </a:prstGeom>
          <a:noFill/>
        </p:spPr>
        <p:txBody>
          <a:bodyPr wrap="none" rtlCol="0">
            <a:spAutoFit/>
          </a:bodyPr>
          <a:lstStyle/>
          <a:p>
            <a:r>
              <a:rPr lang="en-IT" sz="1400" i="1" dirty="0">
                <a:solidFill>
                  <a:schemeClr val="accent1"/>
                </a:solidFill>
              </a:rPr>
              <a:t>See I.Bodrenko talk@PMBT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8618" y="221365"/>
            <a:ext cx="11360800" cy="763600"/>
          </a:xfrm>
          <a:prstGeom prst="rect">
            <a:avLst/>
          </a:prstGeom>
        </p:spPr>
        <p:txBody>
          <a:bodyPr spcFirstLastPara="1" vert="horz" wrap="square" lIns="121900" tIns="121900" rIns="121900" bIns="121900" rtlCol="0" anchor="t" anchorCtr="0">
            <a:normAutofit fontScale="90000"/>
          </a:bodyPr>
          <a:lstStyle/>
          <a:p>
            <a:r>
              <a:rPr lang="en" dirty="0"/>
              <a:t>FLASH effect in Normal Tissue Complication Probability</a:t>
            </a:r>
            <a:endParaRPr dirty="0"/>
          </a:p>
        </p:txBody>
      </p:sp>
      <p:pic>
        <p:nvPicPr>
          <p:cNvPr id="55" name="Google Shape;55;p13"/>
          <p:cNvPicPr preferRelativeResize="0"/>
          <p:nvPr/>
        </p:nvPicPr>
        <p:blipFill>
          <a:blip r:embed="rId3">
            <a:alphaModFix/>
          </a:blip>
          <a:stretch>
            <a:fillRect/>
          </a:stretch>
        </p:blipFill>
        <p:spPr>
          <a:xfrm>
            <a:off x="4911633" y="2680949"/>
            <a:ext cx="4732032" cy="3765251"/>
          </a:xfrm>
          <a:prstGeom prst="rect">
            <a:avLst/>
          </a:prstGeom>
          <a:noFill/>
          <a:ln>
            <a:noFill/>
          </a:ln>
        </p:spPr>
      </p:pic>
      <p:pic>
        <p:nvPicPr>
          <p:cNvPr id="56" name="Google Shape;56;p13"/>
          <p:cNvPicPr preferRelativeResize="0"/>
          <p:nvPr/>
        </p:nvPicPr>
        <p:blipFill>
          <a:blip r:embed="rId4">
            <a:alphaModFix/>
          </a:blip>
          <a:stretch>
            <a:fillRect/>
          </a:stretch>
        </p:blipFill>
        <p:spPr>
          <a:xfrm>
            <a:off x="179601" y="2250301"/>
            <a:ext cx="4732033" cy="4292100"/>
          </a:xfrm>
          <a:prstGeom prst="rect">
            <a:avLst/>
          </a:prstGeom>
          <a:noFill/>
          <a:ln>
            <a:noFill/>
          </a:ln>
        </p:spPr>
      </p:pic>
      <p:pic>
        <p:nvPicPr>
          <p:cNvPr id="57" name="Google Shape;57;p13"/>
          <p:cNvPicPr preferRelativeResize="0"/>
          <p:nvPr/>
        </p:nvPicPr>
        <p:blipFill>
          <a:blip r:embed="rId5">
            <a:alphaModFix/>
          </a:blip>
          <a:stretch>
            <a:fillRect/>
          </a:stretch>
        </p:blipFill>
        <p:spPr>
          <a:xfrm>
            <a:off x="8001333" y="1866500"/>
            <a:ext cx="4190667" cy="3316365"/>
          </a:xfrm>
          <a:prstGeom prst="rect">
            <a:avLst/>
          </a:prstGeom>
          <a:noFill/>
          <a:ln>
            <a:noFill/>
          </a:ln>
        </p:spPr>
      </p:pic>
      <p:sp>
        <p:nvSpPr>
          <p:cNvPr id="58" name="Google Shape;58;p13"/>
          <p:cNvSpPr txBox="1"/>
          <p:nvPr/>
        </p:nvSpPr>
        <p:spPr>
          <a:xfrm>
            <a:off x="415600" y="1356968"/>
            <a:ext cx="8692400" cy="615513"/>
          </a:xfrm>
          <a:prstGeom prst="rect">
            <a:avLst/>
          </a:prstGeom>
          <a:noFill/>
          <a:ln>
            <a:noFill/>
          </a:ln>
        </p:spPr>
        <p:txBody>
          <a:bodyPr spcFirstLastPara="1" wrap="square" lIns="121900" tIns="121900" rIns="121900" bIns="121900" anchor="t" anchorCtr="0">
            <a:spAutoFit/>
          </a:bodyPr>
          <a:lstStyle/>
          <a:p>
            <a:r>
              <a:rPr lang="en" sz="2400">
                <a:solidFill>
                  <a:schemeClr val="dk2"/>
                </a:solidFill>
              </a:rPr>
              <a:t>Qualitatively agrees with exp data [Boehlen </a:t>
            </a:r>
            <a:r>
              <a:rPr lang="en" sz="2400" u="sng">
                <a:solidFill>
                  <a:schemeClr val="hlink"/>
                </a:solidFill>
                <a:hlinkClick r:id="rId6"/>
              </a:rPr>
              <a:t>et.al</a:t>
            </a:r>
            <a:r>
              <a:rPr lang="en" sz="2400">
                <a:solidFill>
                  <a:schemeClr val="dk2"/>
                </a:solidFill>
              </a:rPr>
              <a:t>, 2022]</a:t>
            </a:r>
            <a:endParaRPr sz="2400">
              <a:solidFill>
                <a:schemeClr val="dk2"/>
              </a:solidFill>
            </a:endParaRPr>
          </a:p>
        </p:txBody>
      </p:sp>
      <p:sp>
        <p:nvSpPr>
          <p:cNvPr id="2" name="TextBox 1">
            <a:extLst>
              <a:ext uri="{FF2B5EF4-FFF2-40B4-BE49-F238E27FC236}">
                <a16:creationId xmlns:a16="http://schemas.microsoft.com/office/drawing/2014/main" id="{AF4A3CDC-4368-A95B-D1E3-55BB9786A6EA}"/>
              </a:ext>
            </a:extLst>
          </p:cNvPr>
          <p:cNvSpPr txBox="1"/>
          <p:nvPr/>
        </p:nvSpPr>
        <p:spPr>
          <a:xfrm>
            <a:off x="9643665" y="5429668"/>
            <a:ext cx="2590774" cy="1200329"/>
          </a:xfrm>
          <a:prstGeom prst="rect">
            <a:avLst/>
          </a:prstGeom>
          <a:noFill/>
        </p:spPr>
        <p:txBody>
          <a:bodyPr wrap="none" rtlCol="0">
            <a:spAutoFit/>
          </a:bodyPr>
          <a:lstStyle/>
          <a:p>
            <a:r>
              <a:rPr lang="en-IT" dirty="0"/>
              <a:t>Search for similar</a:t>
            </a:r>
          </a:p>
          <a:p>
            <a:r>
              <a:rPr lang="en-GB" dirty="0"/>
              <a:t>S</a:t>
            </a:r>
            <a:r>
              <a:rPr lang="en-IT" dirty="0"/>
              <a:t>ystematico collection for</a:t>
            </a:r>
          </a:p>
          <a:p>
            <a:r>
              <a:rPr lang="en-IT" dirty="0"/>
              <a:t> MiniBeam effect</a:t>
            </a:r>
          </a:p>
          <a:p>
            <a:endParaRPr lang="en-IT" dirty="0"/>
          </a:p>
        </p:txBody>
      </p:sp>
    </p:spTree>
    <p:extLst>
      <p:ext uri="{BB962C8B-B14F-4D97-AF65-F5344CB8AC3E}">
        <p14:creationId xmlns:p14="http://schemas.microsoft.com/office/powerpoint/2010/main" val="3036460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09567" y="64733"/>
            <a:ext cx="11360800" cy="763600"/>
          </a:xfrm>
          <a:prstGeom prst="rect">
            <a:avLst/>
          </a:prstGeom>
          <a:noFill/>
          <a:ln>
            <a:noFill/>
          </a:ln>
        </p:spPr>
        <p:txBody>
          <a:bodyPr spcFirstLastPara="1" wrap="square" lIns="121900" tIns="121900" rIns="121900" bIns="121900" anchor="t" anchorCtr="0">
            <a:normAutofit lnSpcReduction="10000"/>
          </a:bodyPr>
          <a:lstStyle/>
          <a:p>
            <a:r>
              <a:rPr lang="it" sz="3733">
                <a:solidFill>
                  <a:srgbClr val="434343"/>
                </a:solidFill>
              </a:rPr>
              <a:t>P-DNA in Reaxff:</a:t>
            </a:r>
            <a:r>
              <a:rPr lang="it" sz="3733">
                <a:solidFill>
                  <a:srgbClr val="000000"/>
                </a:solidFill>
              </a:rPr>
              <a:t> </a:t>
            </a:r>
            <a:r>
              <a:rPr lang="it" sz="3733"/>
              <a:t>1 to 4 input-workflow</a:t>
            </a:r>
            <a:endParaRPr sz="3733">
              <a:solidFill>
                <a:srgbClr val="000000"/>
              </a:solidFill>
            </a:endParaRPr>
          </a:p>
        </p:txBody>
      </p:sp>
      <p:pic>
        <p:nvPicPr>
          <p:cNvPr id="80" name="Google Shape;80;p16" title="DNA_polyA_13bp.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603263" y="2343213"/>
            <a:ext cx="3223476" cy="1443348"/>
          </a:xfrm>
          <a:prstGeom prst="rect">
            <a:avLst/>
          </a:prstGeom>
          <a:noFill/>
          <a:ln>
            <a:noFill/>
          </a:ln>
        </p:spPr>
      </p:pic>
      <p:sp>
        <p:nvSpPr>
          <p:cNvPr id="81" name="Google Shape;81;p16"/>
          <p:cNvSpPr/>
          <p:nvPr/>
        </p:nvSpPr>
        <p:spPr>
          <a:xfrm>
            <a:off x="2249300" y="2847340"/>
            <a:ext cx="1205200" cy="446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82" name="Google Shape;82;p16" title="Schermata del 2025-10-17 17-47-49.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04701" y="1453140"/>
            <a:ext cx="2591316" cy="3372824"/>
          </a:xfrm>
          <a:prstGeom prst="rect">
            <a:avLst/>
          </a:prstGeom>
          <a:noFill/>
          <a:ln>
            <a:noFill/>
          </a:ln>
        </p:spPr>
      </p:pic>
      <p:pic>
        <p:nvPicPr>
          <p:cNvPr id="83" name="Google Shape;83;p16" title="Schermata del 2025-10-14 14-12-39.png"/>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998173" y="1234744"/>
            <a:ext cx="5254752" cy="4114544"/>
          </a:xfrm>
          <a:prstGeom prst="rect">
            <a:avLst/>
          </a:prstGeom>
          <a:noFill/>
          <a:ln>
            <a:noFill/>
          </a:ln>
        </p:spPr>
      </p:pic>
      <p:sp>
        <p:nvSpPr>
          <p:cNvPr id="84" name="Google Shape;84;p16"/>
          <p:cNvSpPr/>
          <p:nvPr/>
        </p:nvSpPr>
        <p:spPr>
          <a:xfrm>
            <a:off x="6126960" y="2857148"/>
            <a:ext cx="1205200" cy="446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85" name="Google Shape;85;p16"/>
          <p:cNvSpPr txBox="1"/>
          <p:nvPr/>
        </p:nvSpPr>
        <p:spPr>
          <a:xfrm>
            <a:off x="0" y="4825954"/>
            <a:ext cx="2142400" cy="1354176"/>
          </a:xfrm>
          <a:prstGeom prst="rect">
            <a:avLst/>
          </a:prstGeom>
          <a:noFill/>
          <a:ln>
            <a:noFill/>
          </a:ln>
        </p:spPr>
        <p:txBody>
          <a:bodyPr spcFirstLastPara="1" wrap="square" lIns="121900" tIns="121900" rIns="121900" bIns="121900" anchor="t" anchorCtr="0">
            <a:spAutoFit/>
          </a:bodyPr>
          <a:lstStyle/>
          <a:p>
            <a:r>
              <a:rPr lang="it" sz="2400" b="1">
                <a:solidFill>
                  <a:schemeClr val="dk1"/>
                </a:solidFill>
              </a:rPr>
              <a:t>1. </a:t>
            </a:r>
            <a:r>
              <a:rPr lang="it" sz="2400">
                <a:solidFill>
                  <a:schemeClr val="dk1"/>
                </a:solidFill>
              </a:rPr>
              <a:t>pdb without H atoms from 3DNA (13bp)</a:t>
            </a:r>
            <a:endParaRPr sz="2400">
              <a:solidFill>
                <a:schemeClr val="dk1"/>
              </a:solidFill>
            </a:endParaRPr>
          </a:p>
        </p:txBody>
      </p:sp>
      <p:sp>
        <p:nvSpPr>
          <p:cNvPr id="86" name="Google Shape;86;p16"/>
          <p:cNvSpPr txBox="1"/>
          <p:nvPr/>
        </p:nvSpPr>
        <p:spPr>
          <a:xfrm>
            <a:off x="3171633" y="4806033"/>
            <a:ext cx="3555600" cy="1662146"/>
          </a:xfrm>
          <a:prstGeom prst="rect">
            <a:avLst/>
          </a:prstGeom>
          <a:noFill/>
          <a:ln>
            <a:noFill/>
          </a:ln>
        </p:spPr>
        <p:txBody>
          <a:bodyPr spcFirstLastPara="1" wrap="square" lIns="121900" tIns="121900" rIns="121900" bIns="121900" anchor="t" anchorCtr="0">
            <a:spAutoFit/>
          </a:bodyPr>
          <a:lstStyle/>
          <a:p>
            <a:r>
              <a:rPr lang="it" sz="2400" b="1">
                <a:solidFill>
                  <a:schemeClr val="dk1"/>
                </a:solidFill>
              </a:rPr>
              <a:t>2. </a:t>
            </a:r>
            <a:r>
              <a:rPr lang="it" sz="2267">
                <a:solidFill>
                  <a:schemeClr val="dk1"/>
                </a:solidFill>
              </a:rPr>
              <a:t>from pdb to pdb and psf files with H and added bonds, angle dihedral terms (reduced to 10bp)</a:t>
            </a:r>
            <a:endParaRPr sz="2267">
              <a:solidFill>
                <a:schemeClr val="dk1"/>
              </a:solidFill>
            </a:endParaRPr>
          </a:p>
        </p:txBody>
      </p:sp>
      <p:sp>
        <p:nvSpPr>
          <p:cNvPr id="87" name="Google Shape;87;p16"/>
          <p:cNvSpPr txBox="1"/>
          <p:nvPr/>
        </p:nvSpPr>
        <p:spPr>
          <a:xfrm>
            <a:off x="7421199" y="4800967"/>
            <a:ext cx="4661200" cy="1313268"/>
          </a:xfrm>
          <a:prstGeom prst="rect">
            <a:avLst/>
          </a:prstGeom>
          <a:noFill/>
          <a:ln>
            <a:noFill/>
          </a:ln>
        </p:spPr>
        <p:txBody>
          <a:bodyPr spcFirstLastPara="1" wrap="square" lIns="121900" tIns="121900" rIns="121900" bIns="121900" anchor="t" anchorCtr="0">
            <a:spAutoFit/>
          </a:bodyPr>
          <a:lstStyle/>
          <a:p>
            <a:r>
              <a:rPr lang="it" sz="2400" b="1" dirty="0">
                <a:solidFill>
                  <a:schemeClr val="dk1"/>
                </a:solidFill>
              </a:rPr>
              <a:t>3.- 4. </a:t>
            </a:r>
            <a:r>
              <a:rPr lang="it" sz="2267" dirty="0">
                <a:solidFill>
                  <a:schemeClr val="dk1"/>
                </a:solidFill>
              </a:rPr>
              <a:t>add water molecule and ions such that the charge is neutralized + salt concentration (0.5 mmol)</a:t>
            </a:r>
            <a:endParaRPr sz="2267" dirty="0">
              <a:solidFill>
                <a:schemeClr val="dk1"/>
              </a:solidFill>
            </a:endParaRPr>
          </a:p>
        </p:txBody>
      </p:sp>
      <p:sp>
        <p:nvSpPr>
          <p:cNvPr id="2" name="Slide Number Placeholder 1">
            <a:extLst>
              <a:ext uri="{FF2B5EF4-FFF2-40B4-BE49-F238E27FC236}">
                <a16:creationId xmlns:a16="http://schemas.microsoft.com/office/drawing/2014/main" id="{F4AAE92C-55E9-99BD-0143-9D1D4E078AC6}"/>
              </a:ext>
            </a:extLst>
          </p:cNvPr>
          <p:cNvSpPr>
            <a:spLocks noGrp="1"/>
          </p:cNvSpPr>
          <p:nvPr>
            <p:ph type="sldNum" idx="12"/>
          </p:nvPr>
        </p:nvSpPr>
        <p:spPr/>
        <p:txBody>
          <a:bodyPr/>
          <a:lstStyle/>
          <a:p>
            <a:fld id="{00000000-1234-1234-1234-123412341234}" type="slidenum">
              <a:rPr lang="it" smtClean="0"/>
              <a:pPr/>
              <a:t>7</a:t>
            </a:fld>
            <a:endParaRPr lang="it"/>
          </a:p>
        </p:txBody>
      </p:sp>
      <p:sp>
        <p:nvSpPr>
          <p:cNvPr id="3" name="TextBox 2">
            <a:extLst>
              <a:ext uri="{FF2B5EF4-FFF2-40B4-BE49-F238E27FC236}">
                <a16:creationId xmlns:a16="http://schemas.microsoft.com/office/drawing/2014/main" id="{6DED4ADB-EE0B-BFB8-71C5-A6FFE7298BF5}"/>
              </a:ext>
            </a:extLst>
          </p:cNvPr>
          <p:cNvSpPr txBox="1"/>
          <p:nvPr/>
        </p:nvSpPr>
        <p:spPr>
          <a:xfrm>
            <a:off x="7730224" y="6373091"/>
            <a:ext cx="3504998" cy="369332"/>
          </a:xfrm>
          <a:prstGeom prst="rect">
            <a:avLst/>
          </a:prstGeom>
          <a:noFill/>
        </p:spPr>
        <p:txBody>
          <a:bodyPr wrap="none" rtlCol="0">
            <a:spAutoFit/>
          </a:bodyPr>
          <a:lstStyle/>
          <a:p>
            <a:r>
              <a:rPr lang="en-IT" i="1" dirty="0">
                <a:solidFill>
                  <a:schemeClr val="accent1"/>
                </a:solidFill>
              </a:rPr>
              <a:t>Castelli et al. FRPT 2025 Oral poster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4" grpId="0" animBg="1"/>
      <p:bldP spid="86" grpId="0"/>
      <p:bldP spid="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8930A-56BB-1A99-3BB2-F8C45BB0CC23}"/>
            </a:ext>
          </a:extLst>
        </p:cNvPr>
        <p:cNvGrpSpPr/>
        <p:nvPr/>
      </p:nvGrpSpPr>
      <p:grpSpPr>
        <a:xfrm>
          <a:off x="0" y="0"/>
          <a:ext cx="0" cy="0"/>
          <a:chOff x="0" y="0"/>
          <a:chExt cx="0" cy="0"/>
        </a:xfrm>
      </p:grpSpPr>
      <p:pic>
        <p:nvPicPr>
          <p:cNvPr id="7" name="Picture 6" descr="A blurry image of colorful spots&#10;&#10;Description automatically generated">
            <a:extLst>
              <a:ext uri="{FF2B5EF4-FFF2-40B4-BE49-F238E27FC236}">
                <a16:creationId xmlns:a16="http://schemas.microsoft.com/office/drawing/2014/main" id="{A421B4D7-2279-2FB3-E7F7-08BB335DD363}"/>
              </a:ext>
            </a:extLst>
          </p:cNvPr>
          <p:cNvPicPr>
            <a:picLocks noChangeAspect="1"/>
          </p:cNvPicPr>
          <p:nvPr/>
        </p:nvPicPr>
        <p:blipFill>
          <a:blip r:embed="rId2"/>
          <a:stretch>
            <a:fillRect/>
          </a:stretch>
        </p:blipFill>
        <p:spPr>
          <a:xfrm rot="5400000">
            <a:off x="7729219" y="2541603"/>
            <a:ext cx="1810108" cy="2024867"/>
          </a:xfrm>
          <a:prstGeom prst="rect">
            <a:avLst/>
          </a:prstGeom>
          <a:ln w="25400">
            <a:solidFill>
              <a:srgbClr val="00B0F0"/>
            </a:solidFill>
          </a:ln>
        </p:spPr>
      </p:pic>
      <p:pic>
        <p:nvPicPr>
          <p:cNvPr id="8" name="Picture 7" descr="A close-up of a colorful spiral&#10;&#10;Description automatically generated">
            <a:extLst>
              <a:ext uri="{FF2B5EF4-FFF2-40B4-BE49-F238E27FC236}">
                <a16:creationId xmlns:a16="http://schemas.microsoft.com/office/drawing/2014/main" id="{C38EE518-4D3F-9072-30D9-D46C3BED3649}"/>
              </a:ext>
            </a:extLst>
          </p:cNvPr>
          <p:cNvPicPr>
            <a:picLocks noChangeAspect="1"/>
          </p:cNvPicPr>
          <p:nvPr/>
        </p:nvPicPr>
        <p:blipFill>
          <a:blip r:embed="rId3">
            <a:clrChange>
              <a:clrFrom>
                <a:srgbClr val="FFFFFF"/>
              </a:clrFrom>
              <a:clrTo>
                <a:srgbClr val="FFFFFF">
                  <a:alpha val="0"/>
                </a:srgbClr>
              </a:clrTo>
            </a:clrChange>
          </a:blip>
          <a:srcRect l="18856" t="14147" r="17501" b="7079"/>
          <a:stretch/>
        </p:blipFill>
        <p:spPr>
          <a:xfrm>
            <a:off x="1682977" y="783209"/>
            <a:ext cx="1250193" cy="1606730"/>
          </a:xfrm>
          <a:prstGeom prst="rect">
            <a:avLst/>
          </a:prstGeom>
        </p:spPr>
      </p:pic>
      <p:pic>
        <p:nvPicPr>
          <p:cNvPr id="9" name="Picture 8" descr="A close-up of a dna model&#10;&#10;Description automatically generated">
            <a:extLst>
              <a:ext uri="{FF2B5EF4-FFF2-40B4-BE49-F238E27FC236}">
                <a16:creationId xmlns:a16="http://schemas.microsoft.com/office/drawing/2014/main" id="{F9061DEF-A5B0-4F00-3017-FFA781E2DE19}"/>
              </a:ext>
            </a:extLst>
          </p:cNvPr>
          <p:cNvPicPr>
            <a:picLocks noChangeAspect="1"/>
          </p:cNvPicPr>
          <p:nvPr/>
        </p:nvPicPr>
        <p:blipFill>
          <a:blip r:embed="rId4">
            <a:clrChange>
              <a:clrFrom>
                <a:srgbClr val="FFFFFF"/>
              </a:clrFrom>
              <a:clrTo>
                <a:srgbClr val="FFFFFF">
                  <a:alpha val="0"/>
                </a:srgbClr>
              </a:clrTo>
            </a:clrChange>
          </a:blip>
          <a:srcRect l="22441" t="18057" r="19321" b="8619"/>
          <a:stretch/>
        </p:blipFill>
        <p:spPr>
          <a:xfrm>
            <a:off x="192371" y="783209"/>
            <a:ext cx="1254738" cy="1640341"/>
          </a:xfrm>
          <a:prstGeom prst="rect">
            <a:avLst/>
          </a:prstGeom>
        </p:spPr>
      </p:pic>
      <p:pic>
        <p:nvPicPr>
          <p:cNvPr id="10" name="Picture 9" descr="A close-up of a structure&#10;&#10;Description automatically generated">
            <a:extLst>
              <a:ext uri="{FF2B5EF4-FFF2-40B4-BE49-F238E27FC236}">
                <a16:creationId xmlns:a16="http://schemas.microsoft.com/office/drawing/2014/main" id="{EAD57F40-769E-8A83-5816-C1356CC495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32083" y="3211481"/>
            <a:ext cx="924041" cy="926963"/>
          </a:xfrm>
          <a:prstGeom prst="rect">
            <a:avLst/>
          </a:prstGeom>
        </p:spPr>
      </p:pic>
      <p:pic>
        <p:nvPicPr>
          <p:cNvPr id="11" name="Picture 10" descr="A diagram of a dna model&#10;&#10;Description automatically generated">
            <a:extLst>
              <a:ext uri="{FF2B5EF4-FFF2-40B4-BE49-F238E27FC236}">
                <a16:creationId xmlns:a16="http://schemas.microsoft.com/office/drawing/2014/main" id="{9E1AF9BA-F8D5-F116-3786-7F8709FBA4D0}"/>
              </a:ext>
            </a:extLst>
          </p:cNvPr>
          <p:cNvPicPr>
            <a:picLocks noChangeAspect="1"/>
          </p:cNvPicPr>
          <p:nvPr/>
        </p:nvPicPr>
        <p:blipFill>
          <a:blip r:embed="rId6">
            <a:clrChange>
              <a:clrFrom>
                <a:srgbClr val="FFFEFE"/>
              </a:clrFrom>
              <a:clrTo>
                <a:srgbClr val="FFFEFE">
                  <a:alpha val="0"/>
                </a:srgbClr>
              </a:clrTo>
            </a:clrChange>
          </a:blip>
          <a:srcRect l="76421" t="17463" r="1412" b="4280"/>
          <a:stretch/>
        </p:blipFill>
        <p:spPr>
          <a:xfrm rot="5400000">
            <a:off x="969353" y="2526140"/>
            <a:ext cx="821466" cy="2196463"/>
          </a:xfrm>
          <a:prstGeom prst="rect">
            <a:avLst/>
          </a:prstGeom>
          <a:effectLst>
            <a:softEdge rad="63500"/>
          </a:effectLst>
        </p:spPr>
      </p:pic>
      <p:grpSp>
        <p:nvGrpSpPr>
          <p:cNvPr id="27" name="Group 26">
            <a:extLst>
              <a:ext uri="{FF2B5EF4-FFF2-40B4-BE49-F238E27FC236}">
                <a16:creationId xmlns:a16="http://schemas.microsoft.com/office/drawing/2014/main" id="{69888C74-B5A9-E833-9883-3042EB7A975A}"/>
              </a:ext>
            </a:extLst>
          </p:cNvPr>
          <p:cNvGrpSpPr>
            <a:grpSpLocks noChangeAspect="1"/>
          </p:cNvGrpSpPr>
          <p:nvPr/>
        </p:nvGrpSpPr>
        <p:grpSpPr>
          <a:xfrm>
            <a:off x="5326815" y="3354871"/>
            <a:ext cx="836064" cy="585039"/>
            <a:chOff x="4835751" y="34996403"/>
            <a:chExt cx="1016896" cy="711873"/>
          </a:xfrm>
        </p:grpSpPr>
        <p:sp>
          <p:nvSpPr>
            <p:cNvPr id="28" name="Oval 27">
              <a:extLst>
                <a:ext uri="{FF2B5EF4-FFF2-40B4-BE49-F238E27FC236}">
                  <a16:creationId xmlns:a16="http://schemas.microsoft.com/office/drawing/2014/main" id="{EFCE42FA-007D-5168-DFB1-F448865DA808}"/>
                </a:ext>
              </a:extLst>
            </p:cNvPr>
            <p:cNvSpPr>
              <a:spLocks noChangeAspect="1"/>
            </p:cNvSpPr>
            <p:nvPr/>
          </p:nvSpPr>
          <p:spPr>
            <a:xfrm>
              <a:off x="4835751" y="3547765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29" name="Oval 28">
              <a:extLst>
                <a:ext uri="{FF2B5EF4-FFF2-40B4-BE49-F238E27FC236}">
                  <a16:creationId xmlns:a16="http://schemas.microsoft.com/office/drawing/2014/main" id="{943E1FE0-2D08-2D52-56AE-679E7D9CFB42}"/>
                </a:ext>
              </a:extLst>
            </p:cNvPr>
            <p:cNvSpPr>
              <a:spLocks noChangeAspect="1"/>
            </p:cNvSpPr>
            <p:nvPr/>
          </p:nvSpPr>
          <p:spPr>
            <a:xfrm>
              <a:off x="5014236" y="3502231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0" name="Oval 29">
              <a:extLst>
                <a:ext uri="{FF2B5EF4-FFF2-40B4-BE49-F238E27FC236}">
                  <a16:creationId xmlns:a16="http://schemas.microsoft.com/office/drawing/2014/main" id="{41A0ED33-EDA3-4EE5-E9CB-8435EB67964D}"/>
                </a:ext>
              </a:extLst>
            </p:cNvPr>
            <p:cNvSpPr>
              <a:spLocks noChangeAspect="1"/>
            </p:cNvSpPr>
            <p:nvPr/>
          </p:nvSpPr>
          <p:spPr>
            <a:xfrm>
              <a:off x="5151974" y="35492276"/>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1" name="Oval 30">
              <a:extLst>
                <a:ext uri="{FF2B5EF4-FFF2-40B4-BE49-F238E27FC236}">
                  <a16:creationId xmlns:a16="http://schemas.microsoft.com/office/drawing/2014/main" id="{593DFD69-B7B6-68C9-D283-5CB7CB3FEE11}"/>
                </a:ext>
              </a:extLst>
            </p:cNvPr>
            <p:cNvSpPr>
              <a:spLocks noChangeAspect="1"/>
            </p:cNvSpPr>
            <p:nvPr/>
          </p:nvSpPr>
          <p:spPr>
            <a:xfrm rot="1631244">
              <a:off x="5329597" y="3499640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2" name="Oval 31">
              <a:extLst>
                <a:ext uri="{FF2B5EF4-FFF2-40B4-BE49-F238E27FC236}">
                  <a16:creationId xmlns:a16="http://schemas.microsoft.com/office/drawing/2014/main" id="{0F6B8596-5243-7E1D-A6A2-B405B9523831}"/>
                </a:ext>
              </a:extLst>
            </p:cNvPr>
            <p:cNvSpPr>
              <a:spLocks noChangeAspect="1"/>
            </p:cNvSpPr>
            <p:nvPr/>
          </p:nvSpPr>
          <p:spPr>
            <a:xfrm>
              <a:off x="5521686" y="35476671"/>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3" name="Oval 32">
              <a:extLst>
                <a:ext uri="{FF2B5EF4-FFF2-40B4-BE49-F238E27FC236}">
                  <a16:creationId xmlns:a16="http://schemas.microsoft.com/office/drawing/2014/main" id="{8587B9E0-6B8A-7A76-328F-49253142565B}"/>
                </a:ext>
              </a:extLst>
            </p:cNvPr>
            <p:cNvSpPr>
              <a:spLocks noChangeAspect="1"/>
            </p:cNvSpPr>
            <p:nvPr/>
          </p:nvSpPr>
          <p:spPr>
            <a:xfrm>
              <a:off x="5636647" y="35023384"/>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4" name="Oval 33">
              <a:extLst>
                <a:ext uri="{FF2B5EF4-FFF2-40B4-BE49-F238E27FC236}">
                  <a16:creationId xmlns:a16="http://schemas.microsoft.com/office/drawing/2014/main" id="{ABC32736-F371-2DAF-3B67-73C0B5D69AD2}"/>
                </a:ext>
              </a:extLst>
            </p:cNvPr>
            <p:cNvSpPr>
              <a:spLocks noChangeAspect="1"/>
            </p:cNvSpPr>
            <p:nvPr/>
          </p:nvSpPr>
          <p:spPr>
            <a:xfrm>
              <a:off x="4889751" y="35406367"/>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5" name="Oval 34">
              <a:extLst>
                <a:ext uri="{FF2B5EF4-FFF2-40B4-BE49-F238E27FC236}">
                  <a16:creationId xmlns:a16="http://schemas.microsoft.com/office/drawing/2014/main" id="{E0406B47-74C2-7F8D-B1C5-6D4C873EF40D}"/>
                </a:ext>
              </a:extLst>
            </p:cNvPr>
            <p:cNvSpPr>
              <a:spLocks noChangeAspect="1"/>
            </p:cNvSpPr>
            <p:nvPr/>
          </p:nvSpPr>
          <p:spPr>
            <a:xfrm>
              <a:off x="5075197" y="3520796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6" name="Oval 35">
              <a:extLst>
                <a:ext uri="{FF2B5EF4-FFF2-40B4-BE49-F238E27FC236}">
                  <a16:creationId xmlns:a16="http://schemas.microsoft.com/office/drawing/2014/main" id="{0914EBB4-7359-6C26-C4E8-3C3CFF29EEFA}"/>
                </a:ext>
              </a:extLst>
            </p:cNvPr>
            <p:cNvSpPr>
              <a:spLocks noChangeAspect="1"/>
            </p:cNvSpPr>
            <p:nvPr/>
          </p:nvSpPr>
          <p:spPr>
            <a:xfrm>
              <a:off x="5205974" y="3541405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7" name="Oval 36">
              <a:extLst>
                <a:ext uri="{FF2B5EF4-FFF2-40B4-BE49-F238E27FC236}">
                  <a16:creationId xmlns:a16="http://schemas.microsoft.com/office/drawing/2014/main" id="{C2C4BD88-3C86-2229-1234-12DAE0C854D4}"/>
                </a:ext>
              </a:extLst>
            </p:cNvPr>
            <p:cNvSpPr>
              <a:spLocks noChangeAspect="1"/>
            </p:cNvSpPr>
            <p:nvPr/>
          </p:nvSpPr>
          <p:spPr>
            <a:xfrm rot="1631244">
              <a:off x="5397167" y="35201190"/>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8" name="Oval 37">
              <a:extLst>
                <a:ext uri="{FF2B5EF4-FFF2-40B4-BE49-F238E27FC236}">
                  <a16:creationId xmlns:a16="http://schemas.microsoft.com/office/drawing/2014/main" id="{C6462536-4876-D0EC-F6EF-25E5C1394262}"/>
                </a:ext>
              </a:extLst>
            </p:cNvPr>
            <p:cNvSpPr>
              <a:spLocks noChangeAspect="1"/>
            </p:cNvSpPr>
            <p:nvPr/>
          </p:nvSpPr>
          <p:spPr>
            <a:xfrm>
              <a:off x="5582647" y="35385519"/>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sp>
          <p:nvSpPr>
            <p:cNvPr id="39" name="Oval 38">
              <a:extLst>
                <a:ext uri="{FF2B5EF4-FFF2-40B4-BE49-F238E27FC236}">
                  <a16:creationId xmlns:a16="http://schemas.microsoft.com/office/drawing/2014/main" id="{C30E7BE3-7358-56F5-811E-CE0CE6A4E71B}"/>
                </a:ext>
              </a:extLst>
            </p:cNvPr>
            <p:cNvSpPr>
              <a:spLocks noChangeAspect="1"/>
            </p:cNvSpPr>
            <p:nvPr/>
          </p:nvSpPr>
          <p:spPr>
            <a:xfrm>
              <a:off x="5697608" y="35209036"/>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latin typeface="Arial Nova" panose="020B0504020202020204" pitchFamily="34" charset="0"/>
              </a:endParaRPr>
            </a:p>
          </p:txBody>
        </p:sp>
        <p:cxnSp>
          <p:nvCxnSpPr>
            <p:cNvPr id="40" name="Straight Connector 39">
              <a:extLst>
                <a:ext uri="{FF2B5EF4-FFF2-40B4-BE49-F238E27FC236}">
                  <a16:creationId xmlns:a16="http://schemas.microsoft.com/office/drawing/2014/main" id="{D2B9F924-22B4-1010-A80A-FBA4EF4F9229}"/>
                </a:ext>
              </a:extLst>
            </p:cNvPr>
            <p:cNvCxnSpPr>
              <a:stCxn id="34" idx="7"/>
              <a:endCxn id="35" idx="3"/>
            </p:cNvCxnSpPr>
            <p:nvPr/>
          </p:nvCxnSpPr>
          <p:spPr>
            <a:xfrm flipV="1">
              <a:off x="4981935" y="35300149"/>
              <a:ext cx="109078" cy="1220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FCCB1B5-A9E3-D3F8-8FEB-B61D4FFBC89D}"/>
                </a:ext>
              </a:extLst>
            </p:cNvPr>
            <p:cNvCxnSpPr>
              <a:cxnSpLocks/>
              <a:stCxn id="36" idx="0"/>
              <a:endCxn id="35" idx="5"/>
            </p:cNvCxnSpPr>
            <p:nvPr/>
          </p:nvCxnSpPr>
          <p:spPr>
            <a:xfrm flipH="1" flipV="1">
              <a:off x="5167381" y="35300149"/>
              <a:ext cx="92593" cy="113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A824A37-1DC1-796C-05AF-3B405C716791}"/>
                </a:ext>
              </a:extLst>
            </p:cNvPr>
            <p:cNvCxnSpPr>
              <a:cxnSpLocks/>
              <a:stCxn id="37" idx="5"/>
              <a:endCxn id="36" idx="0"/>
            </p:cNvCxnSpPr>
            <p:nvPr/>
          </p:nvCxnSpPr>
          <p:spPr>
            <a:xfrm flipH="1">
              <a:off x="5259974" y="35306602"/>
              <a:ext cx="207712" cy="107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72E1BA2-5C88-6F02-74F7-B40CEABEEC8E}"/>
                </a:ext>
              </a:extLst>
            </p:cNvPr>
            <p:cNvCxnSpPr>
              <a:cxnSpLocks/>
              <a:stCxn id="38" idx="0"/>
              <a:endCxn id="37" idx="5"/>
            </p:cNvCxnSpPr>
            <p:nvPr/>
          </p:nvCxnSpPr>
          <p:spPr>
            <a:xfrm flipH="1" flipV="1">
              <a:off x="5467686" y="35306602"/>
              <a:ext cx="168961" cy="789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65C3F32-5A7A-4F00-C306-99AE895A1852}"/>
                </a:ext>
              </a:extLst>
            </p:cNvPr>
            <p:cNvCxnSpPr>
              <a:cxnSpLocks/>
              <a:stCxn id="39" idx="3"/>
              <a:endCxn id="38" idx="0"/>
            </p:cNvCxnSpPr>
            <p:nvPr/>
          </p:nvCxnSpPr>
          <p:spPr>
            <a:xfrm flipH="1">
              <a:off x="5636647" y="35301220"/>
              <a:ext cx="76777" cy="84299"/>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46" name="Picture 45" descr="A close-up of a green and blue object&#10;&#10;Description automatically generated">
            <a:extLst>
              <a:ext uri="{FF2B5EF4-FFF2-40B4-BE49-F238E27FC236}">
                <a16:creationId xmlns:a16="http://schemas.microsoft.com/office/drawing/2014/main" id="{85B53C69-5F10-A063-7F65-0C4E65508A79}"/>
              </a:ext>
            </a:extLst>
          </p:cNvPr>
          <p:cNvPicPr>
            <a:picLocks noChangeAspect="1"/>
          </p:cNvPicPr>
          <p:nvPr/>
        </p:nvPicPr>
        <p:blipFill>
          <a:blip r:embed="rId7">
            <a:clrChange>
              <a:clrFrom>
                <a:srgbClr val="FFFFFF"/>
              </a:clrFrom>
              <a:clrTo>
                <a:srgbClr val="FFFFFF">
                  <a:alpha val="0"/>
                </a:srgbClr>
              </a:clrTo>
            </a:clrChange>
          </a:blip>
          <a:srcRect l="23503" t="17492" r="27476" b="20979"/>
          <a:stretch/>
        </p:blipFill>
        <p:spPr>
          <a:xfrm>
            <a:off x="3124689" y="862893"/>
            <a:ext cx="1257907" cy="1638723"/>
          </a:xfrm>
          <a:prstGeom prst="rect">
            <a:avLst/>
          </a:prstGeom>
        </p:spPr>
      </p:pic>
      <p:sp>
        <p:nvSpPr>
          <p:cNvPr id="47" name="Rectangle 46">
            <a:extLst>
              <a:ext uri="{FF2B5EF4-FFF2-40B4-BE49-F238E27FC236}">
                <a16:creationId xmlns:a16="http://schemas.microsoft.com/office/drawing/2014/main" id="{ABAB3A6C-1017-6AFC-E487-1D7DDF9FDD91}"/>
              </a:ext>
            </a:extLst>
          </p:cNvPr>
          <p:cNvSpPr/>
          <p:nvPr/>
        </p:nvSpPr>
        <p:spPr>
          <a:xfrm>
            <a:off x="3083845" y="652648"/>
            <a:ext cx="1356117" cy="19600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8" name="TextBox 47">
            <a:extLst>
              <a:ext uri="{FF2B5EF4-FFF2-40B4-BE49-F238E27FC236}">
                <a16:creationId xmlns:a16="http://schemas.microsoft.com/office/drawing/2014/main" id="{9941E462-0F58-DBFD-71F6-66934C51798B}"/>
              </a:ext>
            </a:extLst>
          </p:cNvPr>
          <p:cNvSpPr txBox="1"/>
          <p:nvPr/>
        </p:nvSpPr>
        <p:spPr>
          <a:xfrm>
            <a:off x="3149797" y="633604"/>
            <a:ext cx="1362100" cy="338554"/>
          </a:xfrm>
          <a:prstGeom prst="rect">
            <a:avLst/>
          </a:prstGeom>
          <a:noFill/>
        </p:spPr>
        <p:txBody>
          <a:bodyPr wrap="square" rtlCol="0">
            <a:spAutoFit/>
          </a:bodyPr>
          <a:lstStyle/>
          <a:p>
            <a:r>
              <a:rPr lang="en-US" sz="1600" dirty="0">
                <a:solidFill>
                  <a:srgbClr val="FF0000"/>
                </a:solidFill>
                <a:latin typeface="Arial Nova" panose="020B0504020202020204" pitchFamily="34" charset="0"/>
              </a:rPr>
              <a:t>nucleosome</a:t>
            </a:r>
            <a:endParaRPr lang="en-IT" sz="1600" dirty="0">
              <a:solidFill>
                <a:srgbClr val="FF0000"/>
              </a:solidFill>
              <a:latin typeface="Arial Nova" panose="020B0504020202020204" pitchFamily="34" charset="0"/>
            </a:endParaRPr>
          </a:p>
        </p:txBody>
      </p:sp>
      <p:cxnSp>
        <p:nvCxnSpPr>
          <p:cNvPr id="49" name="Straight Arrow Connector 48">
            <a:extLst>
              <a:ext uri="{FF2B5EF4-FFF2-40B4-BE49-F238E27FC236}">
                <a16:creationId xmlns:a16="http://schemas.microsoft.com/office/drawing/2014/main" id="{83B32F89-0CBF-6207-8B13-2344AF164243}"/>
              </a:ext>
            </a:extLst>
          </p:cNvPr>
          <p:cNvCxnSpPr>
            <a:cxnSpLocks/>
          </p:cNvCxnSpPr>
          <p:nvPr/>
        </p:nvCxnSpPr>
        <p:spPr>
          <a:xfrm>
            <a:off x="1229596" y="976787"/>
            <a:ext cx="616302" cy="0"/>
          </a:xfrm>
          <a:prstGeom prst="straightConnector1">
            <a:avLst/>
          </a:prstGeom>
          <a:ln w="3492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85DACC4-BC3D-2733-D5C6-8D85F8AA7D58}"/>
              </a:ext>
            </a:extLst>
          </p:cNvPr>
          <p:cNvSpPr txBox="1"/>
          <p:nvPr/>
        </p:nvSpPr>
        <p:spPr>
          <a:xfrm>
            <a:off x="1099747" y="1778911"/>
            <a:ext cx="1201454" cy="646331"/>
          </a:xfrm>
          <a:prstGeom prst="rect">
            <a:avLst/>
          </a:prstGeom>
          <a:noFill/>
        </p:spPr>
        <p:txBody>
          <a:bodyPr wrap="square" rtlCol="0">
            <a:spAutoFit/>
          </a:bodyPr>
          <a:lstStyle/>
          <a:p>
            <a:r>
              <a:rPr lang="en-GB" dirty="0">
                <a:solidFill>
                  <a:schemeClr val="accent5">
                    <a:lumMod val="75000"/>
                  </a:schemeClr>
                </a:solidFill>
              </a:rPr>
              <a:t>C</a:t>
            </a:r>
            <a:r>
              <a:rPr lang="en-IT" dirty="0">
                <a:solidFill>
                  <a:schemeClr val="accent5">
                    <a:lumMod val="75000"/>
                  </a:schemeClr>
                </a:solidFill>
              </a:rPr>
              <a:t>oarse graining</a:t>
            </a:r>
          </a:p>
        </p:txBody>
      </p:sp>
      <p:sp>
        <p:nvSpPr>
          <p:cNvPr id="51" name="TextBox 50">
            <a:extLst>
              <a:ext uri="{FF2B5EF4-FFF2-40B4-BE49-F238E27FC236}">
                <a16:creationId xmlns:a16="http://schemas.microsoft.com/office/drawing/2014/main" id="{80C2EAC0-66D5-641C-075E-952F11137BFC}"/>
              </a:ext>
            </a:extLst>
          </p:cNvPr>
          <p:cNvSpPr txBox="1"/>
          <p:nvPr/>
        </p:nvSpPr>
        <p:spPr>
          <a:xfrm>
            <a:off x="6044754" y="607662"/>
            <a:ext cx="1931491" cy="923330"/>
          </a:xfrm>
          <a:prstGeom prst="rect">
            <a:avLst/>
          </a:prstGeom>
          <a:noFill/>
        </p:spPr>
        <p:txBody>
          <a:bodyPr wrap="none" rtlCol="0">
            <a:spAutoFit/>
          </a:bodyPr>
          <a:lstStyle/>
          <a:p>
            <a:r>
              <a:rPr lang="en-US" dirty="0">
                <a:solidFill>
                  <a:srgbClr val="00B0F0"/>
                </a:solidFill>
              </a:rPr>
              <a:t>damage,</a:t>
            </a:r>
          </a:p>
          <a:p>
            <a:r>
              <a:rPr lang="en-US" dirty="0" err="1">
                <a:solidFill>
                  <a:srgbClr val="00B0F0"/>
                </a:solidFill>
              </a:rPr>
              <a:t>phospohorilation</a:t>
            </a:r>
            <a:r>
              <a:rPr lang="en-US" dirty="0">
                <a:solidFill>
                  <a:srgbClr val="00B0F0"/>
                </a:solidFill>
              </a:rPr>
              <a:t> </a:t>
            </a:r>
          </a:p>
          <a:p>
            <a:r>
              <a:rPr lang="en-US" dirty="0">
                <a:solidFill>
                  <a:srgbClr val="00B0F0"/>
                </a:solidFill>
              </a:rPr>
              <a:t>&amp; clustering</a:t>
            </a:r>
            <a:endParaRPr lang="en-IT" dirty="0">
              <a:solidFill>
                <a:srgbClr val="00B0F0"/>
              </a:solidFill>
            </a:endParaRPr>
          </a:p>
        </p:txBody>
      </p:sp>
      <p:sp>
        <p:nvSpPr>
          <p:cNvPr id="53" name="TextBox 52">
            <a:extLst>
              <a:ext uri="{FF2B5EF4-FFF2-40B4-BE49-F238E27FC236}">
                <a16:creationId xmlns:a16="http://schemas.microsoft.com/office/drawing/2014/main" id="{6D099AB1-08E6-5640-BA78-E15BF0F03B09}"/>
              </a:ext>
            </a:extLst>
          </p:cNvPr>
          <p:cNvSpPr txBox="1"/>
          <p:nvPr/>
        </p:nvSpPr>
        <p:spPr>
          <a:xfrm>
            <a:off x="145526" y="4138649"/>
            <a:ext cx="11604139" cy="2585323"/>
          </a:xfrm>
          <a:prstGeom prst="rect">
            <a:avLst/>
          </a:prstGeom>
          <a:noFill/>
        </p:spPr>
        <p:txBody>
          <a:bodyPr wrap="square">
            <a:spAutoFit/>
          </a:bodyPr>
          <a:lstStyle/>
          <a:p>
            <a:r>
              <a:rPr lang="en-US" dirty="0">
                <a:latin typeface="Arial Nova" panose="020B0504020202020204" pitchFamily="34" charset="0"/>
              </a:rPr>
              <a:t>From left to right:</a:t>
            </a:r>
          </a:p>
          <a:p>
            <a:pPr marL="342900" indent="-342900">
              <a:buAutoNum type="arabicPeriod"/>
            </a:pPr>
            <a:r>
              <a:rPr lang="en-US" dirty="0">
                <a:latin typeface="Arial Nova" panose="020B0504020202020204" pitchFamily="34" charset="0"/>
              </a:rPr>
              <a:t>Starting from the known structures of nucleosomes and local structure of chromatin, we build a nucleosome level coarse grained model of the chromatin r</a:t>
            </a:r>
          </a:p>
          <a:p>
            <a:pPr marL="342900" indent="-342900">
              <a:buAutoNum type="arabicPeriod"/>
            </a:pPr>
            <a:r>
              <a:rPr lang="en-US" dirty="0">
                <a:latin typeface="Arial Nova" panose="020B0504020202020204" pitchFamily="34" charset="0"/>
              </a:rPr>
              <a:t>produce the structure of the undamaged chromatin</a:t>
            </a:r>
          </a:p>
          <a:p>
            <a:pPr marL="342900" indent="-342900">
              <a:buAutoNum type="arabicPeriod"/>
            </a:pPr>
            <a:r>
              <a:rPr lang="en-US" dirty="0">
                <a:latin typeface="Arial Nova" panose="020B0504020202020204" pitchFamily="34" charset="0"/>
              </a:rPr>
              <a:t>model the dynamic and structure of phosphorylated chromatin and its clustering</a:t>
            </a:r>
          </a:p>
          <a:p>
            <a:pPr marL="342900" indent="-342900">
              <a:buAutoNum type="arabicPeriod"/>
            </a:pPr>
            <a:r>
              <a:rPr lang="en-US" dirty="0">
                <a:latin typeface="Arial Nova" panose="020B0504020202020204" pitchFamily="34" charset="0"/>
              </a:rPr>
              <a:t>Emulate the fluorescence microscopy images  </a:t>
            </a:r>
          </a:p>
          <a:p>
            <a:pPr marL="342900" indent="-342900">
              <a:buAutoNum type="arabicPeriod"/>
            </a:pPr>
            <a:endParaRPr lang="en-US" dirty="0">
              <a:latin typeface="Arial Nova" panose="020B0504020202020204" pitchFamily="34" charset="0"/>
            </a:endParaRPr>
          </a:p>
          <a:p>
            <a:r>
              <a:rPr lang="en-US" dirty="0">
                <a:latin typeface="Arial Nova" panose="020B0504020202020204" pitchFamily="34" charset="0"/>
              </a:rPr>
              <a:t>The model is under development, preliminary steps were done (see next) </a:t>
            </a:r>
          </a:p>
          <a:p>
            <a:pPr lvl="2"/>
            <a:endParaRPr lang="en-IT" b="1" dirty="0">
              <a:latin typeface="Arial Nova" panose="020B0504020202020204" pitchFamily="34" charset="0"/>
            </a:endParaRPr>
          </a:p>
        </p:txBody>
      </p:sp>
      <p:pic>
        <p:nvPicPr>
          <p:cNvPr id="183" name="Picture 182" descr="A close-up of a structure&#10;&#10;Description automatically generated">
            <a:extLst>
              <a:ext uri="{FF2B5EF4-FFF2-40B4-BE49-F238E27FC236}">
                <a16:creationId xmlns:a16="http://schemas.microsoft.com/office/drawing/2014/main" id="{6944098C-D161-5A63-7157-2F63F8CFF090}"/>
              </a:ext>
            </a:extLst>
          </p:cNvPr>
          <p:cNvPicPr>
            <a:picLocks noChangeAspect="1"/>
          </p:cNvPicPr>
          <p:nvPr/>
        </p:nvPicPr>
        <p:blipFill>
          <a:blip r:embed="rId8">
            <a:clrChange>
              <a:clrFrom>
                <a:srgbClr val="FFFFFF"/>
              </a:clrFrom>
              <a:clrTo>
                <a:srgbClr val="FFFFFF">
                  <a:alpha val="0"/>
                </a:srgbClr>
              </a:clrTo>
            </a:clrChange>
          </a:blip>
          <a:srcRect l="23668" t="12110" r="22651" b="14211"/>
          <a:stretch/>
        </p:blipFill>
        <p:spPr>
          <a:xfrm>
            <a:off x="4665675" y="810411"/>
            <a:ext cx="1301620" cy="1792917"/>
          </a:xfrm>
          <a:prstGeom prst="rect">
            <a:avLst/>
          </a:prstGeom>
        </p:spPr>
      </p:pic>
      <p:grpSp>
        <p:nvGrpSpPr>
          <p:cNvPr id="2" name="Group 1">
            <a:extLst>
              <a:ext uri="{FF2B5EF4-FFF2-40B4-BE49-F238E27FC236}">
                <a16:creationId xmlns:a16="http://schemas.microsoft.com/office/drawing/2014/main" id="{604F0C2B-973A-743B-0091-3194D4F978B2}"/>
              </a:ext>
            </a:extLst>
          </p:cNvPr>
          <p:cNvGrpSpPr>
            <a:grpSpLocks noChangeAspect="1"/>
          </p:cNvGrpSpPr>
          <p:nvPr/>
        </p:nvGrpSpPr>
        <p:grpSpPr>
          <a:xfrm>
            <a:off x="5811328" y="1541494"/>
            <a:ext cx="1405767" cy="682735"/>
            <a:chOff x="382508" y="4015953"/>
            <a:chExt cx="1508062" cy="732417"/>
          </a:xfrm>
        </p:grpSpPr>
        <p:sp>
          <p:nvSpPr>
            <p:cNvPr id="3" name="Oval 2">
              <a:extLst>
                <a:ext uri="{FF2B5EF4-FFF2-40B4-BE49-F238E27FC236}">
                  <a16:creationId xmlns:a16="http://schemas.microsoft.com/office/drawing/2014/main" id="{36550DFA-E2FD-44AF-65BA-8C2BFA158A06}"/>
                </a:ext>
              </a:extLst>
            </p:cNvPr>
            <p:cNvSpPr>
              <a:spLocks noChangeAspect="1"/>
            </p:cNvSpPr>
            <p:nvPr/>
          </p:nvSpPr>
          <p:spPr>
            <a:xfrm>
              <a:off x="382508" y="450480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 name="Oval 3">
              <a:extLst>
                <a:ext uri="{FF2B5EF4-FFF2-40B4-BE49-F238E27FC236}">
                  <a16:creationId xmlns:a16="http://schemas.microsoft.com/office/drawing/2014/main" id="{135EF964-D1DB-A777-C532-6C8F933A63AA}"/>
                </a:ext>
              </a:extLst>
            </p:cNvPr>
            <p:cNvSpPr>
              <a:spLocks noChangeAspect="1"/>
            </p:cNvSpPr>
            <p:nvPr/>
          </p:nvSpPr>
          <p:spPr>
            <a:xfrm>
              <a:off x="710709" y="4054935"/>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 name="Oval 4">
              <a:extLst>
                <a:ext uri="{FF2B5EF4-FFF2-40B4-BE49-F238E27FC236}">
                  <a16:creationId xmlns:a16="http://schemas.microsoft.com/office/drawing/2014/main" id="{C9F83005-916D-B071-8AF5-59606A5F8F55}"/>
                </a:ext>
              </a:extLst>
            </p:cNvPr>
            <p:cNvSpPr>
              <a:spLocks noChangeAspect="1"/>
            </p:cNvSpPr>
            <p:nvPr/>
          </p:nvSpPr>
          <p:spPr>
            <a:xfrm>
              <a:off x="848447" y="452489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 name="Oval 5">
              <a:extLst>
                <a:ext uri="{FF2B5EF4-FFF2-40B4-BE49-F238E27FC236}">
                  <a16:creationId xmlns:a16="http://schemas.microsoft.com/office/drawing/2014/main" id="{4BA96B73-B4BA-7EB8-A45E-A78DB30B11F3}"/>
                </a:ext>
              </a:extLst>
            </p:cNvPr>
            <p:cNvSpPr>
              <a:spLocks noChangeAspect="1"/>
            </p:cNvSpPr>
            <p:nvPr/>
          </p:nvSpPr>
          <p:spPr>
            <a:xfrm rot="1631244">
              <a:off x="1026070" y="4029025"/>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4" name="Oval 53">
              <a:extLst>
                <a:ext uri="{FF2B5EF4-FFF2-40B4-BE49-F238E27FC236}">
                  <a16:creationId xmlns:a16="http://schemas.microsoft.com/office/drawing/2014/main" id="{00018D27-E489-22CF-3F02-B743F0BCE67E}"/>
                </a:ext>
              </a:extLst>
            </p:cNvPr>
            <p:cNvSpPr>
              <a:spLocks noChangeAspect="1"/>
            </p:cNvSpPr>
            <p:nvPr/>
          </p:nvSpPr>
          <p:spPr>
            <a:xfrm>
              <a:off x="1334596" y="452489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6" name="Oval 55">
              <a:extLst>
                <a:ext uri="{FF2B5EF4-FFF2-40B4-BE49-F238E27FC236}">
                  <a16:creationId xmlns:a16="http://schemas.microsoft.com/office/drawing/2014/main" id="{682BDD42-D31F-4657-4252-F99AFB4EFC21}"/>
                </a:ext>
              </a:extLst>
            </p:cNvPr>
            <p:cNvSpPr>
              <a:spLocks noChangeAspect="1"/>
            </p:cNvSpPr>
            <p:nvPr/>
          </p:nvSpPr>
          <p:spPr>
            <a:xfrm>
              <a:off x="1674570" y="4056291"/>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7" name="Oval 56">
              <a:extLst>
                <a:ext uri="{FF2B5EF4-FFF2-40B4-BE49-F238E27FC236}">
                  <a16:creationId xmlns:a16="http://schemas.microsoft.com/office/drawing/2014/main" id="{CA5E9ABE-3624-08F4-2790-7458BBA134B8}"/>
                </a:ext>
              </a:extLst>
            </p:cNvPr>
            <p:cNvSpPr>
              <a:spLocks noChangeAspect="1"/>
            </p:cNvSpPr>
            <p:nvPr/>
          </p:nvSpPr>
          <p:spPr>
            <a:xfrm>
              <a:off x="436508" y="4433512"/>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8" name="Oval 57">
              <a:extLst>
                <a:ext uri="{FF2B5EF4-FFF2-40B4-BE49-F238E27FC236}">
                  <a16:creationId xmlns:a16="http://schemas.microsoft.com/office/drawing/2014/main" id="{4964CED4-171B-68DE-EED5-776B26C358E8}"/>
                </a:ext>
              </a:extLst>
            </p:cNvPr>
            <p:cNvSpPr>
              <a:spLocks noChangeAspect="1"/>
            </p:cNvSpPr>
            <p:nvPr/>
          </p:nvSpPr>
          <p:spPr>
            <a:xfrm>
              <a:off x="771670" y="4240587"/>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9" name="Oval 58">
              <a:extLst>
                <a:ext uri="{FF2B5EF4-FFF2-40B4-BE49-F238E27FC236}">
                  <a16:creationId xmlns:a16="http://schemas.microsoft.com/office/drawing/2014/main" id="{3C524009-08A6-B921-C2DE-812956F141B0}"/>
                </a:ext>
              </a:extLst>
            </p:cNvPr>
            <p:cNvSpPr>
              <a:spLocks noChangeAspect="1"/>
            </p:cNvSpPr>
            <p:nvPr/>
          </p:nvSpPr>
          <p:spPr>
            <a:xfrm>
              <a:off x="902447" y="4446677"/>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0" name="Oval 59">
              <a:extLst>
                <a:ext uri="{FF2B5EF4-FFF2-40B4-BE49-F238E27FC236}">
                  <a16:creationId xmlns:a16="http://schemas.microsoft.com/office/drawing/2014/main" id="{ACD4BCB2-1931-CB20-CDCE-062BA0AB4A05}"/>
                </a:ext>
              </a:extLst>
            </p:cNvPr>
            <p:cNvSpPr>
              <a:spLocks noChangeAspect="1"/>
            </p:cNvSpPr>
            <p:nvPr/>
          </p:nvSpPr>
          <p:spPr>
            <a:xfrm rot="1631244">
              <a:off x="1093640" y="4233812"/>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1" name="Oval 60">
              <a:extLst>
                <a:ext uri="{FF2B5EF4-FFF2-40B4-BE49-F238E27FC236}">
                  <a16:creationId xmlns:a16="http://schemas.microsoft.com/office/drawing/2014/main" id="{6D436D23-91B3-5E07-6FE3-75F901D83875}"/>
                </a:ext>
              </a:extLst>
            </p:cNvPr>
            <p:cNvSpPr>
              <a:spLocks noChangeAspect="1"/>
            </p:cNvSpPr>
            <p:nvPr/>
          </p:nvSpPr>
          <p:spPr>
            <a:xfrm>
              <a:off x="1395557" y="4433746"/>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2" name="Oval 61">
              <a:extLst>
                <a:ext uri="{FF2B5EF4-FFF2-40B4-BE49-F238E27FC236}">
                  <a16:creationId xmlns:a16="http://schemas.microsoft.com/office/drawing/2014/main" id="{7BF78A00-FFFE-517E-F8A3-273B10CABFEF}"/>
                </a:ext>
              </a:extLst>
            </p:cNvPr>
            <p:cNvSpPr>
              <a:spLocks noChangeAspect="1"/>
            </p:cNvSpPr>
            <p:nvPr/>
          </p:nvSpPr>
          <p:spPr>
            <a:xfrm>
              <a:off x="1735531" y="4241943"/>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cxnSp>
          <p:nvCxnSpPr>
            <p:cNvPr id="63" name="Straight Connector 62">
              <a:extLst>
                <a:ext uri="{FF2B5EF4-FFF2-40B4-BE49-F238E27FC236}">
                  <a16:creationId xmlns:a16="http://schemas.microsoft.com/office/drawing/2014/main" id="{1EAB2E68-163B-BA81-D5B0-9604E80F74E6}"/>
                </a:ext>
              </a:extLst>
            </p:cNvPr>
            <p:cNvCxnSpPr>
              <a:cxnSpLocks/>
              <a:stCxn id="57" idx="7"/>
              <a:endCxn id="58" idx="3"/>
            </p:cNvCxnSpPr>
            <p:nvPr/>
          </p:nvCxnSpPr>
          <p:spPr>
            <a:xfrm flipV="1">
              <a:off x="528692" y="4332771"/>
              <a:ext cx="258794" cy="1165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DD23EC93-C780-7A29-1F12-770E869CECA2}"/>
                </a:ext>
              </a:extLst>
            </p:cNvPr>
            <p:cNvCxnSpPr>
              <a:cxnSpLocks/>
              <a:stCxn id="59" idx="0"/>
              <a:endCxn id="58" idx="5"/>
            </p:cNvCxnSpPr>
            <p:nvPr/>
          </p:nvCxnSpPr>
          <p:spPr>
            <a:xfrm flipH="1" flipV="1">
              <a:off x="863854" y="4332771"/>
              <a:ext cx="92593" cy="113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407A83D5-9934-570E-BF87-3F6C77753666}"/>
                </a:ext>
              </a:extLst>
            </p:cNvPr>
            <p:cNvCxnSpPr>
              <a:cxnSpLocks/>
              <a:stCxn id="60" idx="5"/>
              <a:endCxn id="59" idx="0"/>
            </p:cNvCxnSpPr>
            <p:nvPr/>
          </p:nvCxnSpPr>
          <p:spPr>
            <a:xfrm flipH="1">
              <a:off x="956447" y="4339224"/>
              <a:ext cx="207712" cy="107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767186E5-46FC-3165-5DDA-87399FFACED2}"/>
                </a:ext>
              </a:extLst>
            </p:cNvPr>
            <p:cNvCxnSpPr>
              <a:cxnSpLocks/>
              <a:stCxn id="61" idx="0"/>
              <a:endCxn id="60" idx="5"/>
            </p:cNvCxnSpPr>
            <p:nvPr/>
          </p:nvCxnSpPr>
          <p:spPr>
            <a:xfrm flipH="1" flipV="1">
              <a:off x="1164159" y="4339224"/>
              <a:ext cx="285398" cy="94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EA8F119C-2135-659B-42FC-43820E3D07EF}"/>
                </a:ext>
              </a:extLst>
            </p:cNvPr>
            <p:cNvCxnSpPr>
              <a:cxnSpLocks/>
              <a:stCxn id="62" idx="3"/>
              <a:endCxn id="61" idx="0"/>
            </p:cNvCxnSpPr>
            <p:nvPr/>
          </p:nvCxnSpPr>
          <p:spPr>
            <a:xfrm flipH="1">
              <a:off x="1449557" y="4334127"/>
              <a:ext cx="301790" cy="99619"/>
            </a:xfrm>
            <a:prstGeom prst="line">
              <a:avLst/>
            </a:prstGeom>
          </p:spPr>
          <p:style>
            <a:lnRef idx="2">
              <a:schemeClr val="accent1"/>
            </a:lnRef>
            <a:fillRef idx="0">
              <a:schemeClr val="accent1"/>
            </a:fillRef>
            <a:effectRef idx="1">
              <a:schemeClr val="accent1"/>
            </a:effectRef>
            <a:fontRef idx="minor">
              <a:schemeClr val="tx1"/>
            </a:fontRef>
          </p:style>
        </p:cxnSp>
        <p:sp>
          <p:nvSpPr>
            <p:cNvPr id="207" name="Oval 206">
              <a:extLst>
                <a:ext uri="{FF2B5EF4-FFF2-40B4-BE49-F238E27FC236}">
                  <a16:creationId xmlns:a16="http://schemas.microsoft.com/office/drawing/2014/main" id="{0095E093-6A53-A0CC-51F3-A25781949DED}"/>
                </a:ext>
              </a:extLst>
            </p:cNvPr>
            <p:cNvSpPr>
              <a:spLocks noChangeAspect="1"/>
            </p:cNvSpPr>
            <p:nvPr/>
          </p:nvSpPr>
          <p:spPr>
            <a:xfrm>
              <a:off x="1482510" y="4033080"/>
              <a:ext cx="247618" cy="247618"/>
            </a:xfrm>
            <a:prstGeom prst="ellipse">
              <a:avLst/>
            </a:prstGeom>
            <a:solidFill>
              <a:srgbClr val="A34881"/>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08" name="Oval 207">
              <a:extLst>
                <a:ext uri="{FF2B5EF4-FFF2-40B4-BE49-F238E27FC236}">
                  <a16:creationId xmlns:a16="http://schemas.microsoft.com/office/drawing/2014/main" id="{5EB2FA90-5467-ACB2-079B-1231A4F0B9E6}"/>
                </a:ext>
              </a:extLst>
            </p:cNvPr>
            <p:cNvSpPr>
              <a:spLocks noChangeAspect="1"/>
            </p:cNvSpPr>
            <p:nvPr/>
          </p:nvSpPr>
          <p:spPr>
            <a:xfrm>
              <a:off x="1195334" y="4015953"/>
              <a:ext cx="247618" cy="247618"/>
            </a:xfrm>
            <a:prstGeom prst="ellipse">
              <a:avLst/>
            </a:prstGeom>
            <a:solidFill>
              <a:srgbClr val="A34881"/>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09" name="Oval 208">
              <a:extLst>
                <a:ext uri="{FF2B5EF4-FFF2-40B4-BE49-F238E27FC236}">
                  <a16:creationId xmlns:a16="http://schemas.microsoft.com/office/drawing/2014/main" id="{6AF1E5A4-6349-1912-E4AE-872305B2C3E6}"/>
                </a:ext>
              </a:extLst>
            </p:cNvPr>
            <p:cNvSpPr>
              <a:spLocks noChangeAspect="1"/>
            </p:cNvSpPr>
            <p:nvPr/>
          </p:nvSpPr>
          <p:spPr>
            <a:xfrm>
              <a:off x="1120768" y="4500752"/>
              <a:ext cx="247618" cy="247618"/>
            </a:xfrm>
            <a:prstGeom prst="ellipse">
              <a:avLst/>
            </a:prstGeom>
            <a:solidFill>
              <a:srgbClr val="A34881"/>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0" name="Oval 209">
              <a:extLst>
                <a:ext uri="{FF2B5EF4-FFF2-40B4-BE49-F238E27FC236}">
                  <a16:creationId xmlns:a16="http://schemas.microsoft.com/office/drawing/2014/main" id="{AF9E9DAE-4CD7-E6AC-DD99-141B1C1101A0}"/>
                </a:ext>
              </a:extLst>
            </p:cNvPr>
            <p:cNvSpPr>
              <a:spLocks noChangeAspect="1"/>
            </p:cNvSpPr>
            <p:nvPr/>
          </p:nvSpPr>
          <p:spPr>
            <a:xfrm>
              <a:off x="535660" y="4499431"/>
              <a:ext cx="247618" cy="247618"/>
            </a:xfrm>
            <a:prstGeom prst="ellipse">
              <a:avLst/>
            </a:prstGeom>
            <a:solidFill>
              <a:srgbClr val="A34881"/>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grpSp>
      <p:grpSp>
        <p:nvGrpSpPr>
          <p:cNvPr id="211" name="Group 210">
            <a:extLst>
              <a:ext uri="{FF2B5EF4-FFF2-40B4-BE49-F238E27FC236}">
                <a16:creationId xmlns:a16="http://schemas.microsoft.com/office/drawing/2014/main" id="{535222C2-A3B2-B326-FDC4-D5790F3A4066}"/>
              </a:ext>
            </a:extLst>
          </p:cNvPr>
          <p:cNvGrpSpPr>
            <a:grpSpLocks noChangeAspect="1"/>
          </p:cNvGrpSpPr>
          <p:nvPr/>
        </p:nvGrpSpPr>
        <p:grpSpPr>
          <a:xfrm flipH="1">
            <a:off x="3921663" y="2835197"/>
            <a:ext cx="2470891" cy="540000"/>
            <a:chOff x="3202309" y="3412764"/>
            <a:chExt cx="3223091" cy="719753"/>
          </a:xfrm>
        </p:grpSpPr>
        <p:sp>
          <p:nvSpPr>
            <p:cNvPr id="212" name="Oval 211">
              <a:extLst>
                <a:ext uri="{FF2B5EF4-FFF2-40B4-BE49-F238E27FC236}">
                  <a16:creationId xmlns:a16="http://schemas.microsoft.com/office/drawing/2014/main" id="{8D4D70BF-0C3C-5D65-8BF0-A0AB31F24F4F}"/>
                </a:ext>
              </a:extLst>
            </p:cNvPr>
            <p:cNvSpPr>
              <a:spLocks noChangeAspect="1"/>
            </p:cNvSpPr>
            <p:nvPr/>
          </p:nvSpPr>
          <p:spPr>
            <a:xfrm>
              <a:off x="3202309" y="386103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3" name="Oval 212">
              <a:extLst>
                <a:ext uri="{FF2B5EF4-FFF2-40B4-BE49-F238E27FC236}">
                  <a16:creationId xmlns:a16="http://schemas.microsoft.com/office/drawing/2014/main" id="{6489C513-EEA9-487C-D26B-1E9F59C5A6E6}"/>
                </a:ext>
              </a:extLst>
            </p:cNvPr>
            <p:cNvSpPr>
              <a:spLocks noChangeAspect="1"/>
            </p:cNvSpPr>
            <p:nvPr/>
          </p:nvSpPr>
          <p:spPr>
            <a:xfrm>
              <a:off x="3608084" y="342953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4" name="Oval 213">
              <a:extLst>
                <a:ext uri="{FF2B5EF4-FFF2-40B4-BE49-F238E27FC236}">
                  <a16:creationId xmlns:a16="http://schemas.microsoft.com/office/drawing/2014/main" id="{844DA26E-A75D-C3CD-0C4E-88583D60953B}"/>
                </a:ext>
              </a:extLst>
            </p:cNvPr>
            <p:cNvSpPr>
              <a:spLocks noChangeAspect="1"/>
            </p:cNvSpPr>
            <p:nvPr/>
          </p:nvSpPr>
          <p:spPr>
            <a:xfrm>
              <a:off x="4222516" y="3801466"/>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5" name="Oval 214">
              <a:extLst>
                <a:ext uri="{FF2B5EF4-FFF2-40B4-BE49-F238E27FC236}">
                  <a16:creationId xmlns:a16="http://schemas.microsoft.com/office/drawing/2014/main" id="{2B9B2D5F-D68A-D7E9-A574-F115025DE213}"/>
                </a:ext>
              </a:extLst>
            </p:cNvPr>
            <p:cNvSpPr>
              <a:spLocks noChangeAspect="1"/>
            </p:cNvSpPr>
            <p:nvPr/>
          </p:nvSpPr>
          <p:spPr>
            <a:xfrm>
              <a:off x="4546516" y="3412764"/>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6" name="Oval 215">
              <a:extLst>
                <a:ext uri="{FF2B5EF4-FFF2-40B4-BE49-F238E27FC236}">
                  <a16:creationId xmlns:a16="http://schemas.microsoft.com/office/drawing/2014/main" id="{5CC0C68C-B556-D638-068F-BB846678A5CE}"/>
                </a:ext>
              </a:extLst>
            </p:cNvPr>
            <p:cNvSpPr>
              <a:spLocks noChangeAspect="1"/>
            </p:cNvSpPr>
            <p:nvPr/>
          </p:nvSpPr>
          <p:spPr>
            <a:xfrm>
              <a:off x="5173389" y="391651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7" name="Oval 216">
              <a:extLst>
                <a:ext uri="{FF2B5EF4-FFF2-40B4-BE49-F238E27FC236}">
                  <a16:creationId xmlns:a16="http://schemas.microsoft.com/office/drawing/2014/main" id="{0BA32F58-5BDF-0986-6CDD-C2F6AEAB5A5A}"/>
                </a:ext>
              </a:extLst>
            </p:cNvPr>
            <p:cNvSpPr>
              <a:spLocks noChangeAspect="1"/>
            </p:cNvSpPr>
            <p:nvPr/>
          </p:nvSpPr>
          <p:spPr>
            <a:xfrm>
              <a:off x="6209400" y="3440212"/>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8" name="Oval 217">
              <a:extLst>
                <a:ext uri="{FF2B5EF4-FFF2-40B4-BE49-F238E27FC236}">
                  <a16:creationId xmlns:a16="http://schemas.microsoft.com/office/drawing/2014/main" id="{BE4F9902-2F08-EA12-9BEA-97223672A36A}"/>
                </a:ext>
              </a:extLst>
            </p:cNvPr>
            <p:cNvSpPr>
              <a:spLocks noChangeAspect="1"/>
            </p:cNvSpPr>
            <p:nvPr/>
          </p:nvSpPr>
          <p:spPr>
            <a:xfrm>
              <a:off x="3256309" y="3789747"/>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19" name="Oval 218">
              <a:extLst>
                <a:ext uri="{FF2B5EF4-FFF2-40B4-BE49-F238E27FC236}">
                  <a16:creationId xmlns:a16="http://schemas.microsoft.com/office/drawing/2014/main" id="{6F494CFD-7D90-0EAE-8513-04D0F7B5278A}"/>
                </a:ext>
              </a:extLst>
            </p:cNvPr>
            <p:cNvSpPr>
              <a:spLocks noChangeAspect="1"/>
            </p:cNvSpPr>
            <p:nvPr/>
          </p:nvSpPr>
          <p:spPr>
            <a:xfrm>
              <a:off x="3669045" y="361518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20" name="Oval 219">
              <a:extLst>
                <a:ext uri="{FF2B5EF4-FFF2-40B4-BE49-F238E27FC236}">
                  <a16:creationId xmlns:a16="http://schemas.microsoft.com/office/drawing/2014/main" id="{4947F899-DB10-C87A-4BDB-521EFE42E6B9}"/>
                </a:ext>
              </a:extLst>
            </p:cNvPr>
            <p:cNvSpPr>
              <a:spLocks noChangeAspect="1"/>
            </p:cNvSpPr>
            <p:nvPr/>
          </p:nvSpPr>
          <p:spPr>
            <a:xfrm>
              <a:off x="4276516" y="37232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21" name="Oval 220">
              <a:extLst>
                <a:ext uri="{FF2B5EF4-FFF2-40B4-BE49-F238E27FC236}">
                  <a16:creationId xmlns:a16="http://schemas.microsoft.com/office/drawing/2014/main" id="{CF50CE85-EE70-B430-8CFB-B8278F1C52AE}"/>
                </a:ext>
              </a:extLst>
            </p:cNvPr>
            <p:cNvSpPr>
              <a:spLocks noChangeAspect="1"/>
            </p:cNvSpPr>
            <p:nvPr/>
          </p:nvSpPr>
          <p:spPr>
            <a:xfrm>
              <a:off x="4614086" y="3617551"/>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22" name="Oval 221">
              <a:extLst>
                <a:ext uri="{FF2B5EF4-FFF2-40B4-BE49-F238E27FC236}">
                  <a16:creationId xmlns:a16="http://schemas.microsoft.com/office/drawing/2014/main" id="{2E356B09-20EF-76E5-B060-6C9F141815DD}"/>
                </a:ext>
              </a:extLst>
            </p:cNvPr>
            <p:cNvSpPr>
              <a:spLocks noChangeAspect="1"/>
            </p:cNvSpPr>
            <p:nvPr/>
          </p:nvSpPr>
          <p:spPr>
            <a:xfrm>
              <a:off x="5234350" y="382536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23" name="Oval 222">
              <a:extLst>
                <a:ext uri="{FF2B5EF4-FFF2-40B4-BE49-F238E27FC236}">
                  <a16:creationId xmlns:a16="http://schemas.microsoft.com/office/drawing/2014/main" id="{83EFB89E-3A18-2D05-0EAD-00A39AF3E38E}"/>
                </a:ext>
              </a:extLst>
            </p:cNvPr>
            <p:cNvSpPr>
              <a:spLocks noChangeAspect="1"/>
            </p:cNvSpPr>
            <p:nvPr/>
          </p:nvSpPr>
          <p:spPr>
            <a:xfrm>
              <a:off x="6270361" y="362586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cxnSp>
          <p:nvCxnSpPr>
            <p:cNvPr id="224" name="Straight Connector 223">
              <a:extLst>
                <a:ext uri="{FF2B5EF4-FFF2-40B4-BE49-F238E27FC236}">
                  <a16:creationId xmlns:a16="http://schemas.microsoft.com/office/drawing/2014/main" id="{B6917231-1E39-FAA6-D852-EA965A829975}"/>
                </a:ext>
              </a:extLst>
            </p:cNvPr>
            <p:cNvCxnSpPr>
              <a:stCxn id="218" idx="7"/>
              <a:endCxn id="219" idx="3"/>
            </p:cNvCxnSpPr>
            <p:nvPr/>
          </p:nvCxnSpPr>
          <p:spPr>
            <a:xfrm flipV="1">
              <a:off x="3348493" y="3707369"/>
              <a:ext cx="336368" cy="98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a:extLst>
                <a:ext uri="{FF2B5EF4-FFF2-40B4-BE49-F238E27FC236}">
                  <a16:creationId xmlns:a16="http://schemas.microsoft.com/office/drawing/2014/main" id="{3C2C6C78-1551-3BE0-6EBC-517B7F70A36A}"/>
                </a:ext>
              </a:extLst>
            </p:cNvPr>
            <p:cNvCxnSpPr>
              <a:cxnSpLocks/>
              <a:stCxn id="220" idx="0"/>
              <a:endCxn id="219" idx="5"/>
            </p:cNvCxnSpPr>
            <p:nvPr/>
          </p:nvCxnSpPr>
          <p:spPr>
            <a:xfrm flipH="1" flipV="1">
              <a:off x="3761229" y="3707369"/>
              <a:ext cx="569287" cy="15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4258ED23-0D84-E09E-2B25-89AA871983C7}"/>
                </a:ext>
              </a:extLst>
            </p:cNvPr>
            <p:cNvCxnSpPr>
              <a:cxnSpLocks/>
              <a:stCxn id="221" idx="5"/>
              <a:endCxn id="220" idx="0"/>
            </p:cNvCxnSpPr>
            <p:nvPr/>
          </p:nvCxnSpPr>
          <p:spPr>
            <a:xfrm flipH="1">
              <a:off x="4330516" y="3709735"/>
              <a:ext cx="375754" cy="135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CF6C2A89-CD57-624B-C1DD-440738CAAD9D}"/>
                </a:ext>
              </a:extLst>
            </p:cNvPr>
            <p:cNvCxnSpPr>
              <a:cxnSpLocks/>
              <a:stCxn id="222" idx="0"/>
              <a:endCxn id="221" idx="5"/>
            </p:cNvCxnSpPr>
            <p:nvPr/>
          </p:nvCxnSpPr>
          <p:spPr>
            <a:xfrm flipH="1" flipV="1">
              <a:off x="4706270" y="3709735"/>
              <a:ext cx="582080" cy="1156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E987A140-C111-1A03-8678-EB919AECC3D8}"/>
                </a:ext>
              </a:extLst>
            </p:cNvPr>
            <p:cNvCxnSpPr>
              <a:cxnSpLocks/>
              <a:stCxn id="223" idx="3"/>
              <a:endCxn id="222" idx="0"/>
            </p:cNvCxnSpPr>
            <p:nvPr/>
          </p:nvCxnSpPr>
          <p:spPr>
            <a:xfrm flipH="1">
              <a:off x="5288350" y="3718048"/>
              <a:ext cx="997827" cy="107317"/>
            </a:xfrm>
            <a:prstGeom prst="line">
              <a:avLst/>
            </a:prstGeom>
          </p:spPr>
          <p:style>
            <a:lnRef idx="2">
              <a:schemeClr val="accent1"/>
            </a:lnRef>
            <a:fillRef idx="0">
              <a:schemeClr val="accent1"/>
            </a:fillRef>
            <a:effectRef idx="1">
              <a:schemeClr val="accent1"/>
            </a:effectRef>
            <a:fontRef idx="minor">
              <a:schemeClr val="tx1"/>
            </a:fontRef>
          </p:style>
        </p:cxnSp>
      </p:grpSp>
      <p:sp>
        <p:nvSpPr>
          <p:cNvPr id="230" name="TextBox 229">
            <a:extLst>
              <a:ext uri="{FF2B5EF4-FFF2-40B4-BE49-F238E27FC236}">
                <a16:creationId xmlns:a16="http://schemas.microsoft.com/office/drawing/2014/main" id="{30EFA295-5D66-9B30-EC64-BA1A3ECD2A11}"/>
              </a:ext>
            </a:extLst>
          </p:cNvPr>
          <p:cNvSpPr txBox="1"/>
          <p:nvPr/>
        </p:nvSpPr>
        <p:spPr>
          <a:xfrm>
            <a:off x="3607943" y="3409007"/>
            <a:ext cx="1594594" cy="646331"/>
          </a:xfrm>
          <a:prstGeom prst="rect">
            <a:avLst/>
          </a:prstGeom>
          <a:noFill/>
        </p:spPr>
        <p:txBody>
          <a:bodyPr wrap="square" rtlCol="0">
            <a:spAutoFit/>
          </a:bodyPr>
          <a:lstStyle/>
          <a:p>
            <a:r>
              <a:rPr lang="en-US" dirty="0">
                <a:solidFill>
                  <a:schemeClr val="accent6">
                    <a:lumMod val="75000"/>
                  </a:schemeClr>
                </a:solidFill>
              </a:rPr>
              <a:t>dynamics &amp; compaction</a:t>
            </a:r>
            <a:endParaRPr lang="en-IT" dirty="0">
              <a:solidFill>
                <a:schemeClr val="accent6">
                  <a:lumMod val="75000"/>
                </a:schemeClr>
              </a:solidFill>
            </a:endParaRPr>
          </a:p>
        </p:txBody>
      </p:sp>
      <p:sp>
        <p:nvSpPr>
          <p:cNvPr id="231" name="Rectangle 230">
            <a:extLst>
              <a:ext uri="{FF2B5EF4-FFF2-40B4-BE49-F238E27FC236}">
                <a16:creationId xmlns:a16="http://schemas.microsoft.com/office/drawing/2014/main" id="{B90D92E5-560B-C248-6570-7EA1422710E0}"/>
              </a:ext>
            </a:extLst>
          </p:cNvPr>
          <p:cNvSpPr/>
          <p:nvPr/>
        </p:nvSpPr>
        <p:spPr>
          <a:xfrm>
            <a:off x="229340" y="2785605"/>
            <a:ext cx="6227444" cy="1399628"/>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accent6">
                  <a:lumMod val="75000"/>
                </a:schemeClr>
              </a:solidFill>
            </a:endParaRPr>
          </a:p>
        </p:txBody>
      </p:sp>
      <p:sp>
        <p:nvSpPr>
          <p:cNvPr id="478" name="Rectangle 477">
            <a:extLst>
              <a:ext uri="{FF2B5EF4-FFF2-40B4-BE49-F238E27FC236}">
                <a16:creationId xmlns:a16="http://schemas.microsoft.com/office/drawing/2014/main" id="{B44155C5-CE79-02A2-B144-77B4086030FE}"/>
              </a:ext>
            </a:extLst>
          </p:cNvPr>
          <p:cNvSpPr/>
          <p:nvPr/>
        </p:nvSpPr>
        <p:spPr>
          <a:xfrm>
            <a:off x="4611332" y="633605"/>
            <a:ext cx="5066479" cy="1960034"/>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accent6">
                  <a:lumMod val="75000"/>
                </a:schemeClr>
              </a:solidFill>
            </a:endParaRPr>
          </a:p>
        </p:txBody>
      </p:sp>
      <p:sp>
        <p:nvSpPr>
          <p:cNvPr id="12" name="Google Shape;171;p13">
            <a:extLst>
              <a:ext uri="{FF2B5EF4-FFF2-40B4-BE49-F238E27FC236}">
                <a16:creationId xmlns:a16="http://schemas.microsoft.com/office/drawing/2014/main" id="{2E38DB09-3B12-6433-17AB-3A1E9E12ACA9}"/>
              </a:ext>
            </a:extLst>
          </p:cNvPr>
          <p:cNvSpPr txBox="1"/>
          <p:nvPr/>
        </p:nvSpPr>
        <p:spPr>
          <a:xfrm>
            <a:off x="36977" y="-82725"/>
            <a:ext cx="12155023" cy="673760"/>
          </a:xfrm>
          <a:prstGeom prst="rect">
            <a:avLst/>
          </a:prstGeom>
          <a:noFill/>
          <a:ln>
            <a:noFill/>
          </a:ln>
          <a:effectLst/>
        </p:spPr>
        <p:txBody>
          <a:bodyPr spcFirstLastPara="1" wrap="square" lIns="129375" tIns="129375" rIns="129375" bIns="129375" anchor="t" anchorCtr="0">
            <a:noAutofit/>
            <a:scene3d>
              <a:camera prst="orthographicFront"/>
              <a:lightRig rig="threePt" dir="t"/>
            </a:scene3d>
            <a:sp3d extrusionH="57150">
              <a:bevelT w="82550" h="38100" prst="coolSlant"/>
              <a:contourClr>
                <a:schemeClr val="tx1"/>
              </a:contourClr>
            </a:sp3d>
          </a:bodyPr>
          <a:lstStyle/>
          <a:p>
            <a:pPr marL="0" lvl="0" indent="0" rtl="0">
              <a:spcBef>
                <a:spcPts val="0"/>
              </a:spcBef>
              <a:spcAft>
                <a:spcPts val="0"/>
              </a:spcAft>
              <a:buNone/>
            </a:pPr>
            <a:r>
              <a:rPr lang="it-IT" sz="3200" b="1" dirty="0" err="1">
                <a:solidFill>
                  <a:schemeClr val="accent2">
                    <a:lumMod val="75000"/>
                  </a:schemeClr>
                </a:solidFill>
                <a:latin typeface="Arial Nova" panose="020B0504020202020204" pitchFamily="34" charset="0"/>
              </a:rPr>
              <a:t>Mechanistic</a:t>
            </a:r>
            <a:r>
              <a:rPr lang="it-IT" sz="3200" b="1" dirty="0">
                <a:solidFill>
                  <a:schemeClr val="accent2">
                    <a:lumMod val="75000"/>
                  </a:schemeClr>
                </a:solidFill>
                <a:latin typeface="Arial Nova" panose="020B0504020202020204" pitchFamily="34" charset="0"/>
              </a:rPr>
              <a:t> model of </a:t>
            </a:r>
            <a:r>
              <a:rPr lang="it-IT" sz="3200" b="1" dirty="0" err="1">
                <a:solidFill>
                  <a:schemeClr val="accent2">
                    <a:lumMod val="75000"/>
                  </a:schemeClr>
                </a:solidFill>
                <a:latin typeface="Arial Nova" panose="020B0504020202020204" pitchFamily="34" charset="0"/>
              </a:rPr>
              <a:t>local</a:t>
            </a:r>
            <a:r>
              <a:rPr lang="it-IT" sz="3200" b="1" dirty="0">
                <a:solidFill>
                  <a:schemeClr val="accent2">
                    <a:lumMod val="75000"/>
                  </a:schemeClr>
                </a:solidFill>
                <a:latin typeface="Arial Nova" panose="020B0504020202020204" pitchFamily="34" charset="0"/>
              </a:rPr>
              <a:t> </a:t>
            </a:r>
            <a:r>
              <a:rPr lang="it-IT" sz="3200" b="1" dirty="0" err="1">
                <a:solidFill>
                  <a:schemeClr val="accent2">
                    <a:lumMod val="75000"/>
                  </a:schemeClr>
                </a:solidFill>
                <a:latin typeface="Arial Nova" panose="020B0504020202020204" pitchFamily="34" charset="0"/>
              </a:rPr>
              <a:t>damage</a:t>
            </a:r>
            <a:r>
              <a:rPr lang="it-IT" sz="3200" b="1" dirty="0">
                <a:solidFill>
                  <a:schemeClr val="accent2">
                    <a:lumMod val="75000"/>
                  </a:schemeClr>
                </a:solidFill>
                <a:latin typeface="Arial Nova" panose="020B0504020202020204" pitchFamily="34" charset="0"/>
              </a:rPr>
              <a:t> </a:t>
            </a:r>
            <a:r>
              <a:rPr lang="it-IT" sz="3200" b="1" dirty="0" err="1">
                <a:solidFill>
                  <a:schemeClr val="accent2">
                    <a:lumMod val="75000"/>
                  </a:schemeClr>
                </a:solidFill>
                <a:latin typeface="Arial Nova" panose="020B0504020202020204" pitchFamily="34" charset="0"/>
              </a:rPr>
              <a:t>distribution</a:t>
            </a:r>
            <a:r>
              <a:rPr lang="it-IT" sz="3200" b="1" dirty="0">
                <a:solidFill>
                  <a:schemeClr val="accent2">
                    <a:lumMod val="75000"/>
                  </a:schemeClr>
                </a:solidFill>
                <a:latin typeface="Arial Nova" panose="020B0504020202020204" pitchFamily="34" charset="0"/>
              </a:rPr>
              <a:t> </a:t>
            </a:r>
            <a:r>
              <a:rPr lang="it-IT" sz="3200" b="1" dirty="0" err="1">
                <a:solidFill>
                  <a:schemeClr val="accent2">
                    <a:lumMod val="75000"/>
                  </a:schemeClr>
                </a:solidFill>
                <a:latin typeface="Arial Nova" panose="020B0504020202020204" pitchFamily="34" charset="0"/>
              </a:rPr>
              <a:t>at</a:t>
            </a:r>
            <a:r>
              <a:rPr lang="it-IT" sz="3200" b="1" dirty="0">
                <a:solidFill>
                  <a:schemeClr val="accent2">
                    <a:lumMod val="75000"/>
                  </a:schemeClr>
                </a:solidFill>
                <a:latin typeface="Arial Nova" panose="020B0504020202020204" pitchFamily="34" charset="0"/>
              </a:rPr>
              <a:t> the </a:t>
            </a:r>
            <a:r>
              <a:rPr lang="it-IT" sz="3200" b="1" dirty="0" err="1">
                <a:solidFill>
                  <a:schemeClr val="accent2">
                    <a:lumMod val="75000"/>
                  </a:schemeClr>
                </a:solidFill>
                <a:latin typeface="Arial Nova" panose="020B0504020202020204" pitchFamily="34" charset="0"/>
              </a:rPr>
              <a:t>chromatine</a:t>
            </a:r>
            <a:r>
              <a:rPr lang="it-IT" sz="3200" b="1" dirty="0">
                <a:solidFill>
                  <a:schemeClr val="accent2">
                    <a:lumMod val="75000"/>
                  </a:schemeClr>
                </a:solidFill>
                <a:latin typeface="Arial Nova" panose="020B0504020202020204" pitchFamily="34" charset="0"/>
              </a:rPr>
              <a:t>: </a:t>
            </a:r>
            <a:endParaRPr sz="2400" b="1" i="1" dirty="0">
              <a:solidFill>
                <a:schemeClr val="accent2">
                  <a:lumMod val="75000"/>
                </a:schemeClr>
              </a:solidFill>
              <a:latin typeface="Arial Nova" panose="020B0504020202020204" pitchFamily="34" charset="0"/>
            </a:endParaRPr>
          </a:p>
        </p:txBody>
      </p:sp>
      <p:pic>
        <p:nvPicPr>
          <p:cNvPr id="14" name="Picture 13">
            <a:extLst>
              <a:ext uri="{FF2B5EF4-FFF2-40B4-BE49-F238E27FC236}">
                <a16:creationId xmlns:a16="http://schemas.microsoft.com/office/drawing/2014/main" id="{C97461EF-FAC1-557D-7081-F2BC1A3BC15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85555" y="721438"/>
            <a:ext cx="1923547" cy="1730272"/>
          </a:xfrm>
          <a:prstGeom prst="rect">
            <a:avLst/>
          </a:prstGeom>
        </p:spPr>
      </p:pic>
      <p:sp>
        <p:nvSpPr>
          <p:cNvPr id="13" name="Date Placeholder 12">
            <a:extLst>
              <a:ext uri="{FF2B5EF4-FFF2-40B4-BE49-F238E27FC236}">
                <a16:creationId xmlns:a16="http://schemas.microsoft.com/office/drawing/2014/main" id="{B9474A34-629E-B7C6-E815-5CEB694F0105}"/>
              </a:ext>
            </a:extLst>
          </p:cNvPr>
          <p:cNvSpPr>
            <a:spLocks noGrp="1"/>
          </p:cNvSpPr>
          <p:nvPr>
            <p:ph type="dt" sz="half" idx="10"/>
          </p:nvPr>
        </p:nvSpPr>
        <p:spPr/>
        <p:txBody>
          <a:bodyPr/>
          <a:lstStyle/>
          <a:p>
            <a:r>
              <a:rPr lang="it-IT" dirty="0"/>
              <a:t>28-04-2026</a:t>
            </a:r>
          </a:p>
        </p:txBody>
      </p:sp>
      <p:sp>
        <p:nvSpPr>
          <p:cNvPr id="15" name="Footer Placeholder 14">
            <a:extLst>
              <a:ext uri="{FF2B5EF4-FFF2-40B4-BE49-F238E27FC236}">
                <a16:creationId xmlns:a16="http://schemas.microsoft.com/office/drawing/2014/main" id="{98B89BF7-2D85-6D9A-E90F-CA188E89085F}"/>
              </a:ext>
            </a:extLst>
          </p:cNvPr>
          <p:cNvSpPr>
            <a:spLocks noGrp="1"/>
          </p:cNvSpPr>
          <p:nvPr>
            <p:ph type="ftr" sz="quarter" idx="11"/>
          </p:nvPr>
        </p:nvSpPr>
        <p:spPr/>
        <p:txBody>
          <a:bodyPr/>
          <a:lstStyle/>
          <a:p>
            <a:r>
              <a:rPr lang="it-IT" dirty="0" err="1"/>
              <a:t>E.Scifoni</a:t>
            </a:r>
            <a:r>
              <a:rPr lang="it-IT" dirty="0"/>
              <a:t>-MIRO meeting</a:t>
            </a:r>
          </a:p>
        </p:txBody>
      </p:sp>
    </p:spTree>
    <p:extLst>
      <p:ext uri="{BB962C8B-B14F-4D97-AF65-F5344CB8AC3E}">
        <p14:creationId xmlns:p14="http://schemas.microsoft.com/office/powerpoint/2010/main" val="309959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par>
                          <p:cTn id="41" fill="hold">
                            <p:stCondLst>
                              <p:cond delay="2000"/>
                            </p:stCondLst>
                            <p:childTnLst>
                              <p:par>
                                <p:cTn id="42" presetID="22" presetClass="entr" presetSubtype="2"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30"/>
                                        </p:tgtEl>
                                        <p:attrNameLst>
                                          <p:attrName>style.visibility</p:attrName>
                                        </p:attrNameLst>
                                      </p:cBhvr>
                                      <p:to>
                                        <p:strVal val="visible"/>
                                      </p:to>
                                    </p:set>
                                    <p:animEffect transition="in" filter="wipe(left)">
                                      <p:cBhvr>
                                        <p:cTn id="56" dur="500"/>
                                        <p:tgtEl>
                                          <p:spTgt spid="230"/>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31"/>
                                        </p:tgtEl>
                                        <p:attrNameLst>
                                          <p:attrName>style.visibility</p:attrName>
                                        </p:attrNameLst>
                                      </p:cBhvr>
                                      <p:to>
                                        <p:strVal val="visible"/>
                                      </p:to>
                                    </p:set>
                                    <p:animEffect transition="in" filter="wipe(left)">
                                      <p:cBhvr>
                                        <p:cTn id="60" dur="500"/>
                                        <p:tgtEl>
                                          <p:spTgt spid="231"/>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478"/>
                                        </p:tgtEl>
                                        <p:attrNameLst>
                                          <p:attrName>style.visibility</p:attrName>
                                        </p:attrNameLst>
                                      </p:cBhvr>
                                      <p:to>
                                        <p:strVal val="visible"/>
                                      </p:to>
                                    </p:set>
                                    <p:animEffect transition="in" filter="wipe(left)">
                                      <p:cBhvr>
                                        <p:cTn id="64" dur="5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0" grpId="0"/>
      <p:bldP spid="51" grpId="0"/>
      <p:bldP spid="53" grpId="0"/>
      <p:bldP spid="230" grpId="0"/>
      <p:bldP spid="231" grpId="0" animBg="1"/>
      <p:bldP spid="4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FE1C-E9F1-77EB-17E8-833040CFD3B3}"/>
            </a:ext>
          </a:extLst>
        </p:cNvPr>
        <p:cNvGrpSpPr/>
        <p:nvPr/>
      </p:nvGrpSpPr>
      <p:grpSpPr>
        <a:xfrm>
          <a:off x="0" y="0"/>
          <a:ext cx="0" cy="0"/>
          <a:chOff x="0" y="0"/>
          <a:chExt cx="0" cy="0"/>
        </a:xfrm>
      </p:grpSpPr>
      <p:pic>
        <p:nvPicPr>
          <p:cNvPr id="7" name="Picture 6" descr="A diagram of a molecule&#10;&#10;Description automatically generated with medium confidence">
            <a:extLst>
              <a:ext uri="{FF2B5EF4-FFF2-40B4-BE49-F238E27FC236}">
                <a16:creationId xmlns:a16="http://schemas.microsoft.com/office/drawing/2014/main" id="{D7294B1C-37C6-9619-8AAB-533D51AC227E}"/>
              </a:ext>
            </a:extLst>
          </p:cNvPr>
          <p:cNvPicPr>
            <a:picLocks noChangeAspect="1"/>
          </p:cNvPicPr>
          <p:nvPr/>
        </p:nvPicPr>
        <p:blipFill>
          <a:blip r:embed="rId3"/>
          <a:srcRect r="38582" b="54708"/>
          <a:stretch/>
        </p:blipFill>
        <p:spPr>
          <a:xfrm>
            <a:off x="1" y="590204"/>
            <a:ext cx="2851264" cy="2838796"/>
          </a:xfrm>
          <a:prstGeom prst="rect">
            <a:avLst/>
          </a:prstGeom>
        </p:spPr>
      </p:pic>
      <p:sp>
        <p:nvSpPr>
          <p:cNvPr id="5" name="TextBox 4">
            <a:extLst>
              <a:ext uri="{FF2B5EF4-FFF2-40B4-BE49-F238E27FC236}">
                <a16:creationId xmlns:a16="http://schemas.microsoft.com/office/drawing/2014/main" id="{17EFF24A-35B6-ACBA-FE0A-521107CEE758}"/>
              </a:ext>
            </a:extLst>
          </p:cNvPr>
          <p:cNvSpPr txBox="1"/>
          <p:nvPr/>
        </p:nvSpPr>
        <p:spPr>
          <a:xfrm>
            <a:off x="8015547" y="78512"/>
            <a:ext cx="4428605" cy="261610"/>
          </a:xfrm>
          <a:prstGeom prst="rect">
            <a:avLst/>
          </a:prstGeom>
          <a:noFill/>
        </p:spPr>
        <p:txBody>
          <a:bodyPr wrap="square">
            <a:spAutoFit/>
          </a:bodyPr>
          <a:lstStyle/>
          <a:p>
            <a:r>
              <a:rPr lang="en-IT" sz="1100" dirty="0">
                <a:latin typeface="Chalkboard" panose="03050602040202020205" pitchFamily="66" charset="77"/>
              </a:rPr>
              <a:t>https://www.cell.com/fulltext/S0092-8674(15)00132-4</a:t>
            </a:r>
          </a:p>
        </p:txBody>
      </p:sp>
      <p:sp>
        <p:nvSpPr>
          <p:cNvPr id="9" name="TextBox 8">
            <a:extLst>
              <a:ext uri="{FF2B5EF4-FFF2-40B4-BE49-F238E27FC236}">
                <a16:creationId xmlns:a16="http://schemas.microsoft.com/office/drawing/2014/main" id="{BF10E8B5-E368-161C-7FA4-EF1CB78DA24F}"/>
              </a:ext>
            </a:extLst>
          </p:cNvPr>
          <p:cNvSpPr txBox="1"/>
          <p:nvPr/>
        </p:nvSpPr>
        <p:spPr>
          <a:xfrm>
            <a:off x="0" y="340122"/>
            <a:ext cx="3291840" cy="307777"/>
          </a:xfrm>
          <a:prstGeom prst="rect">
            <a:avLst/>
          </a:prstGeom>
          <a:noFill/>
        </p:spPr>
        <p:txBody>
          <a:bodyPr wrap="square">
            <a:spAutoFit/>
          </a:bodyPr>
          <a:lstStyle/>
          <a:p>
            <a:r>
              <a:rPr lang="en-US" sz="1400" b="1" dirty="0">
                <a:solidFill>
                  <a:schemeClr val="accent5">
                    <a:lumMod val="75000"/>
                  </a:schemeClr>
                </a:solidFill>
                <a:latin typeface="Chalkboard" panose="03050602040202020205" pitchFamily="66" charset="77"/>
              </a:rPr>
              <a:t>Ricci et al 2016, the model </a:t>
            </a:r>
            <a:endParaRPr lang="en-IT" sz="1400" dirty="0">
              <a:solidFill>
                <a:schemeClr val="accent5">
                  <a:lumMod val="75000"/>
                </a:schemeClr>
              </a:solidFill>
            </a:endParaRPr>
          </a:p>
        </p:txBody>
      </p:sp>
      <p:sp>
        <p:nvSpPr>
          <p:cNvPr id="8" name="TextBox 7">
            <a:extLst>
              <a:ext uri="{FF2B5EF4-FFF2-40B4-BE49-F238E27FC236}">
                <a16:creationId xmlns:a16="http://schemas.microsoft.com/office/drawing/2014/main" id="{77C034A2-D237-626B-6344-8728C8F47179}"/>
              </a:ext>
            </a:extLst>
          </p:cNvPr>
          <p:cNvSpPr txBox="1"/>
          <p:nvPr/>
        </p:nvSpPr>
        <p:spPr>
          <a:xfrm>
            <a:off x="0" y="5849090"/>
            <a:ext cx="12191999" cy="954107"/>
          </a:xfrm>
          <a:prstGeom prst="rect">
            <a:avLst/>
          </a:prstGeom>
          <a:noFill/>
        </p:spPr>
        <p:txBody>
          <a:bodyPr wrap="square" rtlCol="0">
            <a:spAutoFit/>
          </a:bodyPr>
          <a:lstStyle/>
          <a:p>
            <a:r>
              <a:rPr lang="en-IT" sz="1400" b="1" dirty="0">
                <a:latin typeface="Chalkboard" panose="03050602040202020205" pitchFamily="66" charset="77"/>
              </a:rPr>
              <a:t>Useful parameters include into the model: </a:t>
            </a:r>
          </a:p>
          <a:p>
            <a:r>
              <a:rPr lang="en-GB" sz="1400" dirty="0">
                <a:latin typeface="Chalkboard" panose="03050602040202020205" pitchFamily="66" charset="77"/>
              </a:rPr>
              <a:t>1. a priori known level of </a:t>
            </a:r>
            <a:r>
              <a:rPr lang="en-GB" sz="1400" dirty="0">
                <a:solidFill>
                  <a:srgbClr val="0070C0"/>
                </a:solidFill>
                <a:latin typeface="Chalkboard" panose="03050602040202020205" pitchFamily="66" charset="77"/>
              </a:rPr>
              <a:t>nucleosome occupancy</a:t>
            </a:r>
            <a:r>
              <a:rPr lang="en-GB" sz="1400" dirty="0">
                <a:latin typeface="Chalkboard" panose="03050602040202020205" pitchFamily="66" charset="77"/>
              </a:rPr>
              <a:t>, BEFORE irradiation. Should be known based on the structure of pre-irradiated chromatin, or  based on the histone 1 presence amount. This fixes the average amount of 30nm </a:t>
            </a:r>
            <a:r>
              <a:rPr lang="en-GB" sz="1400" dirty="0" err="1">
                <a:latin typeface="Chalkboard" panose="03050602040202020205" pitchFamily="66" charset="77"/>
              </a:rPr>
              <a:t>fibers</a:t>
            </a:r>
            <a:r>
              <a:rPr lang="en-GB" sz="1400" dirty="0">
                <a:latin typeface="Chalkboard" panose="03050602040202020205" pitchFamily="66" charset="77"/>
              </a:rPr>
              <a:t> vs 10 nm </a:t>
            </a:r>
            <a:r>
              <a:rPr lang="en-GB" sz="1400" dirty="0" err="1">
                <a:latin typeface="Chalkboard" panose="03050602040202020205" pitchFamily="66" charset="77"/>
              </a:rPr>
              <a:t>fibers</a:t>
            </a:r>
            <a:endParaRPr lang="en-GB" sz="1400" dirty="0">
              <a:latin typeface="Chalkboard" panose="03050602040202020205" pitchFamily="66" charset="77"/>
            </a:endParaRPr>
          </a:p>
          <a:p>
            <a:r>
              <a:rPr lang="en-IT" sz="1400" dirty="0">
                <a:latin typeface="Chalkboard" panose="03050602040202020205" pitchFamily="66" charset="77"/>
              </a:rPr>
              <a:t>2. </a:t>
            </a:r>
            <a:r>
              <a:rPr lang="en-GB" sz="1400" dirty="0">
                <a:latin typeface="Chalkboard" panose="03050602040202020205" pitchFamily="66" charset="77"/>
              </a:rPr>
              <a:t>S</a:t>
            </a:r>
            <a:r>
              <a:rPr lang="en-IT" sz="1400" dirty="0">
                <a:latin typeface="Chalkboard" panose="03050602040202020205" pitchFamily="66" charset="77"/>
              </a:rPr>
              <a:t>tate of the chromatin, percentage of compaction BEFORE damage.3. </a:t>
            </a:r>
            <a:r>
              <a:rPr lang="en-GB" sz="1400" dirty="0">
                <a:latin typeface="Chalkboard" panose="03050602040202020205" pitchFamily="66" charset="77"/>
              </a:rPr>
              <a:t>P</a:t>
            </a:r>
            <a:r>
              <a:rPr lang="en-IT" sz="1400" dirty="0">
                <a:latin typeface="Chalkboard" panose="03050602040202020205" pitchFamily="66" charset="77"/>
              </a:rPr>
              <a:t>ercentage of andibody binding to phosphorilated histones</a:t>
            </a:r>
          </a:p>
        </p:txBody>
      </p:sp>
      <p:grpSp>
        <p:nvGrpSpPr>
          <p:cNvPr id="21" name="Group 20">
            <a:extLst>
              <a:ext uri="{FF2B5EF4-FFF2-40B4-BE49-F238E27FC236}">
                <a16:creationId xmlns:a16="http://schemas.microsoft.com/office/drawing/2014/main" id="{CCAFDE38-EE4F-2668-8BCE-B662582A2AF2}"/>
              </a:ext>
            </a:extLst>
          </p:cNvPr>
          <p:cNvGrpSpPr/>
          <p:nvPr/>
        </p:nvGrpSpPr>
        <p:grpSpPr>
          <a:xfrm>
            <a:off x="3583013" y="867555"/>
            <a:ext cx="3230052" cy="226679"/>
            <a:chOff x="3732642" y="960108"/>
            <a:chExt cx="3230052" cy="226679"/>
          </a:xfrm>
        </p:grpSpPr>
        <p:cxnSp>
          <p:nvCxnSpPr>
            <p:cNvPr id="19" name="Straight Connector 18">
              <a:extLst>
                <a:ext uri="{FF2B5EF4-FFF2-40B4-BE49-F238E27FC236}">
                  <a16:creationId xmlns:a16="http://schemas.microsoft.com/office/drawing/2014/main" id="{EAF46D55-21FC-DE50-CE5F-0DE2C566EF79}"/>
                </a:ext>
              </a:extLst>
            </p:cNvPr>
            <p:cNvCxnSpPr>
              <a:cxnSpLocks/>
              <a:endCxn id="17" idx="6"/>
            </p:cNvCxnSpPr>
            <p:nvPr/>
          </p:nvCxnSpPr>
          <p:spPr>
            <a:xfrm>
              <a:off x="3840642" y="1068108"/>
              <a:ext cx="3122052" cy="10679"/>
            </a:xfrm>
            <a:prstGeom prst="line">
              <a:avLst/>
            </a:prstGeom>
            <a:ln w="222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2C077679-E1B0-CB99-64B2-1E70053E1D12}"/>
                </a:ext>
              </a:extLst>
            </p:cNvPr>
            <p:cNvSpPr>
              <a:spLocks noChangeAspect="1"/>
            </p:cNvSpPr>
            <p:nvPr/>
          </p:nvSpPr>
          <p:spPr>
            <a:xfrm>
              <a:off x="3732642"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3" name="Oval 12">
              <a:extLst>
                <a:ext uri="{FF2B5EF4-FFF2-40B4-BE49-F238E27FC236}">
                  <a16:creationId xmlns:a16="http://schemas.microsoft.com/office/drawing/2014/main" id="{73B07B31-5B32-2D99-6ABA-F1EE2E7F7428}"/>
                </a:ext>
              </a:extLst>
            </p:cNvPr>
            <p:cNvSpPr>
              <a:spLocks noChangeAspect="1"/>
            </p:cNvSpPr>
            <p:nvPr/>
          </p:nvSpPr>
          <p:spPr>
            <a:xfrm>
              <a:off x="4145378"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4" name="Oval 13">
              <a:extLst>
                <a:ext uri="{FF2B5EF4-FFF2-40B4-BE49-F238E27FC236}">
                  <a16:creationId xmlns:a16="http://schemas.microsoft.com/office/drawing/2014/main" id="{D1A2B80E-0F85-9C84-7C24-099885507DEC}"/>
                </a:ext>
              </a:extLst>
            </p:cNvPr>
            <p:cNvSpPr>
              <a:spLocks noChangeAspect="1"/>
            </p:cNvSpPr>
            <p:nvPr/>
          </p:nvSpPr>
          <p:spPr>
            <a:xfrm>
              <a:off x="4752849"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5" name="Oval 14">
              <a:extLst>
                <a:ext uri="{FF2B5EF4-FFF2-40B4-BE49-F238E27FC236}">
                  <a16:creationId xmlns:a16="http://schemas.microsoft.com/office/drawing/2014/main" id="{FEF42B2B-F1E2-C88B-507B-F349CC110ABD}"/>
                </a:ext>
              </a:extLst>
            </p:cNvPr>
            <p:cNvSpPr>
              <a:spLocks noChangeAspect="1"/>
            </p:cNvSpPr>
            <p:nvPr/>
          </p:nvSpPr>
          <p:spPr>
            <a:xfrm>
              <a:off x="5090419" y="962474"/>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6" name="Oval 15">
              <a:extLst>
                <a:ext uri="{FF2B5EF4-FFF2-40B4-BE49-F238E27FC236}">
                  <a16:creationId xmlns:a16="http://schemas.microsoft.com/office/drawing/2014/main" id="{4BA98565-3447-C8CA-93DB-02DE2CC1A4C4}"/>
                </a:ext>
              </a:extLst>
            </p:cNvPr>
            <p:cNvSpPr>
              <a:spLocks noChangeAspect="1"/>
            </p:cNvSpPr>
            <p:nvPr/>
          </p:nvSpPr>
          <p:spPr>
            <a:xfrm>
              <a:off x="5710683" y="97078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7" name="Oval 16">
              <a:extLst>
                <a:ext uri="{FF2B5EF4-FFF2-40B4-BE49-F238E27FC236}">
                  <a16:creationId xmlns:a16="http://schemas.microsoft.com/office/drawing/2014/main" id="{7FA37A8C-E06A-CA41-0DF6-86B7BF99736F}"/>
                </a:ext>
              </a:extLst>
            </p:cNvPr>
            <p:cNvSpPr>
              <a:spLocks noChangeAspect="1"/>
            </p:cNvSpPr>
            <p:nvPr/>
          </p:nvSpPr>
          <p:spPr>
            <a:xfrm>
              <a:off x="6746694" y="97078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grpSp>
      <p:sp>
        <p:nvSpPr>
          <p:cNvPr id="24" name="Freeform 23">
            <a:extLst>
              <a:ext uri="{FF2B5EF4-FFF2-40B4-BE49-F238E27FC236}">
                <a16:creationId xmlns:a16="http://schemas.microsoft.com/office/drawing/2014/main" id="{05F4F263-7C61-4091-E0A4-BD392714ADB1}"/>
              </a:ext>
            </a:extLst>
          </p:cNvPr>
          <p:cNvSpPr/>
          <p:nvPr/>
        </p:nvSpPr>
        <p:spPr>
          <a:xfrm>
            <a:off x="5694218" y="1147156"/>
            <a:ext cx="947651" cy="349143"/>
          </a:xfrm>
          <a:custGeom>
            <a:avLst/>
            <a:gdLst>
              <a:gd name="connsiteX0" fmla="*/ 0 w 947651"/>
              <a:gd name="connsiteY0" fmla="*/ 8313 h 349143"/>
              <a:gd name="connsiteX1" fmla="*/ 498764 w 947651"/>
              <a:gd name="connsiteY1" fmla="*/ 349135 h 349143"/>
              <a:gd name="connsiteX2" fmla="*/ 947651 w 947651"/>
              <a:gd name="connsiteY2" fmla="*/ 0 h 349143"/>
            </a:gdLst>
            <a:ahLst/>
            <a:cxnLst>
              <a:cxn ang="0">
                <a:pos x="connsiteX0" y="connsiteY0"/>
              </a:cxn>
              <a:cxn ang="0">
                <a:pos x="connsiteX1" y="connsiteY1"/>
              </a:cxn>
              <a:cxn ang="0">
                <a:pos x="connsiteX2" y="connsiteY2"/>
              </a:cxn>
            </a:cxnLst>
            <a:rect l="l" t="t" r="r" b="b"/>
            <a:pathLst>
              <a:path w="947651" h="349143">
                <a:moveTo>
                  <a:pt x="0" y="8313"/>
                </a:moveTo>
                <a:cubicBezTo>
                  <a:pt x="170411" y="179416"/>
                  <a:pt x="340822" y="350520"/>
                  <a:pt x="498764" y="349135"/>
                </a:cubicBezTo>
                <a:cubicBezTo>
                  <a:pt x="656706" y="347750"/>
                  <a:pt x="802178" y="173875"/>
                  <a:pt x="947651" y="0"/>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5" name="Freeform 24">
            <a:extLst>
              <a:ext uri="{FF2B5EF4-FFF2-40B4-BE49-F238E27FC236}">
                <a16:creationId xmlns:a16="http://schemas.microsoft.com/office/drawing/2014/main" id="{B201808A-EE06-3665-713F-05130CAFDC05}"/>
              </a:ext>
            </a:extLst>
          </p:cNvPr>
          <p:cNvSpPr/>
          <p:nvPr/>
        </p:nvSpPr>
        <p:spPr>
          <a:xfrm>
            <a:off x="4638502" y="1163782"/>
            <a:ext cx="490451" cy="374286"/>
          </a:xfrm>
          <a:custGeom>
            <a:avLst/>
            <a:gdLst>
              <a:gd name="connsiteX0" fmla="*/ 0 w 490451"/>
              <a:gd name="connsiteY0" fmla="*/ 49876 h 374286"/>
              <a:gd name="connsiteX1" fmla="*/ 49876 w 490451"/>
              <a:gd name="connsiteY1" fmla="*/ 365760 h 374286"/>
              <a:gd name="connsiteX2" fmla="*/ 216131 w 490451"/>
              <a:gd name="connsiteY2" fmla="*/ 58189 h 374286"/>
              <a:gd name="connsiteX3" fmla="*/ 390698 w 490451"/>
              <a:gd name="connsiteY3" fmla="*/ 374073 h 374286"/>
              <a:gd name="connsiteX4" fmla="*/ 490451 w 490451"/>
              <a:gd name="connsiteY4" fmla="*/ 0 h 37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51" h="374286">
                <a:moveTo>
                  <a:pt x="0" y="49876"/>
                </a:moveTo>
                <a:cubicBezTo>
                  <a:pt x="6927" y="207125"/>
                  <a:pt x="13854" y="364375"/>
                  <a:pt x="49876" y="365760"/>
                </a:cubicBezTo>
                <a:cubicBezTo>
                  <a:pt x="85898" y="367146"/>
                  <a:pt x="159327" y="56804"/>
                  <a:pt x="216131" y="58189"/>
                </a:cubicBezTo>
                <a:cubicBezTo>
                  <a:pt x="272935" y="59574"/>
                  <a:pt x="344978" y="383771"/>
                  <a:pt x="390698" y="374073"/>
                </a:cubicBezTo>
                <a:cubicBezTo>
                  <a:pt x="436418" y="364375"/>
                  <a:pt x="463434" y="182187"/>
                  <a:pt x="490451" y="0"/>
                </a:cubicBez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TextBox 25">
            <a:extLst>
              <a:ext uri="{FF2B5EF4-FFF2-40B4-BE49-F238E27FC236}">
                <a16:creationId xmlns:a16="http://schemas.microsoft.com/office/drawing/2014/main" id="{77EFB0A6-10B8-4349-8119-9D94FC06DC91}"/>
              </a:ext>
            </a:extLst>
          </p:cNvPr>
          <p:cNvSpPr txBox="1"/>
          <p:nvPr/>
        </p:nvSpPr>
        <p:spPr>
          <a:xfrm>
            <a:off x="6916190" y="397095"/>
            <a:ext cx="5273169" cy="1415772"/>
          </a:xfrm>
          <a:prstGeom prst="rect">
            <a:avLst/>
          </a:prstGeom>
          <a:noFill/>
        </p:spPr>
        <p:txBody>
          <a:bodyPr wrap="square" rtlCol="0">
            <a:spAutoFit/>
          </a:bodyPr>
          <a:lstStyle/>
          <a:p>
            <a:r>
              <a:rPr lang="en-GB" sz="1600" dirty="0">
                <a:solidFill>
                  <a:schemeClr val="accent5">
                    <a:lumMod val="75000"/>
                  </a:schemeClr>
                </a:solidFill>
                <a:latin typeface="Chalkboard" panose="03050602040202020205" pitchFamily="66" charset="77"/>
              </a:rPr>
              <a:t>Basic model </a:t>
            </a:r>
          </a:p>
          <a:p>
            <a:r>
              <a:rPr lang="en-GB" sz="1400" b="1" dirty="0">
                <a:latin typeface="Chalkboard" panose="03050602040202020205" pitchFamily="66" charset="77"/>
              </a:rPr>
              <a:t>S</a:t>
            </a:r>
            <a:r>
              <a:rPr lang="en-IT" sz="1400" b="1" dirty="0">
                <a:latin typeface="Chalkboard" panose="03050602040202020205" pitchFamily="66" charset="77"/>
              </a:rPr>
              <a:t>tep B-C </a:t>
            </a:r>
            <a:r>
              <a:rPr lang="en-IT" sz="1400" dirty="0">
                <a:latin typeface="Chalkboard" panose="03050602040202020205" pitchFamily="66" charset="77"/>
              </a:rPr>
              <a:t>is replaced by MD simulations of a Ricci-like bead linker model, with random length linkers (at given occupancy), 10nm beads (with morse vdw like potential) and different linker potentials mimiking the effect of persistence length (quartic implemented in dlpoly will work). </a:t>
            </a:r>
          </a:p>
        </p:txBody>
      </p:sp>
      <p:sp>
        <p:nvSpPr>
          <p:cNvPr id="27" name="TextBox 26">
            <a:extLst>
              <a:ext uri="{FF2B5EF4-FFF2-40B4-BE49-F238E27FC236}">
                <a16:creationId xmlns:a16="http://schemas.microsoft.com/office/drawing/2014/main" id="{6A73CA9F-E080-A591-730A-84C2D0A18BCC}"/>
              </a:ext>
            </a:extLst>
          </p:cNvPr>
          <p:cNvSpPr txBox="1"/>
          <p:nvPr/>
        </p:nvSpPr>
        <p:spPr>
          <a:xfrm>
            <a:off x="3263524" y="1965790"/>
            <a:ext cx="8790725" cy="523220"/>
          </a:xfrm>
          <a:prstGeom prst="rect">
            <a:avLst/>
          </a:prstGeom>
          <a:noFill/>
        </p:spPr>
        <p:txBody>
          <a:bodyPr wrap="square" rtlCol="0">
            <a:spAutoFit/>
          </a:bodyPr>
          <a:lstStyle/>
          <a:p>
            <a:r>
              <a:rPr lang="en-GB" sz="1400" dirty="0">
                <a:latin typeface="Chalkboard" panose="03050602040202020205" pitchFamily="66" charset="77"/>
              </a:rPr>
              <a:t>Further steps must be added, </a:t>
            </a:r>
            <a:r>
              <a:rPr lang="en-GB" sz="1400" b="1" dirty="0">
                <a:latin typeface="Chalkboard" panose="03050602040202020205" pitchFamily="66" charset="77"/>
              </a:rPr>
              <a:t>accounting for  the random distribution of the damage caused by radiation. </a:t>
            </a:r>
            <a:r>
              <a:rPr lang="en-GB" sz="1400" dirty="0">
                <a:solidFill>
                  <a:schemeClr val="accent5">
                    <a:lumMod val="75000"/>
                  </a:schemeClr>
                </a:solidFill>
                <a:latin typeface="Chalkboard" panose="03050602040202020205" pitchFamily="66" charset="77"/>
              </a:rPr>
              <a:t>For this part, assumption must be done in accordance with stochastic model of Igor.   </a:t>
            </a:r>
          </a:p>
        </p:txBody>
      </p:sp>
      <p:sp>
        <p:nvSpPr>
          <p:cNvPr id="28" name="TextBox 27">
            <a:extLst>
              <a:ext uri="{FF2B5EF4-FFF2-40B4-BE49-F238E27FC236}">
                <a16:creationId xmlns:a16="http://schemas.microsoft.com/office/drawing/2014/main" id="{9C64FA38-5D5A-13CD-C06C-0F1C64A4AB52}"/>
              </a:ext>
            </a:extLst>
          </p:cNvPr>
          <p:cNvSpPr txBox="1"/>
          <p:nvPr/>
        </p:nvSpPr>
        <p:spPr>
          <a:xfrm>
            <a:off x="5811240" y="2763809"/>
            <a:ext cx="6392633" cy="3231654"/>
          </a:xfrm>
          <a:prstGeom prst="rect">
            <a:avLst/>
          </a:prstGeom>
          <a:noFill/>
        </p:spPr>
        <p:txBody>
          <a:bodyPr wrap="square" rtlCol="0">
            <a:spAutoFit/>
          </a:bodyPr>
          <a:lstStyle/>
          <a:p>
            <a:r>
              <a:rPr lang="en-GB" sz="1600" b="1" dirty="0">
                <a:solidFill>
                  <a:schemeClr val="accent5">
                    <a:lumMod val="75000"/>
                  </a:schemeClr>
                </a:solidFill>
                <a:latin typeface="Chalkboard" panose="03050602040202020205" pitchFamily="66" charset="77"/>
              </a:rPr>
              <a:t>	Improved model: </a:t>
            </a:r>
            <a:r>
              <a:rPr lang="en-GB" sz="1400" dirty="0">
                <a:latin typeface="Chalkboard" panose="03050602040202020205" pitchFamily="66" charset="77"/>
              </a:rPr>
              <a:t>RICCI assumes that 30 nm chromatin </a:t>
            </a:r>
            <a:r>
              <a:rPr lang="en-GB" sz="1400" dirty="0" err="1">
                <a:latin typeface="Chalkboard" panose="03050602040202020205" pitchFamily="66" charset="77"/>
              </a:rPr>
              <a:t>fibers</a:t>
            </a:r>
            <a:r>
              <a:rPr lang="en-GB" sz="1400" dirty="0">
                <a:latin typeface="Chalkboard" panose="03050602040202020205" pitchFamily="66" charset="77"/>
              </a:rPr>
              <a:t> </a:t>
            </a:r>
          </a:p>
          <a:p>
            <a:r>
              <a:rPr lang="en-GB" sz="1400" dirty="0">
                <a:latin typeface="Chalkboard" panose="03050602040202020205" pitchFamily="66" charset="77"/>
              </a:rPr>
              <a:t>	completely loose the local order and use a 10 nm simple model </a:t>
            </a:r>
          </a:p>
          <a:p>
            <a:r>
              <a:rPr lang="en-GB" sz="1400" dirty="0">
                <a:latin typeface="Chalkboard" panose="03050602040202020205" pitchFamily="66" charset="77"/>
              </a:rPr>
              <a:t>	</a:t>
            </a:r>
            <a:r>
              <a:rPr lang="en-GB" sz="1400" dirty="0" err="1">
                <a:latin typeface="Chalkboard" panose="03050602040202020205" pitchFamily="66" charset="77"/>
              </a:rPr>
              <a:t>fiber</a:t>
            </a:r>
            <a:r>
              <a:rPr lang="en-GB" sz="1400" dirty="0">
                <a:latin typeface="Chalkboard" panose="03050602040202020205" pitchFamily="66" charset="77"/>
              </a:rPr>
              <a:t> (euchromatin)</a:t>
            </a:r>
            <a:endParaRPr lang="en-GB" sz="1400" b="1" dirty="0">
              <a:solidFill>
                <a:schemeClr val="accent5">
                  <a:lumMod val="75000"/>
                </a:schemeClr>
              </a:solidFill>
              <a:latin typeface="Chalkboard" panose="03050602040202020205" pitchFamily="66" charset="77"/>
            </a:endParaRPr>
          </a:p>
          <a:p>
            <a:r>
              <a:rPr lang="en-GB" sz="1600" dirty="0">
                <a:solidFill>
                  <a:schemeClr val="accent5">
                    <a:lumMod val="75000"/>
                  </a:schemeClr>
                </a:solidFill>
                <a:latin typeface="Chalkboard" panose="03050602040202020205" pitchFamily="66" charset="77"/>
              </a:rPr>
              <a:t>	We re-include the local structure of chromatin </a:t>
            </a:r>
          </a:p>
          <a:p>
            <a:r>
              <a:rPr lang="en-GB" sz="1600" dirty="0">
                <a:solidFill>
                  <a:schemeClr val="accent5">
                    <a:lumMod val="75000"/>
                  </a:schemeClr>
                </a:solidFill>
                <a:latin typeface="Chalkboard" panose="03050602040202020205" pitchFamily="66" charset="77"/>
              </a:rPr>
              <a:t>	</a:t>
            </a:r>
            <a:r>
              <a:rPr lang="en-GB" sz="1600" dirty="0" err="1">
                <a:solidFill>
                  <a:schemeClr val="accent5">
                    <a:lumMod val="75000"/>
                  </a:schemeClr>
                </a:solidFill>
                <a:latin typeface="Chalkboard" panose="03050602040202020205" pitchFamily="66" charset="77"/>
              </a:rPr>
              <a:t>fibers</a:t>
            </a:r>
            <a:r>
              <a:rPr lang="en-GB" sz="1600" dirty="0">
                <a:solidFill>
                  <a:schemeClr val="accent5">
                    <a:lumMod val="75000"/>
                  </a:schemeClr>
                </a:solidFill>
                <a:latin typeface="Chalkboard" panose="03050602040202020205" pitchFamily="66" charset="77"/>
              </a:rPr>
              <a:t> before irradiation, and simulate the swallowing due to strand damage and antibody binding. </a:t>
            </a:r>
          </a:p>
          <a:p>
            <a:r>
              <a:rPr lang="en-US" sz="1400" dirty="0">
                <a:latin typeface="Chalkboard" panose="03050602040202020205" pitchFamily="66" charset="77"/>
              </a:rPr>
              <a:t>This can be done by first adding a single bead representing the </a:t>
            </a:r>
            <a:r>
              <a:rPr lang="en-US" sz="1400" dirty="0">
                <a:solidFill>
                  <a:srgbClr val="0070C0"/>
                </a:solidFill>
                <a:latin typeface="Chalkboard" panose="03050602040202020205" pitchFamily="66" charset="77"/>
              </a:rPr>
              <a:t>histone H1 </a:t>
            </a:r>
            <a:r>
              <a:rPr lang="en-US" sz="1400" dirty="0">
                <a:latin typeface="Chalkboard" panose="03050602040202020205" pitchFamily="66" charset="77"/>
              </a:rPr>
              <a:t>(or the harm crossing) and then re-including the helical structure of chromatin fiber locally where the nucleosomes are compact enough. The model will therefore have regions of ordered 30 nm fibers and regions of 10 nm fibers (as those of RICCI), also depending on the level of nucleosomes present: if nucleosomes are near enough, they will tend to order, otherwise, they will form 10nm fibers. The two conditions can </a:t>
            </a:r>
            <a:r>
              <a:rPr lang="en-US" sz="1400" dirty="0" err="1">
                <a:latin typeface="Chalkboard" panose="03050602040202020205" pitchFamily="66" charset="77"/>
              </a:rPr>
              <a:t>cohexist</a:t>
            </a:r>
            <a:r>
              <a:rPr lang="en-US" sz="1400" dirty="0">
                <a:latin typeface="Chalkboard" panose="03050602040202020205" pitchFamily="66" charset="77"/>
              </a:rPr>
              <a:t> in different parts of the chromatin</a:t>
            </a:r>
            <a:endParaRPr lang="en-IT" sz="1400" dirty="0">
              <a:latin typeface="Chalkboard" panose="03050602040202020205" pitchFamily="66" charset="77"/>
            </a:endParaRPr>
          </a:p>
        </p:txBody>
      </p:sp>
      <p:grpSp>
        <p:nvGrpSpPr>
          <p:cNvPr id="59" name="Group 58">
            <a:extLst>
              <a:ext uri="{FF2B5EF4-FFF2-40B4-BE49-F238E27FC236}">
                <a16:creationId xmlns:a16="http://schemas.microsoft.com/office/drawing/2014/main" id="{663AFDDA-798E-61E0-B78D-409A6B68410D}"/>
              </a:ext>
            </a:extLst>
          </p:cNvPr>
          <p:cNvGrpSpPr/>
          <p:nvPr/>
        </p:nvGrpSpPr>
        <p:grpSpPr>
          <a:xfrm>
            <a:off x="3411348" y="2813693"/>
            <a:ext cx="3230052" cy="304331"/>
            <a:chOff x="3411348" y="2813693"/>
            <a:chExt cx="3230052" cy="304331"/>
          </a:xfrm>
        </p:grpSpPr>
        <p:grpSp>
          <p:nvGrpSpPr>
            <p:cNvPr id="37" name="Group 36">
              <a:extLst>
                <a:ext uri="{FF2B5EF4-FFF2-40B4-BE49-F238E27FC236}">
                  <a16:creationId xmlns:a16="http://schemas.microsoft.com/office/drawing/2014/main" id="{B871FD05-E343-0092-4C95-B594FCF59F4B}"/>
                </a:ext>
              </a:extLst>
            </p:cNvPr>
            <p:cNvGrpSpPr/>
            <p:nvPr/>
          </p:nvGrpSpPr>
          <p:grpSpPr>
            <a:xfrm>
              <a:off x="3411348" y="2813693"/>
              <a:ext cx="3230052" cy="298991"/>
              <a:chOff x="3732642" y="960108"/>
              <a:chExt cx="3230052" cy="298991"/>
            </a:xfrm>
          </p:grpSpPr>
          <p:cxnSp>
            <p:nvCxnSpPr>
              <p:cNvPr id="38" name="Straight Connector 37">
                <a:extLst>
                  <a:ext uri="{FF2B5EF4-FFF2-40B4-BE49-F238E27FC236}">
                    <a16:creationId xmlns:a16="http://schemas.microsoft.com/office/drawing/2014/main" id="{21AE862A-5EEA-BEC3-0EDE-E84C6B81A2D8}"/>
                  </a:ext>
                </a:extLst>
              </p:cNvPr>
              <p:cNvCxnSpPr>
                <a:cxnSpLocks/>
              </p:cNvCxnSpPr>
              <p:nvPr/>
            </p:nvCxnSpPr>
            <p:spPr>
              <a:xfrm>
                <a:off x="3793603" y="1248420"/>
                <a:ext cx="3122052" cy="10679"/>
              </a:xfrm>
              <a:prstGeom prst="line">
                <a:avLst/>
              </a:prstGeom>
              <a:ln w="222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50670629-1513-1EE4-26AF-5B1C4AFCCCB5}"/>
                  </a:ext>
                </a:extLst>
              </p:cNvPr>
              <p:cNvSpPr>
                <a:spLocks noChangeAspect="1"/>
              </p:cNvSpPr>
              <p:nvPr/>
            </p:nvSpPr>
            <p:spPr>
              <a:xfrm>
                <a:off x="3732642"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0" name="Oval 39">
                <a:extLst>
                  <a:ext uri="{FF2B5EF4-FFF2-40B4-BE49-F238E27FC236}">
                    <a16:creationId xmlns:a16="http://schemas.microsoft.com/office/drawing/2014/main" id="{87D3CECE-3B4C-A8A6-D804-FC6E000A6E17}"/>
                  </a:ext>
                </a:extLst>
              </p:cNvPr>
              <p:cNvSpPr>
                <a:spLocks noChangeAspect="1"/>
              </p:cNvSpPr>
              <p:nvPr/>
            </p:nvSpPr>
            <p:spPr>
              <a:xfrm>
                <a:off x="4145378"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1" name="Oval 40">
                <a:extLst>
                  <a:ext uri="{FF2B5EF4-FFF2-40B4-BE49-F238E27FC236}">
                    <a16:creationId xmlns:a16="http://schemas.microsoft.com/office/drawing/2014/main" id="{D6E2A2FB-887C-5F0F-03DA-6EA40CFED869}"/>
                  </a:ext>
                </a:extLst>
              </p:cNvPr>
              <p:cNvSpPr>
                <a:spLocks noChangeAspect="1"/>
              </p:cNvSpPr>
              <p:nvPr/>
            </p:nvSpPr>
            <p:spPr>
              <a:xfrm>
                <a:off x="4752849"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2" name="Oval 41">
                <a:extLst>
                  <a:ext uri="{FF2B5EF4-FFF2-40B4-BE49-F238E27FC236}">
                    <a16:creationId xmlns:a16="http://schemas.microsoft.com/office/drawing/2014/main" id="{C7D49FE2-2981-C542-D970-EC548CE8069A}"/>
                  </a:ext>
                </a:extLst>
              </p:cNvPr>
              <p:cNvSpPr>
                <a:spLocks noChangeAspect="1"/>
              </p:cNvSpPr>
              <p:nvPr/>
            </p:nvSpPr>
            <p:spPr>
              <a:xfrm>
                <a:off x="5090419" y="962474"/>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3" name="Oval 42">
                <a:extLst>
                  <a:ext uri="{FF2B5EF4-FFF2-40B4-BE49-F238E27FC236}">
                    <a16:creationId xmlns:a16="http://schemas.microsoft.com/office/drawing/2014/main" id="{A0A684F1-F415-4CF3-282B-0815F565DFC0}"/>
                  </a:ext>
                </a:extLst>
              </p:cNvPr>
              <p:cNvSpPr>
                <a:spLocks noChangeAspect="1"/>
              </p:cNvSpPr>
              <p:nvPr/>
            </p:nvSpPr>
            <p:spPr>
              <a:xfrm>
                <a:off x="5710683" y="97078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4" name="Oval 43">
                <a:extLst>
                  <a:ext uri="{FF2B5EF4-FFF2-40B4-BE49-F238E27FC236}">
                    <a16:creationId xmlns:a16="http://schemas.microsoft.com/office/drawing/2014/main" id="{0E6D628B-C65E-FEFA-50DD-3C23478D9ED1}"/>
                  </a:ext>
                </a:extLst>
              </p:cNvPr>
              <p:cNvSpPr>
                <a:spLocks noChangeAspect="1"/>
              </p:cNvSpPr>
              <p:nvPr/>
            </p:nvSpPr>
            <p:spPr>
              <a:xfrm>
                <a:off x="6746694" y="97078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grpSp>
        <p:sp>
          <p:nvSpPr>
            <p:cNvPr id="45" name="Oval 44">
              <a:extLst>
                <a:ext uri="{FF2B5EF4-FFF2-40B4-BE49-F238E27FC236}">
                  <a16:creationId xmlns:a16="http://schemas.microsoft.com/office/drawing/2014/main" id="{399BBF17-875D-70F4-F245-8B1A4F7DA1BE}"/>
                </a:ext>
              </a:extLst>
            </p:cNvPr>
            <p:cNvSpPr>
              <a:spLocks noChangeAspect="1"/>
            </p:cNvSpPr>
            <p:nvPr/>
          </p:nvSpPr>
          <p:spPr>
            <a:xfrm>
              <a:off x="3472309" y="29993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6" name="Oval 45">
              <a:extLst>
                <a:ext uri="{FF2B5EF4-FFF2-40B4-BE49-F238E27FC236}">
                  <a16:creationId xmlns:a16="http://schemas.microsoft.com/office/drawing/2014/main" id="{6A93D121-0D26-7CBB-DA85-8542864DB69A}"/>
                </a:ext>
              </a:extLst>
            </p:cNvPr>
            <p:cNvSpPr>
              <a:spLocks noChangeAspect="1"/>
            </p:cNvSpPr>
            <p:nvPr/>
          </p:nvSpPr>
          <p:spPr>
            <a:xfrm>
              <a:off x="3885045" y="29993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7" name="Oval 46">
              <a:extLst>
                <a:ext uri="{FF2B5EF4-FFF2-40B4-BE49-F238E27FC236}">
                  <a16:creationId xmlns:a16="http://schemas.microsoft.com/office/drawing/2014/main" id="{A99A49C2-A80A-0AB1-D8E4-1484FEC1721E}"/>
                </a:ext>
              </a:extLst>
            </p:cNvPr>
            <p:cNvSpPr>
              <a:spLocks noChangeAspect="1"/>
            </p:cNvSpPr>
            <p:nvPr/>
          </p:nvSpPr>
          <p:spPr>
            <a:xfrm>
              <a:off x="4492516" y="29993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8" name="Oval 47">
              <a:extLst>
                <a:ext uri="{FF2B5EF4-FFF2-40B4-BE49-F238E27FC236}">
                  <a16:creationId xmlns:a16="http://schemas.microsoft.com/office/drawing/2014/main" id="{B83E3F49-CD78-58B8-7C35-0A8CE3B65C9D}"/>
                </a:ext>
              </a:extLst>
            </p:cNvPr>
            <p:cNvSpPr>
              <a:spLocks noChangeAspect="1"/>
            </p:cNvSpPr>
            <p:nvPr/>
          </p:nvSpPr>
          <p:spPr>
            <a:xfrm>
              <a:off x="4830086" y="3001711"/>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49" name="Oval 48">
              <a:extLst>
                <a:ext uri="{FF2B5EF4-FFF2-40B4-BE49-F238E27FC236}">
                  <a16:creationId xmlns:a16="http://schemas.microsoft.com/office/drawing/2014/main" id="{15170A21-8C7B-9B4A-BF02-88666F78C8C9}"/>
                </a:ext>
              </a:extLst>
            </p:cNvPr>
            <p:cNvSpPr>
              <a:spLocks noChangeAspect="1"/>
            </p:cNvSpPr>
            <p:nvPr/>
          </p:nvSpPr>
          <p:spPr>
            <a:xfrm>
              <a:off x="5450350" y="301002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0" name="Oval 49">
              <a:extLst>
                <a:ext uri="{FF2B5EF4-FFF2-40B4-BE49-F238E27FC236}">
                  <a16:creationId xmlns:a16="http://schemas.microsoft.com/office/drawing/2014/main" id="{B1E27228-6D05-4FE8-88FD-C579611171F7}"/>
                </a:ext>
              </a:extLst>
            </p:cNvPr>
            <p:cNvSpPr>
              <a:spLocks noChangeAspect="1"/>
            </p:cNvSpPr>
            <p:nvPr/>
          </p:nvSpPr>
          <p:spPr>
            <a:xfrm>
              <a:off x="6486361" y="301002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grpSp>
      <p:grpSp>
        <p:nvGrpSpPr>
          <p:cNvPr id="93" name="Group 92">
            <a:extLst>
              <a:ext uri="{FF2B5EF4-FFF2-40B4-BE49-F238E27FC236}">
                <a16:creationId xmlns:a16="http://schemas.microsoft.com/office/drawing/2014/main" id="{48AEEAF9-E631-671F-146F-0A777EAE357D}"/>
              </a:ext>
            </a:extLst>
          </p:cNvPr>
          <p:cNvGrpSpPr/>
          <p:nvPr/>
        </p:nvGrpSpPr>
        <p:grpSpPr>
          <a:xfrm>
            <a:off x="3202309" y="3412764"/>
            <a:ext cx="3223091" cy="719753"/>
            <a:chOff x="3202309" y="3412764"/>
            <a:chExt cx="3223091" cy="719753"/>
          </a:xfrm>
        </p:grpSpPr>
        <p:sp>
          <p:nvSpPr>
            <p:cNvPr id="69" name="Oval 68">
              <a:extLst>
                <a:ext uri="{FF2B5EF4-FFF2-40B4-BE49-F238E27FC236}">
                  <a16:creationId xmlns:a16="http://schemas.microsoft.com/office/drawing/2014/main" id="{2E0C6F4F-B80B-64D8-522C-3FF185918F99}"/>
                </a:ext>
              </a:extLst>
            </p:cNvPr>
            <p:cNvSpPr>
              <a:spLocks noChangeAspect="1"/>
            </p:cNvSpPr>
            <p:nvPr/>
          </p:nvSpPr>
          <p:spPr>
            <a:xfrm>
              <a:off x="3202309" y="386103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0" name="Oval 69">
              <a:extLst>
                <a:ext uri="{FF2B5EF4-FFF2-40B4-BE49-F238E27FC236}">
                  <a16:creationId xmlns:a16="http://schemas.microsoft.com/office/drawing/2014/main" id="{2E135BF9-B12B-277E-C401-297A4F8ED1FB}"/>
                </a:ext>
              </a:extLst>
            </p:cNvPr>
            <p:cNvSpPr>
              <a:spLocks noChangeAspect="1"/>
            </p:cNvSpPr>
            <p:nvPr/>
          </p:nvSpPr>
          <p:spPr>
            <a:xfrm>
              <a:off x="3608084" y="342953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1" name="Oval 70">
              <a:extLst>
                <a:ext uri="{FF2B5EF4-FFF2-40B4-BE49-F238E27FC236}">
                  <a16:creationId xmlns:a16="http://schemas.microsoft.com/office/drawing/2014/main" id="{26B6E6BB-3086-AA21-8E7B-F3C1962EF452}"/>
                </a:ext>
              </a:extLst>
            </p:cNvPr>
            <p:cNvSpPr>
              <a:spLocks noChangeAspect="1"/>
            </p:cNvSpPr>
            <p:nvPr/>
          </p:nvSpPr>
          <p:spPr>
            <a:xfrm>
              <a:off x="4222516" y="3801466"/>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2" name="Oval 71">
              <a:extLst>
                <a:ext uri="{FF2B5EF4-FFF2-40B4-BE49-F238E27FC236}">
                  <a16:creationId xmlns:a16="http://schemas.microsoft.com/office/drawing/2014/main" id="{051DD67E-BD8A-16F7-71BE-44BDACA58BDA}"/>
                </a:ext>
              </a:extLst>
            </p:cNvPr>
            <p:cNvSpPr>
              <a:spLocks noChangeAspect="1"/>
            </p:cNvSpPr>
            <p:nvPr/>
          </p:nvSpPr>
          <p:spPr>
            <a:xfrm>
              <a:off x="4546516" y="3412764"/>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3" name="Oval 72">
              <a:extLst>
                <a:ext uri="{FF2B5EF4-FFF2-40B4-BE49-F238E27FC236}">
                  <a16:creationId xmlns:a16="http://schemas.microsoft.com/office/drawing/2014/main" id="{DADD1DEF-DCDE-E8DA-D21A-0D3E79079024}"/>
                </a:ext>
              </a:extLst>
            </p:cNvPr>
            <p:cNvSpPr>
              <a:spLocks noChangeAspect="1"/>
            </p:cNvSpPr>
            <p:nvPr/>
          </p:nvSpPr>
          <p:spPr>
            <a:xfrm>
              <a:off x="5173389" y="391651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4" name="Oval 73">
              <a:extLst>
                <a:ext uri="{FF2B5EF4-FFF2-40B4-BE49-F238E27FC236}">
                  <a16:creationId xmlns:a16="http://schemas.microsoft.com/office/drawing/2014/main" id="{2054D4C3-097B-C7BF-3B62-2E1A96009404}"/>
                </a:ext>
              </a:extLst>
            </p:cNvPr>
            <p:cNvSpPr>
              <a:spLocks noChangeAspect="1"/>
            </p:cNvSpPr>
            <p:nvPr/>
          </p:nvSpPr>
          <p:spPr>
            <a:xfrm>
              <a:off x="6209400" y="3440212"/>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2" name="Oval 61">
              <a:extLst>
                <a:ext uri="{FF2B5EF4-FFF2-40B4-BE49-F238E27FC236}">
                  <a16:creationId xmlns:a16="http://schemas.microsoft.com/office/drawing/2014/main" id="{9A291A1C-426E-98D7-40C8-7539767F2DD3}"/>
                </a:ext>
              </a:extLst>
            </p:cNvPr>
            <p:cNvSpPr>
              <a:spLocks noChangeAspect="1"/>
            </p:cNvSpPr>
            <p:nvPr/>
          </p:nvSpPr>
          <p:spPr>
            <a:xfrm>
              <a:off x="3256309" y="3789747"/>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3" name="Oval 62">
              <a:extLst>
                <a:ext uri="{FF2B5EF4-FFF2-40B4-BE49-F238E27FC236}">
                  <a16:creationId xmlns:a16="http://schemas.microsoft.com/office/drawing/2014/main" id="{DF76F418-AC71-AA5F-11C5-E9895ED137C0}"/>
                </a:ext>
              </a:extLst>
            </p:cNvPr>
            <p:cNvSpPr>
              <a:spLocks noChangeAspect="1"/>
            </p:cNvSpPr>
            <p:nvPr/>
          </p:nvSpPr>
          <p:spPr>
            <a:xfrm>
              <a:off x="3669045" y="361518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4" name="Oval 63">
              <a:extLst>
                <a:ext uri="{FF2B5EF4-FFF2-40B4-BE49-F238E27FC236}">
                  <a16:creationId xmlns:a16="http://schemas.microsoft.com/office/drawing/2014/main" id="{0E92F20E-B9CC-FAE6-0426-941F3682D090}"/>
                </a:ext>
              </a:extLst>
            </p:cNvPr>
            <p:cNvSpPr>
              <a:spLocks noChangeAspect="1"/>
            </p:cNvSpPr>
            <p:nvPr/>
          </p:nvSpPr>
          <p:spPr>
            <a:xfrm>
              <a:off x="4276516" y="37232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5" name="Oval 64">
              <a:extLst>
                <a:ext uri="{FF2B5EF4-FFF2-40B4-BE49-F238E27FC236}">
                  <a16:creationId xmlns:a16="http://schemas.microsoft.com/office/drawing/2014/main" id="{0C7EAFCE-C86C-1DE9-5D64-18C29202DD3F}"/>
                </a:ext>
              </a:extLst>
            </p:cNvPr>
            <p:cNvSpPr>
              <a:spLocks noChangeAspect="1"/>
            </p:cNvSpPr>
            <p:nvPr/>
          </p:nvSpPr>
          <p:spPr>
            <a:xfrm>
              <a:off x="4614086" y="3617551"/>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6" name="Oval 65">
              <a:extLst>
                <a:ext uri="{FF2B5EF4-FFF2-40B4-BE49-F238E27FC236}">
                  <a16:creationId xmlns:a16="http://schemas.microsoft.com/office/drawing/2014/main" id="{F5DEFD10-C886-7A4C-2821-2406F455E39C}"/>
                </a:ext>
              </a:extLst>
            </p:cNvPr>
            <p:cNvSpPr>
              <a:spLocks noChangeAspect="1"/>
            </p:cNvSpPr>
            <p:nvPr/>
          </p:nvSpPr>
          <p:spPr>
            <a:xfrm>
              <a:off x="5234350" y="382536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7" name="Oval 66">
              <a:extLst>
                <a:ext uri="{FF2B5EF4-FFF2-40B4-BE49-F238E27FC236}">
                  <a16:creationId xmlns:a16="http://schemas.microsoft.com/office/drawing/2014/main" id="{3CA26BD2-0E54-1ED1-78AC-462BB4A89F25}"/>
                </a:ext>
              </a:extLst>
            </p:cNvPr>
            <p:cNvSpPr>
              <a:spLocks noChangeAspect="1"/>
            </p:cNvSpPr>
            <p:nvPr/>
          </p:nvSpPr>
          <p:spPr>
            <a:xfrm>
              <a:off x="6270361" y="362586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cxnSp>
          <p:nvCxnSpPr>
            <p:cNvPr id="80" name="Straight Connector 79">
              <a:extLst>
                <a:ext uri="{FF2B5EF4-FFF2-40B4-BE49-F238E27FC236}">
                  <a16:creationId xmlns:a16="http://schemas.microsoft.com/office/drawing/2014/main" id="{BFFDCEDB-B2FB-0A5C-EB80-FD2426D9F47E}"/>
                </a:ext>
              </a:extLst>
            </p:cNvPr>
            <p:cNvCxnSpPr>
              <a:stCxn id="62" idx="7"/>
              <a:endCxn id="63" idx="3"/>
            </p:cNvCxnSpPr>
            <p:nvPr/>
          </p:nvCxnSpPr>
          <p:spPr>
            <a:xfrm flipV="1">
              <a:off x="3348493" y="3707369"/>
              <a:ext cx="336368" cy="98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DB8A37A8-1F29-0F3F-62A2-FA53CB141E63}"/>
                </a:ext>
              </a:extLst>
            </p:cNvPr>
            <p:cNvCxnSpPr>
              <a:cxnSpLocks/>
              <a:stCxn id="64" idx="0"/>
              <a:endCxn id="63" idx="5"/>
            </p:cNvCxnSpPr>
            <p:nvPr/>
          </p:nvCxnSpPr>
          <p:spPr>
            <a:xfrm flipH="1" flipV="1">
              <a:off x="3761229" y="3707369"/>
              <a:ext cx="569287" cy="15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062215E4-FC23-728C-05B0-37F5E600BE31}"/>
                </a:ext>
              </a:extLst>
            </p:cNvPr>
            <p:cNvCxnSpPr>
              <a:cxnSpLocks/>
              <a:stCxn id="65" idx="5"/>
              <a:endCxn id="64" idx="0"/>
            </p:cNvCxnSpPr>
            <p:nvPr/>
          </p:nvCxnSpPr>
          <p:spPr>
            <a:xfrm flipH="1">
              <a:off x="4330516" y="3709735"/>
              <a:ext cx="375754" cy="1351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0E255E30-FA35-483B-1D6E-C2C12D95C936}"/>
                </a:ext>
              </a:extLst>
            </p:cNvPr>
            <p:cNvCxnSpPr>
              <a:cxnSpLocks/>
              <a:stCxn id="66" idx="0"/>
              <a:endCxn id="65" idx="5"/>
            </p:cNvCxnSpPr>
            <p:nvPr/>
          </p:nvCxnSpPr>
          <p:spPr>
            <a:xfrm flipH="1" flipV="1">
              <a:off x="4706270" y="3709735"/>
              <a:ext cx="582080" cy="11563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8A527373-1B74-FDBC-DA15-3A2E6CC14BAF}"/>
                </a:ext>
              </a:extLst>
            </p:cNvPr>
            <p:cNvCxnSpPr>
              <a:cxnSpLocks/>
              <a:stCxn id="67" idx="3"/>
              <a:endCxn id="66" idx="0"/>
            </p:cNvCxnSpPr>
            <p:nvPr/>
          </p:nvCxnSpPr>
          <p:spPr>
            <a:xfrm flipH="1">
              <a:off x="5288350" y="3718048"/>
              <a:ext cx="997827" cy="10731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69A49161-FEEA-38E1-3FB7-99206D3E65C5}"/>
              </a:ext>
            </a:extLst>
          </p:cNvPr>
          <p:cNvGrpSpPr/>
          <p:nvPr/>
        </p:nvGrpSpPr>
        <p:grpSpPr>
          <a:xfrm>
            <a:off x="3310309" y="4325045"/>
            <a:ext cx="1016896" cy="711873"/>
            <a:chOff x="1346736" y="4674612"/>
            <a:chExt cx="1016896" cy="711873"/>
          </a:xfrm>
        </p:grpSpPr>
        <p:sp>
          <p:nvSpPr>
            <p:cNvPr id="95" name="Oval 94">
              <a:extLst>
                <a:ext uri="{FF2B5EF4-FFF2-40B4-BE49-F238E27FC236}">
                  <a16:creationId xmlns:a16="http://schemas.microsoft.com/office/drawing/2014/main" id="{13F3C822-73D0-16AD-71BD-9EBF4502D54C}"/>
                </a:ext>
              </a:extLst>
            </p:cNvPr>
            <p:cNvSpPr>
              <a:spLocks noChangeAspect="1"/>
            </p:cNvSpPr>
            <p:nvPr/>
          </p:nvSpPr>
          <p:spPr>
            <a:xfrm>
              <a:off x="1346736" y="515586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96" name="Oval 95">
              <a:extLst>
                <a:ext uri="{FF2B5EF4-FFF2-40B4-BE49-F238E27FC236}">
                  <a16:creationId xmlns:a16="http://schemas.microsoft.com/office/drawing/2014/main" id="{8A645C79-0929-7372-F9C2-1ED4B1F05F3F}"/>
                </a:ext>
              </a:extLst>
            </p:cNvPr>
            <p:cNvSpPr>
              <a:spLocks noChangeAspect="1"/>
            </p:cNvSpPr>
            <p:nvPr/>
          </p:nvSpPr>
          <p:spPr>
            <a:xfrm>
              <a:off x="1525221" y="4700522"/>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97" name="Oval 96">
              <a:extLst>
                <a:ext uri="{FF2B5EF4-FFF2-40B4-BE49-F238E27FC236}">
                  <a16:creationId xmlns:a16="http://schemas.microsoft.com/office/drawing/2014/main" id="{D5245B2A-2335-0EAA-EADB-48C642853B36}"/>
                </a:ext>
              </a:extLst>
            </p:cNvPr>
            <p:cNvSpPr>
              <a:spLocks noChangeAspect="1"/>
            </p:cNvSpPr>
            <p:nvPr/>
          </p:nvSpPr>
          <p:spPr>
            <a:xfrm>
              <a:off x="1662959" y="5170485"/>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98" name="Oval 97">
              <a:extLst>
                <a:ext uri="{FF2B5EF4-FFF2-40B4-BE49-F238E27FC236}">
                  <a16:creationId xmlns:a16="http://schemas.microsoft.com/office/drawing/2014/main" id="{7053A755-4259-F520-F5ED-3E880B0B268C}"/>
                </a:ext>
              </a:extLst>
            </p:cNvPr>
            <p:cNvSpPr>
              <a:spLocks noChangeAspect="1"/>
            </p:cNvSpPr>
            <p:nvPr/>
          </p:nvSpPr>
          <p:spPr>
            <a:xfrm rot="1631244">
              <a:off x="1840582" y="4674612"/>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99" name="Oval 98">
              <a:extLst>
                <a:ext uri="{FF2B5EF4-FFF2-40B4-BE49-F238E27FC236}">
                  <a16:creationId xmlns:a16="http://schemas.microsoft.com/office/drawing/2014/main" id="{8DFAFBC0-224F-1C62-CDB4-DF73CB502BE9}"/>
                </a:ext>
              </a:extLst>
            </p:cNvPr>
            <p:cNvSpPr>
              <a:spLocks noChangeAspect="1"/>
            </p:cNvSpPr>
            <p:nvPr/>
          </p:nvSpPr>
          <p:spPr>
            <a:xfrm>
              <a:off x="2032671" y="5154880"/>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00" name="Oval 99">
              <a:extLst>
                <a:ext uri="{FF2B5EF4-FFF2-40B4-BE49-F238E27FC236}">
                  <a16:creationId xmlns:a16="http://schemas.microsoft.com/office/drawing/2014/main" id="{244EE6B6-71B6-0085-61BE-648819A2F376}"/>
                </a:ext>
              </a:extLst>
            </p:cNvPr>
            <p:cNvSpPr>
              <a:spLocks noChangeAspect="1"/>
            </p:cNvSpPr>
            <p:nvPr/>
          </p:nvSpPr>
          <p:spPr>
            <a:xfrm>
              <a:off x="2147632" y="470159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01" name="Oval 100">
              <a:extLst>
                <a:ext uri="{FF2B5EF4-FFF2-40B4-BE49-F238E27FC236}">
                  <a16:creationId xmlns:a16="http://schemas.microsoft.com/office/drawing/2014/main" id="{7D6EA166-F75D-07DF-2A06-7B836B8D76EA}"/>
                </a:ext>
              </a:extLst>
            </p:cNvPr>
            <p:cNvSpPr>
              <a:spLocks noChangeAspect="1"/>
            </p:cNvSpPr>
            <p:nvPr/>
          </p:nvSpPr>
          <p:spPr>
            <a:xfrm>
              <a:off x="1400736" y="5084576"/>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02" name="Oval 101">
              <a:extLst>
                <a:ext uri="{FF2B5EF4-FFF2-40B4-BE49-F238E27FC236}">
                  <a16:creationId xmlns:a16="http://schemas.microsoft.com/office/drawing/2014/main" id="{5768063C-D462-89A0-37A9-4E5A3B6B3EFB}"/>
                </a:ext>
              </a:extLst>
            </p:cNvPr>
            <p:cNvSpPr>
              <a:spLocks noChangeAspect="1"/>
            </p:cNvSpPr>
            <p:nvPr/>
          </p:nvSpPr>
          <p:spPr>
            <a:xfrm>
              <a:off x="1586182" y="488617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03" name="Oval 102">
              <a:extLst>
                <a:ext uri="{FF2B5EF4-FFF2-40B4-BE49-F238E27FC236}">
                  <a16:creationId xmlns:a16="http://schemas.microsoft.com/office/drawing/2014/main" id="{09CCC24F-EEAF-4057-2EEF-911212AAFCCC}"/>
                </a:ext>
              </a:extLst>
            </p:cNvPr>
            <p:cNvSpPr>
              <a:spLocks noChangeAspect="1"/>
            </p:cNvSpPr>
            <p:nvPr/>
          </p:nvSpPr>
          <p:spPr>
            <a:xfrm>
              <a:off x="1716959" y="509226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04" name="Oval 103">
              <a:extLst>
                <a:ext uri="{FF2B5EF4-FFF2-40B4-BE49-F238E27FC236}">
                  <a16:creationId xmlns:a16="http://schemas.microsoft.com/office/drawing/2014/main" id="{824D86DA-786D-1519-BE3F-DB2BAB3B67B9}"/>
                </a:ext>
              </a:extLst>
            </p:cNvPr>
            <p:cNvSpPr>
              <a:spLocks noChangeAspect="1"/>
            </p:cNvSpPr>
            <p:nvPr/>
          </p:nvSpPr>
          <p:spPr>
            <a:xfrm rot="1631244">
              <a:off x="1908152" y="4879399"/>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05" name="Oval 104">
              <a:extLst>
                <a:ext uri="{FF2B5EF4-FFF2-40B4-BE49-F238E27FC236}">
                  <a16:creationId xmlns:a16="http://schemas.microsoft.com/office/drawing/2014/main" id="{1567654F-742F-FA9D-E7E8-A9E69D06B5AE}"/>
                </a:ext>
              </a:extLst>
            </p:cNvPr>
            <p:cNvSpPr>
              <a:spLocks noChangeAspect="1"/>
            </p:cNvSpPr>
            <p:nvPr/>
          </p:nvSpPr>
          <p:spPr>
            <a:xfrm>
              <a:off x="2093632" y="5063728"/>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106" name="Oval 105">
              <a:extLst>
                <a:ext uri="{FF2B5EF4-FFF2-40B4-BE49-F238E27FC236}">
                  <a16:creationId xmlns:a16="http://schemas.microsoft.com/office/drawing/2014/main" id="{1574ED45-A38E-0F01-31A2-07E2E8CCFCE8}"/>
                </a:ext>
              </a:extLst>
            </p:cNvPr>
            <p:cNvSpPr>
              <a:spLocks noChangeAspect="1"/>
            </p:cNvSpPr>
            <p:nvPr/>
          </p:nvSpPr>
          <p:spPr>
            <a:xfrm>
              <a:off x="2208593" y="48872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cxnSp>
          <p:nvCxnSpPr>
            <p:cNvPr id="107" name="Straight Connector 106">
              <a:extLst>
                <a:ext uri="{FF2B5EF4-FFF2-40B4-BE49-F238E27FC236}">
                  <a16:creationId xmlns:a16="http://schemas.microsoft.com/office/drawing/2014/main" id="{D72D5E78-801C-54F5-66A2-30264DAAD48C}"/>
                </a:ext>
              </a:extLst>
            </p:cNvPr>
            <p:cNvCxnSpPr>
              <a:stCxn id="101" idx="7"/>
              <a:endCxn id="102" idx="3"/>
            </p:cNvCxnSpPr>
            <p:nvPr/>
          </p:nvCxnSpPr>
          <p:spPr>
            <a:xfrm flipV="1">
              <a:off x="1492920" y="4978358"/>
              <a:ext cx="109078" cy="1220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520882D1-E128-A225-C8EF-DCFC1334A50A}"/>
                </a:ext>
              </a:extLst>
            </p:cNvPr>
            <p:cNvCxnSpPr>
              <a:cxnSpLocks/>
              <a:stCxn id="103" idx="0"/>
              <a:endCxn id="102" idx="5"/>
            </p:cNvCxnSpPr>
            <p:nvPr/>
          </p:nvCxnSpPr>
          <p:spPr>
            <a:xfrm flipH="1" flipV="1">
              <a:off x="1678366" y="4978358"/>
              <a:ext cx="92593" cy="113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CB4DA044-4B10-BCEF-7D22-F6E5F8308560}"/>
                </a:ext>
              </a:extLst>
            </p:cNvPr>
            <p:cNvCxnSpPr>
              <a:cxnSpLocks/>
              <a:stCxn id="104" idx="5"/>
              <a:endCxn id="103" idx="0"/>
            </p:cNvCxnSpPr>
            <p:nvPr/>
          </p:nvCxnSpPr>
          <p:spPr>
            <a:xfrm flipH="1">
              <a:off x="1770959" y="4984811"/>
              <a:ext cx="207712" cy="107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99B3F994-59A1-4859-732F-1CCE0B2A88B6}"/>
                </a:ext>
              </a:extLst>
            </p:cNvPr>
            <p:cNvCxnSpPr>
              <a:cxnSpLocks/>
              <a:stCxn id="105" idx="0"/>
              <a:endCxn id="104" idx="5"/>
            </p:cNvCxnSpPr>
            <p:nvPr/>
          </p:nvCxnSpPr>
          <p:spPr>
            <a:xfrm flipH="1" flipV="1">
              <a:off x="1978671" y="4984811"/>
              <a:ext cx="168961" cy="7891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52196381-1942-7220-A753-D477560C424D}"/>
                </a:ext>
              </a:extLst>
            </p:cNvPr>
            <p:cNvCxnSpPr>
              <a:cxnSpLocks/>
              <a:stCxn id="106" idx="3"/>
              <a:endCxn id="105" idx="0"/>
            </p:cNvCxnSpPr>
            <p:nvPr/>
          </p:nvCxnSpPr>
          <p:spPr>
            <a:xfrm flipH="1">
              <a:off x="2147632" y="4979429"/>
              <a:ext cx="76777" cy="84299"/>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3" name="Picture 2" descr="A close-up of a structure&#10;&#10;Description automatically generated">
            <a:extLst>
              <a:ext uri="{FF2B5EF4-FFF2-40B4-BE49-F238E27FC236}">
                <a16:creationId xmlns:a16="http://schemas.microsoft.com/office/drawing/2014/main" id="{2E1217E5-2B5E-A35B-A64F-02104D38BE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80880" y="4214137"/>
            <a:ext cx="930360" cy="933691"/>
          </a:xfrm>
          <a:prstGeom prst="rect">
            <a:avLst/>
          </a:prstGeom>
        </p:spPr>
      </p:pic>
      <p:pic>
        <p:nvPicPr>
          <p:cNvPr id="10" name="Picture 9" descr="A close-up of a structure&#10;&#10;Description automatically generated">
            <a:extLst>
              <a:ext uri="{FF2B5EF4-FFF2-40B4-BE49-F238E27FC236}">
                <a16:creationId xmlns:a16="http://schemas.microsoft.com/office/drawing/2014/main" id="{165C2159-07BF-D392-B666-92335D523A89}"/>
              </a:ext>
            </a:extLst>
          </p:cNvPr>
          <p:cNvPicPr>
            <a:picLocks noChangeAspect="1"/>
          </p:cNvPicPr>
          <p:nvPr/>
        </p:nvPicPr>
        <p:blipFill>
          <a:blip r:embed="rId5">
            <a:clrChange>
              <a:clrFrom>
                <a:srgbClr val="FFFFFF"/>
              </a:clrFrom>
              <a:clrTo>
                <a:srgbClr val="FFFFFF">
                  <a:alpha val="0"/>
                </a:srgbClr>
              </a:clrTo>
            </a:clrChange>
          </a:blip>
          <a:srcRect l="23668" t="12110" r="22651" b="14211"/>
          <a:stretch/>
        </p:blipFill>
        <p:spPr>
          <a:xfrm>
            <a:off x="1868248" y="3772165"/>
            <a:ext cx="788186" cy="1085687"/>
          </a:xfrm>
          <a:prstGeom prst="rect">
            <a:avLst/>
          </a:prstGeom>
        </p:spPr>
      </p:pic>
      <p:cxnSp>
        <p:nvCxnSpPr>
          <p:cNvPr id="12" name="Straight Arrow Connector 11">
            <a:extLst>
              <a:ext uri="{FF2B5EF4-FFF2-40B4-BE49-F238E27FC236}">
                <a16:creationId xmlns:a16="http://schemas.microsoft.com/office/drawing/2014/main" id="{45C1B6A7-19A9-963D-A666-2973214823B5}"/>
              </a:ext>
            </a:extLst>
          </p:cNvPr>
          <p:cNvCxnSpPr>
            <a:endCxn id="3" idx="1"/>
          </p:cNvCxnSpPr>
          <p:nvPr/>
        </p:nvCxnSpPr>
        <p:spPr>
          <a:xfrm>
            <a:off x="4335772" y="4655541"/>
            <a:ext cx="545108" cy="254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78" name="Group 77">
            <a:extLst>
              <a:ext uri="{FF2B5EF4-FFF2-40B4-BE49-F238E27FC236}">
                <a16:creationId xmlns:a16="http://schemas.microsoft.com/office/drawing/2014/main" id="{585C685C-B432-11E7-9610-CA5202C36579}"/>
              </a:ext>
            </a:extLst>
          </p:cNvPr>
          <p:cNvGrpSpPr/>
          <p:nvPr/>
        </p:nvGrpSpPr>
        <p:grpSpPr>
          <a:xfrm>
            <a:off x="205963" y="3948566"/>
            <a:ext cx="1508062" cy="732417"/>
            <a:chOff x="382508" y="4015953"/>
            <a:chExt cx="1508062" cy="732417"/>
          </a:xfrm>
        </p:grpSpPr>
        <p:sp>
          <p:nvSpPr>
            <p:cNvPr id="20" name="Oval 19">
              <a:extLst>
                <a:ext uri="{FF2B5EF4-FFF2-40B4-BE49-F238E27FC236}">
                  <a16:creationId xmlns:a16="http://schemas.microsoft.com/office/drawing/2014/main" id="{05C40F23-213B-AC14-C126-8EF9A70F69B3}"/>
                </a:ext>
              </a:extLst>
            </p:cNvPr>
            <p:cNvSpPr>
              <a:spLocks noChangeAspect="1"/>
            </p:cNvSpPr>
            <p:nvPr/>
          </p:nvSpPr>
          <p:spPr>
            <a:xfrm>
              <a:off x="382508" y="450480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2" name="Oval 21">
              <a:extLst>
                <a:ext uri="{FF2B5EF4-FFF2-40B4-BE49-F238E27FC236}">
                  <a16:creationId xmlns:a16="http://schemas.microsoft.com/office/drawing/2014/main" id="{C5B906A7-EE21-5E44-110A-76DBC50CC574}"/>
                </a:ext>
              </a:extLst>
            </p:cNvPr>
            <p:cNvSpPr>
              <a:spLocks noChangeAspect="1"/>
            </p:cNvSpPr>
            <p:nvPr/>
          </p:nvSpPr>
          <p:spPr>
            <a:xfrm>
              <a:off x="710709" y="4054935"/>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3" name="Oval 22">
              <a:extLst>
                <a:ext uri="{FF2B5EF4-FFF2-40B4-BE49-F238E27FC236}">
                  <a16:creationId xmlns:a16="http://schemas.microsoft.com/office/drawing/2014/main" id="{619BB50A-0FBC-13CC-8812-D0D0FFAE05FD}"/>
                </a:ext>
              </a:extLst>
            </p:cNvPr>
            <p:cNvSpPr>
              <a:spLocks noChangeAspect="1"/>
            </p:cNvSpPr>
            <p:nvPr/>
          </p:nvSpPr>
          <p:spPr>
            <a:xfrm>
              <a:off x="848447" y="452489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29" name="Oval 28">
              <a:extLst>
                <a:ext uri="{FF2B5EF4-FFF2-40B4-BE49-F238E27FC236}">
                  <a16:creationId xmlns:a16="http://schemas.microsoft.com/office/drawing/2014/main" id="{7D83C19F-5776-E9C9-35A6-85116788B1B2}"/>
                </a:ext>
              </a:extLst>
            </p:cNvPr>
            <p:cNvSpPr>
              <a:spLocks noChangeAspect="1"/>
            </p:cNvSpPr>
            <p:nvPr/>
          </p:nvSpPr>
          <p:spPr>
            <a:xfrm rot="1631244">
              <a:off x="1026070" y="4029025"/>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30" name="Oval 29">
              <a:extLst>
                <a:ext uri="{FF2B5EF4-FFF2-40B4-BE49-F238E27FC236}">
                  <a16:creationId xmlns:a16="http://schemas.microsoft.com/office/drawing/2014/main" id="{4E2621BA-985C-984E-029F-305307431873}"/>
                </a:ext>
              </a:extLst>
            </p:cNvPr>
            <p:cNvSpPr>
              <a:spLocks noChangeAspect="1"/>
            </p:cNvSpPr>
            <p:nvPr/>
          </p:nvSpPr>
          <p:spPr>
            <a:xfrm>
              <a:off x="1334596" y="452489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31" name="Oval 30">
              <a:extLst>
                <a:ext uri="{FF2B5EF4-FFF2-40B4-BE49-F238E27FC236}">
                  <a16:creationId xmlns:a16="http://schemas.microsoft.com/office/drawing/2014/main" id="{D2F31DF6-269D-E71B-76D6-B8EC761627E8}"/>
                </a:ext>
              </a:extLst>
            </p:cNvPr>
            <p:cNvSpPr>
              <a:spLocks noChangeAspect="1"/>
            </p:cNvSpPr>
            <p:nvPr/>
          </p:nvSpPr>
          <p:spPr>
            <a:xfrm>
              <a:off x="1674570" y="4056291"/>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32" name="Oval 31">
              <a:extLst>
                <a:ext uri="{FF2B5EF4-FFF2-40B4-BE49-F238E27FC236}">
                  <a16:creationId xmlns:a16="http://schemas.microsoft.com/office/drawing/2014/main" id="{64C31A62-BE7F-99B9-53A5-E6CB0B81F23B}"/>
                </a:ext>
              </a:extLst>
            </p:cNvPr>
            <p:cNvSpPr>
              <a:spLocks noChangeAspect="1"/>
            </p:cNvSpPr>
            <p:nvPr/>
          </p:nvSpPr>
          <p:spPr>
            <a:xfrm>
              <a:off x="436508" y="4433512"/>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33" name="Oval 32">
              <a:extLst>
                <a:ext uri="{FF2B5EF4-FFF2-40B4-BE49-F238E27FC236}">
                  <a16:creationId xmlns:a16="http://schemas.microsoft.com/office/drawing/2014/main" id="{23536E32-5667-2683-0817-02D6C75A1F93}"/>
                </a:ext>
              </a:extLst>
            </p:cNvPr>
            <p:cNvSpPr>
              <a:spLocks noChangeAspect="1"/>
            </p:cNvSpPr>
            <p:nvPr/>
          </p:nvSpPr>
          <p:spPr>
            <a:xfrm>
              <a:off x="771670" y="4240587"/>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34" name="Oval 33">
              <a:extLst>
                <a:ext uri="{FF2B5EF4-FFF2-40B4-BE49-F238E27FC236}">
                  <a16:creationId xmlns:a16="http://schemas.microsoft.com/office/drawing/2014/main" id="{4E3AC131-C2E6-1640-C252-DF6A3FF7A5CE}"/>
                </a:ext>
              </a:extLst>
            </p:cNvPr>
            <p:cNvSpPr>
              <a:spLocks noChangeAspect="1"/>
            </p:cNvSpPr>
            <p:nvPr/>
          </p:nvSpPr>
          <p:spPr>
            <a:xfrm>
              <a:off x="902447" y="4446677"/>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35" name="Oval 34">
              <a:extLst>
                <a:ext uri="{FF2B5EF4-FFF2-40B4-BE49-F238E27FC236}">
                  <a16:creationId xmlns:a16="http://schemas.microsoft.com/office/drawing/2014/main" id="{D68CFF64-4153-CEBE-D0AA-D77E12B11130}"/>
                </a:ext>
              </a:extLst>
            </p:cNvPr>
            <p:cNvSpPr>
              <a:spLocks noChangeAspect="1"/>
            </p:cNvSpPr>
            <p:nvPr/>
          </p:nvSpPr>
          <p:spPr>
            <a:xfrm rot="1631244">
              <a:off x="1093640" y="4233812"/>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36" name="Oval 35">
              <a:extLst>
                <a:ext uri="{FF2B5EF4-FFF2-40B4-BE49-F238E27FC236}">
                  <a16:creationId xmlns:a16="http://schemas.microsoft.com/office/drawing/2014/main" id="{50A6873B-2C96-F3FA-2202-D6B133FD376B}"/>
                </a:ext>
              </a:extLst>
            </p:cNvPr>
            <p:cNvSpPr>
              <a:spLocks noChangeAspect="1"/>
            </p:cNvSpPr>
            <p:nvPr/>
          </p:nvSpPr>
          <p:spPr>
            <a:xfrm>
              <a:off x="1395557" y="4433746"/>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51" name="Oval 50">
              <a:extLst>
                <a:ext uri="{FF2B5EF4-FFF2-40B4-BE49-F238E27FC236}">
                  <a16:creationId xmlns:a16="http://schemas.microsoft.com/office/drawing/2014/main" id="{7E3CDA89-D514-F7E7-55B5-18F8CB80C7A8}"/>
                </a:ext>
              </a:extLst>
            </p:cNvPr>
            <p:cNvSpPr>
              <a:spLocks noChangeAspect="1"/>
            </p:cNvSpPr>
            <p:nvPr/>
          </p:nvSpPr>
          <p:spPr>
            <a:xfrm>
              <a:off x="1735531" y="4241943"/>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cxnSp>
          <p:nvCxnSpPr>
            <p:cNvPr id="52" name="Straight Connector 51">
              <a:extLst>
                <a:ext uri="{FF2B5EF4-FFF2-40B4-BE49-F238E27FC236}">
                  <a16:creationId xmlns:a16="http://schemas.microsoft.com/office/drawing/2014/main" id="{A41EB464-E4F3-75B0-B05D-20E58DAC03DE}"/>
                </a:ext>
              </a:extLst>
            </p:cNvPr>
            <p:cNvCxnSpPr>
              <a:cxnSpLocks/>
              <a:stCxn id="32" idx="7"/>
              <a:endCxn id="33" idx="3"/>
            </p:cNvCxnSpPr>
            <p:nvPr/>
          </p:nvCxnSpPr>
          <p:spPr>
            <a:xfrm flipV="1">
              <a:off x="528692" y="4332771"/>
              <a:ext cx="258794" cy="1165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66889CE-C239-0FA8-F59C-0F2ADAC22BCD}"/>
                </a:ext>
              </a:extLst>
            </p:cNvPr>
            <p:cNvCxnSpPr>
              <a:cxnSpLocks/>
              <a:stCxn id="34" idx="0"/>
              <a:endCxn id="33" idx="5"/>
            </p:cNvCxnSpPr>
            <p:nvPr/>
          </p:nvCxnSpPr>
          <p:spPr>
            <a:xfrm flipH="1" flipV="1">
              <a:off x="863854" y="4332771"/>
              <a:ext cx="92593" cy="113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989557C-AD40-0327-63C6-E83AB2860545}"/>
                </a:ext>
              </a:extLst>
            </p:cNvPr>
            <p:cNvCxnSpPr>
              <a:cxnSpLocks/>
              <a:stCxn id="35" idx="5"/>
              <a:endCxn id="34" idx="0"/>
            </p:cNvCxnSpPr>
            <p:nvPr/>
          </p:nvCxnSpPr>
          <p:spPr>
            <a:xfrm flipH="1">
              <a:off x="956447" y="4339224"/>
              <a:ext cx="207712" cy="107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966A633-E49C-E106-D1ED-17CA4F62BD53}"/>
                </a:ext>
              </a:extLst>
            </p:cNvPr>
            <p:cNvCxnSpPr>
              <a:cxnSpLocks/>
              <a:stCxn id="36" idx="0"/>
              <a:endCxn id="35" idx="5"/>
            </p:cNvCxnSpPr>
            <p:nvPr/>
          </p:nvCxnSpPr>
          <p:spPr>
            <a:xfrm flipH="1" flipV="1">
              <a:off x="1164159" y="4339224"/>
              <a:ext cx="285398" cy="94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83DBE66-ED46-8935-5ACC-D3A940F23021}"/>
                </a:ext>
              </a:extLst>
            </p:cNvPr>
            <p:cNvCxnSpPr>
              <a:cxnSpLocks/>
              <a:stCxn id="51" idx="3"/>
              <a:endCxn id="36" idx="0"/>
            </p:cNvCxnSpPr>
            <p:nvPr/>
          </p:nvCxnSpPr>
          <p:spPr>
            <a:xfrm flipH="1">
              <a:off x="1449557" y="4334127"/>
              <a:ext cx="301790" cy="99619"/>
            </a:xfrm>
            <a:prstGeom prst="line">
              <a:avLst/>
            </a:prstGeom>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id="{A159557F-50C5-D575-FFF4-293DA79F38BA}"/>
                </a:ext>
              </a:extLst>
            </p:cNvPr>
            <p:cNvSpPr>
              <a:spLocks noChangeAspect="1"/>
            </p:cNvSpPr>
            <p:nvPr/>
          </p:nvSpPr>
          <p:spPr>
            <a:xfrm>
              <a:off x="1482510" y="4033080"/>
              <a:ext cx="247618" cy="247618"/>
            </a:xfrm>
            <a:prstGeom prst="ellipse">
              <a:avLst/>
            </a:prstGeom>
            <a:solidFill>
              <a:srgbClr val="C600EC"/>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5" name="Oval 74">
              <a:extLst>
                <a:ext uri="{FF2B5EF4-FFF2-40B4-BE49-F238E27FC236}">
                  <a16:creationId xmlns:a16="http://schemas.microsoft.com/office/drawing/2014/main" id="{1255D1CA-84AD-9C74-F631-D815DC44BA1C}"/>
                </a:ext>
              </a:extLst>
            </p:cNvPr>
            <p:cNvSpPr>
              <a:spLocks noChangeAspect="1"/>
            </p:cNvSpPr>
            <p:nvPr/>
          </p:nvSpPr>
          <p:spPr>
            <a:xfrm>
              <a:off x="1195334" y="4015953"/>
              <a:ext cx="247618" cy="247618"/>
            </a:xfrm>
            <a:prstGeom prst="ellipse">
              <a:avLst/>
            </a:prstGeom>
            <a:solidFill>
              <a:srgbClr val="C600EC"/>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6" name="Oval 75">
              <a:extLst>
                <a:ext uri="{FF2B5EF4-FFF2-40B4-BE49-F238E27FC236}">
                  <a16:creationId xmlns:a16="http://schemas.microsoft.com/office/drawing/2014/main" id="{0A7A428A-26B0-6FC7-6E1D-7C0F1E03372F}"/>
                </a:ext>
              </a:extLst>
            </p:cNvPr>
            <p:cNvSpPr>
              <a:spLocks noChangeAspect="1"/>
            </p:cNvSpPr>
            <p:nvPr/>
          </p:nvSpPr>
          <p:spPr>
            <a:xfrm>
              <a:off x="1120768" y="4500752"/>
              <a:ext cx="247618" cy="247618"/>
            </a:xfrm>
            <a:prstGeom prst="ellipse">
              <a:avLst/>
            </a:prstGeom>
            <a:solidFill>
              <a:srgbClr val="C600EC"/>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7" name="Oval 76">
              <a:extLst>
                <a:ext uri="{FF2B5EF4-FFF2-40B4-BE49-F238E27FC236}">
                  <a16:creationId xmlns:a16="http://schemas.microsoft.com/office/drawing/2014/main" id="{70D1550A-8B8B-42C9-4D92-2C866758DE13}"/>
                </a:ext>
              </a:extLst>
            </p:cNvPr>
            <p:cNvSpPr>
              <a:spLocks noChangeAspect="1"/>
            </p:cNvSpPr>
            <p:nvPr/>
          </p:nvSpPr>
          <p:spPr>
            <a:xfrm>
              <a:off x="535660" y="4499431"/>
              <a:ext cx="247618" cy="247618"/>
            </a:xfrm>
            <a:prstGeom prst="ellipse">
              <a:avLst/>
            </a:prstGeom>
            <a:solidFill>
              <a:srgbClr val="C600EC"/>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grpSp>
      <p:cxnSp>
        <p:nvCxnSpPr>
          <p:cNvPr id="79" name="Straight Arrow Connector 78">
            <a:extLst>
              <a:ext uri="{FF2B5EF4-FFF2-40B4-BE49-F238E27FC236}">
                <a16:creationId xmlns:a16="http://schemas.microsoft.com/office/drawing/2014/main" id="{5413C867-8BBF-7E54-4ADD-B4C82A9C223E}"/>
              </a:ext>
            </a:extLst>
          </p:cNvPr>
          <p:cNvCxnSpPr>
            <a:cxnSpLocks/>
          </p:cNvCxnSpPr>
          <p:nvPr/>
        </p:nvCxnSpPr>
        <p:spPr>
          <a:xfrm flipH="1" flipV="1">
            <a:off x="2656434" y="4129679"/>
            <a:ext cx="743871" cy="465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BA686CEF-5924-3F98-869B-14BFDBFC9B77}"/>
              </a:ext>
            </a:extLst>
          </p:cNvPr>
          <p:cNvSpPr txBox="1"/>
          <p:nvPr/>
        </p:nvSpPr>
        <p:spPr>
          <a:xfrm>
            <a:off x="108397" y="4781803"/>
            <a:ext cx="3183443" cy="923330"/>
          </a:xfrm>
          <a:prstGeom prst="rect">
            <a:avLst/>
          </a:prstGeom>
          <a:noFill/>
        </p:spPr>
        <p:txBody>
          <a:bodyPr wrap="square">
            <a:spAutoFit/>
          </a:bodyPr>
          <a:lstStyle/>
          <a:p>
            <a:r>
              <a:rPr lang="en-IT" sz="1800" b="1" dirty="0">
                <a:solidFill>
                  <a:schemeClr val="accent5">
                    <a:lumMod val="75000"/>
                  </a:schemeClr>
                </a:solidFill>
                <a:latin typeface="Chalkboard" panose="03050602040202020205" pitchFamily="66" charset="77"/>
              </a:rPr>
              <a:t>Antibodies</a:t>
            </a:r>
            <a:r>
              <a:rPr lang="en-IT" sz="1800" b="1" dirty="0">
                <a:latin typeface="Chalkboard" panose="03050602040202020205" pitchFamily="66" charset="77"/>
              </a:rPr>
              <a:t> </a:t>
            </a:r>
            <a:r>
              <a:rPr lang="en-IT" sz="1800" dirty="0">
                <a:latin typeface="Chalkboard" panose="03050602040202020205" pitchFamily="66" charset="77"/>
              </a:rPr>
              <a:t>can then be added, and an additional swallowing observed. </a:t>
            </a:r>
            <a:endParaRPr lang="en-US" sz="1800" dirty="0">
              <a:latin typeface="Chalkboard" panose="03050602040202020205" pitchFamily="66" charset="77"/>
            </a:endParaRPr>
          </a:p>
        </p:txBody>
      </p:sp>
      <p:sp>
        <p:nvSpPr>
          <p:cNvPr id="92" name="TextBox 91">
            <a:extLst>
              <a:ext uri="{FF2B5EF4-FFF2-40B4-BE49-F238E27FC236}">
                <a16:creationId xmlns:a16="http://schemas.microsoft.com/office/drawing/2014/main" id="{F6566A05-4B15-67EF-6722-4F5C5E3DD7FF}"/>
              </a:ext>
            </a:extLst>
          </p:cNvPr>
          <p:cNvSpPr txBox="1"/>
          <p:nvPr/>
        </p:nvSpPr>
        <p:spPr>
          <a:xfrm>
            <a:off x="4353374" y="1546966"/>
            <a:ext cx="2183546" cy="307777"/>
          </a:xfrm>
          <a:prstGeom prst="rect">
            <a:avLst/>
          </a:prstGeom>
          <a:noFill/>
        </p:spPr>
        <p:txBody>
          <a:bodyPr wrap="none" rtlCol="0">
            <a:spAutoFit/>
          </a:bodyPr>
          <a:lstStyle/>
          <a:p>
            <a:r>
              <a:rPr lang="en-GB" sz="1400" dirty="0"/>
              <a:t>W</a:t>
            </a:r>
            <a:r>
              <a:rPr lang="en-IT" sz="1400" dirty="0"/>
              <a:t>orm-like chain potential</a:t>
            </a:r>
          </a:p>
        </p:txBody>
      </p:sp>
      <p:sp>
        <p:nvSpPr>
          <p:cNvPr id="11" name="TextBox 10">
            <a:extLst>
              <a:ext uri="{FF2B5EF4-FFF2-40B4-BE49-F238E27FC236}">
                <a16:creationId xmlns:a16="http://schemas.microsoft.com/office/drawing/2014/main" id="{55289E4B-88E9-D560-47B4-58B976719DF9}"/>
              </a:ext>
            </a:extLst>
          </p:cNvPr>
          <p:cNvSpPr txBox="1"/>
          <p:nvPr/>
        </p:nvSpPr>
        <p:spPr>
          <a:xfrm>
            <a:off x="20763" y="30923"/>
            <a:ext cx="5752665" cy="369332"/>
          </a:xfrm>
          <a:prstGeom prst="rect">
            <a:avLst/>
          </a:prstGeom>
          <a:noFill/>
        </p:spPr>
        <p:txBody>
          <a:bodyPr wrap="none" rtlCol="0">
            <a:spAutoFit/>
          </a:bodyPr>
          <a:lstStyle/>
          <a:p>
            <a:r>
              <a:rPr lang="en-IT" b="1" dirty="0">
                <a:solidFill>
                  <a:srgbClr val="0070C0"/>
                </a:solidFill>
                <a:latin typeface="Chalkboard" panose="03050602040202020205" pitchFamily="66" charset="77"/>
              </a:rPr>
              <a:t>Available model for chromatin and its improvement</a:t>
            </a:r>
          </a:p>
        </p:txBody>
      </p:sp>
    </p:spTree>
    <p:extLst>
      <p:ext uri="{BB962C8B-B14F-4D97-AF65-F5344CB8AC3E}">
        <p14:creationId xmlns:p14="http://schemas.microsoft.com/office/powerpoint/2010/main" val="17725618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11151</TotalTime>
  <Words>1507</Words>
  <Application>Microsoft Macintosh PowerPoint</Application>
  <PresentationFormat>Widescreen</PresentationFormat>
  <Paragraphs>272</Paragraphs>
  <Slides>27</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Arial Nova</vt:lpstr>
      <vt:lpstr>Calibri</vt:lpstr>
      <vt:lpstr>Calibri Light</vt:lpstr>
      <vt:lpstr>Cambria Math</vt:lpstr>
      <vt:lpstr>Chalkboard</vt:lpstr>
      <vt:lpstr>Helvetica</vt:lpstr>
      <vt:lpstr>Palatino Linotype</vt:lpstr>
      <vt:lpstr>Tenor Sans</vt:lpstr>
      <vt:lpstr>Tema di Office</vt:lpstr>
      <vt:lpstr>Custom Design</vt:lpstr>
      <vt:lpstr>2_Office Theme</vt:lpstr>
      <vt:lpstr>PowerPoint Presentation</vt:lpstr>
      <vt:lpstr>Outline</vt:lpstr>
      <vt:lpstr>Milestones</vt:lpstr>
      <vt:lpstr>PowerPoint Presentation</vt:lpstr>
      <vt:lpstr>PowerPoint Presentation</vt:lpstr>
      <vt:lpstr>FLASH effect in Normal Tissue Complication Probability</vt:lpstr>
      <vt:lpstr>PowerPoint Presentation</vt:lpstr>
      <vt:lpstr>PowerPoint Presentation</vt:lpstr>
      <vt:lpstr>PowerPoint Presentation</vt:lpstr>
      <vt:lpstr>PowerPoint Presentation</vt:lpstr>
      <vt:lpstr>(Results) UHDR experimental conditions and ranges</vt:lpstr>
      <vt:lpstr>PowerPoint Presentation</vt:lpstr>
      <vt:lpstr>PowerPoint Presentation</vt:lpstr>
      <vt:lpstr>PowerPoint Presentation</vt:lpstr>
      <vt:lpstr>PowerPoint Presentation</vt:lpstr>
      <vt:lpstr>PowerPoint Presentation</vt:lpstr>
      <vt:lpstr>PowerPoint Presentation</vt:lpstr>
      <vt:lpstr>Summary</vt:lpstr>
      <vt:lpstr>Thanks!</vt:lpstr>
      <vt:lpstr>PowerPoint Presentation</vt:lpstr>
      <vt:lpstr>Discussion Slides</vt:lpstr>
      <vt:lpstr>PowerPoint Presentation</vt:lpstr>
      <vt:lpstr>PowerPoint Presentation</vt:lpstr>
      <vt:lpstr>PowerPoint Presentation</vt:lpstr>
      <vt:lpstr>MIRO WP3.4-Multiscale &amp; AI Modeling</vt:lpstr>
      <vt:lpstr>Towards NTCP-&gt; from cell to populations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Quaranta, Alberto</dc:creator>
  <cp:lastModifiedBy>Emanuele Scifoni</cp:lastModifiedBy>
  <cp:revision>73</cp:revision>
  <dcterms:created xsi:type="dcterms:W3CDTF">2023-05-18T09:27:00Z</dcterms:created>
  <dcterms:modified xsi:type="dcterms:W3CDTF">2026-04-28T01:52:07Z</dcterms:modified>
</cp:coreProperties>
</file>