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9" r:id="rId4"/>
    <p:sldId id="262" r:id="rId5"/>
    <p:sldId id="258" r:id="rId6"/>
    <p:sldId id="264" r:id="rId7"/>
    <p:sldId id="263" r:id="rId8"/>
    <p:sldId id="265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341CC-6536-4F5C-8718-2B10F820ED92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A002-CC4B-474B-A6F8-85E4ACD4B63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27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A002-CC4B-474B-A6F8-85E4ACD4B63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29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FA002-CC4B-474B-A6F8-85E4ACD4B63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90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22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16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64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49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39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74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58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8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38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5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98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E5A17-E4EB-41FC-BC78-7A64E5A438F5}" type="datetimeFigureOut">
              <a:rPr lang="it-IT" smtClean="0"/>
              <a:t>22/03/2026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499F-BF3B-4452-A160-EF0D3B897E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45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E53E-E1FF-147B-0763-B65ADBA71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689" y="265471"/>
            <a:ext cx="9920749" cy="86360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Relazione Modi Meccanici - Modi Elettromagnetici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D8EF882A-F779-7291-58F9-19E5A25321A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09373" y="2037397"/>
                <a:ext cx="5730240" cy="3871790"/>
              </a:xfrm>
            </p:spPr>
            <p:txBody>
              <a:bodyPr>
                <a:normAutofit/>
              </a:bodyPr>
              <a:lstStyle/>
              <a:p>
                <a:r>
                  <a:rPr lang="it-IT" b="1" dirty="0"/>
                  <a:t>Introduzione</a:t>
                </a:r>
                <a:r>
                  <a:rPr lang="it-IT" dirty="0"/>
                  <a:t>:</a:t>
                </a:r>
              </a:p>
              <a:p>
                <a:endParaRPr lang="it-IT" dirty="0"/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it-IT" sz="2000" dirty="0"/>
                  <a:t>Applicazione della </a:t>
                </a:r>
                <a:r>
                  <a:rPr lang="it-IT" sz="2000" b="1" dirty="0"/>
                  <a:t>formula di </a:t>
                </a:r>
                <a:r>
                  <a:rPr lang="it-IT" sz="2000" b="1" i="1" dirty="0"/>
                  <a:t>Slater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it-IT" sz="2000" dirty="0"/>
                  <a:t>Verifica della semplificazione dei modi meccanici su </a:t>
                </a:r>
                <a:r>
                  <a:rPr lang="it-IT" sz="2000" b="1" dirty="0"/>
                  <a:t>Ansys </a:t>
                </a:r>
                <a:r>
                  <a:rPr lang="it-IT" sz="2000" b="1" dirty="0" err="1"/>
                  <a:t>Modal</a:t>
                </a:r>
                <a:endParaRPr lang="it-IT" sz="2000" b="1" dirty="0"/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it-IT" sz="2000" dirty="0"/>
                  <a:t>Risultati di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sz="2000" dirty="0"/>
                  <a:t> ottenuti analiticamente tramite </a:t>
                </a:r>
                <a:r>
                  <a:rPr lang="it-IT" sz="2000" b="1" dirty="0"/>
                  <a:t>Matlab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it-IT" sz="2000" dirty="0"/>
                  <a:t>Validazione dei risultati tramite </a:t>
                </a:r>
                <a:r>
                  <a:rPr lang="it-IT" sz="2000" b="1" dirty="0"/>
                  <a:t>Ansys HFSS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D8EF882A-F779-7291-58F9-19E5A2532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09373" y="2037397"/>
                <a:ext cx="5730240" cy="3871790"/>
              </a:xfrm>
              <a:blipFill>
                <a:blip r:embed="rId2"/>
                <a:stretch>
                  <a:fillRect l="-1170" t="-2205" r="-9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C18840A-99F9-41A7-E20C-2E13B5532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13" y="1608909"/>
            <a:ext cx="5243014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1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0E70A-FD3D-65F2-3CB2-761CC9148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67C6CC-968B-5BF3-787B-4AAEF819B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70" y="1214283"/>
            <a:ext cx="5030808" cy="2426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88BD47-9171-DCEB-7935-66CF0BA4F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3" y="3725812"/>
            <a:ext cx="5270091" cy="2541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7B4CF2-3D6C-5ECD-DFCC-ED2B44094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6" y="3815235"/>
            <a:ext cx="4985234" cy="2404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>
                <a:extLst>
                  <a:ext uri="{FF2B5EF4-FFF2-40B4-BE49-F238E27FC236}">
                    <a16:creationId xmlns:a16="http://schemas.microsoft.com/office/drawing/2014/main" id="{C8F4679B-2980-8A48-7D89-95F5ED3567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381" y="1630808"/>
                <a:ext cx="5661464" cy="22381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it-IT" b="1" dirty="0"/>
                  <a:t>Validazione in Ansys HFSS</a:t>
                </a:r>
              </a:p>
              <a:p>
                <a:pPr marL="342900" indent="-342900" algn="l">
                  <a:buFont typeface="Wingdings" panose="05000000000000000000" pitchFamily="2" charset="2"/>
                  <a:buChar char="v"/>
                </a:pPr>
                <a:r>
                  <a:rPr lang="it-IT" sz="2000" b="1" dirty="0"/>
                  <a:t>Shell</a:t>
                </a:r>
                <a:r>
                  <a:rPr lang="it-IT" sz="20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sz="2000" dirty="0">
                    <a:solidFill>
                      <a:schemeClr val="accent4">
                        <a:lumMod val="75000"/>
                      </a:schemeClr>
                    </a:solidFill>
                  </a:rPr>
                  <a:t> teorico calcolato con Matlab   </a:t>
                </a:r>
              </a:p>
              <a:p>
                <a:r>
                  <a:rPr lang="it-IT" sz="2000" dirty="0"/>
                  <a:t>VS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sz="2000" dirty="0">
                    <a:solidFill>
                      <a:schemeClr val="accent5"/>
                    </a:solidFill>
                  </a:rPr>
                  <a:t> teorico calcolato con ANSYS HFSS   </a:t>
                </a:r>
              </a:p>
              <a:p>
                <a:endParaRPr lang="it-IT" sz="2000" dirty="0"/>
              </a:p>
              <a:p>
                <a:pPr algn="l"/>
                <a:endParaRPr lang="it-IT" sz="2000" dirty="0"/>
              </a:p>
            </p:txBody>
          </p:sp>
        </mc:Choice>
        <mc:Fallback xmlns="">
          <p:sp>
            <p:nvSpPr>
              <p:cNvPr id="19" name="Subtitle 2">
                <a:extLst>
                  <a:ext uri="{FF2B5EF4-FFF2-40B4-BE49-F238E27FC236}">
                    <a16:creationId xmlns:a16="http://schemas.microsoft.com/office/drawing/2014/main" id="{C8F4679B-2980-8A48-7D89-95F5ED356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1" y="1630808"/>
                <a:ext cx="5661464" cy="2238185"/>
              </a:xfrm>
              <a:prstGeom prst="rect">
                <a:avLst/>
              </a:prstGeom>
              <a:blipFill>
                <a:blip r:embed="rId5"/>
                <a:stretch>
                  <a:fillRect l="-1724" t="-38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DA49F277-99FB-C12C-1EC8-904422324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689" y="265471"/>
            <a:ext cx="9920749" cy="86360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Relazione Modi Meccanici - Modi Elettromagnetici</a:t>
            </a:r>
          </a:p>
        </p:txBody>
      </p:sp>
    </p:spTree>
    <p:extLst>
      <p:ext uri="{BB962C8B-B14F-4D97-AF65-F5344CB8AC3E}">
        <p14:creationId xmlns:p14="http://schemas.microsoft.com/office/powerpoint/2010/main" val="208474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E70F4-3E75-8F60-0E0B-98AE26E69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92F2CAEF-F142-6812-84A1-ED9DE082C9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278" y="1704549"/>
                <a:ext cx="5661464" cy="22381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it-IT" b="1" dirty="0"/>
                  <a:t>Validazione in Ansys HFSS</a:t>
                </a:r>
              </a:p>
              <a:p>
                <a:pPr marL="342900" indent="-342900" algn="l">
                  <a:buFont typeface="Wingdings" panose="05000000000000000000" pitchFamily="2" charset="2"/>
                  <a:buChar char="v"/>
                </a:pPr>
                <a:r>
                  <a:rPr lang="it-IT" sz="2000" b="1" dirty="0"/>
                  <a:t>Plate: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0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sz="2000" dirty="0">
                    <a:solidFill>
                      <a:schemeClr val="accent4">
                        <a:lumMod val="75000"/>
                      </a:schemeClr>
                    </a:solidFill>
                  </a:rPr>
                  <a:t> teorico calcolato con Matlab   </a:t>
                </a:r>
              </a:p>
              <a:p>
                <a:r>
                  <a:rPr lang="it-IT" sz="2000" dirty="0"/>
                  <a:t>VS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sz="2000" dirty="0">
                    <a:solidFill>
                      <a:schemeClr val="accent5"/>
                    </a:solidFill>
                  </a:rPr>
                  <a:t> teorico calcolato con ANSYS HFSS   </a:t>
                </a:r>
              </a:p>
              <a:p>
                <a:endParaRPr lang="it-IT" sz="2000" dirty="0"/>
              </a:p>
              <a:p>
                <a:pPr algn="l"/>
                <a:endParaRPr lang="it-IT" sz="2000" dirty="0"/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92F2CAEF-F142-6812-84A1-ED9DE082C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8" y="1704549"/>
                <a:ext cx="5661464" cy="2238185"/>
              </a:xfrm>
              <a:prstGeom prst="rect">
                <a:avLst/>
              </a:prstGeom>
              <a:blipFill>
                <a:blip r:embed="rId2"/>
                <a:stretch>
                  <a:fillRect l="-1615" t="-38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806E54A-3707-D712-A3E2-3F91BB4B3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99" y="1280701"/>
            <a:ext cx="5030810" cy="24263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032408-C4F8-4D12-38B1-EE8EB7B64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" y="3814548"/>
            <a:ext cx="5230761" cy="252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47EEE9-51E1-2534-171A-C0FC159B3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99" y="3858650"/>
            <a:ext cx="5139319" cy="24786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D0B5A2-0AB3-1476-C15B-DFDE3A52F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689" y="265471"/>
            <a:ext cx="9920749" cy="86360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Relazione Modi Meccanici - Modi Elettromagnetici</a:t>
            </a:r>
          </a:p>
        </p:txBody>
      </p:sp>
    </p:spTree>
    <p:extLst>
      <p:ext uri="{BB962C8B-B14F-4D97-AF65-F5344CB8AC3E}">
        <p14:creationId xmlns:p14="http://schemas.microsoft.com/office/powerpoint/2010/main" val="80434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D4F5E-BE4F-82B1-00B4-D0F6F334F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5BD5A3-407F-1C14-6026-07711AAB59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>
            <a:off x="6905325" y="3156786"/>
            <a:ext cx="4690513" cy="286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2A323-B5E9-2E71-8FB6-6C2C5D620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769" y="2199642"/>
            <a:ext cx="3254022" cy="48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66EF3-8173-9191-EA6B-935E002B1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128" y="1553311"/>
            <a:ext cx="1661304" cy="36579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5273BBC-DCE0-3419-7E6A-791994076490}"/>
              </a:ext>
            </a:extLst>
          </p:cNvPr>
          <p:cNvGrpSpPr/>
          <p:nvPr/>
        </p:nvGrpSpPr>
        <p:grpSpPr>
          <a:xfrm>
            <a:off x="1307690" y="2306672"/>
            <a:ext cx="3421626" cy="1297776"/>
            <a:chOff x="1307690" y="2306672"/>
            <a:chExt cx="3421626" cy="129777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A50E4A6-034D-4CE4-7E65-6224A0F30F7E}"/>
                </a:ext>
              </a:extLst>
            </p:cNvPr>
            <p:cNvSpPr/>
            <p:nvPr/>
          </p:nvSpPr>
          <p:spPr>
            <a:xfrm>
              <a:off x="1307690" y="2306672"/>
              <a:ext cx="3421626" cy="129777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AD212E-2601-C9D1-3FA4-B97370C5B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5951" y="2491338"/>
              <a:ext cx="2878885" cy="92473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279559-EAD1-7D1F-50D5-83D424937924}"/>
              </a:ext>
            </a:extLst>
          </p:cNvPr>
          <p:cNvGrpSpPr/>
          <p:nvPr/>
        </p:nvGrpSpPr>
        <p:grpSpPr>
          <a:xfrm>
            <a:off x="1307690" y="4969141"/>
            <a:ext cx="4161941" cy="1297776"/>
            <a:chOff x="1415845" y="4979475"/>
            <a:chExt cx="4161941" cy="129777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3061F7F-DABE-16ED-E2A0-4D558B556611}"/>
                </a:ext>
              </a:extLst>
            </p:cNvPr>
            <p:cNvSpPr/>
            <p:nvPr/>
          </p:nvSpPr>
          <p:spPr>
            <a:xfrm>
              <a:off x="1415845" y="4979475"/>
              <a:ext cx="4161941" cy="129777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5DFCCC-E32A-657D-8379-58697261E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5951" y="5083604"/>
              <a:ext cx="3815100" cy="94888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AC1F59-4971-3BE8-A5E8-0E9800E291DE}"/>
              </a:ext>
            </a:extLst>
          </p:cNvPr>
          <p:cNvSpPr txBox="1"/>
          <p:nvPr/>
        </p:nvSpPr>
        <p:spPr>
          <a:xfrm>
            <a:off x="710544" y="1553311"/>
            <a:ext cx="514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/>
              <a:t>Formula di Slater</a:t>
            </a:r>
            <a:r>
              <a:rPr lang="it-IT" dirty="0"/>
              <a:t> (per piccole variazioni di volume di una cavità):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5F829-0377-C62D-410F-7A9AA3BCCB23}"/>
              </a:ext>
            </a:extLst>
          </p:cNvPr>
          <p:cNvSpPr txBox="1"/>
          <p:nvPr/>
        </p:nvSpPr>
        <p:spPr>
          <a:xfrm>
            <a:off x="6776486" y="1526652"/>
            <a:ext cx="287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Spostamento modi Shell</a:t>
            </a:r>
            <a:r>
              <a:rPr lang="it-IT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08398-B02D-D684-4B21-3F85905F4635}"/>
              </a:ext>
            </a:extLst>
          </p:cNvPr>
          <p:cNvSpPr txBox="1"/>
          <p:nvPr/>
        </p:nvSpPr>
        <p:spPr>
          <a:xfrm>
            <a:off x="5742374" y="2293565"/>
            <a:ext cx="313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Spostamento modi Piastre</a:t>
            </a:r>
            <a:r>
              <a:rPr lang="it-IT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C70B97-8B0A-2343-721A-40D71EAB121C}"/>
              </a:ext>
            </a:extLst>
          </p:cNvPr>
          <p:cNvSpPr txBox="1"/>
          <p:nvPr/>
        </p:nvSpPr>
        <p:spPr>
          <a:xfrm>
            <a:off x="710544" y="4051709"/>
            <a:ext cx="570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/>
              <a:t>Applicazione</a:t>
            </a:r>
            <a:r>
              <a:rPr lang="it-IT" dirty="0"/>
              <a:t> della Formula di Slater per deformazioni normali alla superficie della cavità: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6F7916D-A920-B6A1-B1B6-B1A514D2D95C}"/>
              </a:ext>
            </a:extLst>
          </p:cNvPr>
          <p:cNvSpPr txBox="1">
            <a:spLocks/>
          </p:cNvSpPr>
          <p:nvPr/>
        </p:nvSpPr>
        <p:spPr>
          <a:xfrm>
            <a:off x="1307689" y="265471"/>
            <a:ext cx="9920749" cy="86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latin typeface="+mn-lt"/>
              </a:rPr>
              <a:t>Relazione Modi Meccanici - Modi Elettromagnetici</a:t>
            </a:r>
            <a:endParaRPr lang="it-IT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45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DC6C3-3497-BFCE-6986-696034224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B98E54-1FB0-4609-7EA7-685D24A9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221" y="1228938"/>
            <a:ext cx="11235558" cy="1875257"/>
          </a:xfrm>
        </p:spPr>
        <p:txBody>
          <a:bodyPr>
            <a:normAutofit/>
          </a:bodyPr>
          <a:lstStyle/>
          <a:p>
            <a:r>
              <a:rPr lang="it-IT" dirty="0"/>
              <a:t>Confronto tra:</a:t>
            </a:r>
          </a:p>
          <a:p>
            <a:r>
              <a:rPr lang="it-IT" dirty="0">
                <a:solidFill>
                  <a:srgbClr val="C00000"/>
                </a:solidFill>
              </a:rPr>
              <a:t>Modi meccanici con sistema di vincolo ideale utilizzato nella teoria</a:t>
            </a:r>
          </a:p>
          <a:p>
            <a:r>
              <a:rPr lang="it-IT" b="1" dirty="0"/>
              <a:t>VS</a:t>
            </a:r>
          </a:p>
          <a:p>
            <a:r>
              <a:rPr lang="it-IT" dirty="0">
                <a:solidFill>
                  <a:srgbClr val="002060"/>
                </a:solidFill>
              </a:rPr>
              <a:t>Modi meccanici con sistema di vincolo realistico per la struttura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B68EF8-CE8E-BA7F-DB35-A32E355BC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7" y="3311917"/>
            <a:ext cx="2479877" cy="3044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7C733C-12AC-5B83-147D-1B1F96169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551" y="3311917"/>
            <a:ext cx="2632897" cy="30452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6EC66B-5CD2-3633-9C76-B23B92E6E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19" y="3311917"/>
            <a:ext cx="2632897" cy="31526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845071-F31B-7C5B-D16F-1DE8DA08E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3" y="3294656"/>
            <a:ext cx="2661587" cy="302478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52977F-3BDF-4F6B-7F1B-3484AE9D805D}"/>
              </a:ext>
            </a:extLst>
          </p:cNvPr>
          <p:cNvCxnSpPr/>
          <p:nvPr/>
        </p:nvCxnSpPr>
        <p:spPr>
          <a:xfrm flipH="1">
            <a:off x="1189703" y="2166566"/>
            <a:ext cx="1032387" cy="9340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C0BE09-92B5-EEF1-2C9C-C0035D8CF54A}"/>
              </a:ext>
            </a:extLst>
          </p:cNvPr>
          <p:cNvCxnSpPr>
            <a:cxnSpLocks/>
          </p:cNvCxnSpPr>
          <p:nvPr/>
        </p:nvCxnSpPr>
        <p:spPr>
          <a:xfrm>
            <a:off x="9794003" y="2166566"/>
            <a:ext cx="991984" cy="8421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9F9B50-4F6F-24CC-6B43-94BCC6EA50BE}"/>
              </a:ext>
            </a:extLst>
          </p:cNvPr>
          <p:cNvCxnSpPr>
            <a:cxnSpLocks/>
          </p:cNvCxnSpPr>
          <p:nvPr/>
        </p:nvCxnSpPr>
        <p:spPr>
          <a:xfrm flipH="1">
            <a:off x="5315937" y="2934596"/>
            <a:ext cx="461406" cy="3478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CD995E-2AF8-BA5E-DEDC-C70CD73DC460}"/>
              </a:ext>
            </a:extLst>
          </p:cNvPr>
          <p:cNvCxnSpPr>
            <a:cxnSpLocks/>
          </p:cNvCxnSpPr>
          <p:nvPr/>
        </p:nvCxnSpPr>
        <p:spPr>
          <a:xfrm>
            <a:off x="6555015" y="2906942"/>
            <a:ext cx="489119" cy="36922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0EB1113C-3719-2534-531D-F79AA8967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689" y="265471"/>
            <a:ext cx="9920749" cy="86360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Relazione Modi Meccanici - Modi Elettromagnetici</a:t>
            </a:r>
          </a:p>
        </p:txBody>
      </p:sp>
    </p:spTree>
    <p:extLst>
      <p:ext uri="{BB962C8B-B14F-4D97-AF65-F5344CB8AC3E}">
        <p14:creationId xmlns:p14="http://schemas.microsoft.com/office/powerpoint/2010/main" val="33383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86CE0-79A2-182A-EF3C-B6E4FDCCE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A155FB-7964-7519-0458-D76D5BA69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63" y="1129071"/>
            <a:ext cx="2439937" cy="2789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F509B-9A9B-CDB0-D586-9182C11ED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25" y="1129070"/>
            <a:ext cx="2406892" cy="286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ED3BE-AE43-BBB2-98A3-ECCB5DC94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2476354"/>
            <a:ext cx="2664542" cy="30412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38BB09-2500-9648-84B0-DD7884FE7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2" y="3919041"/>
            <a:ext cx="2376876" cy="27808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94607-AB3E-467D-2C06-C1EB96E84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45" y="3919041"/>
            <a:ext cx="2443977" cy="2780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6C71F-BBDE-B1DB-7BFA-BBB47D426C8C}"/>
              </a:ext>
            </a:extLst>
          </p:cNvPr>
          <p:cNvSpPr txBox="1"/>
          <p:nvPr/>
        </p:nvSpPr>
        <p:spPr>
          <a:xfrm>
            <a:off x="708638" y="1831558"/>
            <a:ext cx="287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Modi dei tiranti</a:t>
            </a:r>
            <a:r>
              <a:rPr lang="it-IT" sz="2400" dirty="0"/>
              <a:t>: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151AA9-69F2-31A4-915B-9914FF56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689" y="265471"/>
            <a:ext cx="9920749" cy="86360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Relazione Modi Meccanici - Modi Elettromagnetici</a:t>
            </a:r>
          </a:p>
        </p:txBody>
      </p:sp>
    </p:spTree>
    <p:extLst>
      <p:ext uri="{BB962C8B-B14F-4D97-AF65-F5344CB8AC3E}">
        <p14:creationId xmlns:p14="http://schemas.microsoft.com/office/powerpoint/2010/main" val="230424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7CF19-0E8B-B228-FD10-E8E4D6E29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FFE9D-FFEC-5A7C-B31D-6AD102F32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82" y="1245100"/>
            <a:ext cx="4850018" cy="3233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18BB94-5D24-C2E9-4432-B6E84631C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92" y="3524200"/>
            <a:ext cx="4712690" cy="31417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7C9A32-22E0-C85C-CFCB-5809A23CB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200"/>
            <a:ext cx="4584430" cy="3056287"/>
          </a:xfrm>
          <a:prstGeom prst="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id="{DE13917A-491A-11DA-0E39-7BE14AC5371F}"/>
              </a:ext>
            </a:extLst>
          </p:cNvPr>
          <p:cNvSpPr txBox="1">
            <a:spLocks/>
          </p:cNvSpPr>
          <p:nvPr/>
        </p:nvSpPr>
        <p:spPr>
          <a:xfrm>
            <a:off x="648928" y="1729283"/>
            <a:ext cx="6602266" cy="132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it-IT" sz="2000" b="1" dirty="0"/>
              <a:t>Shell:</a:t>
            </a:r>
          </a:p>
          <a:p>
            <a:pPr algn="l"/>
            <a:r>
              <a:rPr lang="it-IT" sz="2000" dirty="0" err="1"/>
              <a:t>Detuning</a:t>
            </a:r>
            <a:r>
              <a:rPr lang="it-IT" sz="2000" dirty="0"/>
              <a:t> generato dalla deformazione della Shell per i primi modi elettromagnetici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5EC3FE4-D508-8AD4-509C-BF7D8AB14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689" y="265471"/>
            <a:ext cx="9920749" cy="86360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Relazione Modi Meccanici - Modi Elettromagnetici</a:t>
            </a:r>
          </a:p>
        </p:txBody>
      </p:sp>
    </p:spTree>
    <p:extLst>
      <p:ext uri="{BB962C8B-B14F-4D97-AF65-F5344CB8AC3E}">
        <p14:creationId xmlns:p14="http://schemas.microsoft.com/office/powerpoint/2010/main" val="356496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CE081-82D6-E200-9F9F-BB6B21B1F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8FB2BFA-B9EF-0F32-5244-53D44A09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94" y="1362627"/>
            <a:ext cx="4685691" cy="312379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B4A9483-0A9A-5F84-3B19-B2B9B03EA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928" y="1729283"/>
            <a:ext cx="6602266" cy="132541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it-IT" sz="2000" b="1" dirty="0"/>
              <a:t>Shell:</a:t>
            </a:r>
          </a:p>
          <a:p>
            <a:pPr algn="l"/>
            <a:r>
              <a:rPr lang="it-IT" sz="2000" dirty="0" err="1"/>
              <a:t>Detuning</a:t>
            </a:r>
            <a:r>
              <a:rPr lang="it-IT" sz="2000" dirty="0"/>
              <a:t> generato dalla deformazione della Shell per i primi modi elettromagnetici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E0DE2A-E07C-EC1C-080B-92C999A0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554"/>
            <a:ext cx="4685691" cy="31237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FAAB73-B1A4-074D-3A7C-44DFA8FB2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32" y="3598554"/>
            <a:ext cx="4526601" cy="30177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3EFA72-9162-E633-AF90-262E74F9F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689" y="265471"/>
            <a:ext cx="9920749" cy="86360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Relazione Modi Meccanici - Modi Elettromagnetici</a:t>
            </a:r>
          </a:p>
        </p:txBody>
      </p:sp>
    </p:spTree>
    <p:extLst>
      <p:ext uri="{BB962C8B-B14F-4D97-AF65-F5344CB8AC3E}">
        <p14:creationId xmlns:p14="http://schemas.microsoft.com/office/powerpoint/2010/main" val="160536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A1F21-D64C-1E8B-B702-CB8CD48BD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CBEBB4-1142-A7F2-ED28-B13ADE1D0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77" y="1191125"/>
            <a:ext cx="4510651" cy="3007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3B8533-434F-FA4D-7A76-8BEF6853E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14" y="3549736"/>
            <a:ext cx="4510652" cy="30071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5757D6-1C31-8003-A62F-34319380B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4046"/>
            <a:ext cx="4617725" cy="307848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E0ECD54-61B1-0ECB-9FF9-E586B6D742BB}"/>
              </a:ext>
            </a:extLst>
          </p:cNvPr>
          <p:cNvSpPr txBox="1">
            <a:spLocks/>
          </p:cNvSpPr>
          <p:nvPr/>
        </p:nvSpPr>
        <p:spPr>
          <a:xfrm>
            <a:off x="648928" y="1729283"/>
            <a:ext cx="6602266" cy="132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it-IT" sz="2000" b="1" dirty="0"/>
              <a:t>Plate:</a:t>
            </a:r>
          </a:p>
          <a:p>
            <a:pPr algn="l"/>
            <a:r>
              <a:rPr lang="it-IT" sz="2000" dirty="0" err="1"/>
              <a:t>Detuning</a:t>
            </a:r>
            <a:r>
              <a:rPr lang="it-IT" sz="2000" dirty="0"/>
              <a:t> generato dalla deformazione della Shell per i primi modi elettromagnetici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D9A80A-5E7F-D300-BD89-DD9A00D32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689" y="265471"/>
            <a:ext cx="9920749" cy="86360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Relazione Modi Meccanici - Modi Elettromagnetici</a:t>
            </a:r>
          </a:p>
        </p:txBody>
      </p:sp>
    </p:spTree>
    <p:extLst>
      <p:ext uri="{BB962C8B-B14F-4D97-AF65-F5344CB8AC3E}">
        <p14:creationId xmlns:p14="http://schemas.microsoft.com/office/powerpoint/2010/main" val="401391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88A8D-494C-ACF5-9AD7-4F7D767B2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F02307-366E-0CED-B3CB-CF68B8C81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59" y="1129071"/>
            <a:ext cx="4699041" cy="31326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7D9540-F2E2-9024-1A7A-C2327A634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9915"/>
            <a:ext cx="4459707" cy="2973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8499CE-5669-55C1-6687-5DC161F83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4" y="3559915"/>
            <a:ext cx="4579374" cy="3052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D4F39F4-A874-2F54-F8B8-8DE7E40AAC80}"/>
              </a:ext>
            </a:extLst>
          </p:cNvPr>
          <p:cNvSpPr txBox="1">
            <a:spLocks/>
          </p:cNvSpPr>
          <p:nvPr/>
        </p:nvSpPr>
        <p:spPr>
          <a:xfrm>
            <a:off x="648928" y="1729283"/>
            <a:ext cx="6602266" cy="132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it-IT" sz="2000" b="1" dirty="0"/>
              <a:t>Plate:</a:t>
            </a:r>
          </a:p>
          <a:p>
            <a:pPr algn="l"/>
            <a:r>
              <a:rPr lang="it-IT" sz="2000" dirty="0" err="1"/>
              <a:t>Detuning</a:t>
            </a:r>
            <a:r>
              <a:rPr lang="it-IT" sz="2000" dirty="0"/>
              <a:t> generato dalla deformazione della piastra per i primi modi elettromagnetici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8BFA24-6874-934A-2C58-D1DB124E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689" y="265471"/>
            <a:ext cx="9920749" cy="86360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Relazione Modi Meccanici - Modi Elettromagnetici</a:t>
            </a:r>
          </a:p>
        </p:txBody>
      </p:sp>
    </p:spTree>
    <p:extLst>
      <p:ext uri="{BB962C8B-B14F-4D97-AF65-F5344CB8AC3E}">
        <p14:creationId xmlns:p14="http://schemas.microsoft.com/office/powerpoint/2010/main" val="93564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D210C-4950-319B-3D23-A0472710D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2E35957-156B-7D4B-871C-16785B773E74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2278" y="1704550"/>
                <a:ext cx="5661464" cy="124526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it-IT" b="1" dirty="0"/>
                  <a:t>Validazione in Ansys HFSS</a:t>
                </a:r>
              </a:p>
              <a:p>
                <a:pPr algn="l"/>
                <a:r>
                  <a:rPr lang="it-IT" sz="2000" dirty="0"/>
                  <a:t>Analisi 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sz="2000" dirty="0"/>
                  <a:t> generato dai 6 modi meccanici riportati con deformazione massima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it-IT" sz="2000" dirty="0"/>
                  <a:t>: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2E35957-156B-7D4B-871C-16785B773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2278" y="1704550"/>
                <a:ext cx="5661464" cy="1245266"/>
              </a:xfrm>
              <a:blipFill>
                <a:blip r:embed="rId2"/>
                <a:stretch>
                  <a:fillRect l="-1615" t="-68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BE9A4A2-37AF-1F44-7B7A-FE8062AEB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54" y="4905169"/>
            <a:ext cx="2423444" cy="1823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FC32F-018F-803B-E068-B48562F99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20" y="2866736"/>
            <a:ext cx="2423443" cy="1812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570E60-82BA-E1B1-8E92-2ED44A36C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85" y="1207573"/>
            <a:ext cx="2423443" cy="1742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4FB78C-1E12-9FCE-D0B6-50898A3F4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226" y="4905169"/>
            <a:ext cx="2455762" cy="1825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3D359-1A12-A913-5A23-F9C55F9F01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278" y="2949816"/>
            <a:ext cx="2423444" cy="1808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7B1524-74AB-A8DE-BFBC-4ABA277204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50" y="1178830"/>
            <a:ext cx="2530507" cy="18250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BA5A50-9A3F-C53D-26D7-979C2C957D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378" y="2866736"/>
            <a:ext cx="6378493" cy="207282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A62CA93-22E3-EE0A-2CC6-A6B9B9FAD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689" y="265471"/>
            <a:ext cx="9920749" cy="863600"/>
          </a:xfrm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Relazione Modi Meccanici - Modi Elettromagnetici</a:t>
            </a:r>
          </a:p>
        </p:txBody>
      </p:sp>
    </p:spTree>
    <p:extLst>
      <p:ext uri="{BB962C8B-B14F-4D97-AF65-F5344CB8AC3E}">
        <p14:creationId xmlns:p14="http://schemas.microsoft.com/office/powerpoint/2010/main" val="4199620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183</TotalTime>
  <Words>272</Words>
  <Application>Microsoft Office PowerPoint</Application>
  <PresentationFormat>Widescreen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Cambria Math</vt:lpstr>
      <vt:lpstr>Wingdings</vt:lpstr>
      <vt:lpstr>Office 2013 - 2022 Theme</vt:lpstr>
      <vt:lpstr>Relazione Modi Meccanici - Modi Elettromagnetici</vt:lpstr>
      <vt:lpstr>PowerPoint Presentation</vt:lpstr>
      <vt:lpstr>Relazione Modi Meccanici - Modi Elettromagnetici</vt:lpstr>
      <vt:lpstr>Relazione Modi Meccanici - Modi Elettromagnetici</vt:lpstr>
      <vt:lpstr>Relazione Modi Meccanici - Modi Elettromagnetici</vt:lpstr>
      <vt:lpstr>Relazione Modi Meccanici - Modi Elettromagnetici</vt:lpstr>
      <vt:lpstr>Relazione Modi Meccanici - Modi Elettromagnetici</vt:lpstr>
      <vt:lpstr>Relazione Modi Meccanici - Modi Elettromagnetici</vt:lpstr>
      <vt:lpstr>Relazione Modi Meccanici - Modi Elettromagnetici</vt:lpstr>
      <vt:lpstr>Relazione Modi Meccanici - Modi Elettromagnetici</vt:lpstr>
      <vt:lpstr>Relazione Modi Meccanici - Modi Elettromagnetici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Santoni</dc:creator>
  <cp:lastModifiedBy>Andrea Santoni</cp:lastModifiedBy>
  <cp:revision>15</cp:revision>
  <dcterms:created xsi:type="dcterms:W3CDTF">2026-03-21T14:09:05Z</dcterms:created>
  <dcterms:modified xsi:type="dcterms:W3CDTF">2026-03-22T09:35:00Z</dcterms:modified>
</cp:coreProperties>
</file>