
<file path=[Content_Types].xml><?xml version="1.0" encoding="utf-8"?>
<Types xmlns="http://schemas.openxmlformats.org/package/2006/content-types">
  <Default Extension="emf" ContentType="image/x-emf"/>
  <Default Extension="mp4" ContentType="video/mp4"/>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comments/comment2.xml" ContentType="application/vnd.openxmlformats-officedocument.presentationml.comments+xml"/>
  <Override PartName="/ppt/notesSlides/notesSlide6.xml" ContentType="application/vnd.openxmlformats-officedocument.presentationml.notesSlide+xml"/>
  <Override PartName="/ppt/comments/comment3.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4.xml" ContentType="application/vnd.openxmlformats-officedocument.presentationml.comments+xml"/>
  <Override PartName="/ppt/notesSlides/notesSlide9.xml" ContentType="application/vnd.openxmlformats-officedocument.presentationml.notesSlide+xml"/>
  <Override PartName="/ppt/comments/comment5.xml" ContentType="application/vnd.openxmlformats-officedocument.presentationml.comments+xml"/>
  <Override PartName="/ppt/notesSlides/notesSlide10.xml" ContentType="application/vnd.openxmlformats-officedocument.presentationml.notesSlide+xml"/>
  <Override PartName="/ppt/comments/comment6.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4"/>
  </p:notesMasterIdLst>
  <p:sldIdLst>
    <p:sldId id="256" r:id="rId2"/>
    <p:sldId id="261" r:id="rId3"/>
    <p:sldId id="326" r:id="rId4"/>
    <p:sldId id="268" r:id="rId5"/>
    <p:sldId id="314" r:id="rId6"/>
    <p:sldId id="330" r:id="rId7"/>
    <p:sldId id="264" r:id="rId8"/>
    <p:sldId id="328" r:id="rId9"/>
    <p:sldId id="273" r:id="rId10"/>
    <p:sldId id="274" r:id="rId11"/>
    <p:sldId id="275" r:id="rId12"/>
    <p:sldId id="276" r:id="rId13"/>
    <p:sldId id="315" r:id="rId14"/>
    <p:sldId id="277" r:id="rId15"/>
    <p:sldId id="327" r:id="rId16"/>
    <p:sldId id="279" r:id="rId17"/>
    <p:sldId id="280" r:id="rId18"/>
    <p:sldId id="282" r:id="rId19"/>
    <p:sldId id="283" r:id="rId20"/>
    <p:sldId id="284" r:id="rId21"/>
    <p:sldId id="285" r:id="rId22"/>
    <p:sldId id="329" r:id="rId23"/>
    <p:sldId id="287" r:id="rId24"/>
    <p:sldId id="288" r:id="rId25"/>
    <p:sldId id="289" r:id="rId26"/>
    <p:sldId id="290" r:id="rId27"/>
    <p:sldId id="291" r:id="rId28"/>
    <p:sldId id="292" r:id="rId29"/>
    <p:sldId id="293" r:id="rId30"/>
    <p:sldId id="305" r:id="rId31"/>
    <p:sldId id="307" r:id="rId32"/>
    <p:sldId id="308" r:id="rId33"/>
    <p:sldId id="309" r:id="rId34"/>
    <p:sldId id="310" r:id="rId35"/>
    <p:sldId id="311" r:id="rId36"/>
    <p:sldId id="294" r:id="rId37"/>
    <p:sldId id="295" r:id="rId38"/>
    <p:sldId id="296" r:id="rId39"/>
    <p:sldId id="297" r:id="rId40"/>
    <p:sldId id="299" r:id="rId41"/>
    <p:sldId id="301" r:id="rId42"/>
    <p:sldId id="316" r:id="rId43"/>
    <p:sldId id="317" r:id="rId44"/>
    <p:sldId id="303" r:id="rId45"/>
    <p:sldId id="319" r:id="rId46"/>
    <p:sldId id="320" r:id="rId47"/>
    <p:sldId id="321" r:id="rId48"/>
    <p:sldId id="322" r:id="rId49"/>
    <p:sldId id="324" r:id="rId50"/>
    <p:sldId id="323" r:id="rId51"/>
    <p:sldId id="318" r:id="rId52"/>
    <p:sldId id="304" r:id="rId5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iara Badiali" initials="CB"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inor">
          <a:srgbClr val="000000"/>
        </a:fontRef>
        <a:srgbClr val="000000"/>
      </a:tcTxStyle>
      <a:tcStyle>
        <a:tcBdr>
          <a:left>
            <a:ln w="12700" cap="flat">
              <a:solidFill>
                <a:srgbClr val="3797C6"/>
              </a:solidFill>
              <a:prstDash val="solid"/>
              <a:miter lim="400000"/>
            </a:ln>
          </a:left>
          <a:right>
            <a:ln w="12700" cap="flat">
              <a:solidFill>
                <a:srgbClr val="3797C6"/>
              </a:solidFill>
              <a:prstDash val="solid"/>
              <a:miter lim="400000"/>
            </a:ln>
          </a:right>
          <a:top>
            <a:ln w="12700" cap="flat">
              <a:solidFill>
                <a:srgbClr val="3797C6"/>
              </a:solidFill>
              <a:prstDash val="solid"/>
              <a:miter lim="400000"/>
            </a:ln>
          </a:top>
          <a:bottom>
            <a:ln w="12700" cap="flat">
              <a:solidFill>
                <a:srgbClr val="3797C6"/>
              </a:solidFill>
              <a:prstDash val="solid"/>
              <a:miter lim="400000"/>
            </a:ln>
          </a:bottom>
          <a:insideH>
            <a:ln w="12700" cap="flat">
              <a:solidFill>
                <a:srgbClr val="3797C6"/>
              </a:solidFill>
              <a:prstDash val="solid"/>
              <a:miter lim="400000"/>
            </a:ln>
          </a:insideH>
          <a:insideV>
            <a:ln w="12700" cap="flat">
              <a:solidFill>
                <a:srgbClr val="3797C6"/>
              </a:solidFill>
              <a:prstDash val="solid"/>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solidFill>
                <a:srgbClr val="3797C6"/>
              </a:solidFill>
              <a:prstDash val="solid"/>
              <a:miter lim="400000"/>
            </a:ln>
          </a:left>
          <a:right>
            <a:ln w="12700" cap="flat">
              <a:noFill/>
              <a:miter lim="400000"/>
            </a:ln>
          </a:right>
          <a:top>
            <a:ln w="12700" cap="flat">
              <a:solidFill>
                <a:srgbClr val="3797C6"/>
              </a:solidFill>
              <a:prstDash val="solid"/>
              <a:miter lim="400000"/>
            </a:ln>
          </a:top>
          <a:bottom>
            <a:ln w="12700" cap="flat">
              <a:solidFill>
                <a:srgbClr val="3797C6"/>
              </a:solidFill>
              <a:prstDash val="solid"/>
              <a:miter lim="400000"/>
            </a:ln>
          </a:bottom>
          <a:insideH>
            <a:ln w="12700" cap="flat">
              <a:solidFill>
                <a:srgbClr val="3797C6"/>
              </a:solidFill>
              <a:prstDash val="solid"/>
              <a:miter lim="400000"/>
            </a:ln>
          </a:insideH>
          <a:insideV>
            <a:ln w="12700" cap="flat">
              <a:solidFill>
                <a:srgbClr val="3797C6"/>
              </a:solidFill>
              <a:prstDash val="solid"/>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solidFill>
                <a:srgbClr val="3797C6"/>
              </a:solidFill>
              <a:prstDash val="solid"/>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solidFill>
                <a:srgbClr val="3797C6"/>
              </a:solidFill>
              <a:prstDash val="solid"/>
              <a:miter lim="400000"/>
            </a:ln>
          </a:left>
          <a:right>
            <a:ln w="12700" cap="flat">
              <a:solidFill>
                <a:srgbClr val="3797C6"/>
              </a:solidFill>
              <a:prstDash val="solid"/>
              <a:miter lim="400000"/>
            </a:ln>
          </a:right>
          <a:top>
            <a:ln w="12700" cap="flat">
              <a:solidFill>
                <a:srgbClr val="3797C6"/>
              </a:solidFill>
              <a:prstDash val="solid"/>
              <a:miter lim="400000"/>
            </a:ln>
          </a:top>
          <a:bottom>
            <a:ln w="12700" cap="flat">
              <a:noFill/>
              <a:miter lim="400000"/>
            </a:ln>
          </a:bottom>
          <a:insideH>
            <a:ln w="12700" cap="flat">
              <a:solidFill>
                <a:srgbClr val="3797C6"/>
              </a:solidFill>
              <a:prstDash val="solid"/>
              <a:miter lim="400000"/>
            </a:ln>
          </a:insideH>
          <a:insideV>
            <a:ln w="12700" cap="flat">
              <a:solidFill>
                <a:srgbClr val="3797C6"/>
              </a:solidFill>
              <a:prstDash val="solid"/>
              <a:miter lim="400000"/>
            </a:ln>
          </a:insideV>
        </a:tcBdr>
        <a:fill>
          <a:solidFill>
            <a:schemeClr val="accent1"/>
          </a:solidFill>
        </a:fill>
      </a:tcStyle>
    </a:firstRow>
  </a:tblStyle>
  <a:tblStyle styleId="{D51ADE6A-740E-44AE-83CC-AE7238B6C88D}" styleName="">
    <a:tblBg/>
    <a:wholeTbl>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EFF1F3"/>
          </a:solidFill>
        </a:fill>
      </a:tcStyle>
    </a:band2H>
    <a:firstCol>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4A9BC294-FFE2-49D5-8D69-9E1BD2C41BD5}" styleName="">
    <a:tblBg/>
    <a:wholeTbl>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EFF1F3"/>
          </a:solidFill>
        </a:fill>
      </a:tcStyle>
    </a:band2H>
    <a:firstCol>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BBFC77FB-9ED0-4EC9-95AA-A1379042E648}" styleName="">
    <a:tblBg/>
    <a:wholeTbl>
      <a:tcTxStyle b="off" i="off">
        <a:fontRef idx="maj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EFF1F3"/>
          </a:solidFill>
        </a:fill>
      </a:tcStyle>
    </a:band2H>
    <a:firstCol>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Ref idx="maj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0"/>
    <p:restoredTop sz="77163"/>
  </p:normalViewPr>
  <p:slideViewPr>
    <p:cSldViewPr snapToGrid="0">
      <p:cViewPr varScale="1">
        <p:scale>
          <a:sx n="40" d="100"/>
          <a:sy n="40" d="100"/>
        </p:scale>
        <p:origin x="1520"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6-06-05T17:05:21.028" idx="3">
    <p:pos x="11086" y="2253"/>
    <p:text>Netwon’s second law for electromagnetism so simply dp/dt = qE</p:text>
    <p:extLst>
      <p:ext uri="{C676402C-5697-4E1C-873F-D02D1690AC5C}">
        <p15:threadingInfo xmlns:p15="http://schemas.microsoft.com/office/powerpoint/2012/main" timeZoneBias="-120"/>
      </p:ext>
    </p:extLst>
  </p:cm>
  <p:cm authorId="0" dt="2026-06-05T17:05:21.028" idx="4">
    <p:pos x="10995" y="2167"/>
    <p:text>Netwon’s second law for electromagnetism so simply dp/dt = qE</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0" dt="2026-06-04T16:04:20.682" idx="5">
    <p:pos x="5960" y="3350"/>
    <p:text>theory equation different from previous slide, I need to uniformize.</p:text>
    <p:extLst>
      <p:ext uri="{C676402C-5697-4E1C-873F-D02D1690AC5C}">
        <p15:threadingInfo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0" dt="2026-06-02T15:42:38.373" idx="6">
    <p:pos x="10002" y="315"/>
    <p:text>check if these new sentences are good please.   Also the normalized emittance here is very small, I need to be ready to reply to this. </p:text>
    <p:extLst>
      <p:ext uri="{C676402C-5697-4E1C-873F-D02D1690AC5C}">
        <p15:threadingInfo xmlns:p15="http://schemas.microsoft.com/office/powerpoint/2012/main" timeZoneBias="-1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0" dt="2025-04-15T11:11:37.790" idx="9">
    <p:pos x="7805" y="458"/>
    <p:text>Interplay between the plasma profile and lasers’ velocity. It would be better to show the theoretical profile that I would need for both cases. Do just one slide with just the thing on the left. </p:text>
    <p:extLst>
      <p:ext uri="{C676402C-5697-4E1C-873F-D02D1690AC5C}">
        <p15:threadingInfo xmlns:p15="http://schemas.microsoft.com/office/powerpoint/2012/main" timeZoneBias="-1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0" dt="2025-04-15T11:13:36.709" idx="10">
    <p:pos x="3441" y="1328"/>
    <p:text>show three cases: too fast driver, good driver and too slow driver. We need to have something in the middle.   Fast, density profile that is very steep and so this will cause self injection. </p:text>
    <p:extLst>
      <p:ext uri="{C676402C-5697-4E1C-873F-D02D1690AC5C}">
        <p15:threadingInfo xmlns:p15="http://schemas.microsoft.com/office/powerpoint/2012/main" timeZoneBias="-12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0" dt="2026-05-29T17:09:29.148" idx="8">
    <p:pos x="8907" y="9513"/>
    <p:text>I never mentioned this is in the moving window waterfall plot so that people know what is going on (since also the other waterfall plots are not in the moving window)</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22" name="Shape 422"/>
          <p:cNvSpPr>
            <a:spLocks noGrp="1" noRot="1" noChangeAspect="1"/>
          </p:cNvSpPr>
          <p:nvPr>
            <p:ph type="sldImg"/>
          </p:nvPr>
        </p:nvSpPr>
        <p:spPr>
          <a:xfrm>
            <a:off x="1143000" y="685800"/>
            <a:ext cx="4572000" cy="3429000"/>
          </a:xfrm>
          <a:prstGeom prst="rect">
            <a:avLst/>
          </a:prstGeom>
        </p:spPr>
        <p:txBody>
          <a:bodyPr/>
          <a:lstStyle/>
          <a:p>
            <a:endParaRPr/>
          </a:p>
        </p:txBody>
      </p:sp>
      <p:sp>
        <p:nvSpPr>
          <p:cNvPr id="423" name="Shape 42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 name="Shape 439"/>
          <p:cNvSpPr>
            <a:spLocks noGrp="1" noRot="1" noChangeAspect="1"/>
          </p:cNvSpPr>
          <p:nvPr>
            <p:ph type="sldImg"/>
          </p:nvPr>
        </p:nvSpPr>
        <p:spPr>
          <a:xfrm>
            <a:off x="381000" y="685800"/>
            <a:ext cx="6096000" cy="3429000"/>
          </a:xfrm>
          <a:prstGeom prst="rect">
            <a:avLst/>
          </a:prstGeom>
        </p:spPr>
        <p:txBody>
          <a:bodyPr/>
          <a:lstStyle/>
          <a:p>
            <a:endParaRPr/>
          </a:p>
        </p:txBody>
      </p:sp>
      <p:sp>
        <p:nvSpPr>
          <p:cNvPr id="440" name="Shape 440"/>
          <p:cNvSpPr>
            <a:spLocks noGrp="1"/>
          </p:cNvSpPr>
          <p:nvPr>
            <p:ph type="body" sz="quarter" idx="1"/>
          </p:nvPr>
        </p:nvSpPr>
        <p:spPr>
          <a:prstGeom prst="rect">
            <a:avLst/>
          </a:prstGeom>
        </p:spPr>
        <p:txBody>
          <a:bodyPr/>
          <a:lstStyle/>
          <a:p>
            <a:br>
              <a:rPr dirty="0"/>
            </a:b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7" name="Shape 947"/>
          <p:cNvSpPr>
            <a:spLocks noGrp="1" noRot="1" noChangeAspect="1"/>
          </p:cNvSpPr>
          <p:nvPr>
            <p:ph type="sldImg"/>
          </p:nvPr>
        </p:nvSpPr>
        <p:spPr>
          <a:xfrm>
            <a:off x="381000" y="685800"/>
            <a:ext cx="6096000" cy="3429000"/>
          </a:xfrm>
          <a:prstGeom prst="rect">
            <a:avLst/>
          </a:prstGeom>
        </p:spPr>
        <p:txBody>
          <a:bodyPr/>
          <a:lstStyle/>
          <a:p>
            <a:endParaRPr/>
          </a:p>
        </p:txBody>
      </p:sp>
      <p:sp>
        <p:nvSpPr>
          <p:cNvPr id="948" name="Shape 948"/>
          <p:cNvSpPr>
            <a:spLocks noGrp="1"/>
          </p:cNvSpPr>
          <p:nvPr>
            <p:ph type="body" sz="quarter" idx="1"/>
          </p:nvPr>
        </p:nvSpPr>
        <p:spPr>
          <a:prstGeom prst="rect">
            <a:avLst/>
          </a:prstGeom>
        </p:spPr>
        <p:txBody>
          <a:bodyPr/>
          <a:lstStyle>
            <a:lvl1pPr>
              <a:defRPr>
                <a:latin typeface="Helvetica"/>
                <a:ea typeface="Helvetica"/>
                <a:cs typeface="Helvetica"/>
                <a:sym typeface="Helvetica"/>
              </a:defRPr>
            </a:lvl1pPr>
          </a:lstStyle>
          <a:p>
            <a:r>
              <a:t>And this has been studied and tested using the PIC code OSIRIS, developed in tandem from our group at técnico and UCLA. Recently also the university of michigan has joined the effort.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 name="Shape 684"/>
          <p:cNvSpPr>
            <a:spLocks noGrp="1" noRot="1" noChangeAspect="1"/>
          </p:cNvSpPr>
          <p:nvPr>
            <p:ph type="sldImg"/>
          </p:nvPr>
        </p:nvSpPr>
        <p:spPr>
          <a:xfrm>
            <a:off x="381000" y="685800"/>
            <a:ext cx="6096000" cy="3429000"/>
          </a:xfrm>
          <a:prstGeom prst="rect">
            <a:avLst/>
          </a:prstGeom>
        </p:spPr>
        <p:txBody>
          <a:bodyPr/>
          <a:lstStyle/>
          <a:p>
            <a:endParaRPr/>
          </a:p>
        </p:txBody>
      </p:sp>
      <p:sp>
        <p:nvSpPr>
          <p:cNvPr id="685" name="Shape 685"/>
          <p:cNvSpPr>
            <a:spLocks noGrp="1"/>
          </p:cNvSpPr>
          <p:nvPr>
            <p:ph type="body" sz="quarter" idx="1"/>
          </p:nvPr>
        </p:nvSpPr>
        <p:spPr>
          <a:prstGeom prst="rect">
            <a:avLst/>
          </a:prstGeom>
        </p:spPr>
        <p:txBody>
          <a:bodyPr/>
          <a:lstStyle/>
          <a:p>
            <a:r>
              <a:t>These pulses have been implemented inside OSIRIS, and we tested them to see if they were able to drive nice accelerating wakes. I’m showing you here a couple of examples, one with a subluminal velocity and the other with a superluminal velocity, as you can see from the waterfall plots at the bottom. With this pulses we are so able to control the plasma waves phase velocity since it’s the same of the pulse focus velocity. These pulses have been implemented inside OSIRIS by Rafael A, that btw will be giving a talk this afternoon at 4pm.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PT" dirty="0"/>
          </a:p>
        </p:txBody>
      </p:sp>
    </p:spTree>
    <p:extLst>
      <p:ext uri="{BB962C8B-B14F-4D97-AF65-F5344CB8AC3E}">
        <p14:creationId xmlns:p14="http://schemas.microsoft.com/office/powerpoint/2010/main" val="986082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PT" dirty="0"/>
          </a:p>
        </p:txBody>
      </p:sp>
    </p:spTree>
    <p:extLst>
      <p:ext uri="{BB962C8B-B14F-4D97-AF65-F5344CB8AC3E}">
        <p14:creationId xmlns:p14="http://schemas.microsoft.com/office/powerpoint/2010/main" val="2061729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PT" dirty="0"/>
          </a:p>
        </p:txBody>
      </p:sp>
    </p:spTree>
    <p:extLst>
      <p:ext uri="{BB962C8B-B14F-4D97-AF65-F5344CB8AC3E}">
        <p14:creationId xmlns:p14="http://schemas.microsoft.com/office/powerpoint/2010/main" val="944497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PT" dirty="0"/>
          </a:p>
        </p:txBody>
      </p:sp>
    </p:spTree>
    <p:extLst>
      <p:ext uri="{BB962C8B-B14F-4D97-AF65-F5344CB8AC3E}">
        <p14:creationId xmlns:p14="http://schemas.microsoft.com/office/powerpoint/2010/main" val="640760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8" name="Shape 1148"/>
          <p:cNvSpPr>
            <a:spLocks noGrp="1" noRot="1" noChangeAspect="1"/>
          </p:cNvSpPr>
          <p:nvPr>
            <p:ph type="sldImg"/>
          </p:nvPr>
        </p:nvSpPr>
        <p:spPr>
          <a:xfrm>
            <a:off x="381000" y="685800"/>
            <a:ext cx="6096000" cy="3429000"/>
          </a:xfrm>
          <a:prstGeom prst="rect">
            <a:avLst/>
          </a:prstGeom>
        </p:spPr>
        <p:txBody>
          <a:bodyPr/>
          <a:lstStyle/>
          <a:p>
            <a:endParaRPr/>
          </a:p>
        </p:txBody>
      </p:sp>
      <p:sp>
        <p:nvSpPr>
          <p:cNvPr id="1149" name="Shape 1149"/>
          <p:cNvSpPr>
            <a:spLocks noGrp="1"/>
          </p:cNvSpPr>
          <p:nvPr>
            <p:ph type="body" sz="quarter" idx="1"/>
          </p:nvPr>
        </p:nvSpPr>
        <p:spPr>
          <a:prstGeom prst="rect">
            <a:avLst/>
          </a:prstGeom>
        </p:spPr>
        <p:txBody>
          <a:bodyPr/>
          <a:lstStyle/>
          <a:p>
            <a:r>
              <a:t>2. Difference Between Self‐Injection and Wave‐Breaking</a:t>
            </a:r>
          </a:p>
          <a:p>
            <a:endParaRPr/>
          </a:p>
          <a:p>
            <a:r>
              <a:t>Wave‐Breaking:</a:t>
            </a:r>
          </a:p>
          <a:p>
            <a:r>
              <a:t>Wave‐breaking occurs when the plasma wave’s amplitude grows so large that background electrons overrun the wave crest. Essentially, the orderly structure of the wake “breaks,” causing the wave to lose its coherent form. This is often described as the point at which the wave can no longer be sustained because the trapped electrons outrun its potential.</a:t>
            </a:r>
          </a:p>
          <a:p>
            <a:r>
              <a:t>Self‐Injection:</a:t>
            </a:r>
          </a:p>
          <a:p>
            <a:r>
              <a:t>Self‐injection refers to the process where electrons from the background plasma become trapped (injected) into the accelerating phase of the wakefield. While wave‐breaking can be one mechanism that triggers self‐injection (electrons break off the crest and get trapped), not all self‐injection requires a full wave‐breaking event. Certain other mechanisms (such as density ramps or specific driver configurations) can also cause electrons to cross the separatrix and become accelerated, without the wake fully “breaking.”</a:t>
            </a:r>
          </a:p>
          <a:p>
            <a:r>
              <a:t>In short, wave‐breaking is the physical destruction of the wake’s structure, while self‐injection is the process of getting electrons from the plasma into the wake’s accelerating region. They’re related but not identical—wave‐breaking often leads to self‐injection, but self‐injection can also happen under other conditions.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3" name="Shape 1223"/>
          <p:cNvSpPr>
            <a:spLocks noGrp="1" noRot="1" noChangeAspect="1"/>
          </p:cNvSpPr>
          <p:nvPr>
            <p:ph type="sldImg"/>
          </p:nvPr>
        </p:nvSpPr>
        <p:spPr>
          <a:xfrm>
            <a:off x="381000" y="685800"/>
            <a:ext cx="6096000" cy="3429000"/>
          </a:xfrm>
          <a:prstGeom prst="rect">
            <a:avLst/>
          </a:prstGeom>
        </p:spPr>
        <p:txBody>
          <a:bodyPr/>
          <a:lstStyle/>
          <a:p>
            <a:endParaRPr/>
          </a:p>
        </p:txBody>
      </p:sp>
      <p:sp>
        <p:nvSpPr>
          <p:cNvPr id="1224" name="Shape 1224"/>
          <p:cNvSpPr>
            <a:spLocks noGrp="1"/>
          </p:cNvSpPr>
          <p:nvPr>
            <p:ph type="body" sz="quarter" idx="1"/>
          </p:nvPr>
        </p:nvSpPr>
        <p:spPr>
          <a:prstGeom prst="rect">
            <a:avLst/>
          </a:prstGeom>
        </p:spPr>
        <p:txBody>
          <a:bodyPr/>
          <a:lstStyle/>
          <a:p>
            <a:r>
              <a:t>2. Difference Between Self‐Injection and Wave‐Breaking</a:t>
            </a:r>
          </a:p>
          <a:p>
            <a:endParaRPr/>
          </a:p>
          <a:p>
            <a:r>
              <a:t>Wave‐Breaking:</a:t>
            </a:r>
          </a:p>
          <a:p>
            <a:r>
              <a:t>Wave‐breaking occurs when the plasma wave’s amplitude grows so large that background electrons overrun the wave crest. Essentially, the orderly structure of the wake “breaks,” causing the wave to lose its coherent form. This is often described as the point at which the wave can no longer be sustained because the trapped electrons outrun its potential.</a:t>
            </a:r>
          </a:p>
          <a:p>
            <a:r>
              <a:t>Self‐Injection:</a:t>
            </a:r>
          </a:p>
          <a:p>
            <a:r>
              <a:t>Self‐injection refers to the process where electrons from the background plasma become trapped (injected) into the accelerating phase of the wakefield. While wave‐breaking can be one mechanism that triggers self‐injection (electrons break off the crest and get trapped), not all self‐injection requires a full wave‐breaking event. Certain other mechanisms (such as density ramps or specific driver configurations) can also cause electrons to cross the separatrix and become accelerated, without the wake fully “breaking.”</a:t>
            </a:r>
          </a:p>
          <a:p>
            <a:r>
              <a:t>In short, wave‐breaking is the physical destruction of the wake’s structure, while self‐injection is the process of getting electrons from the plasma into the wake’s accelerating region. They’re related but not identical—wave‐breaking often leads to self‐injection, but self‐injection can also happen under other conditions.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4" name="Shape 1514"/>
          <p:cNvSpPr>
            <a:spLocks noGrp="1" noRot="1" noChangeAspect="1"/>
          </p:cNvSpPr>
          <p:nvPr>
            <p:ph type="sldImg"/>
          </p:nvPr>
        </p:nvSpPr>
        <p:spPr>
          <a:xfrm>
            <a:off x="381000" y="685800"/>
            <a:ext cx="6096000" cy="3429000"/>
          </a:xfrm>
          <a:prstGeom prst="rect">
            <a:avLst/>
          </a:prstGeom>
        </p:spPr>
        <p:txBody>
          <a:bodyPr/>
          <a:lstStyle/>
          <a:p>
            <a:endParaRPr/>
          </a:p>
        </p:txBody>
      </p:sp>
      <p:sp>
        <p:nvSpPr>
          <p:cNvPr id="1515" name="Shape 1515"/>
          <p:cNvSpPr>
            <a:spLocks noGrp="1"/>
          </p:cNvSpPr>
          <p:nvPr>
            <p:ph type="body" sz="quarter" idx="1"/>
          </p:nvPr>
        </p:nvSpPr>
        <p:spPr>
          <a:prstGeom prst="rect">
            <a:avLst/>
          </a:prstGeom>
        </p:spPr>
        <p:txBody>
          <a:bodyPr/>
          <a:lstStyle/>
          <a:p>
            <a:r>
              <a:t>The spectrum of any freely propagating optical field lies on the surface of the light cone. A spatio-temporal pulse is obtained by restricting the spectrum to the curve defined by the intersection between the light cone and a tilted spectral hyperplane. The tilt angle (\theta) determines the slope of the frequency–wave-vector relation and therefore controls the group velocity of the pulse. Depending on this tilt, the resulting wave packet can exhibit subluminal, superluminal, or negative group velocity while propagating in free space.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Shape 340"/>
          <p:cNvSpPr>
            <a:spLocks noGrp="1" noRot="1" noChangeAspect="1"/>
          </p:cNvSpPr>
          <p:nvPr>
            <p:ph type="sldImg"/>
          </p:nvPr>
        </p:nvSpPr>
        <p:spPr>
          <a:xfrm>
            <a:off x="381000" y="685800"/>
            <a:ext cx="6096000" cy="3429000"/>
          </a:xfrm>
          <a:prstGeom prst="rect">
            <a:avLst/>
          </a:prstGeom>
        </p:spPr>
        <p:txBody>
          <a:bodyPr/>
          <a:lstStyle/>
          <a:p>
            <a:endParaRPr/>
          </a:p>
        </p:txBody>
      </p:sp>
      <p:sp>
        <p:nvSpPr>
          <p:cNvPr id="341" name="Shape 341"/>
          <p:cNvSpPr>
            <a:spLocks noGrp="1"/>
          </p:cNvSpPr>
          <p:nvPr>
            <p:ph type="body" sz="quarter" idx="1"/>
          </p:nvPr>
        </p:nvSpPr>
        <p:spPr>
          <a:prstGeom prst="rect">
            <a:avLst/>
          </a:prstGeom>
        </p:spPr>
        <p:txBody>
          <a:bodyPr/>
          <a:lstStyle/>
          <a:p>
            <a:r>
              <a:rPr dirty="0"/>
              <a:t>Let me first introduce to you briefly what a plasma based </a:t>
            </a:r>
            <a:r>
              <a:rPr dirty="0" err="1"/>
              <a:t>wakefield</a:t>
            </a:r>
            <a:r>
              <a:rPr dirty="0"/>
              <a:t> accelerator is. Let’s start by considering a laser driver, that as light does moves at c. While the laser is propagating inside the plasma, the ponderomotive force of the laser will pulse the plasma electrons from their equilibrium, creating a cavity, that we can call wake, that follows the drive pulse with a </a:t>
            </a:r>
            <a:r>
              <a:rPr dirty="0" err="1"/>
              <a:t>fase</a:t>
            </a:r>
            <a:r>
              <a:rPr dirty="0"/>
              <a:t> velocity ~c. Since the particles inside the plasma are mostly free, we are not limited to the material breakdown limit and we can unlock extremely high acceleration gradients. Also here I show you the typical structure of a </a:t>
            </a:r>
            <a:r>
              <a:rPr dirty="0" err="1"/>
              <a:t>wakefield</a:t>
            </a:r>
            <a:r>
              <a:rPr dirty="0"/>
              <a:t> accelerator, that is </a:t>
            </a:r>
            <a:r>
              <a:rPr dirty="0" err="1"/>
              <a:t>characterised</a:t>
            </a:r>
            <a:r>
              <a:rPr dirty="0"/>
              <a:t> by this longitudinal field, that is accelerating for example for negative particles in this region.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Shape 340"/>
          <p:cNvSpPr>
            <a:spLocks noGrp="1" noRot="1" noChangeAspect="1"/>
          </p:cNvSpPr>
          <p:nvPr>
            <p:ph type="sldImg"/>
          </p:nvPr>
        </p:nvSpPr>
        <p:spPr>
          <a:xfrm>
            <a:off x="381000" y="685800"/>
            <a:ext cx="6096000" cy="3429000"/>
          </a:xfrm>
          <a:prstGeom prst="rect">
            <a:avLst/>
          </a:prstGeom>
        </p:spPr>
        <p:txBody>
          <a:bodyPr/>
          <a:lstStyle/>
          <a:p>
            <a:endParaRPr/>
          </a:p>
        </p:txBody>
      </p:sp>
      <p:sp>
        <p:nvSpPr>
          <p:cNvPr id="341" name="Shape 341"/>
          <p:cNvSpPr>
            <a:spLocks noGrp="1"/>
          </p:cNvSpPr>
          <p:nvPr>
            <p:ph type="body" sz="quarter" idx="1"/>
          </p:nvPr>
        </p:nvSpPr>
        <p:spPr>
          <a:prstGeom prst="rect">
            <a:avLst/>
          </a:prstGeom>
        </p:spPr>
        <p:txBody>
          <a:bodyPr/>
          <a:lstStyle/>
          <a:p>
            <a:r>
              <a:rPr dirty="0"/>
              <a:t>Let me first introduce to you briefly what a plasma based </a:t>
            </a:r>
            <a:r>
              <a:rPr dirty="0" err="1"/>
              <a:t>wakefield</a:t>
            </a:r>
            <a:r>
              <a:rPr dirty="0"/>
              <a:t> accelerator is. Let’s start by considering a laser driver, that as light does moves at c. While the laser is propagating inside the plasma, the ponderomotive force of the laser will pulse the plasma electrons from their equilibrium, creating a cavity, that we can call wake, that follows the drive pulse with a </a:t>
            </a:r>
            <a:r>
              <a:rPr dirty="0" err="1"/>
              <a:t>fase</a:t>
            </a:r>
            <a:r>
              <a:rPr dirty="0"/>
              <a:t> velocity ~c. Since the particles inside the plasma are mostly free, we are not limited to the material breakdown limit and we can unlock extremely high acceleration gradients. Also here I show you the typical structure of a </a:t>
            </a:r>
            <a:r>
              <a:rPr dirty="0" err="1"/>
              <a:t>wakefield</a:t>
            </a:r>
            <a:r>
              <a:rPr dirty="0"/>
              <a:t> accelerator, that is </a:t>
            </a:r>
            <a:r>
              <a:rPr dirty="0" err="1"/>
              <a:t>characterised</a:t>
            </a:r>
            <a:r>
              <a:rPr dirty="0"/>
              <a:t> by this longitudinal field, that is accelerating for example for negative particles in this region. </a:t>
            </a:r>
          </a:p>
        </p:txBody>
      </p:sp>
    </p:spTree>
    <p:extLst>
      <p:ext uri="{BB962C8B-B14F-4D97-AF65-F5344CB8AC3E}">
        <p14:creationId xmlns:p14="http://schemas.microsoft.com/office/powerpoint/2010/main" val="3453461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PT" dirty="0"/>
          </a:p>
        </p:txBody>
      </p:sp>
    </p:spTree>
    <p:extLst>
      <p:ext uri="{BB962C8B-B14F-4D97-AF65-F5344CB8AC3E}">
        <p14:creationId xmlns:p14="http://schemas.microsoft.com/office/powerpoint/2010/main" val="4236147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6" name="Shape 1666"/>
          <p:cNvSpPr>
            <a:spLocks noGrp="1" noRot="1" noChangeAspect="1"/>
          </p:cNvSpPr>
          <p:nvPr>
            <p:ph type="sldImg"/>
          </p:nvPr>
        </p:nvSpPr>
        <p:spPr>
          <a:xfrm>
            <a:off x="381000" y="685800"/>
            <a:ext cx="6096000" cy="3429000"/>
          </a:xfrm>
          <a:prstGeom prst="rect">
            <a:avLst/>
          </a:prstGeom>
        </p:spPr>
        <p:txBody>
          <a:bodyPr/>
          <a:lstStyle/>
          <a:p>
            <a:endParaRPr/>
          </a:p>
        </p:txBody>
      </p:sp>
      <p:sp>
        <p:nvSpPr>
          <p:cNvPr id="1667" name="Shape 1667"/>
          <p:cNvSpPr>
            <a:spLocks noGrp="1"/>
          </p:cNvSpPr>
          <p:nvPr>
            <p:ph type="body" sz="quarter" idx="1"/>
          </p:nvPr>
        </p:nvSpPr>
        <p:spPr>
          <a:prstGeom prst="rect">
            <a:avLst/>
          </a:prstGeom>
        </p:spPr>
        <p:txBody>
          <a:bodyPr/>
          <a:lstStyle/>
          <a:p>
            <a:r>
              <a:t>lambda p [um] = 3.3 *10^10/sqrt(n0[cm^-3]) and remember that the particles would be after cooling and that we could increase the a0 or reduce the density. Our lambdap here is around 10 um </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14"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5"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15"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6"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17"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t> Sept 2026 </a:t>
                </a:r>
              </a:p>
            </p:txBody>
          </p:sp>
        </mc:Choice>
        <mc:Fallback xmlns="">
          <p:sp>
            <p:nvSpPr>
              <p:cNvPr id="17"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4"/>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8"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Header and Footer, black background">
    <p:bg>
      <p:bgPr>
        <a:solidFill>
          <a:srgbClr val="000000"/>
        </a:solidFill>
        <a:effectLst/>
      </p:bgPr>
    </p:bg>
    <p:spTree>
      <p:nvGrpSpPr>
        <p:cNvPr id="1" name=""/>
        <p:cNvGrpSpPr/>
        <p:nvPr/>
      </p:nvGrpSpPr>
      <p:grpSpPr>
        <a:xfrm>
          <a:off x="0" y="0"/>
          <a:ext cx="0" cy="0"/>
          <a:chOff x="0" y="0"/>
          <a:chExt cx="0" cy="0"/>
        </a:xfrm>
      </p:grpSpPr>
      <p:sp>
        <p:nvSpPr>
          <p:cNvPr id="33" name="Author’s name | MRT | Month xx, 2016"/>
          <p:cNvSpPr txBox="1"/>
          <p:nvPr/>
        </p:nvSpPr>
        <p:spPr>
          <a:xfrm>
            <a:off x="15298737" y="13251656"/>
            <a:ext cx="9054704"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spAutoFit/>
          </a:bodyPr>
          <a:lstStyle>
            <a:lvl1pPr algn="r" defTabSz="642937">
              <a:lnSpc>
                <a:spcPts val="2600"/>
              </a:lnSpc>
              <a:tabLst>
                <a:tab pos="1498600" algn="l"/>
                <a:tab pos="6553200" algn="l"/>
              </a:tabLst>
              <a:defRPr sz="2200">
                <a:solidFill>
                  <a:srgbClr val="FFFFFF"/>
                </a:solidFill>
                <a:latin typeface="+mj-lt"/>
                <a:ea typeface="+mj-ea"/>
                <a:cs typeface="+mj-cs"/>
                <a:sym typeface="Gill Sans"/>
              </a:defRPr>
            </a:lvl1pPr>
          </a:lstStyle>
          <a:p>
            <a:r>
              <a:t>Author’s name | MRT | Month xx, 2016 </a:t>
            </a:r>
          </a:p>
        </p:txBody>
      </p:sp>
      <p:sp>
        <p:nvSpPr>
          <p:cNvPr id="34" name="Slide Number"/>
          <p:cNvSpPr txBox="1">
            <a:spLocks noGrp="1"/>
          </p:cNvSpPr>
          <p:nvPr>
            <p:ph type="sldNum" sz="quarter" idx="2"/>
          </p:nvPr>
        </p:nvSpPr>
        <p:spPr>
          <a:xfrm>
            <a:off x="11767343" y="13037343"/>
            <a:ext cx="424658" cy="462757"/>
          </a:xfrm>
          <a:prstGeom prst="rect">
            <a:avLst/>
          </a:prstGeom>
        </p:spPr>
        <p:txBody>
          <a:bodyPr lIns="53578" tIns="53578" rIns="53578" bIns="53578"/>
          <a:lstStyle>
            <a:lvl1pPr algn="r" defTabSz="642937">
              <a:defRPr>
                <a:solidFill>
                  <a:srgbClr val="475560"/>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MRT">
    <p:spTree>
      <p:nvGrpSpPr>
        <p:cNvPr id="1" name=""/>
        <p:cNvGrpSpPr/>
        <p:nvPr/>
      </p:nvGrpSpPr>
      <p:grpSpPr>
        <a:xfrm>
          <a:off x="0" y="0"/>
          <a:ext cx="0" cy="0"/>
          <a:chOff x="0" y="0"/>
          <a:chExt cx="0" cy="0"/>
        </a:xfrm>
      </p:grpSpPr>
      <p:sp>
        <p:nvSpPr>
          <p:cNvPr id="41"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sp>
        <p:nvSpPr>
          <p:cNvPr id="42" name="Author’s name | MRT | Month xx, 2016"/>
          <p:cNvSpPr txBox="1"/>
          <p:nvPr/>
        </p:nvSpPr>
        <p:spPr>
          <a:xfrm>
            <a:off x="15298737" y="13251656"/>
            <a:ext cx="9054704"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spAutoFit/>
          </a:bodyPr>
          <a:lstStyle>
            <a:lvl1pPr algn="r" defTabSz="642937">
              <a:lnSpc>
                <a:spcPts val="2600"/>
              </a:lnSpc>
              <a:tabLst>
                <a:tab pos="1498600" algn="l"/>
                <a:tab pos="6553200" algn="l"/>
              </a:tabLst>
              <a:defRPr sz="2200">
                <a:solidFill>
                  <a:srgbClr val="009DE0"/>
                </a:solidFill>
                <a:latin typeface="+mj-lt"/>
                <a:ea typeface="+mj-ea"/>
                <a:cs typeface="+mj-cs"/>
                <a:sym typeface="Gill Sans"/>
              </a:defRPr>
            </a:lvl1pPr>
          </a:lstStyle>
          <a:p>
            <a:r>
              <a:t>Author’s name | MRT | Month xx, 2016 </a:t>
            </a:r>
          </a:p>
        </p:txBody>
      </p:sp>
      <p:pic>
        <p:nvPicPr>
          <p:cNvPr id="43" name="IST_A_RGB_NEG.png" descr="IST_A_RGB_NEG.png"/>
          <p:cNvPicPr>
            <a:picLocks noChangeAspect="1"/>
          </p:cNvPicPr>
          <p:nvPr/>
        </p:nvPicPr>
        <p:blipFill>
          <a:blip r:embed="rId2"/>
          <a:srcRect l="17253" t="30113" r="17253" b="30113"/>
          <a:stretch>
            <a:fillRect/>
          </a:stretch>
        </p:blipFill>
        <p:spPr>
          <a:xfrm>
            <a:off x="21213327" y="230774"/>
            <a:ext cx="2853938" cy="1224784"/>
          </a:xfrm>
          <a:prstGeom prst="rect">
            <a:avLst/>
          </a:prstGeom>
          <a:ln w="12700">
            <a:miter lim="400000"/>
          </a:ln>
        </p:spPr>
      </p:pic>
      <p:sp>
        <p:nvSpPr>
          <p:cNvPr id="44"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51"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52" name="IST_A_RGB_NEG.png" descr="IST_A_RGB_NEG.png"/>
          <p:cNvPicPr>
            <a:picLocks noChangeAspect="1"/>
          </p:cNvPicPr>
          <p:nvPr/>
        </p:nvPicPr>
        <p:blipFill>
          <a:blip r:embed="rId2"/>
          <a:srcRect l="17253" t="30113" r="17253" b="30113"/>
          <a:stretch>
            <a:fillRect/>
          </a:stretch>
        </p:blipFill>
        <p:spPr>
          <a:xfrm>
            <a:off x="21213327" y="230774"/>
            <a:ext cx="2853938" cy="1224784"/>
          </a:xfrm>
          <a:prstGeom prst="rect">
            <a:avLst/>
          </a:prstGeom>
          <a:ln w="12700">
            <a:miter lim="400000"/>
          </a:ln>
        </p:spPr>
      </p:pic>
      <p:sp>
        <p:nvSpPr>
          <p:cNvPr id="53" name="C Badiali | EPP Weekly Meeting | April 8th, 2022"/>
          <p:cNvSpPr txBox="1"/>
          <p:nvPr/>
        </p:nvSpPr>
        <p:spPr>
          <a:xfrm>
            <a:off x="15298737" y="13251656"/>
            <a:ext cx="9054704" cy="7778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spAutoFit/>
          </a:bodyPr>
          <a:lstStyle/>
          <a:p>
            <a:pPr algn="r" defTabSz="642937">
              <a:lnSpc>
                <a:spcPts val="2600"/>
              </a:lnSpc>
              <a:tabLst>
                <a:tab pos="1498600" algn="l"/>
                <a:tab pos="6553200" algn="l"/>
              </a:tabLst>
              <a:defRPr sz="2200">
                <a:solidFill>
                  <a:srgbClr val="009DE0"/>
                </a:solidFill>
                <a:latin typeface="+mj-lt"/>
                <a:ea typeface="+mj-ea"/>
                <a:cs typeface="+mj-cs"/>
                <a:sym typeface="Gill Sans"/>
              </a:defRPr>
            </a:pPr>
            <a:r>
              <a:t>C Badiali | EPP Weekly Meeting | April 8th, 2022</a:t>
            </a:r>
          </a:p>
          <a:p>
            <a:pPr algn="r" defTabSz="642937">
              <a:lnSpc>
                <a:spcPts val="2600"/>
              </a:lnSpc>
              <a:tabLst>
                <a:tab pos="1498600" algn="l"/>
                <a:tab pos="6553200" algn="l"/>
              </a:tabLst>
              <a:defRPr sz="2200">
                <a:solidFill>
                  <a:srgbClr val="009DE0"/>
                </a:solidFill>
                <a:latin typeface="+mj-lt"/>
                <a:ea typeface="+mj-ea"/>
                <a:cs typeface="+mj-cs"/>
                <a:sym typeface="Gill Sans"/>
              </a:defRPr>
            </a:pPr>
            <a:r>
              <a:t> </a:t>
            </a:r>
          </a:p>
        </p:txBody>
      </p:sp>
      <p:sp>
        <p:nvSpPr>
          <p:cNvPr id="54"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MRT">
    <p:spTree>
      <p:nvGrpSpPr>
        <p:cNvPr id="1" name=""/>
        <p:cNvGrpSpPr/>
        <p:nvPr/>
      </p:nvGrpSpPr>
      <p:grpSpPr>
        <a:xfrm>
          <a:off x="0" y="0"/>
          <a:ext cx="0" cy="0"/>
          <a:chOff x="0" y="0"/>
          <a:chExt cx="0" cy="0"/>
        </a:xfrm>
      </p:grpSpPr>
      <p:sp>
        <p:nvSpPr>
          <p:cNvPr id="61" name="Rectangle"/>
          <p:cNvSpPr/>
          <p:nvPr/>
        </p:nvSpPr>
        <p:spPr>
          <a:xfrm>
            <a:off x="-25692" y="-1"/>
            <a:ext cx="24435384" cy="1800001"/>
          </a:xfrm>
          <a:prstGeom prst="rect">
            <a:avLst/>
          </a:prstGeom>
          <a:solidFill>
            <a:srgbClr val="009D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89296" tIns="89296" rIns="89296" bIns="89296" anchor="ctr"/>
          <a:lstStyle>
            <a:lvl1pPr marL="75027" marR="75027" indent="292875" algn="l" defTabSz="1696640">
              <a:defRPr sz="6000">
                <a:solidFill>
                  <a:srgbClr val="FFFFFF"/>
                </a:solidFill>
                <a:uFill>
                  <a:solidFill>
                    <a:srgbClr val="FFFFFF"/>
                  </a:solidFill>
                </a:uFill>
                <a:latin typeface="+mj-lt"/>
                <a:ea typeface="+mj-ea"/>
                <a:cs typeface="+mj-cs"/>
                <a:sym typeface="Gill Sans"/>
              </a:defRPr>
            </a:lvl1pPr>
          </a:lstStyle>
          <a:p>
            <a:r>
              <a:t> </a:t>
            </a:r>
          </a:p>
        </p:txBody>
      </p:sp>
      <p:sp>
        <p:nvSpPr>
          <p:cNvPr id="62" name="C Badiali | Flying Focus Meeting | December 22nd 2022"/>
          <p:cNvSpPr/>
          <p:nvPr/>
        </p:nvSpPr>
        <p:spPr>
          <a:xfrm>
            <a:off x="15184620" y="13138567"/>
            <a:ext cx="9054704" cy="498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gn="r" defTabSz="642937">
              <a:lnSpc>
                <a:spcPts val="2800"/>
              </a:lnSpc>
              <a:tabLst>
                <a:tab pos="1498600" algn="l"/>
                <a:tab pos="6553200" algn="l"/>
              </a:tabLst>
              <a:defRPr sz="2400">
                <a:solidFill>
                  <a:srgbClr val="009DE0"/>
                </a:solidFill>
                <a:latin typeface="+mj-lt"/>
                <a:ea typeface="+mj-ea"/>
                <a:cs typeface="+mj-cs"/>
                <a:sym typeface="Gill Sans"/>
              </a:defRPr>
            </a:lvl1pPr>
          </a:lstStyle>
          <a:p>
            <a:r>
              <a:t>C Badiali | Flying Focus Meeting | December 22nd 2022 </a:t>
            </a:r>
          </a:p>
        </p:txBody>
      </p:sp>
      <p:pic>
        <p:nvPicPr>
          <p:cNvPr id="63" name="IST_A_RGB_NEG.png" descr="IST_A_RGB_NEG.png"/>
          <p:cNvPicPr>
            <a:picLocks noChangeAspect="1"/>
          </p:cNvPicPr>
          <p:nvPr/>
        </p:nvPicPr>
        <p:blipFill>
          <a:blip r:embed="rId2"/>
          <a:srcRect l="17253" t="30113" r="17253" b="30113"/>
          <a:stretch>
            <a:fillRect/>
          </a:stretch>
        </p:blipFill>
        <p:spPr>
          <a:xfrm>
            <a:off x="20700000" y="251999"/>
            <a:ext cx="3240001" cy="1390465"/>
          </a:xfrm>
          <a:prstGeom prst="rect">
            <a:avLst/>
          </a:prstGeom>
          <a:ln w="12700">
            <a:miter lim="400000"/>
          </a:ln>
        </p:spPr>
      </p:pic>
      <p:sp>
        <p:nvSpPr>
          <p:cNvPr id="64"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71" name="Rectangle"/>
          <p:cNvSpPr txBox="1"/>
          <p:nvPr/>
        </p:nvSpPr>
        <p:spPr>
          <a:xfrm>
            <a:off x="3048000" y="0"/>
            <a:ext cx="18288000" cy="1705708"/>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72" name="IST_A_RGB_NEG.png" descr="IST_A_RGB_NEG.png"/>
          <p:cNvPicPr>
            <a:picLocks noChangeAspect="1"/>
          </p:cNvPicPr>
          <p:nvPr/>
        </p:nvPicPr>
        <p:blipFill>
          <a:blip r:embed="rId2"/>
          <a:srcRect l="17253" t="30113" r="17253" b="30113"/>
          <a:stretch>
            <a:fillRect/>
          </a:stretch>
        </p:blipFill>
        <p:spPr>
          <a:xfrm>
            <a:off x="18165327" y="230774"/>
            <a:ext cx="2853938" cy="1224784"/>
          </a:xfrm>
          <a:prstGeom prst="rect">
            <a:avLst/>
          </a:prstGeom>
          <a:ln w="12700">
            <a:miter lim="400000"/>
          </a:ln>
        </p:spPr>
      </p:pic>
      <mc:AlternateContent xmlns:mc="http://schemas.openxmlformats.org/markup-compatibility/2006" xmlns:a14="http://schemas.microsoft.com/office/drawing/2010/main">
        <mc:Choice Requires="a14">
          <p:sp>
            <p:nvSpPr>
              <p:cNvPr id="73" name="C Badiali | Updates | Nov  , 2022"/>
              <p:cNvSpPr txBox="1"/>
              <p:nvPr/>
            </p:nvSpPr>
            <p:spPr>
              <a:xfrm>
                <a:off x="12263437" y="13251656"/>
                <a:ext cx="9054704" cy="482601"/>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algn="r" defTabSz="642937">
                  <a:lnSpc>
                    <a:spcPts val="2600"/>
                  </a:lnSpc>
                  <a:tabLst>
                    <a:tab pos="1498600" algn="l"/>
                    <a:tab pos="6553200" algn="l"/>
                  </a:tabLst>
                  <a:defRPr sz="2200">
                    <a:solidFill>
                      <a:srgbClr val="009DE0"/>
                    </a:solidFill>
                    <a:latin typeface="+mj-lt"/>
                    <a:ea typeface="+mj-ea"/>
                    <a:cs typeface="+mj-cs"/>
                    <a:sym typeface="Gill Sans"/>
                  </a:defRPr>
                </a:pPr>
                <a:r>
                  <a:t>C Badiali | Updates | Nov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22</m:t>
                        </m:r>
                      </m:e>
                      <m:sup>
                        <m:r>
                          <m:rPr>
                            <m:sty m:val="p"/>
                          </m:rPr>
                          <a:rPr sz="2300" i="1">
                            <a:solidFill>
                              <a:srgbClr val="009DDF"/>
                            </a:solidFill>
                            <a:latin typeface="Cambria Math" panose="02040503050406030204" pitchFamily="18" charset="0"/>
                          </a:rPr>
                          <m:t>nd</m:t>
                        </m:r>
                      </m:sup>
                    </m:sSup>
                  </m:oMath>
                </a14:m>
                <a:r>
                  <a:t>, 2022</a:t>
                </a:r>
              </a:p>
            </p:txBody>
          </p:sp>
        </mc:Choice>
        <mc:Fallback xmlns="">
          <p:sp>
            <p:nvSpPr>
              <p:cNvPr id="73" name="C Badiali | Updates | Nov  , 2022"/>
              <p:cNvSpPr txBox="1">
                <a:spLocks noRot="1" noChangeAspect="1" noMove="1" noResize="1" noEditPoints="1" noAdjustHandles="1" noChangeArrowheads="1" noChangeShapeType="1" noTextEdit="1"/>
              </p:cNvSpPr>
              <p:nvPr/>
            </p:nvSpPr>
            <p:spPr>
              <a:xfrm>
                <a:off x="12263437" y="13251656"/>
                <a:ext cx="9054704" cy="482601"/>
              </a:xfrm>
              <a:prstGeom prst="rect">
                <a:avLst/>
              </a:prstGeom>
              <a:blipFill>
                <a:blip r:embed="rId3"/>
                <a:stretch>
                  <a:fillRect t="-2564" r="-1120"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74"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81"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82"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009DE0"/>
                    </a:solidFill>
                    <a:latin typeface="+mj-lt"/>
                    <a:ea typeface="+mj-ea"/>
                    <a:cs typeface="+mj-cs"/>
                    <a:sym typeface="Gill Sans"/>
                  </a:defRPr>
                </a:pPr>
                <a:r>
                  <a:t>C Badiali | Thesis Defence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9</m:t>
                        </m:r>
                      </m:e>
                      <m:sup>
                        <m:r>
                          <a:rPr sz="2300" i="1">
                            <a:solidFill>
                              <a:srgbClr val="009DDF"/>
                            </a:solidFill>
                            <a:latin typeface="Cambria Math" panose="02040503050406030204" pitchFamily="18" charset="0"/>
                          </a:rPr>
                          <m:t>𝑡ℎ</m:t>
                        </m:r>
                      </m:sup>
                    </m:sSup>
                  </m:oMath>
                </a14:m>
                <a:r>
                  <a:t> June | 2026 </a:t>
                </a:r>
              </a:p>
            </p:txBody>
          </p:sp>
        </mc:Choice>
        <mc:Fallback xmlns="">
          <p:sp>
            <p:nvSpPr>
              <p:cNvPr id="82"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83"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p:sp>
        <p:nvSpPr>
          <p:cNvPr id="84"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No Footer">
    <p:spTree>
      <p:nvGrpSpPr>
        <p:cNvPr id="1" name=""/>
        <p:cNvGrpSpPr/>
        <p:nvPr/>
      </p:nvGrpSpPr>
      <p:grpSpPr>
        <a:xfrm>
          <a:off x="0" y="0"/>
          <a:ext cx="0" cy="0"/>
          <a:chOff x="0" y="0"/>
          <a:chExt cx="0" cy="0"/>
        </a:xfrm>
      </p:grpSpPr>
      <p:sp>
        <p:nvSpPr>
          <p:cNvPr id="91"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98" name="Rectangle"/>
          <p:cNvSpPr txBox="1"/>
          <p:nvPr/>
        </p:nvSpPr>
        <p:spPr>
          <a:xfrm>
            <a:off x="3048000" y="0"/>
            <a:ext cx="18288000" cy="1705708"/>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99" name="IST_A_RGB_NEG.png" descr="IST_A_RGB_NEG.png"/>
          <p:cNvPicPr>
            <a:picLocks noChangeAspect="1"/>
          </p:cNvPicPr>
          <p:nvPr/>
        </p:nvPicPr>
        <p:blipFill>
          <a:blip r:embed="rId2"/>
          <a:srcRect l="17253" t="30113" r="17253" b="30113"/>
          <a:stretch>
            <a:fillRect/>
          </a:stretch>
        </p:blipFill>
        <p:spPr>
          <a:xfrm>
            <a:off x="18165327" y="230774"/>
            <a:ext cx="2853938" cy="1224784"/>
          </a:xfrm>
          <a:prstGeom prst="rect">
            <a:avLst/>
          </a:prstGeom>
          <a:ln w="12700">
            <a:miter lim="400000"/>
          </a:ln>
        </p:spPr>
      </p:pic>
      <p:sp>
        <p:nvSpPr>
          <p:cNvPr id="100" name="Author’s name | Event, Place | Month xx, 2016"/>
          <p:cNvSpPr txBox="1"/>
          <p:nvPr/>
        </p:nvSpPr>
        <p:spPr>
          <a:xfrm>
            <a:off x="12263437" y="13251656"/>
            <a:ext cx="9054704"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spAutoFit/>
          </a:bodyPr>
          <a:lstStyle>
            <a:lvl1pPr algn="r" defTabSz="642937">
              <a:lnSpc>
                <a:spcPts val="2600"/>
              </a:lnSpc>
              <a:tabLst>
                <a:tab pos="1498600" algn="l"/>
                <a:tab pos="6553200" algn="l"/>
              </a:tabLst>
              <a:defRPr sz="2200">
                <a:solidFill>
                  <a:srgbClr val="009DE0"/>
                </a:solidFill>
                <a:latin typeface="+mj-lt"/>
                <a:ea typeface="+mj-ea"/>
                <a:cs typeface="+mj-cs"/>
                <a:sym typeface="Gill Sans"/>
              </a:defRPr>
            </a:lvl1pPr>
          </a:lstStyle>
          <a:p>
            <a:r>
              <a:t>Author’s name | Event, Place | Month xx, 2016 </a:t>
            </a:r>
          </a:p>
        </p:txBody>
      </p:sp>
      <p:sp>
        <p:nvSpPr>
          <p:cNvPr id="101"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108"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09"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009DE0"/>
                    </a:solidFill>
                    <a:latin typeface="+mj-lt"/>
                    <a:ea typeface="+mj-ea"/>
                    <a:cs typeface="+mj-cs"/>
                    <a:sym typeface="Gill Sans"/>
                  </a:defRPr>
                </a:pPr>
                <a:r>
                  <a:t>C Badiali | Thesis Defence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9</m:t>
                        </m:r>
                      </m:e>
                      <m:sup>
                        <m:r>
                          <a:rPr sz="2300" i="1">
                            <a:solidFill>
                              <a:srgbClr val="009DDF"/>
                            </a:solidFill>
                            <a:latin typeface="Cambria Math" panose="02040503050406030204" pitchFamily="18" charset="0"/>
                          </a:rPr>
                          <m:t>𝑡ℎ</m:t>
                        </m:r>
                      </m:sup>
                    </m:sSup>
                  </m:oMath>
                </a14:m>
                <a:r>
                  <a:t> June | 2026 </a:t>
                </a:r>
              </a:p>
            </p:txBody>
          </p:sp>
        </mc:Choice>
        <mc:Fallback xmlns="">
          <p:sp>
            <p:nvSpPr>
              <p:cNvPr id="109"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10"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p:sp>
        <p:nvSpPr>
          <p:cNvPr id="111"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MRT">
    <p:spTree>
      <p:nvGrpSpPr>
        <p:cNvPr id="1" name=""/>
        <p:cNvGrpSpPr/>
        <p:nvPr/>
      </p:nvGrpSpPr>
      <p:grpSpPr>
        <a:xfrm>
          <a:off x="0" y="0"/>
          <a:ext cx="0" cy="0"/>
          <a:chOff x="0" y="0"/>
          <a:chExt cx="0" cy="0"/>
        </a:xfrm>
      </p:grpSpPr>
      <p:sp>
        <p:nvSpPr>
          <p:cNvPr id="118" name="Rectangle"/>
          <p:cNvSpPr/>
          <p:nvPr/>
        </p:nvSpPr>
        <p:spPr>
          <a:xfrm>
            <a:off x="-25692" y="-1"/>
            <a:ext cx="24435384" cy="1800001"/>
          </a:xfrm>
          <a:prstGeom prst="rect">
            <a:avLst/>
          </a:prstGeom>
          <a:solidFill>
            <a:srgbClr val="009D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89296" tIns="89296" rIns="89296" bIns="89296" anchor="ctr"/>
          <a:lstStyle>
            <a:lvl1pPr marL="75027" marR="75027" indent="292875" algn="l" defTabSz="1696640">
              <a:defRPr sz="6000">
                <a:solidFill>
                  <a:srgbClr val="FFFFFF"/>
                </a:solidFill>
                <a:uFill>
                  <a:solidFill>
                    <a:srgbClr val="FFFFFF"/>
                  </a:solidFill>
                </a:uFill>
                <a:latin typeface="+mj-lt"/>
                <a:ea typeface="+mj-ea"/>
                <a:cs typeface="+mj-cs"/>
                <a:sym typeface="Gill Sans"/>
              </a:defRPr>
            </a:lvl1pPr>
          </a:lstStyle>
          <a:p>
            <a:r>
              <a:t> </a:t>
            </a:r>
          </a:p>
        </p:txBody>
      </p:sp>
      <p:sp>
        <p:nvSpPr>
          <p:cNvPr id="119" name="C Badiali | Flying Focus Meeting | December 22nd 2022"/>
          <p:cNvSpPr/>
          <p:nvPr/>
        </p:nvSpPr>
        <p:spPr>
          <a:xfrm>
            <a:off x="15184620" y="13138567"/>
            <a:ext cx="9054704" cy="498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gn="r" defTabSz="642937">
              <a:lnSpc>
                <a:spcPts val="2800"/>
              </a:lnSpc>
              <a:tabLst>
                <a:tab pos="1498600" algn="l"/>
                <a:tab pos="6553200" algn="l"/>
              </a:tabLst>
              <a:defRPr sz="2400">
                <a:solidFill>
                  <a:srgbClr val="009DE0"/>
                </a:solidFill>
                <a:latin typeface="+mj-lt"/>
                <a:ea typeface="+mj-ea"/>
                <a:cs typeface="+mj-cs"/>
                <a:sym typeface="Gill Sans"/>
              </a:defRPr>
            </a:lvl1pPr>
          </a:lstStyle>
          <a:p>
            <a:r>
              <a:t>C Badiali | Flying Focus Meeting | December 22nd 2022 </a:t>
            </a:r>
          </a:p>
        </p:txBody>
      </p:sp>
      <p:pic>
        <p:nvPicPr>
          <p:cNvPr id="120" name="IST_A_RGB_NEG.png" descr="IST_A_RGB_NEG.png"/>
          <p:cNvPicPr>
            <a:picLocks noChangeAspect="1"/>
          </p:cNvPicPr>
          <p:nvPr/>
        </p:nvPicPr>
        <p:blipFill>
          <a:blip r:embed="rId2"/>
          <a:srcRect l="17253" t="30113" r="17253" b="30113"/>
          <a:stretch>
            <a:fillRect/>
          </a:stretch>
        </p:blipFill>
        <p:spPr>
          <a:xfrm>
            <a:off x="20700000" y="251999"/>
            <a:ext cx="3240001" cy="1390465"/>
          </a:xfrm>
          <a:prstGeom prst="rect">
            <a:avLst/>
          </a:prstGeom>
          <a:ln w="12700">
            <a:miter lim="400000"/>
          </a:ln>
        </p:spPr>
      </p:pic>
      <p:sp>
        <p:nvSpPr>
          <p:cNvPr id="121"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128" name="Rectangle"/>
          <p:cNvSpPr txBox="1"/>
          <p:nvPr/>
        </p:nvSpPr>
        <p:spPr>
          <a:xfrm>
            <a:off x="3048000" y="0"/>
            <a:ext cx="18288000" cy="1705708"/>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129" name="IST_A_RGB_NEG.png" descr="IST_A_RGB_NEG.png"/>
          <p:cNvPicPr>
            <a:picLocks noChangeAspect="1"/>
          </p:cNvPicPr>
          <p:nvPr/>
        </p:nvPicPr>
        <p:blipFill>
          <a:blip r:embed="rId2"/>
          <a:srcRect l="17253" t="30113" r="17253" b="30113"/>
          <a:stretch>
            <a:fillRect/>
          </a:stretch>
        </p:blipFill>
        <p:spPr>
          <a:xfrm>
            <a:off x="18165327" y="230774"/>
            <a:ext cx="2853938" cy="1224784"/>
          </a:xfrm>
          <a:prstGeom prst="rect">
            <a:avLst/>
          </a:prstGeom>
          <a:ln w="12700">
            <a:miter lim="400000"/>
          </a:ln>
        </p:spPr>
      </p:pic>
      <p:sp>
        <p:nvSpPr>
          <p:cNvPr id="130" name="C Badiali | Updates | Dec 12nd, 2022"/>
          <p:cNvSpPr txBox="1"/>
          <p:nvPr/>
        </p:nvSpPr>
        <p:spPr>
          <a:xfrm>
            <a:off x="12263437" y="13251656"/>
            <a:ext cx="9054704"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spAutoFit/>
          </a:bodyPr>
          <a:lstStyle>
            <a:lvl1pPr algn="r" defTabSz="642937">
              <a:lnSpc>
                <a:spcPts val="2600"/>
              </a:lnSpc>
              <a:tabLst>
                <a:tab pos="1498600" algn="l"/>
                <a:tab pos="6553200" algn="l"/>
              </a:tabLst>
              <a:defRPr sz="2200">
                <a:solidFill>
                  <a:srgbClr val="009DE0"/>
                </a:solidFill>
                <a:latin typeface="+mj-lt"/>
                <a:ea typeface="+mj-ea"/>
                <a:cs typeface="+mj-cs"/>
                <a:sym typeface="Gill Sans"/>
              </a:defRPr>
            </a:lvl1pPr>
          </a:lstStyle>
          <a:p>
            <a:r>
              <a:t>C Badiali | Updates | Dec 12nd, 2022</a:t>
            </a:r>
          </a:p>
        </p:txBody>
      </p:sp>
      <p:sp>
        <p:nvSpPr>
          <p:cNvPr id="131"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138"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139" name="IST_A_RGB_NEG.png" descr="IST_A_RGB_NEG.png"/>
          <p:cNvPicPr>
            <a:picLocks noChangeAspect="1"/>
          </p:cNvPicPr>
          <p:nvPr/>
        </p:nvPicPr>
        <p:blipFill>
          <a:blip r:embed="rId2"/>
          <a:srcRect l="17253" t="30113" r="17253" b="30113"/>
          <a:stretch>
            <a:fillRect/>
          </a:stretch>
        </p:blipFill>
        <p:spPr>
          <a:xfrm>
            <a:off x="21213327" y="230774"/>
            <a:ext cx="2853938" cy="1224784"/>
          </a:xfrm>
          <a:prstGeom prst="rect">
            <a:avLst/>
          </a:prstGeom>
          <a:ln w="12700">
            <a:miter lim="400000"/>
          </a:ln>
        </p:spPr>
      </p:pic>
      <p:sp>
        <p:nvSpPr>
          <p:cNvPr id="140" name="Author’s name | MRT | Month xx, 2016"/>
          <p:cNvSpPr txBox="1"/>
          <p:nvPr/>
        </p:nvSpPr>
        <p:spPr>
          <a:xfrm>
            <a:off x="15298737" y="13251656"/>
            <a:ext cx="9054704"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spAutoFit/>
          </a:bodyPr>
          <a:lstStyle>
            <a:lvl1pPr algn="r" defTabSz="642937">
              <a:lnSpc>
                <a:spcPts val="2600"/>
              </a:lnSpc>
              <a:tabLst>
                <a:tab pos="1498600" algn="l"/>
                <a:tab pos="6553200" algn="l"/>
              </a:tabLst>
              <a:defRPr sz="2200">
                <a:solidFill>
                  <a:srgbClr val="009DE0"/>
                </a:solidFill>
                <a:latin typeface="+mj-lt"/>
                <a:ea typeface="+mj-ea"/>
                <a:cs typeface="+mj-cs"/>
                <a:sym typeface="Gill Sans"/>
              </a:defRPr>
            </a:lvl1pPr>
          </a:lstStyle>
          <a:p>
            <a:r>
              <a:t>Author’s name | MRT | Month xx, 2016 </a:t>
            </a:r>
          </a:p>
        </p:txBody>
      </p:sp>
      <p:sp>
        <p:nvSpPr>
          <p:cNvPr id="141"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Footer only">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48"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21</m:t>
                        </m:r>
                      </m:e>
                      <m:sup>
                        <m:r>
                          <m:rPr>
                            <m:sty m:val="p"/>
                          </m:rPr>
                          <a:rPr sz="2300" i="1">
                            <a:solidFill>
                              <a:srgbClr val="FEFEFE"/>
                            </a:solidFill>
                            <a:latin typeface="Cambria Math" panose="02040503050406030204" pitchFamily="18" charset="0"/>
                          </a:rPr>
                          <m:t>st</m:t>
                        </m:r>
                      </m:sup>
                    </m:sSup>
                  </m:oMath>
                </a14:m>
                <a:r>
                  <a:t> Sept 2026 </a:t>
                </a:r>
              </a:p>
            </p:txBody>
          </p:sp>
        </mc:Choice>
        <mc:Fallback xmlns="">
          <p:sp>
            <p:nvSpPr>
              <p:cNvPr id="148"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2"/>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49"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156"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157" name="IST_A_RGB_NEG.png" descr="IST_A_RGB_NEG.png"/>
          <p:cNvPicPr>
            <a:picLocks noChangeAspect="1"/>
          </p:cNvPicPr>
          <p:nvPr/>
        </p:nvPicPr>
        <p:blipFill>
          <a:blip r:embed="rId2"/>
          <a:srcRect l="17253" t="30113" r="17253" b="30113"/>
          <a:stretch>
            <a:fillRect/>
          </a:stretch>
        </p:blipFill>
        <p:spPr>
          <a:xfrm>
            <a:off x="21213327" y="230774"/>
            <a:ext cx="2853938" cy="1224784"/>
          </a:xfrm>
          <a:prstGeom prst="rect">
            <a:avLst/>
          </a:prstGeom>
          <a:ln w="12700">
            <a:miter lim="400000"/>
          </a:ln>
        </p:spPr>
      </p:pic>
      <mc:AlternateContent xmlns:mc="http://schemas.openxmlformats.org/markup-compatibility/2006" xmlns:a14="http://schemas.microsoft.com/office/drawing/2010/main">
        <mc:Choice Requires="a14">
          <p:sp>
            <p:nvSpPr>
              <p:cNvPr id="158" name="C Badiali | CAT |   February, 2024"/>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1" indent="342900" algn="r" defTabSz="642937">
                  <a:lnSpc>
                    <a:spcPts val="2600"/>
                  </a:lnSpc>
                  <a:tabLst>
                    <a:tab pos="1498600" algn="l"/>
                    <a:tab pos="6553200" algn="l"/>
                  </a:tabLst>
                  <a:defRPr sz="2200">
                    <a:solidFill>
                      <a:srgbClr val="009DE0"/>
                    </a:solidFill>
                    <a:latin typeface="+mj-lt"/>
                    <a:ea typeface="+mj-ea"/>
                    <a:cs typeface="+mj-cs"/>
                    <a:sym typeface="Gill Sans"/>
                  </a:defRPr>
                </a:pPr>
                <a:r>
                  <a:t>C Badiali | CAT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15</m:t>
                        </m:r>
                      </m:e>
                      <m:sup>
                        <m:r>
                          <m:rPr>
                            <m:sty m:val="p"/>
                          </m:rPr>
                          <a:rPr sz="2300" i="1">
                            <a:solidFill>
                              <a:srgbClr val="009DDF"/>
                            </a:solidFill>
                            <a:latin typeface="Cambria Math" panose="02040503050406030204" pitchFamily="18" charset="0"/>
                          </a:rPr>
                          <m:t>th</m:t>
                        </m:r>
                      </m:sup>
                    </m:sSup>
                  </m:oMath>
                </a14:m>
                <a:r>
                  <a:t> February, 2024 </a:t>
                </a:r>
              </a:p>
            </p:txBody>
          </p:sp>
        </mc:Choice>
        <mc:Fallback xmlns="">
          <p:sp>
            <p:nvSpPr>
              <p:cNvPr id="158" name="C Badiali | CAT |   February, 2024"/>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3"/>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59"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MRT">
    <p:spTree>
      <p:nvGrpSpPr>
        <p:cNvPr id="1" name=""/>
        <p:cNvGrpSpPr/>
        <p:nvPr/>
      </p:nvGrpSpPr>
      <p:grpSpPr>
        <a:xfrm>
          <a:off x="0" y="0"/>
          <a:ext cx="0" cy="0"/>
          <a:chOff x="0" y="0"/>
          <a:chExt cx="0" cy="0"/>
        </a:xfrm>
      </p:grpSpPr>
      <p:sp>
        <p:nvSpPr>
          <p:cNvPr id="166" name="Rectangle"/>
          <p:cNvSpPr/>
          <p:nvPr/>
        </p:nvSpPr>
        <p:spPr>
          <a:xfrm>
            <a:off x="-25692" y="-1"/>
            <a:ext cx="24435384" cy="1800001"/>
          </a:xfrm>
          <a:prstGeom prst="rect">
            <a:avLst/>
          </a:prstGeom>
          <a:solidFill>
            <a:srgbClr val="009D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89296" tIns="89296" rIns="89296" bIns="89296" anchor="ctr"/>
          <a:lstStyle>
            <a:lvl1pPr marL="75027" marR="75027" indent="292875" algn="l" defTabSz="1696640">
              <a:defRPr sz="6000">
                <a:solidFill>
                  <a:srgbClr val="FFFFFF"/>
                </a:solidFill>
                <a:uFill>
                  <a:solidFill>
                    <a:srgbClr val="FFFFFF"/>
                  </a:solidFill>
                </a:uFill>
                <a:latin typeface="+mj-lt"/>
                <a:ea typeface="+mj-ea"/>
                <a:cs typeface="+mj-cs"/>
                <a:sym typeface="Gill Sans"/>
              </a:defRPr>
            </a:lvl1pPr>
          </a:lstStyle>
          <a:p>
            <a:r>
              <a:t> </a:t>
            </a:r>
          </a:p>
        </p:txBody>
      </p:sp>
      <p:pic>
        <p:nvPicPr>
          <p:cNvPr id="167" name="IST_A_RGB_NEG.png" descr="IST_A_RGB_NEG.png"/>
          <p:cNvPicPr>
            <a:picLocks noChangeAspect="1"/>
          </p:cNvPicPr>
          <p:nvPr/>
        </p:nvPicPr>
        <p:blipFill>
          <a:blip r:embed="rId2"/>
          <a:srcRect l="17253" t="30113" r="17253" b="30113"/>
          <a:stretch>
            <a:fillRect/>
          </a:stretch>
        </p:blipFill>
        <p:spPr>
          <a:xfrm>
            <a:off x="20700000" y="251999"/>
            <a:ext cx="3240001" cy="1390465"/>
          </a:xfrm>
          <a:prstGeom prst="rect">
            <a:avLst/>
          </a:prstGeom>
          <a:ln w="12700">
            <a:miter lim="400000"/>
          </a:ln>
        </p:spPr>
      </p:pic>
      <mc:AlternateContent xmlns:mc="http://schemas.openxmlformats.org/markup-compatibility/2006" xmlns:a14="http://schemas.microsoft.com/office/drawing/2010/main">
        <mc:Choice Requires="a14">
          <p:sp>
            <p:nvSpPr>
              <p:cNvPr id="168"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009DE0"/>
                    </a:solidFill>
                    <a:latin typeface="+mj-lt"/>
                    <a:ea typeface="+mj-ea"/>
                    <a:cs typeface="+mj-cs"/>
                    <a:sym typeface="Gill Sans"/>
                  </a:defRPr>
                </a:pPr>
                <a:r>
                  <a:t>C Badiali | Thesis Defence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9</m:t>
                        </m:r>
                      </m:e>
                      <m:sup>
                        <m:r>
                          <a:rPr sz="2300" i="1">
                            <a:solidFill>
                              <a:srgbClr val="009DDF"/>
                            </a:solidFill>
                            <a:latin typeface="Cambria Math" panose="02040503050406030204" pitchFamily="18" charset="0"/>
                          </a:rPr>
                          <m:t>𝑡ℎ</m:t>
                        </m:r>
                      </m:sup>
                    </m:sSup>
                  </m:oMath>
                </a14:m>
                <a:r>
                  <a:t> June | 2026 </a:t>
                </a:r>
              </a:p>
            </p:txBody>
          </p:sp>
        </mc:Choice>
        <mc:Fallback xmlns="">
          <p:sp>
            <p:nvSpPr>
              <p:cNvPr id="168"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3"/>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69"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176"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177" name="IST_A_RGB_NEG.png" descr="IST_A_RGB_NEG.png"/>
          <p:cNvPicPr>
            <a:picLocks noChangeAspect="1"/>
          </p:cNvPicPr>
          <p:nvPr/>
        </p:nvPicPr>
        <p:blipFill>
          <a:blip r:embed="rId2"/>
          <a:srcRect l="17253" t="30113" r="17253" b="30113"/>
          <a:stretch>
            <a:fillRect/>
          </a:stretch>
        </p:blipFill>
        <p:spPr>
          <a:xfrm>
            <a:off x="21213327" y="230774"/>
            <a:ext cx="2853938" cy="1224784"/>
          </a:xfrm>
          <a:prstGeom prst="rect">
            <a:avLst/>
          </a:prstGeom>
          <a:ln w="12700">
            <a:miter lim="400000"/>
          </a:ln>
        </p:spPr>
      </p:pic>
      <p:sp>
        <p:nvSpPr>
          <p:cNvPr id="178" name="C Badiali | Radiation from SMI | May 31st, 2023"/>
          <p:cNvSpPr txBox="1"/>
          <p:nvPr/>
        </p:nvSpPr>
        <p:spPr>
          <a:xfrm>
            <a:off x="15324137" y="13251656"/>
            <a:ext cx="9054704"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spAutoFit/>
          </a:bodyPr>
          <a:lstStyle>
            <a:lvl1pPr algn="r" defTabSz="642937">
              <a:lnSpc>
                <a:spcPts val="2600"/>
              </a:lnSpc>
              <a:tabLst>
                <a:tab pos="1498600" algn="l"/>
                <a:tab pos="6553200" algn="l"/>
              </a:tabLst>
              <a:defRPr sz="2200">
                <a:solidFill>
                  <a:srgbClr val="009DE0"/>
                </a:solidFill>
                <a:latin typeface="+mj-lt"/>
                <a:ea typeface="+mj-ea"/>
                <a:cs typeface="+mj-cs"/>
                <a:sym typeface="Gill Sans"/>
              </a:defRPr>
            </a:lvl1pPr>
          </a:lstStyle>
          <a:p>
            <a:r>
              <a:t>C Badiali | Radiation from SMI | May 31st, 2023</a:t>
            </a:r>
          </a:p>
        </p:txBody>
      </p:sp>
      <p:sp>
        <p:nvSpPr>
          <p:cNvPr id="179"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Header and Footer, black background">
    <p:bg>
      <p:bgPr>
        <a:solidFill>
          <a:srgbClr val="000000"/>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86" name="C Badiali | Seminar LNF, Frascati |   October | 2025"/>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1" indent="342900" algn="r" defTabSz="642937">
                  <a:lnSpc>
                    <a:spcPts val="2600"/>
                  </a:lnSpc>
                  <a:tabLst>
                    <a:tab pos="1498600" algn="l"/>
                    <a:tab pos="6553200" algn="l"/>
                  </a:tabLst>
                  <a:defRPr sz="2200">
                    <a:solidFill>
                      <a:srgbClr val="FFFFFF"/>
                    </a:solidFill>
                    <a:latin typeface="+mj-lt"/>
                    <a:ea typeface="+mj-ea"/>
                    <a:cs typeface="+mj-cs"/>
                    <a:sym typeface="Gill Sans"/>
                  </a:defRPr>
                </a:pPr>
                <a:r>
                  <a:t>C Badiali | Seminar LNF, Frascati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16</m:t>
                        </m:r>
                      </m:e>
                      <m:sup>
                        <m:r>
                          <a:rPr sz="2300" i="1">
                            <a:solidFill>
                              <a:srgbClr val="FEFEFE"/>
                            </a:solidFill>
                            <a:latin typeface="Cambria Math" panose="02040503050406030204" pitchFamily="18" charset="0"/>
                          </a:rPr>
                          <m:t>𝑡ℎ</m:t>
                        </m:r>
                      </m:sup>
                    </m:sSup>
                  </m:oMath>
                </a14:m>
                <a:r>
                  <a:t> October | 2025 </a:t>
                </a:r>
              </a:p>
            </p:txBody>
          </p:sp>
        </mc:Choice>
        <mc:Fallback xmlns="">
          <p:sp>
            <p:nvSpPr>
              <p:cNvPr id="186" name="C Badiali | Seminar LNF, Frascati |   October | 2025"/>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87" name="Slide Number"/>
          <p:cNvSpPr txBox="1">
            <a:spLocks noGrp="1"/>
          </p:cNvSpPr>
          <p:nvPr>
            <p:ph type="sldNum" sz="quarter" idx="2"/>
          </p:nvPr>
        </p:nvSpPr>
        <p:spPr>
          <a:xfrm>
            <a:off x="11767343" y="13037343"/>
            <a:ext cx="424658" cy="462757"/>
          </a:xfrm>
          <a:prstGeom prst="rect">
            <a:avLst/>
          </a:prstGeom>
        </p:spPr>
        <p:txBody>
          <a:bodyPr lIns="53578" tIns="53578" rIns="53578" bIns="53578"/>
          <a:lstStyle>
            <a:lvl1pPr algn="r" defTabSz="642937">
              <a:defRPr>
                <a:solidFill>
                  <a:srgbClr val="475560"/>
                </a:solidFill>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Header and Footer, black background">
    <p:bg>
      <p:bgPr>
        <a:solidFill>
          <a:srgbClr val="000000"/>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94"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194"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95" name="Slide Number"/>
          <p:cNvSpPr txBox="1">
            <a:spLocks noGrp="1"/>
          </p:cNvSpPr>
          <p:nvPr>
            <p:ph type="sldNum" sz="quarter" idx="2"/>
          </p:nvPr>
        </p:nvSpPr>
        <p:spPr>
          <a:xfrm>
            <a:off x="11767343" y="13037343"/>
            <a:ext cx="424658" cy="462757"/>
          </a:xfrm>
          <a:prstGeom prst="rect">
            <a:avLst/>
          </a:prstGeom>
        </p:spPr>
        <p:txBody>
          <a:bodyPr lIns="53578" tIns="53578" rIns="53578" bIns="53578"/>
          <a:lstStyle>
            <a:lvl1pPr algn="r" defTabSz="642937">
              <a:defRPr>
                <a:solidFill>
                  <a:srgbClr val="475560"/>
                </a:solidFill>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202"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203" name="IST_A_RGB_NEG.png" descr="IST_A_RGB_NEG.png"/>
          <p:cNvPicPr>
            <a:picLocks noChangeAspect="1"/>
          </p:cNvPicPr>
          <p:nvPr/>
        </p:nvPicPr>
        <p:blipFill>
          <a:blip r:embed="rId2"/>
          <a:srcRect l="17253" t="30113" r="17253" b="30113"/>
          <a:stretch>
            <a:fillRect/>
          </a:stretch>
        </p:blipFill>
        <p:spPr>
          <a:xfrm>
            <a:off x="21213327" y="230774"/>
            <a:ext cx="2853938" cy="1224784"/>
          </a:xfrm>
          <a:prstGeom prst="rect">
            <a:avLst/>
          </a:prstGeom>
          <a:ln w="12700">
            <a:miter lim="400000"/>
          </a:ln>
        </p:spPr>
      </p:pic>
      <mc:AlternateContent xmlns:mc="http://schemas.openxmlformats.org/markup-compatibility/2006" xmlns:a14="http://schemas.microsoft.com/office/drawing/2010/main">
        <mc:Choice Requires="a14">
          <p:sp>
            <p:nvSpPr>
              <p:cNvPr id="204" name="C Badiali | CAT |   February, 2024"/>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1" indent="342900" algn="r" defTabSz="642937">
                  <a:lnSpc>
                    <a:spcPts val="2600"/>
                  </a:lnSpc>
                  <a:tabLst>
                    <a:tab pos="1498600" algn="l"/>
                    <a:tab pos="6553200" algn="l"/>
                  </a:tabLst>
                  <a:defRPr sz="2200">
                    <a:solidFill>
                      <a:srgbClr val="009DE0"/>
                    </a:solidFill>
                    <a:latin typeface="+mj-lt"/>
                    <a:ea typeface="+mj-ea"/>
                    <a:cs typeface="+mj-cs"/>
                    <a:sym typeface="Gill Sans"/>
                  </a:defRPr>
                </a:pPr>
                <a:r>
                  <a:t>C Badiali | CAT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15</m:t>
                        </m:r>
                      </m:e>
                      <m:sup>
                        <m:r>
                          <m:rPr>
                            <m:sty m:val="p"/>
                          </m:rPr>
                          <a:rPr sz="2300" i="1">
                            <a:solidFill>
                              <a:srgbClr val="009DDF"/>
                            </a:solidFill>
                            <a:latin typeface="Cambria Math" panose="02040503050406030204" pitchFamily="18" charset="0"/>
                          </a:rPr>
                          <m:t>th</m:t>
                        </m:r>
                      </m:sup>
                    </m:sSup>
                  </m:oMath>
                </a14:m>
                <a:r>
                  <a:t> February, 2024 </a:t>
                </a:r>
              </a:p>
            </p:txBody>
          </p:sp>
        </mc:Choice>
        <mc:Fallback xmlns="">
          <p:sp>
            <p:nvSpPr>
              <p:cNvPr id="204" name="C Badiali | CAT |   February, 2024"/>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3"/>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205"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Footer only">
    <p:spTree>
      <p:nvGrpSpPr>
        <p:cNvPr id="1" name=""/>
        <p:cNvGrpSpPr/>
        <p:nvPr/>
      </p:nvGrpSpPr>
      <p:grpSpPr>
        <a:xfrm>
          <a:off x="0" y="0"/>
          <a:ext cx="0" cy="0"/>
          <a:chOff x="0" y="0"/>
          <a:chExt cx="0" cy="0"/>
        </a:xfrm>
      </p:grpSpPr>
      <p:sp>
        <p:nvSpPr>
          <p:cNvPr id="212" name="C Badiali | SMI and HI | Feb 5th, 2024"/>
          <p:cNvSpPr txBox="1"/>
          <p:nvPr/>
        </p:nvSpPr>
        <p:spPr>
          <a:xfrm>
            <a:off x="15298737" y="13251656"/>
            <a:ext cx="9054704"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spAutoFit/>
          </a:bodyPr>
          <a:lstStyle>
            <a:lvl1pPr algn="r" defTabSz="642937">
              <a:lnSpc>
                <a:spcPts val="2600"/>
              </a:lnSpc>
              <a:tabLst>
                <a:tab pos="1498600" algn="l"/>
                <a:tab pos="6553200" algn="l"/>
              </a:tabLst>
              <a:defRPr sz="2200">
                <a:solidFill>
                  <a:srgbClr val="009DE0"/>
                </a:solidFill>
                <a:latin typeface="+mj-lt"/>
                <a:ea typeface="+mj-ea"/>
                <a:cs typeface="+mj-cs"/>
                <a:sym typeface="Gill Sans"/>
              </a:defRPr>
            </a:lvl1pPr>
          </a:lstStyle>
          <a:p>
            <a:r>
              <a:t>C Badiali | SMI and HI | Feb 5th, 2024</a:t>
            </a:r>
          </a:p>
        </p:txBody>
      </p:sp>
      <p:sp>
        <p:nvSpPr>
          <p:cNvPr id="213"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Header and Footer">
    <p:spTree>
      <p:nvGrpSpPr>
        <p:cNvPr id="1" name=""/>
        <p:cNvGrpSpPr/>
        <p:nvPr/>
      </p:nvGrpSpPr>
      <p:grpSpPr>
        <a:xfrm>
          <a:off x="0" y="0"/>
          <a:ext cx="0" cy="0"/>
          <a:chOff x="0" y="0"/>
          <a:chExt cx="0" cy="0"/>
        </a:xfrm>
      </p:grpSpPr>
      <p:sp>
        <p:nvSpPr>
          <p:cNvPr id="22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227" name="Rectangle"/>
          <p:cNvSpPr/>
          <p:nvPr/>
        </p:nvSpPr>
        <p:spPr>
          <a:xfrm>
            <a:off x="-1" y="-1"/>
            <a:ext cx="24384004" cy="1705709"/>
          </a:xfrm>
          <a:prstGeom prst="rect">
            <a:avLst/>
          </a:prstGeom>
          <a:solidFill>
            <a:srgbClr val="009DE0"/>
          </a:solidFill>
          <a:ln w="12700">
            <a:miter lim="400000"/>
          </a:ln>
        </p:spPr>
        <p:txBody>
          <a:bodyPr lIns="71436" tIns="71436" rIns="71436" bIns="71436" anchor="ctr"/>
          <a:lstStyle/>
          <a:p>
            <a:pPr marR="75026" indent="292875" algn="l" defTabSz="1696640">
              <a:defRPr sz="6000">
                <a:solidFill>
                  <a:srgbClr val="FFFFFF"/>
                </a:solidFill>
                <a:uFill>
                  <a:solidFill>
                    <a:srgbClr val="FFFFFF"/>
                  </a:solidFill>
                </a:uFill>
                <a:latin typeface="+mj-lt"/>
                <a:ea typeface="+mj-ea"/>
                <a:cs typeface="+mj-cs"/>
                <a:sym typeface="Gill Sans"/>
              </a:defRPr>
            </a:pPr>
            <a:endParaRPr/>
          </a:p>
        </p:txBody>
      </p:sp>
      <p:pic>
        <p:nvPicPr>
          <p:cNvPr id="228" name="IST_A_RGB_NEG.png" descr="IST_A_RGB_NEG.png"/>
          <p:cNvPicPr>
            <a:picLocks noChangeAspect="1"/>
          </p:cNvPicPr>
          <p:nvPr/>
        </p:nvPicPr>
        <p:blipFill>
          <a:blip r:embed="rId2"/>
          <a:srcRect l="17253" t="30113" r="17253" b="30113"/>
          <a:stretch>
            <a:fillRect/>
          </a:stretch>
        </p:blipFill>
        <p:spPr>
          <a:xfrm>
            <a:off x="21213326" y="230773"/>
            <a:ext cx="2853939" cy="1224785"/>
          </a:xfrm>
          <a:prstGeom prst="rect">
            <a:avLst/>
          </a:prstGeom>
          <a:ln w="12700">
            <a:miter lim="400000"/>
          </a:ln>
        </p:spPr>
      </p:pic>
      <mc:AlternateContent xmlns:mc="http://schemas.openxmlformats.org/markup-compatibility/2006" xmlns:a14="http://schemas.microsoft.com/office/drawing/2010/main">
        <mc:Choice Requires="a14">
          <p:sp>
            <p:nvSpPr>
              <p:cNvPr id="229" name="C Badiali | LPAW 2025 | Ischia Island (Italy) | 13-19  April 2025"/>
              <p:cNvSpPr txBox="1"/>
              <p:nvPr/>
            </p:nvSpPr>
            <p:spPr>
              <a:xfrm>
                <a:off x="6758675" y="13251656"/>
                <a:ext cx="17594768" cy="480060"/>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6" tIns="71436" rIns="71436" bIns="71436">
                <a:spAutoFit/>
              </a:bodyPr>
              <a:lstStyle/>
              <a:p>
                <a:pPr lvl="1" indent="342900" algn="r" defTabSz="642937">
                  <a:lnSpc>
                    <a:spcPts val="2600"/>
                  </a:lnSpc>
                  <a:tabLst>
                    <a:tab pos="1498600" algn="l"/>
                    <a:tab pos="6553200" algn="l"/>
                  </a:tabLst>
                  <a:defRPr sz="2200">
                    <a:solidFill>
                      <a:srgbClr val="009DE0"/>
                    </a:solidFill>
                    <a:latin typeface="+mj-lt"/>
                    <a:ea typeface="+mj-ea"/>
                    <a:cs typeface="+mj-cs"/>
                    <a:sym typeface="Gill Sans"/>
                  </a:defRPr>
                </a:pPr>
                <a:r>
                  <a:t>C Badiali | LPAW 2025 | Ischia Island (Italy) | 13-19</a:t>
                </a:r>
                <a14:m>
                  <m:oMath xmlns:m="http://schemas.openxmlformats.org/officeDocument/2006/math">
                    <m:sSup>
                      <m:sSupPr>
                        <m:ctrlPr>
                          <a:rPr sz="2300" i="1">
                            <a:solidFill>
                              <a:srgbClr val="009DDF"/>
                            </a:solidFill>
                            <a:latin typeface="Cambria Math" panose="02040503050406030204" pitchFamily="18" charset="0"/>
                          </a:rPr>
                        </m:ctrlPr>
                      </m:sSupPr>
                      <m:e/>
                      <m:sup>
                        <m:r>
                          <m:rPr>
                            <m:sty m:val="p"/>
                          </m:rPr>
                          <a:rPr sz="2300" i="1">
                            <a:solidFill>
                              <a:srgbClr val="009DDF"/>
                            </a:solidFill>
                            <a:latin typeface="Cambria Math" panose="02040503050406030204" pitchFamily="18" charset="0"/>
                          </a:rPr>
                          <m:t>th</m:t>
                        </m:r>
                      </m:sup>
                    </m:sSup>
                  </m:oMath>
                </a14:m>
                <a:r>
                  <a:t> April 2025</a:t>
                </a:r>
                <a:endParaRPr sz="2170"/>
              </a:p>
            </p:txBody>
          </p:sp>
        </mc:Choice>
        <mc:Fallback xmlns="">
          <p:sp>
            <p:nvSpPr>
              <p:cNvPr id="229" name="C Badiali | LPAW 2025 | Ischia Island (Italy) | 13-19  April 2025"/>
              <p:cNvSpPr txBox="1">
                <a:spLocks noRot="1" noChangeAspect="1" noMove="1" noResize="1" noEditPoints="1" noAdjustHandles="1" noChangeArrowheads="1" noChangeShapeType="1" noTextEdit="1"/>
              </p:cNvSpPr>
              <p:nvPr/>
            </p:nvSpPr>
            <p:spPr>
              <a:xfrm>
                <a:off x="6758675" y="13251656"/>
                <a:ext cx="17594768" cy="480060"/>
              </a:xfrm>
              <a:prstGeom prst="rect">
                <a:avLst/>
              </a:prstGeom>
              <a:blipFill>
                <a:blip r:embed="rId3"/>
                <a:stretch>
                  <a:fillRect t="-2564" r="-577"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23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237" name="Rectangle"/>
          <p:cNvSpPr/>
          <p:nvPr/>
        </p:nvSpPr>
        <p:spPr>
          <a:xfrm>
            <a:off x="-1" y="-1"/>
            <a:ext cx="24384004" cy="1705709"/>
          </a:xfrm>
          <a:prstGeom prst="rect">
            <a:avLst/>
          </a:prstGeom>
          <a:solidFill>
            <a:srgbClr val="009DE0"/>
          </a:solidFill>
          <a:ln w="12700">
            <a:miter lim="400000"/>
          </a:ln>
        </p:spPr>
        <p:txBody>
          <a:bodyPr lIns="71436" tIns="71436" rIns="71436" bIns="71436" anchor="ctr"/>
          <a:lstStyle/>
          <a:p>
            <a:pPr marR="75026" indent="292875" algn="l" defTabSz="1696640">
              <a:defRPr sz="6000">
                <a:solidFill>
                  <a:srgbClr val="FFFFFF"/>
                </a:solidFill>
                <a:uFill>
                  <a:solidFill>
                    <a:srgbClr val="FFFFFF"/>
                  </a:solidFill>
                </a:uFill>
                <a:latin typeface="+mj-lt"/>
                <a:ea typeface="+mj-ea"/>
                <a:cs typeface="+mj-cs"/>
                <a:sym typeface="Gill Sans"/>
              </a:defRPr>
            </a:pPr>
            <a:endParaRPr/>
          </a:p>
        </p:txBody>
      </p:sp>
      <p:pic>
        <p:nvPicPr>
          <p:cNvPr id="238" name="IST_A_RGB_NEG.png" descr="IST_A_RGB_NEG.png"/>
          <p:cNvPicPr>
            <a:picLocks noChangeAspect="1"/>
          </p:cNvPicPr>
          <p:nvPr/>
        </p:nvPicPr>
        <p:blipFill>
          <a:blip r:embed="rId2"/>
          <a:srcRect l="17253" t="30113" r="17253" b="30113"/>
          <a:stretch>
            <a:fillRect/>
          </a:stretch>
        </p:blipFill>
        <p:spPr>
          <a:xfrm>
            <a:off x="21213326" y="230773"/>
            <a:ext cx="2853939" cy="1224785"/>
          </a:xfrm>
          <a:prstGeom prst="rect">
            <a:avLst/>
          </a:prstGeom>
          <a:ln w="12700">
            <a:miter lim="400000"/>
          </a:ln>
        </p:spPr>
      </p:pic>
      <mc:AlternateContent xmlns:mc="http://schemas.openxmlformats.org/markup-compatibility/2006" xmlns:a14="http://schemas.microsoft.com/office/drawing/2010/main">
        <mc:Choice Requires="a14">
          <p:sp>
            <p:nvSpPr>
              <p:cNvPr id="239" name="C Badiali | LPAW 2025 | Ischia Island (Italy) | 13-19  April 2025"/>
              <p:cNvSpPr txBox="1"/>
              <p:nvPr/>
            </p:nvSpPr>
            <p:spPr>
              <a:xfrm>
                <a:off x="6758675" y="13251656"/>
                <a:ext cx="17594768" cy="480060"/>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6" tIns="71436" rIns="71436" bIns="71436">
                <a:spAutoFit/>
              </a:bodyPr>
              <a:lstStyle/>
              <a:p>
                <a:pPr lvl="1" indent="342900" algn="r" defTabSz="642937">
                  <a:lnSpc>
                    <a:spcPts val="2600"/>
                  </a:lnSpc>
                  <a:tabLst>
                    <a:tab pos="1498600" algn="l"/>
                    <a:tab pos="6553200" algn="l"/>
                  </a:tabLst>
                  <a:defRPr sz="2200">
                    <a:solidFill>
                      <a:srgbClr val="009DE0"/>
                    </a:solidFill>
                    <a:latin typeface="+mj-lt"/>
                    <a:ea typeface="+mj-ea"/>
                    <a:cs typeface="+mj-cs"/>
                    <a:sym typeface="Gill Sans"/>
                  </a:defRPr>
                </a:pPr>
                <a:r>
                  <a:t>C Badiali | LPAW 2025 | Ischia Island (Italy) | 13-19</a:t>
                </a:r>
                <a14:m>
                  <m:oMath xmlns:m="http://schemas.openxmlformats.org/officeDocument/2006/math">
                    <m:sSup>
                      <m:sSupPr>
                        <m:ctrlPr>
                          <a:rPr sz="2300" i="1">
                            <a:solidFill>
                              <a:srgbClr val="009DDF"/>
                            </a:solidFill>
                            <a:latin typeface="Cambria Math" panose="02040503050406030204" pitchFamily="18" charset="0"/>
                          </a:rPr>
                        </m:ctrlPr>
                      </m:sSupPr>
                      <m:e/>
                      <m:sup>
                        <m:r>
                          <m:rPr>
                            <m:sty m:val="p"/>
                          </m:rPr>
                          <a:rPr sz="2300" i="1">
                            <a:solidFill>
                              <a:srgbClr val="009DDF"/>
                            </a:solidFill>
                            <a:latin typeface="Cambria Math" panose="02040503050406030204" pitchFamily="18" charset="0"/>
                          </a:rPr>
                          <m:t>th</m:t>
                        </m:r>
                      </m:sup>
                    </m:sSup>
                  </m:oMath>
                </a14:m>
                <a:r>
                  <a:t> April 2025</a:t>
                </a:r>
                <a:endParaRPr sz="2170"/>
              </a:p>
            </p:txBody>
          </p:sp>
        </mc:Choice>
        <mc:Fallback xmlns="">
          <p:sp>
            <p:nvSpPr>
              <p:cNvPr id="239" name="C Badiali | LPAW 2025 | Ischia Island (Italy) | 13-19  April 2025"/>
              <p:cNvSpPr txBox="1">
                <a:spLocks noRot="1" noChangeAspect="1" noMove="1" noResize="1" noEditPoints="1" noAdjustHandles="1" noChangeArrowheads="1" noChangeShapeType="1" noTextEdit="1"/>
              </p:cNvSpPr>
              <p:nvPr/>
            </p:nvSpPr>
            <p:spPr>
              <a:xfrm>
                <a:off x="6758675" y="13251656"/>
                <a:ext cx="17594768" cy="480060"/>
              </a:xfrm>
              <a:prstGeom prst="rect">
                <a:avLst/>
              </a:prstGeom>
              <a:blipFill>
                <a:blip r:embed="rId3"/>
                <a:stretch>
                  <a:fillRect t="-2564" r="-577"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2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247" name="Rectangle"/>
          <p:cNvSpPr/>
          <p:nvPr/>
        </p:nvSpPr>
        <p:spPr>
          <a:xfrm>
            <a:off x="-1" y="-1"/>
            <a:ext cx="24384004" cy="1705709"/>
          </a:xfrm>
          <a:prstGeom prst="rect">
            <a:avLst/>
          </a:prstGeom>
          <a:solidFill>
            <a:srgbClr val="009DE0"/>
          </a:solidFill>
          <a:ln w="12700">
            <a:miter lim="400000"/>
          </a:ln>
        </p:spPr>
        <p:txBody>
          <a:bodyPr lIns="71436" tIns="71436" rIns="71436" bIns="71436" anchor="ctr"/>
          <a:lstStyle/>
          <a:p>
            <a:pPr marR="75026" indent="292875" algn="l" defTabSz="1696640">
              <a:defRPr sz="6000">
                <a:solidFill>
                  <a:srgbClr val="FFFFFF"/>
                </a:solidFill>
                <a:uFill>
                  <a:solidFill>
                    <a:srgbClr val="FFFFFF"/>
                  </a:solidFill>
                </a:uFill>
                <a:latin typeface="+mj-lt"/>
                <a:ea typeface="+mj-ea"/>
                <a:cs typeface="+mj-cs"/>
                <a:sym typeface="Gill Sans"/>
              </a:defRPr>
            </a:pPr>
            <a:endParaRPr/>
          </a:p>
        </p:txBody>
      </p:sp>
      <p:pic>
        <p:nvPicPr>
          <p:cNvPr id="248" name="IST_A_RGB_NEG.png" descr="IST_A_RGB_NEG.png"/>
          <p:cNvPicPr>
            <a:picLocks noChangeAspect="1"/>
          </p:cNvPicPr>
          <p:nvPr/>
        </p:nvPicPr>
        <p:blipFill>
          <a:blip r:embed="rId2"/>
          <a:srcRect l="17253" t="30113" r="17253" b="30113"/>
          <a:stretch>
            <a:fillRect/>
          </a:stretch>
        </p:blipFill>
        <p:spPr>
          <a:xfrm>
            <a:off x="21213326" y="230773"/>
            <a:ext cx="2853939" cy="1224785"/>
          </a:xfrm>
          <a:prstGeom prst="rect">
            <a:avLst/>
          </a:prstGeom>
          <a:ln w="12700">
            <a:miter lim="400000"/>
          </a:ln>
        </p:spPr>
      </p:pic>
      <mc:AlternateContent xmlns:mc="http://schemas.openxmlformats.org/markup-compatibility/2006" xmlns:a14="http://schemas.microsoft.com/office/drawing/2010/main">
        <mc:Choice Requires="a14">
          <p:sp>
            <p:nvSpPr>
              <p:cNvPr id="249" name="C Badiali | Seminar LNF, Frascati |   October | 2025"/>
              <p:cNvSpPr txBox="1"/>
              <p:nvPr/>
            </p:nvSpPr>
            <p:spPr>
              <a:xfrm>
                <a:off x="14533057" y="13251656"/>
                <a:ext cx="9820385" cy="480023"/>
              </a:xfrm>
              <a:prstGeom prst="rect">
                <a:avLst/>
              </a:prstGeom>
              <a:solidFill>
                <a:srgbClr val="FFFFFF"/>
              </a:solidFill>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1" indent="342900" algn="r" defTabSz="642937">
                  <a:lnSpc>
                    <a:spcPts val="2600"/>
                  </a:lnSpc>
                  <a:tabLst>
                    <a:tab pos="1498600" algn="l"/>
                    <a:tab pos="6553200" algn="l"/>
                  </a:tabLst>
                  <a:defRPr sz="2200">
                    <a:solidFill>
                      <a:srgbClr val="009DE0"/>
                    </a:solidFill>
                    <a:latin typeface="+mj-lt"/>
                    <a:ea typeface="+mj-ea"/>
                    <a:cs typeface="+mj-cs"/>
                    <a:sym typeface="Gill Sans"/>
                  </a:defRPr>
                </a:pPr>
                <a:r>
                  <a:t>C Badiali | Seminar LNF, Frascati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16</m:t>
                        </m:r>
                      </m:e>
                      <m:sup>
                        <m:r>
                          <a:rPr sz="2300" i="1">
                            <a:solidFill>
                              <a:srgbClr val="009DDF"/>
                            </a:solidFill>
                            <a:latin typeface="Cambria Math" panose="02040503050406030204" pitchFamily="18" charset="0"/>
                          </a:rPr>
                          <m:t>𝑡ℎ</m:t>
                        </m:r>
                      </m:sup>
                    </m:sSup>
                  </m:oMath>
                </a14:m>
                <a:r>
                  <a:t> October | 2025 </a:t>
                </a:r>
              </a:p>
            </p:txBody>
          </p:sp>
        </mc:Choice>
        <mc:Fallback xmlns="">
          <p:sp>
            <p:nvSpPr>
              <p:cNvPr id="249" name="C Badiali | Seminar LNF, Frascati |   October | 2025"/>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3"/>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2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Footer only">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57"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009DE0"/>
                    </a:solidFill>
                    <a:latin typeface="+mj-lt"/>
                    <a:ea typeface="+mj-ea"/>
                    <a:cs typeface="+mj-cs"/>
                    <a:sym typeface="Gill Sans"/>
                  </a:defRPr>
                </a:pPr>
                <a:r>
                  <a:t>C Badiali | Thesis Defence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9</m:t>
                        </m:r>
                      </m:e>
                      <m:sup>
                        <m:r>
                          <a:rPr sz="2300" i="1">
                            <a:solidFill>
                              <a:srgbClr val="009DDF"/>
                            </a:solidFill>
                            <a:latin typeface="Cambria Math" panose="02040503050406030204" pitchFamily="18" charset="0"/>
                          </a:rPr>
                          <m:t>𝑡ℎ</m:t>
                        </m:r>
                      </m:sup>
                    </m:sSup>
                  </m:oMath>
                </a14:m>
                <a:r>
                  <a:t> June | 2026 </a:t>
                </a:r>
              </a:p>
            </p:txBody>
          </p:sp>
        </mc:Choice>
        <mc:Fallback xmlns="">
          <p:sp>
            <p:nvSpPr>
              <p:cNvPr id="257"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2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265"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266" name="IST_A_RGB_NEG.png" descr="IST_A_RGB_NEG.png"/>
          <p:cNvPicPr>
            <a:picLocks noChangeAspect="1"/>
          </p:cNvPicPr>
          <p:nvPr/>
        </p:nvPicPr>
        <p:blipFill>
          <a:blip r:embed="rId2"/>
          <a:srcRect l="17253" t="30113" r="17253" b="30113"/>
          <a:stretch>
            <a:fillRect/>
          </a:stretch>
        </p:blipFill>
        <p:spPr>
          <a:xfrm>
            <a:off x="21213327" y="230774"/>
            <a:ext cx="2853938" cy="1224784"/>
          </a:xfrm>
          <a:prstGeom prst="rect">
            <a:avLst/>
          </a:prstGeom>
          <a:ln w="12700">
            <a:miter lim="400000"/>
          </a:ln>
        </p:spPr>
      </p:pic>
      <mc:AlternateContent xmlns:mc="http://schemas.openxmlformats.org/markup-compatibility/2006" xmlns:a14="http://schemas.microsoft.com/office/drawing/2010/main">
        <mc:Choice Requires="a14">
          <p:sp>
            <p:nvSpPr>
              <p:cNvPr id="267" name="C Badiali | Seminar LNF, Frascati |   October | 2025"/>
              <p:cNvSpPr txBox="1"/>
              <p:nvPr/>
            </p:nvSpPr>
            <p:spPr>
              <a:xfrm>
                <a:off x="14533057" y="13251656"/>
                <a:ext cx="9820385" cy="480023"/>
              </a:xfrm>
              <a:prstGeom prst="rect">
                <a:avLst/>
              </a:prstGeom>
              <a:solidFill>
                <a:srgbClr val="FFFFFF"/>
              </a:solidFill>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1" indent="342900" algn="r" defTabSz="642937">
                  <a:lnSpc>
                    <a:spcPts val="2600"/>
                  </a:lnSpc>
                  <a:tabLst>
                    <a:tab pos="1498600" algn="l"/>
                    <a:tab pos="6553200" algn="l"/>
                  </a:tabLst>
                  <a:defRPr sz="2200">
                    <a:solidFill>
                      <a:srgbClr val="009DE0"/>
                    </a:solidFill>
                    <a:latin typeface="+mj-lt"/>
                    <a:ea typeface="+mj-ea"/>
                    <a:cs typeface="+mj-cs"/>
                    <a:sym typeface="Gill Sans"/>
                  </a:defRPr>
                </a:pPr>
                <a:r>
                  <a:t>C Badiali | Seminar LNF, Frascati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16</m:t>
                        </m:r>
                      </m:e>
                      <m:sup>
                        <m:r>
                          <a:rPr sz="2300" i="1">
                            <a:solidFill>
                              <a:srgbClr val="009DDF"/>
                            </a:solidFill>
                            <a:latin typeface="Cambria Math" panose="02040503050406030204" pitchFamily="18" charset="0"/>
                          </a:rPr>
                          <m:t>𝑡ℎ</m:t>
                        </m:r>
                      </m:sup>
                    </m:sSup>
                  </m:oMath>
                </a14:m>
                <a:r>
                  <a:t> October | 2025 </a:t>
                </a:r>
              </a:p>
            </p:txBody>
          </p:sp>
        </mc:Choice>
        <mc:Fallback xmlns="">
          <p:sp>
            <p:nvSpPr>
              <p:cNvPr id="267" name="C Badiali | Seminar LNF, Frascati |   October | 2025"/>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3"/>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268"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275"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276" name="IST_A_RGB_NEG.png" descr="IST_A_RGB_NEG.png"/>
          <p:cNvPicPr>
            <a:picLocks noChangeAspect="1"/>
          </p:cNvPicPr>
          <p:nvPr/>
        </p:nvPicPr>
        <p:blipFill>
          <a:blip r:embed="rId2"/>
          <a:srcRect l="17253" t="30113" r="17253" b="30113"/>
          <a:stretch>
            <a:fillRect/>
          </a:stretch>
        </p:blipFill>
        <p:spPr>
          <a:xfrm>
            <a:off x="21213327" y="230774"/>
            <a:ext cx="2853938" cy="1224784"/>
          </a:xfrm>
          <a:prstGeom prst="rect">
            <a:avLst/>
          </a:prstGeom>
          <a:ln w="12700">
            <a:miter lim="400000"/>
          </a:ln>
        </p:spPr>
      </p:pic>
      <mc:AlternateContent xmlns:mc="http://schemas.openxmlformats.org/markup-compatibility/2006" xmlns:a14="http://schemas.microsoft.com/office/drawing/2010/main">
        <mc:Choice Requires="a14">
          <p:sp>
            <p:nvSpPr>
              <p:cNvPr id="277" name="C Badiali | Seminar LNF, Frascati |   October | 2025"/>
              <p:cNvSpPr txBox="1"/>
              <p:nvPr/>
            </p:nvSpPr>
            <p:spPr>
              <a:xfrm>
                <a:off x="14533057" y="13251656"/>
                <a:ext cx="9820385" cy="480023"/>
              </a:xfrm>
              <a:prstGeom prst="rect">
                <a:avLst/>
              </a:prstGeom>
              <a:solidFill>
                <a:srgbClr val="FFFFFF"/>
              </a:solidFill>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1" indent="342900" algn="r" defTabSz="642937">
                  <a:lnSpc>
                    <a:spcPts val="2600"/>
                  </a:lnSpc>
                  <a:tabLst>
                    <a:tab pos="1498600" algn="l"/>
                    <a:tab pos="6553200" algn="l"/>
                  </a:tabLst>
                  <a:defRPr sz="2200">
                    <a:solidFill>
                      <a:srgbClr val="009DE0"/>
                    </a:solidFill>
                    <a:latin typeface="+mj-lt"/>
                    <a:ea typeface="+mj-ea"/>
                    <a:cs typeface="+mj-cs"/>
                    <a:sym typeface="Gill Sans"/>
                  </a:defRPr>
                </a:pPr>
                <a:r>
                  <a:t>C Badiali | Seminar LNF, Frascati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16</m:t>
                        </m:r>
                      </m:e>
                      <m:sup>
                        <m:r>
                          <a:rPr sz="2300" i="1">
                            <a:solidFill>
                              <a:srgbClr val="009DDF"/>
                            </a:solidFill>
                            <a:latin typeface="Cambria Math" panose="02040503050406030204" pitchFamily="18" charset="0"/>
                          </a:rPr>
                          <m:t>𝑡ℎ</m:t>
                        </m:r>
                      </m:sup>
                    </m:sSup>
                  </m:oMath>
                </a14:m>
                <a:r>
                  <a:t> October | 2025 </a:t>
                </a:r>
              </a:p>
            </p:txBody>
          </p:sp>
        </mc:Choice>
        <mc:Fallback xmlns="">
          <p:sp>
            <p:nvSpPr>
              <p:cNvPr id="277" name="C Badiali | Seminar LNF, Frascati |   October | 2025"/>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3"/>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278"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285"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286" name="IST_A_RGB_NEG.png" descr="IST_A_RGB_NEG.png"/>
          <p:cNvPicPr>
            <a:picLocks noChangeAspect="1"/>
          </p:cNvPicPr>
          <p:nvPr/>
        </p:nvPicPr>
        <p:blipFill>
          <a:blip r:embed="rId2"/>
          <a:srcRect l="17253" t="30113" r="17253" b="30113"/>
          <a:stretch>
            <a:fillRect/>
          </a:stretch>
        </p:blipFill>
        <p:spPr>
          <a:xfrm>
            <a:off x="21213327" y="230774"/>
            <a:ext cx="2853938" cy="1224784"/>
          </a:xfrm>
          <a:prstGeom prst="rect">
            <a:avLst/>
          </a:prstGeom>
          <a:ln w="12700">
            <a:miter lim="400000"/>
          </a:ln>
        </p:spPr>
      </p:pic>
      <mc:AlternateContent xmlns:mc="http://schemas.openxmlformats.org/markup-compatibility/2006" xmlns:a14="http://schemas.microsoft.com/office/drawing/2010/main">
        <mc:Choice Requires="a14">
          <p:sp>
            <p:nvSpPr>
              <p:cNvPr id="287"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009DE0"/>
                    </a:solidFill>
                    <a:latin typeface="+mj-lt"/>
                    <a:ea typeface="+mj-ea"/>
                    <a:cs typeface="+mj-cs"/>
                    <a:sym typeface="Gill Sans"/>
                  </a:defRPr>
                </a:pPr>
                <a:r>
                  <a:t>C Badiali | Thesis Defence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9</m:t>
                        </m:r>
                      </m:e>
                      <m:sup>
                        <m:r>
                          <a:rPr sz="2300" i="1">
                            <a:solidFill>
                              <a:srgbClr val="009DDF"/>
                            </a:solidFill>
                            <a:latin typeface="Cambria Math" panose="02040503050406030204" pitchFamily="18" charset="0"/>
                          </a:rPr>
                          <m:t>𝑡ℎ</m:t>
                        </m:r>
                      </m:sup>
                    </m:sSup>
                  </m:oMath>
                </a14:m>
                <a:r>
                  <a:t> June | 2026 </a:t>
                </a:r>
              </a:p>
            </p:txBody>
          </p:sp>
        </mc:Choice>
        <mc:Fallback xmlns="">
          <p:sp>
            <p:nvSpPr>
              <p:cNvPr id="287"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3"/>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288"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295"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296"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009DE0"/>
                    </a:solidFill>
                    <a:latin typeface="+mj-lt"/>
                    <a:ea typeface="+mj-ea"/>
                    <a:cs typeface="+mj-cs"/>
                    <a:sym typeface="Gill Sans"/>
                  </a:defRPr>
                </a:pPr>
                <a:r>
                  <a:t>C Badiali | Thesis Defence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9</m:t>
                        </m:r>
                      </m:e>
                      <m:sup>
                        <m:r>
                          <a:rPr sz="2300" i="1">
                            <a:solidFill>
                              <a:srgbClr val="009DDF"/>
                            </a:solidFill>
                            <a:latin typeface="Cambria Math" panose="02040503050406030204" pitchFamily="18" charset="0"/>
                          </a:rPr>
                          <m:t>𝑡ℎ</m:t>
                        </m:r>
                      </m:sup>
                    </m:sSup>
                  </m:oMath>
                </a14:m>
                <a:r>
                  <a:t> June | 2026 </a:t>
                </a:r>
              </a:p>
            </p:txBody>
          </p:sp>
        </mc:Choice>
        <mc:Fallback xmlns="">
          <p:sp>
            <p:nvSpPr>
              <p:cNvPr id="296"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297"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p:sp>
        <p:nvSpPr>
          <p:cNvPr id="298"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305"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306"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306"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307"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p:sp>
        <p:nvSpPr>
          <p:cNvPr id="308"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315"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316"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009DE0"/>
                    </a:solidFill>
                    <a:latin typeface="+mj-lt"/>
                    <a:ea typeface="+mj-ea"/>
                    <a:cs typeface="+mj-cs"/>
                    <a:sym typeface="Gill Sans"/>
                  </a:defRPr>
                </a:pPr>
                <a:r>
                  <a:t>C Badiali | Thesis Defence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9</m:t>
                        </m:r>
                      </m:e>
                      <m:sup>
                        <m:r>
                          <a:rPr sz="2300" i="1">
                            <a:solidFill>
                              <a:srgbClr val="009DDF"/>
                            </a:solidFill>
                            <a:latin typeface="Cambria Math" panose="02040503050406030204" pitchFamily="18" charset="0"/>
                          </a:rPr>
                          <m:t>𝑡ℎ</m:t>
                        </m:r>
                      </m:sup>
                    </m:sSup>
                  </m:oMath>
                </a14:m>
                <a:r>
                  <a:t> June | 2026 </a:t>
                </a:r>
              </a:p>
            </p:txBody>
          </p:sp>
        </mc:Choice>
        <mc:Fallback xmlns="">
          <p:sp>
            <p:nvSpPr>
              <p:cNvPr id="316"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317"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p:sp>
        <p:nvSpPr>
          <p:cNvPr id="318"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325"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326"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326"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327"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p:sp>
        <p:nvSpPr>
          <p:cNvPr id="328"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x">
  <p:cSld name="Footer only">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35" name="C Badiali | AWAKE Collaboration Meeting | April  , 2026"/>
              <p:cNvSpPr txBox="1"/>
              <p:nvPr/>
            </p:nvSpPr>
            <p:spPr>
              <a:xfrm>
                <a:off x="15298737" y="13251656"/>
                <a:ext cx="9054704" cy="509742"/>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algn="r" defTabSz="642937">
                  <a:lnSpc>
                    <a:spcPts val="2600"/>
                  </a:lnSpc>
                  <a:tabLst>
                    <a:tab pos="1498600" algn="l"/>
                    <a:tab pos="6553200" algn="l"/>
                  </a:tabLst>
                  <a:defRPr sz="2200">
                    <a:solidFill>
                      <a:srgbClr val="009DE0"/>
                    </a:solidFill>
                    <a:latin typeface="+mj-lt"/>
                    <a:ea typeface="+mj-ea"/>
                    <a:cs typeface="+mj-cs"/>
                    <a:sym typeface="Gill Sans"/>
                  </a:defRPr>
                </a:pPr>
                <a:r>
                  <a:t>C Badiali | AWAKE Collaboration Meeting | April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20</m:t>
                        </m:r>
                      </m:e>
                      <m:sup>
                        <m:r>
                          <m:rPr>
                            <m:nor/>
                          </m:rPr>
                          <a:rPr sz="2300" i="1">
                            <a:solidFill>
                              <a:srgbClr val="009DDF"/>
                            </a:solidFill>
                            <a:latin typeface="Cambria Math" panose="02040503050406030204" pitchFamily="18" charset="0"/>
                          </a:rPr>
                          <m:t>th</m:t>
                        </m:r>
                      </m:sup>
                    </m:sSup>
                  </m:oMath>
                </a14:m>
                <a:r>
                  <a:t>, 2026</a:t>
                </a:r>
              </a:p>
            </p:txBody>
          </p:sp>
        </mc:Choice>
        <mc:Fallback xmlns="">
          <p:sp>
            <p:nvSpPr>
              <p:cNvPr id="335" name="C Badiali | AWAKE Collaboration Meeting | April  , 2026"/>
              <p:cNvSpPr txBox="1">
                <a:spLocks noRot="1" noChangeAspect="1" noMove="1" noResize="1" noEditPoints="1" noAdjustHandles="1" noChangeArrowheads="1" noChangeShapeType="1" noTextEdit="1"/>
              </p:cNvSpPr>
              <p:nvPr/>
            </p:nvSpPr>
            <p:spPr>
              <a:xfrm>
                <a:off x="15298737" y="13251656"/>
                <a:ext cx="9054704" cy="509742"/>
              </a:xfrm>
              <a:prstGeom prst="rect">
                <a:avLst/>
              </a:prstGeom>
              <a:blipFill>
                <a:blip r:embed="rId2"/>
                <a:stretch>
                  <a:fillRect t="-4878" r="-1120" b="-12195"/>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336"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343"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344"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009DE0"/>
                    </a:solidFill>
                    <a:latin typeface="+mj-lt"/>
                    <a:ea typeface="+mj-ea"/>
                    <a:cs typeface="+mj-cs"/>
                    <a:sym typeface="Gill Sans"/>
                  </a:defRPr>
                </a:pPr>
                <a:r>
                  <a:t>C Badiali | Thesis Defence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9</m:t>
                        </m:r>
                      </m:e>
                      <m:sup>
                        <m:r>
                          <a:rPr sz="2300" i="1">
                            <a:solidFill>
                              <a:srgbClr val="009DDF"/>
                            </a:solidFill>
                            <a:latin typeface="Cambria Math" panose="02040503050406030204" pitchFamily="18" charset="0"/>
                          </a:rPr>
                          <m:t>𝑡ℎ</m:t>
                        </m:r>
                      </m:sup>
                    </m:sSup>
                  </m:oMath>
                </a14:m>
                <a:r>
                  <a:t> June | 2026 </a:t>
                </a:r>
              </a:p>
            </p:txBody>
          </p:sp>
        </mc:Choice>
        <mc:Fallback xmlns="">
          <p:sp>
            <p:nvSpPr>
              <p:cNvPr id="344"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345"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p:sp>
        <p:nvSpPr>
          <p:cNvPr id="346"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MRT">
    <p:spTree>
      <p:nvGrpSpPr>
        <p:cNvPr id="1" name=""/>
        <p:cNvGrpSpPr/>
        <p:nvPr/>
      </p:nvGrpSpPr>
      <p:grpSpPr>
        <a:xfrm>
          <a:off x="0" y="0"/>
          <a:ext cx="0" cy="0"/>
          <a:chOff x="0" y="0"/>
          <a:chExt cx="0" cy="0"/>
        </a:xfrm>
      </p:grpSpPr>
      <p:sp>
        <p:nvSpPr>
          <p:cNvPr id="353" name="Rectangle"/>
          <p:cNvSpPr/>
          <p:nvPr/>
        </p:nvSpPr>
        <p:spPr>
          <a:xfrm>
            <a:off x="-25692" y="-1"/>
            <a:ext cx="24435384" cy="1800001"/>
          </a:xfrm>
          <a:prstGeom prst="rect">
            <a:avLst/>
          </a:prstGeom>
          <a:solidFill>
            <a:srgbClr val="009D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89296" tIns="89296" rIns="89296" bIns="89296" anchor="ctr"/>
          <a:lstStyle>
            <a:lvl1pPr marL="75027" marR="75027" indent="292875" algn="l" defTabSz="1696640">
              <a:defRPr sz="6000">
                <a:solidFill>
                  <a:srgbClr val="FFFFFF"/>
                </a:solidFill>
                <a:uFill>
                  <a:solidFill>
                    <a:srgbClr val="FFFFFF"/>
                  </a:solidFill>
                </a:uFill>
                <a:latin typeface="+mj-lt"/>
                <a:ea typeface="+mj-ea"/>
                <a:cs typeface="+mj-cs"/>
                <a:sym typeface="Gill Sans"/>
              </a:defRPr>
            </a:lvl1pPr>
          </a:lstStyle>
          <a:p>
            <a:r>
              <a:t> </a:t>
            </a:r>
          </a:p>
        </p:txBody>
      </p:sp>
      <p:sp>
        <p:nvSpPr>
          <p:cNvPr id="354" name="C Badiali | Updates | April 22nd, 2025"/>
          <p:cNvSpPr txBox="1"/>
          <p:nvPr/>
        </p:nvSpPr>
        <p:spPr>
          <a:xfrm>
            <a:off x="15298737" y="13251656"/>
            <a:ext cx="9054704"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spAutoFit/>
          </a:bodyPr>
          <a:lstStyle>
            <a:lvl1pPr algn="r" defTabSz="642937">
              <a:lnSpc>
                <a:spcPts val="2600"/>
              </a:lnSpc>
              <a:tabLst>
                <a:tab pos="1498600" algn="l"/>
                <a:tab pos="6553200" algn="l"/>
              </a:tabLst>
              <a:defRPr sz="2200">
                <a:solidFill>
                  <a:srgbClr val="009DE0"/>
                </a:solidFill>
                <a:latin typeface="+mj-lt"/>
                <a:ea typeface="+mj-ea"/>
                <a:cs typeface="+mj-cs"/>
                <a:sym typeface="Gill Sans"/>
              </a:defRPr>
            </a:lvl1pPr>
          </a:lstStyle>
          <a:p>
            <a:r>
              <a:t>C Badiali | Updates | April 22nd, 2025</a:t>
            </a:r>
          </a:p>
        </p:txBody>
      </p:sp>
      <p:pic>
        <p:nvPicPr>
          <p:cNvPr id="355" name="Tecnico_ID_Principal_RBG-BRANCO.png" descr="Tecnico_ID_Principal_RBG-BRANCO.png"/>
          <p:cNvPicPr>
            <a:picLocks noChangeAspect="1"/>
          </p:cNvPicPr>
          <p:nvPr/>
        </p:nvPicPr>
        <p:blipFill>
          <a:blip r:embed="rId2"/>
          <a:stretch>
            <a:fillRect/>
          </a:stretch>
        </p:blipFill>
        <p:spPr>
          <a:xfrm>
            <a:off x="21096067" y="91707"/>
            <a:ext cx="2741243" cy="1522293"/>
          </a:xfrm>
          <a:prstGeom prst="rect">
            <a:avLst/>
          </a:prstGeom>
          <a:ln w="12700">
            <a:miter lim="400000"/>
          </a:ln>
        </p:spPr>
      </p:pic>
      <p:sp>
        <p:nvSpPr>
          <p:cNvPr id="356"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363"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sp>
        <p:nvSpPr>
          <p:cNvPr id="364" name="C Badiali | Updates | February 24th, 2024"/>
          <p:cNvSpPr txBox="1"/>
          <p:nvPr/>
        </p:nvSpPr>
        <p:spPr>
          <a:xfrm>
            <a:off x="15298737" y="13251656"/>
            <a:ext cx="9054704"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spAutoFit/>
          </a:bodyPr>
          <a:lstStyle>
            <a:lvl1pPr algn="r" defTabSz="642937">
              <a:lnSpc>
                <a:spcPts val="2600"/>
              </a:lnSpc>
              <a:tabLst>
                <a:tab pos="1498600" algn="l"/>
                <a:tab pos="6553200" algn="l"/>
              </a:tabLst>
              <a:defRPr sz="2200">
                <a:solidFill>
                  <a:srgbClr val="009DE0"/>
                </a:solidFill>
                <a:latin typeface="+mj-lt"/>
                <a:ea typeface="+mj-ea"/>
                <a:cs typeface="+mj-cs"/>
                <a:sym typeface="Gill Sans"/>
              </a:defRPr>
            </a:lvl1pPr>
          </a:lstStyle>
          <a:p>
            <a:r>
              <a:t>C Badiali | Updates | February 24th, 2024</a:t>
            </a:r>
          </a:p>
        </p:txBody>
      </p:sp>
      <p:pic>
        <p:nvPicPr>
          <p:cNvPr id="365" name="Tecnico_ID_Principal_RBG-BRANCO.png" descr="Tecnico_ID_Principal_RBG-BRANCO.png"/>
          <p:cNvPicPr>
            <a:picLocks noChangeAspect="1"/>
          </p:cNvPicPr>
          <p:nvPr/>
        </p:nvPicPr>
        <p:blipFill>
          <a:blip r:embed="rId2"/>
          <a:stretch>
            <a:fillRect/>
          </a:stretch>
        </p:blipFill>
        <p:spPr>
          <a:xfrm>
            <a:off x="21096067" y="91707"/>
            <a:ext cx="2741243" cy="1522293"/>
          </a:xfrm>
          <a:prstGeom prst="rect">
            <a:avLst/>
          </a:prstGeom>
          <a:ln w="12700">
            <a:miter lim="400000"/>
          </a:ln>
        </p:spPr>
      </p:pic>
      <p:sp>
        <p:nvSpPr>
          <p:cNvPr id="366"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373"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374"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374"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375"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p:sp>
        <p:nvSpPr>
          <p:cNvPr id="376"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383"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384"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384"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385"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p:sp>
        <p:nvSpPr>
          <p:cNvPr id="386"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
  <p:cSld name="Header and Footer">
    <p:spTree>
      <p:nvGrpSpPr>
        <p:cNvPr id="1" name=""/>
        <p:cNvGrpSpPr/>
        <p:nvPr/>
      </p:nvGrpSpPr>
      <p:grpSpPr>
        <a:xfrm>
          <a:off x="0" y="0"/>
          <a:ext cx="0" cy="0"/>
          <a:chOff x="0" y="0"/>
          <a:chExt cx="0" cy="0"/>
        </a:xfrm>
      </p:grpSpPr>
      <p:sp>
        <p:nvSpPr>
          <p:cNvPr id="413"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defRPr sz="6000">
                <a:solidFill>
                  <a:srgbClr val="FFFFFF"/>
                </a:solidFill>
                <a:uFill>
                  <a:solidFill>
                    <a:srgbClr val="FFFFFF"/>
                  </a:solidFill>
                </a:uFill>
                <a:latin typeface="+mj-lt"/>
                <a:ea typeface="+mj-ea"/>
                <a:cs typeface="+mj-cs"/>
                <a:sym typeface="Gill Sans"/>
              </a:defRPr>
            </a:pPr>
            <a:endParaRPr/>
          </a:p>
        </p:txBody>
      </p:sp>
      <p:pic>
        <p:nvPicPr>
          <p:cNvPr id="414" name="IST_A_RGB_NEG.png" descr="IST_A_RGB_NEG.png"/>
          <p:cNvPicPr>
            <a:picLocks noChangeAspect="1"/>
          </p:cNvPicPr>
          <p:nvPr/>
        </p:nvPicPr>
        <p:blipFill>
          <a:blip r:embed="rId2"/>
          <a:srcRect l="17253" t="30113" r="17253" b="30113"/>
          <a:stretch>
            <a:fillRect/>
          </a:stretch>
        </p:blipFill>
        <p:spPr>
          <a:xfrm>
            <a:off x="21213327" y="230774"/>
            <a:ext cx="2853938" cy="1224784"/>
          </a:xfrm>
          <a:prstGeom prst="rect">
            <a:avLst/>
          </a:prstGeom>
          <a:ln w="12700">
            <a:miter lim="400000"/>
          </a:ln>
        </p:spPr>
      </p:pic>
      <mc:AlternateContent xmlns:mc="http://schemas.openxmlformats.org/markup-compatibility/2006" xmlns:a14="http://schemas.microsoft.com/office/drawing/2010/main">
        <mc:Choice Requires="a14">
          <p:sp>
            <p:nvSpPr>
              <p:cNvPr id="415" name="C Badiali | LPAW 2025 | Ischia Island (Italy) | 13-19  April 2025"/>
              <p:cNvSpPr txBox="1"/>
              <p:nvPr/>
            </p:nvSpPr>
            <p:spPr>
              <a:xfrm>
                <a:off x="6758676" y="13251656"/>
                <a:ext cx="17594766"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1" indent="342900" algn="r" defTabSz="642937">
                  <a:lnSpc>
                    <a:spcPts val="2600"/>
                  </a:lnSpc>
                  <a:tabLst>
                    <a:tab pos="1498600" algn="l"/>
                    <a:tab pos="6553200" algn="l"/>
                  </a:tabLst>
                  <a:defRPr sz="2200">
                    <a:solidFill>
                      <a:srgbClr val="009DE0"/>
                    </a:solidFill>
                    <a:latin typeface="+mj-lt"/>
                    <a:ea typeface="+mj-ea"/>
                    <a:cs typeface="+mj-cs"/>
                    <a:sym typeface="Gill Sans"/>
                  </a:defRPr>
                </a:pPr>
                <a:r>
                  <a:t>C Badiali | LPAW 2025 | Ischia Island (Italy) | 13-19</a:t>
                </a:r>
                <a14:m>
                  <m:oMath xmlns:m="http://schemas.openxmlformats.org/officeDocument/2006/math">
                    <m:sSup>
                      <m:sSupPr>
                        <m:ctrlPr>
                          <a:rPr sz="2300" i="1">
                            <a:solidFill>
                              <a:srgbClr val="009DDF"/>
                            </a:solidFill>
                            <a:latin typeface="Cambria Math" panose="02040503050406030204" pitchFamily="18" charset="0"/>
                          </a:rPr>
                        </m:ctrlPr>
                      </m:sSupPr>
                      <m:e/>
                      <m:sup>
                        <m:r>
                          <m:rPr>
                            <m:sty m:val="p"/>
                          </m:rPr>
                          <a:rPr sz="2300" i="1">
                            <a:solidFill>
                              <a:srgbClr val="009DDF"/>
                            </a:solidFill>
                            <a:latin typeface="Cambria Math" panose="02040503050406030204" pitchFamily="18" charset="0"/>
                          </a:rPr>
                          <m:t>th</m:t>
                        </m:r>
                      </m:sup>
                    </m:sSup>
                  </m:oMath>
                </a14:m>
                <a:r>
                  <a:t> April 2025</a:t>
                </a:r>
              </a:p>
            </p:txBody>
          </p:sp>
        </mc:Choice>
        <mc:Fallback xmlns="">
          <p:sp>
            <p:nvSpPr>
              <p:cNvPr id="415" name="C Badiali | LPAW 2025 | Ischia Island (Italy) | 13-19  April 2025"/>
              <p:cNvSpPr txBox="1">
                <a:spLocks noRot="1" noChangeAspect="1" noMove="1" noResize="1" noEditPoints="1" noAdjustHandles="1" noChangeArrowheads="1" noChangeShapeType="1" noTextEdit="1"/>
              </p:cNvSpPr>
              <p:nvPr/>
            </p:nvSpPr>
            <p:spPr>
              <a:xfrm>
                <a:off x="6758676" y="13251656"/>
                <a:ext cx="17594766" cy="480023"/>
              </a:xfrm>
              <a:prstGeom prst="rect">
                <a:avLst/>
              </a:prstGeom>
              <a:blipFill>
                <a:blip r:embed="rId3"/>
                <a:stretch>
                  <a:fillRect t="-2564" r="-577"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416" name="Slide Number"/>
          <p:cNvSpPr txBox="1">
            <a:spLocks noGrp="1"/>
          </p:cNvSpPr>
          <p:nvPr>
            <p:ph type="sldNum" sz="quarter" idx="2"/>
          </p:nvPr>
        </p:nvSpPr>
        <p:spPr>
          <a:xfrm>
            <a:off x="11979671" y="13037343"/>
            <a:ext cx="424658" cy="462757"/>
          </a:xfrm>
          <a:prstGeom prst="rect">
            <a:avLst/>
          </a:prstGeom>
        </p:spPr>
        <p:txBody>
          <a:bodyPr lIns="53578" tIns="53578" rIns="53578" bIns="53578"/>
          <a:lstStyle>
            <a:lvl1pPr defTabSz="642937"/>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2.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3.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p:cNvSpPr/>
          <p:nvPr/>
        </p:nvSpPr>
        <p:spPr>
          <a:xfrm>
            <a:off x="-1" y="-1"/>
            <a:ext cx="24384004" cy="1705709"/>
          </a:xfrm>
          <a:prstGeom prst="rect">
            <a:avLst/>
          </a:prstGeom>
          <a:solidFill>
            <a:srgbClr val="009DE0"/>
          </a:solidFill>
          <a:ln w="12700">
            <a:miter lim="400000"/>
          </a:ln>
        </p:spPr>
        <p:txBody>
          <a:bodyPr lIns="71436" tIns="71436" rIns="71436" bIns="71436" anchor="ctr"/>
          <a:lstStyle/>
          <a:p>
            <a:pPr marR="75026" indent="292875" algn="l" defTabSz="1696640">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3"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009DE0"/>
                    </a:solidFill>
                    <a:latin typeface="+mj-lt"/>
                    <a:ea typeface="+mj-ea"/>
                    <a:cs typeface="+mj-cs"/>
                    <a:sym typeface="Gill Sans"/>
                  </a:defRPr>
                </a:pPr>
                <a:r>
                  <a:t>C Badiali | Thesis Defence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9</m:t>
                        </m:r>
                      </m:e>
                      <m:sup>
                        <m:r>
                          <a:rPr sz="2300" i="1">
                            <a:solidFill>
                              <a:srgbClr val="009DDF"/>
                            </a:solidFill>
                            <a:latin typeface="Cambria Math" panose="02040503050406030204" pitchFamily="18" charset="0"/>
                          </a:rPr>
                          <m:t>𝑡ℎ</m:t>
                        </m:r>
                      </m:sup>
                    </m:sSup>
                  </m:oMath>
                </a14:m>
                <a:r>
                  <a:t> June | 2026 </a:t>
                </a:r>
              </a:p>
            </p:txBody>
          </p:sp>
        </mc:Choice>
        <mc:Fallback xmlns="">
          <p:sp>
            <p:nvSpPr>
              <p:cNvPr id="3"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4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4" name="Tecnico_ID_Principal_RBG-BRANCO.png" descr="Tecnico_ID_Principal_RBG-BRANCO.png"/>
          <p:cNvPicPr>
            <a:picLocks noChangeAspect="1"/>
          </p:cNvPicPr>
          <p:nvPr/>
        </p:nvPicPr>
        <p:blipFill>
          <a:blip r:embed="rId43"/>
          <a:stretch>
            <a:fillRect/>
          </a:stretch>
        </p:blipFill>
        <p:spPr>
          <a:xfrm>
            <a:off x="21096067" y="91707"/>
            <a:ext cx="2741243" cy="1522293"/>
          </a:xfrm>
          <a:prstGeom prst="rect">
            <a:avLst/>
          </a:prstGeom>
          <a:ln w="12700">
            <a:miter lim="400000"/>
          </a:ln>
        </p:spPr>
      </p:pic>
      <p:sp>
        <p:nvSpPr>
          <p:cNvPr id="5" name="Title Text"/>
          <p:cNvSpPr txBox="1">
            <a:spLocks noGrp="1"/>
          </p:cNvSpPr>
          <p:nvPr>
            <p:ph type="title"/>
          </p:nvPr>
        </p:nvSpPr>
        <p:spPr>
          <a:xfrm>
            <a:off x="3653366" y="1958422"/>
            <a:ext cx="19507201" cy="24998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r>
              <a:t>Title Text</a:t>
            </a:r>
          </a:p>
        </p:txBody>
      </p:sp>
      <p:sp>
        <p:nvSpPr>
          <p:cNvPr id="6" name="Body Level One…"/>
          <p:cNvSpPr txBox="1">
            <a:spLocks noGrp="1"/>
          </p:cNvSpPr>
          <p:nvPr>
            <p:ph type="body" idx="1"/>
          </p:nvPr>
        </p:nvSpPr>
        <p:spPr>
          <a:xfrm>
            <a:off x="13610166" y="4458252"/>
            <a:ext cx="9550401" cy="87618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lstStyle/>
          <a:p>
            <a:r>
              <a:t>Body Level One</a:t>
            </a:r>
          </a:p>
          <a:p>
            <a:pPr lvl="1"/>
            <a:r>
              <a:t>Body Level Two</a:t>
            </a:r>
          </a:p>
          <a:p>
            <a:pPr lvl="2"/>
            <a:r>
              <a:t>Body Level Three</a:t>
            </a:r>
          </a:p>
          <a:p>
            <a:pPr lvl="3"/>
            <a:r>
              <a:t>Body Level Four</a:t>
            </a:r>
          </a:p>
          <a:p>
            <a:pPr lvl="4"/>
            <a:r>
              <a:t>Body Level Five</a:t>
            </a:r>
          </a:p>
        </p:txBody>
      </p:sp>
      <p:sp>
        <p:nvSpPr>
          <p:cNvPr id="7" name="Slide Number"/>
          <p:cNvSpPr txBox="1">
            <a:spLocks noGrp="1"/>
          </p:cNvSpPr>
          <p:nvPr>
            <p:ph type="sldNum" sz="quarter" idx="2"/>
          </p:nvPr>
        </p:nvSpPr>
        <p:spPr>
          <a:xfrm>
            <a:off x="11979672" y="13037343"/>
            <a:ext cx="424657" cy="461884"/>
          </a:xfrm>
          <a:prstGeom prst="rect">
            <a:avLst/>
          </a:prstGeom>
          <a:ln w="12700">
            <a:miter lim="400000"/>
          </a:ln>
        </p:spPr>
        <p:txBody>
          <a:bodyPr wrap="none" lIns="53577" tIns="53577" rIns="53577" bIns="53577">
            <a:spAutoFit/>
          </a:bodyPr>
          <a:lstStyle>
            <a:lvl1pPr defTabSz="642937">
              <a:lnSpc>
                <a:spcPts val="2800"/>
              </a:lnSpc>
              <a:tabLst>
                <a:tab pos="1498600" algn="l"/>
              </a:tabLst>
              <a:defRPr sz="2400">
                <a:latin typeface="+mj-lt"/>
                <a:ea typeface="+mj-ea"/>
                <a:cs typeface="+mj-cs"/>
                <a:sym typeface="Gill Sans"/>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91" r:id="rId40"/>
  </p:sldLayoutIdLst>
  <p:transition spd="med"/>
  <p:hf hdr="0" ftr="0" dt="0"/>
  <p:txStyles>
    <p:titleStyle>
      <a:lvl1pPr marL="0" marR="0" indent="0" algn="r" defTabSz="642937" latinLnBrk="0">
        <a:lnSpc>
          <a:spcPts val="14100"/>
        </a:lnSpc>
        <a:spcBef>
          <a:spcPts val="200"/>
        </a:spcBef>
        <a:spcAft>
          <a:spcPts val="0"/>
        </a:spcAft>
        <a:buClrTx/>
        <a:buSzTx/>
        <a:buFontTx/>
        <a:buNone/>
        <a:tabLst>
          <a:tab pos="1714500" algn="l"/>
        </a:tabLst>
        <a:defRPr sz="11800" b="0" i="0" u="none" strike="noStrike" cap="none" spc="0" baseline="0">
          <a:solidFill>
            <a:srgbClr val="009DE0"/>
          </a:solidFill>
          <a:uFillTx/>
          <a:latin typeface="+mj-lt"/>
          <a:ea typeface="+mj-ea"/>
          <a:cs typeface="+mj-cs"/>
          <a:sym typeface="Gill Sans"/>
        </a:defRPr>
      </a:lvl1pPr>
      <a:lvl2pPr marL="0" marR="0" indent="0" algn="r" defTabSz="642937" latinLnBrk="0">
        <a:lnSpc>
          <a:spcPts val="14100"/>
        </a:lnSpc>
        <a:spcBef>
          <a:spcPts val="200"/>
        </a:spcBef>
        <a:spcAft>
          <a:spcPts val="0"/>
        </a:spcAft>
        <a:buClrTx/>
        <a:buSzTx/>
        <a:buFontTx/>
        <a:buNone/>
        <a:tabLst>
          <a:tab pos="1714500" algn="l"/>
        </a:tabLst>
        <a:defRPr sz="11800" b="0" i="0" u="none" strike="noStrike" cap="none" spc="0" baseline="0">
          <a:solidFill>
            <a:srgbClr val="009DE0"/>
          </a:solidFill>
          <a:uFillTx/>
          <a:latin typeface="+mj-lt"/>
          <a:ea typeface="+mj-ea"/>
          <a:cs typeface="+mj-cs"/>
          <a:sym typeface="Gill Sans"/>
        </a:defRPr>
      </a:lvl2pPr>
      <a:lvl3pPr marL="0" marR="0" indent="0" algn="r" defTabSz="642937" latinLnBrk="0">
        <a:lnSpc>
          <a:spcPts val="14100"/>
        </a:lnSpc>
        <a:spcBef>
          <a:spcPts val="200"/>
        </a:spcBef>
        <a:spcAft>
          <a:spcPts val="0"/>
        </a:spcAft>
        <a:buClrTx/>
        <a:buSzTx/>
        <a:buFontTx/>
        <a:buNone/>
        <a:tabLst>
          <a:tab pos="1714500" algn="l"/>
        </a:tabLst>
        <a:defRPr sz="11800" b="0" i="0" u="none" strike="noStrike" cap="none" spc="0" baseline="0">
          <a:solidFill>
            <a:srgbClr val="009DE0"/>
          </a:solidFill>
          <a:uFillTx/>
          <a:latin typeface="+mj-lt"/>
          <a:ea typeface="+mj-ea"/>
          <a:cs typeface="+mj-cs"/>
          <a:sym typeface="Gill Sans"/>
        </a:defRPr>
      </a:lvl3pPr>
      <a:lvl4pPr marL="0" marR="0" indent="0" algn="r" defTabSz="642937" latinLnBrk="0">
        <a:lnSpc>
          <a:spcPts val="14100"/>
        </a:lnSpc>
        <a:spcBef>
          <a:spcPts val="200"/>
        </a:spcBef>
        <a:spcAft>
          <a:spcPts val="0"/>
        </a:spcAft>
        <a:buClrTx/>
        <a:buSzTx/>
        <a:buFontTx/>
        <a:buNone/>
        <a:tabLst>
          <a:tab pos="1714500" algn="l"/>
        </a:tabLst>
        <a:defRPr sz="11800" b="0" i="0" u="none" strike="noStrike" cap="none" spc="0" baseline="0">
          <a:solidFill>
            <a:srgbClr val="009DE0"/>
          </a:solidFill>
          <a:uFillTx/>
          <a:latin typeface="+mj-lt"/>
          <a:ea typeface="+mj-ea"/>
          <a:cs typeface="+mj-cs"/>
          <a:sym typeface="Gill Sans"/>
        </a:defRPr>
      </a:lvl4pPr>
      <a:lvl5pPr marL="0" marR="0" indent="0" algn="r" defTabSz="642937" latinLnBrk="0">
        <a:lnSpc>
          <a:spcPts val="14100"/>
        </a:lnSpc>
        <a:spcBef>
          <a:spcPts val="200"/>
        </a:spcBef>
        <a:spcAft>
          <a:spcPts val="0"/>
        </a:spcAft>
        <a:buClrTx/>
        <a:buSzTx/>
        <a:buFontTx/>
        <a:buNone/>
        <a:tabLst>
          <a:tab pos="1714500" algn="l"/>
        </a:tabLst>
        <a:defRPr sz="11800" b="0" i="0" u="none" strike="noStrike" cap="none" spc="0" baseline="0">
          <a:solidFill>
            <a:srgbClr val="009DE0"/>
          </a:solidFill>
          <a:uFillTx/>
          <a:latin typeface="+mj-lt"/>
          <a:ea typeface="+mj-ea"/>
          <a:cs typeface="+mj-cs"/>
          <a:sym typeface="Gill Sans"/>
        </a:defRPr>
      </a:lvl5pPr>
      <a:lvl6pPr marL="0" marR="0" indent="0" algn="r" defTabSz="642937" latinLnBrk="0">
        <a:lnSpc>
          <a:spcPts val="14100"/>
        </a:lnSpc>
        <a:spcBef>
          <a:spcPts val="200"/>
        </a:spcBef>
        <a:spcAft>
          <a:spcPts val="0"/>
        </a:spcAft>
        <a:buClrTx/>
        <a:buSzTx/>
        <a:buFontTx/>
        <a:buNone/>
        <a:tabLst>
          <a:tab pos="1714500" algn="l"/>
        </a:tabLst>
        <a:defRPr sz="11800" b="0" i="0" u="none" strike="noStrike" cap="none" spc="0" baseline="0">
          <a:solidFill>
            <a:srgbClr val="009DE0"/>
          </a:solidFill>
          <a:uFillTx/>
          <a:latin typeface="+mj-lt"/>
          <a:ea typeface="+mj-ea"/>
          <a:cs typeface="+mj-cs"/>
          <a:sym typeface="Gill Sans"/>
        </a:defRPr>
      </a:lvl6pPr>
      <a:lvl7pPr marL="0" marR="0" indent="0" algn="r" defTabSz="642937" latinLnBrk="0">
        <a:lnSpc>
          <a:spcPts val="14100"/>
        </a:lnSpc>
        <a:spcBef>
          <a:spcPts val="200"/>
        </a:spcBef>
        <a:spcAft>
          <a:spcPts val="0"/>
        </a:spcAft>
        <a:buClrTx/>
        <a:buSzTx/>
        <a:buFontTx/>
        <a:buNone/>
        <a:tabLst>
          <a:tab pos="1714500" algn="l"/>
        </a:tabLst>
        <a:defRPr sz="11800" b="0" i="0" u="none" strike="noStrike" cap="none" spc="0" baseline="0">
          <a:solidFill>
            <a:srgbClr val="009DE0"/>
          </a:solidFill>
          <a:uFillTx/>
          <a:latin typeface="+mj-lt"/>
          <a:ea typeface="+mj-ea"/>
          <a:cs typeface="+mj-cs"/>
          <a:sym typeface="Gill Sans"/>
        </a:defRPr>
      </a:lvl7pPr>
      <a:lvl8pPr marL="0" marR="0" indent="0" algn="r" defTabSz="642937" latinLnBrk="0">
        <a:lnSpc>
          <a:spcPts val="14100"/>
        </a:lnSpc>
        <a:spcBef>
          <a:spcPts val="200"/>
        </a:spcBef>
        <a:spcAft>
          <a:spcPts val="0"/>
        </a:spcAft>
        <a:buClrTx/>
        <a:buSzTx/>
        <a:buFontTx/>
        <a:buNone/>
        <a:tabLst>
          <a:tab pos="1714500" algn="l"/>
        </a:tabLst>
        <a:defRPr sz="11800" b="0" i="0" u="none" strike="noStrike" cap="none" spc="0" baseline="0">
          <a:solidFill>
            <a:srgbClr val="009DE0"/>
          </a:solidFill>
          <a:uFillTx/>
          <a:latin typeface="+mj-lt"/>
          <a:ea typeface="+mj-ea"/>
          <a:cs typeface="+mj-cs"/>
          <a:sym typeface="Gill Sans"/>
        </a:defRPr>
      </a:lvl8pPr>
      <a:lvl9pPr marL="0" marR="0" indent="0" algn="r" defTabSz="642937" latinLnBrk="0">
        <a:lnSpc>
          <a:spcPts val="14100"/>
        </a:lnSpc>
        <a:spcBef>
          <a:spcPts val="200"/>
        </a:spcBef>
        <a:spcAft>
          <a:spcPts val="0"/>
        </a:spcAft>
        <a:buClrTx/>
        <a:buSzTx/>
        <a:buFontTx/>
        <a:buNone/>
        <a:tabLst>
          <a:tab pos="1714500" algn="l"/>
        </a:tabLst>
        <a:defRPr sz="11800" b="0" i="0" u="none" strike="noStrike" cap="none" spc="0" baseline="0">
          <a:solidFill>
            <a:srgbClr val="009DE0"/>
          </a:solidFill>
          <a:uFillTx/>
          <a:latin typeface="+mj-lt"/>
          <a:ea typeface="+mj-ea"/>
          <a:cs typeface="+mj-cs"/>
          <a:sym typeface="Gill Sans"/>
        </a:defRPr>
      </a:lvl9pPr>
    </p:titleStyle>
    <p:bodyStyle>
      <a:lvl1pPr marL="1080201" marR="0" indent="-762701" algn="l" defTabSz="642937" latinLnBrk="0">
        <a:lnSpc>
          <a:spcPts val="6900"/>
        </a:lnSpc>
        <a:spcBef>
          <a:spcPts val="3600"/>
        </a:spcBef>
        <a:spcAft>
          <a:spcPts val="0"/>
        </a:spcAft>
        <a:buClrTx/>
        <a:buSzPct val="171429"/>
        <a:buFontTx/>
        <a:buChar char="•"/>
        <a:tabLst>
          <a:tab pos="2133600" algn="l"/>
        </a:tabLst>
        <a:defRPr sz="5800" b="0" i="0" u="none" strike="noStrike" cap="none" spc="0" baseline="0">
          <a:solidFill>
            <a:srgbClr val="000000"/>
          </a:solidFill>
          <a:uFillTx/>
          <a:latin typeface="+mj-lt"/>
          <a:ea typeface="+mj-ea"/>
          <a:cs typeface="+mj-cs"/>
          <a:sym typeface="Gill Sans"/>
        </a:defRPr>
      </a:lvl1pPr>
      <a:lvl2pPr marL="1537401" marR="0" indent="-762701" algn="l" defTabSz="642937" latinLnBrk="0">
        <a:lnSpc>
          <a:spcPts val="6900"/>
        </a:lnSpc>
        <a:spcBef>
          <a:spcPts val="3600"/>
        </a:spcBef>
        <a:spcAft>
          <a:spcPts val="0"/>
        </a:spcAft>
        <a:buClrTx/>
        <a:buSzPct val="171429"/>
        <a:buFontTx/>
        <a:buChar char="•"/>
        <a:tabLst>
          <a:tab pos="2133600" algn="l"/>
        </a:tabLst>
        <a:defRPr sz="5800" b="0" i="0" u="none" strike="noStrike" cap="none" spc="0" baseline="0">
          <a:solidFill>
            <a:srgbClr val="000000"/>
          </a:solidFill>
          <a:uFillTx/>
          <a:latin typeface="+mj-lt"/>
          <a:ea typeface="+mj-ea"/>
          <a:cs typeface="+mj-cs"/>
          <a:sym typeface="Gill Sans"/>
        </a:defRPr>
      </a:lvl2pPr>
      <a:lvl3pPr marL="1981902" marR="0" indent="-762701" algn="l" defTabSz="642937" latinLnBrk="0">
        <a:lnSpc>
          <a:spcPts val="6900"/>
        </a:lnSpc>
        <a:spcBef>
          <a:spcPts val="3600"/>
        </a:spcBef>
        <a:spcAft>
          <a:spcPts val="0"/>
        </a:spcAft>
        <a:buClrTx/>
        <a:buSzPct val="171429"/>
        <a:buFontTx/>
        <a:buChar char="•"/>
        <a:tabLst>
          <a:tab pos="2133600" algn="l"/>
        </a:tabLst>
        <a:defRPr sz="5800" b="0" i="0" u="none" strike="noStrike" cap="none" spc="0" baseline="0">
          <a:solidFill>
            <a:srgbClr val="000000"/>
          </a:solidFill>
          <a:uFillTx/>
          <a:latin typeface="+mj-lt"/>
          <a:ea typeface="+mj-ea"/>
          <a:cs typeface="+mj-cs"/>
          <a:sym typeface="Gill Sans"/>
        </a:defRPr>
      </a:lvl3pPr>
      <a:lvl4pPr marL="2426402" marR="0" indent="-762702" algn="l" defTabSz="642937" latinLnBrk="0">
        <a:lnSpc>
          <a:spcPts val="6900"/>
        </a:lnSpc>
        <a:spcBef>
          <a:spcPts val="3600"/>
        </a:spcBef>
        <a:spcAft>
          <a:spcPts val="0"/>
        </a:spcAft>
        <a:buClrTx/>
        <a:buSzPct val="171429"/>
        <a:buFontTx/>
        <a:buChar char="•"/>
        <a:tabLst>
          <a:tab pos="2133600" algn="l"/>
        </a:tabLst>
        <a:defRPr sz="5800" b="0" i="0" u="none" strike="noStrike" cap="none" spc="0" baseline="0">
          <a:solidFill>
            <a:srgbClr val="000000"/>
          </a:solidFill>
          <a:uFillTx/>
          <a:latin typeface="+mj-lt"/>
          <a:ea typeface="+mj-ea"/>
          <a:cs typeface="+mj-cs"/>
          <a:sym typeface="Gill Sans"/>
        </a:defRPr>
      </a:lvl4pPr>
      <a:lvl5pPr marL="2883602" marR="0" indent="-762702" algn="l" defTabSz="642937" latinLnBrk="0">
        <a:lnSpc>
          <a:spcPts val="6900"/>
        </a:lnSpc>
        <a:spcBef>
          <a:spcPts val="3600"/>
        </a:spcBef>
        <a:spcAft>
          <a:spcPts val="0"/>
        </a:spcAft>
        <a:buClrTx/>
        <a:buSzPct val="171429"/>
        <a:buFontTx/>
        <a:buChar char="•"/>
        <a:tabLst>
          <a:tab pos="2133600" algn="l"/>
        </a:tabLst>
        <a:defRPr sz="5800" b="0" i="0" u="none" strike="noStrike" cap="none" spc="0" baseline="0">
          <a:solidFill>
            <a:srgbClr val="000000"/>
          </a:solidFill>
          <a:uFillTx/>
          <a:latin typeface="+mj-lt"/>
          <a:ea typeface="+mj-ea"/>
          <a:cs typeface="+mj-cs"/>
          <a:sym typeface="Gill Sans"/>
        </a:defRPr>
      </a:lvl5pPr>
      <a:lvl6pPr marL="3239202" marR="0" indent="-762702" algn="l" defTabSz="642937" latinLnBrk="0">
        <a:lnSpc>
          <a:spcPts val="6900"/>
        </a:lnSpc>
        <a:spcBef>
          <a:spcPts val="3600"/>
        </a:spcBef>
        <a:spcAft>
          <a:spcPts val="0"/>
        </a:spcAft>
        <a:buClrTx/>
        <a:buSzPct val="171429"/>
        <a:buFontTx/>
        <a:buChar char="•"/>
        <a:tabLst>
          <a:tab pos="2133600" algn="l"/>
        </a:tabLst>
        <a:defRPr sz="5800" b="0" i="0" u="none" strike="noStrike" cap="none" spc="0" baseline="0">
          <a:solidFill>
            <a:srgbClr val="000000"/>
          </a:solidFill>
          <a:uFillTx/>
          <a:latin typeface="+mj-lt"/>
          <a:ea typeface="+mj-ea"/>
          <a:cs typeface="+mj-cs"/>
          <a:sym typeface="Gill Sans"/>
        </a:defRPr>
      </a:lvl6pPr>
      <a:lvl7pPr marL="3594801" marR="0" indent="-762701" algn="l" defTabSz="642937" latinLnBrk="0">
        <a:lnSpc>
          <a:spcPts val="6900"/>
        </a:lnSpc>
        <a:spcBef>
          <a:spcPts val="3600"/>
        </a:spcBef>
        <a:spcAft>
          <a:spcPts val="0"/>
        </a:spcAft>
        <a:buClrTx/>
        <a:buSzPct val="171429"/>
        <a:buFontTx/>
        <a:buChar char="•"/>
        <a:tabLst>
          <a:tab pos="2133600" algn="l"/>
        </a:tabLst>
        <a:defRPr sz="5800" b="0" i="0" u="none" strike="noStrike" cap="none" spc="0" baseline="0">
          <a:solidFill>
            <a:srgbClr val="000000"/>
          </a:solidFill>
          <a:uFillTx/>
          <a:latin typeface="+mj-lt"/>
          <a:ea typeface="+mj-ea"/>
          <a:cs typeface="+mj-cs"/>
          <a:sym typeface="Gill Sans"/>
        </a:defRPr>
      </a:lvl7pPr>
      <a:lvl8pPr marL="3950401" marR="0" indent="-762701" algn="l" defTabSz="642937" latinLnBrk="0">
        <a:lnSpc>
          <a:spcPts val="6900"/>
        </a:lnSpc>
        <a:spcBef>
          <a:spcPts val="3600"/>
        </a:spcBef>
        <a:spcAft>
          <a:spcPts val="0"/>
        </a:spcAft>
        <a:buClrTx/>
        <a:buSzPct val="171429"/>
        <a:buFontTx/>
        <a:buChar char="•"/>
        <a:tabLst>
          <a:tab pos="2133600" algn="l"/>
        </a:tabLst>
        <a:defRPr sz="5800" b="0" i="0" u="none" strike="noStrike" cap="none" spc="0" baseline="0">
          <a:solidFill>
            <a:srgbClr val="000000"/>
          </a:solidFill>
          <a:uFillTx/>
          <a:latin typeface="+mj-lt"/>
          <a:ea typeface="+mj-ea"/>
          <a:cs typeface="+mj-cs"/>
          <a:sym typeface="Gill Sans"/>
        </a:defRPr>
      </a:lvl8pPr>
      <a:lvl9pPr marL="4306001" marR="0" indent="-762701" algn="l" defTabSz="642937" latinLnBrk="0">
        <a:lnSpc>
          <a:spcPts val="6900"/>
        </a:lnSpc>
        <a:spcBef>
          <a:spcPts val="3600"/>
        </a:spcBef>
        <a:spcAft>
          <a:spcPts val="0"/>
        </a:spcAft>
        <a:buClrTx/>
        <a:buSzPct val="171429"/>
        <a:buFontTx/>
        <a:buChar char="•"/>
        <a:tabLst>
          <a:tab pos="2133600" algn="l"/>
        </a:tabLst>
        <a:defRPr sz="5800" b="0" i="0" u="none" strike="noStrike" cap="none" spc="0" baseline="0">
          <a:solidFill>
            <a:srgbClr val="000000"/>
          </a:solidFill>
          <a:uFillTx/>
          <a:latin typeface="+mj-lt"/>
          <a:ea typeface="+mj-ea"/>
          <a:cs typeface="+mj-cs"/>
          <a:sym typeface="Gill Sans"/>
        </a:defRPr>
      </a:lvl9pPr>
    </p:bodyStyle>
    <p:otherStyle>
      <a:lvl1pPr marL="0" marR="0" indent="0" algn="ctr" defTabSz="642937" latinLnBrk="0">
        <a:lnSpc>
          <a:spcPts val="2800"/>
        </a:lnSpc>
        <a:spcBef>
          <a:spcPts val="0"/>
        </a:spcBef>
        <a:spcAft>
          <a:spcPts val="0"/>
        </a:spcAft>
        <a:buClrTx/>
        <a:buSzTx/>
        <a:buFontTx/>
        <a:buNone/>
        <a:tabLst>
          <a:tab pos="1498600" algn="l"/>
        </a:tabLst>
        <a:defRPr sz="2400" b="0" i="0" u="none" strike="noStrike" cap="none" spc="0" baseline="0">
          <a:solidFill>
            <a:schemeClr val="tx1"/>
          </a:solidFill>
          <a:uFillTx/>
          <a:latin typeface="+mn-lt"/>
          <a:ea typeface="+mn-ea"/>
          <a:cs typeface="+mn-cs"/>
          <a:sym typeface="Gill Sans"/>
        </a:defRPr>
      </a:lvl1pPr>
      <a:lvl2pPr marL="0" marR="0" indent="0" algn="ctr" defTabSz="642937" latinLnBrk="0">
        <a:lnSpc>
          <a:spcPts val="2800"/>
        </a:lnSpc>
        <a:spcBef>
          <a:spcPts val="0"/>
        </a:spcBef>
        <a:spcAft>
          <a:spcPts val="0"/>
        </a:spcAft>
        <a:buClrTx/>
        <a:buSzTx/>
        <a:buFontTx/>
        <a:buNone/>
        <a:tabLst>
          <a:tab pos="1498600" algn="l"/>
        </a:tabLst>
        <a:defRPr sz="2400" b="0" i="0" u="none" strike="noStrike" cap="none" spc="0" baseline="0">
          <a:solidFill>
            <a:schemeClr val="tx1"/>
          </a:solidFill>
          <a:uFillTx/>
          <a:latin typeface="+mn-lt"/>
          <a:ea typeface="+mn-ea"/>
          <a:cs typeface="+mn-cs"/>
          <a:sym typeface="Gill Sans"/>
        </a:defRPr>
      </a:lvl2pPr>
      <a:lvl3pPr marL="0" marR="0" indent="0" algn="ctr" defTabSz="642937" latinLnBrk="0">
        <a:lnSpc>
          <a:spcPts val="2800"/>
        </a:lnSpc>
        <a:spcBef>
          <a:spcPts val="0"/>
        </a:spcBef>
        <a:spcAft>
          <a:spcPts val="0"/>
        </a:spcAft>
        <a:buClrTx/>
        <a:buSzTx/>
        <a:buFontTx/>
        <a:buNone/>
        <a:tabLst>
          <a:tab pos="1498600" algn="l"/>
        </a:tabLst>
        <a:defRPr sz="2400" b="0" i="0" u="none" strike="noStrike" cap="none" spc="0" baseline="0">
          <a:solidFill>
            <a:schemeClr val="tx1"/>
          </a:solidFill>
          <a:uFillTx/>
          <a:latin typeface="+mn-lt"/>
          <a:ea typeface="+mn-ea"/>
          <a:cs typeface="+mn-cs"/>
          <a:sym typeface="Gill Sans"/>
        </a:defRPr>
      </a:lvl3pPr>
      <a:lvl4pPr marL="0" marR="0" indent="0" algn="ctr" defTabSz="642937" latinLnBrk="0">
        <a:lnSpc>
          <a:spcPts val="2800"/>
        </a:lnSpc>
        <a:spcBef>
          <a:spcPts val="0"/>
        </a:spcBef>
        <a:spcAft>
          <a:spcPts val="0"/>
        </a:spcAft>
        <a:buClrTx/>
        <a:buSzTx/>
        <a:buFontTx/>
        <a:buNone/>
        <a:tabLst>
          <a:tab pos="1498600" algn="l"/>
        </a:tabLst>
        <a:defRPr sz="2400" b="0" i="0" u="none" strike="noStrike" cap="none" spc="0" baseline="0">
          <a:solidFill>
            <a:schemeClr val="tx1"/>
          </a:solidFill>
          <a:uFillTx/>
          <a:latin typeface="+mn-lt"/>
          <a:ea typeface="+mn-ea"/>
          <a:cs typeface="+mn-cs"/>
          <a:sym typeface="Gill Sans"/>
        </a:defRPr>
      </a:lvl4pPr>
      <a:lvl5pPr marL="0" marR="0" indent="0" algn="ctr" defTabSz="642937" latinLnBrk="0">
        <a:lnSpc>
          <a:spcPts val="2800"/>
        </a:lnSpc>
        <a:spcBef>
          <a:spcPts val="0"/>
        </a:spcBef>
        <a:spcAft>
          <a:spcPts val="0"/>
        </a:spcAft>
        <a:buClrTx/>
        <a:buSzTx/>
        <a:buFontTx/>
        <a:buNone/>
        <a:tabLst>
          <a:tab pos="1498600" algn="l"/>
        </a:tabLst>
        <a:defRPr sz="2400" b="0" i="0" u="none" strike="noStrike" cap="none" spc="0" baseline="0">
          <a:solidFill>
            <a:schemeClr val="tx1"/>
          </a:solidFill>
          <a:uFillTx/>
          <a:latin typeface="+mn-lt"/>
          <a:ea typeface="+mn-ea"/>
          <a:cs typeface="+mn-cs"/>
          <a:sym typeface="Gill Sans"/>
        </a:defRPr>
      </a:lvl5pPr>
      <a:lvl6pPr marL="0" marR="0" indent="0" algn="ctr" defTabSz="642937" latinLnBrk="0">
        <a:lnSpc>
          <a:spcPts val="2800"/>
        </a:lnSpc>
        <a:spcBef>
          <a:spcPts val="0"/>
        </a:spcBef>
        <a:spcAft>
          <a:spcPts val="0"/>
        </a:spcAft>
        <a:buClrTx/>
        <a:buSzTx/>
        <a:buFontTx/>
        <a:buNone/>
        <a:tabLst>
          <a:tab pos="1498600" algn="l"/>
        </a:tabLst>
        <a:defRPr sz="2400" b="0" i="0" u="none" strike="noStrike" cap="none" spc="0" baseline="0">
          <a:solidFill>
            <a:schemeClr val="tx1"/>
          </a:solidFill>
          <a:uFillTx/>
          <a:latin typeface="+mn-lt"/>
          <a:ea typeface="+mn-ea"/>
          <a:cs typeface="+mn-cs"/>
          <a:sym typeface="Gill Sans"/>
        </a:defRPr>
      </a:lvl6pPr>
      <a:lvl7pPr marL="0" marR="0" indent="0" algn="ctr" defTabSz="642937" latinLnBrk="0">
        <a:lnSpc>
          <a:spcPts val="2800"/>
        </a:lnSpc>
        <a:spcBef>
          <a:spcPts val="0"/>
        </a:spcBef>
        <a:spcAft>
          <a:spcPts val="0"/>
        </a:spcAft>
        <a:buClrTx/>
        <a:buSzTx/>
        <a:buFontTx/>
        <a:buNone/>
        <a:tabLst>
          <a:tab pos="1498600" algn="l"/>
        </a:tabLst>
        <a:defRPr sz="2400" b="0" i="0" u="none" strike="noStrike" cap="none" spc="0" baseline="0">
          <a:solidFill>
            <a:schemeClr val="tx1"/>
          </a:solidFill>
          <a:uFillTx/>
          <a:latin typeface="+mn-lt"/>
          <a:ea typeface="+mn-ea"/>
          <a:cs typeface="+mn-cs"/>
          <a:sym typeface="Gill Sans"/>
        </a:defRPr>
      </a:lvl7pPr>
      <a:lvl8pPr marL="0" marR="0" indent="0" algn="ctr" defTabSz="642937" latinLnBrk="0">
        <a:lnSpc>
          <a:spcPts val="2800"/>
        </a:lnSpc>
        <a:spcBef>
          <a:spcPts val="0"/>
        </a:spcBef>
        <a:spcAft>
          <a:spcPts val="0"/>
        </a:spcAft>
        <a:buClrTx/>
        <a:buSzTx/>
        <a:buFontTx/>
        <a:buNone/>
        <a:tabLst>
          <a:tab pos="1498600" algn="l"/>
        </a:tabLst>
        <a:defRPr sz="2400" b="0" i="0" u="none" strike="noStrike" cap="none" spc="0" baseline="0">
          <a:solidFill>
            <a:schemeClr val="tx1"/>
          </a:solidFill>
          <a:uFillTx/>
          <a:latin typeface="+mn-lt"/>
          <a:ea typeface="+mn-ea"/>
          <a:cs typeface="+mn-cs"/>
          <a:sym typeface="Gill Sans"/>
        </a:defRPr>
      </a:lvl8pPr>
      <a:lvl9pPr marL="0" marR="0" indent="0" algn="ctr" defTabSz="642937" latinLnBrk="0">
        <a:lnSpc>
          <a:spcPts val="2800"/>
        </a:lnSpc>
        <a:spcBef>
          <a:spcPts val="0"/>
        </a:spcBef>
        <a:spcAft>
          <a:spcPts val="0"/>
        </a:spcAft>
        <a:buClrTx/>
        <a:buSzTx/>
        <a:buFontTx/>
        <a:buNone/>
        <a:tabLst>
          <a:tab pos="1498600" algn="l"/>
        </a:tabLst>
        <a:defRPr sz="2400" b="0" i="0" u="none" strike="noStrike" cap="none" spc="0" baseline="0">
          <a:solidFill>
            <a:schemeClr val="tx1"/>
          </a:solidFill>
          <a:uFillTx/>
          <a:latin typeface="+mn-lt"/>
          <a:ea typeface="+mn-ea"/>
          <a:cs typeface="+mn-cs"/>
          <a:sym typeface="Gill San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tif"/><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19.tif"/><Relationship Id="rId4" Type="http://schemas.openxmlformats.org/officeDocument/2006/relationships/image" Target="../media/image8.png"/><Relationship Id="rId9" Type="http://schemas.openxmlformats.org/officeDocument/2006/relationships/image" Target="../media/image18.tif"/></Relationships>
</file>

<file path=ppt/slides/_rels/slide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png"/><Relationship Id="rId7"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38.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png"/><Relationship Id="rId7"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38.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2.png"/><Relationship Id="rId3" Type="http://schemas.openxmlformats.org/officeDocument/2006/relationships/slideLayout" Target="../slideLayouts/slideLayout1.xml"/><Relationship Id="rId7" Type="http://schemas.openxmlformats.org/officeDocument/2006/relationships/image" Target="../media/image27.png"/><Relationship Id="rId12" Type="http://schemas.openxmlformats.org/officeDocument/2006/relationships/image" Target="../media/image29.png"/><Relationship Id="rId2" Type="http://schemas.openxmlformats.org/officeDocument/2006/relationships/video" Target="../media/media1.mp4"/><Relationship Id="rId16" Type="http://schemas.openxmlformats.org/officeDocument/2006/relationships/image" Target="../media/image36.png"/><Relationship Id="rId1" Type="http://schemas.microsoft.com/office/2007/relationships/media" Target="../media/media1.mp4"/><Relationship Id="rId6" Type="http://schemas.openxmlformats.org/officeDocument/2006/relationships/image" Target="../media/image5.png"/><Relationship Id="rId11" Type="http://schemas.openxmlformats.org/officeDocument/2006/relationships/image" Target="../media/image31.png"/><Relationship Id="rId5" Type="http://schemas.openxmlformats.org/officeDocument/2006/relationships/image" Target="../media/image3.png"/><Relationship Id="rId15" Type="http://schemas.openxmlformats.org/officeDocument/2006/relationships/image" Target="../media/image34.png"/><Relationship Id="rId10" Type="http://schemas.openxmlformats.org/officeDocument/2006/relationships/image" Target="../media/image30.png"/><Relationship Id="rId4" Type="http://schemas.openxmlformats.org/officeDocument/2006/relationships/image" Target="../media/image4.png"/><Relationship Id="rId9" Type="http://schemas.openxmlformats.org/officeDocument/2006/relationships/image" Target="../media/image28.tif"/><Relationship Id="rId14" Type="http://schemas.openxmlformats.org/officeDocument/2006/relationships/image" Target="../media/image33.png"/></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7.png"/><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40.png"/><Relationship Id="rId3" Type="http://schemas.microsoft.com/office/2007/relationships/media" Target="../media/media3.mp4"/><Relationship Id="rId7" Type="http://schemas.openxmlformats.org/officeDocument/2006/relationships/image" Target="../media/image37.png"/><Relationship Id="rId12" Type="http://schemas.openxmlformats.org/officeDocument/2006/relationships/image" Target="../media/image43.png"/><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image" Target="../media/image35.png"/><Relationship Id="rId11" Type="http://schemas.openxmlformats.org/officeDocument/2006/relationships/image" Target="../media/image39.png"/><Relationship Id="rId5" Type="http://schemas.openxmlformats.org/officeDocument/2006/relationships/image" Target="../media/image3.png"/><Relationship Id="rId10" Type="http://schemas.openxmlformats.org/officeDocument/2006/relationships/image" Target="../media/image38.png"/><Relationship Id="rId4" Type="http://schemas.openxmlformats.org/officeDocument/2006/relationships/slideLayout" Target="../slideLayouts/slideLayout1.xml"/><Relationship Id="rId9" Type="http://schemas.openxmlformats.org/officeDocument/2006/relationships/image" Target="../media/image5.png"/><Relationship Id="rId14" Type="http://schemas.openxmlformats.org/officeDocument/2006/relationships/image" Target="../media/image41.png"/></Relationships>
</file>

<file path=ppt/slides/_rels/slide7.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3.png"/><Relationship Id="rId3" Type="http://schemas.microsoft.com/office/2007/relationships/media" Target="../media/media3.mp4"/><Relationship Id="rId7" Type="http://schemas.openxmlformats.org/officeDocument/2006/relationships/image" Target="../media/image5.png"/><Relationship Id="rId12" Type="http://schemas.openxmlformats.org/officeDocument/2006/relationships/image" Target="../media/image39.png"/><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image" Target="../media/image3.png"/><Relationship Id="rId11" Type="http://schemas.openxmlformats.org/officeDocument/2006/relationships/image" Target="../media/image38.png"/><Relationship Id="rId5" Type="http://schemas.openxmlformats.org/officeDocument/2006/relationships/image" Target="../media/image4.png"/><Relationship Id="rId15" Type="http://schemas.openxmlformats.org/officeDocument/2006/relationships/image" Target="../media/image42.png"/><Relationship Id="rId10" Type="http://schemas.openxmlformats.org/officeDocument/2006/relationships/image" Target="../media/image37.png"/><Relationship Id="rId4" Type="http://schemas.openxmlformats.org/officeDocument/2006/relationships/slideLayout" Target="../slideLayouts/slideLayout1.xml"/><Relationship Id="rId9" Type="http://schemas.openxmlformats.org/officeDocument/2006/relationships/image" Target="../media/image35.png"/><Relationship Id="rId14" Type="http://schemas.openxmlformats.org/officeDocument/2006/relationships/image" Target="../media/image41.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xml"/><Relationship Id="rId1" Type="http://schemas.openxmlformats.org/officeDocument/2006/relationships/slideLayout" Target="../slideLayouts/slideLayout2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3.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5.png"/><Relationship Id="rId9" Type="http://schemas.openxmlformats.org/officeDocument/2006/relationships/image" Target="../media/image52.png"/><Relationship Id="rId14" Type="http://schemas.openxmlformats.org/officeDocument/2006/relationships/image" Target="../media/image57.png"/></Relationships>
</file>

<file path=ppt/slides/_rels/slide11.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3.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5.png"/><Relationship Id="rId9" Type="http://schemas.openxmlformats.org/officeDocument/2006/relationships/image" Target="../media/image52.png"/><Relationship Id="rId14" Type="http://schemas.openxmlformats.org/officeDocument/2006/relationships/image" Target="../media/image57.png"/></Relationships>
</file>

<file path=ppt/slides/_rels/slide12.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55.png"/><Relationship Id="rId3" Type="http://schemas.openxmlformats.org/officeDocument/2006/relationships/image" Target="../media/image3.png"/><Relationship Id="rId7" Type="http://schemas.openxmlformats.org/officeDocument/2006/relationships/image" Target="../media/image50.png"/><Relationship Id="rId12" Type="http://schemas.openxmlformats.org/officeDocument/2006/relationships/image" Target="../media/image54.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49.png"/><Relationship Id="rId11" Type="http://schemas.openxmlformats.org/officeDocument/2006/relationships/image" Target="../media/image53.png"/><Relationship Id="rId5" Type="http://schemas.openxmlformats.org/officeDocument/2006/relationships/image" Target="../media/image48.png"/><Relationship Id="rId10" Type="http://schemas.openxmlformats.org/officeDocument/2006/relationships/image" Target="../media/image52.png"/><Relationship Id="rId4" Type="http://schemas.openxmlformats.org/officeDocument/2006/relationships/image" Target="../media/image5.png"/><Relationship Id="rId9" Type="http://schemas.openxmlformats.org/officeDocument/2006/relationships/image" Target="../media/image51.png"/><Relationship Id="rId14" Type="http://schemas.openxmlformats.org/officeDocument/2006/relationships/image" Target="../media/image56.png"/></Relationships>
</file>

<file path=ppt/slides/_rels/slide13.xml.rels><?xml version="1.0" encoding="UTF-8" standalone="yes"?>
<Relationships xmlns="http://schemas.openxmlformats.org/package/2006/relationships"><Relationship Id="rId8" Type="http://schemas.openxmlformats.org/officeDocument/2006/relationships/image" Target="../media/image540.png"/><Relationship Id="rId13" Type="http://schemas.openxmlformats.org/officeDocument/2006/relationships/image" Target="../media/image3.png"/><Relationship Id="rId3" Type="http://schemas.microsoft.com/office/2007/relationships/media" Target="../media/media5.mp4"/><Relationship Id="rId7" Type="http://schemas.openxmlformats.org/officeDocument/2006/relationships/image" Target="../media/image6.png"/><Relationship Id="rId12" Type="http://schemas.openxmlformats.org/officeDocument/2006/relationships/image" Target="../media/image3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notesSlide" Target="../notesSlides/notesSlide3.xml"/><Relationship Id="rId11" Type="http://schemas.openxmlformats.org/officeDocument/2006/relationships/image" Target="../media/image59.png"/><Relationship Id="rId5" Type="http://schemas.openxmlformats.org/officeDocument/2006/relationships/slideLayout" Target="../slideLayouts/slideLayout1.xml"/><Relationship Id="rId10" Type="http://schemas.openxmlformats.org/officeDocument/2006/relationships/image" Target="../media/image58.png"/><Relationship Id="rId4" Type="http://schemas.openxmlformats.org/officeDocument/2006/relationships/video" Target="../media/media5.mp4"/><Relationship Id="rId9" Type="http://schemas.openxmlformats.org/officeDocument/2006/relationships/image" Target="../media/image550.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68.png"/><Relationship Id="rId3" Type="http://schemas.microsoft.com/office/2007/relationships/media" Target="../media/media7.mp4"/><Relationship Id="rId7" Type="http://schemas.openxmlformats.org/officeDocument/2006/relationships/image" Target="../media/image3.png"/><Relationship Id="rId12" Type="http://schemas.openxmlformats.org/officeDocument/2006/relationships/image" Target="../media/image63.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png"/><Relationship Id="rId11" Type="http://schemas.openxmlformats.org/officeDocument/2006/relationships/image" Target="../media/image62.png"/><Relationship Id="rId5" Type="http://schemas.openxmlformats.org/officeDocument/2006/relationships/slideLayout" Target="../slideLayouts/slideLayout1.xml"/><Relationship Id="rId15" Type="http://schemas.openxmlformats.org/officeDocument/2006/relationships/image" Target="../media/image70.png"/><Relationship Id="rId10" Type="http://schemas.openxmlformats.org/officeDocument/2006/relationships/image" Target="../media/image65.png"/><Relationship Id="rId4" Type="http://schemas.openxmlformats.org/officeDocument/2006/relationships/video" Target="../media/media7.mp4"/><Relationship Id="rId9" Type="http://schemas.openxmlformats.org/officeDocument/2006/relationships/image" Target="../media/image60.png"/><Relationship Id="rId14" Type="http://schemas.openxmlformats.org/officeDocument/2006/relationships/image" Target="../media/image64.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slideLayout" Target="../slideLayouts/slideLayout1.xml"/><Relationship Id="rId7" Type="http://schemas.openxmlformats.org/officeDocument/2006/relationships/image" Target="../media/image71.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5.png"/><Relationship Id="rId11" Type="http://schemas.openxmlformats.org/officeDocument/2006/relationships/image" Target="../media/image75.png"/><Relationship Id="rId5" Type="http://schemas.openxmlformats.org/officeDocument/2006/relationships/image" Target="../media/image3.png"/><Relationship Id="rId10" Type="http://schemas.openxmlformats.org/officeDocument/2006/relationships/image" Target="../media/image74.png"/><Relationship Id="rId4" Type="http://schemas.openxmlformats.org/officeDocument/2006/relationships/image" Target="../media/image4.png"/><Relationship Id="rId9" Type="http://schemas.openxmlformats.org/officeDocument/2006/relationships/image" Target="../media/image73.png"/></Relationships>
</file>

<file path=ppt/slides/_rels/slide17.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69.png"/><Relationship Id="rId3" Type="http://schemas.openxmlformats.org/officeDocument/2006/relationships/slideLayout" Target="../slideLayouts/slideLayout1.xml"/><Relationship Id="rId7" Type="http://schemas.openxmlformats.org/officeDocument/2006/relationships/image" Target="../media/image67.png"/><Relationship Id="rId12" Type="http://schemas.openxmlformats.org/officeDocument/2006/relationships/image" Target="../media/image75.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5.png"/><Relationship Id="rId11" Type="http://schemas.openxmlformats.org/officeDocument/2006/relationships/image" Target="../media/image71.png"/><Relationship Id="rId5" Type="http://schemas.openxmlformats.org/officeDocument/2006/relationships/image" Target="../media/image3.png"/><Relationship Id="rId10" Type="http://schemas.openxmlformats.org/officeDocument/2006/relationships/image" Target="../media/image78.png"/><Relationship Id="rId4" Type="http://schemas.openxmlformats.org/officeDocument/2006/relationships/image" Target="../media/image4.png"/><Relationship Id="rId9" Type="http://schemas.openxmlformats.org/officeDocument/2006/relationships/image" Target="../media/image77.png"/></Relationships>
</file>

<file path=ppt/slides/_rels/slide18.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4.png"/><Relationship Id="rId3" Type="http://schemas.openxmlformats.org/officeDocument/2006/relationships/image" Target="../media/image4.png"/><Relationship Id="rId7" Type="http://schemas.openxmlformats.org/officeDocument/2006/relationships/image" Target="../media/image81.png"/><Relationship Id="rId12" Type="http://schemas.openxmlformats.org/officeDocument/2006/relationships/image" Target="../media/image83.png"/><Relationship Id="rId2" Type="http://schemas.openxmlformats.org/officeDocument/2006/relationships/notesSlide" Target="../notesSlides/notesSlide4.xml"/><Relationship Id="rId16" Type="http://schemas.openxmlformats.org/officeDocument/2006/relationships/comments" Target="../comments/comment1.xml"/><Relationship Id="rId1" Type="http://schemas.openxmlformats.org/officeDocument/2006/relationships/slideLayout" Target="../slideLayouts/slideLayout1.xml"/><Relationship Id="rId6" Type="http://schemas.openxmlformats.org/officeDocument/2006/relationships/image" Target="../media/image72.png"/><Relationship Id="rId11" Type="http://schemas.openxmlformats.org/officeDocument/2006/relationships/image" Target="../media/image82.png"/><Relationship Id="rId5" Type="http://schemas.openxmlformats.org/officeDocument/2006/relationships/image" Target="../media/image5.png"/><Relationship Id="rId15" Type="http://schemas.openxmlformats.org/officeDocument/2006/relationships/image" Target="../media/image86.png"/><Relationship Id="rId10" Type="http://schemas.openxmlformats.org/officeDocument/2006/relationships/image" Target="../media/image80.png"/><Relationship Id="rId4" Type="http://schemas.openxmlformats.org/officeDocument/2006/relationships/image" Target="../media/image3.png"/><Relationship Id="rId9" Type="http://schemas.openxmlformats.org/officeDocument/2006/relationships/image" Target="../media/image79.png"/><Relationship Id="rId14" Type="http://schemas.openxmlformats.org/officeDocument/2006/relationships/image" Target="../media/image85.png"/></Relationships>
</file>

<file path=ppt/slides/_rels/slide19.xml.rels><?xml version="1.0" encoding="UTF-8" standalone="yes"?>
<Relationships xmlns="http://schemas.openxmlformats.org/package/2006/relationships"><Relationship Id="rId8" Type="http://schemas.openxmlformats.org/officeDocument/2006/relationships/image" Target="../media/image87.tif"/><Relationship Id="rId13" Type="http://schemas.openxmlformats.org/officeDocument/2006/relationships/image" Target="../media/image92.png"/><Relationship Id="rId3" Type="http://schemas.microsoft.com/office/2007/relationships/media" Target="../media/media11.mp4"/><Relationship Id="rId7" Type="http://schemas.openxmlformats.org/officeDocument/2006/relationships/image" Target="../media/image5.png"/><Relationship Id="rId12" Type="http://schemas.openxmlformats.org/officeDocument/2006/relationships/image" Target="../media/image91.png"/><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3.png"/><Relationship Id="rId11" Type="http://schemas.openxmlformats.org/officeDocument/2006/relationships/image" Target="../media/image90.png"/><Relationship Id="rId5" Type="http://schemas.openxmlformats.org/officeDocument/2006/relationships/image" Target="../media/image4.png"/><Relationship Id="rId15" Type="http://schemas.openxmlformats.org/officeDocument/2006/relationships/image" Target="../media/image97.png"/><Relationship Id="rId10" Type="http://schemas.openxmlformats.org/officeDocument/2006/relationships/image" Target="../media/image89.png"/><Relationship Id="rId4" Type="http://schemas.openxmlformats.org/officeDocument/2006/relationships/slideLayout" Target="../slideLayouts/slideLayout1.xml"/><Relationship Id="rId9" Type="http://schemas.openxmlformats.org/officeDocument/2006/relationships/image" Target="../media/image88.png"/><Relationship Id="rId14" Type="http://schemas.openxmlformats.org/officeDocument/2006/relationships/image" Target="../media/image93.pn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91.png"/><Relationship Id="rId3" Type="http://schemas.microsoft.com/office/2007/relationships/media" Target="../media/media11.mp4"/><Relationship Id="rId7" Type="http://schemas.openxmlformats.org/officeDocument/2006/relationships/image" Target="../media/image3.png"/><Relationship Id="rId12" Type="http://schemas.openxmlformats.org/officeDocument/2006/relationships/image" Target="../media/image90.png"/><Relationship Id="rId2" Type="http://schemas.microsoft.com/office/2007/relationships/media" Target="../media/media10.mp4"/><Relationship Id="rId16" Type="http://schemas.openxmlformats.org/officeDocument/2006/relationships/image" Target="../media/image97.png"/><Relationship Id="rId1" Type="http://schemas.openxmlformats.org/officeDocument/2006/relationships/video" Target="NULL" TargetMode="External"/><Relationship Id="rId6" Type="http://schemas.openxmlformats.org/officeDocument/2006/relationships/image" Target="../media/image4.png"/><Relationship Id="rId11" Type="http://schemas.openxmlformats.org/officeDocument/2006/relationships/image" Target="../media/image89.png"/><Relationship Id="rId5" Type="http://schemas.openxmlformats.org/officeDocument/2006/relationships/notesSlide" Target="../notesSlides/notesSlide5.xml"/><Relationship Id="rId15" Type="http://schemas.openxmlformats.org/officeDocument/2006/relationships/image" Target="../media/image93.png"/><Relationship Id="rId10" Type="http://schemas.openxmlformats.org/officeDocument/2006/relationships/image" Target="../media/image88.png"/><Relationship Id="rId4" Type="http://schemas.openxmlformats.org/officeDocument/2006/relationships/slideLayout" Target="../slideLayouts/slideLayout1.xml"/><Relationship Id="rId9" Type="http://schemas.openxmlformats.org/officeDocument/2006/relationships/image" Target="../media/image87.tif"/><Relationship Id="rId14" Type="http://schemas.openxmlformats.org/officeDocument/2006/relationships/image" Target="../media/image9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image" Target="../media/image98.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2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comments" Target="../comments/comment2.xml"/><Relationship Id="rId3" Type="http://schemas.openxmlformats.org/officeDocument/2006/relationships/image" Target="../media/image99.png"/><Relationship Id="rId7" Type="http://schemas.openxmlformats.org/officeDocument/2006/relationships/image" Target="../media/image103.png"/><Relationship Id="rId12" Type="http://schemas.openxmlformats.org/officeDocument/2006/relationships/image" Target="../media/image5.png"/><Relationship Id="rId2" Type="http://schemas.openxmlformats.org/officeDocument/2006/relationships/image" Target="../media/image96.png"/><Relationship Id="rId1" Type="http://schemas.openxmlformats.org/officeDocument/2006/relationships/slideLayout" Target="../slideLayouts/slideLayout22.xml"/><Relationship Id="rId6" Type="http://schemas.openxmlformats.org/officeDocument/2006/relationships/image" Target="../media/image102.png"/><Relationship Id="rId11" Type="http://schemas.openxmlformats.org/officeDocument/2006/relationships/image" Target="../media/image3.png"/><Relationship Id="rId5" Type="http://schemas.openxmlformats.org/officeDocument/2006/relationships/image" Target="../media/image101.png"/><Relationship Id="rId10" Type="http://schemas.openxmlformats.org/officeDocument/2006/relationships/image" Target="../media/image105.png"/><Relationship Id="rId4" Type="http://schemas.openxmlformats.org/officeDocument/2006/relationships/image" Target="../media/image100.png"/><Relationship Id="rId9" Type="http://schemas.openxmlformats.org/officeDocument/2006/relationships/image" Target="../media/image104.png"/></Relationships>
</file>

<file path=ppt/slides/_rels/slide24.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4.png"/><Relationship Id="rId7" Type="http://schemas.openxmlformats.org/officeDocument/2006/relationships/image" Target="../media/image10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5.png"/><Relationship Id="rId10" Type="http://schemas.openxmlformats.org/officeDocument/2006/relationships/comments" Target="../comments/comment3.xml"/><Relationship Id="rId4" Type="http://schemas.openxmlformats.org/officeDocument/2006/relationships/image" Target="../media/image3.png"/><Relationship Id="rId9" Type="http://schemas.openxmlformats.org/officeDocument/2006/relationships/image" Target="../media/image108.png"/></Relationships>
</file>

<file path=ppt/slides/_rels/slide25.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3.png"/><Relationship Id="rId7" Type="http://schemas.openxmlformats.org/officeDocument/2006/relationships/image" Target="../media/image114.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5.png"/><Relationship Id="rId9" Type="http://schemas.openxmlformats.org/officeDocument/2006/relationships/image" Target="../media/image116.png"/></Relationships>
</file>

<file path=ppt/slides/_rels/slide26.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4.png"/><Relationship Id="rId7" Type="http://schemas.openxmlformats.org/officeDocument/2006/relationships/image" Target="../media/image1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1.png"/><Relationship Id="rId11" Type="http://schemas.openxmlformats.org/officeDocument/2006/relationships/image" Target="../media/image119.png"/><Relationship Id="rId5" Type="http://schemas.openxmlformats.org/officeDocument/2006/relationships/image" Target="../media/image5.png"/><Relationship Id="rId10" Type="http://schemas.openxmlformats.org/officeDocument/2006/relationships/image" Target="../media/image118.png"/><Relationship Id="rId4" Type="http://schemas.openxmlformats.org/officeDocument/2006/relationships/image" Target="../media/image3.png"/><Relationship Id="rId9" Type="http://schemas.openxmlformats.org/officeDocument/2006/relationships/image" Target="../media/image117.png"/></Relationships>
</file>

<file path=ppt/slides/_rels/slide27.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3.png"/><Relationship Id="rId7" Type="http://schemas.openxmlformats.org/officeDocument/2006/relationships/image" Target="../media/image121.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24.png"/><Relationship Id="rId5" Type="http://schemas.openxmlformats.org/officeDocument/2006/relationships/image" Target="../media/image120.png"/><Relationship Id="rId10" Type="http://schemas.openxmlformats.org/officeDocument/2006/relationships/image" Target="../media/image125.png"/><Relationship Id="rId4" Type="http://schemas.openxmlformats.org/officeDocument/2006/relationships/image" Target="../media/image5.png"/><Relationship Id="rId9" Type="http://schemas.openxmlformats.org/officeDocument/2006/relationships/image" Target="../media/image12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26.png"/><Relationship Id="rId2" Type="http://schemas.openxmlformats.org/officeDocument/2006/relationships/image" Target="../media/image4.png"/><Relationship Id="rId1" Type="http://schemas.openxmlformats.org/officeDocument/2006/relationships/slideLayout" Target="../slideLayouts/slideLayout3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7" Type="http://schemas.openxmlformats.org/officeDocument/2006/relationships/image" Target="../media/image12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990.png"/><Relationship Id="rId5" Type="http://schemas.openxmlformats.org/officeDocument/2006/relationships/image" Target="../media/image980.png"/><Relationship Id="rId4" Type="http://schemas.openxmlformats.org/officeDocument/2006/relationships/image" Target="../media/image970.png"/></Relationships>
</file>

<file path=ppt/slides/_rels/slide31.xml.rels><?xml version="1.0" encoding="UTF-8" standalone="yes"?>
<Relationships xmlns="http://schemas.openxmlformats.org/package/2006/relationships"><Relationship Id="rId7" Type="http://schemas.openxmlformats.org/officeDocument/2006/relationships/image" Target="../media/image1120.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110.png"/><Relationship Id="rId5" Type="http://schemas.openxmlformats.org/officeDocument/2006/relationships/image" Target="../media/image1100.png"/><Relationship Id="rId4" Type="http://schemas.openxmlformats.org/officeDocument/2006/relationships/image" Target="../media/image1090.png"/></Relationships>
</file>

<file path=ppt/slides/_rels/slide32.xml.rels><?xml version="1.0" encoding="UTF-8" standalone="yes"?>
<Relationships xmlns="http://schemas.openxmlformats.org/package/2006/relationships"><Relationship Id="rId8" Type="http://schemas.openxmlformats.org/officeDocument/2006/relationships/image" Target="../media/image1210.png"/><Relationship Id="rId13" Type="http://schemas.openxmlformats.org/officeDocument/2006/relationships/image" Target="../media/image130.png"/><Relationship Id="rId18" Type="http://schemas.openxmlformats.org/officeDocument/2006/relationships/image" Target="../media/image1290.png"/><Relationship Id="rId26" Type="http://schemas.openxmlformats.org/officeDocument/2006/relationships/comments" Target="../comments/comment4.xml"/><Relationship Id="rId3" Type="http://schemas.openxmlformats.org/officeDocument/2006/relationships/image" Target="../media/image128.png"/><Relationship Id="rId21" Type="http://schemas.openxmlformats.org/officeDocument/2006/relationships/image" Target="../media/image1320.png"/><Relationship Id="rId7" Type="http://schemas.openxmlformats.org/officeDocument/2006/relationships/image" Target="../media/image1200.png"/><Relationship Id="rId12" Type="http://schemas.openxmlformats.org/officeDocument/2006/relationships/image" Target="../media/image6.png"/><Relationship Id="rId17" Type="http://schemas.openxmlformats.org/officeDocument/2006/relationships/image" Target="../media/image1280.png"/><Relationship Id="rId25" Type="http://schemas.openxmlformats.org/officeDocument/2006/relationships/image" Target="../media/image136.png"/><Relationship Id="rId2" Type="http://schemas.openxmlformats.org/officeDocument/2006/relationships/notesSlide" Target="../notesSlides/notesSlide8.xml"/><Relationship Id="rId16" Type="http://schemas.openxmlformats.org/officeDocument/2006/relationships/image" Target="../media/image1270.png"/><Relationship Id="rId20" Type="http://schemas.openxmlformats.org/officeDocument/2006/relationships/image" Target="../media/image1310.png"/><Relationship Id="rId1" Type="http://schemas.openxmlformats.org/officeDocument/2006/relationships/slideLayout" Target="../slideLayouts/slideLayout1.xml"/><Relationship Id="rId6" Type="http://schemas.openxmlformats.org/officeDocument/2006/relationships/image" Target="../media/image1190.png"/><Relationship Id="rId11" Type="http://schemas.openxmlformats.org/officeDocument/2006/relationships/image" Target="../media/image129.png"/><Relationship Id="rId24" Type="http://schemas.openxmlformats.org/officeDocument/2006/relationships/image" Target="../media/image1350.png"/><Relationship Id="rId5" Type="http://schemas.openxmlformats.org/officeDocument/2006/relationships/image" Target="../media/image1180.png"/><Relationship Id="rId23" Type="http://schemas.openxmlformats.org/officeDocument/2006/relationships/image" Target="../media/image1340.png"/><Relationship Id="rId10" Type="http://schemas.openxmlformats.org/officeDocument/2006/relationships/image" Target="../media/image1230.png"/><Relationship Id="rId19" Type="http://schemas.openxmlformats.org/officeDocument/2006/relationships/image" Target="../media/image132.png"/><Relationship Id="rId4" Type="http://schemas.openxmlformats.org/officeDocument/2006/relationships/image" Target="../media/image1170.png"/><Relationship Id="rId9" Type="http://schemas.openxmlformats.org/officeDocument/2006/relationships/image" Target="../media/image1220.png"/><Relationship Id="rId14" Type="http://schemas.openxmlformats.org/officeDocument/2006/relationships/image" Target="../media/image131.png"/><Relationship Id="rId22" Type="http://schemas.openxmlformats.org/officeDocument/2006/relationships/image" Target="../media/image1330.png"/></Relationships>
</file>

<file path=ppt/slides/_rels/slide33.xml.rels><?xml version="1.0" encoding="UTF-8" standalone="yes"?>
<Relationships xmlns="http://schemas.openxmlformats.org/package/2006/relationships"><Relationship Id="rId7" Type="http://schemas.openxmlformats.org/officeDocument/2006/relationships/image" Target="../media/image140.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png"/></Relationships>
</file>

<file path=ppt/slides/_rels/slide3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142.png"/></Relationships>
</file>

<file path=ppt/slides/_rels/slide35.xml.rels><?xml version="1.0" encoding="UTF-8" standalone="yes"?>
<Relationships xmlns="http://schemas.openxmlformats.org/package/2006/relationships"><Relationship Id="rId8" Type="http://schemas.openxmlformats.org/officeDocument/2006/relationships/image" Target="../media/image1210.png"/><Relationship Id="rId13" Type="http://schemas.openxmlformats.org/officeDocument/2006/relationships/image" Target="../media/image130.png"/><Relationship Id="rId18" Type="http://schemas.openxmlformats.org/officeDocument/2006/relationships/image" Target="../media/image1290.png"/><Relationship Id="rId26" Type="http://schemas.openxmlformats.org/officeDocument/2006/relationships/comments" Target="../comments/comment5.xml"/><Relationship Id="rId3" Type="http://schemas.openxmlformats.org/officeDocument/2006/relationships/image" Target="../media/image128.png"/><Relationship Id="rId21" Type="http://schemas.openxmlformats.org/officeDocument/2006/relationships/image" Target="../media/image1320.png"/><Relationship Id="rId7" Type="http://schemas.openxmlformats.org/officeDocument/2006/relationships/image" Target="../media/image1200.png"/><Relationship Id="rId12" Type="http://schemas.openxmlformats.org/officeDocument/2006/relationships/image" Target="../media/image6.png"/><Relationship Id="rId17" Type="http://schemas.openxmlformats.org/officeDocument/2006/relationships/image" Target="../media/image146.png"/><Relationship Id="rId25" Type="http://schemas.openxmlformats.org/officeDocument/2006/relationships/image" Target="../media/image136.png"/><Relationship Id="rId2" Type="http://schemas.openxmlformats.org/officeDocument/2006/relationships/notesSlide" Target="../notesSlides/notesSlide9.xml"/><Relationship Id="rId16" Type="http://schemas.openxmlformats.org/officeDocument/2006/relationships/image" Target="../media/image1270.png"/><Relationship Id="rId20" Type="http://schemas.openxmlformats.org/officeDocument/2006/relationships/image" Target="../media/image1310.png"/><Relationship Id="rId1" Type="http://schemas.openxmlformats.org/officeDocument/2006/relationships/slideLayout" Target="../slideLayouts/slideLayout1.xml"/><Relationship Id="rId6" Type="http://schemas.openxmlformats.org/officeDocument/2006/relationships/image" Target="../media/image1190.png"/><Relationship Id="rId11" Type="http://schemas.openxmlformats.org/officeDocument/2006/relationships/image" Target="../media/image129.png"/><Relationship Id="rId24" Type="http://schemas.openxmlformats.org/officeDocument/2006/relationships/image" Target="../media/image1350.png"/><Relationship Id="rId5" Type="http://schemas.openxmlformats.org/officeDocument/2006/relationships/image" Target="../media/image1180.png"/><Relationship Id="rId23" Type="http://schemas.openxmlformats.org/officeDocument/2006/relationships/image" Target="../media/image1340.png"/><Relationship Id="rId10" Type="http://schemas.openxmlformats.org/officeDocument/2006/relationships/image" Target="../media/image1230.png"/><Relationship Id="rId19" Type="http://schemas.openxmlformats.org/officeDocument/2006/relationships/image" Target="../media/image132.png"/><Relationship Id="rId4" Type="http://schemas.openxmlformats.org/officeDocument/2006/relationships/image" Target="../media/image1170.png"/><Relationship Id="rId9" Type="http://schemas.openxmlformats.org/officeDocument/2006/relationships/image" Target="../media/image1220.png"/><Relationship Id="rId14" Type="http://schemas.openxmlformats.org/officeDocument/2006/relationships/image" Target="../media/image131.png"/><Relationship Id="rId22" Type="http://schemas.openxmlformats.org/officeDocument/2006/relationships/image" Target="../media/image1330.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4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34.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35.png"/></Relationships>
</file>

<file path=ppt/slides/_rels/slide38.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3.png"/><Relationship Id="rId1" Type="http://schemas.openxmlformats.org/officeDocument/2006/relationships/slideLayout" Target="../slideLayouts/slideLayout36.xml"/><Relationship Id="rId5" Type="http://schemas.openxmlformats.org/officeDocument/2006/relationships/image" Target="../media/image137.tif"/><Relationship Id="rId4" Type="http://schemas.openxmlformats.org/officeDocument/2006/relationships/image" Target="../media/image136.tif"/></Relationships>
</file>

<file path=ppt/slides/_rels/slide39.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3.png"/><Relationship Id="rId1" Type="http://schemas.openxmlformats.org/officeDocument/2006/relationships/slideLayout" Target="../slideLayouts/slideLayout37.xml"/><Relationship Id="rId4" Type="http://schemas.openxmlformats.org/officeDocument/2006/relationships/image" Target="../media/image153.png"/></Relationships>
</file>

<file path=ppt/slides/_rels/slide4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8.png"/><Relationship Id="rId1" Type="http://schemas.openxmlformats.org/officeDocument/2006/relationships/slideLayout" Target="../slideLayouts/slideLayout22.xml"/><Relationship Id="rId5" Type="http://schemas.openxmlformats.org/officeDocument/2006/relationships/comments" Target="../comments/comment6.xml"/><Relationship Id="rId4" Type="http://schemas.openxmlformats.org/officeDocument/2006/relationships/image" Target="../media/image95.png"/></Relationships>
</file>

<file path=ppt/slides/_rels/slide41.xml.rels><?xml version="1.0" encoding="UTF-8" standalone="yes"?>
<Relationships xmlns="http://schemas.openxmlformats.org/package/2006/relationships"><Relationship Id="rId8" Type="http://schemas.openxmlformats.org/officeDocument/2006/relationships/image" Target="../media/image159.png"/><Relationship Id="rId3" Type="http://schemas.openxmlformats.org/officeDocument/2006/relationships/image" Target="../media/image154.png"/><Relationship Id="rId7" Type="http://schemas.openxmlformats.org/officeDocument/2006/relationships/image" Target="../media/image143.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57.png"/><Relationship Id="rId11" Type="http://schemas.openxmlformats.org/officeDocument/2006/relationships/image" Target="../media/image161.png"/><Relationship Id="rId5" Type="http://schemas.openxmlformats.org/officeDocument/2006/relationships/image" Target="../media/image141.png"/><Relationship Id="rId10" Type="http://schemas.openxmlformats.org/officeDocument/2006/relationships/image" Target="../media/image116.png"/><Relationship Id="rId4" Type="http://schemas.openxmlformats.org/officeDocument/2006/relationships/image" Target="../media/image155.png"/><Relationship Id="rId9" Type="http://schemas.openxmlformats.org/officeDocument/2006/relationships/image" Target="../media/image160.png"/></Relationships>
</file>

<file path=ppt/slides/_rels/slide42.xml.rels><?xml version="1.0" encoding="UTF-8" standalone="yes"?>
<Relationships xmlns="http://schemas.openxmlformats.org/package/2006/relationships"><Relationship Id="rId8" Type="http://schemas.openxmlformats.org/officeDocument/2006/relationships/image" Target="../media/image290.png"/><Relationship Id="rId13" Type="http://schemas.openxmlformats.org/officeDocument/2006/relationships/image" Target="../media/image311.png"/><Relationship Id="rId3" Type="http://schemas.openxmlformats.org/officeDocument/2006/relationships/image" Target="../media/image240.png"/><Relationship Id="rId7" Type="http://schemas.openxmlformats.org/officeDocument/2006/relationships/image" Target="../media/image280.png"/><Relationship Id="rId12"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70.png"/><Relationship Id="rId11" Type="http://schemas.openxmlformats.org/officeDocument/2006/relationships/image" Target="../media/image321.png"/><Relationship Id="rId5" Type="http://schemas.openxmlformats.org/officeDocument/2006/relationships/image" Target="../media/image260.png"/><Relationship Id="rId15" Type="http://schemas.openxmlformats.org/officeDocument/2006/relationships/image" Target="../media/image148.png"/><Relationship Id="rId10" Type="http://schemas.openxmlformats.org/officeDocument/2006/relationships/image" Target="../media/image310.png"/><Relationship Id="rId4" Type="http://schemas.openxmlformats.org/officeDocument/2006/relationships/image" Target="../media/image250.png"/><Relationship Id="rId9" Type="http://schemas.openxmlformats.org/officeDocument/2006/relationships/image" Target="../media/image300.png"/><Relationship Id="rId14" Type="http://schemas.openxmlformats.org/officeDocument/2006/relationships/image" Target="../media/image320.png"/></Relationships>
</file>

<file path=ppt/slides/_rels/slide43.xml.rels><?xml version="1.0" encoding="UTF-8" standalone="yes"?>
<Relationships xmlns="http://schemas.openxmlformats.org/package/2006/relationships"><Relationship Id="rId8" Type="http://schemas.openxmlformats.org/officeDocument/2006/relationships/image" Target="../media/image350.png"/><Relationship Id="rId3" Type="http://schemas.openxmlformats.org/officeDocument/2006/relationships/slideLayout" Target="../slideLayouts/slideLayout1.xml"/><Relationship Id="rId7" Type="http://schemas.openxmlformats.org/officeDocument/2006/relationships/image" Target="../media/image311.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6.png"/><Relationship Id="rId5" Type="http://schemas.openxmlformats.org/officeDocument/2006/relationships/image" Target="../media/image27.png"/><Relationship Id="rId10" Type="http://schemas.openxmlformats.org/officeDocument/2006/relationships/image" Target="../media/image360.png"/><Relationship Id="rId4" Type="http://schemas.openxmlformats.org/officeDocument/2006/relationships/notesSlide" Target="../notesSlides/notesSlide12.xml"/><Relationship Id="rId9" Type="http://schemas.openxmlformats.org/officeDocument/2006/relationships/image" Target="../media/image148.png"/></Relationships>
</file>

<file path=ppt/slides/_rels/slide44.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2.xml"/><Relationship Id="rId4" Type="http://schemas.openxmlformats.org/officeDocument/2006/relationships/image" Target="../media/image165.png"/></Relationships>
</file>

<file path=ppt/slides/_rels/slide45.xml.rels><?xml version="1.0" encoding="UTF-8" standalone="yes"?>
<Relationships xmlns="http://schemas.openxmlformats.org/package/2006/relationships"><Relationship Id="rId2" Type="http://schemas.openxmlformats.org/officeDocument/2006/relationships/image" Target="../media/image149.emf"/><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50.emf"/><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51.emf"/><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52.emf"/><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53.emf"/><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54.emf"/><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74.png"/><Relationship Id="rId5" Type="http://schemas.openxmlformats.org/officeDocument/2006/relationships/image" Target="../media/image173.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25" name="Gemini_Generated_Image_36sjge36sjge36sj.png" descr="Gemini_Generated_Image_36sjge36sjge36sj.png"/>
          <p:cNvPicPr>
            <a:picLocks noChangeAspect="1"/>
          </p:cNvPicPr>
          <p:nvPr/>
        </p:nvPicPr>
        <p:blipFill>
          <a:blip r:embed="rId3"/>
          <a:srcRect r="11244"/>
          <a:stretch>
            <a:fillRect/>
          </a:stretch>
        </p:blipFill>
        <p:spPr>
          <a:xfrm>
            <a:off x="10580366" y="3194460"/>
            <a:ext cx="15853164" cy="10049615"/>
          </a:xfrm>
          <a:prstGeom prst="rect">
            <a:avLst/>
          </a:prstGeom>
          <a:ln w="12700">
            <a:miter lim="400000"/>
          </a:ln>
        </p:spPr>
      </p:pic>
      <mc:AlternateContent xmlns:mc="http://schemas.openxmlformats.org/markup-compatibility/2006" xmlns:a14="http://schemas.microsoft.com/office/drawing/2010/main">
        <mc:Choice Requires="a14">
          <p:sp>
            <p:nvSpPr>
              <p:cNvPr id="426"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21</m:t>
                        </m:r>
                      </m:e>
                      <m:sup>
                        <m:r>
                          <m:rPr>
                            <m:sty m:val="p"/>
                          </m:rPr>
                          <a:rPr sz="2300" i="1">
                            <a:solidFill>
                              <a:srgbClr val="FEFEFE"/>
                            </a:solidFill>
                            <a:latin typeface="Cambria Math" panose="02040503050406030204" pitchFamily="18" charset="0"/>
                          </a:rPr>
                          <m:t>st</m:t>
                        </m:r>
                      </m:sup>
                    </m:sSup>
                  </m:oMath>
                </a14:m>
                <a:r>
                  <a:t> Sept 2026 </a:t>
                </a:r>
              </a:p>
            </p:txBody>
          </p:sp>
        </mc:Choice>
        <mc:Fallback xmlns="">
          <p:sp>
            <p:nvSpPr>
              <p:cNvPr id="426"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4"/>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427" name="Plasma Accelerator for Decaying particles"/>
          <p:cNvSpPr/>
          <p:nvPr/>
        </p:nvSpPr>
        <p:spPr>
          <a:xfrm>
            <a:off x="1811981" y="696515"/>
            <a:ext cx="22588123" cy="2906594"/>
          </a:xfrm>
          <a:prstGeom prst="roundRect">
            <a:avLst>
              <a:gd name="adj" fmla="val 0"/>
            </a:avLst>
          </a:prstGeom>
          <a:solidFill>
            <a:srgbClr val="009D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89296" tIns="89296" rIns="89296" bIns="89296" anchor="ctr"/>
          <a:lstStyle>
            <a:lvl1pPr defTabSz="1821656">
              <a:lnSpc>
                <a:spcPts val="9600"/>
              </a:lnSpc>
              <a:tabLst>
                <a:tab pos="1498600" algn="l"/>
                <a:tab pos="6553200" algn="l"/>
              </a:tabLst>
              <a:defRPr sz="8000">
                <a:solidFill>
                  <a:srgbClr val="FFFFFF"/>
                </a:solidFill>
                <a:uFill>
                  <a:solidFill>
                    <a:srgbClr val="FFFFFF"/>
                  </a:solidFill>
                </a:uFill>
                <a:latin typeface="+mj-lt"/>
                <a:ea typeface="+mj-ea"/>
                <a:cs typeface="+mj-cs"/>
                <a:sym typeface="Gill Sans"/>
              </a:defRPr>
            </a:lvl1pPr>
          </a:lstStyle>
          <a:p>
            <a:pPr>
              <a:defRPr sz="8200"/>
            </a:pPr>
            <a:r>
              <a:rPr sz="8000"/>
              <a:t>Plasma Accelerator for Decaying particles </a:t>
            </a:r>
          </a:p>
        </p:txBody>
      </p:sp>
      <p:sp>
        <p:nvSpPr>
          <p:cNvPr id="428" name="C Badiali,…"/>
          <p:cNvSpPr txBox="1"/>
          <p:nvPr/>
        </p:nvSpPr>
        <p:spPr>
          <a:xfrm>
            <a:off x="2539087" y="4986033"/>
            <a:ext cx="10817684" cy="28150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7156" tIns="107156" rIns="107156" bIns="107156">
            <a:spAutoFit/>
          </a:bodyPr>
          <a:lstStyle/>
          <a:p>
            <a:pPr marL="81280" marR="81280" algn="l" defTabSz="1821656">
              <a:lnSpc>
                <a:spcPct val="90000"/>
              </a:lnSpc>
              <a:spcBef>
                <a:spcPts val="1400"/>
              </a:spcBef>
              <a:tabLst>
                <a:tab pos="419100" algn="l"/>
                <a:tab pos="1905000" algn="l"/>
              </a:tabLst>
              <a:defRPr sz="4000">
                <a:solidFill>
                  <a:srgbClr val="FFFFFF"/>
                </a:solidFill>
                <a:uFill>
                  <a:solidFill>
                    <a:srgbClr val="4DECFB"/>
                  </a:solidFill>
                </a:uFill>
                <a:latin typeface="+mj-lt"/>
                <a:ea typeface="+mj-ea"/>
                <a:cs typeface="+mj-cs"/>
                <a:sym typeface="Gill Sans"/>
              </a:defRPr>
            </a:pPr>
            <a:r>
              <a:rPr dirty="0"/>
              <a:t>C Badiali, </a:t>
            </a:r>
          </a:p>
          <a:p>
            <a:pPr marL="81280" marR="81280" algn="l" defTabSz="1821656">
              <a:lnSpc>
                <a:spcPct val="90000"/>
              </a:lnSpc>
              <a:spcBef>
                <a:spcPts val="1400"/>
              </a:spcBef>
              <a:tabLst>
                <a:tab pos="419100" algn="l"/>
                <a:tab pos="1905000" algn="l"/>
              </a:tabLst>
              <a:defRPr sz="4000">
                <a:solidFill>
                  <a:srgbClr val="FFFFFF"/>
                </a:solidFill>
                <a:uFill>
                  <a:solidFill>
                    <a:srgbClr val="4DECFB"/>
                  </a:solidFill>
                </a:uFill>
                <a:latin typeface="+mj-lt"/>
                <a:ea typeface="+mj-ea"/>
                <a:cs typeface="+mj-cs"/>
                <a:sym typeface="Gill Sans"/>
              </a:defRPr>
            </a:pPr>
            <a:r>
              <a:rPr dirty="0">
                <a:latin typeface="Gill Sans Light"/>
                <a:ea typeface="Gill Sans Light"/>
                <a:cs typeface="Gill Sans Light"/>
                <a:sym typeface="Gill Sans Light"/>
              </a:rPr>
              <a:t>R Almeida, B Malaca,</a:t>
            </a:r>
            <a:r>
              <a:rPr lang="pt-PT" dirty="0">
                <a:latin typeface="Gill Sans Light"/>
                <a:ea typeface="Gill Sans Light"/>
                <a:cs typeface="Gill Sans Light"/>
                <a:sym typeface="Gill Sans Light"/>
              </a:rPr>
              <a:t> R Fonseca,</a:t>
            </a:r>
            <a:r>
              <a:rPr dirty="0">
                <a:latin typeface="Gill Sans Light"/>
                <a:ea typeface="Gill Sans Light"/>
                <a:cs typeface="Gill Sans Light"/>
                <a:sym typeface="Gill Sans Light"/>
              </a:rPr>
              <a:t> T Silva and J Vieira</a:t>
            </a:r>
            <a:br>
              <a:rPr dirty="0"/>
            </a:br>
            <a:endParaRPr sz="2800" dirty="0">
              <a:solidFill>
                <a:srgbClr val="000000"/>
              </a:solidFill>
            </a:endParaRPr>
          </a:p>
          <a:p>
            <a:pPr marL="81280" marR="81280" algn="l" defTabSz="1821656">
              <a:lnSpc>
                <a:spcPts val="3600"/>
              </a:lnSpc>
              <a:tabLst>
                <a:tab pos="1498600" algn="l"/>
                <a:tab pos="6553200" algn="l"/>
              </a:tabLst>
              <a:defRPr sz="3000">
                <a:solidFill>
                  <a:srgbClr val="FFFFFF"/>
                </a:solidFill>
                <a:uFill>
                  <a:solidFill>
                    <a:srgbClr val="4DECFB"/>
                  </a:solidFill>
                </a:uFill>
                <a:latin typeface="Century Gothic"/>
                <a:ea typeface="Century Gothic"/>
                <a:cs typeface="Century Gothic"/>
                <a:sym typeface="Century Gothic"/>
              </a:defRPr>
            </a:pPr>
            <a:r>
              <a:rPr dirty="0" err="1">
                <a:latin typeface="Gill Sans Light"/>
                <a:ea typeface="Gill Sans Light"/>
                <a:cs typeface="Gill Sans Light"/>
                <a:sym typeface="Gill Sans Light"/>
              </a:rPr>
              <a:t>GoLP</a:t>
            </a:r>
            <a:r>
              <a:rPr dirty="0">
                <a:latin typeface="Gill Sans Light"/>
                <a:ea typeface="Gill Sans Light"/>
                <a:cs typeface="Gill Sans Light"/>
                <a:sym typeface="Gill Sans Light"/>
              </a:rPr>
              <a:t> / </a:t>
            </a:r>
            <a:r>
              <a:rPr dirty="0">
                <a:latin typeface="+mj-lt"/>
                <a:ea typeface="+mj-ea"/>
                <a:cs typeface="+mj-cs"/>
                <a:sym typeface="Gill Sans"/>
              </a:rPr>
              <a:t>Instituto de Plasmas e Fusão Nuclear</a:t>
            </a:r>
          </a:p>
          <a:p>
            <a:pPr marL="81280" marR="81280" algn="l" defTabSz="1821656">
              <a:lnSpc>
                <a:spcPts val="3600"/>
              </a:lnSpc>
              <a:tabLst>
                <a:tab pos="1498600" algn="l"/>
                <a:tab pos="6553200" algn="l"/>
              </a:tabLst>
              <a:defRPr sz="3000">
                <a:solidFill>
                  <a:srgbClr val="FFFFFF"/>
                </a:solidFill>
                <a:uFill>
                  <a:solidFill>
                    <a:srgbClr val="4DECFB"/>
                  </a:solidFill>
                </a:uFill>
                <a:latin typeface="Century Gothic"/>
                <a:ea typeface="Century Gothic"/>
                <a:cs typeface="Century Gothic"/>
                <a:sym typeface="Century Gothic"/>
              </a:defRPr>
            </a:pPr>
            <a:r>
              <a:rPr dirty="0">
                <a:latin typeface="+mj-lt"/>
                <a:ea typeface="+mj-ea"/>
                <a:cs typeface="+mj-cs"/>
                <a:sym typeface="Gill Sans"/>
              </a:rPr>
              <a:t>Instituto Superior Técnico, Lisbon, Portugal</a:t>
            </a:r>
          </a:p>
        </p:txBody>
      </p:sp>
      <p:pic>
        <p:nvPicPr>
          <p:cNvPr id="429" name="pasted-movie.png" descr="pasted-movie.png"/>
          <p:cNvPicPr>
            <a:picLocks noChangeAspect="1"/>
          </p:cNvPicPr>
          <p:nvPr/>
        </p:nvPicPr>
        <p:blipFill>
          <a:blip r:embed="rId5"/>
          <a:srcRect l="51314"/>
          <a:stretch>
            <a:fillRect/>
          </a:stretch>
        </p:blipFill>
        <p:spPr>
          <a:xfrm>
            <a:off x="2705816" y="8028046"/>
            <a:ext cx="3790234" cy="876301"/>
          </a:xfrm>
          <a:prstGeom prst="rect">
            <a:avLst/>
          </a:prstGeom>
          <a:ln w="12700">
            <a:miter lim="400000"/>
          </a:ln>
        </p:spPr>
      </p:pic>
      <p:sp>
        <p:nvSpPr>
          <p:cNvPr id="430" name="Slide Number"/>
          <p:cNvSpPr txBox="1">
            <a:spLocks noGrp="1"/>
          </p:cNvSpPr>
          <p:nvPr>
            <p:ph type="sldNum" sz="quarter" idx="4294967295"/>
          </p:nvPr>
        </p:nvSpPr>
        <p:spPr>
          <a:xfrm>
            <a:off x="12055871" y="13037343"/>
            <a:ext cx="272258" cy="46275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3578" tIns="53578" rIns="53578" bIns="53578"/>
          <a:lstStyle>
            <a:lvl1pPr defTabSz="642937"/>
          </a:lstStyle>
          <a:p>
            <a:fld id="{86CB4B4D-7CA3-9044-876B-883B54F8677D}" type="slidenum">
              <a:rPr/>
              <a:t>1</a:t>
            </a:fld>
            <a:endParaRPr/>
          </a:p>
        </p:txBody>
      </p:sp>
      <p:grpSp>
        <p:nvGrpSpPr>
          <p:cNvPr id="438" name="Group"/>
          <p:cNvGrpSpPr/>
          <p:nvPr/>
        </p:nvGrpSpPr>
        <p:grpSpPr>
          <a:xfrm>
            <a:off x="2085170" y="9191564"/>
            <a:ext cx="9323059" cy="2296813"/>
            <a:chOff x="0" y="732128"/>
            <a:chExt cx="9323058" cy="2296812"/>
          </a:xfrm>
        </p:grpSpPr>
        <p:pic>
          <p:nvPicPr>
            <p:cNvPr id="431" name="pasted-movie.png" descr="pasted-movie.png"/>
            <p:cNvPicPr>
              <a:picLocks noChangeAspect="1"/>
            </p:cNvPicPr>
            <p:nvPr/>
          </p:nvPicPr>
          <p:blipFill>
            <a:blip r:embed="rId6"/>
            <a:srcRect t="53011"/>
            <a:stretch>
              <a:fillRect/>
            </a:stretch>
          </p:blipFill>
          <p:spPr>
            <a:xfrm>
              <a:off x="111257" y="1992982"/>
              <a:ext cx="9211801" cy="1035958"/>
            </a:xfrm>
            <a:prstGeom prst="rect">
              <a:avLst/>
            </a:prstGeom>
            <a:ln w="12700" cap="flat">
              <a:noFill/>
              <a:miter lim="400000"/>
            </a:ln>
            <a:effectLst/>
          </p:spPr>
        </p:pic>
        <p:pic>
          <p:nvPicPr>
            <p:cNvPr id="432" name="pasted-movie.png" descr="pasted-movie.png"/>
            <p:cNvPicPr>
              <a:picLocks noChangeAspect="1"/>
            </p:cNvPicPr>
            <p:nvPr/>
          </p:nvPicPr>
          <p:blipFill>
            <a:blip r:embed="rId6"/>
            <a:srcRect r="70932" b="44783"/>
            <a:stretch>
              <a:fillRect/>
            </a:stretch>
          </p:blipFill>
          <p:spPr>
            <a:xfrm>
              <a:off x="0" y="732128"/>
              <a:ext cx="2677653" cy="1217365"/>
            </a:xfrm>
            <a:prstGeom prst="rect">
              <a:avLst/>
            </a:prstGeom>
            <a:ln w="12700" cap="flat">
              <a:noFill/>
              <a:miter lim="400000"/>
            </a:ln>
            <a:effectLst/>
          </p:spPr>
        </p:pic>
        <p:pic>
          <p:nvPicPr>
            <p:cNvPr id="433" name="pasted-movie.png" descr="pasted-movie.png"/>
            <p:cNvPicPr>
              <a:picLocks noChangeAspect="1"/>
            </p:cNvPicPr>
            <p:nvPr/>
          </p:nvPicPr>
          <p:blipFill>
            <a:blip r:embed="rId6"/>
            <a:srcRect l="26861" r="46809" b="44783"/>
            <a:stretch>
              <a:fillRect/>
            </a:stretch>
          </p:blipFill>
          <p:spPr>
            <a:xfrm>
              <a:off x="3020173" y="830358"/>
              <a:ext cx="2425347" cy="1217365"/>
            </a:xfrm>
            <a:prstGeom prst="rect">
              <a:avLst/>
            </a:prstGeom>
            <a:ln w="12700" cap="flat">
              <a:noFill/>
              <a:miter lim="400000"/>
            </a:ln>
            <a:effectLst/>
          </p:spPr>
        </p:pic>
        <p:pic>
          <p:nvPicPr>
            <p:cNvPr id="434" name="Tecnico_ID_Principal_RBG-BRANCO.png" descr="Tecnico_ID_Principal_RBG-BRANCO.png"/>
            <p:cNvPicPr>
              <a:picLocks noChangeAspect="1"/>
            </p:cNvPicPr>
            <p:nvPr/>
          </p:nvPicPr>
          <p:blipFill>
            <a:blip r:embed="rId7"/>
            <a:srcRect/>
            <a:stretch>
              <a:fillRect/>
            </a:stretch>
          </p:blipFill>
          <p:spPr>
            <a:xfrm>
              <a:off x="6049895" y="954576"/>
              <a:ext cx="2277225" cy="1264610"/>
            </a:xfrm>
            <a:prstGeom prst="rect">
              <a:avLst/>
            </a:prstGeom>
            <a:ln w="12700" cap="flat">
              <a:noFill/>
              <a:miter lim="400000"/>
            </a:ln>
            <a:effectLst/>
          </p:spPr>
        </p:pic>
      </p:grpSp>
      <p:pic>
        <p:nvPicPr>
          <p:cNvPr id="2" name="Image" descr="Image">
            <a:extLst>
              <a:ext uri="{FF2B5EF4-FFF2-40B4-BE49-F238E27FC236}">
                <a16:creationId xmlns:a16="http://schemas.microsoft.com/office/drawing/2014/main" id="{4495CD6A-C687-D671-CA21-640BAF429752}"/>
              </a:ext>
            </a:extLst>
          </p:cNvPr>
          <p:cNvPicPr>
            <a:picLocks noChangeAspect="1"/>
          </p:cNvPicPr>
          <p:nvPr/>
        </p:nvPicPr>
        <p:blipFill>
          <a:blip r:embed="rId8"/>
          <a:srcRect r="55864"/>
          <a:stretch>
            <a:fillRect/>
          </a:stretch>
        </p:blipFill>
        <p:spPr>
          <a:xfrm>
            <a:off x="2162425" y="11589094"/>
            <a:ext cx="2102167" cy="926845"/>
          </a:xfrm>
          <a:prstGeom prst="rect">
            <a:avLst/>
          </a:prstGeom>
          <a:ln w="12700" cap="flat">
            <a:noFill/>
            <a:miter lim="400000"/>
          </a:ln>
          <a:effectLst/>
        </p:spPr>
      </p:pic>
      <p:pic>
        <p:nvPicPr>
          <p:cNvPr id="3" name="Image" descr="Image">
            <a:extLst>
              <a:ext uri="{FF2B5EF4-FFF2-40B4-BE49-F238E27FC236}">
                <a16:creationId xmlns:a16="http://schemas.microsoft.com/office/drawing/2014/main" id="{150DEFD3-9D37-A9EF-AAF8-5728CF3C33B5}"/>
              </a:ext>
            </a:extLst>
          </p:cNvPr>
          <p:cNvPicPr>
            <a:picLocks noChangeAspect="1"/>
          </p:cNvPicPr>
          <p:nvPr/>
        </p:nvPicPr>
        <p:blipFill>
          <a:blip r:embed="rId9"/>
          <a:stretch>
            <a:fillRect/>
          </a:stretch>
        </p:blipFill>
        <p:spPr>
          <a:xfrm>
            <a:off x="8056526" y="11534522"/>
            <a:ext cx="2412501" cy="1035851"/>
          </a:xfrm>
          <a:prstGeom prst="rect">
            <a:avLst/>
          </a:prstGeom>
          <a:ln w="12700" cap="flat">
            <a:noFill/>
            <a:miter lim="400000"/>
          </a:ln>
          <a:effectLst/>
        </p:spPr>
      </p:pic>
      <p:pic>
        <p:nvPicPr>
          <p:cNvPr id="4" name="Image" descr="Image">
            <a:extLst>
              <a:ext uri="{FF2B5EF4-FFF2-40B4-BE49-F238E27FC236}">
                <a16:creationId xmlns:a16="http://schemas.microsoft.com/office/drawing/2014/main" id="{434C75F7-3A6B-B4FE-B02A-012A6366C37F}"/>
              </a:ext>
            </a:extLst>
          </p:cNvPr>
          <p:cNvPicPr>
            <a:picLocks noChangeAspect="1"/>
          </p:cNvPicPr>
          <p:nvPr/>
        </p:nvPicPr>
        <p:blipFill>
          <a:blip r:embed="rId10"/>
          <a:stretch>
            <a:fillRect/>
          </a:stretch>
        </p:blipFill>
        <p:spPr>
          <a:xfrm>
            <a:off x="4387776" y="11622006"/>
            <a:ext cx="3354187" cy="860882"/>
          </a:xfrm>
          <a:prstGeom prst="rect">
            <a:avLst/>
          </a:prstGeom>
          <a:ln w="12700" cap="flat">
            <a:noFill/>
            <a:miter lim="400000"/>
          </a:ln>
          <a:effectLst/>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543"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543"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544"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p:sp>
        <p:nvSpPr>
          <p:cNvPr id="545" name="Outline"/>
          <p:cNvSpPr txBox="1"/>
          <p:nvPr/>
        </p:nvSpPr>
        <p:spPr>
          <a:xfrm>
            <a:off x="546100" y="343266"/>
            <a:ext cx="2865661" cy="10191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lvl1pPr>
          </a:lstStyle>
          <a:p>
            <a:r>
              <a:t>Outline</a:t>
            </a:r>
          </a:p>
        </p:txBody>
      </p:sp>
      <p:grpSp>
        <p:nvGrpSpPr>
          <p:cNvPr id="579" name="Group"/>
          <p:cNvGrpSpPr/>
          <p:nvPr/>
        </p:nvGrpSpPr>
        <p:grpSpPr>
          <a:xfrm>
            <a:off x="1903262" y="2471325"/>
            <a:ext cx="20993314" cy="10014715"/>
            <a:chOff x="0" y="0"/>
            <a:chExt cx="20993313" cy="10014713"/>
          </a:xfrm>
        </p:grpSpPr>
        <p:pic>
          <p:nvPicPr>
            <p:cNvPr id="546" name="pasted-movie.png" descr="pasted-movie.png"/>
            <p:cNvPicPr>
              <a:picLocks noChangeAspect="1"/>
            </p:cNvPicPr>
            <p:nvPr/>
          </p:nvPicPr>
          <p:blipFill>
            <a:blip r:embed="rId4"/>
            <a:stretch>
              <a:fillRect/>
            </a:stretch>
          </p:blipFill>
          <p:spPr>
            <a:xfrm>
              <a:off x="154774" y="1908646"/>
              <a:ext cx="3380679" cy="1019176"/>
            </a:xfrm>
            <a:prstGeom prst="rect">
              <a:avLst/>
            </a:prstGeom>
            <a:ln w="12700" cap="flat">
              <a:noFill/>
              <a:miter lim="400000"/>
            </a:ln>
            <a:effectLst/>
          </p:spPr>
        </p:pic>
        <p:sp>
          <p:nvSpPr>
            <p:cNvPr id="548" name="Rounded Rectangle"/>
            <p:cNvSpPr/>
            <p:nvPr/>
          </p:nvSpPr>
          <p:spPr>
            <a:xfrm>
              <a:off x="0" y="0"/>
              <a:ext cx="20993313" cy="2106620"/>
            </a:xfrm>
            <a:prstGeom prst="roundRect">
              <a:avLst>
                <a:gd name="adj" fmla="val 17415"/>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sp>
          <p:nvSpPr>
            <p:cNvPr id="549" name="The flying focus technique decouples the peak intensity velocity from the group velocity of the pulse [1,4]."/>
            <p:cNvSpPr txBox="1"/>
            <p:nvPr/>
          </p:nvSpPr>
          <p:spPr>
            <a:xfrm>
              <a:off x="4916157" y="3297682"/>
              <a:ext cx="15334417" cy="7310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dirty="0"/>
                <a:t>Controlling wake velocity with </a:t>
              </a:r>
              <a:r>
                <a:rPr dirty="0">
                  <a:latin typeface="+mj-lt"/>
                  <a:ea typeface="+mj-ea"/>
                  <a:cs typeface="+mj-cs"/>
                  <a:sym typeface="Gill Sans"/>
                </a:rPr>
                <a:t>flying focus pulses</a:t>
              </a:r>
            </a:p>
          </p:txBody>
        </p:sp>
        <p:sp>
          <p:nvSpPr>
            <p:cNvPr id="550" name="Rounded Rectangle"/>
            <p:cNvSpPr/>
            <p:nvPr/>
          </p:nvSpPr>
          <p:spPr>
            <a:xfrm>
              <a:off x="0" y="2603100"/>
              <a:ext cx="20993313" cy="2106621"/>
            </a:xfrm>
            <a:prstGeom prst="roundRect">
              <a:avLst>
                <a:gd name="adj" fmla="val 17415"/>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pic>
          <p:nvPicPr>
            <p:cNvPr id="551" name="pasted-movie.png" descr="pasted-movie.png"/>
            <p:cNvPicPr>
              <a:picLocks noChangeAspect="1"/>
            </p:cNvPicPr>
            <p:nvPr/>
          </p:nvPicPr>
          <p:blipFill>
            <a:blip r:embed="rId4"/>
            <a:stretch>
              <a:fillRect/>
            </a:stretch>
          </p:blipFill>
          <p:spPr>
            <a:xfrm>
              <a:off x="154774" y="8995537"/>
              <a:ext cx="3380679" cy="1019176"/>
            </a:xfrm>
            <a:prstGeom prst="rect">
              <a:avLst/>
            </a:prstGeom>
            <a:ln w="12700" cap="flat">
              <a:noFill/>
              <a:miter lim="400000"/>
            </a:ln>
            <a:effectLst/>
          </p:spPr>
        </p:pic>
        <p:grpSp>
          <p:nvGrpSpPr>
            <p:cNvPr id="554" name="Group"/>
            <p:cNvGrpSpPr/>
            <p:nvPr/>
          </p:nvGrpSpPr>
          <p:grpSpPr>
            <a:xfrm>
              <a:off x="1125189" y="5027270"/>
              <a:ext cx="3041728" cy="2199600"/>
              <a:chOff x="0" y="0"/>
              <a:chExt cx="3041726" cy="2199598"/>
            </a:xfrm>
          </p:grpSpPr>
          <p:pic>
            <p:nvPicPr>
              <p:cNvPr id="552" name="1.png" descr="1.png"/>
              <p:cNvPicPr>
                <a:picLocks noChangeAspect="1"/>
              </p:cNvPicPr>
              <p:nvPr/>
            </p:nvPicPr>
            <p:blipFill>
              <a:blip r:embed="rId5"/>
              <a:srcRect l="5212" r="28969"/>
              <a:stretch>
                <a:fillRect/>
              </a:stretch>
            </p:blipFill>
            <p:spPr>
              <a:xfrm>
                <a:off x="0" y="0"/>
                <a:ext cx="2895449" cy="2199599"/>
              </a:xfrm>
              <a:prstGeom prst="rect">
                <a:avLst/>
              </a:prstGeom>
              <a:ln w="12700" cap="flat">
                <a:noFill/>
                <a:miter lim="400000"/>
              </a:ln>
              <a:effectLst/>
            </p:spPr>
          </p:pic>
          <p:pic>
            <p:nvPicPr>
              <p:cNvPr id="553" name="pasted-movie.png" descr="pasted-movie.png"/>
              <p:cNvPicPr>
                <a:picLocks noChangeAspect="1"/>
              </p:cNvPicPr>
              <p:nvPr/>
            </p:nvPicPr>
            <p:blipFill>
              <a:blip r:embed="rId6"/>
              <a:srcRect/>
              <a:stretch>
                <a:fillRect/>
              </a:stretch>
            </p:blipFill>
            <p:spPr>
              <a:xfrm rot="16200000">
                <a:off x="2685840" y="307861"/>
                <a:ext cx="525814" cy="185959"/>
              </a:xfrm>
              <a:prstGeom prst="rect">
                <a:avLst/>
              </a:prstGeom>
              <a:ln w="12700" cap="flat">
                <a:noFill/>
                <a:miter lim="400000"/>
              </a:ln>
              <a:effectLst/>
            </p:spPr>
          </p:pic>
        </p:grpSp>
        <p:grpSp>
          <p:nvGrpSpPr>
            <p:cNvPr id="570" name="Group"/>
            <p:cNvGrpSpPr/>
            <p:nvPr/>
          </p:nvGrpSpPr>
          <p:grpSpPr>
            <a:xfrm>
              <a:off x="255218" y="2932359"/>
              <a:ext cx="4781670" cy="1454931"/>
              <a:chOff x="0" y="563078"/>
              <a:chExt cx="4781669" cy="1454930"/>
            </a:xfrm>
          </p:grpSpPr>
          <p:grpSp>
            <p:nvGrpSpPr>
              <p:cNvPr id="559" name="Group"/>
              <p:cNvGrpSpPr/>
              <p:nvPr/>
            </p:nvGrpSpPr>
            <p:grpSpPr>
              <a:xfrm flipH="1">
                <a:off x="2849732" y="569603"/>
                <a:ext cx="1931938" cy="1448406"/>
                <a:chOff x="0" y="563078"/>
                <a:chExt cx="1931936" cy="1448405"/>
              </a:xfrm>
            </p:grpSpPr>
            <p:sp>
              <p:nvSpPr>
                <p:cNvPr id="555" name="Line"/>
                <p:cNvSpPr/>
                <p:nvPr/>
              </p:nvSpPr>
              <p:spPr>
                <a:xfrm flipH="1" flipV="1">
                  <a:off x="784995" y="563078"/>
                  <a:ext cx="1145684" cy="650932"/>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56" name="Line"/>
                <p:cNvSpPr/>
                <p:nvPr/>
              </p:nvSpPr>
              <p:spPr>
                <a:xfrm flipH="1" flipV="1">
                  <a:off x="0" y="563262"/>
                  <a:ext cx="1931937" cy="724135"/>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57" name="Line"/>
                <p:cNvSpPr/>
                <p:nvPr/>
              </p:nvSpPr>
              <p:spPr>
                <a:xfrm flipH="1">
                  <a:off x="771167" y="1355166"/>
                  <a:ext cx="1159529" cy="656319"/>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58" name="Line"/>
                <p:cNvSpPr/>
                <p:nvPr/>
              </p:nvSpPr>
              <p:spPr>
                <a:xfrm flipH="1">
                  <a:off x="5292" y="1290082"/>
                  <a:ext cx="1926351" cy="716293"/>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grpSp>
          <p:sp>
            <p:nvSpPr>
              <p:cNvPr id="560" name="Oval"/>
              <p:cNvSpPr/>
              <p:nvPr/>
            </p:nvSpPr>
            <p:spPr>
              <a:xfrm>
                <a:off x="2493519" y="1160365"/>
                <a:ext cx="126763" cy="233719"/>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1" name="Oval"/>
              <p:cNvSpPr/>
              <p:nvPr/>
            </p:nvSpPr>
            <p:spPr>
              <a:xfrm>
                <a:off x="2668446" y="1195116"/>
                <a:ext cx="126764" cy="164218"/>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2" name="Oval"/>
              <p:cNvSpPr/>
              <p:nvPr/>
            </p:nvSpPr>
            <p:spPr>
              <a:xfrm>
                <a:off x="1980101" y="1195116"/>
                <a:ext cx="126763" cy="164218"/>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3" name="Oval"/>
              <p:cNvSpPr/>
              <p:nvPr/>
            </p:nvSpPr>
            <p:spPr>
              <a:xfrm>
                <a:off x="2155029" y="1160365"/>
                <a:ext cx="126763" cy="233719"/>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4" name="Oval"/>
              <p:cNvSpPr/>
              <p:nvPr/>
            </p:nvSpPr>
            <p:spPr>
              <a:xfrm>
                <a:off x="2336315" y="1084736"/>
                <a:ext cx="126764" cy="342057"/>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grpSp>
            <p:nvGrpSpPr>
              <p:cNvPr id="569" name="Group"/>
              <p:cNvGrpSpPr/>
              <p:nvPr/>
            </p:nvGrpSpPr>
            <p:grpSpPr>
              <a:xfrm>
                <a:off x="0" y="563078"/>
                <a:ext cx="1931937" cy="1448407"/>
                <a:chOff x="0" y="563078"/>
                <a:chExt cx="1931936" cy="1448405"/>
              </a:xfrm>
            </p:grpSpPr>
            <p:sp>
              <p:nvSpPr>
                <p:cNvPr id="565" name="Line"/>
                <p:cNvSpPr/>
                <p:nvPr/>
              </p:nvSpPr>
              <p:spPr>
                <a:xfrm flipH="1" flipV="1">
                  <a:off x="784995" y="563078"/>
                  <a:ext cx="1145684" cy="650932"/>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66" name="Line"/>
                <p:cNvSpPr/>
                <p:nvPr/>
              </p:nvSpPr>
              <p:spPr>
                <a:xfrm flipH="1" flipV="1">
                  <a:off x="0" y="563262"/>
                  <a:ext cx="1931937" cy="724135"/>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67" name="Line"/>
                <p:cNvSpPr/>
                <p:nvPr/>
              </p:nvSpPr>
              <p:spPr>
                <a:xfrm flipH="1">
                  <a:off x="771167" y="1355166"/>
                  <a:ext cx="1159529" cy="656319"/>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68" name="Line"/>
                <p:cNvSpPr/>
                <p:nvPr/>
              </p:nvSpPr>
              <p:spPr>
                <a:xfrm flipH="1">
                  <a:off x="5292" y="1290082"/>
                  <a:ext cx="1926351" cy="716293"/>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grpSp>
        </p:grpSp>
        <mc:AlternateContent xmlns:mc="http://schemas.openxmlformats.org/markup-compatibility/2006" xmlns:a14="http://schemas.microsoft.com/office/drawing/2010/main">
          <mc:Choice Requires="a14">
            <p:sp>
              <p:nvSpPr>
                <p:cNvPr id="571" name="The flying focus technique decouples the peak intensity velocity from the group velocity of the pulse [1,4]."/>
                <p:cNvSpPr txBox="1"/>
                <p:nvPr/>
              </p:nvSpPr>
              <p:spPr>
                <a:xfrm>
                  <a:off x="1570637" y="283101"/>
                  <a:ext cx="1007631" cy="754622"/>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6" tIns="71436" rIns="71436" bIns="71436" numCol="1" anchor="ctr">
                  <a:spAutoFit/>
                </a:bodyPr>
                <a:lstStyle>
                  <a:lvl1pPr indent="237743" algn="l" defTabSz="457200">
                    <a:defRPr sz="4000">
                      <a:latin typeface="+mj-lt"/>
                      <a:ea typeface="+mj-ea"/>
                      <a:cs typeface="+mj-cs"/>
                      <a:sym typeface="Gill Sans"/>
                    </a:defRPr>
                  </a:lvl1pPr>
                </a:lstStyle>
                <a:p>
                  <a:pPr/>
                  <a14:m>
                    <m:oMathPara xmlns:m="http://schemas.openxmlformats.org/officeDocument/2006/math">
                      <m:oMathParaPr>
                        <m:jc m:val="left"/>
                      </m:oMathParaPr>
                      <m:oMath>
                        <m:r>
                          <a:rPr sz="4200" i="1">
                            <a:solidFill>
                              <a:srgbClr val="000000"/>
                            </a:solidFill>
                            <a:latin typeface="Cambria Math" panose="02040503050406030204" pitchFamily="18" charset="0"/>
                          </a:rPr>
                          <m:t>𝜋</m:t>
                        </m:r>
                      </m:oMath>
                    </m:oMathPara>
                  </a14:m>
                  <a:endParaRPr/>
                </a:p>
              </p:txBody>
            </p:sp>
          </mc:Choice>
          <mc:Fallback xmlns="">
            <p:sp>
              <p:nvSpPr>
                <p:cNvPr id="571" name="The flying focus technique decouples the peak intensity velocity from the group velocity of the pulse [1,4]."/>
                <p:cNvSpPr txBox="1">
                  <a:spLocks noRot="1" noChangeAspect="1" noMove="1" noResize="1" noEditPoints="1" noAdjustHandles="1" noChangeArrowheads="1" noChangeShapeType="1" noTextEdit="1"/>
                </p:cNvSpPr>
                <p:nvPr/>
              </p:nvSpPr>
              <p:spPr>
                <a:xfrm>
                  <a:off x="1570637" y="283101"/>
                  <a:ext cx="1007631" cy="754622"/>
                </a:xfrm>
                <a:prstGeom prst="rect">
                  <a:avLst/>
                </a:prstGeom>
                <a:blipFill>
                  <a:blip r:embed="rId7"/>
                  <a:stretch>
                    <a:fillRect/>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572" name="The flying focus technique decouples the peak intensity velocity from the group velocity of the pulse [1,4]."/>
                <p:cNvSpPr txBox="1"/>
                <p:nvPr/>
              </p:nvSpPr>
              <p:spPr>
                <a:xfrm>
                  <a:off x="2648151" y="454734"/>
                  <a:ext cx="1007631" cy="754622"/>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6" tIns="71436" rIns="71436" bIns="71436" numCol="1" anchor="ctr">
                  <a:spAutoFit/>
                </a:bodyPr>
                <a:lstStyle>
                  <a:lvl1pPr indent="237743" algn="l" defTabSz="457200">
                    <a:defRPr sz="4000">
                      <a:latin typeface="+mj-lt"/>
                      <a:ea typeface="+mj-ea"/>
                      <a:cs typeface="+mj-cs"/>
                      <a:sym typeface="Gill Sans"/>
                    </a:defRPr>
                  </a:lvl1pPr>
                </a:lstStyle>
                <a:p>
                  <a:pPr/>
                  <a14:m>
                    <m:oMathPara xmlns:m="http://schemas.openxmlformats.org/officeDocument/2006/math">
                      <m:oMathParaPr>
                        <m:jc m:val="left"/>
                      </m:oMathParaPr>
                      <m:oMath>
                        <m:r>
                          <a:rPr sz="4200" i="1">
                            <a:solidFill>
                              <a:srgbClr val="000000"/>
                            </a:solidFill>
                            <a:latin typeface="Cambria Math" panose="02040503050406030204" pitchFamily="18" charset="0"/>
                          </a:rPr>
                          <m:t>𝐾</m:t>
                        </m:r>
                      </m:oMath>
                    </m:oMathPara>
                  </a14:m>
                  <a:endParaRPr dirty="0"/>
                </a:p>
              </p:txBody>
            </p:sp>
          </mc:Choice>
          <mc:Fallback xmlns="">
            <p:sp>
              <p:nvSpPr>
                <p:cNvPr id="572" name="The flying focus technique decouples the peak intensity velocity from the group velocity of the pulse [1,4]."/>
                <p:cNvSpPr txBox="1">
                  <a:spLocks noRot="1" noChangeAspect="1" noMove="1" noResize="1" noEditPoints="1" noAdjustHandles="1" noChangeArrowheads="1" noChangeShapeType="1" noTextEdit="1"/>
                </p:cNvSpPr>
                <p:nvPr/>
              </p:nvSpPr>
              <p:spPr>
                <a:xfrm>
                  <a:off x="2648151" y="454734"/>
                  <a:ext cx="1007631" cy="754622"/>
                </a:xfrm>
                <a:prstGeom prst="rect">
                  <a:avLst/>
                </a:prstGeom>
                <a:blipFill>
                  <a:blip r:embed="rId8"/>
                  <a:stretch>
                    <a:fillRect/>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573" name="The flying focus technique decouples the peak intensity velocity from the group velocity of the pulse [1,4]."/>
                <p:cNvSpPr txBox="1"/>
                <p:nvPr/>
              </p:nvSpPr>
              <p:spPr>
                <a:xfrm>
                  <a:off x="1987751" y="1068896"/>
                  <a:ext cx="1007631" cy="754623"/>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6" tIns="71436" rIns="71436" bIns="71436" numCol="1" anchor="ctr">
                  <a:spAutoFit/>
                </a:bodyPr>
                <a:lstStyle>
                  <a:lvl1pPr indent="237743" algn="l" defTabSz="457200">
                    <a:defRPr sz="4000">
                      <a:latin typeface="+mj-lt"/>
                      <a:ea typeface="+mj-ea"/>
                      <a:cs typeface="+mj-cs"/>
                      <a:sym typeface="Gill Sans"/>
                    </a:defRPr>
                  </a:lvl1pPr>
                </a:lstStyle>
                <a:p>
                  <a:pPr/>
                  <a14:m>
                    <m:oMathPara xmlns:m="http://schemas.openxmlformats.org/officeDocument/2006/math">
                      <m:oMathParaPr>
                        <m:jc m:val="left"/>
                      </m:oMathParaPr>
                      <m:oMath>
                        <m:r>
                          <a:rPr sz="4200" i="1">
                            <a:solidFill>
                              <a:srgbClr val="000000"/>
                            </a:solidFill>
                            <a:latin typeface="Cambria Math" panose="02040503050406030204" pitchFamily="18" charset="0"/>
                          </a:rPr>
                          <m:t>𝜇</m:t>
                        </m:r>
                      </m:oMath>
                    </m:oMathPara>
                  </a14:m>
                  <a:endParaRPr/>
                </a:p>
              </p:txBody>
            </p:sp>
          </mc:Choice>
          <mc:Fallback xmlns="">
            <p:sp>
              <p:nvSpPr>
                <p:cNvPr id="573" name="The flying focus technique decouples the peak intensity velocity from the group velocity of the pulse [1,4]."/>
                <p:cNvSpPr txBox="1">
                  <a:spLocks noRot="1" noChangeAspect="1" noMove="1" noResize="1" noEditPoints="1" noAdjustHandles="1" noChangeArrowheads="1" noChangeShapeType="1" noTextEdit="1"/>
                </p:cNvSpPr>
                <p:nvPr/>
              </p:nvSpPr>
              <p:spPr>
                <a:xfrm>
                  <a:off x="1987751" y="1068896"/>
                  <a:ext cx="1007631" cy="754623"/>
                </a:xfrm>
                <a:prstGeom prst="rect">
                  <a:avLst/>
                </a:prstGeom>
                <a:blipFill>
                  <a:blip r:embed="rId9"/>
                  <a:stretch>
                    <a:fillRect b="-11475"/>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574" name="The flying focus technique decouples the peak intensity velocity from the group velocity of the pulse [1,4]."/>
            <p:cNvSpPr txBox="1"/>
            <p:nvPr/>
          </p:nvSpPr>
          <p:spPr>
            <a:xfrm>
              <a:off x="4877944" y="5824023"/>
              <a:ext cx="15895912" cy="75982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dirty="0"/>
                <a:t>Tapered density profile and wake velocity control to </a:t>
              </a:r>
              <a:r>
                <a:rPr dirty="0">
                  <a:latin typeface="+mj-lt"/>
                  <a:ea typeface="+mj-ea"/>
                  <a:cs typeface="+mj-cs"/>
                  <a:sym typeface="Gill Sans"/>
                </a:rPr>
                <a:t>circumvent dephasing</a:t>
              </a:r>
            </a:p>
          </p:txBody>
        </p:sp>
        <p:sp>
          <p:nvSpPr>
            <p:cNvPr id="575" name="Rounded Rectangle"/>
            <p:cNvSpPr/>
            <p:nvPr/>
          </p:nvSpPr>
          <p:spPr>
            <a:xfrm>
              <a:off x="0" y="5073760"/>
              <a:ext cx="20993313" cy="2106620"/>
            </a:xfrm>
            <a:prstGeom prst="roundRect">
              <a:avLst>
                <a:gd name="adj" fmla="val 17415"/>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sp>
          <p:nvSpPr>
            <p:cNvPr id="576" name="The flying focus technique decouples the peak intensity velocity from the group velocity of the pulse [1,4]."/>
            <p:cNvSpPr txBox="1"/>
            <p:nvPr/>
          </p:nvSpPr>
          <p:spPr>
            <a:xfrm>
              <a:off x="4877944" y="8394057"/>
              <a:ext cx="15334417" cy="7310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dirty="0"/>
                <a:t>Validation of the theoretical model across </a:t>
              </a:r>
              <a:r>
                <a:rPr dirty="0">
                  <a:latin typeface="+mj-lt"/>
                  <a:ea typeface="+mj-ea"/>
                  <a:cs typeface="+mj-cs"/>
                  <a:sym typeface="Gill Sans"/>
                </a:rPr>
                <a:t>different initial conditions</a:t>
              </a:r>
            </a:p>
          </p:txBody>
        </p:sp>
        <p:sp>
          <p:nvSpPr>
            <p:cNvPr id="577" name="Rounded Rectangle"/>
            <p:cNvSpPr/>
            <p:nvPr/>
          </p:nvSpPr>
          <p:spPr>
            <a:xfrm>
              <a:off x="0" y="7539483"/>
              <a:ext cx="20993313" cy="2335552"/>
            </a:xfrm>
            <a:prstGeom prst="roundRect">
              <a:avLst>
                <a:gd name="adj" fmla="val 15708"/>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pic>
          <p:nvPicPr>
            <p:cNvPr id="578" name="figure2_withoutabc-2.png" descr="figure2_withoutabc-2.png"/>
            <p:cNvPicPr>
              <a:picLocks noChangeAspect="1"/>
            </p:cNvPicPr>
            <p:nvPr/>
          </p:nvPicPr>
          <p:blipFill>
            <a:blip r:embed="rId10"/>
            <a:srcRect t="801" r="46517" b="49102"/>
            <a:stretch>
              <a:fillRect/>
            </a:stretch>
          </p:blipFill>
          <p:spPr>
            <a:xfrm>
              <a:off x="521137" y="7696647"/>
              <a:ext cx="3725459" cy="2132054"/>
            </a:xfrm>
            <a:prstGeom prst="rect">
              <a:avLst/>
            </a:prstGeom>
            <a:ln w="12700" cap="flat">
              <a:noFill/>
              <a:miter lim="400000"/>
            </a:ln>
            <a:effectLst/>
          </p:spPr>
        </p:pic>
      </p:grpSp>
      <p:sp>
        <p:nvSpPr>
          <p:cNvPr id="2" name="The flying focus technique decouples the peak intensity velocity from the group velocity of the pulse [1,4].">
            <a:extLst>
              <a:ext uri="{FF2B5EF4-FFF2-40B4-BE49-F238E27FC236}">
                <a16:creationId xmlns:a16="http://schemas.microsoft.com/office/drawing/2014/main" id="{5F9CB696-FED3-B797-1A4B-4FBE4F606E97}"/>
              </a:ext>
            </a:extLst>
          </p:cNvPr>
          <p:cNvSpPr txBox="1"/>
          <p:nvPr/>
        </p:nvSpPr>
        <p:spPr>
          <a:xfrm>
            <a:off x="6819419" y="3197639"/>
            <a:ext cx="16077157" cy="75982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lang="en-GB" sz="4000" dirty="0"/>
              <a:t>Extending the advantages of plasma-based acceleration to short-lived particles.</a:t>
            </a:r>
            <a:endParaRPr dirty="0">
              <a:latin typeface="+mj-lt"/>
              <a:ea typeface="+mj-ea"/>
              <a:cs typeface="+mj-cs"/>
              <a:sym typeface="Gill Sans"/>
            </a:endParaRPr>
          </a:p>
        </p:txBody>
      </p:sp>
      <p:sp>
        <p:nvSpPr>
          <p:cNvPr id="3" name="Slide Number Placeholder 2">
            <a:extLst>
              <a:ext uri="{FF2B5EF4-FFF2-40B4-BE49-F238E27FC236}">
                <a16:creationId xmlns:a16="http://schemas.microsoft.com/office/drawing/2014/main" id="{68E0349B-ACD6-E886-110F-1B0E214CC0CC}"/>
              </a:ext>
            </a:extLst>
          </p:cNvPr>
          <p:cNvSpPr>
            <a:spLocks noGrp="1"/>
          </p:cNvSpPr>
          <p:nvPr>
            <p:ph type="sldNum" sz="quarter" idx="2"/>
          </p:nvPr>
        </p:nvSpPr>
        <p:spPr/>
        <p:txBody>
          <a:bodyPr/>
          <a:lstStyle/>
          <a:p>
            <a:fld id="{86CB4B4D-7CA3-9044-876B-883B54F8677D}" type="slidenum">
              <a:rPr lang="en-PT" smtClean="0"/>
              <a:t>2</a:t>
            </a:fld>
            <a:endParaRPr lang="en-PT"/>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B71A7-0351-B444-248D-6EB7FF3AB212}"/>
            </a:ext>
          </a:extLst>
        </p:cNvPr>
        <p:cNvGrpSpPr/>
        <p:nvPr/>
      </p:nvGrpSpPr>
      <p:grpSpPr>
        <a:xfrm>
          <a:off x="0" y="0"/>
          <a:ext cx="0" cy="0"/>
          <a:chOff x="0" y="0"/>
          <a:chExt cx="0" cy="0"/>
        </a:xfrm>
      </p:grpSpPr>
      <p:sp>
        <p:nvSpPr>
          <p:cNvPr id="542" name="Rectangle">
            <a:extLst>
              <a:ext uri="{FF2B5EF4-FFF2-40B4-BE49-F238E27FC236}">
                <a16:creationId xmlns:a16="http://schemas.microsoft.com/office/drawing/2014/main" id="{398B103E-7046-5D48-7FB2-3F60487A6766}"/>
              </a:ext>
            </a:extLst>
          </p:cNvPr>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543" name="C Badiali | Thesis Defence |   June | 2026">
                <a:extLst>
                  <a:ext uri="{FF2B5EF4-FFF2-40B4-BE49-F238E27FC236}">
                    <a16:creationId xmlns:a16="http://schemas.microsoft.com/office/drawing/2014/main" id="{B14B3B81-C438-BFDA-6E31-90C2E4B05B20}"/>
                  </a:ext>
                </a:extLst>
              </p:cNvPr>
              <p:cNvSpPr txBox="1"/>
              <p:nvPr/>
            </p:nvSpPr>
            <p:spPr>
              <a:xfrm>
                <a:off x="14533057" y="13251656"/>
                <a:ext cx="9820385" cy="480023"/>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543" name="C Badiali | Thesis Defence |   June | 2026">
                <a:extLst>
                  <a:ext uri="{FF2B5EF4-FFF2-40B4-BE49-F238E27FC236}">
                    <a16:creationId xmlns:a16="http://schemas.microsoft.com/office/drawing/2014/main" id="{B14B3B81-C438-BFDA-6E31-90C2E4B05B20}"/>
                  </a:ext>
                </a:extLst>
              </p:cNvPr>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PT">
                    <a:noFill/>
                  </a:rPr>
                  <a:t> </a:t>
                </a:r>
              </a:p>
            </p:txBody>
          </p:sp>
        </mc:Fallback>
      </mc:AlternateContent>
      <p:pic>
        <p:nvPicPr>
          <p:cNvPr id="544" name="Tecnico_ID_Principal_RBG-BRANCO.png" descr="Tecnico_ID_Principal_RBG-BRANCO.png">
            <a:extLst>
              <a:ext uri="{FF2B5EF4-FFF2-40B4-BE49-F238E27FC236}">
                <a16:creationId xmlns:a16="http://schemas.microsoft.com/office/drawing/2014/main" id="{49958C54-586D-E9CA-DC6B-C2A49CA6DAB4}"/>
              </a:ext>
            </a:extLst>
          </p:cNvPr>
          <p:cNvPicPr>
            <a:picLocks noChangeAspect="1"/>
          </p:cNvPicPr>
          <p:nvPr/>
        </p:nvPicPr>
        <p:blipFill>
          <a:blip r:embed="rId3"/>
          <a:stretch>
            <a:fillRect/>
          </a:stretch>
        </p:blipFill>
        <p:spPr>
          <a:xfrm>
            <a:off x="21096067" y="91707"/>
            <a:ext cx="2741243" cy="1522293"/>
          </a:xfrm>
          <a:prstGeom prst="rect">
            <a:avLst/>
          </a:prstGeom>
          <a:ln w="12700">
            <a:miter lim="400000"/>
          </a:ln>
        </p:spPr>
      </p:pic>
      <p:sp>
        <p:nvSpPr>
          <p:cNvPr id="545" name="Outline">
            <a:extLst>
              <a:ext uri="{FF2B5EF4-FFF2-40B4-BE49-F238E27FC236}">
                <a16:creationId xmlns:a16="http://schemas.microsoft.com/office/drawing/2014/main" id="{B1B95208-98CE-3DEE-C681-D8A655AC47AE}"/>
              </a:ext>
            </a:extLst>
          </p:cNvPr>
          <p:cNvSpPr txBox="1"/>
          <p:nvPr/>
        </p:nvSpPr>
        <p:spPr>
          <a:xfrm>
            <a:off x="546100" y="343266"/>
            <a:ext cx="2865661" cy="10191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spAutoFit/>
          </a:bodyPr>
          <a:lstStyle>
            <a:lvl1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lvl1pPr>
          </a:lstStyle>
          <a:p>
            <a:r>
              <a:t>Outline</a:t>
            </a:r>
          </a:p>
        </p:txBody>
      </p:sp>
      <p:grpSp>
        <p:nvGrpSpPr>
          <p:cNvPr id="579" name="Group">
            <a:extLst>
              <a:ext uri="{FF2B5EF4-FFF2-40B4-BE49-F238E27FC236}">
                <a16:creationId xmlns:a16="http://schemas.microsoft.com/office/drawing/2014/main" id="{114403DB-6574-0519-DA30-B7E56B3BC29E}"/>
              </a:ext>
            </a:extLst>
          </p:cNvPr>
          <p:cNvGrpSpPr/>
          <p:nvPr/>
        </p:nvGrpSpPr>
        <p:grpSpPr>
          <a:xfrm>
            <a:off x="1903262" y="2471325"/>
            <a:ext cx="20993314" cy="10014715"/>
            <a:chOff x="0" y="0"/>
            <a:chExt cx="20993313" cy="10014713"/>
          </a:xfrm>
        </p:grpSpPr>
        <p:pic>
          <p:nvPicPr>
            <p:cNvPr id="546" name="pasted-movie.png" descr="pasted-movie.png">
              <a:extLst>
                <a:ext uri="{FF2B5EF4-FFF2-40B4-BE49-F238E27FC236}">
                  <a16:creationId xmlns:a16="http://schemas.microsoft.com/office/drawing/2014/main" id="{CBF54FA2-676C-71D1-5E93-6B00BD2B2219}"/>
                </a:ext>
              </a:extLst>
            </p:cNvPr>
            <p:cNvPicPr>
              <a:picLocks noChangeAspect="1"/>
            </p:cNvPicPr>
            <p:nvPr/>
          </p:nvPicPr>
          <p:blipFill>
            <a:blip r:embed="rId4"/>
            <a:stretch>
              <a:fillRect/>
            </a:stretch>
          </p:blipFill>
          <p:spPr>
            <a:xfrm>
              <a:off x="154774" y="1908646"/>
              <a:ext cx="3380679" cy="1019176"/>
            </a:xfrm>
            <a:prstGeom prst="rect">
              <a:avLst/>
            </a:prstGeom>
            <a:ln w="12700" cap="flat">
              <a:noFill/>
              <a:miter lim="400000"/>
            </a:ln>
            <a:effectLst/>
          </p:spPr>
        </p:pic>
        <p:sp>
          <p:nvSpPr>
            <p:cNvPr id="548" name="Rounded Rectangle">
              <a:extLst>
                <a:ext uri="{FF2B5EF4-FFF2-40B4-BE49-F238E27FC236}">
                  <a16:creationId xmlns:a16="http://schemas.microsoft.com/office/drawing/2014/main" id="{01099ABF-CDAD-0AB8-23BB-634CA2AE2667}"/>
                </a:ext>
              </a:extLst>
            </p:cNvPr>
            <p:cNvSpPr/>
            <p:nvPr/>
          </p:nvSpPr>
          <p:spPr>
            <a:xfrm>
              <a:off x="0" y="0"/>
              <a:ext cx="20993313" cy="2106620"/>
            </a:xfrm>
            <a:prstGeom prst="roundRect">
              <a:avLst>
                <a:gd name="adj" fmla="val 17415"/>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sp>
          <p:nvSpPr>
            <p:cNvPr id="549" name="The flying focus technique decouples the peak intensity velocity from the group velocity of the pulse [1,4].">
              <a:extLst>
                <a:ext uri="{FF2B5EF4-FFF2-40B4-BE49-F238E27FC236}">
                  <a16:creationId xmlns:a16="http://schemas.microsoft.com/office/drawing/2014/main" id="{E110CC93-E47C-4DC0-ACF3-77E768946B68}"/>
                </a:ext>
              </a:extLst>
            </p:cNvPr>
            <p:cNvSpPr txBox="1"/>
            <p:nvPr/>
          </p:nvSpPr>
          <p:spPr>
            <a:xfrm>
              <a:off x="4916157" y="3297682"/>
              <a:ext cx="15334417" cy="73104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dirty="0"/>
                <a:t>Controlling wake velocity with </a:t>
              </a:r>
              <a:r>
                <a:rPr dirty="0">
                  <a:latin typeface="+mj-lt"/>
                  <a:ea typeface="+mj-ea"/>
                  <a:cs typeface="+mj-cs"/>
                  <a:sym typeface="Gill Sans"/>
                </a:rPr>
                <a:t>flying focus pulses</a:t>
              </a:r>
            </a:p>
          </p:txBody>
        </p:sp>
        <p:sp>
          <p:nvSpPr>
            <p:cNvPr id="550" name="Rounded Rectangle">
              <a:extLst>
                <a:ext uri="{FF2B5EF4-FFF2-40B4-BE49-F238E27FC236}">
                  <a16:creationId xmlns:a16="http://schemas.microsoft.com/office/drawing/2014/main" id="{58B0F05A-C609-1EE1-3F36-B6D9AFE5EEDE}"/>
                </a:ext>
              </a:extLst>
            </p:cNvPr>
            <p:cNvSpPr/>
            <p:nvPr/>
          </p:nvSpPr>
          <p:spPr>
            <a:xfrm>
              <a:off x="0" y="2603100"/>
              <a:ext cx="20993313" cy="2106621"/>
            </a:xfrm>
            <a:prstGeom prst="roundRect">
              <a:avLst>
                <a:gd name="adj" fmla="val 17415"/>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pic>
          <p:nvPicPr>
            <p:cNvPr id="551" name="pasted-movie.png" descr="pasted-movie.png">
              <a:extLst>
                <a:ext uri="{FF2B5EF4-FFF2-40B4-BE49-F238E27FC236}">
                  <a16:creationId xmlns:a16="http://schemas.microsoft.com/office/drawing/2014/main" id="{BD2F629F-7B97-A906-1CA1-42D7BF33961A}"/>
                </a:ext>
              </a:extLst>
            </p:cNvPr>
            <p:cNvPicPr>
              <a:picLocks noChangeAspect="1"/>
            </p:cNvPicPr>
            <p:nvPr/>
          </p:nvPicPr>
          <p:blipFill>
            <a:blip r:embed="rId4"/>
            <a:stretch>
              <a:fillRect/>
            </a:stretch>
          </p:blipFill>
          <p:spPr>
            <a:xfrm>
              <a:off x="154774" y="8995537"/>
              <a:ext cx="3380679" cy="1019176"/>
            </a:xfrm>
            <a:prstGeom prst="rect">
              <a:avLst/>
            </a:prstGeom>
            <a:ln w="12700" cap="flat">
              <a:noFill/>
              <a:miter lim="400000"/>
            </a:ln>
            <a:effectLst/>
          </p:spPr>
        </p:pic>
        <p:grpSp>
          <p:nvGrpSpPr>
            <p:cNvPr id="554" name="Group">
              <a:extLst>
                <a:ext uri="{FF2B5EF4-FFF2-40B4-BE49-F238E27FC236}">
                  <a16:creationId xmlns:a16="http://schemas.microsoft.com/office/drawing/2014/main" id="{1F074CFD-E099-2F6B-A339-7FCA7F990708}"/>
                </a:ext>
              </a:extLst>
            </p:cNvPr>
            <p:cNvGrpSpPr/>
            <p:nvPr/>
          </p:nvGrpSpPr>
          <p:grpSpPr>
            <a:xfrm>
              <a:off x="1125189" y="5027270"/>
              <a:ext cx="3041728" cy="2199600"/>
              <a:chOff x="0" y="0"/>
              <a:chExt cx="3041726" cy="2199598"/>
            </a:xfrm>
          </p:grpSpPr>
          <p:pic>
            <p:nvPicPr>
              <p:cNvPr id="552" name="1.png" descr="1.png">
                <a:extLst>
                  <a:ext uri="{FF2B5EF4-FFF2-40B4-BE49-F238E27FC236}">
                    <a16:creationId xmlns:a16="http://schemas.microsoft.com/office/drawing/2014/main" id="{53F933EB-0B53-EA9A-175D-585120492D2F}"/>
                  </a:ext>
                </a:extLst>
              </p:cNvPr>
              <p:cNvPicPr>
                <a:picLocks noChangeAspect="1"/>
              </p:cNvPicPr>
              <p:nvPr/>
            </p:nvPicPr>
            <p:blipFill>
              <a:blip r:embed="rId5"/>
              <a:srcRect l="5212" r="28969"/>
              <a:stretch>
                <a:fillRect/>
              </a:stretch>
            </p:blipFill>
            <p:spPr>
              <a:xfrm>
                <a:off x="0" y="0"/>
                <a:ext cx="2895449" cy="2199599"/>
              </a:xfrm>
              <a:prstGeom prst="rect">
                <a:avLst/>
              </a:prstGeom>
              <a:ln w="12700" cap="flat">
                <a:noFill/>
                <a:miter lim="400000"/>
              </a:ln>
              <a:effectLst/>
            </p:spPr>
          </p:pic>
          <p:pic>
            <p:nvPicPr>
              <p:cNvPr id="553" name="pasted-movie.png" descr="pasted-movie.png">
                <a:extLst>
                  <a:ext uri="{FF2B5EF4-FFF2-40B4-BE49-F238E27FC236}">
                    <a16:creationId xmlns:a16="http://schemas.microsoft.com/office/drawing/2014/main" id="{6931986F-D1C7-A3E6-2146-ECB6826EB92C}"/>
                  </a:ext>
                </a:extLst>
              </p:cNvPr>
              <p:cNvPicPr>
                <a:picLocks noChangeAspect="1"/>
              </p:cNvPicPr>
              <p:nvPr/>
            </p:nvPicPr>
            <p:blipFill>
              <a:blip r:embed="rId6"/>
              <a:srcRect/>
              <a:stretch>
                <a:fillRect/>
              </a:stretch>
            </p:blipFill>
            <p:spPr>
              <a:xfrm rot="16200000">
                <a:off x="2685840" y="307861"/>
                <a:ext cx="525814" cy="185959"/>
              </a:xfrm>
              <a:prstGeom prst="rect">
                <a:avLst/>
              </a:prstGeom>
              <a:ln w="12700" cap="flat">
                <a:noFill/>
                <a:miter lim="400000"/>
              </a:ln>
              <a:effectLst/>
            </p:spPr>
          </p:pic>
        </p:grpSp>
        <p:grpSp>
          <p:nvGrpSpPr>
            <p:cNvPr id="570" name="Group">
              <a:extLst>
                <a:ext uri="{FF2B5EF4-FFF2-40B4-BE49-F238E27FC236}">
                  <a16:creationId xmlns:a16="http://schemas.microsoft.com/office/drawing/2014/main" id="{292FFEB6-6B1D-2ED0-424A-4082B77A4C0D}"/>
                </a:ext>
              </a:extLst>
            </p:cNvPr>
            <p:cNvGrpSpPr/>
            <p:nvPr/>
          </p:nvGrpSpPr>
          <p:grpSpPr>
            <a:xfrm>
              <a:off x="255218" y="2932359"/>
              <a:ext cx="4781670" cy="1454931"/>
              <a:chOff x="0" y="563078"/>
              <a:chExt cx="4781669" cy="1454930"/>
            </a:xfrm>
          </p:grpSpPr>
          <p:grpSp>
            <p:nvGrpSpPr>
              <p:cNvPr id="559" name="Group">
                <a:extLst>
                  <a:ext uri="{FF2B5EF4-FFF2-40B4-BE49-F238E27FC236}">
                    <a16:creationId xmlns:a16="http://schemas.microsoft.com/office/drawing/2014/main" id="{558E53AF-648B-F102-829F-C73E747E2577}"/>
                  </a:ext>
                </a:extLst>
              </p:cNvPr>
              <p:cNvGrpSpPr/>
              <p:nvPr/>
            </p:nvGrpSpPr>
            <p:grpSpPr>
              <a:xfrm flipH="1">
                <a:off x="2849732" y="569603"/>
                <a:ext cx="1931938" cy="1448406"/>
                <a:chOff x="0" y="563078"/>
                <a:chExt cx="1931936" cy="1448405"/>
              </a:xfrm>
            </p:grpSpPr>
            <p:sp>
              <p:nvSpPr>
                <p:cNvPr id="555" name="Line">
                  <a:extLst>
                    <a:ext uri="{FF2B5EF4-FFF2-40B4-BE49-F238E27FC236}">
                      <a16:creationId xmlns:a16="http://schemas.microsoft.com/office/drawing/2014/main" id="{B2411BAF-C8C3-99E1-6E91-D30191187AF5}"/>
                    </a:ext>
                  </a:extLst>
                </p:cNvPr>
                <p:cNvSpPr/>
                <p:nvPr/>
              </p:nvSpPr>
              <p:spPr>
                <a:xfrm flipH="1" flipV="1">
                  <a:off x="784995" y="563078"/>
                  <a:ext cx="1145684" cy="650932"/>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56" name="Line">
                  <a:extLst>
                    <a:ext uri="{FF2B5EF4-FFF2-40B4-BE49-F238E27FC236}">
                      <a16:creationId xmlns:a16="http://schemas.microsoft.com/office/drawing/2014/main" id="{1DEDFDAD-FC24-F4AA-081D-3F6E6BF68F5B}"/>
                    </a:ext>
                  </a:extLst>
                </p:cNvPr>
                <p:cNvSpPr/>
                <p:nvPr/>
              </p:nvSpPr>
              <p:spPr>
                <a:xfrm flipH="1" flipV="1">
                  <a:off x="0" y="563262"/>
                  <a:ext cx="1931937" cy="724135"/>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57" name="Line">
                  <a:extLst>
                    <a:ext uri="{FF2B5EF4-FFF2-40B4-BE49-F238E27FC236}">
                      <a16:creationId xmlns:a16="http://schemas.microsoft.com/office/drawing/2014/main" id="{9B1C7CB3-9377-380E-2EF2-5F3CAF38D567}"/>
                    </a:ext>
                  </a:extLst>
                </p:cNvPr>
                <p:cNvSpPr/>
                <p:nvPr/>
              </p:nvSpPr>
              <p:spPr>
                <a:xfrm flipH="1">
                  <a:off x="771167" y="1355166"/>
                  <a:ext cx="1159529" cy="656319"/>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58" name="Line">
                  <a:extLst>
                    <a:ext uri="{FF2B5EF4-FFF2-40B4-BE49-F238E27FC236}">
                      <a16:creationId xmlns:a16="http://schemas.microsoft.com/office/drawing/2014/main" id="{AF4DECC7-59BE-C7F0-BEEE-73FFFD512458}"/>
                    </a:ext>
                  </a:extLst>
                </p:cNvPr>
                <p:cNvSpPr/>
                <p:nvPr/>
              </p:nvSpPr>
              <p:spPr>
                <a:xfrm flipH="1">
                  <a:off x="5292" y="1290082"/>
                  <a:ext cx="1926351" cy="716293"/>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grpSp>
          <p:sp>
            <p:nvSpPr>
              <p:cNvPr id="560" name="Oval">
                <a:extLst>
                  <a:ext uri="{FF2B5EF4-FFF2-40B4-BE49-F238E27FC236}">
                    <a16:creationId xmlns:a16="http://schemas.microsoft.com/office/drawing/2014/main" id="{80AF48E2-1A4F-6B76-00CF-3B6686112C26}"/>
                  </a:ext>
                </a:extLst>
              </p:cNvPr>
              <p:cNvSpPr/>
              <p:nvPr/>
            </p:nvSpPr>
            <p:spPr>
              <a:xfrm>
                <a:off x="2493519" y="1160365"/>
                <a:ext cx="126763" cy="233719"/>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1" name="Oval">
                <a:extLst>
                  <a:ext uri="{FF2B5EF4-FFF2-40B4-BE49-F238E27FC236}">
                    <a16:creationId xmlns:a16="http://schemas.microsoft.com/office/drawing/2014/main" id="{FC223928-3DB9-7197-5569-BDD1F8B9D952}"/>
                  </a:ext>
                </a:extLst>
              </p:cNvPr>
              <p:cNvSpPr/>
              <p:nvPr/>
            </p:nvSpPr>
            <p:spPr>
              <a:xfrm>
                <a:off x="2668446" y="1195116"/>
                <a:ext cx="126764" cy="164218"/>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2" name="Oval">
                <a:extLst>
                  <a:ext uri="{FF2B5EF4-FFF2-40B4-BE49-F238E27FC236}">
                    <a16:creationId xmlns:a16="http://schemas.microsoft.com/office/drawing/2014/main" id="{BC71D43F-AEB5-A3B9-AD67-1C79D7874719}"/>
                  </a:ext>
                </a:extLst>
              </p:cNvPr>
              <p:cNvSpPr/>
              <p:nvPr/>
            </p:nvSpPr>
            <p:spPr>
              <a:xfrm>
                <a:off x="1980101" y="1195116"/>
                <a:ext cx="126763" cy="164218"/>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3" name="Oval">
                <a:extLst>
                  <a:ext uri="{FF2B5EF4-FFF2-40B4-BE49-F238E27FC236}">
                    <a16:creationId xmlns:a16="http://schemas.microsoft.com/office/drawing/2014/main" id="{BFA93EDC-0295-541B-6745-456FB0F9275F}"/>
                  </a:ext>
                </a:extLst>
              </p:cNvPr>
              <p:cNvSpPr/>
              <p:nvPr/>
            </p:nvSpPr>
            <p:spPr>
              <a:xfrm>
                <a:off x="2155029" y="1160365"/>
                <a:ext cx="126763" cy="233719"/>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4" name="Oval">
                <a:extLst>
                  <a:ext uri="{FF2B5EF4-FFF2-40B4-BE49-F238E27FC236}">
                    <a16:creationId xmlns:a16="http://schemas.microsoft.com/office/drawing/2014/main" id="{4C2FBCB0-C492-45A7-BE6B-469E82EA7857}"/>
                  </a:ext>
                </a:extLst>
              </p:cNvPr>
              <p:cNvSpPr/>
              <p:nvPr/>
            </p:nvSpPr>
            <p:spPr>
              <a:xfrm>
                <a:off x="2336315" y="1084736"/>
                <a:ext cx="126764" cy="342057"/>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grpSp>
            <p:nvGrpSpPr>
              <p:cNvPr id="569" name="Group">
                <a:extLst>
                  <a:ext uri="{FF2B5EF4-FFF2-40B4-BE49-F238E27FC236}">
                    <a16:creationId xmlns:a16="http://schemas.microsoft.com/office/drawing/2014/main" id="{4A8D5046-F5B4-8A23-20FF-18F7B20A8630}"/>
                  </a:ext>
                </a:extLst>
              </p:cNvPr>
              <p:cNvGrpSpPr/>
              <p:nvPr/>
            </p:nvGrpSpPr>
            <p:grpSpPr>
              <a:xfrm>
                <a:off x="0" y="563078"/>
                <a:ext cx="1931937" cy="1448407"/>
                <a:chOff x="0" y="563078"/>
                <a:chExt cx="1931936" cy="1448405"/>
              </a:xfrm>
            </p:grpSpPr>
            <p:sp>
              <p:nvSpPr>
                <p:cNvPr id="565" name="Line">
                  <a:extLst>
                    <a:ext uri="{FF2B5EF4-FFF2-40B4-BE49-F238E27FC236}">
                      <a16:creationId xmlns:a16="http://schemas.microsoft.com/office/drawing/2014/main" id="{2FFF6352-D023-2C6F-69EE-59982BD6E38B}"/>
                    </a:ext>
                  </a:extLst>
                </p:cNvPr>
                <p:cNvSpPr/>
                <p:nvPr/>
              </p:nvSpPr>
              <p:spPr>
                <a:xfrm flipH="1" flipV="1">
                  <a:off x="784995" y="563078"/>
                  <a:ext cx="1145684" cy="650932"/>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66" name="Line">
                  <a:extLst>
                    <a:ext uri="{FF2B5EF4-FFF2-40B4-BE49-F238E27FC236}">
                      <a16:creationId xmlns:a16="http://schemas.microsoft.com/office/drawing/2014/main" id="{7F517B51-303C-F5D0-FF18-E6822D131374}"/>
                    </a:ext>
                  </a:extLst>
                </p:cNvPr>
                <p:cNvSpPr/>
                <p:nvPr/>
              </p:nvSpPr>
              <p:spPr>
                <a:xfrm flipH="1" flipV="1">
                  <a:off x="0" y="563262"/>
                  <a:ext cx="1931937" cy="724135"/>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67" name="Line">
                  <a:extLst>
                    <a:ext uri="{FF2B5EF4-FFF2-40B4-BE49-F238E27FC236}">
                      <a16:creationId xmlns:a16="http://schemas.microsoft.com/office/drawing/2014/main" id="{AC02D0E6-9E2B-0B17-9C47-0A59E146F452}"/>
                    </a:ext>
                  </a:extLst>
                </p:cNvPr>
                <p:cNvSpPr/>
                <p:nvPr/>
              </p:nvSpPr>
              <p:spPr>
                <a:xfrm flipH="1">
                  <a:off x="771167" y="1355166"/>
                  <a:ext cx="1159529" cy="656319"/>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68" name="Line">
                  <a:extLst>
                    <a:ext uri="{FF2B5EF4-FFF2-40B4-BE49-F238E27FC236}">
                      <a16:creationId xmlns:a16="http://schemas.microsoft.com/office/drawing/2014/main" id="{54454A51-1A96-8697-DBF8-425ED970CA63}"/>
                    </a:ext>
                  </a:extLst>
                </p:cNvPr>
                <p:cNvSpPr/>
                <p:nvPr/>
              </p:nvSpPr>
              <p:spPr>
                <a:xfrm flipH="1">
                  <a:off x="5292" y="1290082"/>
                  <a:ext cx="1926351" cy="716293"/>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grpSp>
        </p:grpSp>
        <mc:AlternateContent xmlns:mc="http://schemas.openxmlformats.org/markup-compatibility/2006" xmlns:a14="http://schemas.microsoft.com/office/drawing/2010/main">
          <mc:Choice Requires="a14">
            <p:sp>
              <p:nvSpPr>
                <p:cNvPr id="571" name="The flying focus technique decouples the peak intensity velocity from the group velocity of the pulse [1,4].">
                  <a:extLst>
                    <a:ext uri="{FF2B5EF4-FFF2-40B4-BE49-F238E27FC236}">
                      <a16:creationId xmlns:a16="http://schemas.microsoft.com/office/drawing/2014/main" id="{1CA2F5E9-4A43-E2E3-5D13-CCAABB9F7B82}"/>
                    </a:ext>
                  </a:extLst>
                </p:cNvPr>
                <p:cNvSpPr txBox="1"/>
                <p:nvPr/>
              </p:nvSpPr>
              <p:spPr>
                <a:xfrm>
                  <a:off x="1570637" y="283101"/>
                  <a:ext cx="1007631" cy="754622"/>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71436" tIns="71436" rIns="71436" bIns="71436" numCol="1" anchor="ctr">
                  <a:spAutoFit/>
                </a:bodyPr>
                <a:lstStyle>
                  <a:lvl1pPr indent="237743" algn="l" defTabSz="457200">
                    <a:defRPr sz="4000">
                      <a:latin typeface="+mj-lt"/>
                      <a:ea typeface="+mj-ea"/>
                      <a:cs typeface="+mj-cs"/>
                      <a:sym typeface="Gill Sans"/>
                    </a:defRPr>
                  </a:lvl1pPr>
                </a:lstStyle>
                <a:p>
                  <a:pPr/>
                  <a14:m>
                    <m:oMathPara xmlns:m="http://schemas.openxmlformats.org/officeDocument/2006/math">
                      <m:oMathParaPr>
                        <m:jc m:val="left"/>
                      </m:oMathParaPr>
                      <m:oMath>
                        <m:r>
                          <a:rPr sz="4200" i="1">
                            <a:solidFill>
                              <a:srgbClr val="000000"/>
                            </a:solidFill>
                            <a:latin typeface="Cambria Math" panose="02040503050406030204" pitchFamily="18" charset="0"/>
                          </a:rPr>
                          <m:t>𝜋</m:t>
                        </m:r>
                      </m:oMath>
                    </m:oMathPara>
                  </a14:m>
                  <a:endParaRPr/>
                </a:p>
              </p:txBody>
            </p:sp>
          </mc:Choice>
          <mc:Fallback xmlns="">
            <p:sp>
              <p:nvSpPr>
                <p:cNvPr id="571" name="The flying focus technique decouples the peak intensity velocity from the group velocity of the pulse [1,4].">
                  <a:extLst>
                    <a:ext uri="{FF2B5EF4-FFF2-40B4-BE49-F238E27FC236}">
                      <a16:creationId xmlns:a16="http://schemas.microsoft.com/office/drawing/2014/main" id="{1CA2F5E9-4A43-E2E3-5D13-CCAABB9F7B82}"/>
                    </a:ext>
                  </a:extLst>
                </p:cNvPr>
                <p:cNvSpPr txBox="1">
                  <a:spLocks noRot="1" noChangeAspect="1" noMove="1" noResize="1" noEditPoints="1" noAdjustHandles="1" noChangeArrowheads="1" noChangeShapeType="1" noTextEdit="1"/>
                </p:cNvSpPr>
                <p:nvPr/>
              </p:nvSpPr>
              <p:spPr>
                <a:xfrm>
                  <a:off x="1570637" y="283101"/>
                  <a:ext cx="1007631" cy="754622"/>
                </a:xfrm>
                <a:prstGeom prst="rect">
                  <a:avLst/>
                </a:prstGeom>
                <a:blipFill>
                  <a:blip r:embed="rId7"/>
                  <a:stretch>
                    <a:fillRect/>
                  </a:stretch>
                </a:blip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572" name="The flying focus technique decouples the peak intensity velocity from the group velocity of the pulse [1,4].">
                  <a:extLst>
                    <a:ext uri="{FF2B5EF4-FFF2-40B4-BE49-F238E27FC236}">
                      <a16:creationId xmlns:a16="http://schemas.microsoft.com/office/drawing/2014/main" id="{18526A43-27DD-342C-40C6-AA6981A116AF}"/>
                    </a:ext>
                  </a:extLst>
                </p:cNvPr>
                <p:cNvSpPr txBox="1"/>
                <p:nvPr/>
              </p:nvSpPr>
              <p:spPr>
                <a:xfrm>
                  <a:off x="2648151" y="454734"/>
                  <a:ext cx="1007631" cy="754622"/>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71436" tIns="71436" rIns="71436" bIns="71436" numCol="1" anchor="ctr">
                  <a:spAutoFit/>
                </a:bodyPr>
                <a:lstStyle>
                  <a:lvl1pPr indent="237743" algn="l" defTabSz="457200">
                    <a:defRPr sz="4000">
                      <a:latin typeface="+mj-lt"/>
                      <a:ea typeface="+mj-ea"/>
                      <a:cs typeface="+mj-cs"/>
                      <a:sym typeface="Gill Sans"/>
                    </a:defRPr>
                  </a:lvl1pPr>
                </a:lstStyle>
                <a:p>
                  <a:pPr/>
                  <a14:m>
                    <m:oMathPara xmlns:m="http://schemas.openxmlformats.org/officeDocument/2006/math">
                      <m:oMathParaPr>
                        <m:jc m:val="left"/>
                      </m:oMathParaPr>
                      <m:oMath>
                        <m:r>
                          <a:rPr sz="4200" i="1">
                            <a:solidFill>
                              <a:srgbClr val="000000"/>
                            </a:solidFill>
                            <a:latin typeface="Cambria Math" panose="02040503050406030204" pitchFamily="18" charset="0"/>
                          </a:rPr>
                          <m:t>𝐾</m:t>
                        </m:r>
                      </m:oMath>
                    </m:oMathPara>
                  </a14:m>
                  <a:endParaRPr dirty="0"/>
                </a:p>
              </p:txBody>
            </p:sp>
          </mc:Choice>
          <mc:Fallback xmlns="">
            <p:sp>
              <p:nvSpPr>
                <p:cNvPr id="572" name="The flying focus technique decouples the peak intensity velocity from the group velocity of the pulse [1,4].">
                  <a:extLst>
                    <a:ext uri="{FF2B5EF4-FFF2-40B4-BE49-F238E27FC236}">
                      <a16:creationId xmlns:a16="http://schemas.microsoft.com/office/drawing/2014/main" id="{18526A43-27DD-342C-40C6-AA6981A116AF}"/>
                    </a:ext>
                  </a:extLst>
                </p:cNvPr>
                <p:cNvSpPr txBox="1">
                  <a:spLocks noRot="1" noChangeAspect="1" noMove="1" noResize="1" noEditPoints="1" noAdjustHandles="1" noChangeArrowheads="1" noChangeShapeType="1" noTextEdit="1"/>
                </p:cNvSpPr>
                <p:nvPr/>
              </p:nvSpPr>
              <p:spPr>
                <a:xfrm>
                  <a:off x="2648151" y="454734"/>
                  <a:ext cx="1007631" cy="754622"/>
                </a:xfrm>
                <a:prstGeom prst="rect">
                  <a:avLst/>
                </a:prstGeom>
                <a:blipFill>
                  <a:blip r:embed="rId8"/>
                  <a:stretch>
                    <a:fillRect/>
                  </a:stretch>
                </a:blip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573" name="The flying focus technique decouples the peak intensity velocity from the group velocity of the pulse [1,4].">
                  <a:extLst>
                    <a:ext uri="{FF2B5EF4-FFF2-40B4-BE49-F238E27FC236}">
                      <a16:creationId xmlns:a16="http://schemas.microsoft.com/office/drawing/2014/main" id="{0610B8B8-C5EA-0E68-B80A-03959326A6FD}"/>
                    </a:ext>
                  </a:extLst>
                </p:cNvPr>
                <p:cNvSpPr txBox="1"/>
                <p:nvPr/>
              </p:nvSpPr>
              <p:spPr>
                <a:xfrm>
                  <a:off x="1987751" y="1068896"/>
                  <a:ext cx="1007631" cy="754623"/>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71436" tIns="71436" rIns="71436" bIns="71436" numCol="1" anchor="ctr">
                  <a:spAutoFit/>
                </a:bodyPr>
                <a:lstStyle>
                  <a:lvl1pPr indent="237743" algn="l" defTabSz="457200">
                    <a:defRPr sz="4000">
                      <a:latin typeface="+mj-lt"/>
                      <a:ea typeface="+mj-ea"/>
                      <a:cs typeface="+mj-cs"/>
                      <a:sym typeface="Gill Sans"/>
                    </a:defRPr>
                  </a:lvl1pPr>
                </a:lstStyle>
                <a:p>
                  <a:pPr/>
                  <a14:m>
                    <m:oMathPara xmlns:m="http://schemas.openxmlformats.org/officeDocument/2006/math">
                      <m:oMathParaPr>
                        <m:jc m:val="left"/>
                      </m:oMathParaPr>
                      <m:oMath>
                        <m:r>
                          <a:rPr sz="4200" i="1">
                            <a:solidFill>
                              <a:srgbClr val="000000"/>
                            </a:solidFill>
                            <a:latin typeface="Cambria Math" panose="02040503050406030204" pitchFamily="18" charset="0"/>
                          </a:rPr>
                          <m:t>𝜇</m:t>
                        </m:r>
                      </m:oMath>
                    </m:oMathPara>
                  </a14:m>
                  <a:endParaRPr/>
                </a:p>
              </p:txBody>
            </p:sp>
          </mc:Choice>
          <mc:Fallback xmlns="">
            <p:sp>
              <p:nvSpPr>
                <p:cNvPr id="573" name="The flying focus technique decouples the peak intensity velocity from the group velocity of the pulse [1,4].">
                  <a:extLst>
                    <a:ext uri="{FF2B5EF4-FFF2-40B4-BE49-F238E27FC236}">
                      <a16:creationId xmlns:a16="http://schemas.microsoft.com/office/drawing/2014/main" id="{0610B8B8-C5EA-0E68-B80A-03959326A6FD}"/>
                    </a:ext>
                  </a:extLst>
                </p:cNvPr>
                <p:cNvSpPr txBox="1">
                  <a:spLocks noRot="1" noChangeAspect="1" noMove="1" noResize="1" noEditPoints="1" noAdjustHandles="1" noChangeArrowheads="1" noChangeShapeType="1" noTextEdit="1"/>
                </p:cNvSpPr>
                <p:nvPr/>
              </p:nvSpPr>
              <p:spPr>
                <a:xfrm>
                  <a:off x="1987751" y="1068896"/>
                  <a:ext cx="1007631" cy="754623"/>
                </a:xfrm>
                <a:prstGeom prst="rect">
                  <a:avLst/>
                </a:prstGeom>
                <a:blipFill>
                  <a:blip r:embed="rId9"/>
                  <a:stretch>
                    <a:fillRect b="-11475"/>
                  </a:stretch>
                </a:blip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PT">
                      <a:noFill/>
                    </a:rPr>
                    <a:t> </a:t>
                  </a:r>
                </a:p>
              </p:txBody>
            </p:sp>
          </mc:Fallback>
        </mc:AlternateContent>
        <p:sp>
          <p:nvSpPr>
            <p:cNvPr id="574" name="The flying focus technique decouples the peak intensity velocity from the group velocity of the pulse [1,4].">
              <a:extLst>
                <a:ext uri="{FF2B5EF4-FFF2-40B4-BE49-F238E27FC236}">
                  <a16:creationId xmlns:a16="http://schemas.microsoft.com/office/drawing/2014/main" id="{98904539-7FEE-723A-A885-FCE9788590E0}"/>
                </a:ext>
              </a:extLst>
            </p:cNvPr>
            <p:cNvSpPr txBox="1"/>
            <p:nvPr/>
          </p:nvSpPr>
          <p:spPr>
            <a:xfrm>
              <a:off x="4877944" y="5824023"/>
              <a:ext cx="15895912" cy="759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dirty="0"/>
                <a:t>Tapered density profile and wake velocity control to </a:t>
              </a:r>
              <a:r>
                <a:rPr dirty="0">
                  <a:latin typeface="+mj-lt"/>
                  <a:ea typeface="+mj-ea"/>
                  <a:cs typeface="+mj-cs"/>
                  <a:sym typeface="Gill Sans"/>
                </a:rPr>
                <a:t>circumvent dephasing</a:t>
              </a:r>
            </a:p>
          </p:txBody>
        </p:sp>
        <p:sp>
          <p:nvSpPr>
            <p:cNvPr id="575" name="Rounded Rectangle">
              <a:extLst>
                <a:ext uri="{FF2B5EF4-FFF2-40B4-BE49-F238E27FC236}">
                  <a16:creationId xmlns:a16="http://schemas.microsoft.com/office/drawing/2014/main" id="{170C9CB1-7E5C-BAFE-173F-D9BEBFC59032}"/>
                </a:ext>
              </a:extLst>
            </p:cNvPr>
            <p:cNvSpPr/>
            <p:nvPr/>
          </p:nvSpPr>
          <p:spPr>
            <a:xfrm>
              <a:off x="0" y="5073760"/>
              <a:ext cx="20993313" cy="2106620"/>
            </a:xfrm>
            <a:prstGeom prst="roundRect">
              <a:avLst>
                <a:gd name="adj" fmla="val 17415"/>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sp>
          <p:nvSpPr>
            <p:cNvPr id="576" name="The flying focus technique decouples the peak intensity velocity from the group velocity of the pulse [1,4].">
              <a:extLst>
                <a:ext uri="{FF2B5EF4-FFF2-40B4-BE49-F238E27FC236}">
                  <a16:creationId xmlns:a16="http://schemas.microsoft.com/office/drawing/2014/main" id="{B0DDACF3-EB7C-1253-3703-25A5CE550F19}"/>
                </a:ext>
              </a:extLst>
            </p:cNvPr>
            <p:cNvSpPr txBox="1"/>
            <p:nvPr/>
          </p:nvSpPr>
          <p:spPr>
            <a:xfrm>
              <a:off x="4877944" y="8394057"/>
              <a:ext cx="15334417" cy="73104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dirty="0"/>
                <a:t>Validation of the theoretical model across </a:t>
              </a:r>
              <a:r>
                <a:rPr dirty="0">
                  <a:latin typeface="+mj-lt"/>
                  <a:ea typeface="+mj-ea"/>
                  <a:cs typeface="+mj-cs"/>
                  <a:sym typeface="Gill Sans"/>
                </a:rPr>
                <a:t>different initial conditions</a:t>
              </a:r>
            </a:p>
          </p:txBody>
        </p:sp>
        <p:sp>
          <p:nvSpPr>
            <p:cNvPr id="577" name="Rounded Rectangle">
              <a:extLst>
                <a:ext uri="{FF2B5EF4-FFF2-40B4-BE49-F238E27FC236}">
                  <a16:creationId xmlns:a16="http://schemas.microsoft.com/office/drawing/2014/main" id="{5F6D328D-1C04-DC93-609B-7A0F449438B3}"/>
                </a:ext>
              </a:extLst>
            </p:cNvPr>
            <p:cNvSpPr/>
            <p:nvPr/>
          </p:nvSpPr>
          <p:spPr>
            <a:xfrm>
              <a:off x="0" y="7539483"/>
              <a:ext cx="20993313" cy="2335552"/>
            </a:xfrm>
            <a:prstGeom prst="roundRect">
              <a:avLst>
                <a:gd name="adj" fmla="val 15708"/>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pic>
          <p:nvPicPr>
            <p:cNvPr id="578" name="figure2_withoutabc-2.png" descr="figure2_withoutabc-2.png">
              <a:extLst>
                <a:ext uri="{FF2B5EF4-FFF2-40B4-BE49-F238E27FC236}">
                  <a16:creationId xmlns:a16="http://schemas.microsoft.com/office/drawing/2014/main" id="{7E8E9E03-6100-EF0B-63D9-D40019A786A0}"/>
                </a:ext>
              </a:extLst>
            </p:cNvPr>
            <p:cNvPicPr>
              <a:picLocks noChangeAspect="1"/>
            </p:cNvPicPr>
            <p:nvPr/>
          </p:nvPicPr>
          <p:blipFill>
            <a:blip r:embed="rId10"/>
            <a:srcRect t="801" r="46517" b="49102"/>
            <a:stretch>
              <a:fillRect/>
            </a:stretch>
          </p:blipFill>
          <p:spPr>
            <a:xfrm>
              <a:off x="521137" y="7696647"/>
              <a:ext cx="3725459" cy="2132054"/>
            </a:xfrm>
            <a:prstGeom prst="rect">
              <a:avLst/>
            </a:prstGeom>
            <a:ln w="12700" cap="flat">
              <a:noFill/>
              <a:miter lim="400000"/>
            </a:ln>
            <a:effectLst/>
          </p:spPr>
        </p:pic>
      </p:grpSp>
      <p:sp>
        <p:nvSpPr>
          <p:cNvPr id="580" name="Rectangle">
            <a:extLst>
              <a:ext uri="{FF2B5EF4-FFF2-40B4-BE49-F238E27FC236}">
                <a16:creationId xmlns:a16="http://schemas.microsoft.com/office/drawing/2014/main" id="{7D296BBB-D8B2-B521-E1BB-8921F898C104}"/>
              </a:ext>
            </a:extLst>
          </p:cNvPr>
          <p:cNvSpPr/>
          <p:nvPr/>
        </p:nvSpPr>
        <p:spPr>
          <a:xfrm>
            <a:off x="1448148" y="4889559"/>
            <a:ext cx="22389162" cy="7741611"/>
          </a:xfrm>
          <a:prstGeom prst="rect">
            <a:avLst/>
          </a:prstGeom>
          <a:solidFill>
            <a:srgbClr val="FFFFFF">
              <a:alpha val="64377"/>
            </a:srgbClr>
          </a:solidFill>
          <a:ln w="12700">
            <a:miter lim="400000"/>
          </a:ln>
        </p:spPr>
        <p:txBody>
          <a:bodyPr lIns="71437" tIns="71437" rIns="71437" bIns="71437" anchor="ctr"/>
          <a:lstStyle/>
          <a:p>
            <a:pPr>
              <a:defRPr sz="3200">
                <a:solidFill>
                  <a:srgbClr val="FFFFFF"/>
                </a:solidFill>
              </a:defRPr>
            </a:pPr>
            <a:endParaRPr/>
          </a:p>
        </p:txBody>
      </p:sp>
      <p:sp>
        <p:nvSpPr>
          <p:cNvPr id="2" name="The flying focus technique decouples the peak intensity velocity from the group velocity of the pulse [1,4].">
            <a:extLst>
              <a:ext uri="{FF2B5EF4-FFF2-40B4-BE49-F238E27FC236}">
                <a16:creationId xmlns:a16="http://schemas.microsoft.com/office/drawing/2014/main" id="{CD353140-A111-499F-8BF8-3FD498B64113}"/>
              </a:ext>
            </a:extLst>
          </p:cNvPr>
          <p:cNvSpPr txBox="1"/>
          <p:nvPr/>
        </p:nvSpPr>
        <p:spPr>
          <a:xfrm>
            <a:off x="6819419" y="3197639"/>
            <a:ext cx="16077157" cy="759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lang="en-GB" sz="4000" dirty="0"/>
              <a:t>Extending the advantages of plasma-based acceleration to short-lived particles.</a:t>
            </a:r>
            <a:endParaRPr dirty="0">
              <a:latin typeface="+mj-lt"/>
              <a:ea typeface="+mj-ea"/>
              <a:cs typeface="+mj-cs"/>
              <a:sym typeface="Gill Sans"/>
            </a:endParaRPr>
          </a:p>
        </p:txBody>
      </p:sp>
      <p:sp>
        <p:nvSpPr>
          <p:cNvPr id="3" name="Slide Number Placeholder 2">
            <a:extLst>
              <a:ext uri="{FF2B5EF4-FFF2-40B4-BE49-F238E27FC236}">
                <a16:creationId xmlns:a16="http://schemas.microsoft.com/office/drawing/2014/main" id="{8C63AD69-8951-2B93-4A59-C3EEC31ACD86}"/>
              </a:ext>
            </a:extLst>
          </p:cNvPr>
          <p:cNvSpPr>
            <a:spLocks noGrp="1"/>
          </p:cNvSpPr>
          <p:nvPr>
            <p:ph type="sldNum" sz="quarter" idx="2"/>
          </p:nvPr>
        </p:nvSpPr>
        <p:spPr/>
        <p:txBody>
          <a:bodyPr/>
          <a:lstStyle/>
          <a:p>
            <a:fld id="{86CB4B4D-7CA3-9044-876B-883B54F8677D}" type="slidenum">
              <a:rPr lang="en-PT" smtClean="0"/>
              <a:t>3</a:t>
            </a:fld>
            <a:endParaRPr lang="en-PT"/>
          </a:p>
        </p:txBody>
      </p:sp>
    </p:spTree>
    <p:extLst>
      <p:ext uri="{BB962C8B-B14F-4D97-AF65-F5344CB8AC3E}">
        <p14:creationId xmlns:p14="http://schemas.microsoft.com/office/powerpoint/2010/main" val="301197202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808"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808"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4"/>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809" name="Tecnico_ID_Principal_RBG-BRANCO.png" descr="Tecnico_ID_Principal_RBG-BRANCO.png"/>
          <p:cNvPicPr>
            <a:picLocks noChangeAspect="1"/>
          </p:cNvPicPr>
          <p:nvPr/>
        </p:nvPicPr>
        <p:blipFill>
          <a:blip r:embed="rId5"/>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810"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t> Sept 2026 </a:t>
                </a:r>
              </a:p>
            </p:txBody>
          </p:sp>
        </mc:Choice>
        <mc:Fallback xmlns="">
          <p:sp>
            <p:nvSpPr>
              <p:cNvPr id="810"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6"/>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811" name="* T. Tajjima and J. M. Dawson, Physical Review Letters 43, 267 (1979)…"/>
          <p:cNvSpPr txBox="1"/>
          <p:nvPr/>
        </p:nvSpPr>
        <p:spPr>
          <a:xfrm>
            <a:off x="912030" y="12373867"/>
            <a:ext cx="14091023" cy="780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algn="l" defTabSz="642937">
              <a:lnSpc>
                <a:spcPts val="2600"/>
              </a:lnSpc>
              <a:tabLst>
                <a:tab pos="1498600" algn="l"/>
              </a:tabLst>
              <a:defRPr sz="2200">
                <a:solidFill>
                  <a:srgbClr val="009DE0"/>
                </a:solidFill>
                <a:latin typeface="Gill Sans Light"/>
                <a:ea typeface="Gill Sans Light"/>
                <a:cs typeface="Gill Sans Light"/>
                <a:sym typeface="Gill Sans Light"/>
              </a:defRPr>
            </a:pPr>
            <a:r>
              <a:t>* T. Tajjima and J. M. Dawson, Physical Review Letters </a:t>
            </a:r>
            <a:r>
              <a:rPr>
                <a:latin typeface="+mj-lt"/>
                <a:ea typeface="+mj-ea"/>
                <a:cs typeface="+mj-cs"/>
                <a:sym typeface="Gill Sans"/>
              </a:rPr>
              <a:t>43,</a:t>
            </a:r>
            <a:r>
              <a:t> 267 (1979)</a:t>
            </a:r>
          </a:p>
          <a:p>
            <a:pPr algn="l" defTabSz="642937">
              <a:lnSpc>
                <a:spcPts val="2600"/>
              </a:lnSpc>
              <a:tabLst>
                <a:tab pos="1498600" algn="l"/>
              </a:tabLst>
              <a:defRPr sz="2200">
                <a:solidFill>
                  <a:srgbClr val="009DE0"/>
                </a:solidFill>
                <a:latin typeface="Gill Sans Light"/>
                <a:ea typeface="Gill Sans Light"/>
                <a:cs typeface="Gill Sans Light"/>
                <a:sym typeface="Gill Sans Light"/>
              </a:defRPr>
            </a:pPr>
            <a:r>
              <a:t>**What is the carbon footprint of the Higgs boson? It varies a lot. https://www.nature.com/articles/d41586-022-03551-5</a:t>
            </a:r>
          </a:p>
        </p:txBody>
      </p:sp>
      <p:sp>
        <p:nvSpPr>
          <p:cNvPr id="812" name="The advantages of a plasma-based accelerator"/>
          <p:cNvSpPr txBox="1"/>
          <p:nvPr/>
        </p:nvSpPr>
        <p:spPr>
          <a:xfrm>
            <a:off x="546100" y="343266"/>
            <a:ext cx="14822885" cy="10191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lvl1pPr>
          </a:lstStyle>
          <a:p>
            <a:r>
              <a:t>The advantages of a plasma-based accelerator </a:t>
            </a:r>
          </a:p>
        </p:txBody>
      </p:sp>
      <p:sp>
        <p:nvSpPr>
          <p:cNvPr id="813" name="3"/>
          <p:cNvSpPr txBox="1"/>
          <p:nvPr/>
        </p:nvSpPr>
        <p:spPr>
          <a:xfrm>
            <a:off x="12025923" y="13251656"/>
            <a:ext cx="332154" cy="5238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2500" b="1">
                <a:solidFill>
                  <a:srgbClr val="459ADA"/>
                </a:solidFill>
                <a:latin typeface="Helvetica"/>
                <a:ea typeface="Helvetica"/>
                <a:cs typeface="Helvetica"/>
                <a:sym typeface="Helvetica"/>
              </a:defRPr>
            </a:lvl1pPr>
          </a:lstStyle>
          <a:p>
            <a:r>
              <a:t>3</a:t>
            </a:r>
          </a:p>
        </p:txBody>
      </p:sp>
      <p:pic>
        <p:nvPicPr>
          <p:cNvPr id="814" name="out.mp4" descr="out.mp4"/>
          <p:cNvPicPr>
            <a:picLocks/>
          </p:cNvPicPr>
          <p:nvPr>
            <a:videoFile r:link="rId2"/>
            <p:extLst>
              <p:ext uri="{DAA4B4D4-6D71-4841-9C94-3DE7FCFB9230}">
                <p14:media xmlns:p14="http://schemas.microsoft.com/office/powerpoint/2010/main" r:embed="rId1"/>
              </p:ext>
            </p:extLst>
          </p:nvPr>
        </p:nvPicPr>
        <p:blipFill>
          <a:blip r:embed="rId7"/>
          <a:stretch>
            <a:fillRect/>
          </a:stretch>
        </p:blipFill>
        <p:spPr>
          <a:xfrm>
            <a:off x="12081352" y="2598173"/>
            <a:ext cx="11137844" cy="6682708"/>
          </a:xfrm>
          <a:prstGeom prst="rect">
            <a:avLst/>
          </a:prstGeom>
          <a:ln w="12700">
            <a:miter lim="400000"/>
          </a:ln>
        </p:spPr>
      </p:pic>
      <p:sp>
        <p:nvSpPr>
          <p:cNvPr id="815" name="Rectangle"/>
          <p:cNvSpPr/>
          <p:nvPr/>
        </p:nvSpPr>
        <p:spPr>
          <a:xfrm>
            <a:off x="787354" y="2201522"/>
            <a:ext cx="22809292" cy="9760458"/>
          </a:xfrm>
          <a:prstGeom prst="rect">
            <a:avLst/>
          </a:prstGeom>
          <a:ln w="25400">
            <a:solidFill>
              <a:srgbClr val="EBA505"/>
            </a:solidFill>
            <a:miter lim="400000"/>
          </a:ln>
        </p:spPr>
        <p:txBody>
          <a:bodyPr lIns="53578" tIns="53578" rIns="53578" bIns="53578"/>
          <a:lstStyle/>
          <a:p>
            <a:pPr marL="71437" algn="l" defTabSz="642937">
              <a:lnSpc>
                <a:spcPts val="4600"/>
              </a:lnSpc>
              <a:spcBef>
                <a:spcPts val="500"/>
              </a:spcBef>
              <a:tabLst>
                <a:tab pos="1498600" algn="l"/>
              </a:tabLst>
              <a:defRPr sz="3600">
                <a:solidFill>
                  <a:srgbClr val="009DE0"/>
                </a:solid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816" name="Electric field  &gt;"/>
              <p:cNvSpPr/>
              <p:nvPr/>
            </p:nvSpPr>
            <p:spPr>
              <a:xfrm rot="20741909">
                <a:off x="11804465" y="2762875"/>
                <a:ext cx="3048500" cy="1428756"/>
              </a:xfrm>
              <a:prstGeom prst="rect">
                <a:avLst/>
              </a:prstGeom>
              <a:solidFill>
                <a:srgbClr val="D4FB79">
                  <a:alpha val="89033"/>
                </a:srgbClr>
              </a:solidFill>
              <a:ln w="25400">
                <a:solidFill>
                  <a:srgbClr val="000000"/>
                </a:solidFill>
                <a:miter lim="400000"/>
              </a:ln>
              <a:extLst>
                <a:ext uri="{C572A759-6A51-4108-AA02-DFA0A04FC94B}">
                  <ma14:wrappingTextBoxFlag xmlns:ma14="http://schemas.microsoft.com/office/mac/drawingml/2011/main" xmlns:m="http://schemas.openxmlformats.org/officeDocument/2006/math" xmlns="" val="1"/>
                </a:ext>
              </a:extLst>
            </p:spPr>
            <p:txBody>
              <a:bodyPr lIns="63500" tIns="63500" rIns="63500" bIns="63500" anchor="ctr"/>
              <a:lstStyle/>
              <a:p>
                <a:pPr marL="53353" marR="53353" defTabSz="1206500">
                  <a:defRPr sz="3200" b="1">
                    <a:uFill>
                      <a:solidFill>
                        <a:srgbClr val="000000"/>
                      </a:solidFill>
                    </a:uFill>
                    <a:latin typeface="+mj-lt"/>
                    <a:ea typeface="+mj-ea"/>
                    <a:cs typeface="+mj-cs"/>
                    <a:sym typeface="Gill Sans"/>
                  </a:defRPr>
                </a:pPr>
                <a:r>
                  <a:t>Electric field  &gt; </a:t>
                </a:r>
                <a14:m>
                  <m:oMath xmlns:m="http://schemas.openxmlformats.org/officeDocument/2006/math">
                    <m:r>
                      <a:rPr sz="3700" i="1">
                        <a:solidFill>
                          <a:srgbClr val="000000"/>
                        </a:solidFill>
                        <a:latin typeface="Cambria Math" panose="02040503050406030204" pitchFamily="18" charset="0"/>
                      </a:rPr>
                      <m:t>100</m:t>
                    </m:r>
                    <m:r>
                      <m:rPr>
                        <m:sty m:val="p"/>
                      </m:rPr>
                      <a:rPr sz="3700" i="1">
                        <a:solidFill>
                          <a:srgbClr val="000000"/>
                        </a:solidFill>
                        <a:latin typeface="Cambria Math" panose="02040503050406030204" pitchFamily="18" charset="0"/>
                      </a:rPr>
                      <m:t>GV</m:t>
                    </m:r>
                    <m:r>
                      <a:rPr sz="3700" i="1">
                        <a:solidFill>
                          <a:srgbClr val="000000"/>
                        </a:solidFill>
                        <a:latin typeface="Cambria Math" panose="02040503050406030204" pitchFamily="18" charset="0"/>
                      </a:rPr>
                      <m:t>/</m:t>
                    </m:r>
                    <m:r>
                      <m:rPr>
                        <m:sty m:val="p"/>
                      </m:rPr>
                      <a:rPr sz="3700" i="1">
                        <a:solidFill>
                          <a:srgbClr val="000000"/>
                        </a:solidFill>
                        <a:latin typeface="Cambria Math" panose="02040503050406030204" pitchFamily="18" charset="0"/>
                      </a:rPr>
                      <m:t>m</m:t>
                    </m:r>
                  </m:oMath>
                </a14:m>
                <a:endParaRPr/>
              </a:p>
            </p:txBody>
          </p:sp>
        </mc:Choice>
        <mc:Fallback xmlns="">
          <p:sp>
            <p:nvSpPr>
              <p:cNvPr id="816" name="Electric field  &gt;"/>
              <p:cNvSpPr>
                <a:spLocks noRot="1" noChangeAspect="1" noMove="1" noResize="1" noEditPoints="1" noAdjustHandles="1" noChangeArrowheads="1" noChangeShapeType="1" noTextEdit="1"/>
              </p:cNvSpPr>
              <p:nvPr/>
            </p:nvSpPr>
            <p:spPr>
              <a:xfrm rot="20741909">
                <a:off x="11804465" y="2762875"/>
                <a:ext cx="3048500" cy="1428756"/>
              </a:xfrm>
              <a:prstGeom prst="rect">
                <a:avLst/>
              </a:prstGeom>
              <a:blipFill>
                <a:blip r:embed="rId8"/>
                <a:stretch>
                  <a:fillRect r="-2642"/>
                </a:stretch>
              </a:blipFill>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grpSp>
        <p:nvGrpSpPr>
          <p:cNvPr id="820" name="Group"/>
          <p:cNvGrpSpPr/>
          <p:nvPr/>
        </p:nvGrpSpPr>
        <p:grpSpPr>
          <a:xfrm>
            <a:off x="1164803" y="2424983"/>
            <a:ext cx="9402986" cy="6398174"/>
            <a:chOff x="0" y="0"/>
            <a:chExt cx="9402985" cy="6398172"/>
          </a:xfrm>
        </p:grpSpPr>
        <p:pic>
          <p:nvPicPr>
            <p:cNvPr id="817" name="Image" descr="Image"/>
            <p:cNvPicPr>
              <a:picLocks noChangeAspect="1"/>
            </p:cNvPicPr>
            <p:nvPr/>
          </p:nvPicPr>
          <p:blipFill>
            <a:blip r:embed="rId9"/>
            <a:srcRect l="5357" t="7777"/>
            <a:stretch>
              <a:fillRect/>
            </a:stretch>
          </p:blipFill>
          <p:spPr>
            <a:xfrm>
              <a:off x="1507706" y="634636"/>
              <a:ext cx="7895280" cy="4984707"/>
            </a:xfrm>
            <a:prstGeom prst="rect">
              <a:avLst/>
            </a:prstGeom>
            <a:ln w="12700" cap="flat">
              <a:noFill/>
              <a:miter lim="400000"/>
            </a:ln>
            <a:effectLst/>
          </p:spPr>
        </p:pic>
        <p:sp>
          <p:nvSpPr>
            <p:cNvPr id="818" name="conventional RF"/>
            <p:cNvSpPr txBox="1"/>
            <p:nvPr/>
          </p:nvSpPr>
          <p:spPr>
            <a:xfrm>
              <a:off x="3922417" y="5836198"/>
              <a:ext cx="3066010" cy="56197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defRPr sz="2800" b="1">
                  <a:latin typeface="+mj-lt"/>
                  <a:ea typeface="+mj-ea"/>
                  <a:cs typeface="+mj-cs"/>
                  <a:sym typeface="Gill Sans"/>
                </a:defRPr>
              </a:lvl1pPr>
            </a:lstStyle>
            <a:p>
              <a:r>
                <a:t>conventional RF</a:t>
              </a:r>
            </a:p>
          </p:txBody>
        </p:sp>
        <mc:AlternateContent xmlns:mc="http://schemas.openxmlformats.org/markup-compatibility/2006" xmlns:a14="http://schemas.microsoft.com/office/drawing/2010/main">
          <mc:Choice Requires="a14">
            <p:sp>
              <p:nvSpPr>
                <p:cNvPr id="819" name="Electric field &lt;"/>
                <p:cNvSpPr/>
                <p:nvPr/>
              </p:nvSpPr>
              <p:spPr>
                <a:xfrm rot="20742001">
                  <a:off x="127589" y="347926"/>
                  <a:ext cx="2993944" cy="1408688"/>
                </a:xfrm>
                <a:prstGeom prst="rect">
                  <a:avLst/>
                </a:prstGeom>
                <a:solidFill>
                  <a:srgbClr val="D4FB79"/>
                </a:solidFill>
                <a:ln w="25400" cap="flat">
                  <a:solidFill>
                    <a:srgbClr val="000000"/>
                  </a:solidFill>
                  <a:prstDash val="solid"/>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63500" tIns="63500" rIns="63500" bIns="63500" numCol="1" anchor="ctr">
                  <a:noAutofit/>
                </a:bodyPr>
                <a:lstStyle/>
                <a:p>
                  <a:pPr marL="53353" marR="53353" defTabSz="1206500">
                    <a:defRPr sz="3200" b="1">
                      <a:uFill>
                        <a:solidFill>
                          <a:srgbClr val="000000"/>
                        </a:solidFill>
                      </a:uFill>
                      <a:latin typeface="+mj-lt"/>
                      <a:ea typeface="+mj-ea"/>
                      <a:cs typeface="+mj-cs"/>
                      <a:sym typeface="Gill Sans"/>
                    </a:defRPr>
                  </a:pPr>
                  <a:r>
                    <a:t>Electric field &lt; </a:t>
                  </a:r>
                  <a14:m>
                    <m:oMath xmlns:m="http://schemas.openxmlformats.org/officeDocument/2006/math">
                      <m:r>
                        <a:rPr sz="3700" i="1">
                          <a:solidFill>
                            <a:srgbClr val="000000"/>
                          </a:solidFill>
                          <a:latin typeface="Cambria Math" panose="02040503050406030204" pitchFamily="18" charset="0"/>
                        </a:rPr>
                        <m:t>100</m:t>
                      </m:r>
                      <m:r>
                        <m:rPr>
                          <m:sty m:val="p"/>
                        </m:rPr>
                        <a:rPr sz="3700" i="1">
                          <a:solidFill>
                            <a:srgbClr val="000000"/>
                          </a:solidFill>
                          <a:latin typeface="Cambria Math" panose="02040503050406030204" pitchFamily="18" charset="0"/>
                        </a:rPr>
                        <m:t>MV</m:t>
                      </m:r>
                      <m:r>
                        <a:rPr sz="3700" i="1">
                          <a:solidFill>
                            <a:srgbClr val="000000"/>
                          </a:solidFill>
                          <a:latin typeface="Cambria Math" panose="02040503050406030204" pitchFamily="18" charset="0"/>
                        </a:rPr>
                        <m:t>/</m:t>
                      </m:r>
                      <m:r>
                        <m:rPr>
                          <m:sty m:val="p"/>
                        </m:rPr>
                        <a:rPr sz="3700" i="1">
                          <a:solidFill>
                            <a:srgbClr val="000000"/>
                          </a:solidFill>
                          <a:latin typeface="Cambria Math" panose="02040503050406030204" pitchFamily="18" charset="0"/>
                        </a:rPr>
                        <m:t>m</m:t>
                      </m:r>
                    </m:oMath>
                  </a14:m>
                  <a:endParaRPr/>
                </a:p>
              </p:txBody>
            </p:sp>
          </mc:Choice>
          <mc:Fallback xmlns="">
            <p:sp>
              <p:nvSpPr>
                <p:cNvPr id="819" name="Electric field &lt;"/>
                <p:cNvSpPr>
                  <a:spLocks noRot="1" noChangeAspect="1" noMove="1" noResize="1" noEditPoints="1" noAdjustHandles="1" noChangeArrowheads="1" noChangeShapeType="1" noTextEdit="1"/>
                </p:cNvSpPr>
                <p:nvPr/>
              </p:nvSpPr>
              <p:spPr>
                <a:xfrm rot="20742001">
                  <a:off x="127589" y="347926"/>
                  <a:ext cx="2993944" cy="1408688"/>
                </a:xfrm>
                <a:prstGeom prst="rect">
                  <a:avLst/>
                </a:prstGeom>
                <a:blipFill>
                  <a:blip r:embed="rId10"/>
                  <a:stretch>
                    <a:fillRect r="-386" b="-1176"/>
                  </a:stretch>
                </a:blip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grpSp>
      <p:sp>
        <p:nvSpPr>
          <p:cNvPr id="821" name="Rectangle"/>
          <p:cNvSpPr/>
          <p:nvPr/>
        </p:nvSpPr>
        <p:spPr>
          <a:xfrm>
            <a:off x="786122" y="9106011"/>
            <a:ext cx="22811756" cy="2855969"/>
          </a:xfrm>
          <a:prstGeom prst="rect">
            <a:avLst/>
          </a:prstGeom>
          <a:solidFill>
            <a:srgbClr val="EBA505">
              <a:alpha val="10000"/>
            </a:srgbClr>
          </a:solidFill>
          <a:ln w="25400">
            <a:solidFill>
              <a:srgbClr val="EBA505"/>
            </a:solidFill>
            <a:miter lim="400000"/>
          </a:ln>
        </p:spPr>
        <p:txBody>
          <a:bodyPr lIns="53578" tIns="53578" rIns="53578" bIns="53578"/>
          <a:lstStyle/>
          <a:p>
            <a:pPr marL="71437" algn="l" defTabSz="642937">
              <a:lnSpc>
                <a:spcPts val="4600"/>
              </a:lnSpc>
              <a:spcBef>
                <a:spcPts val="500"/>
              </a:spcBef>
              <a:tabLst>
                <a:tab pos="1498600" algn="l"/>
              </a:tabLst>
              <a:defRPr sz="3600">
                <a:solidFill>
                  <a:srgbClr val="009DE0"/>
                </a:solid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822" name="With plasmas we can enable ultra-high acceleration gradient (conventional machines only up to &lt; 100 MV/m)*…"/>
              <p:cNvSpPr txBox="1"/>
              <p:nvPr/>
            </p:nvSpPr>
            <p:spPr>
              <a:xfrm>
                <a:off x="2914001" y="9542431"/>
                <a:ext cx="18555998" cy="2183518"/>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lstStyle/>
              <a:p>
                <a:pPr marL="300037" indent="-228600" algn="l" defTabSz="642937">
                  <a:lnSpc>
                    <a:spcPts val="3900"/>
                  </a:lnSpc>
                  <a:spcBef>
                    <a:spcPts val="1600"/>
                  </a:spcBef>
                  <a:buClr>
                    <a:schemeClr val="accent2"/>
                  </a:buClr>
                  <a:buSzPct val="120000"/>
                  <a:buChar char="✓"/>
                  <a:tabLst>
                    <a:tab pos="1498600" algn="l"/>
                  </a:tabLst>
                  <a:defRPr sz="3200">
                    <a:solidFill>
                      <a:srgbClr val="009DE0"/>
                    </a:solidFill>
                    <a:latin typeface="Gill Sans Light"/>
                    <a:ea typeface="Gill Sans Light"/>
                    <a:cs typeface="Gill Sans Light"/>
                    <a:sym typeface="Gill Sans Light"/>
                  </a:defRPr>
                </a:pPr>
                <a:r>
                  <a:t>With plasmas we can enable </a:t>
                </a:r>
                <a:r>
                  <a:rPr>
                    <a:latin typeface="+mj-lt"/>
                    <a:ea typeface="+mj-ea"/>
                    <a:cs typeface="+mj-cs"/>
                    <a:sym typeface="Gill Sans"/>
                  </a:rPr>
                  <a:t>ultra-high acceleration</a:t>
                </a:r>
                <a:r>
                  <a:t> </a:t>
                </a:r>
                <a:r>
                  <a:rPr>
                    <a:latin typeface="+mj-lt"/>
                    <a:ea typeface="+mj-ea"/>
                    <a:cs typeface="+mj-cs"/>
                    <a:sym typeface="Gill Sans"/>
                  </a:rPr>
                  <a:t>gradient </a:t>
                </a:r>
                <a:r>
                  <a:t>(conventional machines only up to &lt; 100 MV/m)*</a:t>
                </a:r>
              </a:p>
              <a:p>
                <a:pPr marL="300037" indent="-228600" algn="l" defTabSz="642937">
                  <a:lnSpc>
                    <a:spcPts val="3900"/>
                  </a:lnSpc>
                  <a:spcBef>
                    <a:spcPts val="1600"/>
                  </a:spcBef>
                  <a:buClr>
                    <a:schemeClr val="accent2"/>
                  </a:buClr>
                  <a:buSzPct val="120000"/>
                  <a:buChar char="✓"/>
                  <a:tabLst>
                    <a:tab pos="1498600" algn="l"/>
                  </a:tabLst>
                  <a:defRPr sz="3200">
                    <a:solidFill>
                      <a:srgbClr val="009DE0"/>
                    </a:solidFill>
                    <a:latin typeface="Gill Sans Light"/>
                    <a:ea typeface="Gill Sans Light"/>
                    <a:cs typeface="Gill Sans Light"/>
                    <a:sym typeface="Gill Sans Light"/>
                  </a:defRPr>
                </a:pPr>
                <a:r>
                  <a:t>Plasma-based accelerator technology provides a route to more compact, ecological, yet powerful accelerators.</a:t>
                </a:r>
                <a14:m>
                  <m:oMath xmlns:m="http://schemas.openxmlformats.org/officeDocument/2006/math">
                    <m:sSup>
                      <m:sSupPr>
                        <m:ctrlPr>
                          <a:rPr sz="3350" i="1">
                            <a:solidFill>
                              <a:srgbClr val="009DDF"/>
                            </a:solidFill>
                            <a:latin typeface="Cambria Math" panose="02040503050406030204" pitchFamily="18" charset="0"/>
                          </a:rPr>
                        </m:ctrlPr>
                      </m:sSupPr>
                      <m:e/>
                      <m:sup>
                        <m:r>
                          <a:rPr sz="3350" i="1">
                            <a:solidFill>
                              <a:srgbClr val="009DDF"/>
                            </a:solidFill>
                            <a:latin typeface="Cambria Math" panose="02040503050406030204" pitchFamily="18" charset="0"/>
                          </a:rPr>
                          <m:t>∗∗</m:t>
                        </m:r>
                      </m:sup>
                    </m:sSup>
                  </m:oMath>
                </a14:m>
                <a:endParaRPr/>
              </a:p>
              <a:p>
                <a:pPr marL="300037" indent="-228600" algn="l" defTabSz="642937">
                  <a:lnSpc>
                    <a:spcPts val="3900"/>
                  </a:lnSpc>
                  <a:spcBef>
                    <a:spcPts val="1600"/>
                  </a:spcBef>
                  <a:buClr>
                    <a:schemeClr val="accent5"/>
                  </a:buClr>
                  <a:buSzPct val="150000"/>
                  <a:buChar char="?"/>
                  <a:tabLst>
                    <a:tab pos="1498600" algn="l"/>
                  </a:tabLst>
                  <a:defRPr sz="3200">
                    <a:solidFill>
                      <a:srgbClr val="009DE0"/>
                    </a:solidFill>
                    <a:latin typeface="Gill Sans Light"/>
                    <a:ea typeface="Gill Sans Light"/>
                    <a:cs typeface="Gill Sans Light"/>
                    <a:sym typeface="Gill Sans Light"/>
                  </a:defRPr>
                </a:pPr>
                <a:r>
                  <a:t>But can they accelerate short-lived particles?</a:t>
                </a:r>
              </a:p>
            </p:txBody>
          </p:sp>
        </mc:Choice>
        <mc:Fallback xmlns="">
          <p:sp>
            <p:nvSpPr>
              <p:cNvPr id="822" name="With plasmas we can enable ultra-high acceleration gradient (conventional machines only up to &lt; 100 MV/m)*…"/>
              <p:cNvSpPr txBox="1">
                <a:spLocks noRot="1" noChangeAspect="1" noMove="1" noResize="1" noEditPoints="1" noAdjustHandles="1" noChangeArrowheads="1" noChangeShapeType="1" noTextEdit="1"/>
              </p:cNvSpPr>
              <p:nvPr/>
            </p:nvSpPr>
            <p:spPr>
              <a:xfrm>
                <a:off x="2914001" y="9542431"/>
                <a:ext cx="18555998" cy="2183518"/>
              </a:xfrm>
              <a:prstGeom prst="rect">
                <a:avLst/>
              </a:prstGeom>
              <a:blipFill>
                <a:blip r:embed="rId11"/>
                <a:stretch>
                  <a:fillRect l="-1094" t="-10983" r="-684" b="-28902"/>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823" name="Image" descr="Image"/>
          <p:cNvPicPr>
            <a:picLocks noChangeAspect="1"/>
          </p:cNvPicPr>
          <p:nvPr/>
        </p:nvPicPr>
        <p:blipFill>
          <a:blip r:embed="rId12"/>
          <a:stretch>
            <a:fillRect/>
          </a:stretch>
        </p:blipFill>
        <p:spPr>
          <a:xfrm>
            <a:off x="0" y="0"/>
            <a:ext cx="24384000" cy="13716000"/>
          </a:xfrm>
          <a:prstGeom prst="rect">
            <a:avLst/>
          </a:prstGeom>
          <a:ln w="12700">
            <a:miter lim="400000"/>
          </a:ln>
        </p:spPr>
      </p:pic>
      <p:pic>
        <p:nvPicPr>
          <p:cNvPr id="824" name="pasted-movie.png" descr="pasted-movie.png"/>
          <p:cNvPicPr>
            <a:picLocks noChangeAspect="1"/>
          </p:cNvPicPr>
          <p:nvPr/>
        </p:nvPicPr>
        <p:blipFill>
          <a:blip r:embed="rId13"/>
          <a:stretch>
            <a:fillRect/>
          </a:stretch>
        </p:blipFill>
        <p:spPr>
          <a:xfrm>
            <a:off x="12071350" y="13124757"/>
            <a:ext cx="241300" cy="304801"/>
          </a:xfrm>
          <a:prstGeom prst="rect">
            <a:avLst/>
          </a:prstGeom>
          <a:ln w="12700">
            <a:miter lim="400000"/>
          </a:ln>
        </p:spPr>
      </p:pic>
      <p:sp>
        <p:nvSpPr>
          <p:cNvPr id="825" name="3"/>
          <p:cNvSpPr txBox="1"/>
          <p:nvPr/>
        </p:nvSpPr>
        <p:spPr>
          <a:xfrm>
            <a:off x="12025923" y="13251656"/>
            <a:ext cx="332154" cy="5238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2500">
                <a:latin typeface="Helvetica"/>
                <a:ea typeface="Helvetica"/>
                <a:cs typeface="Helvetica"/>
                <a:sym typeface="Helvetica"/>
              </a:defRPr>
            </a:lvl1pPr>
          </a:lstStyle>
          <a:p>
            <a:r>
              <a:t>3</a:t>
            </a:r>
          </a:p>
        </p:txBody>
      </p:sp>
      <p:sp>
        <p:nvSpPr>
          <p:cNvPr id="826" name="*"/>
          <p:cNvSpPr txBox="1"/>
          <p:nvPr/>
        </p:nvSpPr>
        <p:spPr>
          <a:xfrm>
            <a:off x="4624006" y="3802062"/>
            <a:ext cx="353188" cy="752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4000"/>
            </a:lvl1pPr>
          </a:lstStyle>
          <a:p>
            <a:r>
              <a:t>*</a:t>
            </a:r>
          </a:p>
        </p:txBody>
      </p:sp>
      <p:sp>
        <p:nvSpPr>
          <p:cNvPr id="827" name="**"/>
          <p:cNvSpPr txBox="1"/>
          <p:nvPr/>
        </p:nvSpPr>
        <p:spPr>
          <a:xfrm>
            <a:off x="10838390" y="3802062"/>
            <a:ext cx="550800" cy="752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4000"/>
            </a:lvl1pPr>
          </a:lstStyle>
          <a:p>
            <a:r>
              <a:t>**</a:t>
            </a:r>
          </a:p>
        </p:txBody>
      </p:sp>
      <p:pic>
        <p:nvPicPr>
          <p:cNvPr id="2" name="Picture 1">
            <a:extLst>
              <a:ext uri="{FF2B5EF4-FFF2-40B4-BE49-F238E27FC236}">
                <a16:creationId xmlns:a16="http://schemas.microsoft.com/office/drawing/2014/main" id="{EC0DC062-5D49-1405-4515-B599D735D24C}"/>
              </a:ext>
            </a:extLst>
          </p:cNvPr>
          <p:cNvPicPr>
            <a:picLocks noChangeAspect="1"/>
          </p:cNvPicPr>
          <p:nvPr/>
        </p:nvPicPr>
        <p:blipFill>
          <a:blip r:embed="rId14"/>
          <a:stretch>
            <a:fillRect/>
          </a:stretch>
        </p:blipFill>
        <p:spPr>
          <a:xfrm>
            <a:off x="21089080" y="298136"/>
            <a:ext cx="3302000" cy="1225864"/>
          </a:xfrm>
          <a:prstGeom prst="rect">
            <a:avLst/>
          </a:prstGeom>
        </p:spPr>
      </p:pic>
      <p:pic>
        <p:nvPicPr>
          <p:cNvPr id="3" name="Tecnico_ID_Principal_RBG-BRANCO.png" descr="Tecnico_ID_Principal_RBG-BRANCO.png">
            <a:extLst>
              <a:ext uri="{FF2B5EF4-FFF2-40B4-BE49-F238E27FC236}">
                <a16:creationId xmlns:a16="http://schemas.microsoft.com/office/drawing/2014/main" id="{0DD8D52B-6A8E-DB5B-7D70-29C93484CA68}"/>
              </a:ext>
            </a:extLst>
          </p:cNvPr>
          <p:cNvPicPr>
            <a:picLocks noChangeAspect="1"/>
          </p:cNvPicPr>
          <p:nvPr/>
        </p:nvPicPr>
        <p:blipFill>
          <a:blip r:embed="rId5"/>
          <a:stretch>
            <a:fillRect/>
          </a:stretch>
        </p:blipFill>
        <p:spPr>
          <a:xfrm>
            <a:off x="21248467" y="244107"/>
            <a:ext cx="2741243" cy="1522293"/>
          </a:xfrm>
          <a:prstGeom prst="rect">
            <a:avLst/>
          </a:prstGeom>
          <a:ln w="12700">
            <a:miter lim="400000"/>
          </a:ln>
        </p:spPr>
      </p:pic>
      <p:pic>
        <p:nvPicPr>
          <p:cNvPr id="4" name="Picture 3">
            <a:extLst>
              <a:ext uri="{FF2B5EF4-FFF2-40B4-BE49-F238E27FC236}">
                <a16:creationId xmlns:a16="http://schemas.microsoft.com/office/drawing/2014/main" id="{4B9D344E-D8E0-6903-DA0D-5A06FDC204E3}"/>
              </a:ext>
            </a:extLst>
          </p:cNvPr>
          <p:cNvPicPr>
            <a:picLocks noChangeAspect="1"/>
          </p:cNvPicPr>
          <p:nvPr/>
        </p:nvPicPr>
        <p:blipFill>
          <a:blip r:embed="rId15"/>
          <a:stretch>
            <a:fillRect/>
          </a:stretch>
        </p:blipFill>
        <p:spPr>
          <a:xfrm>
            <a:off x="11885247" y="13023664"/>
            <a:ext cx="12478392" cy="600630"/>
          </a:xfrm>
          <a:prstGeom prst="rect">
            <a:avLst/>
          </a:prstGeom>
        </p:spPr>
      </p:pic>
      <mc:AlternateContent xmlns:mc="http://schemas.openxmlformats.org/markup-compatibility/2006" xmlns:a14="http://schemas.microsoft.com/office/drawing/2010/main">
        <mc:Choice Requires="a14">
          <p:sp>
            <p:nvSpPr>
              <p:cNvPr id="8" name="C Badiali | EuPRAXIA_PP Final Meeting &amp; EuPRAXIA_DN Conference |   Sept 2026">
                <a:extLst>
                  <a:ext uri="{FF2B5EF4-FFF2-40B4-BE49-F238E27FC236}">
                    <a16:creationId xmlns:a16="http://schemas.microsoft.com/office/drawing/2014/main" id="{E04FF84E-39C3-E3D0-3328-1E083CF43CA9}"/>
                  </a:ext>
                </a:extLst>
              </p:cNvPr>
              <p:cNvSpPr txBox="1"/>
              <p:nvPr/>
            </p:nvSpPr>
            <p:spPr>
              <a:xfrm>
                <a:off x="12742524" y="13298549"/>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rPr dirty="0"/>
                  <a:t>C Badiali | </a:t>
                </a:r>
                <a:r>
                  <a:rPr dirty="0" err="1"/>
                  <a:t>EuPRAXIA_PP</a:t>
                </a:r>
                <a:r>
                  <a:rPr dirty="0"/>
                  <a:t> Final Meeting &amp; </a:t>
                </a:r>
                <a:r>
                  <a:rPr dirty="0" err="1"/>
                  <a:t>EuPRAXIA_DN</a:t>
                </a:r>
                <a:r>
                  <a:rPr dirty="0"/>
                  <a:t>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rPr dirty="0"/>
                  <a:t> Sept 2026 </a:t>
                </a:r>
              </a:p>
            </p:txBody>
          </p:sp>
        </mc:Choice>
        <mc:Fallback xmlns="">
          <p:sp>
            <p:nvSpPr>
              <p:cNvPr id="8" name="C Badiali | EuPRAXIA_PP Final Meeting &amp; EuPRAXIA_DN Conference |   Sept 2026">
                <a:extLst>
                  <a:ext uri="{FF2B5EF4-FFF2-40B4-BE49-F238E27FC236}">
                    <a16:creationId xmlns:a16="http://schemas.microsoft.com/office/drawing/2014/main" id="{E04FF84E-39C3-E3D0-3328-1E083CF43CA9}"/>
                  </a:ext>
                </a:extLst>
              </p:cNvPr>
              <p:cNvSpPr txBox="1">
                <a:spLocks noRot="1" noChangeAspect="1" noMove="1" noResize="1" noEditPoints="1" noAdjustHandles="1" noChangeArrowheads="1" noChangeShapeType="1" noTextEdit="1"/>
              </p:cNvSpPr>
              <p:nvPr/>
            </p:nvSpPr>
            <p:spPr>
              <a:xfrm>
                <a:off x="12742524" y="13298549"/>
                <a:ext cx="11692980" cy="480023"/>
              </a:xfrm>
              <a:prstGeom prst="rect">
                <a:avLst/>
              </a:prstGeom>
              <a:blipFill>
                <a:blip r:embed="rId16"/>
                <a:stretch>
                  <a:fillRect t="-5263" r="-1520" b="-18421"/>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0" name="Slide Number Placeholder 9">
            <a:extLst>
              <a:ext uri="{FF2B5EF4-FFF2-40B4-BE49-F238E27FC236}">
                <a16:creationId xmlns:a16="http://schemas.microsoft.com/office/drawing/2014/main" id="{46A38E5A-7A45-B1A7-9CE8-1A94787A7C1A}"/>
              </a:ext>
            </a:extLst>
          </p:cNvPr>
          <p:cNvSpPr>
            <a:spLocks noGrp="1"/>
          </p:cNvSpPr>
          <p:nvPr>
            <p:ph type="sldNum" sz="quarter" idx="2"/>
          </p:nvPr>
        </p:nvSpPr>
        <p:spPr/>
        <p:txBody>
          <a:bodyPr/>
          <a:lstStyle/>
          <a:p>
            <a:fld id="{86CB4B4D-7CA3-9044-876B-883B54F8677D}" type="slidenum">
              <a:rPr lang="en-PT" smtClean="0"/>
              <a:t>4</a:t>
            </a:fld>
            <a:endParaRPr lang="en-PT"/>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14" fill="hold"/>
                                        <p:tgtEl>
                                          <p:spTgt spid="8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814"/>
                </p:tgtEl>
              </p:cMediaNode>
            </p:video>
            <p:seq concurrent="1" prevAc="none" nextAc="seek">
              <p:cTn id="8" restart="whenNotActive" fill="hold" evtFilter="cancelBubble" nodeType="interactiveSeq">
                <p:stCondLst>
                  <p:cond evt="onClick" delay="0">
                    <p:tgtEl>
                      <p:spTgt spid="8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14"/>
                                        </p:tgtEl>
                                      </p:cBhvr>
                                    </p:cmd>
                                  </p:childTnLst>
                                </p:cTn>
                              </p:par>
                            </p:childTnLst>
                          </p:cTn>
                        </p:par>
                      </p:childTnLst>
                    </p:cTn>
                  </p:par>
                </p:childTnLst>
              </p:cTn>
              <p:nextCondLst>
                <p:cond evt="onClick" delay="0">
                  <p:tgtEl>
                    <p:spTgt spid="81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39419-4D11-BB31-8A1F-885E690DD65A}"/>
            </a:ext>
          </a:extLst>
        </p:cNvPr>
        <p:cNvGrpSpPr/>
        <p:nvPr/>
      </p:nvGrpSpPr>
      <p:grpSpPr>
        <a:xfrm>
          <a:off x="0" y="0"/>
          <a:ext cx="0" cy="0"/>
          <a:chOff x="0" y="0"/>
          <a:chExt cx="0" cy="0"/>
        </a:xfrm>
      </p:grpSpPr>
      <p:sp>
        <p:nvSpPr>
          <p:cNvPr id="623" name="Rectangle">
            <a:extLst>
              <a:ext uri="{FF2B5EF4-FFF2-40B4-BE49-F238E27FC236}">
                <a16:creationId xmlns:a16="http://schemas.microsoft.com/office/drawing/2014/main" id="{89CED641-61A3-582D-517F-ED23FD34669D}"/>
              </a:ext>
            </a:extLst>
          </p:cNvPr>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625" name="Tecnico_ID_Principal_RBG-BRANCO.png" descr="Tecnico_ID_Principal_RBG-BRANCO.png">
            <a:extLst>
              <a:ext uri="{FF2B5EF4-FFF2-40B4-BE49-F238E27FC236}">
                <a16:creationId xmlns:a16="http://schemas.microsoft.com/office/drawing/2014/main" id="{8B3F4F7F-1880-FA8F-082E-0FCB1E2D2820}"/>
              </a:ext>
            </a:extLst>
          </p:cNvPr>
          <p:cNvPicPr>
            <a:picLocks noChangeAspect="1"/>
          </p:cNvPicPr>
          <p:nvPr/>
        </p:nvPicPr>
        <p:blipFill>
          <a:blip r:embed="rId2"/>
          <a:stretch>
            <a:fillRect/>
          </a:stretch>
        </p:blipFill>
        <p:spPr>
          <a:xfrm>
            <a:off x="21096067" y="91707"/>
            <a:ext cx="2741243" cy="1522293"/>
          </a:xfrm>
          <a:prstGeom prst="rect">
            <a:avLst/>
          </a:prstGeom>
          <a:ln w="12700">
            <a:miter lim="400000"/>
          </a:ln>
        </p:spPr>
      </p:pic>
      <p:pic>
        <p:nvPicPr>
          <p:cNvPr id="2" name="Picture 1">
            <a:extLst>
              <a:ext uri="{FF2B5EF4-FFF2-40B4-BE49-F238E27FC236}">
                <a16:creationId xmlns:a16="http://schemas.microsoft.com/office/drawing/2014/main" id="{6C7D0F02-7F88-8108-8AE5-71F7307FB773}"/>
              </a:ext>
            </a:extLst>
          </p:cNvPr>
          <p:cNvPicPr>
            <a:picLocks noChangeAspect="1"/>
          </p:cNvPicPr>
          <p:nvPr/>
        </p:nvPicPr>
        <p:blipFill>
          <a:blip r:embed="rId3"/>
          <a:stretch>
            <a:fillRect/>
          </a:stretch>
        </p:blipFill>
        <p:spPr>
          <a:xfrm>
            <a:off x="546099" y="2283496"/>
            <a:ext cx="13849883" cy="5228179"/>
          </a:xfrm>
          <a:prstGeom prst="rect">
            <a:avLst/>
          </a:prstGeom>
        </p:spPr>
      </p:pic>
      <p:pic>
        <p:nvPicPr>
          <p:cNvPr id="60" name="Picture 59">
            <a:extLst>
              <a:ext uri="{FF2B5EF4-FFF2-40B4-BE49-F238E27FC236}">
                <a16:creationId xmlns:a16="http://schemas.microsoft.com/office/drawing/2014/main" id="{84C62906-D42F-6F03-B1F4-356105FB03B9}"/>
              </a:ext>
            </a:extLst>
          </p:cNvPr>
          <p:cNvPicPr>
            <a:picLocks noChangeAspect="1"/>
          </p:cNvPicPr>
          <p:nvPr/>
        </p:nvPicPr>
        <p:blipFill>
          <a:blip r:embed="rId4"/>
          <a:stretch>
            <a:fillRect/>
          </a:stretch>
        </p:blipFill>
        <p:spPr>
          <a:xfrm>
            <a:off x="619251" y="8291136"/>
            <a:ext cx="13849882" cy="4520697"/>
          </a:xfrm>
          <a:prstGeom prst="rect">
            <a:avLst/>
          </a:prstGeom>
        </p:spPr>
      </p:pic>
      <p:sp>
        <p:nvSpPr>
          <p:cNvPr id="61" name="Spatio-temporal Light Pulses as Drivers:…">
            <a:extLst>
              <a:ext uri="{FF2B5EF4-FFF2-40B4-BE49-F238E27FC236}">
                <a16:creationId xmlns:a16="http://schemas.microsoft.com/office/drawing/2014/main" id="{65A232F9-70F0-8A2B-6ED8-FEC1B74ED73C}"/>
              </a:ext>
            </a:extLst>
          </p:cNvPr>
          <p:cNvSpPr txBox="1"/>
          <p:nvPr/>
        </p:nvSpPr>
        <p:spPr>
          <a:xfrm>
            <a:off x="-133682" y="19416"/>
            <a:ext cx="13102803" cy="16668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p>
            <a:pPr marR="75026" indent="367902" algn="l" defTabSz="1696640">
              <a:defRPr sz="6000">
                <a:solidFill>
                  <a:srgbClr val="FFFFFF"/>
                </a:solidFill>
                <a:uFill>
                  <a:solidFill>
                    <a:srgbClr val="FFFFFF"/>
                  </a:solidFill>
                </a:uFill>
                <a:latin typeface="+mj-lt"/>
                <a:ea typeface="+mj-ea"/>
                <a:cs typeface="+mj-cs"/>
                <a:sym typeface="Gill Sans"/>
              </a:defRPr>
            </a:pPr>
            <a:r>
              <a:rPr dirty="0"/>
              <a:t>Plasma </a:t>
            </a:r>
            <a:r>
              <a:rPr dirty="0" err="1"/>
              <a:t>Wakefields</a:t>
            </a:r>
            <a:r>
              <a:rPr dirty="0"/>
              <a:t> Mitigate Decay Losses</a:t>
            </a:r>
          </a:p>
          <a:p>
            <a:pPr marR="75026" indent="367902" algn="l" defTabSz="1696640">
              <a:defRPr sz="4500">
                <a:solidFill>
                  <a:srgbClr val="FFFFFF"/>
                </a:solidFill>
                <a:uFill>
                  <a:solidFill>
                    <a:srgbClr val="FFFFFF"/>
                  </a:solidFill>
                </a:uFill>
                <a:latin typeface="Gill Sans Light"/>
                <a:ea typeface="Gill Sans Light"/>
                <a:cs typeface="Gill Sans Light"/>
                <a:sym typeface="Gill Sans Light"/>
              </a:defRPr>
            </a:pPr>
            <a:r>
              <a:rPr dirty="0"/>
              <a:t>but heavy particles start too slow to get trapped</a:t>
            </a:r>
          </a:p>
        </p:txBody>
      </p:sp>
      <p:pic>
        <p:nvPicPr>
          <p:cNvPr id="62" name="Picture 61">
            <a:extLst>
              <a:ext uri="{FF2B5EF4-FFF2-40B4-BE49-F238E27FC236}">
                <a16:creationId xmlns:a16="http://schemas.microsoft.com/office/drawing/2014/main" id="{EA53D22B-3CEF-4F87-A867-B8C3BDD567BB}"/>
              </a:ext>
            </a:extLst>
          </p:cNvPr>
          <p:cNvPicPr>
            <a:picLocks noChangeAspect="1"/>
          </p:cNvPicPr>
          <p:nvPr/>
        </p:nvPicPr>
        <p:blipFill>
          <a:blip r:embed="rId5"/>
          <a:stretch>
            <a:fillRect/>
          </a:stretch>
        </p:blipFill>
        <p:spPr>
          <a:xfrm>
            <a:off x="10786556" y="12970634"/>
            <a:ext cx="13565359" cy="745366"/>
          </a:xfrm>
          <a:prstGeom prst="rect">
            <a:avLst/>
          </a:prstGeom>
        </p:spPr>
      </p:pic>
      <mc:AlternateContent xmlns:mc="http://schemas.openxmlformats.org/markup-compatibility/2006" xmlns:a14="http://schemas.microsoft.com/office/drawing/2010/main">
        <mc:Choice Requires="a14">
          <p:sp>
            <p:nvSpPr>
              <p:cNvPr id="63" name="C Badiali | EuPRAXIA_PP Final Meeting &amp; EuPRAXIA_DN Conference |   Sept 2026">
                <a:extLst>
                  <a:ext uri="{FF2B5EF4-FFF2-40B4-BE49-F238E27FC236}">
                    <a16:creationId xmlns:a16="http://schemas.microsoft.com/office/drawing/2014/main" id="{A959825B-ED5E-4227-4F86-673B469842EA}"/>
                  </a:ext>
                </a:extLst>
              </p:cNvPr>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rPr dirty="0"/>
                  <a:t>C Badiali | </a:t>
                </a:r>
                <a:r>
                  <a:rPr dirty="0" err="1"/>
                  <a:t>EuPRAXIA_PP</a:t>
                </a:r>
                <a:r>
                  <a:rPr dirty="0"/>
                  <a:t> Final Meeting &amp; </a:t>
                </a:r>
                <a:r>
                  <a:rPr dirty="0" err="1"/>
                  <a:t>EuPRAXIA_DN</a:t>
                </a:r>
                <a:r>
                  <a:rPr dirty="0"/>
                  <a:t>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rPr dirty="0"/>
                  <a:t> Sept 2026 </a:t>
                </a:r>
              </a:p>
            </p:txBody>
          </p:sp>
        </mc:Choice>
        <mc:Fallback xmlns="">
          <p:sp>
            <p:nvSpPr>
              <p:cNvPr id="63" name="C Badiali | EuPRAXIA_PP Final Meeting &amp; EuPRAXIA_DN Conference |   Sept 2026">
                <a:extLst>
                  <a:ext uri="{FF2B5EF4-FFF2-40B4-BE49-F238E27FC236}">
                    <a16:creationId xmlns:a16="http://schemas.microsoft.com/office/drawing/2014/main" id="{A959825B-ED5E-4227-4F86-673B469842EA}"/>
                  </a:ext>
                </a:extLst>
              </p:cNvPr>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9"/>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577" name="Slide Number Placeholder 576">
            <a:extLst>
              <a:ext uri="{FF2B5EF4-FFF2-40B4-BE49-F238E27FC236}">
                <a16:creationId xmlns:a16="http://schemas.microsoft.com/office/drawing/2014/main" id="{67A3878F-DA6F-66E1-13E3-10B6D1769053}"/>
              </a:ext>
            </a:extLst>
          </p:cNvPr>
          <p:cNvSpPr>
            <a:spLocks noGrp="1"/>
          </p:cNvSpPr>
          <p:nvPr>
            <p:ph type="sldNum" sz="quarter" idx="2"/>
          </p:nvPr>
        </p:nvSpPr>
        <p:spPr/>
        <p:txBody>
          <a:bodyPr/>
          <a:lstStyle/>
          <a:p>
            <a:fld id="{86CB4B4D-7CA3-9044-876B-883B54F8677D}" type="slidenum">
              <a:rPr lang="en-PT" smtClean="0"/>
              <a:t>5</a:t>
            </a:fld>
            <a:endParaRPr lang="en-PT"/>
          </a:p>
        </p:txBody>
      </p:sp>
    </p:spTree>
    <p:extLst>
      <p:ext uri="{BB962C8B-B14F-4D97-AF65-F5344CB8AC3E}">
        <p14:creationId xmlns:p14="http://schemas.microsoft.com/office/powerpoint/2010/main" val="53586831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39419-4D11-BB31-8A1F-885E690DD65A}"/>
            </a:ext>
          </a:extLst>
        </p:cNvPr>
        <p:cNvGrpSpPr/>
        <p:nvPr/>
      </p:nvGrpSpPr>
      <p:grpSpPr>
        <a:xfrm>
          <a:off x="0" y="0"/>
          <a:ext cx="0" cy="0"/>
          <a:chOff x="0" y="0"/>
          <a:chExt cx="0" cy="0"/>
        </a:xfrm>
      </p:grpSpPr>
      <p:sp>
        <p:nvSpPr>
          <p:cNvPr id="623" name="Rectangle">
            <a:extLst>
              <a:ext uri="{FF2B5EF4-FFF2-40B4-BE49-F238E27FC236}">
                <a16:creationId xmlns:a16="http://schemas.microsoft.com/office/drawing/2014/main" id="{89CED641-61A3-582D-517F-ED23FD34669D}"/>
              </a:ext>
            </a:extLst>
          </p:cNvPr>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625" name="Tecnico_ID_Principal_RBG-BRANCO.png" descr="Tecnico_ID_Principal_RBG-BRANCO.png">
            <a:extLst>
              <a:ext uri="{FF2B5EF4-FFF2-40B4-BE49-F238E27FC236}">
                <a16:creationId xmlns:a16="http://schemas.microsoft.com/office/drawing/2014/main" id="{8B3F4F7F-1880-FA8F-082E-0FCB1E2D2820}"/>
              </a:ext>
            </a:extLst>
          </p:cNvPr>
          <p:cNvPicPr>
            <a:picLocks noChangeAspect="1"/>
          </p:cNvPicPr>
          <p:nvPr/>
        </p:nvPicPr>
        <p:blipFill>
          <a:blip r:embed="rId5"/>
          <a:stretch>
            <a:fillRect/>
          </a:stretch>
        </p:blipFill>
        <p:spPr>
          <a:xfrm>
            <a:off x="21096067" y="91707"/>
            <a:ext cx="2741243" cy="1522293"/>
          </a:xfrm>
          <a:prstGeom prst="rect">
            <a:avLst/>
          </a:prstGeom>
          <a:ln w="12700">
            <a:miter lim="400000"/>
          </a:ln>
        </p:spPr>
      </p:pic>
      <p:pic>
        <p:nvPicPr>
          <p:cNvPr id="2" name="Picture 1">
            <a:extLst>
              <a:ext uri="{FF2B5EF4-FFF2-40B4-BE49-F238E27FC236}">
                <a16:creationId xmlns:a16="http://schemas.microsoft.com/office/drawing/2014/main" id="{6C7D0F02-7F88-8108-8AE5-71F7307FB773}"/>
              </a:ext>
            </a:extLst>
          </p:cNvPr>
          <p:cNvPicPr>
            <a:picLocks noChangeAspect="1"/>
          </p:cNvPicPr>
          <p:nvPr/>
        </p:nvPicPr>
        <p:blipFill>
          <a:blip r:embed="rId6"/>
          <a:stretch>
            <a:fillRect/>
          </a:stretch>
        </p:blipFill>
        <p:spPr>
          <a:xfrm>
            <a:off x="546099" y="2283496"/>
            <a:ext cx="13849883" cy="5228179"/>
          </a:xfrm>
          <a:prstGeom prst="rect">
            <a:avLst/>
          </a:prstGeom>
        </p:spPr>
      </p:pic>
      <p:pic>
        <p:nvPicPr>
          <p:cNvPr id="60" name="Picture 59">
            <a:extLst>
              <a:ext uri="{FF2B5EF4-FFF2-40B4-BE49-F238E27FC236}">
                <a16:creationId xmlns:a16="http://schemas.microsoft.com/office/drawing/2014/main" id="{84C62906-D42F-6F03-B1F4-356105FB03B9}"/>
              </a:ext>
            </a:extLst>
          </p:cNvPr>
          <p:cNvPicPr>
            <a:picLocks noChangeAspect="1"/>
          </p:cNvPicPr>
          <p:nvPr/>
        </p:nvPicPr>
        <p:blipFill>
          <a:blip r:embed="rId7"/>
          <a:stretch>
            <a:fillRect/>
          </a:stretch>
        </p:blipFill>
        <p:spPr>
          <a:xfrm>
            <a:off x="619251" y="8291136"/>
            <a:ext cx="13849882" cy="4520697"/>
          </a:xfrm>
          <a:prstGeom prst="rect">
            <a:avLst/>
          </a:prstGeom>
        </p:spPr>
      </p:pic>
      <p:sp>
        <p:nvSpPr>
          <p:cNvPr id="61" name="Spatio-temporal Light Pulses as Drivers:…">
            <a:extLst>
              <a:ext uri="{FF2B5EF4-FFF2-40B4-BE49-F238E27FC236}">
                <a16:creationId xmlns:a16="http://schemas.microsoft.com/office/drawing/2014/main" id="{65A232F9-70F0-8A2B-6ED8-FEC1B74ED73C}"/>
              </a:ext>
            </a:extLst>
          </p:cNvPr>
          <p:cNvSpPr txBox="1"/>
          <p:nvPr/>
        </p:nvSpPr>
        <p:spPr>
          <a:xfrm>
            <a:off x="-133682" y="19416"/>
            <a:ext cx="13102803" cy="16668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p>
            <a:pPr marR="75026" indent="367902" algn="l" defTabSz="1696640">
              <a:defRPr sz="6000">
                <a:solidFill>
                  <a:srgbClr val="FFFFFF"/>
                </a:solidFill>
                <a:uFill>
                  <a:solidFill>
                    <a:srgbClr val="FFFFFF"/>
                  </a:solidFill>
                </a:uFill>
                <a:latin typeface="+mj-lt"/>
                <a:ea typeface="+mj-ea"/>
                <a:cs typeface="+mj-cs"/>
                <a:sym typeface="Gill Sans"/>
              </a:defRPr>
            </a:pPr>
            <a:r>
              <a:rPr dirty="0"/>
              <a:t>Plasma </a:t>
            </a:r>
            <a:r>
              <a:rPr dirty="0" err="1"/>
              <a:t>Wakefields</a:t>
            </a:r>
            <a:r>
              <a:rPr dirty="0"/>
              <a:t> Mitigate Decay Losses</a:t>
            </a:r>
          </a:p>
          <a:p>
            <a:pPr marR="75026" indent="367902" algn="l" defTabSz="1696640">
              <a:defRPr sz="4500">
                <a:solidFill>
                  <a:srgbClr val="FFFFFF"/>
                </a:solidFill>
                <a:uFill>
                  <a:solidFill>
                    <a:srgbClr val="FFFFFF"/>
                  </a:solidFill>
                </a:uFill>
                <a:latin typeface="Gill Sans Light"/>
                <a:ea typeface="Gill Sans Light"/>
                <a:cs typeface="Gill Sans Light"/>
                <a:sym typeface="Gill Sans Light"/>
              </a:defRPr>
            </a:pPr>
            <a:r>
              <a:rPr dirty="0"/>
              <a:t>but heavy particles start too slow to get trapped</a:t>
            </a:r>
          </a:p>
        </p:txBody>
      </p:sp>
      <p:pic>
        <p:nvPicPr>
          <p:cNvPr id="62" name="Picture 61">
            <a:extLst>
              <a:ext uri="{FF2B5EF4-FFF2-40B4-BE49-F238E27FC236}">
                <a16:creationId xmlns:a16="http://schemas.microsoft.com/office/drawing/2014/main" id="{EA53D22B-3CEF-4F87-A867-B8C3BDD567BB}"/>
              </a:ext>
            </a:extLst>
          </p:cNvPr>
          <p:cNvPicPr>
            <a:picLocks noChangeAspect="1"/>
          </p:cNvPicPr>
          <p:nvPr/>
        </p:nvPicPr>
        <p:blipFill>
          <a:blip r:embed="rId8"/>
          <a:stretch>
            <a:fillRect/>
          </a:stretch>
        </p:blipFill>
        <p:spPr>
          <a:xfrm>
            <a:off x="10786556" y="12970634"/>
            <a:ext cx="13565359" cy="745366"/>
          </a:xfrm>
          <a:prstGeom prst="rect">
            <a:avLst/>
          </a:prstGeom>
        </p:spPr>
      </p:pic>
      <mc:AlternateContent xmlns:mc="http://schemas.openxmlformats.org/markup-compatibility/2006" xmlns:a14="http://schemas.microsoft.com/office/drawing/2010/main">
        <mc:Choice Requires="a14">
          <p:sp>
            <p:nvSpPr>
              <p:cNvPr id="63" name="C Badiali | EuPRAXIA_PP Final Meeting &amp; EuPRAXIA_DN Conference |   Sept 2026">
                <a:extLst>
                  <a:ext uri="{FF2B5EF4-FFF2-40B4-BE49-F238E27FC236}">
                    <a16:creationId xmlns:a16="http://schemas.microsoft.com/office/drawing/2014/main" id="{A959825B-ED5E-4227-4F86-673B469842EA}"/>
                  </a:ext>
                </a:extLst>
              </p:cNvPr>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rPr dirty="0"/>
                  <a:t>C Badiali | </a:t>
                </a:r>
                <a:r>
                  <a:rPr dirty="0" err="1"/>
                  <a:t>EuPRAXIA_PP</a:t>
                </a:r>
                <a:r>
                  <a:rPr dirty="0"/>
                  <a:t> Final Meeting &amp; </a:t>
                </a:r>
                <a:r>
                  <a:rPr dirty="0" err="1"/>
                  <a:t>EuPRAXIA_DN</a:t>
                </a:r>
                <a:r>
                  <a:rPr dirty="0"/>
                  <a:t>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rPr dirty="0"/>
                  <a:t> Sept 2026 </a:t>
                </a:r>
              </a:p>
            </p:txBody>
          </p:sp>
        </mc:Choice>
        <mc:Fallback xmlns="">
          <p:sp>
            <p:nvSpPr>
              <p:cNvPr id="63" name="C Badiali | EuPRAXIA_PP Final Meeting &amp; EuPRAXIA_DN Conference |   Sept 2026">
                <a:extLst>
                  <a:ext uri="{FF2B5EF4-FFF2-40B4-BE49-F238E27FC236}">
                    <a16:creationId xmlns:a16="http://schemas.microsoft.com/office/drawing/2014/main" id="{A959825B-ED5E-4227-4F86-673B469842EA}"/>
                  </a:ext>
                </a:extLst>
              </p:cNvPr>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9"/>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577" name="Slide Number Placeholder 576">
            <a:extLst>
              <a:ext uri="{FF2B5EF4-FFF2-40B4-BE49-F238E27FC236}">
                <a16:creationId xmlns:a16="http://schemas.microsoft.com/office/drawing/2014/main" id="{67A3878F-DA6F-66E1-13E3-10B6D1769053}"/>
              </a:ext>
            </a:extLst>
          </p:cNvPr>
          <p:cNvSpPr>
            <a:spLocks noGrp="1"/>
          </p:cNvSpPr>
          <p:nvPr>
            <p:ph type="sldNum" sz="quarter" idx="2"/>
          </p:nvPr>
        </p:nvSpPr>
        <p:spPr/>
        <p:txBody>
          <a:bodyPr/>
          <a:lstStyle/>
          <a:p>
            <a:fld id="{86CB4B4D-7CA3-9044-876B-883B54F8677D}" type="slidenum">
              <a:rPr lang="en-PT" smtClean="0"/>
              <a:t>6</a:t>
            </a:fld>
            <a:endParaRPr lang="en-PT"/>
          </a:p>
        </p:txBody>
      </p:sp>
      <p:pic>
        <p:nvPicPr>
          <p:cNvPr id="578" name="out.mp4" descr="out.mp4">
            <a:extLst>
              <a:ext uri="{FF2B5EF4-FFF2-40B4-BE49-F238E27FC236}">
                <a16:creationId xmlns:a16="http://schemas.microsoft.com/office/drawing/2014/main" id="{1F3331B3-458E-8BD5-A369-8CB1E8146E90}"/>
              </a:ext>
            </a:extLst>
          </p:cNvPr>
          <p:cNvPicPr>
            <a:picLocks/>
          </p:cNvPicPr>
          <p:nvPr>
            <a:videoFile r:link="rId1"/>
            <p:extLst>
              <p:ext uri="{DAA4B4D4-6D71-4841-9C94-3DE7FCFB9230}">
                <p14:media xmlns:p14="http://schemas.microsoft.com/office/powerpoint/2010/main" r:embed="rId2">
                  <p14:trim end="9062.5851"/>
                </p14:media>
              </p:ext>
            </p:extLst>
          </p:nvPr>
        </p:nvPicPr>
        <p:blipFill>
          <a:blip r:embed="rId10"/>
          <a:stretch>
            <a:fillRect/>
          </a:stretch>
        </p:blipFill>
        <p:spPr>
          <a:xfrm>
            <a:off x="15422216" y="2660520"/>
            <a:ext cx="11470774" cy="6882466"/>
          </a:xfrm>
          <a:prstGeom prst="rect">
            <a:avLst/>
          </a:prstGeom>
          <a:ln w="12700">
            <a:miter lim="400000"/>
          </a:ln>
        </p:spPr>
      </p:pic>
      <p:pic>
        <p:nvPicPr>
          <p:cNvPr id="579" name="out.mp4" descr="out.mp4">
            <a:extLst>
              <a:ext uri="{FF2B5EF4-FFF2-40B4-BE49-F238E27FC236}">
                <a16:creationId xmlns:a16="http://schemas.microsoft.com/office/drawing/2014/main" id="{1D469DF8-7A75-B4CC-579E-721ACC1FE621}"/>
              </a:ext>
            </a:extLst>
          </p:cNvPr>
          <p:cNvPicPr>
            <a:picLocks/>
          </p:cNvPicPr>
          <p:nvPr>
            <a:videoFile r:link="rId1"/>
            <p:extLst>
              <p:ext uri="{DAA4B4D4-6D71-4841-9C94-3DE7FCFB9230}">
                <p14:media xmlns:p14="http://schemas.microsoft.com/office/powerpoint/2010/main" r:embed="rId3">
                  <p14:trim end="11311.113"/>
                </p14:media>
              </p:ext>
            </p:extLst>
          </p:nvPr>
        </p:nvPicPr>
        <p:blipFill>
          <a:blip r:embed="rId11"/>
          <a:stretch>
            <a:fillRect/>
          </a:stretch>
        </p:blipFill>
        <p:spPr>
          <a:xfrm>
            <a:off x="15656683" y="8624223"/>
            <a:ext cx="7962069" cy="3981036"/>
          </a:xfrm>
          <a:prstGeom prst="rect">
            <a:avLst/>
          </a:prstGeom>
          <a:ln w="12700">
            <a:miter lim="400000"/>
          </a:ln>
        </p:spPr>
      </p:pic>
      <p:sp>
        <p:nvSpPr>
          <p:cNvPr id="580" name="Rectangle">
            <a:extLst>
              <a:ext uri="{FF2B5EF4-FFF2-40B4-BE49-F238E27FC236}">
                <a16:creationId xmlns:a16="http://schemas.microsoft.com/office/drawing/2014/main" id="{95EFEC97-0C40-E2FF-0DAA-9CB38D358B16}"/>
              </a:ext>
            </a:extLst>
          </p:cNvPr>
          <p:cNvSpPr/>
          <p:nvPr/>
        </p:nvSpPr>
        <p:spPr>
          <a:xfrm>
            <a:off x="24292498" y="3316551"/>
            <a:ext cx="7049131" cy="5548758"/>
          </a:xfrm>
          <a:prstGeom prst="rect">
            <a:avLst/>
          </a:prstGeom>
          <a:solidFill>
            <a:srgbClr val="FFFFFF"/>
          </a:solidFill>
          <a:ln w="12700">
            <a:miter lim="400000"/>
          </a:ln>
        </p:spPr>
        <p:txBody>
          <a:bodyPr lIns="71437" tIns="71437" rIns="71437" bIns="71437" anchor="ctr"/>
          <a:lstStyle/>
          <a:p>
            <a:pPr>
              <a:defRPr sz="3200">
                <a:solidFill>
                  <a:srgbClr val="FFFFFF"/>
                </a:solidFill>
              </a:defRPr>
            </a:pPr>
            <a:endParaRPr/>
          </a:p>
        </p:txBody>
      </p:sp>
      <mc:AlternateContent xmlns:mc="http://schemas.openxmlformats.org/markup-compatibility/2006" xmlns:a14="http://schemas.microsoft.com/office/drawing/2010/main">
        <mc:Choice Requires="a14">
          <p:sp>
            <p:nvSpPr>
              <p:cNvPr id="581" name="Rectangle">
                <a:extLst>
                  <a:ext uri="{FF2B5EF4-FFF2-40B4-BE49-F238E27FC236}">
                    <a16:creationId xmlns:a16="http://schemas.microsoft.com/office/drawing/2014/main" id="{A368701B-D6D1-96A2-0636-D3A34820DB8C}"/>
                  </a:ext>
                </a:extLst>
              </p:cNvPr>
              <p:cNvSpPr txBox="1"/>
              <p:nvPr/>
            </p:nvSpPr>
            <p:spPr>
              <a:xfrm>
                <a:off x="17528982" y="7195184"/>
                <a:ext cx="2029152" cy="654000"/>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lstStyle>
                <a:lvl1pPr algn="l" defTabSz="457200">
                  <a:lnSpc>
                    <a:spcPct val="120000"/>
                  </a:lnSpc>
                  <a:defRPr sz="3200">
                    <a:latin typeface="Gill Sans Light"/>
                    <a:ea typeface="Gill Sans Light"/>
                    <a:cs typeface="Gill Sans Light"/>
                    <a:sym typeface="Gill Sans Light"/>
                  </a:defRPr>
                </a:lvl1pPr>
              </a:lstStyle>
              <a:p>
                <a:pPr/>
                <a14:m>
                  <m:oMathPara xmlns:m="http://schemas.openxmlformats.org/officeDocument/2006/math">
                    <m:oMathParaPr>
                      <m:jc m:val="left"/>
                    </m:oMathParaPr>
                    <m:oMath>
                      <m:sSubSup>
                        <m:sSubSupPr>
                          <m:ctrlPr>
                            <a:rPr sz="3000" i="1">
                              <a:solidFill>
                                <a:srgbClr val="000000"/>
                              </a:solidFill>
                              <a:latin typeface="Cambria Math" panose="02040503050406030204" pitchFamily="18" charset="0"/>
                            </a:rPr>
                          </m:ctrlPr>
                        </m:sSubSupPr>
                        <m:e>
                          <m:r>
                            <a:rPr sz="3000" i="1">
                              <a:solidFill>
                                <a:srgbClr val="000000"/>
                              </a:solidFill>
                              <a:latin typeface="Cambria Math" panose="02040503050406030204" pitchFamily="18" charset="0"/>
                            </a:rPr>
                            <m:t>𝑣</m:t>
                          </m:r>
                        </m:e>
                        <m:sub>
                          <m:r>
                            <a:rPr sz="3000" i="1">
                              <a:solidFill>
                                <a:srgbClr val="000000"/>
                              </a:solidFill>
                              <a:latin typeface="Cambria Math" panose="02040503050406030204" pitchFamily="18" charset="0"/>
                            </a:rPr>
                            <m:t>𝜇</m:t>
                          </m:r>
                        </m:sub>
                        <m:sup>
                          <m:r>
                            <a:rPr sz="3000" i="1">
                              <a:solidFill>
                                <a:srgbClr val="000000"/>
                              </a:solidFill>
                              <a:latin typeface="Cambria Math" panose="02040503050406030204" pitchFamily="18" charset="0"/>
                            </a:rPr>
                            <m:t>0</m:t>
                          </m:r>
                        </m:sup>
                      </m:sSubSup>
                      <m:r>
                        <a:rPr sz="3000" i="1">
                          <a:solidFill>
                            <a:srgbClr val="000000"/>
                          </a:solidFill>
                          <a:latin typeface="Cambria Math" panose="02040503050406030204" pitchFamily="18" charset="0"/>
                        </a:rPr>
                        <m:t>=0.9</m:t>
                      </m:r>
                      <m:r>
                        <a:rPr sz="3000" i="1">
                          <a:solidFill>
                            <a:srgbClr val="000000"/>
                          </a:solidFill>
                          <a:latin typeface="Cambria Math" panose="02040503050406030204" pitchFamily="18" charset="0"/>
                        </a:rPr>
                        <m:t>𝑐</m:t>
                      </m:r>
                    </m:oMath>
                  </m:oMathPara>
                </a14:m>
                <a:endParaRPr dirty="0"/>
              </a:p>
            </p:txBody>
          </p:sp>
        </mc:Choice>
        <mc:Fallback xmlns="">
          <p:sp>
            <p:nvSpPr>
              <p:cNvPr id="581" name="Rectangle">
                <a:extLst>
                  <a:ext uri="{FF2B5EF4-FFF2-40B4-BE49-F238E27FC236}">
                    <a16:creationId xmlns:a16="http://schemas.microsoft.com/office/drawing/2014/main" id="{A368701B-D6D1-96A2-0636-D3A34820DB8C}"/>
                  </a:ext>
                </a:extLst>
              </p:cNvPr>
              <p:cNvSpPr txBox="1">
                <a:spLocks noRot="1" noChangeAspect="1" noMove="1" noResize="1" noEditPoints="1" noAdjustHandles="1" noChangeArrowheads="1" noChangeShapeType="1" noTextEdit="1"/>
              </p:cNvSpPr>
              <p:nvPr/>
            </p:nvSpPr>
            <p:spPr>
              <a:xfrm>
                <a:off x="17528982" y="7195184"/>
                <a:ext cx="2029152" cy="654000"/>
              </a:xfrm>
              <a:prstGeom prst="rect">
                <a:avLst/>
              </a:prstGeom>
              <a:blipFill>
                <a:blip r:embed="rId12"/>
                <a:stretch>
                  <a:fillRect l="-1250" b="-5660"/>
                </a:stretch>
              </a:blipFill>
              <a:ln w="12700">
                <a:miter lim="400000"/>
              </a:ln>
              <a:extLst>
                <a:ext uri="{C572A759-6A51-4108-AA02-DFA0A04FC94B}">
                  <ma14:wrappingTextBoxFlag xmlns:ma14="http://schemas.microsoft.com/office/mac/drawingml/2011/main" xmlns:m="http://schemas.openxmlformats.org/officeDocument/2006/math" xmlns="" xmlns:a14="http://schemas.microsoft.com/office/drawing/2010/main" val="1"/>
                </a:ext>
              </a:extLst>
            </p:spPr>
            <p:txBody>
              <a:bodyPr/>
              <a:lstStyle/>
              <a:p>
                <a:r>
                  <a:rPr lang="en-PT">
                    <a:noFill/>
                  </a:rPr>
                  <a:t> </a:t>
                </a:r>
              </a:p>
            </p:txBody>
          </p:sp>
        </mc:Fallback>
      </mc:AlternateContent>
      <p:pic>
        <p:nvPicPr>
          <p:cNvPr id="582" name="Image" descr="Image">
            <a:extLst>
              <a:ext uri="{FF2B5EF4-FFF2-40B4-BE49-F238E27FC236}">
                <a16:creationId xmlns:a16="http://schemas.microsoft.com/office/drawing/2014/main" id="{9DDCD771-44F4-D4C3-9515-AA90074CC2B0}"/>
              </a:ext>
            </a:extLst>
          </p:cNvPr>
          <p:cNvPicPr>
            <a:picLocks noChangeAspect="1"/>
          </p:cNvPicPr>
          <p:nvPr/>
        </p:nvPicPr>
        <p:blipFill>
          <a:blip r:embed="rId13"/>
          <a:stretch>
            <a:fillRect/>
          </a:stretch>
        </p:blipFill>
        <p:spPr>
          <a:xfrm>
            <a:off x="17639031" y="2170881"/>
            <a:ext cx="4486161" cy="1168271"/>
          </a:xfrm>
          <a:prstGeom prst="rect">
            <a:avLst/>
          </a:prstGeom>
          <a:ln w="12700">
            <a:miter lim="400000"/>
          </a:ln>
        </p:spPr>
      </p:pic>
      <p:pic>
        <p:nvPicPr>
          <p:cNvPr id="583" name="Image" descr="Image">
            <a:extLst>
              <a:ext uri="{FF2B5EF4-FFF2-40B4-BE49-F238E27FC236}">
                <a16:creationId xmlns:a16="http://schemas.microsoft.com/office/drawing/2014/main" id="{8170A971-D1AB-99C0-21A5-50AC2189054E}"/>
              </a:ext>
            </a:extLst>
          </p:cNvPr>
          <p:cNvPicPr>
            <a:picLocks noChangeAspect="1"/>
          </p:cNvPicPr>
          <p:nvPr/>
        </p:nvPicPr>
        <p:blipFill>
          <a:blip r:embed="rId14"/>
          <a:stretch>
            <a:fillRect/>
          </a:stretch>
        </p:blipFill>
        <p:spPr>
          <a:xfrm>
            <a:off x="24019138" y="2614603"/>
            <a:ext cx="1295103" cy="6952653"/>
          </a:xfrm>
          <a:prstGeom prst="rect">
            <a:avLst/>
          </a:prstGeom>
          <a:ln w="12700">
            <a:miter lim="400000"/>
          </a:ln>
        </p:spPr>
      </p:pic>
      <p:sp>
        <p:nvSpPr>
          <p:cNvPr id="584" name="Moving window at c">
            <a:extLst>
              <a:ext uri="{FF2B5EF4-FFF2-40B4-BE49-F238E27FC236}">
                <a16:creationId xmlns:a16="http://schemas.microsoft.com/office/drawing/2014/main" id="{6E5D2DD1-8584-3311-6204-2AD7C4A767F7}"/>
              </a:ext>
            </a:extLst>
          </p:cNvPr>
          <p:cNvSpPr txBox="1"/>
          <p:nvPr/>
        </p:nvSpPr>
        <p:spPr>
          <a:xfrm>
            <a:off x="20480194" y="12075275"/>
            <a:ext cx="3809393" cy="7466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defTabSz="457200">
              <a:lnSpc>
                <a:spcPct val="120000"/>
              </a:lnSpc>
              <a:defRPr sz="3200">
                <a:latin typeface="Gill Sans"/>
                <a:ea typeface="Gill Sans"/>
                <a:cs typeface="Gill Sans"/>
                <a:sym typeface="Gill Sans"/>
              </a:defRPr>
            </a:lvl1pPr>
          </a:lstStyle>
          <a:p>
            <a:r>
              <a:rPr dirty="0"/>
              <a:t>Moving window at c</a:t>
            </a:r>
          </a:p>
        </p:txBody>
      </p:sp>
      <p:sp>
        <p:nvSpPr>
          <p:cNvPr id="585" name="Momentum Gain">
            <a:extLst>
              <a:ext uri="{FF2B5EF4-FFF2-40B4-BE49-F238E27FC236}">
                <a16:creationId xmlns:a16="http://schemas.microsoft.com/office/drawing/2014/main" id="{F9D5540F-3C4F-63FA-5F70-D6558CFF9422}"/>
              </a:ext>
            </a:extLst>
          </p:cNvPr>
          <p:cNvSpPr txBox="1"/>
          <p:nvPr/>
        </p:nvSpPr>
        <p:spPr>
          <a:xfrm>
            <a:off x="17172900" y="9647319"/>
            <a:ext cx="5418423" cy="5812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defTabSz="457200">
              <a:lnSpc>
                <a:spcPct val="120000"/>
              </a:lnSpc>
              <a:defRPr sz="3200">
                <a:latin typeface="Gill Sans"/>
                <a:ea typeface="Gill Sans"/>
                <a:cs typeface="Gill Sans"/>
                <a:sym typeface="Gill Sans"/>
              </a:defRPr>
            </a:lvl1pPr>
          </a:lstStyle>
          <a:p>
            <a:r>
              <a:rPr dirty="0"/>
              <a:t>Momentum Gain</a:t>
            </a:r>
          </a:p>
        </p:txBody>
      </p:sp>
      <p:sp>
        <p:nvSpPr>
          <p:cNvPr id="653" name="Muon acceleration in relativistic wakefield">
            <a:extLst>
              <a:ext uri="{FF2B5EF4-FFF2-40B4-BE49-F238E27FC236}">
                <a16:creationId xmlns:a16="http://schemas.microsoft.com/office/drawing/2014/main" id="{CFB0ED40-3C09-5807-3C10-7EA44E143F04}"/>
              </a:ext>
            </a:extLst>
          </p:cNvPr>
          <p:cNvSpPr/>
          <p:nvPr/>
        </p:nvSpPr>
        <p:spPr>
          <a:xfrm>
            <a:off x="15068410" y="2187922"/>
            <a:ext cx="9029541" cy="746688"/>
          </a:xfrm>
          <a:prstGeom prst="rect">
            <a:avLst/>
          </a:prstGeom>
          <a:solidFill>
            <a:srgbClr val="B8361E"/>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defTabSz="457200">
              <a:defRPr sz="3600">
                <a:solidFill>
                  <a:srgbClr val="FFFFFF"/>
                </a:solidFill>
                <a:latin typeface="Gill Sans SemiBold"/>
                <a:ea typeface="Gill Sans SemiBold"/>
                <a:cs typeface="Gill Sans SemiBold"/>
                <a:sym typeface="Gill Sans SemiBold"/>
              </a:defRPr>
            </a:lvl1pPr>
          </a:lstStyle>
          <a:p>
            <a:r>
              <a:t>Muon acceleration in relativistic wakefield</a:t>
            </a:r>
          </a:p>
        </p:txBody>
      </p:sp>
      <p:sp>
        <p:nvSpPr>
          <p:cNvPr id="652" name="Rectangle">
            <a:extLst>
              <a:ext uri="{FF2B5EF4-FFF2-40B4-BE49-F238E27FC236}">
                <a16:creationId xmlns:a16="http://schemas.microsoft.com/office/drawing/2014/main" id="{574DBB92-2EB0-FCAA-3137-953A86AFB858}"/>
              </a:ext>
            </a:extLst>
          </p:cNvPr>
          <p:cNvSpPr/>
          <p:nvPr/>
        </p:nvSpPr>
        <p:spPr>
          <a:xfrm>
            <a:off x="15089823" y="2949232"/>
            <a:ext cx="8990754" cy="9892892"/>
          </a:xfrm>
          <a:prstGeom prst="rect">
            <a:avLst/>
          </a:prstGeom>
          <a:ln w="38100">
            <a:solidFill>
              <a:srgbClr val="B8361E"/>
            </a:solidFill>
            <a:miter lim="400000"/>
          </a:ln>
        </p:spPr>
        <p:txBody>
          <a:bodyPr lIns="50800" tIns="50800" rIns="50800" bIns="50800" anchor="ctr"/>
          <a:lstStyle/>
          <a:p>
            <a:pPr indent="359999" algn="l" defTabSz="457200">
              <a:defRPr sz="3600" b="1">
                <a:solidFill>
                  <a:srgbClr val="FFFFFF"/>
                </a:solidFill>
                <a:latin typeface="+mj-lt"/>
                <a:ea typeface="+mj-ea"/>
                <a:cs typeface="+mj-cs"/>
                <a:sym typeface="Gill Sans"/>
              </a:defRPr>
            </a:pPr>
            <a:endParaRPr/>
          </a:p>
        </p:txBody>
      </p:sp>
    </p:spTree>
    <p:extLst>
      <p:ext uri="{BB962C8B-B14F-4D97-AF65-F5344CB8AC3E}">
        <p14:creationId xmlns:p14="http://schemas.microsoft.com/office/powerpoint/2010/main" val="2977123035"/>
      </p:ext>
    </p:extLst>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37" fill="hold"/>
                                        <p:tgtEl>
                                          <p:spTgt spid="578"/>
                                        </p:tgtEl>
                                      </p:cBhvr>
                                    </p:cmd>
                                  </p:childTnLst>
                                </p:cTn>
                              </p:par>
                              <p:par>
                                <p:cTn id="7" presetID="1" presetClass="mediacall" presetSubtype="0" fill="hold" nodeType="withEffect">
                                  <p:stCondLst>
                                    <p:cond delay="0"/>
                                  </p:stCondLst>
                                  <p:childTnLst>
                                    <p:cmd type="call" cmd="playFrom(0.0)">
                                      <p:cBhvr>
                                        <p:cTn id="8" dur="2488" fill="hold"/>
                                        <p:tgtEl>
                                          <p:spTgt spid="57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578"/>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578"/>
                                        </p:tgtEl>
                                      </p:cBhvr>
                                    </p:cmd>
                                  </p:childTnLst>
                                </p:cTn>
                              </p:par>
                            </p:childTnLst>
                          </p:cTn>
                        </p:par>
                      </p:childTnLst>
                    </p:cTn>
                  </p:par>
                </p:childTnLst>
              </p:cTn>
              <p:nextCondLst>
                <p:cond evt="onClick" delay="0">
                  <p:tgtEl>
                    <p:spTgt spid="578"/>
                  </p:tgtEl>
                </p:cond>
              </p:nextCondLst>
            </p:seq>
            <p:seq concurrent="1" nextAc="seek">
              <p:cTn id="14" restart="whenNotActive" fill="hold" evtFilter="cancelBubble" nodeType="interactiveSeq">
                <p:stCondLst>
                  <p:cond evt="onClick" delay="0">
                    <p:tgtEl>
                      <p:spTgt spid="579"/>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579"/>
                                        </p:tgtEl>
                                      </p:cBhvr>
                                    </p:cmd>
                                  </p:childTnLst>
                                </p:cTn>
                              </p:par>
                            </p:childTnLst>
                          </p:cTn>
                        </p:par>
                      </p:childTnLst>
                    </p:cTn>
                  </p:par>
                </p:childTnLst>
              </p:cTn>
              <p:nextCondLst>
                <p:cond evt="onClick" delay="0">
                  <p:tgtEl>
                    <p:spTgt spid="579"/>
                  </p:tgtEl>
                </p:cond>
              </p:nextCondLst>
            </p:seq>
            <p:video>
              <p:cMediaNode vol="100000">
                <p:cTn id="19" fill="hold" display="0">
                  <p:stCondLst>
                    <p:cond delay="indefinite"/>
                  </p:stCondLst>
                </p:cTn>
                <p:tgtEl>
                  <p:spTgt spid="578"/>
                </p:tgtEl>
              </p:cMediaNode>
            </p:video>
            <p:video>
              <p:cMediaNode vol="100000">
                <p:cTn id="20" fill="hold" display="0">
                  <p:stCondLst>
                    <p:cond delay="indefinite"/>
                  </p:stCondLst>
                </p:cTn>
                <p:tgtEl>
                  <p:spTgt spid="579"/>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658"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658"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5"/>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659" name="Tecnico_ID_Principal_RBG-BRANCO.png" descr="Tecnico_ID_Principal_RBG-BRANCO.png"/>
          <p:cNvPicPr>
            <a:picLocks noChangeAspect="1"/>
          </p:cNvPicPr>
          <p:nvPr/>
        </p:nvPicPr>
        <p:blipFill>
          <a:blip r:embed="rId6"/>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660"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t> Sept 2026 </a:t>
                </a:r>
              </a:p>
            </p:txBody>
          </p:sp>
        </mc:Choice>
        <mc:Fallback xmlns="">
          <p:sp>
            <p:nvSpPr>
              <p:cNvPr id="660"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7"/>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679" name="Image" descr="Image"/>
          <p:cNvPicPr>
            <a:picLocks noChangeAspect="1"/>
          </p:cNvPicPr>
          <p:nvPr/>
        </p:nvPicPr>
        <p:blipFill>
          <a:blip r:embed="rId8"/>
          <a:stretch>
            <a:fillRect/>
          </a:stretch>
        </p:blipFill>
        <p:spPr>
          <a:xfrm>
            <a:off x="17486631" y="2018481"/>
            <a:ext cx="4486161" cy="1168271"/>
          </a:xfrm>
          <a:prstGeom prst="rect">
            <a:avLst/>
          </a:prstGeom>
          <a:ln w="12700">
            <a:miter lim="400000"/>
          </a:ln>
        </p:spPr>
      </p:pic>
      <p:pic>
        <p:nvPicPr>
          <p:cNvPr id="2" name="Picture 1">
            <a:extLst>
              <a:ext uri="{FF2B5EF4-FFF2-40B4-BE49-F238E27FC236}">
                <a16:creationId xmlns:a16="http://schemas.microsoft.com/office/drawing/2014/main" id="{7EA0B625-293F-DA69-DF0F-156B58608379}"/>
              </a:ext>
            </a:extLst>
          </p:cNvPr>
          <p:cNvPicPr>
            <a:picLocks noChangeAspect="1"/>
          </p:cNvPicPr>
          <p:nvPr/>
        </p:nvPicPr>
        <p:blipFill>
          <a:blip r:embed="rId9"/>
          <a:stretch>
            <a:fillRect/>
          </a:stretch>
        </p:blipFill>
        <p:spPr>
          <a:xfrm>
            <a:off x="546099" y="2283496"/>
            <a:ext cx="13849883" cy="5228179"/>
          </a:xfrm>
          <a:prstGeom prst="rect">
            <a:avLst/>
          </a:prstGeom>
        </p:spPr>
      </p:pic>
      <p:pic>
        <p:nvPicPr>
          <p:cNvPr id="3" name="Picture 2">
            <a:extLst>
              <a:ext uri="{FF2B5EF4-FFF2-40B4-BE49-F238E27FC236}">
                <a16:creationId xmlns:a16="http://schemas.microsoft.com/office/drawing/2014/main" id="{07506B0C-2241-EF78-7BA3-6EB3CBAF3E07}"/>
              </a:ext>
            </a:extLst>
          </p:cNvPr>
          <p:cNvPicPr>
            <a:picLocks noChangeAspect="1"/>
          </p:cNvPicPr>
          <p:nvPr/>
        </p:nvPicPr>
        <p:blipFill>
          <a:blip r:embed="rId10"/>
          <a:stretch>
            <a:fillRect/>
          </a:stretch>
        </p:blipFill>
        <p:spPr>
          <a:xfrm>
            <a:off x="619251" y="8291136"/>
            <a:ext cx="13849882" cy="4520697"/>
          </a:xfrm>
          <a:prstGeom prst="rect">
            <a:avLst/>
          </a:prstGeom>
        </p:spPr>
      </p:pic>
      <p:sp>
        <p:nvSpPr>
          <p:cNvPr id="4" name="Spatio-temporal Light Pulses as Drivers:…">
            <a:extLst>
              <a:ext uri="{FF2B5EF4-FFF2-40B4-BE49-F238E27FC236}">
                <a16:creationId xmlns:a16="http://schemas.microsoft.com/office/drawing/2014/main" id="{4199165A-9322-85A7-127C-0E20B321973F}"/>
              </a:ext>
            </a:extLst>
          </p:cNvPr>
          <p:cNvSpPr txBox="1"/>
          <p:nvPr/>
        </p:nvSpPr>
        <p:spPr>
          <a:xfrm>
            <a:off x="-133682" y="19416"/>
            <a:ext cx="13102803" cy="16668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p>
            <a:pPr marR="75026" indent="367902" algn="l" defTabSz="1696640">
              <a:defRPr sz="6000">
                <a:solidFill>
                  <a:srgbClr val="FFFFFF"/>
                </a:solidFill>
                <a:uFill>
                  <a:solidFill>
                    <a:srgbClr val="FFFFFF"/>
                  </a:solidFill>
                </a:uFill>
                <a:latin typeface="+mj-lt"/>
                <a:ea typeface="+mj-ea"/>
                <a:cs typeface="+mj-cs"/>
                <a:sym typeface="Gill Sans"/>
              </a:defRPr>
            </a:pPr>
            <a:r>
              <a:rPr dirty="0"/>
              <a:t>Plasma </a:t>
            </a:r>
            <a:r>
              <a:rPr dirty="0" err="1"/>
              <a:t>Wakefields</a:t>
            </a:r>
            <a:r>
              <a:rPr dirty="0"/>
              <a:t> Mitigate Decay Losses</a:t>
            </a:r>
          </a:p>
          <a:p>
            <a:pPr marR="75026" indent="367902" algn="l" defTabSz="1696640">
              <a:defRPr sz="4500">
                <a:solidFill>
                  <a:srgbClr val="FFFFFF"/>
                </a:solidFill>
                <a:uFill>
                  <a:solidFill>
                    <a:srgbClr val="FFFFFF"/>
                  </a:solidFill>
                </a:uFill>
                <a:latin typeface="Gill Sans Light"/>
                <a:ea typeface="Gill Sans Light"/>
                <a:cs typeface="Gill Sans Light"/>
                <a:sym typeface="Gill Sans Light"/>
              </a:defRPr>
            </a:pPr>
            <a:r>
              <a:rPr dirty="0"/>
              <a:t>but heavy particles start too slow to get trapped</a:t>
            </a:r>
          </a:p>
        </p:txBody>
      </p:sp>
      <p:sp>
        <p:nvSpPr>
          <p:cNvPr id="7" name="Slide Number Placeholder 6">
            <a:extLst>
              <a:ext uri="{FF2B5EF4-FFF2-40B4-BE49-F238E27FC236}">
                <a16:creationId xmlns:a16="http://schemas.microsoft.com/office/drawing/2014/main" id="{B3A21B0B-ADDB-FED0-8E73-8F04ABAE5EA7}"/>
              </a:ext>
            </a:extLst>
          </p:cNvPr>
          <p:cNvSpPr>
            <a:spLocks noGrp="1"/>
          </p:cNvSpPr>
          <p:nvPr>
            <p:ph type="sldNum" sz="quarter" idx="2"/>
          </p:nvPr>
        </p:nvSpPr>
        <p:spPr/>
        <p:txBody>
          <a:bodyPr/>
          <a:lstStyle/>
          <a:p>
            <a:fld id="{86CB4B4D-7CA3-9044-876B-883B54F8677D}" type="slidenum">
              <a:rPr lang="en-PT" smtClean="0"/>
              <a:t>7</a:t>
            </a:fld>
            <a:endParaRPr lang="en-PT"/>
          </a:p>
        </p:txBody>
      </p:sp>
      <p:pic>
        <p:nvPicPr>
          <p:cNvPr id="16" name="out.mp4" descr="out.mp4">
            <a:extLst>
              <a:ext uri="{FF2B5EF4-FFF2-40B4-BE49-F238E27FC236}">
                <a16:creationId xmlns:a16="http://schemas.microsoft.com/office/drawing/2014/main" id="{8AA42FB6-9EF4-FDB9-30C8-722547F572D3}"/>
              </a:ext>
            </a:extLst>
          </p:cNvPr>
          <p:cNvPicPr>
            <a:picLocks/>
          </p:cNvPicPr>
          <p:nvPr>
            <a:videoFile r:link="rId1"/>
            <p:extLst>
              <p:ext uri="{DAA4B4D4-6D71-4841-9C94-3DE7FCFB9230}">
                <p14:media xmlns:p14="http://schemas.microsoft.com/office/powerpoint/2010/main" r:embed="rId2">
                  <p14:trim st="2737.4149"/>
                </p14:media>
              </p:ext>
            </p:extLst>
          </p:nvPr>
        </p:nvPicPr>
        <p:blipFill>
          <a:blip r:embed="rId11"/>
          <a:stretch>
            <a:fillRect/>
          </a:stretch>
        </p:blipFill>
        <p:spPr>
          <a:xfrm>
            <a:off x="15269816" y="2508120"/>
            <a:ext cx="11470774" cy="6882466"/>
          </a:xfrm>
          <a:prstGeom prst="rect">
            <a:avLst/>
          </a:prstGeom>
          <a:ln w="12700">
            <a:miter lim="400000"/>
          </a:ln>
        </p:spPr>
      </p:pic>
      <p:pic>
        <p:nvPicPr>
          <p:cNvPr id="17" name="out.mp4" descr="out.mp4">
            <a:extLst>
              <a:ext uri="{FF2B5EF4-FFF2-40B4-BE49-F238E27FC236}">
                <a16:creationId xmlns:a16="http://schemas.microsoft.com/office/drawing/2014/main" id="{908A6132-EE84-2DCE-BF6D-C9901C89AE90}"/>
              </a:ext>
            </a:extLst>
          </p:cNvPr>
          <p:cNvPicPr>
            <a:picLocks/>
          </p:cNvPicPr>
          <p:nvPr>
            <a:videoFile r:link="rId1"/>
            <p:extLst>
              <p:ext uri="{DAA4B4D4-6D71-4841-9C94-3DE7FCFB9230}">
                <p14:media xmlns:p14="http://schemas.microsoft.com/office/powerpoint/2010/main" r:embed="rId3">
                  <p14:trim st="2633.6044" end="2097.17"/>
                </p14:media>
              </p:ext>
            </p:extLst>
          </p:nvPr>
        </p:nvPicPr>
        <p:blipFill>
          <a:blip r:embed="rId12"/>
          <a:stretch>
            <a:fillRect/>
          </a:stretch>
        </p:blipFill>
        <p:spPr>
          <a:xfrm>
            <a:off x="15504283" y="8471823"/>
            <a:ext cx="7962069" cy="3981036"/>
          </a:xfrm>
          <a:prstGeom prst="rect">
            <a:avLst/>
          </a:prstGeom>
          <a:ln w="12700">
            <a:miter lim="400000"/>
          </a:ln>
        </p:spPr>
      </p:pic>
      <mc:AlternateContent xmlns:mc="http://schemas.openxmlformats.org/markup-compatibility/2006" xmlns:a14="http://schemas.microsoft.com/office/drawing/2010/main">
        <mc:Choice Requires="a14">
          <p:sp>
            <p:nvSpPr>
              <p:cNvPr id="18" name="Rectangle">
                <a:extLst>
                  <a:ext uri="{FF2B5EF4-FFF2-40B4-BE49-F238E27FC236}">
                    <a16:creationId xmlns:a16="http://schemas.microsoft.com/office/drawing/2014/main" id="{740C557C-7CA9-9B81-1871-AF44C3B953C6}"/>
                  </a:ext>
                </a:extLst>
              </p:cNvPr>
              <p:cNvSpPr txBox="1"/>
              <p:nvPr/>
            </p:nvSpPr>
            <p:spPr>
              <a:xfrm>
                <a:off x="17376582" y="7042784"/>
                <a:ext cx="2029152" cy="654000"/>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lstStyle>
                <a:lvl1pPr algn="l" defTabSz="457200">
                  <a:lnSpc>
                    <a:spcPct val="120000"/>
                  </a:lnSpc>
                  <a:defRPr sz="3200">
                    <a:latin typeface="Gill Sans Light"/>
                    <a:ea typeface="Gill Sans Light"/>
                    <a:cs typeface="Gill Sans Light"/>
                    <a:sym typeface="Gill Sans Light"/>
                  </a:defRPr>
                </a:lvl1pPr>
              </a:lstStyle>
              <a:p>
                <a:pPr/>
                <a14:m>
                  <m:oMathPara xmlns:m="http://schemas.openxmlformats.org/officeDocument/2006/math">
                    <m:oMathParaPr>
                      <m:jc m:val="left"/>
                    </m:oMathParaPr>
                    <m:oMath>
                      <m:sSubSup>
                        <m:sSubSupPr>
                          <m:ctrlPr>
                            <a:rPr sz="3000" i="1">
                              <a:solidFill>
                                <a:srgbClr val="000000"/>
                              </a:solidFill>
                              <a:latin typeface="Cambria Math" panose="02040503050406030204" pitchFamily="18" charset="0"/>
                            </a:rPr>
                          </m:ctrlPr>
                        </m:sSubSupPr>
                        <m:e>
                          <m:r>
                            <a:rPr sz="3000" i="1">
                              <a:solidFill>
                                <a:srgbClr val="000000"/>
                              </a:solidFill>
                              <a:latin typeface="Cambria Math" panose="02040503050406030204" pitchFamily="18" charset="0"/>
                            </a:rPr>
                            <m:t>𝑣</m:t>
                          </m:r>
                        </m:e>
                        <m:sub>
                          <m:r>
                            <a:rPr sz="3000" i="1">
                              <a:solidFill>
                                <a:srgbClr val="000000"/>
                              </a:solidFill>
                              <a:latin typeface="Cambria Math" panose="02040503050406030204" pitchFamily="18" charset="0"/>
                            </a:rPr>
                            <m:t>𝜇</m:t>
                          </m:r>
                        </m:sub>
                        <m:sup>
                          <m:r>
                            <a:rPr sz="3000" i="1">
                              <a:solidFill>
                                <a:srgbClr val="000000"/>
                              </a:solidFill>
                              <a:latin typeface="Cambria Math" panose="02040503050406030204" pitchFamily="18" charset="0"/>
                            </a:rPr>
                            <m:t>0</m:t>
                          </m:r>
                        </m:sup>
                      </m:sSubSup>
                      <m:r>
                        <a:rPr sz="3000" i="1">
                          <a:solidFill>
                            <a:srgbClr val="000000"/>
                          </a:solidFill>
                          <a:latin typeface="Cambria Math" panose="02040503050406030204" pitchFamily="18" charset="0"/>
                        </a:rPr>
                        <m:t>=0.9</m:t>
                      </m:r>
                      <m:r>
                        <a:rPr sz="3000" i="1">
                          <a:solidFill>
                            <a:srgbClr val="000000"/>
                          </a:solidFill>
                          <a:latin typeface="Cambria Math" panose="02040503050406030204" pitchFamily="18" charset="0"/>
                        </a:rPr>
                        <m:t>𝑐</m:t>
                      </m:r>
                    </m:oMath>
                  </m:oMathPara>
                </a14:m>
                <a:endParaRPr/>
              </a:p>
            </p:txBody>
          </p:sp>
        </mc:Choice>
        <mc:Fallback xmlns="">
          <p:sp>
            <p:nvSpPr>
              <p:cNvPr id="18" name="Rectangle">
                <a:extLst>
                  <a:ext uri="{FF2B5EF4-FFF2-40B4-BE49-F238E27FC236}">
                    <a16:creationId xmlns:a16="http://schemas.microsoft.com/office/drawing/2014/main" id="{740C557C-7CA9-9B81-1871-AF44C3B953C6}"/>
                  </a:ext>
                </a:extLst>
              </p:cNvPr>
              <p:cNvSpPr txBox="1">
                <a:spLocks noRot="1" noChangeAspect="1" noMove="1" noResize="1" noEditPoints="1" noAdjustHandles="1" noChangeArrowheads="1" noChangeShapeType="1" noTextEdit="1"/>
              </p:cNvSpPr>
              <p:nvPr/>
            </p:nvSpPr>
            <p:spPr>
              <a:xfrm>
                <a:off x="17376582" y="7042784"/>
                <a:ext cx="2029152" cy="654000"/>
              </a:xfrm>
              <a:prstGeom prst="rect">
                <a:avLst/>
              </a:prstGeom>
              <a:blipFill>
                <a:blip r:embed="rId13"/>
                <a:stretch>
                  <a:fillRect l="-1250" b="-5660"/>
                </a:stretch>
              </a:blipFill>
              <a:ln w="12700">
                <a:miter lim="400000"/>
              </a:ln>
              <a:extLst>
                <a:ext uri="{C572A759-6A51-4108-AA02-DFA0A04FC94B}">
                  <ma14:wrappingTextBoxFlag xmlns:ma14="http://schemas.microsoft.com/office/mac/drawingml/2011/main" xmlns:m="http://schemas.openxmlformats.org/officeDocument/2006/math" xmlns="" xmlns:a14="http://schemas.microsoft.com/office/drawing/2010/main" val="1"/>
                </a:ext>
              </a:extLst>
            </p:spPr>
            <p:txBody>
              <a:bodyPr/>
              <a:lstStyle/>
              <a:p>
                <a:r>
                  <a:rPr lang="en-PT">
                    <a:noFill/>
                  </a:rPr>
                  <a:t> </a:t>
                </a:r>
              </a:p>
            </p:txBody>
          </p:sp>
        </mc:Fallback>
      </mc:AlternateContent>
      <p:pic>
        <p:nvPicPr>
          <p:cNvPr id="19" name="Image" descr="Image">
            <a:extLst>
              <a:ext uri="{FF2B5EF4-FFF2-40B4-BE49-F238E27FC236}">
                <a16:creationId xmlns:a16="http://schemas.microsoft.com/office/drawing/2014/main" id="{F9D230C2-E549-0F05-38BE-3790EC2C637F}"/>
              </a:ext>
            </a:extLst>
          </p:cNvPr>
          <p:cNvPicPr>
            <a:picLocks noChangeAspect="1"/>
          </p:cNvPicPr>
          <p:nvPr/>
        </p:nvPicPr>
        <p:blipFill>
          <a:blip r:embed="rId8"/>
          <a:stretch>
            <a:fillRect/>
          </a:stretch>
        </p:blipFill>
        <p:spPr>
          <a:xfrm>
            <a:off x="17486631" y="2018481"/>
            <a:ext cx="4486161" cy="1168271"/>
          </a:xfrm>
          <a:prstGeom prst="rect">
            <a:avLst/>
          </a:prstGeom>
          <a:ln w="12700">
            <a:miter lim="400000"/>
          </a:ln>
        </p:spPr>
      </p:pic>
      <p:pic>
        <p:nvPicPr>
          <p:cNvPr id="20" name="Image" descr="Image">
            <a:extLst>
              <a:ext uri="{FF2B5EF4-FFF2-40B4-BE49-F238E27FC236}">
                <a16:creationId xmlns:a16="http://schemas.microsoft.com/office/drawing/2014/main" id="{69D6FD49-B70C-0B37-C3EE-DF4B723FED48}"/>
              </a:ext>
            </a:extLst>
          </p:cNvPr>
          <p:cNvPicPr>
            <a:picLocks noChangeAspect="1"/>
          </p:cNvPicPr>
          <p:nvPr/>
        </p:nvPicPr>
        <p:blipFill>
          <a:blip r:embed="rId14"/>
          <a:stretch>
            <a:fillRect/>
          </a:stretch>
        </p:blipFill>
        <p:spPr>
          <a:xfrm>
            <a:off x="23866738" y="2462203"/>
            <a:ext cx="1295103" cy="6952653"/>
          </a:xfrm>
          <a:prstGeom prst="rect">
            <a:avLst/>
          </a:prstGeom>
          <a:ln w="12700">
            <a:miter lim="400000"/>
          </a:ln>
        </p:spPr>
      </p:pic>
      <p:sp>
        <p:nvSpPr>
          <p:cNvPr id="21" name="Moving window at c">
            <a:extLst>
              <a:ext uri="{FF2B5EF4-FFF2-40B4-BE49-F238E27FC236}">
                <a16:creationId xmlns:a16="http://schemas.microsoft.com/office/drawing/2014/main" id="{D389F33F-0AFD-9F3F-B5E7-B11BE749D09A}"/>
              </a:ext>
            </a:extLst>
          </p:cNvPr>
          <p:cNvSpPr txBox="1"/>
          <p:nvPr/>
        </p:nvSpPr>
        <p:spPr>
          <a:xfrm>
            <a:off x="20327794" y="11922875"/>
            <a:ext cx="3809393" cy="7466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defTabSz="457200">
              <a:lnSpc>
                <a:spcPct val="120000"/>
              </a:lnSpc>
              <a:defRPr sz="3200">
                <a:latin typeface="Gill Sans"/>
                <a:ea typeface="Gill Sans"/>
                <a:cs typeface="Gill Sans"/>
                <a:sym typeface="Gill Sans"/>
              </a:defRPr>
            </a:lvl1pPr>
          </a:lstStyle>
          <a:p>
            <a:r>
              <a:rPr dirty="0"/>
              <a:t>Moving window at c</a:t>
            </a:r>
          </a:p>
        </p:txBody>
      </p:sp>
      <p:sp>
        <p:nvSpPr>
          <p:cNvPr id="22" name="Momentum Gain">
            <a:extLst>
              <a:ext uri="{FF2B5EF4-FFF2-40B4-BE49-F238E27FC236}">
                <a16:creationId xmlns:a16="http://schemas.microsoft.com/office/drawing/2014/main" id="{F95F5E39-C428-0B78-6FBA-1BB245E56313}"/>
              </a:ext>
            </a:extLst>
          </p:cNvPr>
          <p:cNvSpPr txBox="1"/>
          <p:nvPr/>
        </p:nvSpPr>
        <p:spPr>
          <a:xfrm>
            <a:off x="17020500" y="9494919"/>
            <a:ext cx="5418423" cy="5812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defTabSz="457200">
              <a:lnSpc>
                <a:spcPct val="120000"/>
              </a:lnSpc>
              <a:defRPr sz="3200">
                <a:latin typeface="Gill Sans"/>
                <a:ea typeface="Gill Sans"/>
                <a:cs typeface="Gill Sans"/>
                <a:sym typeface="Gill Sans"/>
              </a:defRPr>
            </a:lvl1pPr>
          </a:lstStyle>
          <a:p>
            <a:r>
              <a:t>Momentum Gain</a:t>
            </a:r>
          </a:p>
        </p:txBody>
      </p:sp>
      <p:pic>
        <p:nvPicPr>
          <p:cNvPr id="23" name="Image" descr="Image">
            <a:extLst>
              <a:ext uri="{FF2B5EF4-FFF2-40B4-BE49-F238E27FC236}">
                <a16:creationId xmlns:a16="http://schemas.microsoft.com/office/drawing/2014/main" id="{710F7347-27A0-6E15-D00E-6701845DA570}"/>
              </a:ext>
            </a:extLst>
          </p:cNvPr>
          <p:cNvPicPr>
            <a:picLocks noChangeAspect="1"/>
          </p:cNvPicPr>
          <p:nvPr/>
        </p:nvPicPr>
        <p:blipFill>
          <a:blip r:embed="rId15"/>
          <a:stretch>
            <a:fillRect/>
          </a:stretch>
        </p:blipFill>
        <p:spPr>
          <a:xfrm>
            <a:off x="23327239" y="2070475"/>
            <a:ext cx="2028911" cy="6221990"/>
          </a:xfrm>
          <a:prstGeom prst="rect">
            <a:avLst/>
          </a:prstGeom>
          <a:ln w="12700">
            <a:miter lim="400000"/>
          </a:ln>
        </p:spPr>
      </p:pic>
      <p:sp>
        <p:nvSpPr>
          <p:cNvPr id="24" name="Too slow to be trapped!">
            <a:extLst>
              <a:ext uri="{FF2B5EF4-FFF2-40B4-BE49-F238E27FC236}">
                <a16:creationId xmlns:a16="http://schemas.microsoft.com/office/drawing/2014/main" id="{AF70F212-1F0C-ECF2-3FB5-2ED830C7ADC4}"/>
              </a:ext>
            </a:extLst>
          </p:cNvPr>
          <p:cNvSpPr txBox="1"/>
          <p:nvPr/>
        </p:nvSpPr>
        <p:spPr>
          <a:xfrm>
            <a:off x="16776106" y="3750495"/>
            <a:ext cx="5418423" cy="5812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p>
            <a:pPr defTabSz="457200">
              <a:lnSpc>
                <a:spcPct val="120000"/>
              </a:lnSpc>
              <a:defRPr sz="3200">
                <a:latin typeface="Gill Sans"/>
                <a:ea typeface="Gill Sans"/>
                <a:cs typeface="Gill Sans"/>
                <a:sym typeface="Gill Sans"/>
              </a:defRPr>
            </a:pPr>
            <a:r>
              <a:rPr dirty="0"/>
              <a:t>Too </a:t>
            </a:r>
            <a:r>
              <a:rPr b="1" dirty="0"/>
              <a:t>slow </a:t>
            </a:r>
            <a:r>
              <a:rPr dirty="0"/>
              <a:t>to be trapped!</a:t>
            </a:r>
          </a:p>
        </p:txBody>
      </p:sp>
      <p:sp>
        <p:nvSpPr>
          <p:cNvPr id="683" name="Muon acceleration in relativistic wakefield"/>
          <p:cNvSpPr/>
          <p:nvPr/>
        </p:nvSpPr>
        <p:spPr>
          <a:xfrm>
            <a:off x="15068410" y="2187922"/>
            <a:ext cx="9029541" cy="746688"/>
          </a:xfrm>
          <a:prstGeom prst="rect">
            <a:avLst/>
          </a:prstGeom>
          <a:solidFill>
            <a:srgbClr val="B8361E"/>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defTabSz="457200">
              <a:defRPr sz="3600">
                <a:solidFill>
                  <a:srgbClr val="FFFFFF"/>
                </a:solidFill>
                <a:latin typeface="Gill Sans SemiBold"/>
                <a:ea typeface="Gill Sans SemiBold"/>
                <a:cs typeface="Gill Sans SemiBold"/>
                <a:sym typeface="Gill Sans SemiBold"/>
              </a:defRPr>
            </a:lvl1pPr>
          </a:lstStyle>
          <a:p>
            <a:r>
              <a:rPr dirty="0"/>
              <a:t>Muon acceleration in relativistic </a:t>
            </a:r>
            <a:r>
              <a:rPr dirty="0" err="1"/>
              <a:t>wakefield</a:t>
            </a:r>
            <a:endParaRPr dirty="0"/>
          </a:p>
        </p:txBody>
      </p:sp>
      <p:sp>
        <p:nvSpPr>
          <p:cNvPr id="682" name="Rectangle"/>
          <p:cNvSpPr/>
          <p:nvPr/>
        </p:nvSpPr>
        <p:spPr>
          <a:xfrm>
            <a:off x="15089823" y="2949232"/>
            <a:ext cx="8990754" cy="9892892"/>
          </a:xfrm>
          <a:prstGeom prst="rect">
            <a:avLst/>
          </a:prstGeom>
          <a:ln w="38100">
            <a:solidFill>
              <a:srgbClr val="B8361E"/>
            </a:solidFill>
            <a:miter lim="400000"/>
          </a:ln>
        </p:spPr>
        <p:txBody>
          <a:bodyPr lIns="50800" tIns="50800" rIns="50800" bIns="50800" anchor="ctr"/>
          <a:lstStyle/>
          <a:p>
            <a:pPr indent="359999" algn="l" defTabSz="457200">
              <a:defRPr sz="3600" b="1">
                <a:solidFill>
                  <a:srgbClr val="FFFFFF"/>
                </a:solidFill>
                <a:latin typeface="+mj-lt"/>
                <a:ea typeface="+mj-ea"/>
                <a:cs typeface="+mj-cs"/>
                <a:sym typeface="Gill Sans"/>
              </a:defRPr>
            </a:pPr>
            <a:endParaRPr/>
          </a:p>
        </p:txBody>
      </p:sp>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069" fill="hold"/>
                                        <p:tgtEl>
                                          <p:spTgt spid="17"/>
                                        </p:tgtEl>
                                      </p:cBhvr>
                                    </p:cmd>
                                  </p:childTnLst>
                                </p:cTn>
                              </p:par>
                              <p:par>
                                <p:cTn id="7" presetID="1" presetClass="mediacall" presetSubtype="0" fill="hold" nodeType="withEffect">
                                  <p:stCondLst>
                                    <p:cond delay="0"/>
                                  </p:stCondLst>
                                  <p:childTnLst>
                                    <p:cmd type="call" cmd="playFrom(0.0)">
                                      <p:cBhvr>
                                        <p:cTn id="8" dur="9062"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17"/>
                                        </p:tgtEl>
                                      </p:cBhvr>
                                    </p:cmd>
                                  </p:childTnLst>
                                </p:cTn>
                              </p:par>
                            </p:childTnLst>
                          </p:cTn>
                        </p:par>
                      </p:childTnLst>
                    </p:cTn>
                  </p:par>
                </p:childTnLst>
              </p:cTn>
              <p:nextCondLst>
                <p:cond evt="onClick" delay="0">
                  <p:tgtEl>
                    <p:spTgt spid="17"/>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6"/>
                                        </p:tgtEl>
                                      </p:cBhvr>
                                    </p:cmd>
                                  </p:childTnLst>
                                </p:cTn>
                              </p:par>
                            </p:childTnLst>
                          </p:cTn>
                        </p:par>
                      </p:childTnLst>
                    </p:cTn>
                  </p:par>
                </p:childTnLst>
              </p:cTn>
              <p:nextCondLst>
                <p:cond evt="onClick" delay="0">
                  <p:tgtEl>
                    <p:spTgt spid="16"/>
                  </p:tgtEl>
                </p:cond>
              </p:nextCondLst>
            </p:seq>
            <p:video>
              <p:cMediaNode vol="100000">
                <p:cTn id="19" fill="hold" display="0">
                  <p:stCondLst>
                    <p:cond delay="indefinite"/>
                  </p:stCondLst>
                </p:cTn>
                <p:tgtEl>
                  <p:spTgt spid="17"/>
                </p:tgtEl>
              </p:cMediaNode>
            </p:video>
            <p:video>
              <p:cMediaNode vol="100000">
                <p:cTn id="20" fill="hold" display="0">
                  <p:stCondLst>
                    <p:cond delay="indefinite"/>
                  </p:stCondLst>
                </p:cTn>
                <p:tgtEl>
                  <p:spTgt spid="16"/>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AEE4A-B902-9333-48A3-37B57F026B45}"/>
            </a:ext>
          </a:extLst>
        </p:cNvPr>
        <p:cNvGrpSpPr/>
        <p:nvPr/>
      </p:nvGrpSpPr>
      <p:grpSpPr>
        <a:xfrm>
          <a:off x="0" y="0"/>
          <a:ext cx="0" cy="0"/>
          <a:chOff x="0" y="0"/>
          <a:chExt cx="0" cy="0"/>
        </a:xfrm>
      </p:grpSpPr>
      <p:sp>
        <p:nvSpPr>
          <p:cNvPr id="542" name="Rectangle">
            <a:extLst>
              <a:ext uri="{FF2B5EF4-FFF2-40B4-BE49-F238E27FC236}">
                <a16:creationId xmlns:a16="http://schemas.microsoft.com/office/drawing/2014/main" id="{353426EB-26C6-FAB4-7410-D93316931EE7}"/>
              </a:ext>
            </a:extLst>
          </p:cNvPr>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544" name="Tecnico_ID_Principal_RBG-BRANCO.png" descr="Tecnico_ID_Principal_RBG-BRANCO.png">
            <a:extLst>
              <a:ext uri="{FF2B5EF4-FFF2-40B4-BE49-F238E27FC236}">
                <a16:creationId xmlns:a16="http://schemas.microsoft.com/office/drawing/2014/main" id="{FC021EE3-05E1-4464-3884-BC11520A7F85}"/>
              </a:ext>
            </a:extLst>
          </p:cNvPr>
          <p:cNvPicPr>
            <a:picLocks noChangeAspect="1"/>
          </p:cNvPicPr>
          <p:nvPr/>
        </p:nvPicPr>
        <p:blipFill>
          <a:blip r:embed="rId2"/>
          <a:stretch>
            <a:fillRect/>
          </a:stretch>
        </p:blipFill>
        <p:spPr>
          <a:xfrm>
            <a:off x="21096067" y="91707"/>
            <a:ext cx="2741243" cy="1522293"/>
          </a:xfrm>
          <a:prstGeom prst="rect">
            <a:avLst/>
          </a:prstGeom>
          <a:ln w="12700">
            <a:miter lim="400000"/>
          </a:ln>
        </p:spPr>
      </p:pic>
      <p:sp>
        <p:nvSpPr>
          <p:cNvPr id="545" name="Outline">
            <a:extLst>
              <a:ext uri="{FF2B5EF4-FFF2-40B4-BE49-F238E27FC236}">
                <a16:creationId xmlns:a16="http://schemas.microsoft.com/office/drawing/2014/main" id="{E1924774-FF93-1B48-C5D8-014B00F536CC}"/>
              </a:ext>
            </a:extLst>
          </p:cNvPr>
          <p:cNvSpPr txBox="1"/>
          <p:nvPr/>
        </p:nvSpPr>
        <p:spPr>
          <a:xfrm>
            <a:off x="546100" y="343266"/>
            <a:ext cx="2865661" cy="10191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spAutoFit/>
          </a:bodyPr>
          <a:lstStyle>
            <a:lvl1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lvl1pPr>
          </a:lstStyle>
          <a:p>
            <a:r>
              <a:t>Outline</a:t>
            </a:r>
          </a:p>
        </p:txBody>
      </p:sp>
      <p:grpSp>
        <p:nvGrpSpPr>
          <p:cNvPr id="579" name="Group">
            <a:extLst>
              <a:ext uri="{FF2B5EF4-FFF2-40B4-BE49-F238E27FC236}">
                <a16:creationId xmlns:a16="http://schemas.microsoft.com/office/drawing/2014/main" id="{C6EA6121-B693-A8A7-34F5-F96460F4B192}"/>
              </a:ext>
            </a:extLst>
          </p:cNvPr>
          <p:cNvGrpSpPr/>
          <p:nvPr/>
        </p:nvGrpSpPr>
        <p:grpSpPr>
          <a:xfrm>
            <a:off x="1903262" y="2471325"/>
            <a:ext cx="20993314" cy="10014715"/>
            <a:chOff x="0" y="0"/>
            <a:chExt cx="20993313" cy="10014713"/>
          </a:xfrm>
        </p:grpSpPr>
        <p:pic>
          <p:nvPicPr>
            <p:cNvPr id="546" name="pasted-movie.png" descr="pasted-movie.png">
              <a:extLst>
                <a:ext uri="{FF2B5EF4-FFF2-40B4-BE49-F238E27FC236}">
                  <a16:creationId xmlns:a16="http://schemas.microsoft.com/office/drawing/2014/main" id="{4CAE2D08-DE9C-9697-BE66-8402BD676E1E}"/>
                </a:ext>
              </a:extLst>
            </p:cNvPr>
            <p:cNvPicPr>
              <a:picLocks noChangeAspect="1"/>
            </p:cNvPicPr>
            <p:nvPr/>
          </p:nvPicPr>
          <p:blipFill>
            <a:blip r:embed="rId3"/>
            <a:stretch>
              <a:fillRect/>
            </a:stretch>
          </p:blipFill>
          <p:spPr>
            <a:xfrm>
              <a:off x="154774" y="1908646"/>
              <a:ext cx="3380679" cy="1019176"/>
            </a:xfrm>
            <a:prstGeom prst="rect">
              <a:avLst/>
            </a:prstGeom>
            <a:ln w="12700" cap="flat">
              <a:noFill/>
              <a:miter lim="400000"/>
            </a:ln>
            <a:effectLst/>
          </p:spPr>
        </p:pic>
        <p:sp>
          <p:nvSpPr>
            <p:cNvPr id="548" name="Rounded Rectangle">
              <a:extLst>
                <a:ext uri="{FF2B5EF4-FFF2-40B4-BE49-F238E27FC236}">
                  <a16:creationId xmlns:a16="http://schemas.microsoft.com/office/drawing/2014/main" id="{37B864E4-A540-8D4D-D013-5A28F894C4E6}"/>
                </a:ext>
              </a:extLst>
            </p:cNvPr>
            <p:cNvSpPr/>
            <p:nvPr/>
          </p:nvSpPr>
          <p:spPr>
            <a:xfrm>
              <a:off x="0" y="0"/>
              <a:ext cx="20993313" cy="2106620"/>
            </a:xfrm>
            <a:prstGeom prst="roundRect">
              <a:avLst>
                <a:gd name="adj" fmla="val 17415"/>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sp>
          <p:nvSpPr>
            <p:cNvPr id="549" name="The flying focus technique decouples the peak intensity velocity from the group velocity of the pulse [1,4].">
              <a:extLst>
                <a:ext uri="{FF2B5EF4-FFF2-40B4-BE49-F238E27FC236}">
                  <a16:creationId xmlns:a16="http://schemas.microsoft.com/office/drawing/2014/main" id="{2CE91B17-9A6C-68D0-3092-7CBCF7649D56}"/>
                </a:ext>
              </a:extLst>
            </p:cNvPr>
            <p:cNvSpPr txBox="1"/>
            <p:nvPr/>
          </p:nvSpPr>
          <p:spPr>
            <a:xfrm>
              <a:off x="4916157" y="3297682"/>
              <a:ext cx="15334417" cy="73104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dirty="0"/>
                <a:t>Controlling wake velocity with </a:t>
              </a:r>
              <a:r>
                <a:rPr dirty="0">
                  <a:latin typeface="+mj-lt"/>
                  <a:ea typeface="+mj-ea"/>
                  <a:cs typeface="+mj-cs"/>
                  <a:sym typeface="Gill Sans"/>
                </a:rPr>
                <a:t>flying focus pulses</a:t>
              </a:r>
            </a:p>
          </p:txBody>
        </p:sp>
        <p:sp>
          <p:nvSpPr>
            <p:cNvPr id="550" name="Rounded Rectangle">
              <a:extLst>
                <a:ext uri="{FF2B5EF4-FFF2-40B4-BE49-F238E27FC236}">
                  <a16:creationId xmlns:a16="http://schemas.microsoft.com/office/drawing/2014/main" id="{A8DEC463-8CDC-1DE8-8CC9-A090EC468625}"/>
                </a:ext>
              </a:extLst>
            </p:cNvPr>
            <p:cNvSpPr/>
            <p:nvPr/>
          </p:nvSpPr>
          <p:spPr>
            <a:xfrm>
              <a:off x="0" y="2603100"/>
              <a:ext cx="20993313" cy="2106621"/>
            </a:xfrm>
            <a:prstGeom prst="roundRect">
              <a:avLst>
                <a:gd name="adj" fmla="val 17415"/>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pic>
          <p:nvPicPr>
            <p:cNvPr id="551" name="pasted-movie.png" descr="pasted-movie.png">
              <a:extLst>
                <a:ext uri="{FF2B5EF4-FFF2-40B4-BE49-F238E27FC236}">
                  <a16:creationId xmlns:a16="http://schemas.microsoft.com/office/drawing/2014/main" id="{221084C5-872F-3FF4-4E85-2FAEACF0C3CE}"/>
                </a:ext>
              </a:extLst>
            </p:cNvPr>
            <p:cNvPicPr>
              <a:picLocks noChangeAspect="1"/>
            </p:cNvPicPr>
            <p:nvPr/>
          </p:nvPicPr>
          <p:blipFill>
            <a:blip r:embed="rId3"/>
            <a:stretch>
              <a:fillRect/>
            </a:stretch>
          </p:blipFill>
          <p:spPr>
            <a:xfrm>
              <a:off x="154774" y="8995537"/>
              <a:ext cx="3380679" cy="1019176"/>
            </a:xfrm>
            <a:prstGeom prst="rect">
              <a:avLst/>
            </a:prstGeom>
            <a:ln w="12700" cap="flat">
              <a:noFill/>
              <a:miter lim="400000"/>
            </a:ln>
            <a:effectLst/>
          </p:spPr>
        </p:pic>
        <p:grpSp>
          <p:nvGrpSpPr>
            <p:cNvPr id="554" name="Group">
              <a:extLst>
                <a:ext uri="{FF2B5EF4-FFF2-40B4-BE49-F238E27FC236}">
                  <a16:creationId xmlns:a16="http://schemas.microsoft.com/office/drawing/2014/main" id="{25D50944-5276-A7CB-D3C8-CB117C64ED64}"/>
                </a:ext>
              </a:extLst>
            </p:cNvPr>
            <p:cNvGrpSpPr/>
            <p:nvPr/>
          </p:nvGrpSpPr>
          <p:grpSpPr>
            <a:xfrm>
              <a:off x="1125189" y="5027270"/>
              <a:ext cx="3041728" cy="2199600"/>
              <a:chOff x="0" y="0"/>
              <a:chExt cx="3041726" cy="2199598"/>
            </a:xfrm>
          </p:grpSpPr>
          <p:pic>
            <p:nvPicPr>
              <p:cNvPr id="552" name="1.png" descr="1.png">
                <a:extLst>
                  <a:ext uri="{FF2B5EF4-FFF2-40B4-BE49-F238E27FC236}">
                    <a16:creationId xmlns:a16="http://schemas.microsoft.com/office/drawing/2014/main" id="{01A9A84B-8FBF-AAE3-2A43-11C941CAF9ED}"/>
                  </a:ext>
                </a:extLst>
              </p:cNvPr>
              <p:cNvPicPr>
                <a:picLocks noChangeAspect="1"/>
              </p:cNvPicPr>
              <p:nvPr/>
            </p:nvPicPr>
            <p:blipFill>
              <a:blip r:embed="rId4"/>
              <a:srcRect l="5212" r="28969"/>
              <a:stretch>
                <a:fillRect/>
              </a:stretch>
            </p:blipFill>
            <p:spPr>
              <a:xfrm>
                <a:off x="0" y="0"/>
                <a:ext cx="2895449" cy="2199599"/>
              </a:xfrm>
              <a:prstGeom prst="rect">
                <a:avLst/>
              </a:prstGeom>
              <a:ln w="12700" cap="flat">
                <a:noFill/>
                <a:miter lim="400000"/>
              </a:ln>
              <a:effectLst/>
            </p:spPr>
          </p:pic>
          <p:pic>
            <p:nvPicPr>
              <p:cNvPr id="553" name="pasted-movie.png" descr="pasted-movie.png">
                <a:extLst>
                  <a:ext uri="{FF2B5EF4-FFF2-40B4-BE49-F238E27FC236}">
                    <a16:creationId xmlns:a16="http://schemas.microsoft.com/office/drawing/2014/main" id="{98E22C1E-B2A4-A601-830D-EC1417A1192B}"/>
                  </a:ext>
                </a:extLst>
              </p:cNvPr>
              <p:cNvPicPr>
                <a:picLocks noChangeAspect="1"/>
              </p:cNvPicPr>
              <p:nvPr/>
            </p:nvPicPr>
            <p:blipFill>
              <a:blip r:embed="rId5"/>
              <a:srcRect/>
              <a:stretch>
                <a:fillRect/>
              </a:stretch>
            </p:blipFill>
            <p:spPr>
              <a:xfrm rot="16200000">
                <a:off x="2685840" y="307861"/>
                <a:ext cx="525814" cy="185959"/>
              </a:xfrm>
              <a:prstGeom prst="rect">
                <a:avLst/>
              </a:prstGeom>
              <a:ln w="12700" cap="flat">
                <a:noFill/>
                <a:miter lim="400000"/>
              </a:ln>
              <a:effectLst/>
            </p:spPr>
          </p:pic>
        </p:grpSp>
        <p:grpSp>
          <p:nvGrpSpPr>
            <p:cNvPr id="570" name="Group">
              <a:extLst>
                <a:ext uri="{FF2B5EF4-FFF2-40B4-BE49-F238E27FC236}">
                  <a16:creationId xmlns:a16="http://schemas.microsoft.com/office/drawing/2014/main" id="{5EB7BCD1-CAB3-12A7-336D-22FDFA964559}"/>
                </a:ext>
              </a:extLst>
            </p:cNvPr>
            <p:cNvGrpSpPr/>
            <p:nvPr/>
          </p:nvGrpSpPr>
          <p:grpSpPr>
            <a:xfrm>
              <a:off x="255218" y="2932359"/>
              <a:ext cx="4781670" cy="1454931"/>
              <a:chOff x="0" y="563078"/>
              <a:chExt cx="4781669" cy="1454930"/>
            </a:xfrm>
          </p:grpSpPr>
          <p:grpSp>
            <p:nvGrpSpPr>
              <p:cNvPr id="559" name="Group">
                <a:extLst>
                  <a:ext uri="{FF2B5EF4-FFF2-40B4-BE49-F238E27FC236}">
                    <a16:creationId xmlns:a16="http://schemas.microsoft.com/office/drawing/2014/main" id="{34B6A632-2DC2-6199-3756-32A3EA1BBBE2}"/>
                  </a:ext>
                </a:extLst>
              </p:cNvPr>
              <p:cNvGrpSpPr/>
              <p:nvPr/>
            </p:nvGrpSpPr>
            <p:grpSpPr>
              <a:xfrm flipH="1">
                <a:off x="2849732" y="569603"/>
                <a:ext cx="1931938" cy="1448406"/>
                <a:chOff x="0" y="563078"/>
                <a:chExt cx="1931936" cy="1448405"/>
              </a:xfrm>
            </p:grpSpPr>
            <p:sp>
              <p:nvSpPr>
                <p:cNvPr id="555" name="Line">
                  <a:extLst>
                    <a:ext uri="{FF2B5EF4-FFF2-40B4-BE49-F238E27FC236}">
                      <a16:creationId xmlns:a16="http://schemas.microsoft.com/office/drawing/2014/main" id="{210A35CD-74E2-2CC4-B27C-BB7746F124D2}"/>
                    </a:ext>
                  </a:extLst>
                </p:cNvPr>
                <p:cNvSpPr/>
                <p:nvPr/>
              </p:nvSpPr>
              <p:spPr>
                <a:xfrm flipH="1" flipV="1">
                  <a:off x="784995" y="563078"/>
                  <a:ext cx="1145684" cy="650932"/>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56" name="Line">
                  <a:extLst>
                    <a:ext uri="{FF2B5EF4-FFF2-40B4-BE49-F238E27FC236}">
                      <a16:creationId xmlns:a16="http://schemas.microsoft.com/office/drawing/2014/main" id="{0C879036-D21E-4A11-7634-511C225D693E}"/>
                    </a:ext>
                  </a:extLst>
                </p:cNvPr>
                <p:cNvSpPr/>
                <p:nvPr/>
              </p:nvSpPr>
              <p:spPr>
                <a:xfrm flipH="1" flipV="1">
                  <a:off x="0" y="563262"/>
                  <a:ext cx="1931937" cy="724135"/>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57" name="Line">
                  <a:extLst>
                    <a:ext uri="{FF2B5EF4-FFF2-40B4-BE49-F238E27FC236}">
                      <a16:creationId xmlns:a16="http://schemas.microsoft.com/office/drawing/2014/main" id="{F07E554F-A73B-E10D-0BF9-95CAE30D26BC}"/>
                    </a:ext>
                  </a:extLst>
                </p:cNvPr>
                <p:cNvSpPr/>
                <p:nvPr/>
              </p:nvSpPr>
              <p:spPr>
                <a:xfrm flipH="1">
                  <a:off x="771167" y="1355166"/>
                  <a:ext cx="1159529" cy="656319"/>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58" name="Line">
                  <a:extLst>
                    <a:ext uri="{FF2B5EF4-FFF2-40B4-BE49-F238E27FC236}">
                      <a16:creationId xmlns:a16="http://schemas.microsoft.com/office/drawing/2014/main" id="{112C4C9E-34DF-7565-2D3C-D6AD52A89FE9}"/>
                    </a:ext>
                  </a:extLst>
                </p:cNvPr>
                <p:cNvSpPr/>
                <p:nvPr/>
              </p:nvSpPr>
              <p:spPr>
                <a:xfrm flipH="1">
                  <a:off x="5292" y="1290082"/>
                  <a:ext cx="1926351" cy="716293"/>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grpSp>
          <p:sp>
            <p:nvSpPr>
              <p:cNvPr id="560" name="Oval">
                <a:extLst>
                  <a:ext uri="{FF2B5EF4-FFF2-40B4-BE49-F238E27FC236}">
                    <a16:creationId xmlns:a16="http://schemas.microsoft.com/office/drawing/2014/main" id="{2231C4AE-6555-1256-27B1-2E62A3F11FBA}"/>
                  </a:ext>
                </a:extLst>
              </p:cNvPr>
              <p:cNvSpPr/>
              <p:nvPr/>
            </p:nvSpPr>
            <p:spPr>
              <a:xfrm>
                <a:off x="2493519" y="1160365"/>
                <a:ext cx="126763" cy="233719"/>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1" name="Oval">
                <a:extLst>
                  <a:ext uri="{FF2B5EF4-FFF2-40B4-BE49-F238E27FC236}">
                    <a16:creationId xmlns:a16="http://schemas.microsoft.com/office/drawing/2014/main" id="{B2ED898C-F582-6481-5904-3A86547506F6}"/>
                  </a:ext>
                </a:extLst>
              </p:cNvPr>
              <p:cNvSpPr/>
              <p:nvPr/>
            </p:nvSpPr>
            <p:spPr>
              <a:xfrm>
                <a:off x="2668446" y="1195116"/>
                <a:ext cx="126764" cy="164218"/>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2" name="Oval">
                <a:extLst>
                  <a:ext uri="{FF2B5EF4-FFF2-40B4-BE49-F238E27FC236}">
                    <a16:creationId xmlns:a16="http://schemas.microsoft.com/office/drawing/2014/main" id="{1DA0E2CC-4A3F-2C39-6C4A-19B514219A9D}"/>
                  </a:ext>
                </a:extLst>
              </p:cNvPr>
              <p:cNvSpPr/>
              <p:nvPr/>
            </p:nvSpPr>
            <p:spPr>
              <a:xfrm>
                <a:off x="1980101" y="1195116"/>
                <a:ext cx="126763" cy="164218"/>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3" name="Oval">
                <a:extLst>
                  <a:ext uri="{FF2B5EF4-FFF2-40B4-BE49-F238E27FC236}">
                    <a16:creationId xmlns:a16="http://schemas.microsoft.com/office/drawing/2014/main" id="{7C36844A-6892-C90C-4C7A-32A5870DA0E2}"/>
                  </a:ext>
                </a:extLst>
              </p:cNvPr>
              <p:cNvSpPr/>
              <p:nvPr/>
            </p:nvSpPr>
            <p:spPr>
              <a:xfrm>
                <a:off x="2155029" y="1160365"/>
                <a:ext cx="126763" cy="233719"/>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4" name="Oval">
                <a:extLst>
                  <a:ext uri="{FF2B5EF4-FFF2-40B4-BE49-F238E27FC236}">
                    <a16:creationId xmlns:a16="http://schemas.microsoft.com/office/drawing/2014/main" id="{1C4DAB7B-A2BE-EB05-3D3B-EB0DF1F47E7B}"/>
                  </a:ext>
                </a:extLst>
              </p:cNvPr>
              <p:cNvSpPr/>
              <p:nvPr/>
            </p:nvSpPr>
            <p:spPr>
              <a:xfrm>
                <a:off x="2336315" y="1084736"/>
                <a:ext cx="126764" cy="342057"/>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grpSp>
            <p:nvGrpSpPr>
              <p:cNvPr id="569" name="Group">
                <a:extLst>
                  <a:ext uri="{FF2B5EF4-FFF2-40B4-BE49-F238E27FC236}">
                    <a16:creationId xmlns:a16="http://schemas.microsoft.com/office/drawing/2014/main" id="{FE83C922-CB0D-A896-0D21-A3D79B58BE3F}"/>
                  </a:ext>
                </a:extLst>
              </p:cNvPr>
              <p:cNvGrpSpPr/>
              <p:nvPr/>
            </p:nvGrpSpPr>
            <p:grpSpPr>
              <a:xfrm>
                <a:off x="0" y="563078"/>
                <a:ext cx="1931937" cy="1448407"/>
                <a:chOff x="0" y="563078"/>
                <a:chExt cx="1931936" cy="1448405"/>
              </a:xfrm>
            </p:grpSpPr>
            <p:sp>
              <p:nvSpPr>
                <p:cNvPr id="565" name="Line">
                  <a:extLst>
                    <a:ext uri="{FF2B5EF4-FFF2-40B4-BE49-F238E27FC236}">
                      <a16:creationId xmlns:a16="http://schemas.microsoft.com/office/drawing/2014/main" id="{26531976-37E6-8995-B1C3-F9CDDDA1AC20}"/>
                    </a:ext>
                  </a:extLst>
                </p:cNvPr>
                <p:cNvSpPr/>
                <p:nvPr/>
              </p:nvSpPr>
              <p:spPr>
                <a:xfrm flipH="1" flipV="1">
                  <a:off x="784995" y="563078"/>
                  <a:ext cx="1145684" cy="650932"/>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66" name="Line">
                  <a:extLst>
                    <a:ext uri="{FF2B5EF4-FFF2-40B4-BE49-F238E27FC236}">
                      <a16:creationId xmlns:a16="http://schemas.microsoft.com/office/drawing/2014/main" id="{5CAB4104-1A4E-F51F-F9CA-5272893A33C2}"/>
                    </a:ext>
                  </a:extLst>
                </p:cNvPr>
                <p:cNvSpPr/>
                <p:nvPr/>
              </p:nvSpPr>
              <p:spPr>
                <a:xfrm flipH="1" flipV="1">
                  <a:off x="0" y="563262"/>
                  <a:ext cx="1931937" cy="724135"/>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67" name="Line">
                  <a:extLst>
                    <a:ext uri="{FF2B5EF4-FFF2-40B4-BE49-F238E27FC236}">
                      <a16:creationId xmlns:a16="http://schemas.microsoft.com/office/drawing/2014/main" id="{5710CCEA-587C-5692-64D5-1385A4D295B6}"/>
                    </a:ext>
                  </a:extLst>
                </p:cNvPr>
                <p:cNvSpPr/>
                <p:nvPr/>
              </p:nvSpPr>
              <p:spPr>
                <a:xfrm flipH="1">
                  <a:off x="771167" y="1355166"/>
                  <a:ext cx="1159529" cy="656319"/>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68" name="Line">
                  <a:extLst>
                    <a:ext uri="{FF2B5EF4-FFF2-40B4-BE49-F238E27FC236}">
                      <a16:creationId xmlns:a16="http://schemas.microsoft.com/office/drawing/2014/main" id="{39490588-D0DA-8D74-272A-C6DFE304BFF8}"/>
                    </a:ext>
                  </a:extLst>
                </p:cNvPr>
                <p:cNvSpPr/>
                <p:nvPr/>
              </p:nvSpPr>
              <p:spPr>
                <a:xfrm flipH="1">
                  <a:off x="5292" y="1290082"/>
                  <a:ext cx="1926351" cy="716293"/>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grpSp>
        </p:grpSp>
        <mc:AlternateContent xmlns:mc="http://schemas.openxmlformats.org/markup-compatibility/2006" xmlns:a14="http://schemas.microsoft.com/office/drawing/2010/main">
          <mc:Choice Requires="a14">
            <p:sp>
              <p:nvSpPr>
                <p:cNvPr id="571" name="The flying focus technique decouples the peak intensity velocity from the group velocity of the pulse [1,4].">
                  <a:extLst>
                    <a:ext uri="{FF2B5EF4-FFF2-40B4-BE49-F238E27FC236}">
                      <a16:creationId xmlns:a16="http://schemas.microsoft.com/office/drawing/2014/main" id="{A593CA42-557C-0B6C-FA4A-B72521D9BBC4}"/>
                    </a:ext>
                  </a:extLst>
                </p:cNvPr>
                <p:cNvSpPr txBox="1"/>
                <p:nvPr/>
              </p:nvSpPr>
              <p:spPr>
                <a:xfrm>
                  <a:off x="1570637" y="283101"/>
                  <a:ext cx="1007631" cy="754622"/>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71436" tIns="71436" rIns="71436" bIns="71436" numCol="1" anchor="ctr">
                  <a:spAutoFit/>
                </a:bodyPr>
                <a:lstStyle>
                  <a:lvl1pPr indent="237743" algn="l" defTabSz="457200">
                    <a:defRPr sz="4000">
                      <a:latin typeface="+mj-lt"/>
                      <a:ea typeface="+mj-ea"/>
                      <a:cs typeface="+mj-cs"/>
                      <a:sym typeface="Gill Sans"/>
                    </a:defRPr>
                  </a:lvl1pPr>
                </a:lstStyle>
                <a:p>
                  <a:pPr/>
                  <a14:m>
                    <m:oMathPara xmlns:m="http://schemas.openxmlformats.org/officeDocument/2006/math">
                      <m:oMathParaPr>
                        <m:jc m:val="left"/>
                      </m:oMathParaPr>
                      <m:oMath>
                        <m:r>
                          <a:rPr sz="4200" i="1">
                            <a:solidFill>
                              <a:srgbClr val="000000"/>
                            </a:solidFill>
                            <a:latin typeface="Cambria Math" panose="02040503050406030204" pitchFamily="18" charset="0"/>
                          </a:rPr>
                          <m:t>𝜋</m:t>
                        </m:r>
                      </m:oMath>
                    </m:oMathPara>
                  </a14:m>
                  <a:endParaRPr/>
                </a:p>
              </p:txBody>
            </p:sp>
          </mc:Choice>
          <mc:Fallback xmlns="">
            <p:sp>
              <p:nvSpPr>
                <p:cNvPr id="571" name="The flying focus technique decouples the peak intensity velocity from the group velocity of the pulse [1,4].">
                  <a:extLst>
                    <a:ext uri="{FF2B5EF4-FFF2-40B4-BE49-F238E27FC236}">
                      <a16:creationId xmlns:a16="http://schemas.microsoft.com/office/drawing/2014/main" id="{A593CA42-557C-0B6C-FA4A-B72521D9BBC4}"/>
                    </a:ext>
                  </a:extLst>
                </p:cNvPr>
                <p:cNvSpPr txBox="1">
                  <a:spLocks noRot="1" noChangeAspect="1" noMove="1" noResize="1" noEditPoints="1" noAdjustHandles="1" noChangeArrowheads="1" noChangeShapeType="1" noTextEdit="1"/>
                </p:cNvSpPr>
                <p:nvPr/>
              </p:nvSpPr>
              <p:spPr>
                <a:xfrm>
                  <a:off x="1570637" y="283101"/>
                  <a:ext cx="1007631" cy="754622"/>
                </a:xfrm>
                <a:prstGeom prst="rect">
                  <a:avLst/>
                </a:prstGeom>
                <a:blipFill>
                  <a:blip r:embed="rId6"/>
                  <a:stretch>
                    <a:fillRect/>
                  </a:stretch>
                </a:blip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572" name="The flying focus technique decouples the peak intensity velocity from the group velocity of the pulse [1,4].">
                  <a:extLst>
                    <a:ext uri="{FF2B5EF4-FFF2-40B4-BE49-F238E27FC236}">
                      <a16:creationId xmlns:a16="http://schemas.microsoft.com/office/drawing/2014/main" id="{9E317642-17EB-34EB-89EB-5272B1BD16C6}"/>
                    </a:ext>
                  </a:extLst>
                </p:cNvPr>
                <p:cNvSpPr txBox="1"/>
                <p:nvPr/>
              </p:nvSpPr>
              <p:spPr>
                <a:xfrm>
                  <a:off x="2648151" y="454734"/>
                  <a:ext cx="1007631" cy="754622"/>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71436" tIns="71436" rIns="71436" bIns="71436" numCol="1" anchor="ctr">
                  <a:spAutoFit/>
                </a:bodyPr>
                <a:lstStyle>
                  <a:lvl1pPr indent="237743" algn="l" defTabSz="457200">
                    <a:defRPr sz="4000">
                      <a:latin typeface="+mj-lt"/>
                      <a:ea typeface="+mj-ea"/>
                      <a:cs typeface="+mj-cs"/>
                      <a:sym typeface="Gill Sans"/>
                    </a:defRPr>
                  </a:lvl1pPr>
                </a:lstStyle>
                <a:p>
                  <a:pPr/>
                  <a14:m>
                    <m:oMathPara xmlns:m="http://schemas.openxmlformats.org/officeDocument/2006/math">
                      <m:oMathParaPr>
                        <m:jc m:val="left"/>
                      </m:oMathParaPr>
                      <m:oMath>
                        <m:r>
                          <a:rPr sz="4200" i="1">
                            <a:solidFill>
                              <a:srgbClr val="000000"/>
                            </a:solidFill>
                            <a:latin typeface="Cambria Math" panose="02040503050406030204" pitchFamily="18" charset="0"/>
                          </a:rPr>
                          <m:t>𝐾</m:t>
                        </m:r>
                      </m:oMath>
                    </m:oMathPara>
                  </a14:m>
                  <a:endParaRPr dirty="0"/>
                </a:p>
              </p:txBody>
            </p:sp>
          </mc:Choice>
          <mc:Fallback xmlns="">
            <p:sp>
              <p:nvSpPr>
                <p:cNvPr id="572" name="The flying focus technique decouples the peak intensity velocity from the group velocity of the pulse [1,4].">
                  <a:extLst>
                    <a:ext uri="{FF2B5EF4-FFF2-40B4-BE49-F238E27FC236}">
                      <a16:creationId xmlns:a16="http://schemas.microsoft.com/office/drawing/2014/main" id="{9E317642-17EB-34EB-89EB-5272B1BD16C6}"/>
                    </a:ext>
                  </a:extLst>
                </p:cNvPr>
                <p:cNvSpPr txBox="1">
                  <a:spLocks noRot="1" noChangeAspect="1" noMove="1" noResize="1" noEditPoints="1" noAdjustHandles="1" noChangeArrowheads="1" noChangeShapeType="1" noTextEdit="1"/>
                </p:cNvSpPr>
                <p:nvPr/>
              </p:nvSpPr>
              <p:spPr>
                <a:xfrm>
                  <a:off x="2648151" y="454734"/>
                  <a:ext cx="1007631" cy="754622"/>
                </a:xfrm>
                <a:prstGeom prst="rect">
                  <a:avLst/>
                </a:prstGeom>
                <a:blipFill>
                  <a:blip r:embed="rId7"/>
                  <a:stretch>
                    <a:fillRect/>
                  </a:stretch>
                </a:blip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573" name="The flying focus technique decouples the peak intensity velocity from the group velocity of the pulse [1,4].">
                  <a:extLst>
                    <a:ext uri="{FF2B5EF4-FFF2-40B4-BE49-F238E27FC236}">
                      <a16:creationId xmlns:a16="http://schemas.microsoft.com/office/drawing/2014/main" id="{78841C63-2D1C-C1AC-82CC-5E33A26CE429}"/>
                    </a:ext>
                  </a:extLst>
                </p:cNvPr>
                <p:cNvSpPr txBox="1"/>
                <p:nvPr/>
              </p:nvSpPr>
              <p:spPr>
                <a:xfrm>
                  <a:off x="1987751" y="1068896"/>
                  <a:ext cx="1007631" cy="754623"/>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71436" tIns="71436" rIns="71436" bIns="71436" numCol="1" anchor="ctr">
                  <a:spAutoFit/>
                </a:bodyPr>
                <a:lstStyle>
                  <a:lvl1pPr indent="237743" algn="l" defTabSz="457200">
                    <a:defRPr sz="4000">
                      <a:latin typeface="+mj-lt"/>
                      <a:ea typeface="+mj-ea"/>
                      <a:cs typeface="+mj-cs"/>
                      <a:sym typeface="Gill Sans"/>
                    </a:defRPr>
                  </a:lvl1pPr>
                </a:lstStyle>
                <a:p>
                  <a:pPr/>
                  <a14:m>
                    <m:oMathPara xmlns:m="http://schemas.openxmlformats.org/officeDocument/2006/math">
                      <m:oMathParaPr>
                        <m:jc m:val="left"/>
                      </m:oMathParaPr>
                      <m:oMath>
                        <m:r>
                          <a:rPr sz="4200" i="1">
                            <a:solidFill>
                              <a:srgbClr val="000000"/>
                            </a:solidFill>
                            <a:latin typeface="Cambria Math" panose="02040503050406030204" pitchFamily="18" charset="0"/>
                          </a:rPr>
                          <m:t>𝜇</m:t>
                        </m:r>
                      </m:oMath>
                    </m:oMathPara>
                  </a14:m>
                  <a:endParaRPr/>
                </a:p>
              </p:txBody>
            </p:sp>
          </mc:Choice>
          <mc:Fallback xmlns="">
            <p:sp>
              <p:nvSpPr>
                <p:cNvPr id="573" name="The flying focus technique decouples the peak intensity velocity from the group velocity of the pulse [1,4].">
                  <a:extLst>
                    <a:ext uri="{FF2B5EF4-FFF2-40B4-BE49-F238E27FC236}">
                      <a16:creationId xmlns:a16="http://schemas.microsoft.com/office/drawing/2014/main" id="{78841C63-2D1C-C1AC-82CC-5E33A26CE429}"/>
                    </a:ext>
                  </a:extLst>
                </p:cNvPr>
                <p:cNvSpPr txBox="1">
                  <a:spLocks noRot="1" noChangeAspect="1" noMove="1" noResize="1" noEditPoints="1" noAdjustHandles="1" noChangeArrowheads="1" noChangeShapeType="1" noTextEdit="1"/>
                </p:cNvSpPr>
                <p:nvPr/>
              </p:nvSpPr>
              <p:spPr>
                <a:xfrm>
                  <a:off x="1987751" y="1068896"/>
                  <a:ext cx="1007631" cy="754623"/>
                </a:xfrm>
                <a:prstGeom prst="rect">
                  <a:avLst/>
                </a:prstGeom>
                <a:blipFill>
                  <a:blip r:embed="rId8"/>
                  <a:stretch>
                    <a:fillRect b="-11475"/>
                  </a:stretch>
                </a:blip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PT">
                      <a:noFill/>
                    </a:rPr>
                    <a:t> </a:t>
                  </a:r>
                </a:p>
              </p:txBody>
            </p:sp>
          </mc:Fallback>
        </mc:AlternateContent>
        <p:sp>
          <p:nvSpPr>
            <p:cNvPr id="574" name="The flying focus technique decouples the peak intensity velocity from the group velocity of the pulse [1,4].">
              <a:extLst>
                <a:ext uri="{FF2B5EF4-FFF2-40B4-BE49-F238E27FC236}">
                  <a16:creationId xmlns:a16="http://schemas.microsoft.com/office/drawing/2014/main" id="{EC23767D-D617-BE3D-F064-47988E01171B}"/>
                </a:ext>
              </a:extLst>
            </p:cNvPr>
            <p:cNvSpPr txBox="1"/>
            <p:nvPr/>
          </p:nvSpPr>
          <p:spPr>
            <a:xfrm>
              <a:off x="4877944" y="5824023"/>
              <a:ext cx="15895912" cy="759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dirty="0"/>
                <a:t>Tapered density profile and wake velocity control to </a:t>
              </a:r>
              <a:r>
                <a:rPr dirty="0">
                  <a:latin typeface="+mj-lt"/>
                  <a:ea typeface="+mj-ea"/>
                  <a:cs typeface="+mj-cs"/>
                  <a:sym typeface="Gill Sans"/>
                </a:rPr>
                <a:t>circumvent dephasing</a:t>
              </a:r>
            </a:p>
          </p:txBody>
        </p:sp>
        <p:sp>
          <p:nvSpPr>
            <p:cNvPr id="575" name="Rounded Rectangle">
              <a:extLst>
                <a:ext uri="{FF2B5EF4-FFF2-40B4-BE49-F238E27FC236}">
                  <a16:creationId xmlns:a16="http://schemas.microsoft.com/office/drawing/2014/main" id="{829F863E-EF87-0F5F-3316-5D4FCB9AFD3F}"/>
                </a:ext>
              </a:extLst>
            </p:cNvPr>
            <p:cNvSpPr/>
            <p:nvPr/>
          </p:nvSpPr>
          <p:spPr>
            <a:xfrm>
              <a:off x="0" y="5073760"/>
              <a:ext cx="20993313" cy="2106620"/>
            </a:xfrm>
            <a:prstGeom prst="roundRect">
              <a:avLst>
                <a:gd name="adj" fmla="val 17415"/>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sp>
          <p:nvSpPr>
            <p:cNvPr id="576" name="The flying focus technique decouples the peak intensity velocity from the group velocity of the pulse [1,4].">
              <a:extLst>
                <a:ext uri="{FF2B5EF4-FFF2-40B4-BE49-F238E27FC236}">
                  <a16:creationId xmlns:a16="http://schemas.microsoft.com/office/drawing/2014/main" id="{4F22056F-CCB0-95B8-817C-BE7ADCBE95F7}"/>
                </a:ext>
              </a:extLst>
            </p:cNvPr>
            <p:cNvSpPr txBox="1"/>
            <p:nvPr/>
          </p:nvSpPr>
          <p:spPr>
            <a:xfrm>
              <a:off x="4877944" y="8394057"/>
              <a:ext cx="15334417" cy="73104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dirty="0"/>
                <a:t>Validation of the theoretical model across </a:t>
              </a:r>
              <a:r>
                <a:rPr dirty="0">
                  <a:latin typeface="+mj-lt"/>
                  <a:ea typeface="+mj-ea"/>
                  <a:cs typeface="+mj-cs"/>
                  <a:sym typeface="Gill Sans"/>
                </a:rPr>
                <a:t>different initial conditions</a:t>
              </a:r>
            </a:p>
          </p:txBody>
        </p:sp>
        <p:sp>
          <p:nvSpPr>
            <p:cNvPr id="577" name="Rounded Rectangle">
              <a:extLst>
                <a:ext uri="{FF2B5EF4-FFF2-40B4-BE49-F238E27FC236}">
                  <a16:creationId xmlns:a16="http://schemas.microsoft.com/office/drawing/2014/main" id="{9A2C35E9-21DB-102C-19EA-E895B0043A57}"/>
                </a:ext>
              </a:extLst>
            </p:cNvPr>
            <p:cNvSpPr/>
            <p:nvPr/>
          </p:nvSpPr>
          <p:spPr>
            <a:xfrm>
              <a:off x="0" y="7539483"/>
              <a:ext cx="20993313" cy="2335552"/>
            </a:xfrm>
            <a:prstGeom prst="roundRect">
              <a:avLst>
                <a:gd name="adj" fmla="val 15708"/>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pic>
          <p:nvPicPr>
            <p:cNvPr id="578" name="figure2_withoutabc-2.png" descr="figure2_withoutabc-2.png">
              <a:extLst>
                <a:ext uri="{FF2B5EF4-FFF2-40B4-BE49-F238E27FC236}">
                  <a16:creationId xmlns:a16="http://schemas.microsoft.com/office/drawing/2014/main" id="{5F89706D-9F27-2B2B-0277-5BC74380065C}"/>
                </a:ext>
              </a:extLst>
            </p:cNvPr>
            <p:cNvPicPr>
              <a:picLocks noChangeAspect="1"/>
            </p:cNvPicPr>
            <p:nvPr/>
          </p:nvPicPr>
          <p:blipFill>
            <a:blip r:embed="rId9"/>
            <a:srcRect t="801" r="46517" b="49102"/>
            <a:stretch>
              <a:fillRect/>
            </a:stretch>
          </p:blipFill>
          <p:spPr>
            <a:xfrm>
              <a:off x="521137" y="7696647"/>
              <a:ext cx="3725459" cy="2132054"/>
            </a:xfrm>
            <a:prstGeom prst="rect">
              <a:avLst/>
            </a:prstGeom>
            <a:ln w="12700" cap="flat">
              <a:noFill/>
              <a:miter lim="400000"/>
            </a:ln>
            <a:effectLst/>
          </p:spPr>
        </p:pic>
      </p:grpSp>
      <p:sp>
        <p:nvSpPr>
          <p:cNvPr id="580" name="Rectangle">
            <a:extLst>
              <a:ext uri="{FF2B5EF4-FFF2-40B4-BE49-F238E27FC236}">
                <a16:creationId xmlns:a16="http://schemas.microsoft.com/office/drawing/2014/main" id="{D9EBFDAD-C78D-F8B8-F123-F406250B3328}"/>
              </a:ext>
            </a:extLst>
          </p:cNvPr>
          <p:cNvSpPr/>
          <p:nvPr/>
        </p:nvSpPr>
        <p:spPr>
          <a:xfrm>
            <a:off x="1448148" y="7433051"/>
            <a:ext cx="22389162" cy="5198119"/>
          </a:xfrm>
          <a:prstGeom prst="rect">
            <a:avLst/>
          </a:prstGeom>
          <a:solidFill>
            <a:srgbClr val="FFFFFF">
              <a:alpha val="64377"/>
            </a:srgbClr>
          </a:solidFill>
          <a:ln w="12700">
            <a:miter lim="400000"/>
          </a:ln>
        </p:spPr>
        <p:txBody>
          <a:bodyPr lIns="71437" tIns="71437" rIns="71437" bIns="71437" anchor="ctr"/>
          <a:lstStyle/>
          <a:p>
            <a:pPr>
              <a:defRPr sz="3200">
                <a:solidFill>
                  <a:srgbClr val="FFFFFF"/>
                </a:solidFill>
              </a:defRPr>
            </a:pPr>
            <a:endParaRPr/>
          </a:p>
        </p:txBody>
      </p:sp>
      <p:sp>
        <p:nvSpPr>
          <p:cNvPr id="2" name="The flying focus technique decouples the peak intensity velocity from the group velocity of the pulse [1,4].">
            <a:extLst>
              <a:ext uri="{FF2B5EF4-FFF2-40B4-BE49-F238E27FC236}">
                <a16:creationId xmlns:a16="http://schemas.microsoft.com/office/drawing/2014/main" id="{D72F0004-7B7C-B1FB-4FCD-D669E59644DC}"/>
              </a:ext>
            </a:extLst>
          </p:cNvPr>
          <p:cNvSpPr txBox="1"/>
          <p:nvPr/>
        </p:nvSpPr>
        <p:spPr>
          <a:xfrm>
            <a:off x="6819419" y="3197639"/>
            <a:ext cx="16077157" cy="759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lang="en-GB" sz="4000" dirty="0"/>
              <a:t>Extending the advantages of plasma-based acceleration to short-lived particles.</a:t>
            </a:r>
            <a:endParaRPr dirty="0">
              <a:latin typeface="+mj-lt"/>
              <a:ea typeface="+mj-ea"/>
              <a:cs typeface="+mj-cs"/>
              <a:sym typeface="Gill Sans"/>
            </a:endParaRPr>
          </a:p>
        </p:txBody>
      </p:sp>
      <p:sp>
        <p:nvSpPr>
          <p:cNvPr id="3" name="Rectangle">
            <a:extLst>
              <a:ext uri="{FF2B5EF4-FFF2-40B4-BE49-F238E27FC236}">
                <a16:creationId xmlns:a16="http://schemas.microsoft.com/office/drawing/2014/main" id="{820E944E-A173-164C-6E71-59B9B2733430}"/>
              </a:ext>
            </a:extLst>
          </p:cNvPr>
          <p:cNvSpPr/>
          <p:nvPr/>
        </p:nvSpPr>
        <p:spPr>
          <a:xfrm>
            <a:off x="1448148" y="2175443"/>
            <a:ext cx="22389162" cy="2614176"/>
          </a:xfrm>
          <a:prstGeom prst="rect">
            <a:avLst/>
          </a:prstGeom>
          <a:solidFill>
            <a:srgbClr val="FFFFFF">
              <a:alpha val="64377"/>
            </a:srgbClr>
          </a:solidFill>
          <a:ln w="12700">
            <a:miter lim="400000"/>
          </a:ln>
        </p:spPr>
        <p:txBody>
          <a:bodyPr lIns="71437" tIns="71437" rIns="71437" bIns="71437" anchor="ctr"/>
          <a:lstStyle/>
          <a:p>
            <a:pPr>
              <a:defRPr sz="3200">
                <a:solidFill>
                  <a:srgbClr val="FFFFFF"/>
                </a:solidFill>
              </a:defRPr>
            </a:pPr>
            <a:endParaRPr/>
          </a:p>
        </p:txBody>
      </p:sp>
      <p:sp>
        <p:nvSpPr>
          <p:cNvPr id="7" name="Slide Number Placeholder 6">
            <a:extLst>
              <a:ext uri="{FF2B5EF4-FFF2-40B4-BE49-F238E27FC236}">
                <a16:creationId xmlns:a16="http://schemas.microsoft.com/office/drawing/2014/main" id="{899E78F3-A29F-4E5C-16DD-75541CBFA337}"/>
              </a:ext>
            </a:extLst>
          </p:cNvPr>
          <p:cNvSpPr>
            <a:spLocks noGrp="1"/>
          </p:cNvSpPr>
          <p:nvPr>
            <p:ph type="sldNum" sz="quarter" idx="2"/>
          </p:nvPr>
        </p:nvSpPr>
        <p:spPr/>
        <p:txBody>
          <a:bodyPr/>
          <a:lstStyle/>
          <a:p>
            <a:fld id="{86CB4B4D-7CA3-9044-876B-883B54F8677D}" type="slidenum">
              <a:rPr lang="en-PT" smtClean="0"/>
              <a:t>8</a:t>
            </a:fld>
            <a:endParaRPr lang="en-PT"/>
          </a:p>
        </p:txBody>
      </p:sp>
    </p:spTree>
    <p:extLst>
      <p:ext uri="{BB962C8B-B14F-4D97-AF65-F5344CB8AC3E}">
        <p14:creationId xmlns:p14="http://schemas.microsoft.com/office/powerpoint/2010/main" val="14691832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40" name="C Badiali | epp weekly meeting | November  , 2023"/>
              <p:cNvSpPr txBox="1"/>
              <p:nvPr/>
            </p:nvSpPr>
            <p:spPr>
              <a:xfrm>
                <a:off x="15298737" y="13251656"/>
                <a:ext cx="9054705" cy="480060"/>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6" tIns="71436" rIns="71436" bIns="71436">
                <a:spAutoFit/>
              </a:bodyPr>
              <a:lstStyle/>
              <a:p>
                <a:pPr lvl="1" indent="342900" algn="r" defTabSz="642937">
                  <a:lnSpc>
                    <a:spcPts val="2600"/>
                  </a:lnSpc>
                  <a:tabLst>
                    <a:tab pos="1498600" algn="l"/>
                    <a:tab pos="6553200" algn="l"/>
                  </a:tabLst>
                  <a:defRPr sz="2200">
                    <a:solidFill>
                      <a:srgbClr val="009DE0"/>
                    </a:solidFill>
                    <a:latin typeface="+mj-lt"/>
                    <a:ea typeface="+mj-ea"/>
                    <a:cs typeface="+mj-cs"/>
                    <a:sym typeface="Gill Sans"/>
                  </a:defRPr>
                </a:pPr>
                <a:r>
                  <a:t>C Badiali | epp weekly meeting | November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10</m:t>
                        </m:r>
                      </m:e>
                      <m:sup>
                        <m:r>
                          <m:rPr>
                            <m:sty m:val="p"/>
                          </m:rPr>
                          <a:rPr sz="2300" i="1">
                            <a:solidFill>
                              <a:srgbClr val="009DDF"/>
                            </a:solidFill>
                            <a:latin typeface="Cambria Math" panose="02040503050406030204" pitchFamily="18" charset="0"/>
                          </a:rPr>
                          <m:t>th</m:t>
                        </m:r>
                      </m:sup>
                    </m:sSup>
                  </m:oMath>
                </a14:m>
                <a:r>
                  <a:t>, 2023 </a:t>
                </a:r>
                <a:endParaRPr sz="2170"/>
              </a:p>
            </p:txBody>
          </p:sp>
        </mc:Choice>
        <mc:Fallback xmlns="">
          <p:sp>
            <p:nvSpPr>
              <p:cNvPr id="940" name="C Badiali | epp weekly meeting | November  , 2023"/>
              <p:cNvSpPr txBox="1">
                <a:spLocks noRot="1" noChangeAspect="1" noMove="1" noResize="1" noEditPoints="1" noAdjustHandles="1" noChangeArrowheads="1" noChangeShapeType="1" noTextEdit="1"/>
              </p:cNvSpPr>
              <p:nvPr/>
            </p:nvSpPr>
            <p:spPr>
              <a:xfrm>
                <a:off x="15298737" y="13251656"/>
                <a:ext cx="9054705" cy="480060"/>
              </a:xfrm>
              <a:prstGeom prst="rect">
                <a:avLst/>
              </a:prstGeom>
              <a:blipFill>
                <a:blip r:embed="rId3"/>
                <a:stretch>
                  <a:fillRect t="-2564" r="-1961"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941" name="Image" descr="Image"/>
          <p:cNvPicPr>
            <a:picLocks noChangeAspect="1"/>
          </p:cNvPicPr>
          <p:nvPr/>
        </p:nvPicPr>
        <p:blipFill>
          <a:blip r:embed="rId4"/>
          <a:stretch>
            <a:fillRect/>
          </a:stretch>
        </p:blipFill>
        <p:spPr>
          <a:xfrm>
            <a:off x="0" y="0"/>
            <a:ext cx="24384000" cy="13716000"/>
          </a:xfrm>
          <a:prstGeom prst="rect">
            <a:avLst/>
          </a:prstGeom>
          <a:ln w="12700">
            <a:miter lim="400000"/>
          </a:ln>
        </p:spPr>
      </p:pic>
      <p:sp>
        <p:nvSpPr>
          <p:cNvPr id="942" name="Slide Number"/>
          <p:cNvSpPr txBox="1">
            <a:spLocks noGrp="1"/>
          </p:cNvSpPr>
          <p:nvPr>
            <p:ph type="sldNum" sz="quarter" idx="4294967295"/>
          </p:nvPr>
        </p:nvSpPr>
        <p:spPr>
          <a:xfrm>
            <a:off x="12055871" y="13037343"/>
            <a:ext cx="272257" cy="46188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9</a:t>
            </a:fld>
            <a:endParaRPr/>
          </a:p>
        </p:txBody>
      </p:sp>
      <p:pic>
        <p:nvPicPr>
          <p:cNvPr id="945" name="pasted-movie.png" descr="pasted-movie.png"/>
          <p:cNvPicPr>
            <a:picLocks noChangeAspect="1"/>
          </p:cNvPicPr>
          <p:nvPr/>
        </p:nvPicPr>
        <p:blipFill>
          <a:blip r:embed="rId5"/>
          <a:stretch>
            <a:fillRect/>
          </a:stretch>
        </p:blipFill>
        <p:spPr>
          <a:xfrm>
            <a:off x="21112793" y="11601363"/>
            <a:ext cx="2981285" cy="1594641"/>
          </a:xfrm>
          <a:prstGeom prst="rect">
            <a:avLst/>
          </a:prstGeom>
          <a:ln w="12700">
            <a:miter lim="400000"/>
          </a:ln>
        </p:spPr>
      </p:pic>
      <p:pic>
        <p:nvPicPr>
          <p:cNvPr id="946" name="Tecnico_ID_Principal_RBG-COR.png" descr="Tecnico_ID_Principal_RBG-COR.png"/>
          <p:cNvPicPr>
            <a:picLocks noChangeAspect="1"/>
          </p:cNvPicPr>
          <p:nvPr/>
        </p:nvPicPr>
        <p:blipFill>
          <a:blip r:embed="rId6"/>
          <a:stretch>
            <a:fillRect/>
          </a:stretch>
        </p:blipFill>
        <p:spPr>
          <a:xfrm>
            <a:off x="20776406" y="11347263"/>
            <a:ext cx="3147286" cy="1747781"/>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951"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951"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952"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953"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t> Sept 2026 </a:t>
                </a:r>
              </a:p>
            </p:txBody>
          </p:sp>
        </mc:Choice>
        <mc:Fallback xmlns="">
          <p:sp>
            <p:nvSpPr>
              <p:cNvPr id="953"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4"/>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954" name="[1] D. H. Froula, et al., Nature Photonics 12, 262 (2018).…"/>
          <p:cNvSpPr txBox="1"/>
          <p:nvPr/>
        </p:nvSpPr>
        <p:spPr>
          <a:xfrm>
            <a:off x="164236" y="12011546"/>
            <a:ext cx="9988610" cy="15667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algn="l" defTabSz="642937">
              <a:lnSpc>
                <a:spcPts val="2800"/>
              </a:lnSpc>
              <a:tabLst>
                <a:tab pos="1498600" algn="l"/>
              </a:tabLst>
              <a:defRPr sz="2400" i="1">
                <a:latin typeface="Gill Sans Light"/>
                <a:ea typeface="Gill Sans Light"/>
                <a:cs typeface="Gill Sans Light"/>
                <a:sym typeface="Gill Sans Light"/>
              </a:defRPr>
            </a:pPr>
            <a:r>
              <a:t>[1] D. H. Froula, et al., Nature Photonics 12, 262 (2018).</a:t>
            </a:r>
          </a:p>
          <a:p>
            <a:pPr algn="l" defTabSz="642937">
              <a:lnSpc>
                <a:spcPts val="2800"/>
              </a:lnSpc>
              <a:tabLst>
                <a:tab pos="1498600" algn="l"/>
              </a:tabLst>
              <a:defRPr sz="2400" i="1">
                <a:latin typeface="Gill Sans Light"/>
                <a:ea typeface="Gill Sans Light"/>
                <a:cs typeface="Gill Sans Light"/>
                <a:sym typeface="Gill Sans Light"/>
              </a:defRPr>
            </a:pPr>
            <a:r>
              <a:t>[2] A. Sainte-Marie, O. Gobert, and F. Quéré, Optica 4,1298 (2017).</a:t>
            </a:r>
          </a:p>
          <a:p>
            <a:pPr algn="l" defTabSz="642937">
              <a:lnSpc>
                <a:spcPts val="2800"/>
              </a:lnSpc>
              <a:tabLst>
                <a:tab pos="1498600" algn="l"/>
              </a:tabLst>
              <a:defRPr sz="2400" i="1">
                <a:latin typeface="Gill Sans Light"/>
                <a:ea typeface="Gill Sans Light"/>
                <a:cs typeface="Gill Sans Light"/>
                <a:sym typeface="Gill Sans Light"/>
              </a:defRPr>
            </a:pPr>
            <a:r>
              <a:t>[3] H. Kondakci,  Y. F. Abouraddy, Nature Communications, 10, 929 (2019).</a:t>
            </a:r>
          </a:p>
          <a:p>
            <a:pPr algn="l" defTabSz="642937">
              <a:lnSpc>
                <a:spcPts val="2800"/>
              </a:lnSpc>
              <a:tabLst>
                <a:tab pos="1498600" algn="l"/>
              </a:tabLst>
              <a:defRPr sz="2400" i="1">
                <a:latin typeface="Gill Sans Light"/>
                <a:ea typeface="Gill Sans Light"/>
                <a:cs typeface="Gill Sans Light"/>
                <a:sym typeface="Gill Sans Light"/>
              </a:defRPr>
            </a:pPr>
            <a:r>
              <a:t>[4] R. Almeida, et al Opt. Lett. 50, 3393-3396 (2025)</a:t>
            </a:r>
          </a:p>
        </p:txBody>
      </p:sp>
      <p:sp>
        <p:nvSpPr>
          <p:cNvPr id="955" name="Flying Focus Allows Controlling the Peak Intensity of a Laser Pulse"/>
          <p:cNvSpPr txBox="1"/>
          <p:nvPr/>
        </p:nvSpPr>
        <p:spPr>
          <a:xfrm>
            <a:off x="-133681" y="321980"/>
            <a:ext cx="17708660" cy="1019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lvl1pPr marR="75026" indent="367902" algn="l" defTabSz="1696640">
              <a:defRPr sz="6000">
                <a:solidFill>
                  <a:srgbClr val="FFFFFF"/>
                </a:solidFill>
                <a:uFill>
                  <a:solidFill>
                    <a:srgbClr val="FFFFFF"/>
                  </a:solidFill>
                </a:uFill>
                <a:latin typeface="+mj-lt"/>
                <a:ea typeface="+mj-ea"/>
                <a:cs typeface="+mj-cs"/>
                <a:sym typeface="Gill Sans"/>
              </a:defRPr>
            </a:lvl1pPr>
          </a:lstStyle>
          <a:p>
            <a:r>
              <a:t>Flying Focus Allows Control of the Pulse’s Focal Velocity</a:t>
            </a:r>
          </a:p>
        </p:txBody>
      </p:sp>
      <p:sp>
        <p:nvSpPr>
          <p:cNvPr id="956" name="The flying focus technique decouples the peak intensity velocity from the group velocity of the pulse [1,4]."/>
          <p:cNvSpPr txBox="1"/>
          <p:nvPr/>
        </p:nvSpPr>
        <p:spPr>
          <a:xfrm>
            <a:off x="2583898" y="1942801"/>
            <a:ext cx="19216204" cy="612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indent="237743" algn="l" defTabSz="457200">
              <a:defRPr sz="3200">
                <a:latin typeface="Gill Sans Light"/>
                <a:ea typeface="Gill Sans Light"/>
                <a:cs typeface="Gill Sans Light"/>
                <a:sym typeface="Gill Sans Light"/>
              </a:defRPr>
            </a:pPr>
            <a:r>
              <a:t>The </a:t>
            </a:r>
            <a:r>
              <a:rPr i="1">
                <a:latin typeface="+mj-lt"/>
                <a:ea typeface="+mj-ea"/>
                <a:cs typeface="+mj-cs"/>
                <a:sym typeface="Gill Sans"/>
              </a:rPr>
              <a:t>flying focus</a:t>
            </a:r>
            <a:r>
              <a:t> technique decouples the </a:t>
            </a:r>
            <a:r>
              <a:rPr>
                <a:latin typeface="+mj-lt"/>
                <a:ea typeface="+mj-ea"/>
                <a:cs typeface="+mj-cs"/>
                <a:sym typeface="Gill Sans"/>
              </a:rPr>
              <a:t>peak intensity velocity </a:t>
            </a:r>
            <a:r>
              <a:t>from the group velocity of the pulse [1,4].</a:t>
            </a:r>
          </a:p>
        </p:txBody>
      </p:sp>
      <p:pic>
        <p:nvPicPr>
          <p:cNvPr id="957" name="Gemini_Generated_Image_3st0bq3st0bq3st0.png" descr="Gemini_Generated_Image_3st0bq3st0bq3st0.png"/>
          <p:cNvPicPr>
            <a:picLocks noChangeAspect="1"/>
          </p:cNvPicPr>
          <p:nvPr/>
        </p:nvPicPr>
        <p:blipFill>
          <a:blip r:embed="rId5"/>
          <a:srcRect t="11235" b="311"/>
          <a:stretch>
            <a:fillRect/>
          </a:stretch>
        </p:blipFill>
        <p:spPr>
          <a:xfrm>
            <a:off x="6815733" y="2884378"/>
            <a:ext cx="10752629" cy="9095945"/>
          </a:xfrm>
          <a:prstGeom prst="rect">
            <a:avLst/>
          </a:prstGeom>
          <a:ln w="12700">
            <a:miter lim="400000"/>
          </a:ln>
        </p:spPr>
      </p:pic>
      <p:pic>
        <p:nvPicPr>
          <p:cNvPr id="958" name="pasted-movie.png" descr="pasted-movie.png"/>
          <p:cNvPicPr>
            <a:picLocks noChangeAspect="1"/>
          </p:cNvPicPr>
          <p:nvPr/>
        </p:nvPicPr>
        <p:blipFill>
          <a:blip r:embed="rId6"/>
          <a:stretch>
            <a:fillRect/>
          </a:stretch>
        </p:blipFill>
        <p:spPr>
          <a:xfrm>
            <a:off x="11159124" y="7819896"/>
            <a:ext cx="838201" cy="838201"/>
          </a:xfrm>
          <a:prstGeom prst="rect">
            <a:avLst/>
          </a:prstGeom>
          <a:ln w="12700">
            <a:miter lim="400000"/>
          </a:ln>
        </p:spPr>
      </p:pic>
      <p:pic>
        <p:nvPicPr>
          <p:cNvPr id="959" name="pasted-movie.png" descr="pasted-movie.png"/>
          <p:cNvPicPr>
            <a:picLocks noChangeAspect="1"/>
          </p:cNvPicPr>
          <p:nvPr/>
        </p:nvPicPr>
        <p:blipFill>
          <a:blip r:embed="rId7"/>
          <a:stretch>
            <a:fillRect/>
          </a:stretch>
        </p:blipFill>
        <p:spPr>
          <a:xfrm>
            <a:off x="10579186" y="8238927"/>
            <a:ext cx="1998077" cy="2126394"/>
          </a:xfrm>
          <a:prstGeom prst="rect">
            <a:avLst/>
          </a:prstGeom>
          <a:ln w="12700">
            <a:miter lim="400000"/>
          </a:ln>
        </p:spPr>
      </p:pic>
      <p:sp>
        <p:nvSpPr>
          <p:cNvPr id="960" name="The flying focus technique decouples the peak intensity velocity from the group velocity of the pulse [1,4]."/>
          <p:cNvSpPr txBox="1"/>
          <p:nvPr/>
        </p:nvSpPr>
        <p:spPr>
          <a:xfrm>
            <a:off x="8259092" y="6306378"/>
            <a:ext cx="2231226" cy="15906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lvl1pPr indent="237743" defTabSz="457200">
              <a:defRPr sz="3200">
                <a:latin typeface="Gill Sans SemiBold"/>
                <a:ea typeface="Gill Sans SemiBold"/>
                <a:cs typeface="Gill Sans SemiBold"/>
                <a:sym typeface="Gill Sans SemiBold"/>
              </a:defRPr>
            </a:lvl1pPr>
          </a:lstStyle>
          <a:p>
            <a:r>
              <a:t>chromatic focusing lens</a:t>
            </a:r>
          </a:p>
        </p:txBody>
      </p:sp>
      <p:pic>
        <p:nvPicPr>
          <p:cNvPr id="961" name="pasted-movie.png" descr="pasted-movie.png"/>
          <p:cNvPicPr>
            <a:picLocks noChangeAspect="1"/>
          </p:cNvPicPr>
          <p:nvPr/>
        </p:nvPicPr>
        <p:blipFill>
          <a:blip r:embed="rId8"/>
          <a:srcRect r="49886"/>
          <a:stretch>
            <a:fillRect/>
          </a:stretch>
        </p:blipFill>
        <p:spPr>
          <a:xfrm>
            <a:off x="13900150" y="4014470"/>
            <a:ext cx="961031" cy="495301"/>
          </a:xfrm>
          <a:prstGeom prst="rect">
            <a:avLst/>
          </a:prstGeom>
          <a:ln w="12700">
            <a:miter lim="400000"/>
          </a:ln>
        </p:spPr>
      </p:pic>
      <p:pic>
        <p:nvPicPr>
          <p:cNvPr id="962" name="pasted-movie.png" descr="pasted-movie.png"/>
          <p:cNvPicPr>
            <a:picLocks noChangeAspect="1"/>
          </p:cNvPicPr>
          <p:nvPr/>
        </p:nvPicPr>
        <p:blipFill>
          <a:blip r:embed="rId9"/>
          <a:stretch>
            <a:fillRect/>
          </a:stretch>
        </p:blipFill>
        <p:spPr>
          <a:xfrm>
            <a:off x="11605683" y="5734050"/>
            <a:ext cx="1917701" cy="927100"/>
          </a:xfrm>
          <a:prstGeom prst="rect">
            <a:avLst/>
          </a:prstGeom>
          <a:ln w="12700">
            <a:miter lim="400000"/>
          </a:ln>
        </p:spPr>
      </p:pic>
      <p:pic>
        <p:nvPicPr>
          <p:cNvPr id="963" name="pasted-movie.png" descr="pasted-movie.png"/>
          <p:cNvPicPr>
            <a:picLocks noChangeAspect="1"/>
          </p:cNvPicPr>
          <p:nvPr/>
        </p:nvPicPr>
        <p:blipFill>
          <a:blip r:embed="rId9"/>
          <a:stretch>
            <a:fillRect/>
          </a:stretch>
        </p:blipFill>
        <p:spPr>
          <a:xfrm>
            <a:off x="11762316" y="5437716"/>
            <a:ext cx="2108159" cy="1019177"/>
          </a:xfrm>
          <a:prstGeom prst="rect">
            <a:avLst/>
          </a:prstGeom>
          <a:ln w="12700">
            <a:miter lim="400000"/>
          </a:ln>
        </p:spPr>
      </p:pic>
      <p:pic>
        <p:nvPicPr>
          <p:cNvPr id="964" name="pasted-movie.png" descr="pasted-movie.png"/>
          <p:cNvPicPr>
            <a:picLocks noChangeAspect="1"/>
          </p:cNvPicPr>
          <p:nvPr/>
        </p:nvPicPr>
        <p:blipFill>
          <a:blip r:embed="rId9"/>
          <a:stretch>
            <a:fillRect/>
          </a:stretch>
        </p:blipFill>
        <p:spPr>
          <a:xfrm>
            <a:off x="13897561" y="5891910"/>
            <a:ext cx="680824" cy="329140"/>
          </a:xfrm>
          <a:prstGeom prst="rect">
            <a:avLst/>
          </a:prstGeom>
          <a:ln w="12700">
            <a:miter lim="400000"/>
          </a:ln>
        </p:spPr>
      </p:pic>
      <p:pic>
        <p:nvPicPr>
          <p:cNvPr id="965" name="pasted-movie.png" descr="pasted-movie.png"/>
          <p:cNvPicPr>
            <a:picLocks noChangeAspect="1"/>
          </p:cNvPicPr>
          <p:nvPr/>
        </p:nvPicPr>
        <p:blipFill>
          <a:blip r:embed="rId9"/>
          <a:stretch>
            <a:fillRect/>
          </a:stretch>
        </p:blipFill>
        <p:spPr>
          <a:xfrm>
            <a:off x="13971086" y="5968662"/>
            <a:ext cx="680824" cy="329141"/>
          </a:xfrm>
          <a:prstGeom prst="rect">
            <a:avLst/>
          </a:prstGeom>
          <a:ln w="12700">
            <a:miter lim="400000"/>
          </a:ln>
        </p:spPr>
      </p:pic>
      <p:pic>
        <p:nvPicPr>
          <p:cNvPr id="966" name="pasted-movie.png" descr="pasted-movie.png"/>
          <p:cNvPicPr>
            <a:picLocks noChangeAspect="1"/>
          </p:cNvPicPr>
          <p:nvPr/>
        </p:nvPicPr>
        <p:blipFill>
          <a:blip r:embed="rId9"/>
          <a:stretch>
            <a:fillRect/>
          </a:stretch>
        </p:blipFill>
        <p:spPr>
          <a:xfrm>
            <a:off x="14186986" y="6095662"/>
            <a:ext cx="680824" cy="329141"/>
          </a:xfrm>
          <a:prstGeom prst="rect">
            <a:avLst/>
          </a:prstGeom>
          <a:ln w="12700">
            <a:miter lim="400000"/>
          </a:ln>
        </p:spPr>
      </p:pic>
      <p:pic>
        <p:nvPicPr>
          <p:cNvPr id="967" name="pasted-movie.png" descr="pasted-movie.png"/>
          <p:cNvPicPr>
            <a:picLocks noChangeAspect="1"/>
          </p:cNvPicPr>
          <p:nvPr/>
        </p:nvPicPr>
        <p:blipFill>
          <a:blip r:embed="rId9"/>
          <a:stretch>
            <a:fillRect/>
          </a:stretch>
        </p:blipFill>
        <p:spPr>
          <a:xfrm>
            <a:off x="14186986" y="5891910"/>
            <a:ext cx="680824" cy="329140"/>
          </a:xfrm>
          <a:prstGeom prst="rect">
            <a:avLst/>
          </a:prstGeom>
          <a:ln w="12700">
            <a:miter lim="400000"/>
          </a:ln>
        </p:spPr>
      </p:pic>
      <p:pic>
        <p:nvPicPr>
          <p:cNvPr id="968" name="pasted-movie.png" descr="pasted-movie.png"/>
          <p:cNvPicPr>
            <a:picLocks noChangeAspect="1"/>
          </p:cNvPicPr>
          <p:nvPr/>
        </p:nvPicPr>
        <p:blipFill>
          <a:blip r:embed="rId9"/>
          <a:stretch>
            <a:fillRect/>
          </a:stretch>
        </p:blipFill>
        <p:spPr>
          <a:xfrm>
            <a:off x="14752522" y="5912674"/>
            <a:ext cx="213361" cy="103149"/>
          </a:xfrm>
          <a:prstGeom prst="rect">
            <a:avLst/>
          </a:prstGeom>
          <a:ln w="12700">
            <a:miter lim="400000"/>
          </a:ln>
        </p:spPr>
      </p:pic>
      <p:pic>
        <p:nvPicPr>
          <p:cNvPr id="969" name="pasted-movie.png" descr="pasted-movie.png"/>
          <p:cNvPicPr>
            <a:picLocks noChangeAspect="1"/>
          </p:cNvPicPr>
          <p:nvPr/>
        </p:nvPicPr>
        <p:blipFill>
          <a:blip r:embed="rId9"/>
          <a:stretch>
            <a:fillRect/>
          </a:stretch>
        </p:blipFill>
        <p:spPr>
          <a:xfrm>
            <a:off x="14752522" y="6195959"/>
            <a:ext cx="213361" cy="103148"/>
          </a:xfrm>
          <a:prstGeom prst="rect">
            <a:avLst/>
          </a:prstGeom>
          <a:ln w="12700">
            <a:miter lim="400000"/>
          </a:ln>
        </p:spPr>
      </p:pic>
      <p:pic>
        <p:nvPicPr>
          <p:cNvPr id="970" name="pasted-movie.png" descr="pasted-movie.png"/>
          <p:cNvPicPr>
            <a:picLocks noChangeAspect="1"/>
          </p:cNvPicPr>
          <p:nvPr/>
        </p:nvPicPr>
        <p:blipFill>
          <a:blip r:embed="rId10"/>
          <a:stretch>
            <a:fillRect/>
          </a:stretch>
        </p:blipFill>
        <p:spPr>
          <a:xfrm>
            <a:off x="14777922" y="5941144"/>
            <a:ext cx="292139" cy="612777"/>
          </a:xfrm>
          <a:prstGeom prst="rect">
            <a:avLst/>
          </a:prstGeom>
          <a:ln w="12700">
            <a:miter lim="400000"/>
          </a:ln>
        </p:spPr>
      </p:pic>
      <p:pic>
        <p:nvPicPr>
          <p:cNvPr id="971" name="pasted-movie.png" descr="pasted-movie.png"/>
          <p:cNvPicPr>
            <a:picLocks noChangeAspect="1"/>
          </p:cNvPicPr>
          <p:nvPr/>
        </p:nvPicPr>
        <p:blipFill>
          <a:blip r:embed="rId11"/>
          <a:stretch>
            <a:fillRect/>
          </a:stretch>
        </p:blipFill>
        <p:spPr>
          <a:xfrm>
            <a:off x="9207095" y="3178136"/>
            <a:ext cx="335219" cy="2955081"/>
          </a:xfrm>
          <a:prstGeom prst="rect">
            <a:avLst/>
          </a:prstGeom>
          <a:ln w="12700">
            <a:miter lim="400000"/>
          </a:ln>
        </p:spPr>
      </p:pic>
      <p:sp>
        <p:nvSpPr>
          <p:cNvPr id="972" name="Figure adapted by Froula, D. H. et al. Flying focus: Spatial and temporal control of intensity for laser-based applications. Physics of Plasmas 26, 032109–032109 (2019)."/>
          <p:cNvSpPr txBox="1"/>
          <p:nvPr/>
        </p:nvSpPr>
        <p:spPr>
          <a:xfrm>
            <a:off x="14123644" y="12367146"/>
            <a:ext cx="10090025" cy="8555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algn="l" defTabSz="642937">
              <a:lnSpc>
                <a:spcPts val="2800"/>
              </a:lnSpc>
              <a:tabLst>
                <a:tab pos="1498600" algn="l"/>
              </a:tabLst>
              <a:defRPr sz="2400" i="1">
                <a:latin typeface="Gill Sans Light"/>
                <a:ea typeface="Gill Sans Light"/>
                <a:cs typeface="Gill Sans Light"/>
                <a:sym typeface="Gill Sans Light"/>
              </a:defRPr>
            </a:pPr>
            <a:r>
              <a:t>Figure adapted by Froula, D. H. et al. Flying focus: Spatial and temporal control of intensity for laser-based applications. Physics of Plasmas </a:t>
            </a:r>
            <a:r>
              <a:rPr i="0"/>
              <a:t>26</a:t>
            </a:r>
            <a:r>
              <a:t>, 032109–032109 (2019).</a:t>
            </a:r>
          </a:p>
        </p:txBody>
      </p:sp>
      <p:sp>
        <p:nvSpPr>
          <p:cNvPr id="973" name="(1) A chirped laser"/>
          <p:cNvSpPr txBox="1"/>
          <p:nvPr/>
        </p:nvSpPr>
        <p:spPr>
          <a:xfrm>
            <a:off x="4567760" y="4364864"/>
            <a:ext cx="2231226" cy="1057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lvl1pPr indent="237743" defTabSz="457200">
              <a:defRPr sz="3200">
                <a:latin typeface="+mj-lt"/>
                <a:ea typeface="+mj-ea"/>
                <a:cs typeface="+mj-cs"/>
                <a:sym typeface="Gill Sans"/>
              </a:defRPr>
            </a:lvl1pPr>
          </a:lstStyle>
          <a:p>
            <a:r>
              <a:t>chirped laser</a:t>
            </a:r>
          </a:p>
        </p:txBody>
      </p:sp>
      <p:pic>
        <p:nvPicPr>
          <p:cNvPr id="974" name="pasted-movie.png" descr="pasted-movie.png"/>
          <p:cNvPicPr>
            <a:picLocks noChangeAspect="1"/>
          </p:cNvPicPr>
          <p:nvPr/>
        </p:nvPicPr>
        <p:blipFill>
          <a:blip r:embed="rId12"/>
          <a:stretch>
            <a:fillRect/>
          </a:stretch>
        </p:blipFill>
        <p:spPr>
          <a:xfrm rot="763098">
            <a:off x="13390033" y="6418707"/>
            <a:ext cx="736601" cy="558801"/>
          </a:xfrm>
          <a:prstGeom prst="rect">
            <a:avLst/>
          </a:prstGeom>
          <a:ln w="12700">
            <a:miter lim="400000"/>
          </a:ln>
        </p:spPr>
      </p:pic>
      <p:pic>
        <p:nvPicPr>
          <p:cNvPr id="975" name="pasted-movie.png" descr="pasted-movie.png"/>
          <p:cNvPicPr>
            <a:picLocks noChangeAspect="1"/>
          </p:cNvPicPr>
          <p:nvPr/>
        </p:nvPicPr>
        <p:blipFill>
          <a:blip r:embed="rId12"/>
          <a:stretch>
            <a:fillRect/>
          </a:stretch>
        </p:blipFill>
        <p:spPr>
          <a:xfrm rot="20820000">
            <a:off x="13943198" y="6418707"/>
            <a:ext cx="736601" cy="558801"/>
          </a:xfrm>
          <a:prstGeom prst="rect">
            <a:avLst/>
          </a:prstGeom>
          <a:ln w="12700">
            <a:miter lim="400000"/>
          </a:ln>
        </p:spPr>
      </p:pic>
      <p:pic>
        <p:nvPicPr>
          <p:cNvPr id="976" name="pasted-movie.png" descr="pasted-movie.png"/>
          <p:cNvPicPr>
            <a:picLocks noChangeAspect="1"/>
          </p:cNvPicPr>
          <p:nvPr/>
        </p:nvPicPr>
        <p:blipFill>
          <a:blip r:embed="rId12"/>
          <a:stretch>
            <a:fillRect/>
          </a:stretch>
        </p:blipFill>
        <p:spPr>
          <a:xfrm rot="20820000">
            <a:off x="13684964" y="6039937"/>
            <a:ext cx="736601" cy="558801"/>
          </a:xfrm>
          <a:prstGeom prst="rect">
            <a:avLst/>
          </a:prstGeom>
          <a:ln w="12700">
            <a:miter lim="400000"/>
          </a:ln>
        </p:spPr>
      </p:pic>
      <p:pic>
        <p:nvPicPr>
          <p:cNvPr id="977" name="pasted-movie.png" descr="pasted-movie.png"/>
          <p:cNvPicPr>
            <a:picLocks noChangeAspect="1"/>
          </p:cNvPicPr>
          <p:nvPr/>
        </p:nvPicPr>
        <p:blipFill>
          <a:blip r:embed="rId13"/>
          <a:stretch>
            <a:fillRect/>
          </a:stretch>
        </p:blipFill>
        <p:spPr>
          <a:xfrm>
            <a:off x="13744813" y="5651900"/>
            <a:ext cx="220743" cy="590810"/>
          </a:xfrm>
          <a:prstGeom prst="rect">
            <a:avLst/>
          </a:prstGeom>
          <a:ln w="12700">
            <a:miter lim="400000"/>
          </a:ln>
        </p:spPr>
      </p:pic>
      <p:pic>
        <p:nvPicPr>
          <p:cNvPr id="978" name="pasted-movie.png" descr="pasted-movie.png"/>
          <p:cNvPicPr>
            <a:picLocks noChangeAspect="1"/>
          </p:cNvPicPr>
          <p:nvPr/>
        </p:nvPicPr>
        <p:blipFill>
          <a:blip r:embed="rId13"/>
          <a:stretch>
            <a:fillRect/>
          </a:stretch>
        </p:blipFill>
        <p:spPr>
          <a:xfrm>
            <a:off x="13750345" y="6242450"/>
            <a:ext cx="220742" cy="590810"/>
          </a:xfrm>
          <a:prstGeom prst="rect">
            <a:avLst/>
          </a:prstGeom>
          <a:ln w="12700">
            <a:miter lim="400000"/>
          </a:ln>
        </p:spPr>
      </p:pic>
      <p:pic>
        <p:nvPicPr>
          <p:cNvPr id="979" name="pasted-movie.png" descr="pasted-movie.png"/>
          <p:cNvPicPr>
            <a:picLocks noChangeAspect="1"/>
          </p:cNvPicPr>
          <p:nvPr/>
        </p:nvPicPr>
        <p:blipFill>
          <a:blip r:embed="rId13"/>
          <a:srcRect l="43601" b="68010"/>
          <a:stretch>
            <a:fillRect/>
          </a:stretch>
        </p:blipFill>
        <p:spPr>
          <a:xfrm>
            <a:off x="13841061" y="6818531"/>
            <a:ext cx="124495" cy="189001"/>
          </a:xfrm>
          <a:prstGeom prst="rect">
            <a:avLst/>
          </a:prstGeom>
          <a:ln w="12700">
            <a:miter lim="400000"/>
          </a:ln>
        </p:spPr>
      </p:pic>
      <p:pic>
        <p:nvPicPr>
          <p:cNvPr id="980" name="pasted-movie.png" descr="pasted-movie.png"/>
          <p:cNvPicPr>
            <a:picLocks noChangeAspect="1"/>
          </p:cNvPicPr>
          <p:nvPr/>
        </p:nvPicPr>
        <p:blipFill>
          <a:blip r:embed="rId12"/>
          <a:stretch>
            <a:fillRect/>
          </a:stretch>
        </p:blipFill>
        <p:spPr>
          <a:xfrm rot="763098">
            <a:off x="13761298" y="7225780"/>
            <a:ext cx="736601" cy="558801"/>
          </a:xfrm>
          <a:prstGeom prst="rect">
            <a:avLst/>
          </a:prstGeom>
          <a:ln w="12700">
            <a:miter lim="400000"/>
          </a:ln>
        </p:spPr>
      </p:pic>
      <p:pic>
        <p:nvPicPr>
          <p:cNvPr id="981" name="pasted-movie.png" descr="pasted-movie.png"/>
          <p:cNvPicPr>
            <a:picLocks noChangeAspect="1"/>
          </p:cNvPicPr>
          <p:nvPr/>
        </p:nvPicPr>
        <p:blipFill>
          <a:blip r:embed="rId12"/>
          <a:stretch>
            <a:fillRect/>
          </a:stretch>
        </p:blipFill>
        <p:spPr>
          <a:xfrm rot="763098">
            <a:off x="14355658" y="7152967"/>
            <a:ext cx="736601" cy="558801"/>
          </a:xfrm>
          <a:prstGeom prst="rect">
            <a:avLst/>
          </a:prstGeom>
          <a:ln w="12700">
            <a:miter lim="400000"/>
          </a:ln>
        </p:spPr>
      </p:pic>
      <p:pic>
        <p:nvPicPr>
          <p:cNvPr id="982" name="pasted-movie.png" descr="pasted-movie.png"/>
          <p:cNvPicPr>
            <a:picLocks noChangeAspect="1"/>
          </p:cNvPicPr>
          <p:nvPr/>
        </p:nvPicPr>
        <p:blipFill>
          <a:blip r:embed="rId12"/>
          <a:stretch>
            <a:fillRect/>
          </a:stretch>
        </p:blipFill>
        <p:spPr>
          <a:xfrm rot="960000">
            <a:off x="13930498" y="7169129"/>
            <a:ext cx="736601" cy="558801"/>
          </a:xfrm>
          <a:prstGeom prst="rect">
            <a:avLst/>
          </a:prstGeom>
          <a:ln w="12700">
            <a:miter lim="400000"/>
          </a:ln>
        </p:spPr>
      </p:pic>
      <p:pic>
        <p:nvPicPr>
          <p:cNvPr id="983" name="pasted-movie.png" descr="pasted-movie.png"/>
          <p:cNvPicPr>
            <a:picLocks noChangeAspect="1"/>
          </p:cNvPicPr>
          <p:nvPr/>
        </p:nvPicPr>
        <p:blipFill>
          <a:blip r:embed="rId14"/>
          <a:stretch>
            <a:fillRect/>
          </a:stretch>
        </p:blipFill>
        <p:spPr>
          <a:xfrm>
            <a:off x="12666130" y="7583268"/>
            <a:ext cx="5497498" cy="4509923"/>
          </a:xfrm>
          <a:prstGeom prst="rect">
            <a:avLst/>
          </a:prstGeom>
          <a:ln w="12700">
            <a:miter lim="400000"/>
          </a:ln>
        </p:spPr>
      </p:pic>
      <p:sp>
        <p:nvSpPr>
          <p:cNvPr id="3" name="Slide Number Placeholder 2">
            <a:extLst>
              <a:ext uri="{FF2B5EF4-FFF2-40B4-BE49-F238E27FC236}">
                <a16:creationId xmlns:a16="http://schemas.microsoft.com/office/drawing/2014/main" id="{C76498B1-974B-2A36-D2C7-6A0F7ADE580B}"/>
              </a:ext>
            </a:extLst>
          </p:cNvPr>
          <p:cNvSpPr>
            <a:spLocks noGrp="1"/>
          </p:cNvSpPr>
          <p:nvPr>
            <p:ph type="sldNum" sz="quarter" idx="2"/>
          </p:nvPr>
        </p:nvSpPr>
        <p:spPr/>
        <p:txBody>
          <a:bodyPr/>
          <a:lstStyle/>
          <a:p>
            <a:fld id="{86CB4B4D-7CA3-9044-876B-883B54F8677D}" type="slidenum">
              <a:rPr lang="en-PT" smtClean="0"/>
              <a:t>10</a:t>
            </a:fld>
            <a:endParaRPr lang="en-PT"/>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6"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987"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987"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988"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989"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t> Sept 2026 </a:t>
                </a:r>
              </a:p>
            </p:txBody>
          </p:sp>
        </mc:Choice>
        <mc:Fallback xmlns="">
          <p:sp>
            <p:nvSpPr>
              <p:cNvPr id="989"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4"/>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990" name="[1] D. H. Froula, et al., Nature Photonics 12, 262 (2018).…"/>
          <p:cNvSpPr txBox="1"/>
          <p:nvPr/>
        </p:nvSpPr>
        <p:spPr>
          <a:xfrm>
            <a:off x="164236" y="12011546"/>
            <a:ext cx="9988610" cy="15667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algn="l" defTabSz="642937">
              <a:lnSpc>
                <a:spcPts val="2800"/>
              </a:lnSpc>
              <a:tabLst>
                <a:tab pos="1498600" algn="l"/>
              </a:tabLst>
              <a:defRPr sz="2400" i="1">
                <a:latin typeface="Gill Sans Light"/>
                <a:ea typeface="Gill Sans Light"/>
                <a:cs typeface="Gill Sans Light"/>
                <a:sym typeface="Gill Sans Light"/>
              </a:defRPr>
            </a:pPr>
            <a:r>
              <a:t>[1] D. H. Froula, et al., Nature Photonics 12, 262 (2018).</a:t>
            </a:r>
          </a:p>
          <a:p>
            <a:pPr algn="l" defTabSz="642937">
              <a:lnSpc>
                <a:spcPts val="2800"/>
              </a:lnSpc>
              <a:tabLst>
                <a:tab pos="1498600" algn="l"/>
              </a:tabLst>
              <a:defRPr sz="2400" i="1">
                <a:latin typeface="Gill Sans Light"/>
                <a:ea typeface="Gill Sans Light"/>
                <a:cs typeface="Gill Sans Light"/>
                <a:sym typeface="Gill Sans Light"/>
              </a:defRPr>
            </a:pPr>
            <a:r>
              <a:t>[2] A. Sainte-Marie, O. Gobert, and F. Quéré, Optica 4,1298 (2017).</a:t>
            </a:r>
          </a:p>
          <a:p>
            <a:pPr algn="l" defTabSz="642937">
              <a:lnSpc>
                <a:spcPts val="2800"/>
              </a:lnSpc>
              <a:tabLst>
                <a:tab pos="1498600" algn="l"/>
              </a:tabLst>
              <a:defRPr sz="2400" i="1">
                <a:latin typeface="Gill Sans Light"/>
                <a:ea typeface="Gill Sans Light"/>
                <a:cs typeface="Gill Sans Light"/>
                <a:sym typeface="Gill Sans Light"/>
              </a:defRPr>
            </a:pPr>
            <a:r>
              <a:t>[3] H. Kondakci,  Y. F. Abouraddy, Nature Communications, 10, 929 (2019).</a:t>
            </a:r>
          </a:p>
          <a:p>
            <a:pPr algn="l" defTabSz="642937">
              <a:lnSpc>
                <a:spcPts val="2800"/>
              </a:lnSpc>
              <a:tabLst>
                <a:tab pos="1498600" algn="l"/>
              </a:tabLst>
              <a:defRPr sz="2400" i="1">
                <a:latin typeface="Gill Sans Light"/>
                <a:ea typeface="Gill Sans Light"/>
                <a:cs typeface="Gill Sans Light"/>
                <a:sym typeface="Gill Sans Light"/>
              </a:defRPr>
            </a:pPr>
            <a:r>
              <a:t>[4] R. Almeida, et al Opt. Lett. 50, 3393-3396 (2025)</a:t>
            </a:r>
          </a:p>
        </p:txBody>
      </p:sp>
      <p:sp>
        <p:nvSpPr>
          <p:cNvPr id="991" name="The flying focus technique decouples the peak intensity velocity from the group velocity of the pulse [1,4]."/>
          <p:cNvSpPr txBox="1"/>
          <p:nvPr/>
        </p:nvSpPr>
        <p:spPr>
          <a:xfrm>
            <a:off x="2583898" y="1942801"/>
            <a:ext cx="19216204" cy="612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indent="237743" algn="l" defTabSz="457200">
              <a:defRPr sz="3200">
                <a:latin typeface="Gill Sans Light"/>
                <a:ea typeface="Gill Sans Light"/>
                <a:cs typeface="Gill Sans Light"/>
                <a:sym typeface="Gill Sans Light"/>
              </a:defRPr>
            </a:pPr>
            <a:r>
              <a:t>The </a:t>
            </a:r>
            <a:r>
              <a:rPr i="1">
                <a:latin typeface="+mj-lt"/>
                <a:ea typeface="+mj-ea"/>
                <a:cs typeface="+mj-cs"/>
                <a:sym typeface="Gill Sans"/>
              </a:rPr>
              <a:t>flying focus</a:t>
            </a:r>
            <a:r>
              <a:t> technique decouples the </a:t>
            </a:r>
            <a:r>
              <a:rPr>
                <a:latin typeface="+mj-lt"/>
                <a:ea typeface="+mj-ea"/>
                <a:cs typeface="+mj-cs"/>
                <a:sym typeface="Gill Sans"/>
              </a:rPr>
              <a:t>peak intensity velocity </a:t>
            </a:r>
            <a:r>
              <a:t>from the group velocity of the pulse [1,4].</a:t>
            </a:r>
          </a:p>
        </p:txBody>
      </p:sp>
      <p:pic>
        <p:nvPicPr>
          <p:cNvPr id="992" name="Gemini_Generated_Image_3st0bq3st0bq3st0.png" descr="Gemini_Generated_Image_3st0bq3st0bq3st0.png"/>
          <p:cNvPicPr>
            <a:picLocks noChangeAspect="1"/>
          </p:cNvPicPr>
          <p:nvPr/>
        </p:nvPicPr>
        <p:blipFill>
          <a:blip r:embed="rId5"/>
          <a:srcRect t="11235" b="311"/>
          <a:stretch>
            <a:fillRect/>
          </a:stretch>
        </p:blipFill>
        <p:spPr>
          <a:xfrm>
            <a:off x="6815733" y="2884378"/>
            <a:ext cx="10752629" cy="9095945"/>
          </a:xfrm>
          <a:prstGeom prst="rect">
            <a:avLst/>
          </a:prstGeom>
          <a:ln w="12700">
            <a:miter lim="400000"/>
          </a:ln>
        </p:spPr>
      </p:pic>
      <p:pic>
        <p:nvPicPr>
          <p:cNvPr id="993" name="pasted-movie.png" descr="pasted-movie.png"/>
          <p:cNvPicPr>
            <a:picLocks noChangeAspect="1"/>
          </p:cNvPicPr>
          <p:nvPr/>
        </p:nvPicPr>
        <p:blipFill>
          <a:blip r:embed="rId6"/>
          <a:stretch>
            <a:fillRect/>
          </a:stretch>
        </p:blipFill>
        <p:spPr>
          <a:xfrm>
            <a:off x="11159124" y="7819896"/>
            <a:ext cx="838201" cy="838201"/>
          </a:xfrm>
          <a:prstGeom prst="rect">
            <a:avLst/>
          </a:prstGeom>
          <a:ln w="12700">
            <a:miter lim="400000"/>
          </a:ln>
        </p:spPr>
      </p:pic>
      <p:pic>
        <p:nvPicPr>
          <p:cNvPr id="994" name="pasted-movie.png" descr="pasted-movie.png"/>
          <p:cNvPicPr>
            <a:picLocks noChangeAspect="1"/>
          </p:cNvPicPr>
          <p:nvPr/>
        </p:nvPicPr>
        <p:blipFill>
          <a:blip r:embed="rId7"/>
          <a:stretch>
            <a:fillRect/>
          </a:stretch>
        </p:blipFill>
        <p:spPr>
          <a:xfrm>
            <a:off x="10579186" y="8238927"/>
            <a:ext cx="1998077" cy="2126394"/>
          </a:xfrm>
          <a:prstGeom prst="rect">
            <a:avLst/>
          </a:prstGeom>
          <a:ln w="12700">
            <a:miter lim="400000"/>
          </a:ln>
        </p:spPr>
      </p:pic>
      <p:sp>
        <p:nvSpPr>
          <p:cNvPr id="995" name="The flying focus technique decouples the peak intensity velocity from the group velocity of the pulse [1,4]."/>
          <p:cNvSpPr txBox="1"/>
          <p:nvPr/>
        </p:nvSpPr>
        <p:spPr>
          <a:xfrm>
            <a:off x="8259092" y="6306378"/>
            <a:ext cx="2231226" cy="15906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lvl1pPr indent="237743" defTabSz="457200">
              <a:defRPr sz="3200">
                <a:latin typeface="Gill Sans SemiBold"/>
                <a:ea typeface="Gill Sans SemiBold"/>
                <a:cs typeface="Gill Sans SemiBold"/>
                <a:sym typeface="Gill Sans SemiBold"/>
              </a:defRPr>
            </a:lvl1pPr>
          </a:lstStyle>
          <a:p>
            <a:r>
              <a:t>chromatic focusing lens</a:t>
            </a:r>
          </a:p>
        </p:txBody>
      </p:sp>
      <p:pic>
        <p:nvPicPr>
          <p:cNvPr id="996" name="pasted-movie.png" descr="pasted-movie.png"/>
          <p:cNvPicPr>
            <a:picLocks noChangeAspect="1"/>
          </p:cNvPicPr>
          <p:nvPr/>
        </p:nvPicPr>
        <p:blipFill>
          <a:blip r:embed="rId8"/>
          <a:srcRect r="49886"/>
          <a:stretch>
            <a:fillRect/>
          </a:stretch>
        </p:blipFill>
        <p:spPr>
          <a:xfrm>
            <a:off x="13900150" y="4014470"/>
            <a:ext cx="961031" cy="495301"/>
          </a:xfrm>
          <a:prstGeom prst="rect">
            <a:avLst/>
          </a:prstGeom>
          <a:ln w="12700">
            <a:miter lim="400000"/>
          </a:ln>
        </p:spPr>
      </p:pic>
      <p:pic>
        <p:nvPicPr>
          <p:cNvPr id="997" name="pasted-movie.png" descr="pasted-movie.png"/>
          <p:cNvPicPr>
            <a:picLocks noChangeAspect="1"/>
          </p:cNvPicPr>
          <p:nvPr/>
        </p:nvPicPr>
        <p:blipFill>
          <a:blip r:embed="rId9"/>
          <a:stretch>
            <a:fillRect/>
          </a:stretch>
        </p:blipFill>
        <p:spPr>
          <a:xfrm>
            <a:off x="11605683" y="5734050"/>
            <a:ext cx="1917701" cy="927100"/>
          </a:xfrm>
          <a:prstGeom prst="rect">
            <a:avLst/>
          </a:prstGeom>
          <a:ln w="12700">
            <a:miter lim="400000"/>
          </a:ln>
        </p:spPr>
      </p:pic>
      <p:pic>
        <p:nvPicPr>
          <p:cNvPr id="998" name="pasted-movie.png" descr="pasted-movie.png"/>
          <p:cNvPicPr>
            <a:picLocks noChangeAspect="1"/>
          </p:cNvPicPr>
          <p:nvPr/>
        </p:nvPicPr>
        <p:blipFill>
          <a:blip r:embed="rId9"/>
          <a:stretch>
            <a:fillRect/>
          </a:stretch>
        </p:blipFill>
        <p:spPr>
          <a:xfrm>
            <a:off x="11762316" y="5437716"/>
            <a:ext cx="2108159" cy="1019177"/>
          </a:xfrm>
          <a:prstGeom prst="rect">
            <a:avLst/>
          </a:prstGeom>
          <a:ln w="12700">
            <a:miter lim="400000"/>
          </a:ln>
        </p:spPr>
      </p:pic>
      <p:pic>
        <p:nvPicPr>
          <p:cNvPr id="999" name="pasted-movie.png" descr="pasted-movie.png"/>
          <p:cNvPicPr>
            <a:picLocks noChangeAspect="1"/>
          </p:cNvPicPr>
          <p:nvPr/>
        </p:nvPicPr>
        <p:blipFill>
          <a:blip r:embed="rId9"/>
          <a:stretch>
            <a:fillRect/>
          </a:stretch>
        </p:blipFill>
        <p:spPr>
          <a:xfrm>
            <a:off x="13897561" y="5891910"/>
            <a:ext cx="680824" cy="329140"/>
          </a:xfrm>
          <a:prstGeom prst="rect">
            <a:avLst/>
          </a:prstGeom>
          <a:ln w="12700">
            <a:miter lim="400000"/>
          </a:ln>
        </p:spPr>
      </p:pic>
      <p:pic>
        <p:nvPicPr>
          <p:cNvPr id="1000" name="pasted-movie.png" descr="pasted-movie.png"/>
          <p:cNvPicPr>
            <a:picLocks noChangeAspect="1"/>
          </p:cNvPicPr>
          <p:nvPr/>
        </p:nvPicPr>
        <p:blipFill>
          <a:blip r:embed="rId9"/>
          <a:stretch>
            <a:fillRect/>
          </a:stretch>
        </p:blipFill>
        <p:spPr>
          <a:xfrm>
            <a:off x="13971086" y="5968662"/>
            <a:ext cx="680824" cy="329141"/>
          </a:xfrm>
          <a:prstGeom prst="rect">
            <a:avLst/>
          </a:prstGeom>
          <a:ln w="12700">
            <a:miter lim="400000"/>
          </a:ln>
        </p:spPr>
      </p:pic>
      <p:pic>
        <p:nvPicPr>
          <p:cNvPr id="1001" name="pasted-movie.png" descr="pasted-movie.png"/>
          <p:cNvPicPr>
            <a:picLocks noChangeAspect="1"/>
          </p:cNvPicPr>
          <p:nvPr/>
        </p:nvPicPr>
        <p:blipFill>
          <a:blip r:embed="rId9"/>
          <a:stretch>
            <a:fillRect/>
          </a:stretch>
        </p:blipFill>
        <p:spPr>
          <a:xfrm>
            <a:off x="14186986" y="6095662"/>
            <a:ext cx="680824" cy="329141"/>
          </a:xfrm>
          <a:prstGeom prst="rect">
            <a:avLst/>
          </a:prstGeom>
          <a:ln w="12700">
            <a:miter lim="400000"/>
          </a:ln>
        </p:spPr>
      </p:pic>
      <p:pic>
        <p:nvPicPr>
          <p:cNvPr id="1002" name="pasted-movie.png" descr="pasted-movie.png"/>
          <p:cNvPicPr>
            <a:picLocks noChangeAspect="1"/>
          </p:cNvPicPr>
          <p:nvPr/>
        </p:nvPicPr>
        <p:blipFill>
          <a:blip r:embed="rId9"/>
          <a:stretch>
            <a:fillRect/>
          </a:stretch>
        </p:blipFill>
        <p:spPr>
          <a:xfrm>
            <a:off x="14186986" y="5891910"/>
            <a:ext cx="680824" cy="329140"/>
          </a:xfrm>
          <a:prstGeom prst="rect">
            <a:avLst/>
          </a:prstGeom>
          <a:ln w="12700">
            <a:miter lim="400000"/>
          </a:ln>
        </p:spPr>
      </p:pic>
      <p:pic>
        <p:nvPicPr>
          <p:cNvPr id="1003" name="pasted-movie.png" descr="pasted-movie.png"/>
          <p:cNvPicPr>
            <a:picLocks noChangeAspect="1"/>
          </p:cNvPicPr>
          <p:nvPr/>
        </p:nvPicPr>
        <p:blipFill>
          <a:blip r:embed="rId9"/>
          <a:stretch>
            <a:fillRect/>
          </a:stretch>
        </p:blipFill>
        <p:spPr>
          <a:xfrm>
            <a:off x="14752522" y="5912674"/>
            <a:ext cx="213361" cy="103149"/>
          </a:xfrm>
          <a:prstGeom prst="rect">
            <a:avLst/>
          </a:prstGeom>
          <a:ln w="12700">
            <a:miter lim="400000"/>
          </a:ln>
        </p:spPr>
      </p:pic>
      <p:pic>
        <p:nvPicPr>
          <p:cNvPr id="1004" name="pasted-movie.png" descr="pasted-movie.png"/>
          <p:cNvPicPr>
            <a:picLocks noChangeAspect="1"/>
          </p:cNvPicPr>
          <p:nvPr/>
        </p:nvPicPr>
        <p:blipFill>
          <a:blip r:embed="rId9"/>
          <a:stretch>
            <a:fillRect/>
          </a:stretch>
        </p:blipFill>
        <p:spPr>
          <a:xfrm>
            <a:off x="14752522" y="6195959"/>
            <a:ext cx="213361" cy="103148"/>
          </a:xfrm>
          <a:prstGeom prst="rect">
            <a:avLst/>
          </a:prstGeom>
          <a:ln w="12700">
            <a:miter lim="400000"/>
          </a:ln>
        </p:spPr>
      </p:pic>
      <p:pic>
        <p:nvPicPr>
          <p:cNvPr id="1005" name="pasted-movie.png" descr="pasted-movie.png"/>
          <p:cNvPicPr>
            <a:picLocks noChangeAspect="1"/>
          </p:cNvPicPr>
          <p:nvPr/>
        </p:nvPicPr>
        <p:blipFill>
          <a:blip r:embed="rId10"/>
          <a:stretch>
            <a:fillRect/>
          </a:stretch>
        </p:blipFill>
        <p:spPr>
          <a:xfrm>
            <a:off x="14777922" y="5941144"/>
            <a:ext cx="292139" cy="612777"/>
          </a:xfrm>
          <a:prstGeom prst="rect">
            <a:avLst/>
          </a:prstGeom>
          <a:ln w="12700">
            <a:miter lim="400000"/>
          </a:ln>
        </p:spPr>
      </p:pic>
      <p:pic>
        <p:nvPicPr>
          <p:cNvPr id="1006" name="pasted-movie.png" descr="pasted-movie.png"/>
          <p:cNvPicPr>
            <a:picLocks noChangeAspect="1"/>
          </p:cNvPicPr>
          <p:nvPr/>
        </p:nvPicPr>
        <p:blipFill>
          <a:blip r:embed="rId11"/>
          <a:stretch>
            <a:fillRect/>
          </a:stretch>
        </p:blipFill>
        <p:spPr>
          <a:xfrm>
            <a:off x="9207095" y="3178136"/>
            <a:ext cx="335219" cy="2955081"/>
          </a:xfrm>
          <a:prstGeom prst="rect">
            <a:avLst/>
          </a:prstGeom>
          <a:ln w="12700">
            <a:miter lim="400000"/>
          </a:ln>
        </p:spPr>
      </p:pic>
      <p:sp>
        <p:nvSpPr>
          <p:cNvPr id="1007" name="(1) A chirped laser"/>
          <p:cNvSpPr txBox="1"/>
          <p:nvPr/>
        </p:nvSpPr>
        <p:spPr>
          <a:xfrm>
            <a:off x="4567760" y="4364864"/>
            <a:ext cx="2231226" cy="1057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lvl1pPr indent="237743" defTabSz="457200">
              <a:defRPr sz="3200">
                <a:latin typeface="+mj-lt"/>
                <a:ea typeface="+mj-ea"/>
                <a:cs typeface="+mj-cs"/>
                <a:sym typeface="Gill Sans"/>
              </a:defRPr>
            </a:lvl1pPr>
          </a:lstStyle>
          <a:p>
            <a:r>
              <a:t>chirped laser</a:t>
            </a:r>
          </a:p>
        </p:txBody>
      </p:sp>
      <p:pic>
        <p:nvPicPr>
          <p:cNvPr id="1008" name="pasted-movie.png" descr="pasted-movie.png"/>
          <p:cNvPicPr>
            <a:picLocks noChangeAspect="1"/>
          </p:cNvPicPr>
          <p:nvPr/>
        </p:nvPicPr>
        <p:blipFill>
          <a:blip r:embed="rId12"/>
          <a:stretch>
            <a:fillRect/>
          </a:stretch>
        </p:blipFill>
        <p:spPr>
          <a:xfrm rot="763098">
            <a:off x="13390033" y="6418707"/>
            <a:ext cx="736601" cy="558801"/>
          </a:xfrm>
          <a:prstGeom prst="rect">
            <a:avLst/>
          </a:prstGeom>
          <a:ln w="12700">
            <a:miter lim="400000"/>
          </a:ln>
        </p:spPr>
      </p:pic>
      <p:pic>
        <p:nvPicPr>
          <p:cNvPr id="1009" name="pasted-movie.png" descr="pasted-movie.png"/>
          <p:cNvPicPr>
            <a:picLocks noChangeAspect="1"/>
          </p:cNvPicPr>
          <p:nvPr/>
        </p:nvPicPr>
        <p:blipFill>
          <a:blip r:embed="rId12"/>
          <a:stretch>
            <a:fillRect/>
          </a:stretch>
        </p:blipFill>
        <p:spPr>
          <a:xfrm rot="20820000">
            <a:off x="13943198" y="6418707"/>
            <a:ext cx="736601" cy="558801"/>
          </a:xfrm>
          <a:prstGeom prst="rect">
            <a:avLst/>
          </a:prstGeom>
          <a:ln w="12700">
            <a:miter lim="400000"/>
          </a:ln>
        </p:spPr>
      </p:pic>
      <p:pic>
        <p:nvPicPr>
          <p:cNvPr id="1010" name="pasted-movie.png" descr="pasted-movie.png"/>
          <p:cNvPicPr>
            <a:picLocks noChangeAspect="1"/>
          </p:cNvPicPr>
          <p:nvPr/>
        </p:nvPicPr>
        <p:blipFill>
          <a:blip r:embed="rId12"/>
          <a:stretch>
            <a:fillRect/>
          </a:stretch>
        </p:blipFill>
        <p:spPr>
          <a:xfrm rot="20820000">
            <a:off x="13684964" y="6039937"/>
            <a:ext cx="736601" cy="558801"/>
          </a:xfrm>
          <a:prstGeom prst="rect">
            <a:avLst/>
          </a:prstGeom>
          <a:ln w="12700">
            <a:miter lim="400000"/>
          </a:ln>
        </p:spPr>
      </p:pic>
      <p:pic>
        <p:nvPicPr>
          <p:cNvPr id="1011" name="pasted-movie.png" descr="pasted-movie.png"/>
          <p:cNvPicPr>
            <a:picLocks noChangeAspect="1"/>
          </p:cNvPicPr>
          <p:nvPr/>
        </p:nvPicPr>
        <p:blipFill>
          <a:blip r:embed="rId13"/>
          <a:stretch>
            <a:fillRect/>
          </a:stretch>
        </p:blipFill>
        <p:spPr>
          <a:xfrm>
            <a:off x="13744813" y="5651900"/>
            <a:ext cx="220743" cy="590810"/>
          </a:xfrm>
          <a:prstGeom prst="rect">
            <a:avLst/>
          </a:prstGeom>
          <a:ln w="12700">
            <a:miter lim="400000"/>
          </a:ln>
        </p:spPr>
      </p:pic>
      <p:pic>
        <p:nvPicPr>
          <p:cNvPr id="1012" name="pasted-movie.png" descr="pasted-movie.png"/>
          <p:cNvPicPr>
            <a:picLocks noChangeAspect="1"/>
          </p:cNvPicPr>
          <p:nvPr/>
        </p:nvPicPr>
        <p:blipFill>
          <a:blip r:embed="rId13"/>
          <a:stretch>
            <a:fillRect/>
          </a:stretch>
        </p:blipFill>
        <p:spPr>
          <a:xfrm>
            <a:off x="13750345" y="6242450"/>
            <a:ext cx="220742" cy="590810"/>
          </a:xfrm>
          <a:prstGeom prst="rect">
            <a:avLst/>
          </a:prstGeom>
          <a:ln w="12700">
            <a:miter lim="400000"/>
          </a:ln>
        </p:spPr>
      </p:pic>
      <p:pic>
        <p:nvPicPr>
          <p:cNvPr id="1013" name="pasted-movie.png" descr="pasted-movie.png"/>
          <p:cNvPicPr>
            <a:picLocks noChangeAspect="1"/>
          </p:cNvPicPr>
          <p:nvPr/>
        </p:nvPicPr>
        <p:blipFill>
          <a:blip r:embed="rId13"/>
          <a:srcRect l="43601" b="68010"/>
          <a:stretch>
            <a:fillRect/>
          </a:stretch>
        </p:blipFill>
        <p:spPr>
          <a:xfrm>
            <a:off x="13841061" y="6818531"/>
            <a:ext cx="124495" cy="189001"/>
          </a:xfrm>
          <a:prstGeom prst="rect">
            <a:avLst/>
          </a:prstGeom>
          <a:ln w="12700">
            <a:miter lim="400000"/>
          </a:ln>
        </p:spPr>
      </p:pic>
      <p:pic>
        <p:nvPicPr>
          <p:cNvPr id="1014" name="pasted-movie.png" descr="pasted-movie.png"/>
          <p:cNvPicPr>
            <a:picLocks noChangeAspect="1"/>
          </p:cNvPicPr>
          <p:nvPr/>
        </p:nvPicPr>
        <p:blipFill>
          <a:blip r:embed="rId12"/>
          <a:stretch>
            <a:fillRect/>
          </a:stretch>
        </p:blipFill>
        <p:spPr>
          <a:xfrm rot="763098">
            <a:off x="15797626" y="8652770"/>
            <a:ext cx="736601" cy="558801"/>
          </a:xfrm>
          <a:prstGeom prst="rect">
            <a:avLst/>
          </a:prstGeom>
          <a:ln w="12700">
            <a:miter lim="400000"/>
          </a:ln>
        </p:spPr>
      </p:pic>
      <p:pic>
        <p:nvPicPr>
          <p:cNvPr id="1015" name="pasted-movie.png" descr="pasted-movie.png"/>
          <p:cNvPicPr>
            <a:picLocks noChangeAspect="1"/>
          </p:cNvPicPr>
          <p:nvPr/>
        </p:nvPicPr>
        <p:blipFill>
          <a:blip r:embed="rId14"/>
          <a:stretch>
            <a:fillRect/>
          </a:stretch>
        </p:blipFill>
        <p:spPr>
          <a:xfrm>
            <a:off x="12713718" y="8285413"/>
            <a:ext cx="6200957" cy="5087014"/>
          </a:xfrm>
          <a:prstGeom prst="rect">
            <a:avLst/>
          </a:prstGeom>
          <a:ln w="12700">
            <a:miter lim="400000"/>
          </a:ln>
        </p:spPr>
      </p:pic>
      <p:pic>
        <p:nvPicPr>
          <p:cNvPr id="1016" name="pasted-movie.png" descr="pasted-movie.png"/>
          <p:cNvPicPr>
            <a:picLocks noChangeAspect="1"/>
          </p:cNvPicPr>
          <p:nvPr/>
        </p:nvPicPr>
        <p:blipFill>
          <a:blip r:embed="rId12"/>
          <a:stretch>
            <a:fillRect/>
          </a:stretch>
        </p:blipFill>
        <p:spPr>
          <a:xfrm rot="960000">
            <a:off x="14108298" y="8095557"/>
            <a:ext cx="736601" cy="558801"/>
          </a:xfrm>
          <a:prstGeom prst="rect">
            <a:avLst/>
          </a:prstGeom>
          <a:ln w="12700">
            <a:miter lim="400000"/>
          </a:ln>
        </p:spPr>
      </p:pic>
      <p:pic>
        <p:nvPicPr>
          <p:cNvPr id="1017" name="pasted-movie.png" descr="pasted-movie.png"/>
          <p:cNvPicPr>
            <a:picLocks noChangeAspect="1"/>
          </p:cNvPicPr>
          <p:nvPr/>
        </p:nvPicPr>
        <p:blipFill>
          <a:blip r:embed="rId12"/>
          <a:stretch>
            <a:fillRect/>
          </a:stretch>
        </p:blipFill>
        <p:spPr>
          <a:xfrm rot="960000">
            <a:off x="13748464" y="8159057"/>
            <a:ext cx="736601" cy="558801"/>
          </a:xfrm>
          <a:prstGeom prst="rect">
            <a:avLst/>
          </a:prstGeom>
          <a:ln w="12700">
            <a:miter lim="400000"/>
          </a:ln>
        </p:spPr>
      </p:pic>
      <p:pic>
        <p:nvPicPr>
          <p:cNvPr id="1018" name="pasted-movie.png" descr="pasted-movie.png"/>
          <p:cNvPicPr>
            <a:picLocks noChangeAspect="1"/>
          </p:cNvPicPr>
          <p:nvPr/>
        </p:nvPicPr>
        <p:blipFill>
          <a:blip r:embed="rId12"/>
          <a:stretch>
            <a:fillRect/>
          </a:stretch>
        </p:blipFill>
        <p:spPr>
          <a:xfrm rot="780000">
            <a:off x="14490903" y="8130698"/>
            <a:ext cx="736601" cy="558801"/>
          </a:xfrm>
          <a:prstGeom prst="rect">
            <a:avLst/>
          </a:prstGeom>
          <a:ln w="12700">
            <a:miter lim="400000"/>
          </a:ln>
        </p:spPr>
      </p:pic>
      <p:pic>
        <p:nvPicPr>
          <p:cNvPr id="1019" name="pasted-movie.png" descr="pasted-movie.png"/>
          <p:cNvPicPr>
            <a:picLocks noChangeAspect="1"/>
          </p:cNvPicPr>
          <p:nvPr/>
        </p:nvPicPr>
        <p:blipFill>
          <a:blip r:embed="rId12"/>
          <a:stretch>
            <a:fillRect/>
          </a:stretch>
        </p:blipFill>
        <p:spPr>
          <a:xfrm>
            <a:off x="14897303" y="7959596"/>
            <a:ext cx="736601" cy="558801"/>
          </a:xfrm>
          <a:prstGeom prst="rect">
            <a:avLst/>
          </a:prstGeom>
          <a:ln w="12700">
            <a:miter lim="400000"/>
          </a:ln>
        </p:spPr>
      </p:pic>
      <p:sp>
        <p:nvSpPr>
          <p:cNvPr id="1020" name="Figure adapted by Froula, D. H. et al. Flying focus: Spatial and temporal control of intensity for laser-based applications. Physics of Plasmas 26, 032109–032109 (2019)."/>
          <p:cNvSpPr txBox="1"/>
          <p:nvPr/>
        </p:nvSpPr>
        <p:spPr>
          <a:xfrm>
            <a:off x="14123644" y="12367146"/>
            <a:ext cx="10090025" cy="8555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algn="l" defTabSz="642937">
              <a:lnSpc>
                <a:spcPts val="2800"/>
              </a:lnSpc>
              <a:tabLst>
                <a:tab pos="1498600" algn="l"/>
              </a:tabLst>
              <a:defRPr sz="2400" i="1">
                <a:latin typeface="Gill Sans Light"/>
                <a:ea typeface="Gill Sans Light"/>
                <a:cs typeface="Gill Sans Light"/>
                <a:sym typeface="Gill Sans Light"/>
              </a:defRPr>
            </a:pPr>
            <a:r>
              <a:t>Figure adapted by Froula, D. H. et al. Flying focus: Spatial and temporal control of intensity for laser-based applications. Physics of Plasmas </a:t>
            </a:r>
            <a:r>
              <a:rPr i="0"/>
              <a:t>26</a:t>
            </a:r>
            <a:r>
              <a:t>, 032109–032109 (2019).</a:t>
            </a:r>
          </a:p>
        </p:txBody>
      </p:sp>
      <p:sp>
        <p:nvSpPr>
          <p:cNvPr id="1022" name="Flying Focus Allows Controlling the Peak Intensity of a Laser Pulse"/>
          <p:cNvSpPr txBox="1"/>
          <p:nvPr/>
        </p:nvSpPr>
        <p:spPr>
          <a:xfrm>
            <a:off x="-133681" y="321980"/>
            <a:ext cx="17708660" cy="1019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lvl1pPr marR="75026" indent="367902" algn="l" defTabSz="1696640">
              <a:defRPr sz="6000">
                <a:solidFill>
                  <a:srgbClr val="FFFFFF"/>
                </a:solidFill>
                <a:uFill>
                  <a:solidFill>
                    <a:srgbClr val="FFFFFF"/>
                  </a:solidFill>
                </a:uFill>
                <a:latin typeface="+mj-lt"/>
                <a:ea typeface="+mj-ea"/>
                <a:cs typeface="+mj-cs"/>
                <a:sym typeface="Gill Sans"/>
              </a:defRPr>
            </a:lvl1pPr>
          </a:lstStyle>
          <a:p>
            <a:r>
              <a:t>Flying Focus Allows Control of the Pulse’s Focal Velocity</a:t>
            </a:r>
          </a:p>
        </p:txBody>
      </p:sp>
      <p:sp>
        <p:nvSpPr>
          <p:cNvPr id="3" name="Slide Number Placeholder 2">
            <a:extLst>
              <a:ext uri="{FF2B5EF4-FFF2-40B4-BE49-F238E27FC236}">
                <a16:creationId xmlns:a16="http://schemas.microsoft.com/office/drawing/2014/main" id="{FB63807D-B44D-C334-803B-1CAAFF0C6DE4}"/>
              </a:ext>
            </a:extLst>
          </p:cNvPr>
          <p:cNvSpPr>
            <a:spLocks noGrp="1"/>
          </p:cNvSpPr>
          <p:nvPr>
            <p:ph type="sldNum" sz="quarter" idx="2"/>
          </p:nvPr>
        </p:nvSpPr>
        <p:spPr/>
        <p:txBody>
          <a:bodyPr/>
          <a:lstStyle/>
          <a:p>
            <a:fld id="{86CB4B4D-7CA3-9044-876B-883B54F8677D}" type="slidenum">
              <a:rPr lang="en-PT" smtClean="0"/>
              <a:t>11</a:t>
            </a:fld>
            <a:endParaRPr lang="en-PT"/>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025"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1025"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026"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1027"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t> Sept 2026 </a:t>
                </a:r>
              </a:p>
            </p:txBody>
          </p:sp>
        </mc:Choice>
        <mc:Fallback xmlns="">
          <p:sp>
            <p:nvSpPr>
              <p:cNvPr id="1027"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4"/>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028" name="[1] D. H. Froula, et al., Nature Photonics 12, 262 (2018).…"/>
          <p:cNvSpPr txBox="1"/>
          <p:nvPr/>
        </p:nvSpPr>
        <p:spPr>
          <a:xfrm>
            <a:off x="164236" y="12011546"/>
            <a:ext cx="9988610" cy="15667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algn="l" defTabSz="642937">
              <a:lnSpc>
                <a:spcPts val="2800"/>
              </a:lnSpc>
              <a:tabLst>
                <a:tab pos="1498600" algn="l"/>
              </a:tabLst>
              <a:defRPr sz="2400" i="1">
                <a:latin typeface="Gill Sans Light"/>
                <a:ea typeface="Gill Sans Light"/>
                <a:cs typeface="Gill Sans Light"/>
                <a:sym typeface="Gill Sans Light"/>
              </a:defRPr>
            </a:pPr>
            <a:r>
              <a:t>[1] D. H. Froula, et al., Nature Photonics 12, 262 (2018).</a:t>
            </a:r>
          </a:p>
          <a:p>
            <a:pPr algn="l" defTabSz="642937">
              <a:lnSpc>
                <a:spcPts val="2800"/>
              </a:lnSpc>
              <a:tabLst>
                <a:tab pos="1498600" algn="l"/>
              </a:tabLst>
              <a:defRPr sz="2400" i="1">
                <a:latin typeface="Gill Sans Light"/>
                <a:ea typeface="Gill Sans Light"/>
                <a:cs typeface="Gill Sans Light"/>
                <a:sym typeface="Gill Sans Light"/>
              </a:defRPr>
            </a:pPr>
            <a:r>
              <a:t>[2] A. Sainte-Marie, O. Gobert, and F. Quéré, Optica 4,1298 (2017).</a:t>
            </a:r>
          </a:p>
          <a:p>
            <a:pPr algn="l" defTabSz="642937">
              <a:lnSpc>
                <a:spcPts val="2800"/>
              </a:lnSpc>
              <a:tabLst>
                <a:tab pos="1498600" algn="l"/>
              </a:tabLst>
              <a:defRPr sz="2400" i="1">
                <a:latin typeface="Gill Sans Light"/>
                <a:ea typeface="Gill Sans Light"/>
                <a:cs typeface="Gill Sans Light"/>
                <a:sym typeface="Gill Sans Light"/>
              </a:defRPr>
            </a:pPr>
            <a:r>
              <a:t>[3] H. Kondakci,  Y. F. Abouraddy, Nature Communications, 10, 929 (2019).</a:t>
            </a:r>
          </a:p>
          <a:p>
            <a:pPr algn="l" defTabSz="642937">
              <a:lnSpc>
                <a:spcPts val="2800"/>
              </a:lnSpc>
              <a:tabLst>
                <a:tab pos="1498600" algn="l"/>
              </a:tabLst>
              <a:defRPr sz="2400" i="1">
                <a:latin typeface="Gill Sans Light"/>
                <a:ea typeface="Gill Sans Light"/>
                <a:cs typeface="Gill Sans Light"/>
                <a:sym typeface="Gill Sans Light"/>
              </a:defRPr>
            </a:pPr>
            <a:r>
              <a:t>[4] R. Almeida, et al Opt. Lett. 50, 3393-3396 (2025)</a:t>
            </a:r>
          </a:p>
        </p:txBody>
      </p:sp>
      <p:sp>
        <p:nvSpPr>
          <p:cNvPr id="1029" name="The flying focus technique decouples the peak intensity velocity from the group velocity of the pulse [1,4]."/>
          <p:cNvSpPr txBox="1"/>
          <p:nvPr/>
        </p:nvSpPr>
        <p:spPr>
          <a:xfrm>
            <a:off x="2583898" y="1942801"/>
            <a:ext cx="19216204" cy="612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indent="237743" algn="l" defTabSz="457200">
              <a:defRPr sz="3200">
                <a:latin typeface="Gill Sans Light"/>
                <a:ea typeface="Gill Sans Light"/>
                <a:cs typeface="Gill Sans Light"/>
                <a:sym typeface="Gill Sans Light"/>
              </a:defRPr>
            </a:pPr>
            <a:r>
              <a:t>The </a:t>
            </a:r>
            <a:r>
              <a:rPr i="1">
                <a:latin typeface="+mj-lt"/>
                <a:ea typeface="+mj-ea"/>
                <a:cs typeface="+mj-cs"/>
                <a:sym typeface="Gill Sans"/>
              </a:rPr>
              <a:t>flying focus</a:t>
            </a:r>
            <a:r>
              <a:t> technique decouples the </a:t>
            </a:r>
            <a:r>
              <a:rPr>
                <a:latin typeface="+mj-lt"/>
                <a:ea typeface="+mj-ea"/>
                <a:cs typeface="+mj-cs"/>
                <a:sym typeface="Gill Sans"/>
              </a:rPr>
              <a:t>peak intensity velocity </a:t>
            </a:r>
            <a:r>
              <a:t>from the group velocity of the pulse [1,4].</a:t>
            </a:r>
          </a:p>
        </p:txBody>
      </p:sp>
      <p:pic>
        <p:nvPicPr>
          <p:cNvPr id="1030" name="Gemini_Generated_Image_3st0bq3st0bq3st0.png" descr="Gemini_Generated_Image_3st0bq3st0bq3st0.png"/>
          <p:cNvPicPr>
            <a:picLocks noChangeAspect="1"/>
          </p:cNvPicPr>
          <p:nvPr/>
        </p:nvPicPr>
        <p:blipFill>
          <a:blip r:embed="rId5"/>
          <a:srcRect t="11235" b="311"/>
          <a:stretch>
            <a:fillRect/>
          </a:stretch>
        </p:blipFill>
        <p:spPr>
          <a:xfrm>
            <a:off x="6815733" y="2884378"/>
            <a:ext cx="10752629" cy="9095945"/>
          </a:xfrm>
          <a:prstGeom prst="rect">
            <a:avLst/>
          </a:prstGeom>
          <a:ln w="12700">
            <a:miter lim="400000"/>
          </a:ln>
        </p:spPr>
      </p:pic>
      <p:pic>
        <p:nvPicPr>
          <p:cNvPr id="1031" name="pasted-movie.png" descr="pasted-movie.png"/>
          <p:cNvPicPr>
            <a:picLocks noChangeAspect="1"/>
          </p:cNvPicPr>
          <p:nvPr/>
        </p:nvPicPr>
        <p:blipFill>
          <a:blip r:embed="rId6"/>
          <a:stretch>
            <a:fillRect/>
          </a:stretch>
        </p:blipFill>
        <p:spPr>
          <a:xfrm>
            <a:off x="11159124" y="7819896"/>
            <a:ext cx="838201" cy="838201"/>
          </a:xfrm>
          <a:prstGeom prst="rect">
            <a:avLst/>
          </a:prstGeom>
          <a:ln w="12700">
            <a:miter lim="400000"/>
          </a:ln>
        </p:spPr>
      </p:pic>
      <p:pic>
        <p:nvPicPr>
          <p:cNvPr id="1032" name="pasted-movie.png" descr="pasted-movie.png"/>
          <p:cNvPicPr>
            <a:picLocks noChangeAspect="1"/>
          </p:cNvPicPr>
          <p:nvPr/>
        </p:nvPicPr>
        <p:blipFill>
          <a:blip r:embed="rId7"/>
          <a:stretch>
            <a:fillRect/>
          </a:stretch>
        </p:blipFill>
        <p:spPr>
          <a:xfrm>
            <a:off x="10579186" y="8238927"/>
            <a:ext cx="1998077" cy="2126394"/>
          </a:xfrm>
          <a:prstGeom prst="rect">
            <a:avLst/>
          </a:prstGeom>
          <a:ln w="12700">
            <a:miter lim="400000"/>
          </a:ln>
        </p:spPr>
      </p:pic>
      <p:sp>
        <p:nvSpPr>
          <p:cNvPr id="1033" name="The flying focus technique decouples the peak intensity velocity from the group velocity of the pulse [1,4]."/>
          <p:cNvSpPr txBox="1"/>
          <p:nvPr/>
        </p:nvSpPr>
        <p:spPr>
          <a:xfrm>
            <a:off x="10505854" y="7926259"/>
            <a:ext cx="1328975" cy="625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lvl1pPr indent="237743" algn="l" defTabSz="457200">
              <a:defRPr sz="3200">
                <a:latin typeface="Gill Sans SemiBold"/>
                <a:ea typeface="Gill Sans SemiBold"/>
                <a:cs typeface="Gill Sans SemiBold"/>
                <a:sym typeface="Gill Sans SemiBold"/>
              </a:defRPr>
            </a:lvl1pPr>
          </a:lstStyle>
          <a:p>
            <a:r>
              <a:t>time </a:t>
            </a:r>
          </a:p>
        </p:txBody>
      </p:sp>
      <p:sp>
        <p:nvSpPr>
          <p:cNvPr id="1034" name="Line"/>
          <p:cNvSpPr/>
          <p:nvPr/>
        </p:nvSpPr>
        <p:spPr>
          <a:xfrm>
            <a:off x="11889297" y="7477850"/>
            <a:ext cx="1" cy="1522293"/>
          </a:xfrm>
          <a:prstGeom prst="line">
            <a:avLst/>
          </a:prstGeom>
          <a:ln w="50800">
            <a:solidFill>
              <a:srgbClr val="000000"/>
            </a:solidFill>
            <a:miter lim="400000"/>
            <a:tailEnd type="triangle"/>
          </a:ln>
        </p:spPr>
        <p:txBody>
          <a:bodyPr lIns="71437" tIns="71437" rIns="71437" bIns="71437" anchor="ctr"/>
          <a:lstStyle/>
          <a:p>
            <a:pPr>
              <a:defRPr sz="3200">
                <a:solidFill>
                  <a:srgbClr val="FFFFFF"/>
                </a:solidFill>
              </a:defRPr>
            </a:pPr>
            <a:endParaRPr/>
          </a:p>
        </p:txBody>
      </p:sp>
      <mc:AlternateContent xmlns:mc="http://schemas.openxmlformats.org/markup-compatibility/2006" xmlns:a14="http://schemas.microsoft.com/office/drawing/2010/main">
        <mc:Choice Requires="a14">
          <p:sp>
            <p:nvSpPr>
              <p:cNvPr id="1035" name="The flying focus technique decouples the peak intensity velocity from the group velocity of the pulse [1,4]."/>
              <p:cNvSpPr txBox="1"/>
              <p:nvPr/>
            </p:nvSpPr>
            <p:spPr>
              <a:xfrm>
                <a:off x="17196013" y="7687910"/>
                <a:ext cx="5631388" cy="110217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6" tIns="71436" rIns="71436" bIns="71436" anchor="ctr">
                <a:spAutoFit/>
              </a:bodyPr>
              <a:lstStyle/>
              <a:p>
                <a:pPr indent="237743" algn="l" defTabSz="457200">
                  <a:defRPr sz="3200">
                    <a:latin typeface="Gill Sans Light"/>
                    <a:ea typeface="Gill Sans Light"/>
                    <a:cs typeface="Gill Sans Light"/>
                    <a:sym typeface="Gill Sans Light"/>
                  </a:defRPr>
                </a:pPr>
                <a:r>
                  <a:t>Focal velocity &lt; group velocity</a:t>
                </a:r>
              </a:p>
              <a:p>
                <a:pPr indent="237743" algn="l" defTabSz="457200">
                  <a:defRPr sz="3200">
                    <a:latin typeface="Gill Sans Light"/>
                    <a:ea typeface="Gill Sans Light"/>
                    <a:cs typeface="Gill Sans Light"/>
                    <a:sym typeface="Gill Sans Light"/>
                  </a:defRPr>
                </a:pPr>
                <a14:m>
                  <m:oMath xmlns:m="http://schemas.openxmlformats.org/officeDocument/2006/math">
                    <m:r>
                      <a:rPr sz="3350" i="1">
                        <a:solidFill>
                          <a:srgbClr val="000000"/>
                        </a:solidFill>
                        <a:latin typeface="Cambria Math" panose="02040503050406030204" pitchFamily="18" charset="0"/>
                      </a:rPr>
                      <m:t>→</m:t>
                    </m:r>
                  </m:oMath>
                </a14:m>
                <a:r>
                  <a:t> </a:t>
                </a:r>
                <a:r>
                  <a:rPr>
                    <a:latin typeface="+mj-lt"/>
                    <a:ea typeface="+mj-ea"/>
                    <a:cs typeface="+mj-cs"/>
                    <a:sym typeface="Gill Sans"/>
                  </a:rPr>
                  <a:t>subluminal pulse</a:t>
                </a:r>
              </a:p>
            </p:txBody>
          </p:sp>
        </mc:Choice>
        <mc:Fallback xmlns="">
          <p:sp>
            <p:nvSpPr>
              <p:cNvPr id="1035" name="The flying focus technique decouples the peak intensity velocity from the group velocity of the pulse [1,4]."/>
              <p:cNvSpPr txBox="1">
                <a:spLocks noRot="1" noChangeAspect="1" noMove="1" noResize="1" noEditPoints="1" noAdjustHandles="1" noChangeArrowheads="1" noChangeShapeType="1" noTextEdit="1"/>
              </p:cNvSpPr>
              <p:nvPr/>
            </p:nvSpPr>
            <p:spPr>
              <a:xfrm>
                <a:off x="17196013" y="7687910"/>
                <a:ext cx="5631388" cy="1102173"/>
              </a:xfrm>
              <a:prstGeom prst="rect">
                <a:avLst/>
              </a:prstGeom>
              <a:blipFill>
                <a:blip r:embed="rId8"/>
                <a:stretch>
                  <a:fillRect t="-5682" b="-17045"/>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036" name="pasted-movie.png" descr="pasted-movie.png"/>
          <p:cNvPicPr>
            <a:picLocks noChangeAspect="1"/>
          </p:cNvPicPr>
          <p:nvPr/>
        </p:nvPicPr>
        <p:blipFill>
          <a:blip r:embed="rId9"/>
          <a:srcRect r="49886"/>
          <a:stretch>
            <a:fillRect/>
          </a:stretch>
        </p:blipFill>
        <p:spPr>
          <a:xfrm>
            <a:off x="13900150" y="4014470"/>
            <a:ext cx="961031" cy="495301"/>
          </a:xfrm>
          <a:prstGeom prst="rect">
            <a:avLst/>
          </a:prstGeom>
          <a:ln w="12700">
            <a:miter lim="400000"/>
          </a:ln>
        </p:spPr>
      </p:pic>
      <p:pic>
        <p:nvPicPr>
          <p:cNvPr id="1037" name="pasted-movie.png" descr="pasted-movie.png"/>
          <p:cNvPicPr>
            <a:picLocks noChangeAspect="1"/>
          </p:cNvPicPr>
          <p:nvPr/>
        </p:nvPicPr>
        <p:blipFill>
          <a:blip r:embed="rId10"/>
          <a:stretch>
            <a:fillRect/>
          </a:stretch>
        </p:blipFill>
        <p:spPr>
          <a:xfrm>
            <a:off x="11605683" y="5734050"/>
            <a:ext cx="1917701" cy="927100"/>
          </a:xfrm>
          <a:prstGeom prst="rect">
            <a:avLst/>
          </a:prstGeom>
          <a:ln w="12700">
            <a:miter lim="400000"/>
          </a:ln>
        </p:spPr>
      </p:pic>
      <p:pic>
        <p:nvPicPr>
          <p:cNvPr id="1038" name="pasted-movie.png" descr="pasted-movie.png"/>
          <p:cNvPicPr>
            <a:picLocks noChangeAspect="1"/>
          </p:cNvPicPr>
          <p:nvPr/>
        </p:nvPicPr>
        <p:blipFill>
          <a:blip r:embed="rId10"/>
          <a:stretch>
            <a:fillRect/>
          </a:stretch>
        </p:blipFill>
        <p:spPr>
          <a:xfrm>
            <a:off x="11762316" y="5437716"/>
            <a:ext cx="2108159" cy="1019177"/>
          </a:xfrm>
          <a:prstGeom prst="rect">
            <a:avLst/>
          </a:prstGeom>
          <a:ln w="12700">
            <a:miter lim="400000"/>
          </a:ln>
        </p:spPr>
      </p:pic>
      <p:pic>
        <p:nvPicPr>
          <p:cNvPr id="1039" name="pasted-movie.png" descr="pasted-movie.png"/>
          <p:cNvPicPr>
            <a:picLocks noChangeAspect="1"/>
          </p:cNvPicPr>
          <p:nvPr/>
        </p:nvPicPr>
        <p:blipFill>
          <a:blip r:embed="rId10"/>
          <a:stretch>
            <a:fillRect/>
          </a:stretch>
        </p:blipFill>
        <p:spPr>
          <a:xfrm>
            <a:off x="13897561" y="5891910"/>
            <a:ext cx="680824" cy="329140"/>
          </a:xfrm>
          <a:prstGeom prst="rect">
            <a:avLst/>
          </a:prstGeom>
          <a:ln w="12700">
            <a:miter lim="400000"/>
          </a:ln>
        </p:spPr>
      </p:pic>
      <p:pic>
        <p:nvPicPr>
          <p:cNvPr id="1040" name="pasted-movie.png" descr="pasted-movie.png"/>
          <p:cNvPicPr>
            <a:picLocks noChangeAspect="1"/>
          </p:cNvPicPr>
          <p:nvPr/>
        </p:nvPicPr>
        <p:blipFill>
          <a:blip r:embed="rId10"/>
          <a:stretch>
            <a:fillRect/>
          </a:stretch>
        </p:blipFill>
        <p:spPr>
          <a:xfrm>
            <a:off x="13971086" y="5968662"/>
            <a:ext cx="680824" cy="329141"/>
          </a:xfrm>
          <a:prstGeom prst="rect">
            <a:avLst/>
          </a:prstGeom>
          <a:ln w="12700">
            <a:miter lim="400000"/>
          </a:ln>
        </p:spPr>
      </p:pic>
      <p:pic>
        <p:nvPicPr>
          <p:cNvPr id="1041" name="pasted-movie.png" descr="pasted-movie.png"/>
          <p:cNvPicPr>
            <a:picLocks noChangeAspect="1"/>
          </p:cNvPicPr>
          <p:nvPr/>
        </p:nvPicPr>
        <p:blipFill>
          <a:blip r:embed="rId10"/>
          <a:stretch>
            <a:fillRect/>
          </a:stretch>
        </p:blipFill>
        <p:spPr>
          <a:xfrm>
            <a:off x="14186986" y="6095662"/>
            <a:ext cx="680824" cy="329141"/>
          </a:xfrm>
          <a:prstGeom prst="rect">
            <a:avLst/>
          </a:prstGeom>
          <a:ln w="12700">
            <a:miter lim="400000"/>
          </a:ln>
        </p:spPr>
      </p:pic>
      <p:pic>
        <p:nvPicPr>
          <p:cNvPr id="1042" name="pasted-movie.png" descr="pasted-movie.png"/>
          <p:cNvPicPr>
            <a:picLocks noChangeAspect="1"/>
          </p:cNvPicPr>
          <p:nvPr/>
        </p:nvPicPr>
        <p:blipFill>
          <a:blip r:embed="rId10"/>
          <a:stretch>
            <a:fillRect/>
          </a:stretch>
        </p:blipFill>
        <p:spPr>
          <a:xfrm>
            <a:off x="14186986" y="5891910"/>
            <a:ext cx="680824" cy="329140"/>
          </a:xfrm>
          <a:prstGeom prst="rect">
            <a:avLst/>
          </a:prstGeom>
          <a:ln w="12700">
            <a:miter lim="400000"/>
          </a:ln>
        </p:spPr>
      </p:pic>
      <p:pic>
        <p:nvPicPr>
          <p:cNvPr id="1043" name="pasted-movie.png" descr="pasted-movie.png"/>
          <p:cNvPicPr>
            <a:picLocks noChangeAspect="1"/>
          </p:cNvPicPr>
          <p:nvPr/>
        </p:nvPicPr>
        <p:blipFill>
          <a:blip r:embed="rId10"/>
          <a:stretch>
            <a:fillRect/>
          </a:stretch>
        </p:blipFill>
        <p:spPr>
          <a:xfrm>
            <a:off x="14752522" y="5912674"/>
            <a:ext cx="213361" cy="103149"/>
          </a:xfrm>
          <a:prstGeom prst="rect">
            <a:avLst/>
          </a:prstGeom>
          <a:ln w="12700">
            <a:miter lim="400000"/>
          </a:ln>
        </p:spPr>
      </p:pic>
      <p:pic>
        <p:nvPicPr>
          <p:cNvPr id="1044" name="pasted-movie.png" descr="pasted-movie.png"/>
          <p:cNvPicPr>
            <a:picLocks noChangeAspect="1"/>
          </p:cNvPicPr>
          <p:nvPr/>
        </p:nvPicPr>
        <p:blipFill>
          <a:blip r:embed="rId10"/>
          <a:stretch>
            <a:fillRect/>
          </a:stretch>
        </p:blipFill>
        <p:spPr>
          <a:xfrm>
            <a:off x="14752522" y="6195959"/>
            <a:ext cx="213361" cy="103148"/>
          </a:xfrm>
          <a:prstGeom prst="rect">
            <a:avLst/>
          </a:prstGeom>
          <a:ln w="12700">
            <a:miter lim="400000"/>
          </a:ln>
        </p:spPr>
      </p:pic>
      <p:pic>
        <p:nvPicPr>
          <p:cNvPr id="1045" name="pasted-movie.png" descr="pasted-movie.png"/>
          <p:cNvPicPr>
            <a:picLocks noChangeAspect="1"/>
          </p:cNvPicPr>
          <p:nvPr/>
        </p:nvPicPr>
        <p:blipFill>
          <a:blip r:embed="rId11"/>
          <a:stretch>
            <a:fillRect/>
          </a:stretch>
        </p:blipFill>
        <p:spPr>
          <a:xfrm>
            <a:off x="14777922" y="5941144"/>
            <a:ext cx="292139" cy="612777"/>
          </a:xfrm>
          <a:prstGeom prst="rect">
            <a:avLst/>
          </a:prstGeom>
          <a:ln w="12700">
            <a:miter lim="400000"/>
          </a:ln>
        </p:spPr>
      </p:pic>
      <p:pic>
        <p:nvPicPr>
          <p:cNvPr id="1046" name="pasted-movie.png" descr="pasted-movie.png"/>
          <p:cNvPicPr>
            <a:picLocks noChangeAspect="1"/>
          </p:cNvPicPr>
          <p:nvPr/>
        </p:nvPicPr>
        <p:blipFill>
          <a:blip r:embed="rId12"/>
          <a:stretch>
            <a:fillRect/>
          </a:stretch>
        </p:blipFill>
        <p:spPr>
          <a:xfrm>
            <a:off x="9207095" y="3178136"/>
            <a:ext cx="335219" cy="2955081"/>
          </a:xfrm>
          <a:prstGeom prst="rect">
            <a:avLst/>
          </a:prstGeom>
          <a:ln w="12700">
            <a:miter lim="400000"/>
          </a:ln>
        </p:spPr>
      </p:pic>
      <p:sp>
        <p:nvSpPr>
          <p:cNvPr id="1047" name="Figure adapted by Froula, D. H. et al. Flying focus: Spatial and temporal control of intensity for laser-based applications. Physics of Plasmas 26, 032109–032109 (2019)."/>
          <p:cNvSpPr txBox="1"/>
          <p:nvPr/>
        </p:nvSpPr>
        <p:spPr>
          <a:xfrm>
            <a:off x="14123644" y="12367146"/>
            <a:ext cx="10090025" cy="8555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algn="l" defTabSz="642937">
              <a:lnSpc>
                <a:spcPts val="2800"/>
              </a:lnSpc>
              <a:tabLst>
                <a:tab pos="1498600" algn="l"/>
              </a:tabLst>
              <a:defRPr sz="2400" i="1">
                <a:latin typeface="Gill Sans Light"/>
                <a:ea typeface="Gill Sans Light"/>
                <a:cs typeface="Gill Sans Light"/>
                <a:sym typeface="Gill Sans Light"/>
              </a:defRPr>
            </a:pPr>
            <a:r>
              <a:t>Figure adapted by Froula, D. H. et al. Flying focus: Spatial and temporal control of intensity for laser-based applications. Physics of Plasmas </a:t>
            </a:r>
            <a:r>
              <a:rPr i="0"/>
              <a:t>26</a:t>
            </a:r>
            <a:r>
              <a:t>, 032109–032109 (2019).</a:t>
            </a:r>
          </a:p>
        </p:txBody>
      </p:sp>
      <p:sp>
        <p:nvSpPr>
          <p:cNvPr id="1048" name="(1) A chirped laser"/>
          <p:cNvSpPr txBox="1"/>
          <p:nvPr/>
        </p:nvSpPr>
        <p:spPr>
          <a:xfrm>
            <a:off x="4567760" y="4364864"/>
            <a:ext cx="2231226" cy="1057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lvl1pPr indent="237743" defTabSz="457200">
              <a:defRPr sz="3200">
                <a:latin typeface="+mj-lt"/>
                <a:ea typeface="+mj-ea"/>
                <a:cs typeface="+mj-cs"/>
                <a:sym typeface="Gill Sans"/>
              </a:defRPr>
            </a:lvl1pPr>
          </a:lstStyle>
          <a:p>
            <a:r>
              <a:t>chirped laser</a:t>
            </a:r>
          </a:p>
        </p:txBody>
      </p:sp>
      <p:pic>
        <p:nvPicPr>
          <p:cNvPr id="1049" name="pasted-movie.png" descr="pasted-movie.png"/>
          <p:cNvPicPr>
            <a:picLocks noChangeAspect="1"/>
          </p:cNvPicPr>
          <p:nvPr/>
        </p:nvPicPr>
        <p:blipFill>
          <a:blip r:embed="rId13"/>
          <a:stretch>
            <a:fillRect/>
          </a:stretch>
        </p:blipFill>
        <p:spPr>
          <a:xfrm rot="763098">
            <a:off x="13390033" y="6418707"/>
            <a:ext cx="736601" cy="558801"/>
          </a:xfrm>
          <a:prstGeom prst="rect">
            <a:avLst/>
          </a:prstGeom>
          <a:ln w="12700">
            <a:miter lim="400000"/>
          </a:ln>
        </p:spPr>
      </p:pic>
      <p:pic>
        <p:nvPicPr>
          <p:cNvPr id="1050" name="pasted-movie.png" descr="pasted-movie.png"/>
          <p:cNvPicPr>
            <a:picLocks noChangeAspect="1"/>
          </p:cNvPicPr>
          <p:nvPr/>
        </p:nvPicPr>
        <p:blipFill>
          <a:blip r:embed="rId13"/>
          <a:stretch>
            <a:fillRect/>
          </a:stretch>
        </p:blipFill>
        <p:spPr>
          <a:xfrm rot="20820000">
            <a:off x="13943198" y="6418707"/>
            <a:ext cx="736601" cy="558801"/>
          </a:xfrm>
          <a:prstGeom prst="rect">
            <a:avLst/>
          </a:prstGeom>
          <a:ln w="12700">
            <a:miter lim="400000"/>
          </a:ln>
        </p:spPr>
      </p:pic>
      <p:pic>
        <p:nvPicPr>
          <p:cNvPr id="1051" name="pasted-movie.png" descr="pasted-movie.png"/>
          <p:cNvPicPr>
            <a:picLocks noChangeAspect="1"/>
          </p:cNvPicPr>
          <p:nvPr/>
        </p:nvPicPr>
        <p:blipFill>
          <a:blip r:embed="rId13"/>
          <a:stretch>
            <a:fillRect/>
          </a:stretch>
        </p:blipFill>
        <p:spPr>
          <a:xfrm rot="20820000">
            <a:off x="13684964" y="6039937"/>
            <a:ext cx="736601" cy="558801"/>
          </a:xfrm>
          <a:prstGeom prst="rect">
            <a:avLst/>
          </a:prstGeom>
          <a:ln w="12700">
            <a:miter lim="400000"/>
          </a:ln>
        </p:spPr>
      </p:pic>
      <p:pic>
        <p:nvPicPr>
          <p:cNvPr id="1052" name="pasted-movie.png" descr="pasted-movie.png"/>
          <p:cNvPicPr>
            <a:picLocks noChangeAspect="1"/>
          </p:cNvPicPr>
          <p:nvPr/>
        </p:nvPicPr>
        <p:blipFill>
          <a:blip r:embed="rId14"/>
          <a:stretch>
            <a:fillRect/>
          </a:stretch>
        </p:blipFill>
        <p:spPr>
          <a:xfrm>
            <a:off x="13744813" y="5651900"/>
            <a:ext cx="220743" cy="590810"/>
          </a:xfrm>
          <a:prstGeom prst="rect">
            <a:avLst/>
          </a:prstGeom>
          <a:ln w="12700">
            <a:miter lim="400000"/>
          </a:ln>
        </p:spPr>
      </p:pic>
      <p:pic>
        <p:nvPicPr>
          <p:cNvPr id="1053" name="pasted-movie.png" descr="pasted-movie.png"/>
          <p:cNvPicPr>
            <a:picLocks noChangeAspect="1"/>
          </p:cNvPicPr>
          <p:nvPr/>
        </p:nvPicPr>
        <p:blipFill>
          <a:blip r:embed="rId14"/>
          <a:stretch>
            <a:fillRect/>
          </a:stretch>
        </p:blipFill>
        <p:spPr>
          <a:xfrm>
            <a:off x="13750345" y="6242450"/>
            <a:ext cx="220742" cy="590810"/>
          </a:xfrm>
          <a:prstGeom prst="rect">
            <a:avLst/>
          </a:prstGeom>
          <a:ln w="12700">
            <a:miter lim="400000"/>
          </a:ln>
        </p:spPr>
      </p:pic>
      <p:pic>
        <p:nvPicPr>
          <p:cNvPr id="1054" name="pasted-movie.png" descr="pasted-movie.png"/>
          <p:cNvPicPr>
            <a:picLocks noChangeAspect="1"/>
          </p:cNvPicPr>
          <p:nvPr/>
        </p:nvPicPr>
        <p:blipFill>
          <a:blip r:embed="rId14"/>
          <a:srcRect l="43601" b="68010"/>
          <a:stretch>
            <a:fillRect/>
          </a:stretch>
        </p:blipFill>
        <p:spPr>
          <a:xfrm>
            <a:off x="13841061" y="6818531"/>
            <a:ext cx="124495" cy="189001"/>
          </a:xfrm>
          <a:prstGeom prst="rect">
            <a:avLst/>
          </a:prstGeom>
          <a:ln w="12700">
            <a:miter lim="400000"/>
          </a:ln>
        </p:spPr>
      </p:pic>
      <p:sp>
        <p:nvSpPr>
          <p:cNvPr id="1055" name="The flying focus technique decouples the peak intensity velocity from the group velocity of the pulse [1,4]."/>
          <p:cNvSpPr txBox="1"/>
          <p:nvPr/>
        </p:nvSpPr>
        <p:spPr>
          <a:xfrm>
            <a:off x="8259092" y="6306378"/>
            <a:ext cx="2231226" cy="15906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lvl1pPr indent="237743" defTabSz="457200">
              <a:defRPr sz="3200">
                <a:latin typeface="Gill Sans SemiBold"/>
                <a:ea typeface="Gill Sans SemiBold"/>
                <a:cs typeface="Gill Sans SemiBold"/>
                <a:sym typeface="Gill Sans SemiBold"/>
              </a:defRPr>
            </a:lvl1pPr>
          </a:lstStyle>
          <a:p>
            <a:r>
              <a:t>chromatic focusing lens</a:t>
            </a:r>
          </a:p>
        </p:txBody>
      </p:sp>
      <p:sp>
        <p:nvSpPr>
          <p:cNvPr id="1057" name="Flying Focus Allows Controlling the Peak Intensity of a Laser Pulse"/>
          <p:cNvSpPr txBox="1"/>
          <p:nvPr/>
        </p:nvSpPr>
        <p:spPr>
          <a:xfrm>
            <a:off x="-133681" y="321980"/>
            <a:ext cx="17708660" cy="1019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lvl1pPr marR="75026" indent="367902" algn="l" defTabSz="1696640">
              <a:defRPr sz="6000">
                <a:solidFill>
                  <a:srgbClr val="FFFFFF"/>
                </a:solidFill>
                <a:uFill>
                  <a:solidFill>
                    <a:srgbClr val="FFFFFF"/>
                  </a:solidFill>
                </a:uFill>
                <a:latin typeface="+mj-lt"/>
                <a:ea typeface="+mj-ea"/>
                <a:cs typeface="+mj-cs"/>
                <a:sym typeface="Gill Sans"/>
              </a:defRPr>
            </a:lvl1pPr>
          </a:lstStyle>
          <a:p>
            <a:r>
              <a:t>Flying Focus Allows Control of the Pulse’s Focal Velocity</a:t>
            </a:r>
          </a:p>
        </p:txBody>
      </p:sp>
      <p:sp>
        <p:nvSpPr>
          <p:cNvPr id="3" name="Slide Number Placeholder 2">
            <a:extLst>
              <a:ext uri="{FF2B5EF4-FFF2-40B4-BE49-F238E27FC236}">
                <a16:creationId xmlns:a16="http://schemas.microsoft.com/office/drawing/2014/main" id="{EA272CFD-B5A2-70A2-AE22-A57A87A90C5C}"/>
              </a:ext>
            </a:extLst>
          </p:cNvPr>
          <p:cNvSpPr>
            <a:spLocks noGrp="1"/>
          </p:cNvSpPr>
          <p:nvPr>
            <p:ph type="sldNum" sz="quarter" idx="2"/>
          </p:nvPr>
        </p:nvSpPr>
        <p:spPr/>
        <p:txBody>
          <a:bodyPr/>
          <a:lstStyle/>
          <a:p>
            <a:fld id="{86CB4B4D-7CA3-9044-876B-883B54F8677D}" type="slidenum">
              <a:rPr lang="en-PT" smtClean="0"/>
              <a:t>12</a:t>
            </a:fld>
            <a:endParaRPr lang="en-PT"/>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defRPr sz="6000">
                <a:solidFill>
                  <a:srgbClr val="FFFFFF"/>
                </a:solidFill>
                <a:uFill>
                  <a:solidFill>
                    <a:srgbClr val="FFFFFF"/>
                  </a:solidFill>
                </a:uFill>
                <a:latin typeface="Gill Sans"/>
                <a:ea typeface="Gill Sans"/>
                <a:cs typeface="Gill Sans"/>
                <a:sym typeface="Gill Sans"/>
              </a:defRPr>
            </a:pPr>
            <a:endParaRPr/>
          </a:p>
        </p:txBody>
      </p:sp>
      <p:pic>
        <p:nvPicPr>
          <p:cNvPr id="670" name="IST_A_RGB_NEG.png" descr="IST_A_RGB_NEG.png"/>
          <p:cNvPicPr>
            <a:picLocks noChangeAspect="1"/>
          </p:cNvPicPr>
          <p:nvPr/>
        </p:nvPicPr>
        <p:blipFill>
          <a:blip r:embed="rId7"/>
          <a:srcRect l="17253" t="30113" r="17253" b="30113"/>
          <a:stretch>
            <a:fillRect/>
          </a:stretch>
        </p:blipFill>
        <p:spPr>
          <a:xfrm>
            <a:off x="21213327" y="230774"/>
            <a:ext cx="2853938" cy="1224784"/>
          </a:xfrm>
          <a:prstGeom prst="rect">
            <a:avLst/>
          </a:prstGeom>
          <a:ln w="12700">
            <a:miter lim="400000"/>
          </a:ln>
        </p:spPr>
      </p:pic>
      <mc:AlternateContent xmlns:mc="http://schemas.openxmlformats.org/markup-compatibility/2006" xmlns:a14="http://schemas.microsoft.com/office/drawing/2010/main">
        <mc:Choice Requires="a14">
          <p:sp>
            <p:nvSpPr>
              <p:cNvPr id="676" name="Aenean commodo ligula eget dolor. Aenean massa. Cum sociis natoque penatibus et magnis dis parturient montes, nascetur ridiculus mus."/>
              <p:cNvSpPr txBox="1"/>
              <p:nvPr/>
            </p:nvSpPr>
            <p:spPr>
              <a:xfrm>
                <a:off x="960043" y="2087565"/>
                <a:ext cx="11097831" cy="681805"/>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defTabSz="457200">
                  <a:tabLst>
                    <a:tab pos="1066800" algn="l"/>
                  </a:tabLst>
                  <a:defRPr sz="3200">
                    <a:latin typeface="Gill Sans SemiBold"/>
                    <a:ea typeface="Gill Sans SemiBold"/>
                    <a:cs typeface="Gill Sans SemiBold"/>
                    <a:sym typeface="Gill Sans SemiBold"/>
                  </a:defRPr>
                </a:pPr>
                <a:r>
                  <a:t>Subluminal Focus Velocity - </a:t>
                </a:r>
                <a14:m>
                  <m:oMath xmlns:m="http://schemas.openxmlformats.org/officeDocument/2006/math">
                    <m:sSub>
                      <m:sSubPr>
                        <m:ctrlPr>
                          <a:rPr sz="3400" i="1">
                            <a:solidFill>
                              <a:srgbClr val="000000"/>
                            </a:solidFill>
                            <a:latin typeface="Cambria Math" panose="02040503050406030204" pitchFamily="18" charset="0"/>
                          </a:rPr>
                        </m:ctrlPr>
                      </m:sSubPr>
                      <m:e>
                        <m:r>
                          <a:rPr sz="3400" i="1">
                            <a:solidFill>
                              <a:srgbClr val="000000"/>
                            </a:solidFill>
                            <a:latin typeface="Cambria Math" panose="02040503050406030204" pitchFamily="18" charset="0"/>
                          </a:rPr>
                          <m:t>𝑣</m:t>
                        </m:r>
                      </m:e>
                      <m:sub>
                        <m:r>
                          <a:rPr sz="3400" i="1">
                            <a:solidFill>
                              <a:srgbClr val="000000"/>
                            </a:solidFill>
                            <a:latin typeface="Cambria Math" panose="02040503050406030204" pitchFamily="18" charset="0"/>
                          </a:rPr>
                          <m:t>𝑓</m:t>
                        </m:r>
                      </m:sub>
                    </m:sSub>
                    <m:r>
                      <a:rPr sz="3400" i="1">
                        <a:solidFill>
                          <a:srgbClr val="000000"/>
                        </a:solidFill>
                        <a:latin typeface="Cambria Math" panose="02040503050406030204" pitchFamily="18" charset="0"/>
                      </a:rPr>
                      <m:t>=0.96</m:t>
                    </m:r>
                    <m:r>
                      <a:rPr sz="3400" i="1">
                        <a:solidFill>
                          <a:srgbClr val="000000"/>
                        </a:solidFill>
                        <a:latin typeface="Cambria Math" panose="02040503050406030204" pitchFamily="18" charset="0"/>
                      </a:rPr>
                      <m:t>𝑐</m:t>
                    </m:r>
                  </m:oMath>
                </a14:m>
                <a:endParaRPr/>
              </a:p>
            </p:txBody>
          </p:sp>
        </mc:Choice>
        <mc:Fallback xmlns="">
          <p:sp>
            <p:nvSpPr>
              <p:cNvPr id="676" name="Aenean commodo ligula eget dolor. Aenean massa. Cum sociis natoque penatibus et magnis dis parturient montes, nascetur ridiculus mus."/>
              <p:cNvSpPr txBox="1">
                <a:spLocks noRot="1" noChangeAspect="1" noMove="1" noResize="1" noEditPoints="1" noAdjustHandles="1" noChangeArrowheads="1" noChangeShapeType="1" noTextEdit="1"/>
              </p:cNvSpPr>
              <p:nvPr/>
            </p:nvSpPr>
            <p:spPr>
              <a:xfrm>
                <a:off x="960043" y="2087565"/>
                <a:ext cx="11097831" cy="681805"/>
              </a:xfrm>
              <a:prstGeom prst="rect">
                <a:avLst/>
              </a:prstGeom>
              <a:blipFill>
                <a:blip r:embed="rId8"/>
                <a:stretch>
                  <a:fillRect t="-5556" b="-2037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677" name="Aenean commodo ligula eget dolor. Aenean massa. Cum sociis natoque penatibus et magnis dis parturient montes, nascetur ridiculus mus."/>
              <p:cNvSpPr txBox="1"/>
              <p:nvPr/>
            </p:nvSpPr>
            <p:spPr>
              <a:xfrm>
                <a:off x="12556370" y="2087565"/>
                <a:ext cx="11097832" cy="681805"/>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defTabSz="457200">
                  <a:tabLst>
                    <a:tab pos="1066800" algn="l"/>
                  </a:tabLst>
                  <a:defRPr sz="3200">
                    <a:latin typeface="Gill Sans SemiBold"/>
                    <a:ea typeface="Gill Sans SemiBold"/>
                    <a:cs typeface="Gill Sans SemiBold"/>
                    <a:sym typeface="Gill Sans SemiBold"/>
                  </a:defRPr>
                </a:pPr>
                <a:r>
                  <a:rPr dirty="0"/>
                  <a:t>Superluminal Focus Velocity - </a:t>
                </a:r>
                <a14:m>
                  <m:oMath xmlns:m="http://schemas.openxmlformats.org/officeDocument/2006/math">
                    <m:sSub>
                      <m:sSubPr>
                        <m:ctrlPr>
                          <a:rPr sz="3400" i="1">
                            <a:solidFill>
                              <a:srgbClr val="000000"/>
                            </a:solidFill>
                            <a:latin typeface="Cambria Math" panose="02040503050406030204" pitchFamily="18" charset="0"/>
                          </a:rPr>
                        </m:ctrlPr>
                      </m:sSubPr>
                      <m:e>
                        <m:r>
                          <a:rPr sz="3400" i="1">
                            <a:solidFill>
                              <a:srgbClr val="000000"/>
                            </a:solidFill>
                            <a:latin typeface="Cambria Math" panose="02040503050406030204" pitchFamily="18" charset="0"/>
                          </a:rPr>
                          <m:t>𝑣</m:t>
                        </m:r>
                      </m:e>
                      <m:sub>
                        <m:r>
                          <a:rPr sz="3400" i="1">
                            <a:solidFill>
                              <a:srgbClr val="000000"/>
                            </a:solidFill>
                            <a:latin typeface="Cambria Math" panose="02040503050406030204" pitchFamily="18" charset="0"/>
                          </a:rPr>
                          <m:t>𝑓</m:t>
                        </m:r>
                      </m:sub>
                    </m:sSub>
                    <m:r>
                      <a:rPr sz="3400" i="1">
                        <a:solidFill>
                          <a:srgbClr val="000000"/>
                        </a:solidFill>
                        <a:latin typeface="Cambria Math" panose="02040503050406030204" pitchFamily="18" charset="0"/>
                      </a:rPr>
                      <m:t>=1.1</m:t>
                    </m:r>
                    <m:r>
                      <a:rPr sz="3400" i="1">
                        <a:solidFill>
                          <a:srgbClr val="000000"/>
                        </a:solidFill>
                        <a:latin typeface="Cambria Math" panose="02040503050406030204" pitchFamily="18" charset="0"/>
                      </a:rPr>
                      <m:t>𝑐</m:t>
                    </m:r>
                  </m:oMath>
                </a14:m>
                <a:endParaRPr dirty="0"/>
              </a:p>
            </p:txBody>
          </p:sp>
        </mc:Choice>
        <mc:Fallback xmlns="">
          <p:sp>
            <p:nvSpPr>
              <p:cNvPr id="677" name="Aenean commodo ligula eget dolor. Aenean massa. Cum sociis natoque penatibus et magnis dis parturient montes, nascetur ridiculus mus."/>
              <p:cNvSpPr txBox="1">
                <a:spLocks noRot="1" noChangeAspect="1" noMove="1" noResize="1" noEditPoints="1" noAdjustHandles="1" noChangeArrowheads="1" noChangeShapeType="1" noTextEdit="1"/>
              </p:cNvSpPr>
              <p:nvPr/>
            </p:nvSpPr>
            <p:spPr>
              <a:xfrm>
                <a:off x="12556370" y="2087565"/>
                <a:ext cx="11097832" cy="681805"/>
              </a:xfrm>
              <a:prstGeom prst="rect">
                <a:avLst/>
              </a:prstGeom>
              <a:blipFill>
                <a:blip r:embed="rId9"/>
                <a:stretch>
                  <a:fillRect t="-5556" b="-2037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678" name="Rectangle"/>
          <p:cNvSpPr/>
          <p:nvPr/>
        </p:nvSpPr>
        <p:spPr>
          <a:xfrm>
            <a:off x="5415915" y="10804577"/>
            <a:ext cx="13552170" cy="925436"/>
          </a:xfrm>
          <a:prstGeom prst="rect">
            <a:avLst/>
          </a:prstGeom>
          <a:ln w="38100">
            <a:solidFill>
              <a:srgbClr val="B8371E"/>
            </a:solidFill>
            <a:miter lim="400000"/>
          </a:ln>
        </p:spPr>
        <p:txBody>
          <a:bodyPr lIns="50800" tIns="50800" rIns="50800" bIns="50800" anchor="ctr"/>
          <a:lstStyle/>
          <a:p>
            <a:pPr defTabSz="584200">
              <a:defRPr sz="2400"/>
            </a:pPr>
            <a:endParaRPr/>
          </a:p>
        </p:txBody>
      </p:sp>
      <p:sp>
        <p:nvSpPr>
          <p:cNvPr id="679" name="Aenean commodo ligula eget dolor. Aenean massa. Cum sociis natoque penatibus et magnis dis parturient montes, nascetur ridiculus mus."/>
          <p:cNvSpPr txBox="1"/>
          <p:nvPr/>
        </p:nvSpPr>
        <p:spPr>
          <a:xfrm>
            <a:off x="4740457" y="10962495"/>
            <a:ext cx="14903086"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tabLst>
                <a:tab pos="1066800" algn="l"/>
              </a:tabLst>
              <a:defRPr sz="3500">
                <a:latin typeface="Gill Sans"/>
                <a:ea typeface="Gill Sans"/>
                <a:cs typeface="Gill Sans"/>
                <a:sym typeface="Gill Sans"/>
              </a:defRPr>
            </a:lvl1pPr>
          </a:lstStyle>
          <a:p>
            <a:r>
              <a:rPr dirty="0"/>
              <a:t>Accurate and arbitrary control of the phase velocity of plasma wakes</a:t>
            </a:r>
          </a:p>
        </p:txBody>
      </p:sp>
      <p:sp>
        <p:nvSpPr>
          <p:cNvPr id="680" name="Aenean commodo ligula eget dolor. Aenean massa. Cum sociis natoque penatibus et magnis dis parturient montes, nascetur ridiculus mus."/>
          <p:cNvSpPr txBox="1"/>
          <p:nvPr/>
        </p:nvSpPr>
        <p:spPr>
          <a:xfrm>
            <a:off x="4740457" y="9772598"/>
            <a:ext cx="14903086" cy="64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7200">
              <a:tabLst>
                <a:tab pos="1066800" algn="l"/>
              </a:tabLst>
              <a:defRPr sz="3500">
                <a:latin typeface="Gill Sans"/>
                <a:ea typeface="Gill Sans"/>
                <a:cs typeface="Gill Sans"/>
                <a:sym typeface="Gill Sans"/>
              </a:defRPr>
            </a:pPr>
            <a:r>
              <a:rPr dirty="0">
                <a:latin typeface="Gill Sans Light"/>
                <a:ea typeface="Gill Sans Light"/>
                <a:cs typeface="Gill Sans Light"/>
                <a:sym typeface="Gill Sans Light"/>
              </a:rPr>
              <a:t>Plasma </a:t>
            </a:r>
            <a:r>
              <a:rPr dirty="0"/>
              <a:t>waves phase </a:t>
            </a:r>
            <a:r>
              <a:rPr dirty="0">
                <a:latin typeface="Gill Sans Light"/>
                <a:ea typeface="Gill Sans Light"/>
                <a:cs typeface="Gill Sans Light"/>
                <a:sym typeface="Gill Sans Light"/>
              </a:rPr>
              <a:t>velocity = Pulse’s </a:t>
            </a:r>
            <a:r>
              <a:rPr dirty="0"/>
              <a:t>Focus Velocity</a:t>
            </a:r>
          </a:p>
        </p:txBody>
      </p:sp>
      <p:sp>
        <p:nvSpPr>
          <p:cNvPr id="682" name="Crafting Light: Plasma Wakes with Controllable Phase Velocity"/>
          <p:cNvSpPr txBox="1"/>
          <p:nvPr/>
        </p:nvSpPr>
        <p:spPr>
          <a:xfrm>
            <a:off x="546100" y="343266"/>
            <a:ext cx="19429487" cy="10191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defRPr sz="6000">
                <a:solidFill>
                  <a:srgbClr val="FFFFFF"/>
                </a:solidFill>
                <a:uFill>
                  <a:solidFill>
                    <a:srgbClr val="FFFFFF"/>
                  </a:solidFill>
                </a:uFill>
                <a:latin typeface="Gill Sans"/>
                <a:ea typeface="Gill Sans"/>
                <a:cs typeface="Gill Sans"/>
                <a:sym typeface="Gill Sans"/>
              </a:defRPr>
            </a:lvl1pPr>
          </a:lstStyle>
          <a:p>
            <a:r>
              <a:t>Crafting Light: Plasma Wakes with Controllable Phase Velocity</a:t>
            </a:r>
          </a:p>
        </p:txBody>
      </p:sp>
      <p:pic>
        <p:nvPicPr>
          <p:cNvPr id="3" name="subluminal_wake">
            <a:hlinkClick r:id="" action="ppaction://media"/>
            <a:extLst>
              <a:ext uri="{FF2B5EF4-FFF2-40B4-BE49-F238E27FC236}">
                <a16:creationId xmlns:a16="http://schemas.microsoft.com/office/drawing/2014/main" id="{CCAEFFE7-F80D-D869-C4ED-C10D7C32C0A8}"/>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680957" y="2840456"/>
            <a:ext cx="11430252" cy="6234548"/>
          </a:xfrm>
          <a:prstGeom prst="rect">
            <a:avLst/>
          </a:prstGeom>
        </p:spPr>
      </p:pic>
      <p:pic>
        <p:nvPicPr>
          <p:cNvPr id="7" name="superluminal_bubble_wake">
            <a:hlinkClick r:id="" action="ppaction://media"/>
            <a:extLst>
              <a:ext uri="{FF2B5EF4-FFF2-40B4-BE49-F238E27FC236}">
                <a16:creationId xmlns:a16="http://schemas.microsoft.com/office/drawing/2014/main" id="{1B89B81C-6D45-AA42-D9AB-15D7843D52EB}"/>
              </a:ext>
            </a:extLst>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12390160" y="2840456"/>
            <a:ext cx="11430252" cy="6234548"/>
          </a:xfrm>
          <a:prstGeom prst="rect">
            <a:avLst/>
          </a:prstGeom>
        </p:spPr>
      </p:pic>
      <p:pic>
        <p:nvPicPr>
          <p:cNvPr id="2" name="Picture 1">
            <a:extLst>
              <a:ext uri="{FF2B5EF4-FFF2-40B4-BE49-F238E27FC236}">
                <a16:creationId xmlns:a16="http://schemas.microsoft.com/office/drawing/2014/main" id="{DB8B3592-24A4-C656-CAFD-F5ED71F5A49C}"/>
              </a:ext>
            </a:extLst>
          </p:cNvPr>
          <p:cNvPicPr>
            <a:picLocks noChangeAspect="1"/>
          </p:cNvPicPr>
          <p:nvPr/>
        </p:nvPicPr>
        <p:blipFill>
          <a:blip r:embed="rId12"/>
          <a:stretch>
            <a:fillRect/>
          </a:stretch>
        </p:blipFill>
        <p:spPr>
          <a:xfrm>
            <a:off x="20936680" y="145736"/>
            <a:ext cx="3302000" cy="1225864"/>
          </a:xfrm>
          <a:prstGeom prst="rect">
            <a:avLst/>
          </a:prstGeom>
        </p:spPr>
      </p:pic>
      <p:pic>
        <p:nvPicPr>
          <p:cNvPr id="5" name="Tecnico_ID_Principal_RBG-BRANCO.png" descr="Tecnico_ID_Principal_RBG-BRANCO.png">
            <a:extLst>
              <a:ext uri="{FF2B5EF4-FFF2-40B4-BE49-F238E27FC236}">
                <a16:creationId xmlns:a16="http://schemas.microsoft.com/office/drawing/2014/main" id="{90E16609-629D-13DA-418F-E5A4338536A8}"/>
              </a:ext>
            </a:extLst>
          </p:cNvPr>
          <p:cNvPicPr>
            <a:picLocks noChangeAspect="1"/>
          </p:cNvPicPr>
          <p:nvPr/>
        </p:nvPicPr>
        <p:blipFill>
          <a:blip r:embed="rId13"/>
          <a:stretch>
            <a:fillRect/>
          </a:stretch>
        </p:blipFill>
        <p:spPr>
          <a:xfrm>
            <a:off x="21096067" y="91707"/>
            <a:ext cx="2741243" cy="1522293"/>
          </a:xfrm>
          <a:prstGeom prst="rect">
            <a:avLst/>
          </a:prstGeom>
          <a:ln w="12700">
            <a:miter lim="400000"/>
          </a:ln>
        </p:spPr>
      </p:pic>
      <p:sp>
        <p:nvSpPr>
          <p:cNvPr id="8" name="Slide Number Placeholder 7">
            <a:extLst>
              <a:ext uri="{FF2B5EF4-FFF2-40B4-BE49-F238E27FC236}">
                <a16:creationId xmlns:a16="http://schemas.microsoft.com/office/drawing/2014/main" id="{982A170A-2109-C982-EAC0-0E2BCF8DEAC1}"/>
              </a:ext>
            </a:extLst>
          </p:cNvPr>
          <p:cNvSpPr>
            <a:spLocks noGrp="1"/>
          </p:cNvSpPr>
          <p:nvPr>
            <p:ph type="sldNum" sz="quarter" idx="2"/>
          </p:nvPr>
        </p:nvSpPr>
        <p:spPr/>
        <p:txBody>
          <a:bodyPr/>
          <a:lstStyle/>
          <a:p>
            <a:fld id="{86CB4B4D-7CA3-9044-876B-883B54F8677D}" type="slidenum">
              <a:rPr lang="en-PT" smtClean="0"/>
              <a:t>13</a:t>
            </a:fld>
            <a:endParaRPr lang="en-PT"/>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5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08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p:cTn id="17" fill="hold" display="0">
                  <p:stCondLst>
                    <p:cond delay="indefinite"/>
                  </p:stCondLst>
                </p:cTn>
                <p:tgtEl>
                  <p:spTgt spid="7"/>
                </p:tgtEl>
              </p:cMediaNode>
            </p:video>
            <p:seq concurrent="1" nextAc="seek">
              <p:cTn id="18" restart="whenNotActive" fill="hold" evtFilter="cancelBubble" nodeType="interactiveSeq">
                <p:stCondLst>
                  <p:cond evt="onClick" delay="0">
                    <p:tgtEl>
                      <p:spTgt spid="7"/>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9"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060"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1060"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6"/>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061" name="Tecnico_ID_Principal_RBG-BRANCO.png" descr="Tecnico_ID_Principal_RBG-BRANCO.png"/>
          <p:cNvPicPr>
            <a:picLocks noChangeAspect="1"/>
          </p:cNvPicPr>
          <p:nvPr/>
        </p:nvPicPr>
        <p:blipFill>
          <a:blip r:embed="rId7"/>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1062"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t> Sept 2026 </a:t>
                </a:r>
              </a:p>
            </p:txBody>
          </p:sp>
        </mc:Choice>
        <mc:Fallback xmlns="">
          <p:sp>
            <p:nvSpPr>
              <p:cNvPr id="1062"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8"/>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063" name="Rectangle"/>
          <p:cNvSpPr/>
          <p:nvPr/>
        </p:nvSpPr>
        <p:spPr>
          <a:xfrm>
            <a:off x="-1" y="-1"/>
            <a:ext cx="24384004" cy="1705709"/>
          </a:xfrm>
          <a:prstGeom prst="rect">
            <a:avLst/>
          </a:prstGeom>
          <a:solidFill>
            <a:srgbClr val="009DE0"/>
          </a:solidFill>
          <a:ln w="12700">
            <a:miter lim="400000"/>
          </a:ln>
        </p:spPr>
        <p:txBody>
          <a:bodyPr lIns="71436" tIns="71436" rIns="71436" bIns="71436" anchor="ctr"/>
          <a:lstStyle/>
          <a:p>
            <a:pPr marR="75026" indent="292875" algn="l" defTabSz="1696640">
              <a:defRPr sz="6000">
                <a:solidFill>
                  <a:srgbClr val="FFFFFF"/>
                </a:solidFill>
                <a:uFill>
                  <a:solidFill>
                    <a:srgbClr val="FFFFFF"/>
                  </a:solidFill>
                </a:uFill>
                <a:latin typeface="+mj-lt"/>
                <a:ea typeface="+mj-ea"/>
                <a:cs typeface="+mj-cs"/>
                <a:sym typeface="Gill Sans"/>
              </a:defRPr>
            </a:pPr>
            <a:endParaRPr/>
          </a:p>
        </p:txBody>
      </p:sp>
      <p:pic>
        <p:nvPicPr>
          <p:cNvPr id="1064" name="Group" descr="Group"/>
          <p:cNvPicPr>
            <a:picLocks noChangeAspect="1"/>
          </p:cNvPicPr>
          <p:nvPr/>
        </p:nvPicPr>
        <p:blipFill>
          <a:blip r:embed="rId9"/>
          <a:srcRect l="12037" t="7946" r="24845" b="10400"/>
          <a:stretch>
            <a:fillRect/>
          </a:stretch>
        </p:blipFill>
        <p:spPr>
          <a:xfrm>
            <a:off x="2810341" y="4679527"/>
            <a:ext cx="7790895" cy="5039521"/>
          </a:xfrm>
          <a:prstGeom prst="rect">
            <a:avLst/>
          </a:prstGeom>
          <a:ln w="12700">
            <a:miter lim="400000"/>
          </a:ln>
        </p:spPr>
      </p:pic>
      <p:grpSp>
        <p:nvGrpSpPr>
          <p:cNvPr id="1067" name="Subluminal Wakes to Accelerate Muons"/>
          <p:cNvGrpSpPr/>
          <p:nvPr/>
        </p:nvGrpSpPr>
        <p:grpSpPr>
          <a:xfrm>
            <a:off x="10868283" y="2205986"/>
            <a:ext cx="13017501" cy="789267"/>
            <a:chOff x="0" y="0"/>
            <a:chExt cx="13017500" cy="789266"/>
          </a:xfrm>
        </p:grpSpPr>
        <p:sp>
          <p:nvSpPr>
            <p:cNvPr id="1065" name="Rectangle"/>
            <p:cNvSpPr/>
            <p:nvPr/>
          </p:nvSpPr>
          <p:spPr>
            <a:xfrm>
              <a:off x="0" y="0"/>
              <a:ext cx="13017501" cy="789267"/>
            </a:xfrm>
            <a:prstGeom prst="rect">
              <a:avLst/>
            </a:prstGeom>
            <a:solidFill>
              <a:srgbClr val="137F4E"/>
            </a:solidFill>
            <a:ln w="25400" cap="flat">
              <a:solidFill>
                <a:srgbClr val="000000"/>
              </a:solidFill>
              <a:prstDash val="solid"/>
              <a:miter lim="400000"/>
            </a:ln>
            <a:effectLst/>
          </p:spPr>
          <p:txBody>
            <a:bodyPr wrap="square" lIns="71436" tIns="71436" rIns="71436" bIns="71436" numCol="1" anchor="ctr">
              <a:noAutofit/>
            </a:bodyPr>
            <a:lstStyle/>
            <a:p>
              <a:pPr defTabSz="457200">
                <a:lnSpc>
                  <a:spcPts val="4400"/>
                </a:lnSpc>
                <a:tabLst>
                  <a:tab pos="1066800" algn="l"/>
                </a:tabLst>
                <a:defRPr sz="3200" b="1">
                  <a:solidFill>
                    <a:srgbClr val="FFFFFF"/>
                  </a:solidFill>
                  <a:latin typeface="+mj-lt"/>
                  <a:ea typeface="+mj-ea"/>
                  <a:cs typeface="+mj-cs"/>
                  <a:sym typeface="Gill Sans"/>
                </a:defRPr>
              </a:pPr>
              <a:endParaRPr/>
            </a:p>
          </p:txBody>
        </p:sp>
        <p:sp>
          <p:nvSpPr>
            <p:cNvPr id="1066" name="Subluminal Wakes to Accelerate Muons"/>
            <p:cNvSpPr txBox="1"/>
            <p:nvPr/>
          </p:nvSpPr>
          <p:spPr>
            <a:xfrm>
              <a:off x="12668" y="73381"/>
              <a:ext cx="12992164" cy="64250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457200">
                <a:lnSpc>
                  <a:spcPts val="4400"/>
                </a:lnSpc>
                <a:tabLst>
                  <a:tab pos="1066800" algn="l"/>
                </a:tabLst>
                <a:defRPr sz="3200" b="1">
                  <a:solidFill>
                    <a:srgbClr val="FFFFFF"/>
                  </a:solidFill>
                  <a:latin typeface="+mj-lt"/>
                  <a:ea typeface="+mj-ea"/>
                  <a:cs typeface="+mj-cs"/>
                  <a:sym typeface="Gill Sans"/>
                </a:defRPr>
              </a:lvl1pPr>
            </a:lstStyle>
            <a:p>
              <a:r>
                <a:t>Subluminal Wakes to Accelerate Muons</a:t>
              </a:r>
            </a:p>
          </p:txBody>
        </p:sp>
      </p:grpSp>
      <mc:AlternateContent xmlns:mc="http://schemas.openxmlformats.org/markup-compatibility/2006" xmlns:a14="http://schemas.microsoft.com/office/drawing/2010/main">
        <mc:Choice Requires="a14">
          <p:sp>
            <p:nvSpPr>
              <p:cNvPr id="1068" name="A 3D plot from an OSIRIS simulation…"/>
              <p:cNvSpPr txBox="1"/>
              <p:nvPr/>
            </p:nvSpPr>
            <p:spPr>
              <a:xfrm>
                <a:off x="497955" y="4340263"/>
                <a:ext cx="3927587" cy="1616156"/>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6" tIns="71436" rIns="71436" bIns="71436" anchor="ctr">
                <a:spAutoFit/>
              </a:bodyPr>
              <a:lstStyle/>
              <a:p>
                <a:pPr algn="l" defTabSz="457200">
                  <a:defRPr sz="3200">
                    <a:latin typeface="Gill Sans Light"/>
                    <a:ea typeface="Gill Sans Light"/>
                    <a:cs typeface="Gill Sans Light"/>
                    <a:sym typeface="Gill Sans Light"/>
                  </a:defRPr>
                </a:pPr>
                <a:r>
                  <a:t>A 3D plot from an OSIRIS simulation</a:t>
                </a:r>
                <a:endParaRPr>
                  <a:latin typeface="+mj-lt"/>
                  <a:ea typeface="+mj-ea"/>
                  <a:cs typeface="+mj-cs"/>
                  <a:sym typeface="Gill Sans"/>
                </a:endParaRPr>
              </a:p>
              <a:p>
                <a:pPr algn="l" defTabSz="457200">
                  <a:defRPr sz="3200">
                    <a:latin typeface="Gill Sans Light"/>
                    <a:ea typeface="Gill Sans Light"/>
                    <a:cs typeface="Gill Sans Light"/>
                    <a:sym typeface="Gill Sans Light"/>
                  </a:defRPr>
                </a:pPr>
                <a:r>
                  <a:t>  with </a:t>
                </a:r>
                <a14:m>
                  <m:oMath xmlns:m="http://schemas.openxmlformats.org/officeDocument/2006/math">
                    <m:sSub>
                      <m:sSubPr>
                        <m:ctrlPr>
                          <a:rPr sz="3300" i="1">
                            <a:solidFill>
                              <a:srgbClr val="000000"/>
                            </a:solidFill>
                            <a:latin typeface="Cambria Math" panose="02040503050406030204" pitchFamily="18" charset="0"/>
                          </a:rPr>
                        </m:ctrlPr>
                      </m:sSubPr>
                      <m:e>
                        <m:r>
                          <a:rPr sz="3300" i="1">
                            <a:solidFill>
                              <a:srgbClr val="000000"/>
                            </a:solidFill>
                            <a:latin typeface="Cambria Math" panose="02040503050406030204" pitchFamily="18" charset="0"/>
                          </a:rPr>
                          <m:t>𝑣</m:t>
                        </m:r>
                      </m:e>
                      <m:sub>
                        <m:r>
                          <a:rPr sz="3300" i="1">
                            <a:solidFill>
                              <a:srgbClr val="000000"/>
                            </a:solidFill>
                            <a:latin typeface="Cambria Math" panose="02040503050406030204" pitchFamily="18" charset="0"/>
                          </a:rPr>
                          <m:t>𝑓</m:t>
                        </m:r>
                      </m:sub>
                    </m:sSub>
                    <m:r>
                      <a:rPr sz="3300" i="1">
                        <a:solidFill>
                          <a:srgbClr val="000000"/>
                        </a:solidFill>
                        <a:latin typeface="Cambria Math" panose="02040503050406030204" pitchFamily="18" charset="0"/>
                      </a:rPr>
                      <m:t>=0.9</m:t>
                    </m:r>
                    <m:r>
                      <a:rPr sz="3300" i="1">
                        <a:solidFill>
                          <a:srgbClr val="000000"/>
                        </a:solidFill>
                        <a:latin typeface="Cambria Math" panose="02040503050406030204" pitchFamily="18" charset="0"/>
                      </a:rPr>
                      <m:t>𝑐</m:t>
                    </m:r>
                  </m:oMath>
                </a14:m>
                <a:r>
                  <a:t> </a:t>
                </a:r>
                <a:endParaRPr sz="3113"/>
              </a:p>
            </p:txBody>
          </p:sp>
        </mc:Choice>
        <mc:Fallback xmlns="">
          <p:sp>
            <p:nvSpPr>
              <p:cNvPr id="1068" name="A 3D plot from an OSIRIS simulation…"/>
              <p:cNvSpPr txBox="1">
                <a:spLocks noRot="1" noChangeAspect="1" noMove="1" noResize="1" noEditPoints="1" noAdjustHandles="1" noChangeArrowheads="1" noChangeShapeType="1" noTextEdit="1"/>
              </p:cNvSpPr>
              <p:nvPr/>
            </p:nvSpPr>
            <p:spPr>
              <a:xfrm>
                <a:off x="497955" y="4340263"/>
                <a:ext cx="3927587" cy="1616156"/>
              </a:xfrm>
              <a:prstGeom prst="rect">
                <a:avLst/>
              </a:prstGeom>
              <a:blipFill>
                <a:blip r:embed="rId10"/>
                <a:stretch>
                  <a:fillRect l="-4516" t="-3906" b="-9375"/>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069" name="out.mp4" descr="out.mp4"/>
          <p:cNvPicPr>
            <a:picLocks/>
          </p:cNvPicPr>
          <p:nvPr>
            <a:videoFile r:link="rId2"/>
            <p:extLst>
              <p:ext uri="{DAA4B4D4-6D71-4841-9C94-3DE7FCFB9230}">
                <p14:media xmlns:p14="http://schemas.microsoft.com/office/powerpoint/2010/main" r:embed="rId1"/>
              </p:ext>
            </p:extLst>
          </p:nvPr>
        </p:nvPicPr>
        <p:blipFill>
          <a:blip r:embed="rId11"/>
          <a:stretch>
            <a:fillRect/>
          </a:stretch>
        </p:blipFill>
        <p:spPr>
          <a:xfrm>
            <a:off x="11004052" y="5302970"/>
            <a:ext cx="8164527" cy="4898717"/>
          </a:xfrm>
          <a:prstGeom prst="rect">
            <a:avLst/>
          </a:prstGeom>
          <a:ln w="12700">
            <a:miter lim="400000"/>
          </a:ln>
        </p:spPr>
      </p:pic>
      <p:pic>
        <p:nvPicPr>
          <p:cNvPr id="1070" name="out.mp4" descr="out.mp4"/>
          <p:cNvPicPr>
            <a:picLocks/>
          </p:cNvPicPr>
          <p:nvPr>
            <a:videoFile r:link="rId4"/>
            <p:extLst>
              <p:ext uri="{DAA4B4D4-6D71-4841-9C94-3DE7FCFB9230}">
                <p14:media xmlns:p14="http://schemas.microsoft.com/office/powerpoint/2010/main" r:embed="rId3"/>
              </p:ext>
            </p:extLst>
          </p:nvPr>
        </p:nvPicPr>
        <p:blipFill>
          <a:blip r:embed="rId12"/>
          <a:stretch>
            <a:fillRect/>
          </a:stretch>
        </p:blipFill>
        <p:spPr>
          <a:xfrm>
            <a:off x="16846762" y="5278665"/>
            <a:ext cx="8000417" cy="4800251"/>
          </a:xfrm>
          <a:prstGeom prst="rect">
            <a:avLst/>
          </a:prstGeom>
          <a:ln w="12700">
            <a:miter lim="400000"/>
          </a:ln>
        </p:spPr>
      </p:pic>
      <p:sp>
        <p:nvSpPr>
          <p:cNvPr id="1071" name="momentum gain"/>
          <p:cNvSpPr txBox="1"/>
          <p:nvPr/>
        </p:nvSpPr>
        <p:spPr>
          <a:xfrm>
            <a:off x="19437956" y="6393857"/>
            <a:ext cx="2805544" cy="6000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lvl1pPr defTabSz="457200">
              <a:lnSpc>
                <a:spcPct val="120000"/>
              </a:lnSpc>
              <a:defRPr sz="3200">
                <a:latin typeface="+mj-lt"/>
                <a:ea typeface="+mj-ea"/>
                <a:cs typeface="+mj-cs"/>
                <a:sym typeface="Gill Sans"/>
              </a:defRPr>
            </a:lvl1pPr>
          </a:lstStyle>
          <a:p>
            <a:r>
              <a:rPr dirty="0"/>
              <a:t>momentum gain</a:t>
            </a:r>
          </a:p>
        </p:txBody>
      </p:sp>
      <p:sp>
        <p:nvSpPr>
          <p:cNvPr id="1072" name="Spatio-temporal Light Pulses as Drivers:…"/>
          <p:cNvSpPr txBox="1"/>
          <p:nvPr/>
        </p:nvSpPr>
        <p:spPr>
          <a:xfrm>
            <a:off x="-133682" y="19416"/>
            <a:ext cx="12807379" cy="16668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p>
            <a:pPr marR="75026" indent="367902" algn="l" defTabSz="1696640">
              <a:defRPr sz="6000">
                <a:solidFill>
                  <a:srgbClr val="FFFFFF"/>
                </a:solidFill>
                <a:uFill>
                  <a:solidFill>
                    <a:srgbClr val="FFFFFF"/>
                  </a:solidFill>
                </a:uFill>
                <a:latin typeface="+mj-lt"/>
                <a:ea typeface="+mj-ea"/>
                <a:cs typeface="+mj-cs"/>
                <a:sym typeface="Gill Sans"/>
              </a:defRPr>
            </a:pPr>
            <a:r>
              <a:t>Spatio-temporal Light Pulses as Drivers:</a:t>
            </a:r>
          </a:p>
          <a:p>
            <a:pPr marR="75026" indent="367902" algn="l" defTabSz="1696640">
              <a:defRPr sz="4500">
                <a:solidFill>
                  <a:srgbClr val="FFFFFF"/>
                </a:solidFill>
                <a:uFill>
                  <a:solidFill>
                    <a:srgbClr val="FFFFFF"/>
                  </a:solidFill>
                </a:uFill>
                <a:latin typeface="Gill Sans Light"/>
                <a:ea typeface="Gill Sans Light"/>
                <a:cs typeface="Gill Sans Light"/>
                <a:sym typeface="Gill Sans Light"/>
              </a:defRPr>
            </a:pPr>
            <a:r>
              <a:t>muon trapping is possible but dephasing is an issue</a:t>
            </a:r>
          </a:p>
        </p:txBody>
      </p:sp>
      <mc:AlternateContent xmlns:mc="http://schemas.openxmlformats.org/markup-compatibility/2006" xmlns:a14="http://schemas.microsoft.com/office/drawing/2010/main">
        <mc:Choice Requires="a14">
          <p:sp>
            <p:nvSpPr>
              <p:cNvPr id="1073" name="Let’s test a subluminal spatio-temporal pulse driver with   and the velocity of the witness of   ("/>
              <p:cNvSpPr txBox="1"/>
              <p:nvPr/>
            </p:nvSpPr>
            <p:spPr>
              <a:xfrm>
                <a:off x="11705864" y="3492186"/>
                <a:ext cx="11349038" cy="1258869"/>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6" tIns="71436" rIns="71436" bIns="71436" anchor="ctr">
                <a:spAutoFit/>
              </a:bodyPr>
              <a:lstStyle/>
              <a:p>
                <a:pPr algn="l" defTabSz="457200">
                  <a:lnSpc>
                    <a:spcPct val="120000"/>
                  </a:lnSpc>
                  <a:defRPr sz="3200">
                    <a:latin typeface="Gill Sans Light"/>
                    <a:ea typeface="Gill Sans Light"/>
                    <a:cs typeface="Gill Sans Light"/>
                    <a:sym typeface="Gill Sans Light"/>
                  </a:defRPr>
                </a:pPr>
                <a:r>
                  <a:t>A driver with </a:t>
                </a:r>
                <a14:m>
                  <m:oMath xmlns:m="http://schemas.openxmlformats.org/officeDocument/2006/math">
                    <m:sSub>
                      <m:sSubPr>
                        <m:ctrlPr>
                          <a:rPr sz="3300" i="1">
                            <a:solidFill>
                              <a:srgbClr val="000000"/>
                            </a:solidFill>
                            <a:latin typeface="Cambria Math" panose="02040503050406030204" pitchFamily="18" charset="0"/>
                          </a:rPr>
                        </m:ctrlPr>
                      </m:sSubPr>
                      <m:e>
                        <m:r>
                          <a:rPr sz="3300" i="1">
                            <a:solidFill>
                              <a:srgbClr val="000000"/>
                            </a:solidFill>
                            <a:latin typeface="Cambria Math" panose="02040503050406030204" pitchFamily="18" charset="0"/>
                          </a:rPr>
                          <m:t>𝑣</m:t>
                        </m:r>
                      </m:e>
                      <m:sub>
                        <m:r>
                          <a:rPr sz="3300" i="1">
                            <a:solidFill>
                              <a:srgbClr val="000000"/>
                            </a:solidFill>
                            <a:latin typeface="Cambria Math" panose="02040503050406030204" pitchFamily="18" charset="0"/>
                          </a:rPr>
                          <m:t>𝑓</m:t>
                        </m:r>
                      </m:sub>
                    </m:sSub>
                    <m:r>
                      <a:rPr sz="3300" i="1">
                        <a:solidFill>
                          <a:srgbClr val="000000"/>
                        </a:solidFill>
                        <a:latin typeface="Cambria Math" panose="02040503050406030204" pitchFamily="18" charset="0"/>
                      </a:rPr>
                      <m:t>=0.9</m:t>
                    </m:r>
                    <m:r>
                      <a:rPr sz="3300" i="1">
                        <a:solidFill>
                          <a:srgbClr val="000000"/>
                        </a:solidFill>
                        <a:latin typeface="Cambria Math" panose="02040503050406030204" pitchFamily="18" charset="0"/>
                      </a:rPr>
                      <m:t>𝑐</m:t>
                    </m:r>
                  </m:oMath>
                </a14:m>
                <a:r>
                  <a:t> and the velocity of the witness of </a:t>
                </a:r>
                <a14:m>
                  <m:oMath xmlns:m="http://schemas.openxmlformats.org/officeDocument/2006/math">
                    <m:sSubSup>
                      <m:sSubSupPr>
                        <m:ctrlPr>
                          <a:rPr sz="3300" i="1">
                            <a:solidFill>
                              <a:srgbClr val="000000"/>
                            </a:solidFill>
                            <a:latin typeface="Cambria Math" panose="02040503050406030204" pitchFamily="18" charset="0"/>
                          </a:rPr>
                        </m:ctrlPr>
                      </m:sSubSupPr>
                      <m:e>
                        <m:r>
                          <a:rPr sz="3300" i="1">
                            <a:solidFill>
                              <a:srgbClr val="000000"/>
                            </a:solidFill>
                            <a:latin typeface="Cambria Math" panose="02040503050406030204" pitchFamily="18" charset="0"/>
                          </a:rPr>
                          <m:t>𝑣</m:t>
                        </m:r>
                      </m:e>
                      <m:sub>
                        <m:r>
                          <a:rPr sz="3300" i="1">
                            <a:solidFill>
                              <a:srgbClr val="000000"/>
                            </a:solidFill>
                            <a:latin typeface="Cambria Math" panose="02040503050406030204" pitchFamily="18" charset="0"/>
                          </a:rPr>
                          <m:t>𝜇</m:t>
                        </m:r>
                      </m:sub>
                      <m:sup>
                        <m:r>
                          <a:rPr sz="3300" i="1">
                            <a:solidFill>
                              <a:srgbClr val="000000"/>
                            </a:solidFill>
                            <a:latin typeface="Cambria Math" panose="02040503050406030204" pitchFamily="18" charset="0"/>
                          </a:rPr>
                          <m:t>0</m:t>
                        </m:r>
                      </m:sup>
                    </m:sSubSup>
                    <m:r>
                      <a:rPr sz="3300" i="1">
                        <a:solidFill>
                          <a:srgbClr val="000000"/>
                        </a:solidFill>
                        <a:latin typeface="Cambria Math" panose="02040503050406030204" pitchFamily="18" charset="0"/>
                      </a:rPr>
                      <m:t>=0.9</m:t>
                    </m:r>
                    <m:r>
                      <a:rPr sz="3300" i="1">
                        <a:solidFill>
                          <a:srgbClr val="000000"/>
                        </a:solidFill>
                        <a:latin typeface="Cambria Math" panose="02040503050406030204" pitchFamily="18" charset="0"/>
                      </a:rPr>
                      <m:t>𝑐</m:t>
                    </m:r>
                  </m:oMath>
                </a14:m>
                <a:r>
                  <a:rPr sz="3113">
                    <a:latin typeface="Times Roman"/>
                    <a:ea typeface="Times Roman"/>
                    <a:cs typeface="Times Roman"/>
                    <a:sym typeface="Times Roman"/>
                  </a:rPr>
                  <a:t> (</a:t>
                </a:r>
                <a14:m>
                  <m:oMath xmlns:m="http://schemas.openxmlformats.org/officeDocument/2006/math">
                    <m:sSub>
                      <m:sSubPr>
                        <m:ctrlPr>
                          <a:rPr sz="3300" i="1">
                            <a:solidFill>
                              <a:srgbClr val="000000"/>
                            </a:solidFill>
                            <a:latin typeface="Cambria Math" panose="02040503050406030204" pitchFamily="18" charset="0"/>
                          </a:rPr>
                        </m:ctrlPr>
                      </m:sSubPr>
                      <m:e>
                        <m:r>
                          <a:rPr sz="3300" i="1">
                            <a:solidFill>
                              <a:srgbClr val="000000"/>
                            </a:solidFill>
                            <a:latin typeface="Cambria Math" panose="02040503050406030204" pitchFamily="18" charset="0"/>
                          </a:rPr>
                          <m:t>𝑝</m:t>
                        </m:r>
                      </m:e>
                      <m:sub>
                        <m:r>
                          <a:rPr sz="3300" i="1">
                            <a:solidFill>
                              <a:srgbClr val="000000"/>
                            </a:solidFill>
                            <a:latin typeface="Cambria Math" panose="02040503050406030204" pitchFamily="18" charset="0"/>
                          </a:rPr>
                          <m:t>1</m:t>
                        </m:r>
                      </m:sub>
                    </m:sSub>
                    <m:r>
                      <a:rPr sz="3300" i="1">
                        <a:solidFill>
                          <a:srgbClr val="000000"/>
                        </a:solidFill>
                        <a:latin typeface="Cambria Math" panose="02040503050406030204" pitchFamily="18" charset="0"/>
                      </a:rPr>
                      <m:t>=2.06</m:t>
                    </m:r>
                  </m:oMath>
                </a14:m>
                <a:r>
                  <a:rPr sz="3113">
                    <a:latin typeface="Times Roman"/>
                    <a:ea typeface="Times Roman"/>
                    <a:cs typeface="Times Roman"/>
                    <a:sym typeface="Times Roman"/>
                  </a:rPr>
                  <a:t>)</a:t>
                </a:r>
                <a:endParaRPr sz="3113"/>
              </a:p>
            </p:txBody>
          </p:sp>
        </mc:Choice>
        <mc:Fallback xmlns="">
          <p:sp>
            <p:nvSpPr>
              <p:cNvPr id="1073" name="Let’s test a subluminal spatio-temporal pulse driver with   and the velocity of the witness of   ("/>
              <p:cNvSpPr txBox="1">
                <a:spLocks noRot="1" noChangeAspect="1" noMove="1" noResize="1" noEditPoints="1" noAdjustHandles="1" noChangeArrowheads="1" noChangeShapeType="1" noTextEdit="1"/>
              </p:cNvSpPr>
              <p:nvPr/>
            </p:nvSpPr>
            <p:spPr>
              <a:xfrm>
                <a:off x="11705864" y="3492186"/>
                <a:ext cx="11349038" cy="1258869"/>
              </a:xfrm>
              <a:prstGeom prst="rect">
                <a:avLst/>
              </a:prstGeom>
              <a:blipFill>
                <a:blip r:embed="rId13"/>
                <a:stretch>
                  <a:fillRect l="-1453" r="-2235" b="-16162"/>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074" name="Having a slow driver is not enough to reach relativistic velocities due to dephasing (only 20% energy gain)!"/>
          <p:cNvSpPr txBox="1"/>
          <p:nvPr/>
        </p:nvSpPr>
        <p:spPr>
          <a:xfrm>
            <a:off x="11882097" y="10751864"/>
            <a:ext cx="10996571" cy="11766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algn="l" defTabSz="457200">
              <a:lnSpc>
                <a:spcPct val="120000"/>
              </a:lnSpc>
              <a:defRPr sz="3200">
                <a:latin typeface="Gill Sans Light"/>
                <a:ea typeface="Gill Sans Light"/>
                <a:cs typeface="Gill Sans Light"/>
                <a:sym typeface="Gill Sans Light"/>
              </a:defRPr>
            </a:pPr>
            <a:r>
              <a:t>Having a slow driver is not enough to reach relativistic velocities due to </a:t>
            </a:r>
            <a:r>
              <a:rPr>
                <a:latin typeface="+mj-lt"/>
                <a:ea typeface="+mj-ea"/>
                <a:cs typeface="+mj-cs"/>
                <a:sym typeface="Gill Sans"/>
              </a:rPr>
              <a:t>dephasing </a:t>
            </a:r>
            <a:r>
              <a:t>(only </a:t>
            </a:r>
            <a:r>
              <a:rPr>
                <a:latin typeface="+mj-lt"/>
                <a:ea typeface="+mj-ea"/>
                <a:cs typeface="+mj-cs"/>
                <a:sym typeface="Gill Sans"/>
              </a:rPr>
              <a:t>20% energy gain</a:t>
            </a:r>
            <a:r>
              <a:t>)!</a:t>
            </a:r>
          </a:p>
        </p:txBody>
      </p:sp>
      <p:pic>
        <p:nvPicPr>
          <p:cNvPr id="1075" name="pasted-movie.png" descr="pasted-movie.png"/>
          <p:cNvPicPr>
            <a:picLocks noChangeAspect="1"/>
          </p:cNvPicPr>
          <p:nvPr/>
        </p:nvPicPr>
        <p:blipFill>
          <a:blip r:embed="rId14"/>
          <a:stretch>
            <a:fillRect/>
          </a:stretch>
        </p:blipFill>
        <p:spPr>
          <a:xfrm>
            <a:off x="23336315" y="5408374"/>
            <a:ext cx="3724364" cy="4140617"/>
          </a:xfrm>
          <a:prstGeom prst="rect">
            <a:avLst/>
          </a:prstGeom>
          <a:ln w="12700">
            <a:miter lim="400000"/>
          </a:ln>
        </p:spPr>
      </p:pic>
      <mc:AlternateContent xmlns:mc="http://schemas.openxmlformats.org/markup-compatibility/2006" xmlns:a14="http://schemas.microsoft.com/office/drawing/2010/main">
        <mc:Choice Requires="a14">
          <p:sp>
            <p:nvSpPr>
              <p:cNvPr id="1076" name="Having a slow driver is not enough to reach relativistic velocities due to dephasing (only 20% energy gain)!"/>
              <p:cNvSpPr txBox="1"/>
              <p:nvPr/>
            </p:nvSpPr>
            <p:spPr>
              <a:xfrm rot="16200000">
                <a:off x="22495851" y="6904948"/>
                <a:ext cx="2105573" cy="588678"/>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6" tIns="71436" rIns="71436" bIns="71436" anchor="ctr">
                <a:spAutoFit/>
              </a:bodyPr>
              <a:lstStyle>
                <a:lvl1pPr algn="l" defTabSz="457200">
                  <a:lnSpc>
                    <a:spcPct val="120000"/>
                  </a:lnSpc>
                  <a:defRPr sz="2400"/>
                </a:lvl1pPr>
              </a:lstStyle>
              <a:p>
                <a:pPr/>
                <a14:m>
                  <m:oMathPara xmlns:m="http://schemas.openxmlformats.org/officeDocument/2006/math">
                    <m:oMathParaPr>
                      <m:jc m:val="left"/>
                    </m:oMathParaPr>
                    <m:oMath>
                      <m:sSub>
                        <m:sSubPr>
                          <m:ctrlPr>
                            <a:rPr sz="2900" i="1">
                              <a:solidFill>
                                <a:srgbClr val="000000"/>
                              </a:solidFill>
                              <a:latin typeface="Cambria Math" panose="02040503050406030204" pitchFamily="18" charset="0"/>
                            </a:rPr>
                          </m:ctrlPr>
                        </m:sSubPr>
                        <m:e>
                          <m:r>
                            <a:rPr sz="2900" i="1">
                              <a:solidFill>
                                <a:srgbClr val="000000"/>
                              </a:solidFill>
                              <a:latin typeface="Cambria Math" panose="02040503050406030204" pitchFamily="18" charset="0"/>
                            </a:rPr>
                            <m:t>𝜌</m:t>
                          </m:r>
                        </m:e>
                        <m:sub>
                          <m:r>
                            <a:rPr sz="2900" i="1">
                              <a:solidFill>
                                <a:srgbClr val="000000"/>
                              </a:solidFill>
                              <a:latin typeface="Cambria Math" panose="02040503050406030204" pitchFamily="18" charset="0"/>
                            </a:rPr>
                            <m:t>𝜇</m:t>
                          </m:r>
                        </m:sub>
                      </m:sSub>
                      <m:r>
                        <a:rPr sz="2900" i="1">
                          <a:solidFill>
                            <a:srgbClr val="000000"/>
                          </a:solidFill>
                          <a:latin typeface="Cambria Math" panose="02040503050406030204" pitchFamily="18" charset="0"/>
                        </a:rPr>
                        <m:t>[</m:t>
                      </m:r>
                      <m:r>
                        <m:rPr>
                          <m:sty m:val="p"/>
                        </m:rPr>
                        <a:rPr sz="2900" i="1">
                          <a:solidFill>
                            <a:srgbClr val="000000"/>
                          </a:solidFill>
                          <a:latin typeface="Cambria Math" panose="02040503050406030204" pitchFamily="18" charset="0"/>
                        </a:rPr>
                        <m:t>a</m:t>
                      </m:r>
                      <m:r>
                        <a:rPr sz="2900" i="1">
                          <a:solidFill>
                            <a:srgbClr val="000000"/>
                          </a:solidFill>
                          <a:latin typeface="Cambria Math" panose="02040503050406030204" pitchFamily="18" charset="0"/>
                        </a:rPr>
                        <m:t>.</m:t>
                      </m:r>
                      <m:r>
                        <m:rPr>
                          <m:sty m:val="p"/>
                        </m:rPr>
                        <a:rPr sz="2900" i="1">
                          <a:solidFill>
                            <a:srgbClr val="000000"/>
                          </a:solidFill>
                          <a:latin typeface="Cambria Math" panose="02040503050406030204" pitchFamily="18" charset="0"/>
                        </a:rPr>
                        <m:t>u</m:t>
                      </m:r>
                      <m:r>
                        <a:rPr sz="2900" i="1">
                          <a:solidFill>
                            <a:srgbClr val="000000"/>
                          </a:solidFill>
                          <a:latin typeface="Cambria Math" panose="02040503050406030204" pitchFamily="18" charset="0"/>
                        </a:rPr>
                        <m:t>.]</m:t>
                      </m:r>
                    </m:oMath>
                  </m:oMathPara>
                </a14:m>
                <a:endParaRPr/>
              </a:p>
            </p:txBody>
          </p:sp>
        </mc:Choice>
        <mc:Fallback xmlns="">
          <p:sp>
            <p:nvSpPr>
              <p:cNvPr id="1076" name="Having a slow driver is not enough to reach relativistic velocities due to dephasing (only 20% energy gain)!"/>
              <p:cNvSpPr txBox="1">
                <a:spLocks noRot="1" noChangeAspect="1" noMove="1" noResize="1" noEditPoints="1" noAdjustHandles="1" noChangeArrowheads="1" noChangeShapeType="1" noTextEdit="1"/>
              </p:cNvSpPr>
              <p:nvPr/>
            </p:nvSpPr>
            <p:spPr>
              <a:xfrm rot="16200000">
                <a:off x="22495851" y="6904948"/>
                <a:ext cx="2105573" cy="588678"/>
              </a:xfrm>
              <a:prstGeom prst="rect">
                <a:avLst/>
              </a:prstGeom>
              <a:blipFill>
                <a:blip r:embed="rId15"/>
                <a:stretch>
                  <a:fillRect r="-14894" b="-299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077" name="Rectangle"/>
          <p:cNvSpPr/>
          <p:nvPr/>
        </p:nvSpPr>
        <p:spPr>
          <a:xfrm>
            <a:off x="10874723" y="2998199"/>
            <a:ext cx="13011321" cy="9483953"/>
          </a:xfrm>
          <a:prstGeom prst="rect">
            <a:avLst/>
          </a:prstGeom>
          <a:ln w="34925">
            <a:solidFill>
              <a:srgbClr val="000000"/>
            </a:solidFill>
            <a:miter lim="400000"/>
          </a:ln>
        </p:spPr>
        <p:txBody>
          <a:bodyPr lIns="71436" tIns="71436" rIns="71436" bIns="71436" anchor="ctr"/>
          <a:lstStyle/>
          <a:p>
            <a:pPr defTabSz="584200">
              <a:defRPr sz="2400"/>
            </a:pPr>
            <a:endParaRPr/>
          </a:p>
        </p:txBody>
      </p:sp>
      <p:pic>
        <p:nvPicPr>
          <p:cNvPr id="1079" name="Tecnico_ID_Principal_RBG-BRANCO.png" descr="Tecnico_ID_Principal_RBG-BRANCO.png"/>
          <p:cNvPicPr>
            <a:picLocks noChangeAspect="1"/>
          </p:cNvPicPr>
          <p:nvPr/>
        </p:nvPicPr>
        <p:blipFill>
          <a:blip r:embed="rId7"/>
          <a:stretch>
            <a:fillRect/>
          </a:stretch>
        </p:blipFill>
        <p:spPr>
          <a:xfrm>
            <a:off x="21096067" y="91707"/>
            <a:ext cx="2741243" cy="1522293"/>
          </a:xfrm>
          <a:prstGeom prst="rect">
            <a:avLst/>
          </a:prstGeom>
          <a:ln w="12700">
            <a:miter lim="400000"/>
          </a:ln>
        </p:spPr>
      </p:pic>
      <p:sp>
        <p:nvSpPr>
          <p:cNvPr id="1080" name="Moving window at 0.9c"/>
          <p:cNvSpPr txBox="1"/>
          <p:nvPr/>
        </p:nvSpPr>
        <p:spPr>
          <a:xfrm>
            <a:off x="15007270" y="9512004"/>
            <a:ext cx="4746227" cy="6000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lvl1pPr defTabSz="457200">
              <a:lnSpc>
                <a:spcPct val="120000"/>
              </a:lnSpc>
              <a:defRPr sz="3200">
                <a:latin typeface="+mj-lt"/>
                <a:ea typeface="+mj-ea"/>
                <a:cs typeface="+mj-cs"/>
                <a:sym typeface="Gill Sans"/>
              </a:defRPr>
            </a:lvl1pPr>
          </a:lstStyle>
          <a:p>
            <a:r>
              <a:rPr dirty="0"/>
              <a:t>Moving window at 0.9c</a:t>
            </a:r>
          </a:p>
        </p:txBody>
      </p:sp>
      <p:sp>
        <p:nvSpPr>
          <p:cNvPr id="3" name="Slide Number Placeholder 2">
            <a:extLst>
              <a:ext uri="{FF2B5EF4-FFF2-40B4-BE49-F238E27FC236}">
                <a16:creationId xmlns:a16="http://schemas.microsoft.com/office/drawing/2014/main" id="{B8217878-FEED-1DE1-35E3-05E64E6624B4}"/>
              </a:ext>
            </a:extLst>
          </p:cNvPr>
          <p:cNvSpPr>
            <a:spLocks noGrp="1"/>
          </p:cNvSpPr>
          <p:nvPr>
            <p:ph type="sldNum" sz="quarter" idx="2"/>
          </p:nvPr>
        </p:nvSpPr>
        <p:spPr/>
        <p:txBody>
          <a:bodyPr/>
          <a:lstStyle/>
          <a:p>
            <a:fld id="{86CB4B4D-7CA3-9044-876B-883B54F8677D}" type="slidenum">
              <a:rPr lang="en-PT" smtClean="0"/>
              <a:t>14</a:t>
            </a:fld>
            <a:endParaRPr lang="en-PT"/>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00" fill="hold"/>
                                        <p:tgtEl>
                                          <p:spTgt spid="1070"/>
                                        </p:tgtEl>
                                      </p:cBhvr>
                                    </p:cmd>
                                  </p:childTnLst>
                                </p:cTn>
                              </p:par>
                              <p:par>
                                <p:cTn id="7" presetID="1" presetClass="mediacall" presetSubtype="0" fill="hold" nodeType="withEffect">
                                  <p:stCondLst>
                                    <p:cond delay="0"/>
                                  </p:stCondLst>
                                  <p:childTnLst>
                                    <p:cmd type="call" cmd="playFrom(0.0)">
                                      <p:cBhvr>
                                        <p:cTn id="8" dur="7000" fill="hold"/>
                                        <p:tgtEl>
                                          <p:spTgt spid="106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9" fill="hold" display="0">
                  <p:stCondLst>
                    <p:cond delay="indefinite"/>
                  </p:stCondLst>
                </p:cTn>
                <p:tgtEl>
                  <p:spTgt spid="1070"/>
                </p:tgtEl>
              </p:cMediaNode>
            </p:video>
            <p:seq concurrent="1" prevAc="none" nextAc="seek">
              <p:cTn id="10" restart="whenNotActive" fill="hold" evtFilter="cancelBubble" nodeType="interactiveSeq">
                <p:stCondLst>
                  <p:cond evt="onClick" delay="0">
                    <p:tgtEl>
                      <p:spTgt spid="107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1070"/>
                                        </p:tgtEl>
                                      </p:cBhvr>
                                    </p:cmd>
                                  </p:childTnLst>
                                </p:cTn>
                              </p:par>
                            </p:childTnLst>
                          </p:cTn>
                        </p:par>
                      </p:childTnLst>
                    </p:cTn>
                  </p:par>
                </p:childTnLst>
              </p:cTn>
              <p:nextCondLst>
                <p:cond evt="onClick" delay="0">
                  <p:tgtEl>
                    <p:spTgt spid="1070"/>
                  </p:tgtEl>
                </p:cond>
              </p:nextCondLst>
            </p:seq>
            <p:video>
              <p:cMediaNode vol="100000">
                <p:cTn id="15" fill="hold" display="0">
                  <p:stCondLst>
                    <p:cond delay="indefinite"/>
                  </p:stCondLst>
                </p:cTn>
                <p:tgtEl>
                  <p:spTgt spid="1069"/>
                </p:tgtEl>
              </p:cMediaNode>
            </p:video>
            <p:seq concurrent="1" nextAc="seek">
              <p:cTn id="16" restart="whenNotActive" fill="hold" evtFilter="cancelBubble" nodeType="interactiveSeq">
                <p:stCondLst>
                  <p:cond evt="onClick" delay="0">
                    <p:tgtEl>
                      <p:spTgt spid="1069"/>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1069"/>
                                        </p:tgtEl>
                                      </p:cBhvr>
                                    </p:cmd>
                                  </p:childTnLst>
                                </p:cTn>
                              </p:par>
                            </p:childTnLst>
                          </p:cTn>
                        </p:par>
                      </p:childTnLst>
                    </p:cTn>
                  </p:par>
                </p:childTnLst>
              </p:cTn>
              <p:nextCondLst>
                <p:cond evt="onClick" delay="0">
                  <p:tgtEl>
                    <p:spTgt spid="1069"/>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0CC08-899E-ECF5-870C-F1B70A540F15}"/>
            </a:ext>
          </a:extLst>
        </p:cNvPr>
        <p:cNvGrpSpPr/>
        <p:nvPr/>
      </p:nvGrpSpPr>
      <p:grpSpPr>
        <a:xfrm>
          <a:off x="0" y="0"/>
          <a:ext cx="0" cy="0"/>
          <a:chOff x="0" y="0"/>
          <a:chExt cx="0" cy="0"/>
        </a:xfrm>
      </p:grpSpPr>
      <p:sp>
        <p:nvSpPr>
          <p:cNvPr id="542" name="Rectangle">
            <a:extLst>
              <a:ext uri="{FF2B5EF4-FFF2-40B4-BE49-F238E27FC236}">
                <a16:creationId xmlns:a16="http://schemas.microsoft.com/office/drawing/2014/main" id="{B094F34D-D9FE-388D-1058-FF2B336F1EC8}"/>
              </a:ext>
            </a:extLst>
          </p:cNvPr>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544" name="Tecnico_ID_Principal_RBG-BRANCO.png" descr="Tecnico_ID_Principal_RBG-BRANCO.png">
            <a:extLst>
              <a:ext uri="{FF2B5EF4-FFF2-40B4-BE49-F238E27FC236}">
                <a16:creationId xmlns:a16="http://schemas.microsoft.com/office/drawing/2014/main" id="{D6B2D574-7305-B8D2-F40C-DF76704369E7}"/>
              </a:ext>
            </a:extLst>
          </p:cNvPr>
          <p:cNvPicPr>
            <a:picLocks noChangeAspect="1"/>
          </p:cNvPicPr>
          <p:nvPr/>
        </p:nvPicPr>
        <p:blipFill>
          <a:blip r:embed="rId2"/>
          <a:stretch>
            <a:fillRect/>
          </a:stretch>
        </p:blipFill>
        <p:spPr>
          <a:xfrm>
            <a:off x="21096067" y="91707"/>
            <a:ext cx="2741243" cy="1522293"/>
          </a:xfrm>
          <a:prstGeom prst="rect">
            <a:avLst/>
          </a:prstGeom>
          <a:ln w="12700">
            <a:miter lim="400000"/>
          </a:ln>
        </p:spPr>
      </p:pic>
      <p:sp>
        <p:nvSpPr>
          <p:cNvPr id="545" name="Outline">
            <a:extLst>
              <a:ext uri="{FF2B5EF4-FFF2-40B4-BE49-F238E27FC236}">
                <a16:creationId xmlns:a16="http://schemas.microsoft.com/office/drawing/2014/main" id="{152ED7AC-616C-F41E-E017-7309BA9BF474}"/>
              </a:ext>
            </a:extLst>
          </p:cNvPr>
          <p:cNvSpPr txBox="1"/>
          <p:nvPr/>
        </p:nvSpPr>
        <p:spPr>
          <a:xfrm>
            <a:off x="546100" y="343266"/>
            <a:ext cx="2865661" cy="10191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spAutoFit/>
          </a:bodyPr>
          <a:lstStyle>
            <a:lvl1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lvl1pPr>
          </a:lstStyle>
          <a:p>
            <a:r>
              <a:t>Outline</a:t>
            </a:r>
          </a:p>
        </p:txBody>
      </p:sp>
      <p:grpSp>
        <p:nvGrpSpPr>
          <p:cNvPr id="579" name="Group">
            <a:extLst>
              <a:ext uri="{FF2B5EF4-FFF2-40B4-BE49-F238E27FC236}">
                <a16:creationId xmlns:a16="http://schemas.microsoft.com/office/drawing/2014/main" id="{D5C0100D-AD68-02E0-5EB5-ED0B58D3987C}"/>
              </a:ext>
            </a:extLst>
          </p:cNvPr>
          <p:cNvGrpSpPr/>
          <p:nvPr/>
        </p:nvGrpSpPr>
        <p:grpSpPr>
          <a:xfrm>
            <a:off x="1903262" y="2471325"/>
            <a:ext cx="20993314" cy="10014715"/>
            <a:chOff x="0" y="0"/>
            <a:chExt cx="20993313" cy="10014713"/>
          </a:xfrm>
        </p:grpSpPr>
        <p:pic>
          <p:nvPicPr>
            <p:cNvPr id="546" name="pasted-movie.png" descr="pasted-movie.png">
              <a:extLst>
                <a:ext uri="{FF2B5EF4-FFF2-40B4-BE49-F238E27FC236}">
                  <a16:creationId xmlns:a16="http://schemas.microsoft.com/office/drawing/2014/main" id="{021D172F-9303-597E-BE58-4F4CA4D8C319}"/>
                </a:ext>
              </a:extLst>
            </p:cNvPr>
            <p:cNvPicPr>
              <a:picLocks noChangeAspect="1"/>
            </p:cNvPicPr>
            <p:nvPr/>
          </p:nvPicPr>
          <p:blipFill>
            <a:blip r:embed="rId3"/>
            <a:stretch>
              <a:fillRect/>
            </a:stretch>
          </p:blipFill>
          <p:spPr>
            <a:xfrm>
              <a:off x="154774" y="1908646"/>
              <a:ext cx="3380679" cy="1019176"/>
            </a:xfrm>
            <a:prstGeom prst="rect">
              <a:avLst/>
            </a:prstGeom>
            <a:ln w="12700" cap="flat">
              <a:noFill/>
              <a:miter lim="400000"/>
            </a:ln>
            <a:effectLst/>
          </p:spPr>
        </p:pic>
        <p:sp>
          <p:nvSpPr>
            <p:cNvPr id="548" name="Rounded Rectangle">
              <a:extLst>
                <a:ext uri="{FF2B5EF4-FFF2-40B4-BE49-F238E27FC236}">
                  <a16:creationId xmlns:a16="http://schemas.microsoft.com/office/drawing/2014/main" id="{D9E76841-C6C2-9FAE-B8DA-76129CB95606}"/>
                </a:ext>
              </a:extLst>
            </p:cNvPr>
            <p:cNvSpPr/>
            <p:nvPr/>
          </p:nvSpPr>
          <p:spPr>
            <a:xfrm>
              <a:off x="0" y="0"/>
              <a:ext cx="20993313" cy="2106620"/>
            </a:xfrm>
            <a:prstGeom prst="roundRect">
              <a:avLst>
                <a:gd name="adj" fmla="val 17415"/>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sp>
          <p:nvSpPr>
            <p:cNvPr id="549" name="The flying focus technique decouples the peak intensity velocity from the group velocity of the pulse [1,4].">
              <a:extLst>
                <a:ext uri="{FF2B5EF4-FFF2-40B4-BE49-F238E27FC236}">
                  <a16:creationId xmlns:a16="http://schemas.microsoft.com/office/drawing/2014/main" id="{D9C54451-A303-00E2-AC7B-909BFD762EAE}"/>
                </a:ext>
              </a:extLst>
            </p:cNvPr>
            <p:cNvSpPr txBox="1"/>
            <p:nvPr/>
          </p:nvSpPr>
          <p:spPr>
            <a:xfrm>
              <a:off x="4916157" y="3297682"/>
              <a:ext cx="15334417" cy="73104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dirty="0"/>
                <a:t>Controlling wake velocity with </a:t>
              </a:r>
              <a:r>
                <a:rPr dirty="0">
                  <a:latin typeface="+mj-lt"/>
                  <a:ea typeface="+mj-ea"/>
                  <a:cs typeface="+mj-cs"/>
                  <a:sym typeface="Gill Sans"/>
                </a:rPr>
                <a:t>flying focus pulses</a:t>
              </a:r>
            </a:p>
          </p:txBody>
        </p:sp>
        <p:sp>
          <p:nvSpPr>
            <p:cNvPr id="550" name="Rounded Rectangle">
              <a:extLst>
                <a:ext uri="{FF2B5EF4-FFF2-40B4-BE49-F238E27FC236}">
                  <a16:creationId xmlns:a16="http://schemas.microsoft.com/office/drawing/2014/main" id="{96114080-C961-7434-FCFD-BE7455E21E03}"/>
                </a:ext>
              </a:extLst>
            </p:cNvPr>
            <p:cNvSpPr/>
            <p:nvPr/>
          </p:nvSpPr>
          <p:spPr>
            <a:xfrm>
              <a:off x="0" y="2603100"/>
              <a:ext cx="20993313" cy="2106621"/>
            </a:xfrm>
            <a:prstGeom prst="roundRect">
              <a:avLst>
                <a:gd name="adj" fmla="val 17415"/>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pic>
          <p:nvPicPr>
            <p:cNvPr id="551" name="pasted-movie.png" descr="pasted-movie.png">
              <a:extLst>
                <a:ext uri="{FF2B5EF4-FFF2-40B4-BE49-F238E27FC236}">
                  <a16:creationId xmlns:a16="http://schemas.microsoft.com/office/drawing/2014/main" id="{E229AF12-F159-7766-889B-C9A605110D7F}"/>
                </a:ext>
              </a:extLst>
            </p:cNvPr>
            <p:cNvPicPr>
              <a:picLocks noChangeAspect="1"/>
            </p:cNvPicPr>
            <p:nvPr/>
          </p:nvPicPr>
          <p:blipFill>
            <a:blip r:embed="rId3"/>
            <a:stretch>
              <a:fillRect/>
            </a:stretch>
          </p:blipFill>
          <p:spPr>
            <a:xfrm>
              <a:off x="154774" y="8995537"/>
              <a:ext cx="3380679" cy="1019176"/>
            </a:xfrm>
            <a:prstGeom prst="rect">
              <a:avLst/>
            </a:prstGeom>
            <a:ln w="12700" cap="flat">
              <a:noFill/>
              <a:miter lim="400000"/>
            </a:ln>
            <a:effectLst/>
          </p:spPr>
        </p:pic>
        <p:grpSp>
          <p:nvGrpSpPr>
            <p:cNvPr id="554" name="Group">
              <a:extLst>
                <a:ext uri="{FF2B5EF4-FFF2-40B4-BE49-F238E27FC236}">
                  <a16:creationId xmlns:a16="http://schemas.microsoft.com/office/drawing/2014/main" id="{1EA7654D-7DC4-1C2D-2808-2B801D0FC709}"/>
                </a:ext>
              </a:extLst>
            </p:cNvPr>
            <p:cNvGrpSpPr/>
            <p:nvPr/>
          </p:nvGrpSpPr>
          <p:grpSpPr>
            <a:xfrm>
              <a:off x="1125189" y="5027270"/>
              <a:ext cx="3041728" cy="2199600"/>
              <a:chOff x="0" y="0"/>
              <a:chExt cx="3041726" cy="2199598"/>
            </a:xfrm>
          </p:grpSpPr>
          <p:pic>
            <p:nvPicPr>
              <p:cNvPr id="552" name="1.png" descr="1.png">
                <a:extLst>
                  <a:ext uri="{FF2B5EF4-FFF2-40B4-BE49-F238E27FC236}">
                    <a16:creationId xmlns:a16="http://schemas.microsoft.com/office/drawing/2014/main" id="{0E65B7B2-C8EE-4236-F130-53E073F10E58}"/>
                  </a:ext>
                </a:extLst>
              </p:cNvPr>
              <p:cNvPicPr>
                <a:picLocks noChangeAspect="1"/>
              </p:cNvPicPr>
              <p:nvPr/>
            </p:nvPicPr>
            <p:blipFill>
              <a:blip r:embed="rId4"/>
              <a:srcRect l="5212" r="28969"/>
              <a:stretch>
                <a:fillRect/>
              </a:stretch>
            </p:blipFill>
            <p:spPr>
              <a:xfrm>
                <a:off x="0" y="0"/>
                <a:ext cx="2895449" cy="2199599"/>
              </a:xfrm>
              <a:prstGeom prst="rect">
                <a:avLst/>
              </a:prstGeom>
              <a:ln w="12700" cap="flat">
                <a:noFill/>
                <a:miter lim="400000"/>
              </a:ln>
              <a:effectLst/>
            </p:spPr>
          </p:pic>
          <p:pic>
            <p:nvPicPr>
              <p:cNvPr id="553" name="pasted-movie.png" descr="pasted-movie.png">
                <a:extLst>
                  <a:ext uri="{FF2B5EF4-FFF2-40B4-BE49-F238E27FC236}">
                    <a16:creationId xmlns:a16="http://schemas.microsoft.com/office/drawing/2014/main" id="{6F4AB2B5-E9DA-FED0-D0C2-B9EB57E7342A}"/>
                  </a:ext>
                </a:extLst>
              </p:cNvPr>
              <p:cNvPicPr>
                <a:picLocks noChangeAspect="1"/>
              </p:cNvPicPr>
              <p:nvPr/>
            </p:nvPicPr>
            <p:blipFill>
              <a:blip r:embed="rId5"/>
              <a:srcRect/>
              <a:stretch>
                <a:fillRect/>
              </a:stretch>
            </p:blipFill>
            <p:spPr>
              <a:xfrm rot="16200000">
                <a:off x="2685840" y="307861"/>
                <a:ext cx="525814" cy="185959"/>
              </a:xfrm>
              <a:prstGeom prst="rect">
                <a:avLst/>
              </a:prstGeom>
              <a:ln w="12700" cap="flat">
                <a:noFill/>
                <a:miter lim="400000"/>
              </a:ln>
              <a:effectLst/>
            </p:spPr>
          </p:pic>
        </p:grpSp>
        <p:grpSp>
          <p:nvGrpSpPr>
            <p:cNvPr id="570" name="Group">
              <a:extLst>
                <a:ext uri="{FF2B5EF4-FFF2-40B4-BE49-F238E27FC236}">
                  <a16:creationId xmlns:a16="http://schemas.microsoft.com/office/drawing/2014/main" id="{B605F9F5-4589-E7D5-8F08-96A1A82941E3}"/>
                </a:ext>
              </a:extLst>
            </p:cNvPr>
            <p:cNvGrpSpPr/>
            <p:nvPr/>
          </p:nvGrpSpPr>
          <p:grpSpPr>
            <a:xfrm>
              <a:off x="255218" y="2932359"/>
              <a:ext cx="4781670" cy="1454931"/>
              <a:chOff x="0" y="563078"/>
              <a:chExt cx="4781669" cy="1454930"/>
            </a:xfrm>
          </p:grpSpPr>
          <p:grpSp>
            <p:nvGrpSpPr>
              <p:cNvPr id="559" name="Group">
                <a:extLst>
                  <a:ext uri="{FF2B5EF4-FFF2-40B4-BE49-F238E27FC236}">
                    <a16:creationId xmlns:a16="http://schemas.microsoft.com/office/drawing/2014/main" id="{11BF2607-AD23-67E8-F459-73A7B5E290A8}"/>
                  </a:ext>
                </a:extLst>
              </p:cNvPr>
              <p:cNvGrpSpPr/>
              <p:nvPr/>
            </p:nvGrpSpPr>
            <p:grpSpPr>
              <a:xfrm flipH="1">
                <a:off x="2849732" y="569603"/>
                <a:ext cx="1931938" cy="1448406"/>
                <a:chOff x="0" y="563078"/>
                <a:chExt cx="1931936" cy="1448405"/>
              </a:xfrm>
            </p:grpSpPr>
            <p:sp>
              <p:nvSpPr>
                <p:cNvPr id="555" name="Line">
                  <a:extLst>
                    <a:ext uri="{FF2B5EF4-FFF2-40B4-BE49-F238E27FC236}">
                      <a16:creationId xmlns:a16="http://schemas.microsoft.com/office/drawing/2014/main" id="{771F9600-E680-6B1A-2CC1-37DB6BAB6F0C}"/>
                    </a:ext>
                  </a:extLst>
                </p:cNvPr>
                <p:cNvSpPr/>
                <p:nvPr/>
              </p:nvSpPr>
              <p:spPr>
                <a:xfrm flipH="1" flipV="1">
                  <a:off x="784995" y="563078"/>
                  <a:ext cx="1145684" cy="650932"/>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56" name="Line">
                  <a:extLst>
                    <a:ext uri="{FF2B5EF4-FFF2-40B4-BE49-F238E27FC236}">
                      <a16:creationId xmlns:a16="http://schemas.microsoft.com/office/drawing/2014/main" id="{055685D1-B3CF-F426-49A1-9791F110F176}"/>
                    </a:ext>
                  </a:extLst>
                </p:cNvPr>
                <p:cNvSpPr/>
                <p:nvPr/>
              </p:nvSpPr>
              <p:spPr>
                <a:xfrm flipH="1" flipV="1">
                  <a:off x="0" y="563262"/>
                  <a:ext cx="1931937" cy="724135"/>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57" name="Line">
                  <a:extLst>
                    <a:ext uri="{FF2B5EF4-FFF2-40B4-BE49-F238E27FC236}">
                      <a16:creationId xmlns:a16="http://schemas.microsoft.com/office/drawing/2014/main" id="{E45C52EA-E837-DF9C-7A22-449A7AF9D1CA}"/>
                    </a:ext>
                  </a:extLst>
                </p:cNvPr>
                <p:cNvSpPr/>
                <p:nvPr/>
              </p:nvSpPr>
              <p:spPr>
                <a:xfrm flipH="1">
                  <a:off x="771167" y="1355166"/>
                  <a:ext cx="1159529" cy="656319"/>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58" name="Line">
                  <a:extLst>
                    <a:ext uri="{FF2B5EF4-FFF2-40B4-BE49-F238E27FC236}">
                      <a16:creationId xmlns:a16="http://schemas.microsoft.com/office/drawing/2014/main" id="{CD885CD6-D576-9D2A-7EA7-2F482FBBE6A6}"/>
                    </a:ext>
                  </a:extLst>
                </p:cNvPr>
                <p:cNvSpPr/>
                <p:nvPr/>
              </p:nvSpPr>
              <p:spPr>
                <a:xfrm flipH="1">
                  <a:off x="5292" y="1290082"/>
                  <a:ext cx="1926351" cy="716293"/>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grpSp>
          <p:sp>
            <p:nvSpPr>
              <p:cNvPr id="560" name="Oval">
                <a:extLst>
                  <a:ext uri="{FF2B5EF4-FFF2-40B4-BE49-F238E27FC236}">
                    <a16:creationId xmlns:a16="http://schemas.microsoft.com/office/drawing/2014/main" id="{3D7E14BD-F464-933E-38AB-B5311BDB5282}"/>
                  </a:ext>
                </a:extLst>
              </p:cNvPr>
              <p:cNvSpPr/>
              <p:nvPr/>
            </p:nvSpPr>
            <p:spPr>
              <a:xfrm>
                <a:off x="2493519" y="1160365"/>
                <a:ext cx="126763" cy="233719"/>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1" name="Oval">
                <a:extLst>
                  <a:ext uri="{FF2B5EF4-FFF2-40B4-BE49-F238E27FC236}">
                    <a16:creationId xmlns:a16="http://schemas.microsoft.com/office/drawing/2014/main" id="{A390B5A7-E052-51EF-4AC9-F9B16A26B1D6}"/>
                  </a:ext>
                </a:extLst>
              </p:cNvPr>
              <p:cNvSpPr/>
              <p:nvPr/>
            </p:nvSpPr>
            <p:spPr>
              <a:xfrm>
                <a:off x="2668446" y="1195116"/>
                <a:ext cx="126764" cy="164218"/>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2" name="Oval">
                <a:extLst>
                  <a:ext uri="{FF2B5EF4-FFF2-40B4-BE49-F238E27FC236}">
                    <a16:creationId xmlns:a16="http://schemas.microsoft.com/office/drawing/2014/main" id="{80A74D23-6416-9A22-BD05-301F37F098EF}"/>
                  </a:ext>
                </a:extLst>
              </p:cNvPr>
              <p:cNvSpPr/>
              <p:nvPr/>
            </p:nvSpPr>
            <p:spPr>
              <a:xfrm>
                <a:off x="1980101" y="1195116"/>
                <a:ext cx="126763" cy="164218"/>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3" name="Oval">
                <a:extLst>
                  <a:ext uri="{FF2B5EF4-FFF2-40B4-BE49-F238E27FC236}">
                    <a16:creationId xmlns:a16="http://schemas.microsoft.com/office/drawing/2014/main" id="{9F1B9F61-E3B5-3F9C-5946-7063FB4CBCEE}"/>
                  </a:ext>
                </a:extLst>
              </p:cNvPr>
              <p:cNvSpPr/>
              <p:nvPr/>
            </p:nvSpPr>
            <p:spPr>
              <a:xfrm>
                <a:off x="2155029" y="1160365"/>
                <a:ext cx="126763" cy="233719"/>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4" name="Oval">
                <a:extLst>
                  <a:ext uri="{FF2B5EF4-FFF2-40B4-BE49-F238E27FC236}">
                    <a16:creationId xmlns:a16="http://schemas.microsoft.com/office/drawing/2014/main" id="{15AA93A7-CC95-1EAD-80D1-FF6241718E32}"/>
                  </a:ext>
                </a:extLst>
              </p:cNvPr>
              <p:cNvSpPr/>
              <p:nvPr/>
            </p:nvSpPr>
            <p:spPr>
              <a:xfrm>
                <a:off x="2336315" y="1084736"/>
                <a:ext cx="126764" cy="342057"/>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grpSp>
            <p:nvGrpSpPr>
              <p:cNvPr id="569" name="Group">
                <a:extLst>
                  <a:ext uri="{FF2B5EF4-FFF2-40B4-BE49-F238E27FC236}">
                    <a16:creationId xmlns:a16="http://schemas.microsoft.com/office/drawing/2014/main" id="{BE5055D5-2277-BDC6-7D73-7586F32B5498}"/>
                  </a:ext>
                </a:extLst>
              </p:cNvPr>
              <p:cNvGrpSpPr/>
              <p:nvPr/>
            </p:nvGrpSpPr>
            <p:grpSpPr>
              <a:xfrm>
                <a:off x="0" y="563078"/>
                <a:ext cx="1931937" cy="1448407"/>
                <a:chOff x="0" y="563078"/>
                <a:chExt cx="1931936" cy="1448405"/>
              </a:xfrm>
            </p:grpSpPr>
            <p:sp>
              <p:nvSpPr>
                <p:cNvPr id="565" name="Line">
                  <a:extLst>
                    <a:ext uri="{FF2B5EF4-FFF2-40B4-BE49-F238E27FC236}">
                      <a16:creationId xmlns:a16="http://schemas.microsoft.com/office/drawing/2014/main" id="{8414E741-E99B-BCB2-41FE-4462EB79B5DA}"/>
                    </a:ext>
                  </a:extLst>
                </p:cNvPr>
                <p:cNvSpPr/>
                <p:nvPr/>
              </p:nvSpPr>
              <p:spPr>
                <a:xfrm flipH="1" flipV="1">
                  <a:off x="784995" y="563078"/>
                  <a:ext cx="1145684" cy="650932"/>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66" name="Line">
                  <a:extLst>
                    <a:ext uri="{FF2B5EF4-FFF2-40B4-BE49-F238E27FC236}">
                      <a16:creationId xmlns:a16="http://schemas.microsoft.com/office/drawing/2014/main" id="{BC8202F1-AE83-6D64-5FA2-1BA1DA6CB8CB}"/>
                    </a:ext>
                  </a:extLst>
                </p:cNvPr>
                <p:cNvSpPr/>
                <p:nvPr/>
              </p:nvSpPr>
              <p:spPr>
                <a:xfrm flipH="1" flipV="1">
                  <a:off x="0" y="563262"/>
                  <a:ext cx="1931937" cy="724135"/>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67" name="Line">
                  <a:extLst>
                    <a:ext uri="{FF2B5EF4-FFF2-40B4-BE49-F238E27FC236}">
                      <a16:creationId xmlns:a16="http://schemas.microsoft.com/office/drawing/2014/main" id="{1250C089-408A-A6B7-0075-0F9D8FCC34D5}"/>
                    </a:ext>
                  </a:extLst>
                </p:cNvPr>
                <p:cNvSpPr/>
                <p:nvPr/>
              </p:nvSpPr>
              <p:spPr>
                <a:xfrm flipH="1">
                  <a:off x="771167" y="1355166"/>
                  <a:ext cx="1159529" cy="656319"/>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68" name="Line">
                  <a:extLst>
                    <a:ext uri="{FF2B5EF4-FFF2-40B4-BE49-F238E27FC236}">
                      <a16:creationId xmlns:a16="http://schemas.microsoft.com/office/drawing/2014/main" id="{4F542E02-E64F-B649-CDD0-8E26B5095701}"/>
                    </a:ext>
                  </a:extLst>
                </p:cNvPr>
                <p:cNvSpPr/>
                <p:nvPr/>
              </p:nvSpPr>
              <p:spPr>
                <a:xfrm flipH="1">
                  <a:off x="5292" y="1290082"/>
                  <a:ext cx="1926351" cy="716293"/>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grpSp>
        </p:grpSp>
        <mc:AlternateContent xmlns:mc="http://schemas.openxmlformats.org/markup-compatibility/2006" xmlns:a14="http://schemas.microsoft.com/office/drawing/2010/main">
          <mc:Choice Requires="a14">
            <p:sp>
              <p:nvSpPr>
                <p:cNvPr id="571" name="The flying focus technique decouples the peak intensity velocity from the group velocity of the pulse [1,4].">
                  <a:extLst>
                    <a:ext uri="{FF2B5EF4-FFF2-40B4-BE49-F238E27FC236}">
                      <a16:creationId xmlns:a16="http://schemas.microsoft.com/office/drawing/2014/main" id="{85C5DE3A-C41C-3F93-4B86-54A18F33ADA4}"/>
                    </a:ext>
                  </a:extLst>
                </p:cNvPr>
                <p:cNvSpPr txBox="1"/>
                <p:nvPr/>
              </p:nvSpPr>
              <p:spPr>
                <a:xfrm>
                  <a:off x="1570637" y="283101"/>
                  <a:ext cx="1007631" cy="754622"/>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71436" tIns="71436" rIns="71436" bIns="71436" numCol="1" anchor="ctr">
                  <a:spAutoFit/>
                </a:bodyPr>
                <a:lstStyle>
                  <a:lvl1pPr indent="237743" algn="l" defTabSz="457200">
                    <a:defRPr sz="4000">
                      <a:latin typeface="+mj-lt"/>
                      <a:ea typeface="+mj-ea"/>
                      <a:cs typeface="+mj-cs"/>
                      <a:sym typeface="Gill Sans"/>
                    </a:defRPr>
                  </a:lvl1pPr>
                </a:lstStyle>
                <a:p>
                  <a:pPr/>
                  <a14:m>
                    <m:oMathPara xmlns:m="http://schemas.openxmlformats.org/officeDocument/2006/math">
                      <m:oMathParaPr>
                        <m:jc m:val="left"/>
                      </m:oMathParaPr>
                      <m:oMath>
                        <m:r>
                          <a:rPr sz="4200" i="1">
                            <a:solidFill>
                              <a:srgbClr val="000000"/>
                            </a:solidFill>
                            <a:latin typeface="Cambria Math" panose="02040503050406030204" pitchFamily="18" charset="0"/>
                          </a:rPr>
                          <m:t>𝜋</m:t>
                        </m:r>
                      </m:oMath>
                    </m:oMathPara>
                  </a14:m>
                  <a:endParaRPr/>
                </a:p>
              </p:txBody>
            </p:sp>
          </mc:Choice>
          <mc:Fallback xmlns="">
            <p:sp>
              <p:nvSpPr>
                <p:cNvPr id="571" name="The flying focus technique decouples the peak intensity velocity from the group velocity of the pulse [1,4].">
                  <a:extLst>
                    <a:ext uri="{FF2B5EF4-FFF2-40B4-BE49-F238E27FC236}">
                      <a16:creationId xmlns:a16="http://schemas.microsoft.com/office/drawing/2014/main" id="{85C5DE3A-C41C-3F93-4B86-54A18F33ADA4}"/>
                    </a:ext>
                  </a:extLst>
                </p:cNvPr>
                <p:cNvSpPr txBox="1">
                  <a:spLocks noRot="1" noChangeAspect="1" noMove="1" noResize="1" noEditPoints="1" noAdjustHandles="1" noChangeArrowheads="1" noChangeShapeType="1" noTextEdit="1"/>
                </p:cNvSpPr>
                <p:nvPr/>
              </p:nvSpPr>
              <p:spPr>
                <a:xfrm>
                  <a:off x="1570637" y="283101"/>
                  <a:ext cx="1007631" cy="754622"/>
                </a:xfrm>
                <a:prstGeom prst="rect">
                  <a:avLst/>
                </a:prstGeom>
                <a:blipFill>
                  <a:blip r:embed="rId6"/>
                  <a:stretch>
                    <a:fillRect/>
                  </a:stretch>
                </a:blip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572" name="The flying focus technique decouples the peak intensity velocity from the group velocity of the pulse [1,4].">
                  <a:extLst>
                    <a:ext uri="{FF2B5EF4-FFF2-40B4-BE49-F238E27FC236}">
                      <a16:creationId xmlns:a16="http://schemas.microsoft.com/office/drawing/2014/main" id="{64A044CC-1425-D417-1F6E-3042952CF790}"/>
                    </a:ext>
                  </a:extLst>
                </p:cNvPr>
                <p:cNvSpPr txBox="1"/>
                <p:nvPr/>
              </p:nvSpPr>
              <p:spPr>
                <a:xfrm>
                  <a:off x="2648151" y="454734"/>
                  <a:ext cx="1007631" cy="754622"/>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71436" tIns="71436" rIns="71436" bIns="71436" numCol="1" anchor="ctr">
                  <a:spAutoFit/>
                </a:bodyPr>
                <a:lstStyle>
                  <a:lvl1pPr indent="237743" algn="l" defTabSz="457200">
                    <a:defRPr sz="4000">
                      <a:latin typeface="+mj-lt"/>
                      <a:ea typeface="+mj-ea"/>
                      <a:cs typeface="+mj-cs"/>
                      <a:sym typeface="Gill Sans"/>
                    </a:defRPr>
                  </a:lvl1pPr>
                </a:lstStyle>
                <a:p>
                  <a:pPr/>
                  <a14:m>
                    <m:oMathPara xmlns:m="http://schemas.openxmlformats.org/officeDocument/2006/math">
                      <m:oMathParaPr>
                        <m:jc m:val="left"/>
                      </m:oMathParaPr>
                      <m:oMath>
                        <m:r>
                          <a:rPr sz="4200" i="1">
                            <a:solidFill>
                              <a:srgbClr val="000000"/>
                            </a:solidFill>
                            <a:latin typeface="Cambria Math" panose="02040503050406030204" pitchFamily="18" charset="0"/>
                          </a:rPr>
                          <m:t>𝐾</m:t>
                        </m:r>
                      </m:oMath>
                    </m:oMathPara>
                  </a14:m>
                  <a:endParaRPr dirty="0"/>
                </a:p>
              </p:txBody>
            </p:sp>
          </mc:Choice>
          <mc:Fallback xmlns="">
            <p:sp>
              <p:nvSpPr>
                <p:cNvPr id="572" name="The flying focus technique decouples the peak intensity velocity from the group velocity of the pulse [1,4].">
                  <a:extLst>
                    <a:ext uri="{FF2B5EF4-FFF2-40B4-BE49-F238E27FC236}">
                      <a16:creationId xmlns:a16="http://schemas.microsoft.com/office/drawing/2014/main" id="{64A044CC-1425-D417-1F6E-3042952CF790}"/>
                    </a:ext>
                  </a:extLst>
                </p:cNvPr>
                <p:cNvSpPr txBox="1">
                  <a:spLocks noRot="1" noChangeAspect="1" noMove="1" noResize="1" noEditPoints="1" noAdjustHandles="1" noChangeArrowheads="1" noChangeShapeType="1" noTextEdit="1"/>
                </p:cNvSpPr>
                <p:nvPr/>
              </p:nvSpPr>
              <p:spPr>
                <a:xfrm>
                  <a:off x="2648151" y="454734"/>
                  <a:ext cx="1007631" cy="754622"/>
                </a:xfrm>
                <a:prstGeom prst="rect">
                  <a:avLst/>
                </a:prstGeom>
                <a:blipFill>
                  <a:blip r:embed="rId7"/>
                  <a:stretch>
                    <a:fillRect/>
                  </a:stretch>
                </a:blip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573" name="The flying focus technique decouples the peak intensity velocity from the group velocity of the pulse [1,4].">
                  <a:extLst>
                    <a:ext uri="{FF2B5EF4-FFF2-40B4-BE49-F238E27FC236}">
                      <a16:creationId xmlns:a16="http://schemas.microsoft.com/office/drawing/2014/main" id="{667C9911-D557-5BBA-5875-2567E76F9A0B}"/>
                    </a:ext>
                  </a:extLst>
                </p:cNvPr>
                <p:cNvSpPr txBox="1"/>
                <p:nvPr/>
              </p:nvSpPr>
              <p:spPr>
                <a:xfrm>
                  <a:off x="1987751" y="1068896"/>
                  <a:ext cx="1007631" cy="754623"/>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71436" tIns="71436" rIns="71436" bIns="71436" numCol="1" anchor="ctr">
                  <a:spAutoFit/>
                </a:bodyPr>
                <a:lstStyle>
                  <a:lvl1pPr indent="237743" algn="l" defTabSz="457200">
                    <a:defRPr sz="4000">
                      <a:latin typeface="+mj-lt"/>
                      <a:ea typeface="+mj-ea"/>
                      <a:cs typeface="+mj-cs"/>
                      <a:sym typeface="Gill Sans"/>
                    </a:defRPr>
                  </a:lvl1pPr>
                </a:lstStyle>
                <a:p>
                  <a:pPr/>
                  <a14:m>
                    <m:oMathPara xmlns:m="http://schemas.openxmlformats.org/officeDocument/2006/math">
                      <m:oMathParaPr>
                        <m:jc m:val="left"/>
                      </m:oMathParaPr>
                      <m:oMath>
                        <m:r>
                          <a:rPr sz="4200" i="1">
                            <a:solidFill>
                              <a:srgbClr val="000000"/>
                            </a:solidFill>
                            <a:latin typeface="Cambria Math" panose="02040503050406030204" pitchFamily="18" charset="0"/>
                          </a:rPr>
                          <m:t>𝜇</m:t>
                        </m:r>
                      </m:oMath>
                    </m:oMathPara>
                  </a14:m>
                  <a:endParaRPr/>
                </a:p>
              </p:txBody>
            </p:sp>
          </mc:Choice>
          <mc:Fallback xmlns="">
            <p:sp>
              <p:nvSpPr>
                <p:cNvPr id="573" name="The flying focus technique decouples the peak intensity velocity from the group velocity of the pulse [1,4].">
                  <a:extLst>
                    <a:ext uri="{FF2B5EF4-FFF2-40B4-BE49-F238E27FC236}">
                      <a16:creationId xmlns:a16="http://schemas.microsoft.com/office/drawing/2014/main" id="{667C9911-D557-5BBA-5875-2567E76F9A0B}"/>
                    </a:ext>
                  </a:extLst>
                </p:cNvPr>
                <p:cNvSpPr txBox="1">
                  <a:spLocks noRot="1" noChangeAspect="1" noMove="1" noResize="1" noEditPoints="1" noAdjustHandles="1" noChangeArrowheads="1" noChangeShapeType="1" noTextEdit="1"/>
                </p:cNvSpPr>
                <p:nvPr/>
              </p:nvSpPr>
              <p:spPr>
                <a:xfrm>
                  <a:off x="1987751" y="1068896"/>
                  <a:ext cx="1007631" cy="754623"/>
                </a:xfrm>
                <a:prstGeom prst="rect">
                  <a:avLst/>
                </a:prstGeom>
                <a:blipFill>
                  <a:blip r:embed="rId8"/>
                  <a:stretch>
                    <a:fillRect b="-11475"/>
                  </a:stretch>
                </a:blip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PT">
                      <a:noFill/>
                    </a:rPr>
                    <a:t> </a:t>
                  </a:r>
                </a:p>
              </p:txBody>
            </p:sp>
          </mc:Fallback>
        </mc:AlternateContent>
        <p:sp>
          <p:nvSpPr>
            <p:cNvPr id="574" name="The flying focus technique decouples the peak intensity velocity from the group velocity of the pulse [1,4].">
              <a:extLst>
                <a:ext uri="{FF2B5EF4-FFF2-40B4-BE49-F238E27FC236}">
                  <a16:creationId xmlns:a16="http://schemas.microsoft.com/office/drawing/2014/main" id="{B333D329-10EA-11AC-1E1C-F0CD9C5B2A58}"/>
                </a:ext>
              </a:extLst>
            </p:cNvPr>
            <p:cNvSpPr txBox="1"/>
            <p:nvPr/>
          </p:nvSpPr>
          <p:spPr>
            <a:xfrm>
              <a:off x="4877944" y="5824023"/>
              <a:ext cx="15895912" cy="759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dirty="0"/>
                <a:t>Tapered density profile and wake velocity control to </a:t>
              </a:r>
              <a:r>
                <a:rPr dirty="0">
                  <a:latin typeface="+mj-lt"/>
                  <a:ea typeface="+mj-ea"/>
                  <a:cs typeface="+mj-cs"/>
                  <a:sym typeface="Gill Sans"/>
                </a:rPr>
                <a:t>circumvent dephasing</a:t>
              </a:r>
            </a:p>
          </p:txBody>
        </p:sp>
        <p:sp>
          <p:nvSpPr>
            <p:cNvPr id="575" name="Rounded Rectangle">
              <a:extLst>
                <a:ext uri="{FF2B5EF4-FFF2-40B4-BE49-F238E27FC236}">
                  <a16:creationId xmlns:a16="http://schemas.microsoft.com/office/drawing/2014/main" id="{B90C1B30-A8BE-C225-16FB-102BAC068F3C}"/>
                </a:ext>
              </a:extLst>
            </p:cNvPr>
            <p:cNvSpPr/>
            <p:nvPr/>
          </p:nvSpPr>
          <p:spPr>
            <a:xfrm>
              <a:off x="0" y="5073760"/>
              <a:ext cx="20993313" cy="2106620"/>
            </a:xfrm>
            <a:prstGeom prst="roundRect">
              <a:avLst>
                <a:gd name="adj" fmla="val 17415"/>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sp>
          <p:nvSpPr>
            <p:cNvPr id="576" name="The flying focus technique decouples the peak intensity velocity from the group velocity of the pulse [1,4].">
              <a:extLst>
                <a:ext uri="{FF2B5EF4-FFF2-40B4-BE49-F238E27FC236}">
                  <a16:creationId xmlns:a16="http://schemas.microsoft.com/office/drawing/2014/main" id="{CD993D0C-8657-178B-E8C4-74177DD41CA6}"/>
                </a:ext>
              </a:extLst>
            </p:cNvPr>
            <p:cNvSpPr txBox="1"/>
            <p:nvPr/>
          </p:nvSpPr>
          <p:spPr>
            <a:xfrm>
              <a:off x="4877944" y="8394057"/>
              <a:ext cx="15334417" cy="73104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dirty="0"/>
                <a:t>Validation of the theoretical model across </a:t>
              </a:r>
              <a:r>
                <a:rPr dirty="0">
                  <a:latin typeface="+mj-lt"/>
                  <a:ea typeface="+mj-ea"/>
                  <a:cs typeface="+mj-cs"/>
                  <a:sym typeface="Gill Sans"/>
                </a:rPr>
                <a:t>different initial conditions</a:t>
              </a:r>
            </a:p>
          </p:txBody>
        </p:sp>
        <p:sp>
          <p:nvSpPr>
            <p:cNvPr id="577" name="Rounded Rectangle">
              <a:extLst>
                <a:ext uri="{FF2B5EF4-FFF2-40B4-BE49-F238E27FC236}">
                  <a16:creationId xmlns:a16="http://schemas.microsoft.com/office/drawing/2014/main" id="{0024A857-5DF2-D1B5-F676-C4D0229A7CC1}"/>
                </a:ext>
              </a:extLst>
            </p:cNvPr>
            <p:cNvSpPr/>
            <p:nvPr/>
          </p:nvSpPr>
          <p:spPr>
            <a:xfrm>
              <a:off x="0" y="7539483"/>
              <a:ext cx="20993313" cy="2335552"/>
            </a:xfrm>
            <a:prstGeom prst="roundRect">
              <a:avLst>
                <a:gd name="adj" fmla="val 15708"/>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pic>
          <p:nvPicPr>
            <p:cNvPr id="578" name="figure2_withoutabc-2.png" descr="figure2_withoutabc-2.png">
              <a:extLst>
                <a:ext uri="{FF2B5EF4-FFF2-40B4-BE49-F238E27FC236}">
                  <a16:creationId xmlns:a16="http://schemas.microsoft.com/office/drawing/2014/main" id="{6A18380C-5810-47CB-BC99-2DC90EA29CCF}"/>
                </a:ext>
              </a:extLst>
            </p:cNvPr>
            <p:cNvPicPr>
              <a:picLocks noChangeAspect="1"/>
            </p:cNvPicPr>
            <p:nvPr/>
          </p:nvPicPr>
          <p:blipFill>
            <a:blip r:embed="rId9"/>
            <a:srcRect t="801" r="46517" b="49102"/>
            <a:stretch>
              <a:fillRect/>
            </a:stretch>
          </p:blipFill>
          <p:spPr>
            <a:xfrm>
              <a:off x="521137" y="7696647"/>
              <a:ext cx="3725459" cy="2132054"/>
            </a:xfrm>
            <a:prstGeom prst="rect">
              <a:avLst/>
            </a:prstGeom>
            <a:ln w="12700" cap="flat">
              <a:noFill/>
              <a:miter lim="400000"/>
            </a:ln>
            <a:effectLst/>
          </p:spPr>
        </p:pic>
      </p:grpSp>
      <p:sp>
        <p:nvSpPr>
          <p:cNvPr id="580" name="Rectangle">
            <a:extLst>
              <a:ext uri="{FF2B5EF4-FFF2-40B4-BE49-F238E27FC236}">
                <a16:creationId xmlns:a16="http://schemas.microsoft.com/office/drawing/2014/main" id="{0D38ABF1-B4D3-76FC-BEDC-1E6DB9776425}"/>
              </a:ext>
            </a:extLst>
          </p:cNvPr>
          <p:cNvSpPr/>
          <p:nvPr/>
        </p:nvSpPr>
        <p:spPr>
          <a:xfrm>
            <a:off x="1448148" y="9867350"/>
            <a:ext cx="22389162" cy="2763820"/>
          </a:xfrm>
          <a:prstGeom prst="rect">
            <a:avLst/>
          </a:prstGeom>
          <a:solidFill>
            <a:srgbClr val="FFFFFF">
              <a:alpha val="64377"/>
            </a:srgbClr>
          </a:solidFill>
          <a:ln w="12700">
            <a:miter lim="400000"/>
          </a:ln>
        </p:spPr>
        <p:txBody>
          <a:bodyPr lIns="71437" tIns="71437" rIns="71437" bIns="71437" anchor="ctr"/>
          <a:lstStyle/>
          <a:p>
            <a:pPr>
              <a:defRPr sz="3200">
                <a:solidFill>
                  <a:srgbClr val="FFFFFF"/>
                </a:solidFill>
              </a:defRPr>
            </a:pPr>
            <a:endParaRPr/>
          </a:p>
        </p:txBody>
      </p:sp>
      <p:sp>
        <p:nvSpPr>
          <p:cNvPr id="2" name="The flying focus technique decouples the peak intensity velocity from the group velocity of the pulse [1,4].">
            <a:extLst>
              <a:ext uri="{FF2B5EF4-FFF2-40B4-BE49-F238E27FC236}">
                <a16:creationId xmlns:a16="http://schemas.microsoft.com/office/drawing/2014/main" id="{6A5F95E0-2AF2-3F4C-5DDC-BDD88646CD1E}"/>
              </a:ext>
            </a:extLst>
          </p:cNvPr>
          <p:cNvSpPr txBox="1"/>
          <p:nvPr/>
        </p:nvSpPr>
        <p:spPr>
          <a:xfrm>
            <a:off x="6819419" y="3197639"/>
            <a:ext cx="16077157" cy="759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lang="en-GB" sz="4000" dirty="0"/>
              <a:t>Extending the advantages of plasma-based acceleration to short-lived particles.</a:t>
            </a:r>
            <a:endParaRPr dirty="0">
              <a:latin typeface="+mj-lt"/>
              <a:ea typeface="+mj-ea"/>
              <a:cs typeface="+mj-cs"/>
              <a:sym typeface="Gill Sans"/>
            </a:endParaRPr>
          </a:p>
        </p:txBody>
      </p:sp>
      <p:sp>
        <p:nvSpPr>
          <p:cNvPr id="3" name="Rectangle">
            <a:extLst>
              <a:ext uri="{FF2B5EF4-FFF2-40B4-BE49-F238E27FC236}">
                <a16:creationId xmlns:a16="http://schemas.microsoft.com/office/drawing/2014/main" id="{2D7DF778-5975-C01E-12B5-1340139D436F}"/>
              </a:ext>
            </a:extLst>
          </p:cNvPr>
          <p:cNvSpPr/>
          <p:nvPr/>
        </p:nvSpPr>
        <p:spPr>
          <a:xfrm>
            <a:off x="1448148" y="2175442"/>
            <a:ext cx="22389162" cy="4864549"/>
          </a:xfrm>
          <a:prstGeom prst="rect">
            <a:avLst/>
          </a:prstGeom>
          <a:solidFill>
            <a:srgbClr val="FFFFFF">
              <a:alpha val="64377"/>
            </a:srgbClr>
          </a:solidFill>
          <a:ln w="12700">
            <a:miter lim="400000"/>
          </a:ln>
        </p:spPr>
        <p:txBody>
          <a:bodyPr lIns="71437" tIns="71437" rIns="71437" bIns="71437" anchor="ctr"/>
          <a:lstStyle/>
          <a:p>
            <a:pPr>
              <a:defRPr sz="3200">
                <a:solidFill>
                  <a:srgbClr val="FFFFFF"/>
                </a:solidFill>
              </a:defRPr>
            </a:pPr>
            <a:endParaRPr/>
          </a:p>
        </p:txBody>
      </p:sp>
      <p:sp>
        <p:nvSpPr>
          <p:cNvPr id="5" name="Slide Number Placeholder 4">
            <a:extLst>
              <a:ext uri="{FF2B5EF4-FFF2-40B4-BE49-F238E27FC236}">
                <a16:creationId xmlns:a16="http://schemas.microsoft.com/office/drawing/2014/main" id="{AE411B27-3385-CC2E-B386-F34B27D23639}"/>
              </a:ext>
            </a:extLst>
          </p:cNvPr>
          <p:cNvSpPr>
            <a:spLocks noGrp="1"/>
          </p:cNvSpPr>
          <p:nvPr>
            <p:ph type="sldNum" sz="quarter" idx="2"/>
          </p:nvPr>
        </p:nvSpPr>
        <p:spPr/>
        <p:txBody>
          <a:bodyPr/>
          <a:lstStyle/>
          <a:p>
            <a:fld id="{86CB4B4D-7CA3-9044-876B-883B54F8677D}" type="slidenum">
              <a:rPr lang="en-PT" smtClean="0"/>
              <a:t>15</a:t>
            </a:fld>
            <a:endParaRPr lang="en-PT"/>
          </a:p>
        </p:txBody>
      </p:sp>
    </p:spTree>
    <p:extLst>
      <p:ext uri="{BB962C8B-B14F-4D97-AF65-F5344CB8AC3E}">
        <p14:creationId xmlns:p14="http://schemas.microsoft.com/office/powerpoint/2010/main" val="247824985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4"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125"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1125"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4"/>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126" name="Tecnico_ID_Principal_RBG-BRANCO.png" descr="Tecnico_ID_Principal_RBG-BRANCO.png"/>
          <p:cNvPicPr>
            <a:picLocks noChangeAspect="1"/>
          </p:cNvPicPr>
          <p:nvPr/>
        </p:nvPicPr>
        <p:blipFill>
          <a:blip r:embed="rId5"/>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1127"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t> Sept 2026 </a:t>
                </a:r>
              </a:p>
            </p:txBody>
          </p:sp>
        </mc:Choice>
        <mc:Fallback xmlns="">
          <p:sp>
            <p:nvSpPr>
              <p:cNvPr id="1127"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6"/>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128" name="Rectangle"/>
          <p:cNvSpPr/>
          <p:nvPr/>
        </p:nvSpPr>
        <p:spPr>
          <a:xfrm>
            <a:off x="-1" y="-1"/>
            <a:ext cx="24384004" cy="1705709"/>
          </a:xfrm>
          <a:prstGeom prst="rect">
            <a:avLst/>
          </a:prstGeom>
          <a:solidFill>
            <a:srgbClr val="009DE0"/>
          </a:solidFill>
          <a:ln w="12700">
            <a:miter lim="400000"/>
          </a:ln>
        </p:spPr>
        <p:txBody>
          <a:bodyPr lIns="71436" tIns="71436" rIns="71436" bIns="71436" anchor="ctr"/>
          <a:lstStyle/>
          <a:p>
            <a:pPr marR="75026" indent="292875" algn="l" defTabSz="1696640">
              <a:defRPr sz="6000">
                <a:solidFill>
                  <a:srgbClr val="FFFFFF"/>
                </a:solidFill>
                <a:uFill>
                  <a:solidFill>
                    <a:srgbClr val="FFFFFF"/>
                  </a:solidFill>
                </a:uFill>
                <a:latin typeface="+mj-lt"/>
                <a:ea typeface="+mj-ea"/>
                <a:cs typeface="+mj-cs"/>
                <a:sym typeface="Gill Sans"/>
              </a:defRPr>
            </a:pPr>
            <a:endParaRPr/>
          </a:p>
        </p:txBody>
      </p:sp>
      <p:sp>
        <p:nvSpPr>
          <p:cNvPr id="1129" name="Controlling Dephasing with Tailored Plasma Density Ramps"/>
          <p:cNvSpPr txBox="1"/>
          <p:nvPr/>
        </p:nvSpPr>
        <p:spPr>
          <a:xfrm>
            <a:off x="546099" y="343266"/>
            <a:ext cx="18727390" cy="1019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lvl1pPr marR="75026" indent="367902" algn="l" defTabSz="1696640">
              <a:defRPr sz="6000">
                <a:solidFill>
                  <a:srgbClr val="FFFFFF"/>
                </a:solidFill>
                <a:uFill>
                  <a:solidFill>
                    <a:srgbClr val="FFFFFF"/>
                  </a:solidFill>
                </a:uFill>
                <a:latin typeface="+mj-lt"/>
                <a:ea typeface="+mj-ea"/>
                <a:cs typeface="+mj-cs"/>
                <a:sym typeface="Gill Sans"/>
              </a:defRPr>
            </a:lvl1pPr>
          </a:lstStyle>
          <a:p>
            <a:r>
              <a:t>Controlling Dephasing with Tailored Plasma Density Ramps</a:t>
            </a:r>
          </a:p>
        </p:txBody>
      </p:sp>
      <mc:AlternateContent xmlns:mc="http://schemas.openxmlformats.org/markup-compatibility/2006" xmlns:a14="http://schemas.microsoft.com/office/drawing/2010/main">
        <mc:Choice Requires="a14">
          <p:sp>
            <p:nvSpPr>
              <p:cNvPr id="1130" name="Let’s assume again a driver, moving at velocity   through a region of plasma with a varying density profile and remember that"/>
              <p:cNvSpPr txBox="1"/>
              <p:nvPr/>
            </p:nvSpPr>
            <p:spPr>
              <a:xfrm>
                <a:off x="1084546" y="2019937"/>
                <a:ext cx="22214907" cy="68230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71436" tIns="71436" rIns="71436" bIns="71436" anchor="ctr">
                <a:spAutoFit/>
              </a:bodyPr>
              <a:lstStyle/>
              <a:p>
                <a:pPr defTabSz="457200">
                  <a:lnSpc>
                    <a:spcPct val="120000"/>
                  </a:lnSpc>
                  <a:spcBef>
                    <a:spcPts val="1200"/>
                  </a:spcBef>
                  <a:defRPr sz="3200">
                    <a:latin typeface="Gill Sans Light"/>
                    <a:ea typeface="Gill Sans Light"/>
                    <a:cs typeface="Gill Sans Light"/>
                    <a:sym typeface="Gill Sans Light"/>
                  </a:defRPr>
                </a:pPr>
                <a:r>
                  <a:t>Let us assume again a driver, moving at velocity </a:t>
                </a:r>
                <a14:m>
                  <m:oMath xmlns:m="http://schemas.openxmlformats.org/officeDocument/2006/math">
                    <m:sSub>
                      <m:sSubPr>
                        <m:ctrlPr>
                          <a:rPr sz="3300" i="1">
                            <a:solidFill>
                              <a:srgbClr val="000000"/>
                            </a:solidFill>
                            <a:latin typeface="Cambria Math" panose="02040503050406030204" pitchFamily="18" charset="0"/>
                          </a:rPr>
                        </m:ctrlPr>
                      </m:sSubPr>
                      <m:e>
                        <m:r>
                          <a:rPr sz="3300" i="1">
                            <a:solidFill>
                              <a:srgbClr val="000000"/>
                            </a:solidFill>
                            <a:latin typeface="Cambria Math" panose="02040503050406030204" pitchFamily="18" charset="0"/>
                          </a:rPr>
                          <m:t>𝑣</m:t>
                        </m:r>
                      </m:e>
                      <m:sub>
                        <m:r>
                          <a:rPr sz="3300" i="1">
                            <a:solidFill>
                              <a:srgbClr val="000000"/>
                            </a:solidFill>
                            <a:latin typeface="Cambria Math" panose="02040503050406030204" pitchFamily="18" charset="0"/>
                          </a:rPr>
                          <m:t>𝑓</m:t>
                        </m:r>
                      </m:sub>
                    </m:sSub>
                  </m:oMath>
                </a14:m>
                <a:r>
                  <a:t> through a region of plasma with a </a:t>
                </a:r>
                <a:r>
                  <a:rPr>
                    <a:latin typeface="+mj-lt"/>
                    <a:ea typeface="+mj-ea"/>
                    <a:cs typeface="+mj-cs"/>
                    <a:sym typeface="Gill Sans"/>
                  </a:rPr>
                  <a:t>varying density profile</a:t>
                </a:r>
                <a:r>
                  <a:t> and remember that</a:t>
                </a:r>
                <a:r>
                  <a:rPr>
                    <a:latin typeface="+mj-lt"/>
                    <a:ea typeface="+mj-ea"/>
                    <a:cs typeface="+mj-cs"/>
                    <a:sym typeface="Gill Sans"/>
                  </a:rPr>
                  <a:t> </a:t>
                </a:r>
                <a14:m>
                  <m:oMath xmlns:m="http://schemas.openxmlformats.org/officeDocument/2006/math">
                    <m:sSub>
                      <m:sSubPr>
                        <m:ctrlPr>
                          <a:rPr sz="3300" i="1">
                            <a:solidFill>
                              <a:srgbClr val="000000"/>
                            </a:solidFill>
                            <a:latin typeface="Cambria Math" panose="02040503050406030204" pitchFamily="18" charset="0"/>
                          </a:rPr>
                        </m:ctrlPr>
                      </m:sSubPr>
                      <m:e>
                        <m:r>
                          <a:rPr sz="3300" i="1">
                            <a:solidFill>
                              <a:srgbClr val="000000"/>
                            </a:solidFill>
                            <a:latin typeface="Cambria Math" panose="02040503050406030204" pitchFamily="18" charset="0"/>
                          </a:rPr>
                          <m:t>𝜆</m:t>
                        </m:r>
                      </m:e>
                      <m:sub>
                        <m:r>
                          <a:rPr sz="3300" i="1">
                            <a:solidFill>
                              <a:srgbClr val="000000"/>
                            </a:solidFill>
                            <a:latin typeface="Cambria Math" panose="02040503050406030204" pitchFamily="18" charset="0"/>
                          </a:rPr>
                          <m:t>𝑝</m:t>
                        </m:r>
                      </m:sub>
                    </m:sSub>
                    <m:r>
                      <a:rPr sz="3300" i="1">
                        <a:solidFill>
                          <a:srgbClr val="000000"/>
                        </a:solidFill>
                        <a:latin typeface="Cambria Math" panose="02040503050406030204" pitchFamily="18" charset="0"/>
                      </a:rPr>
                      <m:t>∝</m:t>
                    </m:r>
                    <m:sSup>
                      <m:sSupPr>
                        <m:ctrlPr>
                          <a:rPr sz="3300" i="1">
                            <a:solidFill>
                              <a:srgbClr val="000000"/>
                            </a:solidFill>
                            <a:latin typeface="Cambria Math" panose="02040503050406030204" pitchFamily="18" charset="0"/>
                          </a:rPr>
                        </m:ctrlPr>
                      </m:sSupPr>
                      <m:e>
                        <m:r>
                          <a:rPr sz="3300" i="1">
                            <a:solidFill>
                              <a:srgbClr val="000000"/>
                            </a:solidFill>
                            <a:latin typeface="Cambria Math" panose="02040503050406030204" pitchFamily="18" charset="0"/>
                          </a:rPr>
                          <m:t>𝑛</m:t>
                        </m:r>
                      </m:e>
                      <m:sup>
                        <m:r>
                          <a:rPr sz="3300" i="1">
                            <a:solidFill>
                              <a:srgbClr val="000000"/>
                            </a:solidFill>
                            <a:latin typeface="Cambria Math" panose="02040503050406030204" pitchFamily="18" charset="0"/>
                          </a:rPr>
                          <m:t>−1/2</m:t>
                        </m:r>
                      </m:sup>
                    </m:sSup>
                  </m:oMath>
                </a14:m>
                <a:endParaRPr sz="3113"/>
              </a:p>
            </p:txBody>
          </p:sp>
        </mc:Choice>
        <mc:Fallback xmlns="">
          <p:sp>
            <p:nvSpPr>
              <p:cNvPr id="1130" name="Let’s assume again a driver, moving at velocity   through a region of plasma with a varying density profile and remember that"/>
              <p:cNvSpPr txBox="1">
                <a:spLocks noRot="1" noChangeAspect="1" noMove="1" noResize="1" noEditPoints="1" noAdjustHandles="1" noChangeArrowheads="1" noChangeShapeType="1" noTextEdit="1"/>
              </p:cNvSpPr>
              <p:nvPr/>
            </p:nvSpPr>
            <p:spPr>
              <a:xfrm>
                <a:off x="1084546" y="2019937"/>
                <a:ext cx="22214907" cy="682307"/>
              </a:xfrm>
              <a:prstGeom prst="rect">
                <a:avLst/>
              </a:prstGeom>
              <a:blipFill>
                <a:blip r:embed="rId7"/>
                <a:stretch>
                  <a:fillRect l="-1829" r="-1086" b="-27273"/>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131" name="out.mp4" descr="out.mp4"/>
          <p:cNvPicPr>
            <a:picLocks/>
          </p:cNvPicPr>
          <p:nvPr>
            <a:videoFile r:link="rId2"/>
            <p:extLst>
              <p:ext uri="{DAA4B4D4-6D71-4841-9C94-3DE7FCFB9230}">
                <p14:media xmlns:p14="http://schemas.microsoft.com/office/powerpoint/2010/main" r:embed="rId1"/>
              </p:ext>
            </p:extLst>
          </p:nvPr>
        </p:nvPicPr>
        <p:blipFill>
          <a:blip r:embed="rId8"/>
          <a:stretch>
            <a:fillRect/>
          </a:stretch>
        </p:blipFill>
        <p:spPr>
          <a:xfrm>
            <a:off x="1755327" y="3967586"/>
            <a:ext cx="9498750" cy="5699252"/>
          </a:xfrm>
          <a:prstGeom prst="rect">
            <a:avLst/>
          </a:prstGeom>
          <a:ln w="12700">
            <a:miter lim="400000"/>
          </a:ln>
        </p:spPr>
      </p:pic>
      <p:grpSp>
        <p:nvGrpSpPr>
          <p:cNvPr id="1134" name="Downramp to Slow Down the Wake"/>
          <p:cNvGrpSpPr/>
          <p:nvPr/>
        </p:nvGrpSpPr>
        <p:grpSpPr>
          <a:xfrm>
            <a:off x="1340039" y="3029658"/>
            <a:ext cx="10350501" cy="791863"/>
            <a:chOff x="0" y="0"/>
            <a:chExt cx="10350500" cy="791861"/>
          </a:xfrm>
        </p:grpSpPr>
        <p:sp>
          <p:nvSpPr>
            <p:cNvPr id="1132" name="Rectangle"/>
            <p:cNvSpPr/>
            <p:nvPr/>
          </p:nvSpPr>
          <p:spPr>
            <a:xfrm>
              <a:off x="0" y="0"/>
              <a:ext cx="10320850" cy="791862"/>
            </a:xfrm>
            <a:prstGeom prst="rect">
              <a:avLst/>
            </a:prstGeom>
            <a:solidFill>
              <a:srgbClr val="137F4E"/>
            </a:solidFill>
            <a:ln w="25400" cap="flat">
              <a:solidFill>
                <a:srgbClr val="000000"/>
              </a:solidFill>
              <a:prstDash val="solid"/>
              <a:miter lim="400000"/>
            </a:ln>
            <a:effectLst/>
          </p:spPr>
          <p:txBody>
            <a:bodyPr wrap="square" lIns="71436" tIns="71436" rIns="71436" bIns="71436" numCol="1" anchor="ctr">
              <a:noAutofit/>
            </a:bodyPr>
            <a:lstStyle/>
            <a:p>
              <a:pPr defTabSz="457200">
                <a:lnSpc>
                  <a:spcPts val="4400"/>
                </a:lnSpc>
                <a:tabLst>
                  <a:tab pos="1066800" algn="l"/>
                </a:tabLst>
                <a:defRPr sz="3200" b="1">
                  <a:solidFill>
                    <a:srgbClr val="FFFFFF"/>
                  </a:solidFill>
                  <a:latin typeface="+mj-lt"/>
                  <a:ea typeface="+mj-ea"/>
                  <a:cs typeface="+mj-cs"/>
                  <a:sym typeface="Gill Sans"/>
                </a:defRPr>
              </a:pPr>
              <a:endParaRPr/>
            </a:p>
          </p:txBody>
        </p:sp>
        <p:sp>
          <p:nvSpPr>
            <p:cNvPr id="1133" name="Downramp to Slow Down the Wake"/>
            <p:cNvSpPr txBox="1"/>
            <p:nvPr/>
          </p:nvSpPr>
          <p:spPr>
            <a:xfrm>
              <a:off x="12710" y="73622"/>
              <a:ext cx="10337791" cy="64461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457200">
                <a:lnSpc>
                  <a:spcPts val="4400"/>
                </a:lnSpc>
                <a:tabLst>
                  <a:tab pos="1066800" algn="l"/>
                </a:tabLst>
                <a:defRPr sz="3200" b="1">
                  <a:solidFill>
                    <a:srgbClr val="FFFFFF"/>
                  </a:solidFill>
                  <a:latin typeface="+mj-lt"/>
                  <a:ea typeface="+mj-ea"/>
                  <a:cs typeface="+mj-cs"/>
                  <a:sym typeface="Gill Sans"/>
                </a:defRPr>
              </a:lvl1pPr>
            </a:lstStyle>
            <a:p>
              <a:r>
                <a:t>Downramp to Slow Down the Wake</a:t>
              </a:r>
            </a:p>
          </p:txBody>
        </p:sp>
      </p:grpSp>
      <p:sp>
        <p:nvSpPr>
          <p:cNvPr id="1135" name="Rectangle"/>
          <p:cNvSpPr/>
          <p:nvPr/>
        </p:nvSpPr>
        <p:spPr>
          <a:xfrm>
            <a:off x="1343458" y="3811196"/>
            <a:ext cx="10316110" cy="8970275"/>
          </a:xfrm>
          <a:prstGeom prst="rect">
            <a:avLst/>
          </a:prstGeom>
          <a:ln w="25400">
            <a:solidFill>
              <a:srgbClr val="000000"/>
            </a:solidFill>
            <a:miter lim="400000"/>
          </a:ln>
        </p:spPr>
        <p:txBody>
          <a:bodyPr lIns="71436" tIns="71436" rIns="71436" bIns="71436" anchor="ctr"/>
          <a:lstStyle/>
          <a:p>
            <a:pPr defTabSz="584200">
              <a:defRPr sz="2400"/>
            </a:pPr>
            <a:endParaRPr/>
          </a:p>
        </p:txBody>
      </p:sp>
      <p:grpSp>
        <p:nvGrpSpPr>
          <p:cNvPr id="1138" name="Group"/>
          <p:cNvGrpSpPr/>
          <p:nvPr/>
        </p:nvGrpSpPr>
        <p:grpSpPr>
          <a:xfrm>
            <a:off x="6304252" y="6464005"/>
            <a:ext cx="2396122" cy="733368"/>
            <a:chOff x="0" y="0"/>
            <a:chExt cx="2396120" cy="733366"/>
          </a:xfrm>
        </p:grpSpPr>
        <p:sp>
          <p:nvSpPr>
            <p:cNvPr id="1136" name="Line"/>
            <p:cNvSpPr/>
            <p:nvPr/>
          </p:nvSpPr>
          <p:spPr>
            <a:xfrm>
              <a:off x="0" y="-1"/>
              <a:ext cx="2396121" cy="3"/>
            </a:xfrm>
            <a:prstGeom prst="line">
              <a:avLst/>
            </a:prstGeom>
            <a:noFill/>
            <a:ln w="50800" cap="flat">
              <a:solidFill>
                <a:schemeClr val="accent2"/>
              </a:solidFill>
              <a:custDash>
                <a:ds d="600000" sp="600000"/>
              </a:custDash>
              <a:miter lim="400000"/>
              <a:headEnd type="triangle" w="med" len="med"/>
              <a:tailEnd type="triangle" w="med" len="med"/>
            </a:ln>
            <a:effectLst/>
          </p:spPr>
          <p:txBody>
            <a:bodyPr wrap="square" lIns="45718" tIns="45718" rIns="45718" bIns="45718" numCol="1" anchor="t">
              <a:noAutofit/>
            </a:bodyPr>
            <a:lstStyle/>
            <a:p>
              <a:pPr defTabSz="821530"/>
              <a:endParaRPr/>
            </a:p>
          </p:txBody>
        </p:sp>
        <mc:AlternateContent xmlns:mc="http://schemas.openxmlformats.org/markup-compatibility/2006" xmlns:a14="http://schemas.microsoft.com/office/drawing/2010/main">
          <mc:Choice Requires="a14">
            <p:sp>
              <p:nvSpPr>
                <p:cNvPr id="1137" name="Text"/>
                <p:cNvSpPr txBox="1"/>
                <p:nvPr/>
              </p:nvSpPr>
              <p:spPr>
                <a:xfrm>
                  <a:off x="840315" y="54622"/>
                  <a:ext cx="739036" cy="67874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
                        <m:sSub>
                          <m:sSubPr>
                            <m:ctrlPr>
                              <a:rPr sz="5100" i="1">
                                <a:solidFill>
                                  <a:srgbClr val="00872A"/>
                                </a:solidFill>
                                <a:latin typeface="Cambria Math" panose="02040503050406030204" pitchFamily="18" charset="0"/>
                              </a:rPr>
                            </m:ctrlPr>
                          </m:sSubPr>
                          <m:e>
                            <m:r>
                              <a:rPr sz="5100" i="1">
                                <a:solidFill>
                                  <a:srgbClr val="00872A"/>
                                </a:solidFill>
                                <a:latin typeface="Cambria Math" panose="02040503050406030204" pitchFamily="18" charset="0"/>
                              </a:rPr>
                              <m:t>𝜆</m:t>
                            </m:r>
                          </m:e>
                          <m:sub>
                            <m:r>
                              <a:rPr sz="5100" i="1">
                                <a:solidFill>
                                  <a:srgbClr val="00872A"/>
                                </a:solidFill>
                                <a:latin typeface="Cambria Math" panose="02040503050406030204" pitchFamily="18" charset="0"/>
                              </a:rPr>
                              <m:t>𝑝</m:t>
                            </m:r>
                            <m:r>
                              <a:rPr sz="5100" i="1">
                                <a:solidFill>
                                  <a:srgbClr val="00872A"/>
                                </a:solidFill>
                                <a:latin typeface="Cambria Math" panose="02040503050406030204" pitchFamily="18" charset="0"/>
                              </a:rPr>
                              <m:t>0</m:t>
                            </m:r>
                          </m:sub>
                        </m:sSub>
                      </m:oMath>
                    </m:oMathPara>
                  </a14:m>
                  <a:endParaRPr sz="5100">
                    <a:solidFill>
                      <a:srgbClr val="00872A"/>
                    </a:solidFill>
                  </a:endParaRPr>
                </a:p>
              </p:txBody>
            </p:sp>
          </mc:Choice>
          <mc:Fallback xmlns="">
            <p:sp>
              <p:nvSpPr>
                <p:cNvPr id="1137" name="Text"/>
                <p:cNvSpPr txBox="1">
                  <a:spLocks noRot="1" noChangeAspect="1" noMove="1" noResize="1" noEditPoints="1" noAdjustHandles="1" noChangeArrowheads="1" noChangeShapeType="1" noTextEdit="1"/>
                </p:cNvSpPr>
                <p:nvPr/>
              </p:nvSpPr>
              <p:spPr>
                <a:xfrm>
                  <a:off x="840315" y="54622"/>
                  <a:ext cx="739036" cy="678745"/>
                </a:xfrm>
                <a:prstGeom prst="rect">
                  <a:avLst/>
                </a:prstGeom>
                <a:blipFill>
                  <a:blip r:embed="rId9"/>
                  <a:stretch>
                    <a:fillRect l="-30508" r="-49153" b="-51852"/>
                  </a:stretch>
                </a:blipFill>
                <a:ln w="12700" cap="flat">
                  <a:noFill/>
                  <a:miter lim="400000"/>
                </a:ln>
                <a:effectLst/>
              </p:spPr>
              <p:txBody>
                <a:bodyPr/>
                <a:lstStyle/>
                <a:p>
                  <a:r>
                    <a:rPr lang="en-PT">
                      <a:noFill/>
                    </a:rPr>
                    <a:t> </a:t>
                  </a:r>
                </a:p>
              </p:txBody>
            </p:sp>
          </mc:Fallback>
        </mc:AlternateContent>
      </p:grpSp>
      <p:sp>
        <p:nvSpPr>
          <p:cNvPr id="1139" name="Oval"/>
          <p:cNvSpPr/>
          <p:nvPr/>
        </p:nvSpPr>
        <p:spPr>
          <a:xfrm>
            <a:off x="6294268" y="5361128"/>
            <a:ext cx="2416089" cy="2370925"/>
          </a:xfrm>
          <a:prstGeom prst="ellipse">
            <a:avLst/>
          </a:prstGeom>
          <a:ln w="63500">
            <a:solidFill>
              <a:schemeClr val="accent2"/>
            </a:solidFill>
            <a:custDash>
              <a:ds d="600000" sp="600000"/>
            </a:custDash>
            <a:miter lim="400000"/>
          </a:ln>
          <a:effectLst>
            <a:outerShdw blurRad="50800" dist="25400" dir="5400000" rotWithShape="0">
              <a:srgbClr val="000000">
                <a:alpha val="50000"/>
              </a:srgbClr>
            </a:outerShdw>
          </a:effectLst>
        </p:spPr>
        <p:txBody>
          <a:bodyPr lIns="71436" tIns="71436" rIns="71436" bIns="71436" anchor="ctr"/>
          <a:lstStyle/>
          <a:p>
            <a:pPr defTabSz="821530">
              <a:defRPr sz="3200">
                <a:solidFill>
                  <a:srgbClr val="FFFFFF"/>
                </a:solidFill>
              </a:defRPr>
            </a:pPr>
            <a:endParaRPr/>
          </a:p>
        </p:txBody>
      </p:sp>
      <p:grpSp>
        <p:nvGrpSpPr>
          <p:cNvPr id="1145" name="Group"/>
          <p:cNvGrpSpPr/>
          <p:nvPr/>
        </p:nvGrpSpPr>
        <p:grpSpPr>
          <a:xfrm>
            <a:off x="3490026" y="9033329"/>
            <a:ext cx="5504689" cy="3301896"/>
            <a:chOff x="0" y="0"/>
            <a:chExt cx="5504688" cy="3301894"/>
          </a:xfrm>
        </p:grpSpPr>
        <p:sp>
          <p:nvSpPr>
            <p:cNvPr id="1140" name="Group"/>
            <p:cNvSpPr txBox="1"/>
            <p:nvPr/>
          </p:nvSpPr>
          <p:spPr>
            <a:xfrm rot="1473303">
              <a:off x="1785393" y="1701853"/>
              <a:ext cx="2050360" cy="110807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6" tIns="71436" rIns="71436" bIns="71436" numCol="1" anchor="ctr">
              <a:spAutoFit/>
            </a:bodyPr>
            <a:lstStyle>
              <a:lvl1pPr defTabSz="821530">
                <a:defRPr sz="3200">
                  <a:solidFill>
                    <a:srgbClr val="7990BB"/>
                  </a:solidFill>
                  <a:latin typeface="Helvetica"/>
                  <a:ea typeface="Helvetica"/>
                  <a:cs typeface="Helvetica"/>
                  <a:sym typeface="Helvetica"/>
                </a:defRPr>
              </a:lvl1pPr>
            </a:lstStyle>
            <a:p>
              <a:r>
                <a:t>down ramp</a:t>
              </a:r>
            </a:p>
          </p:txBody>
        </p:sp>
        <p:sp>
          <p:nvSpPr>
            <p:cNvPr id="1141" name="Line"/>
            <p:cNvSpPr/>
            <p:nvPr/>
          </p:nvSpPr>
          <p:spPr>
            <a:xfrm>
              <a:off x="484229" y="3180440"/>
              <a:ext cx="5011223" cy="1"/>
            </a:xfrm>
            <a:prstGeom prst="line">
              <a:avLst/>
            </a:prstGeom>
            <a:noFill/>
            <a:ln w="50800" cap="flat">
              <a:solidFill>
                <a:srgbClr val="000000"/>
              </a:solidFill>
              <a:prstDash val="solid"/>
              <a:miter lim="400000"/>
              <a:tailEnd type="triangle" w="med" len="med"/>
            </a:ln>
            <a:effectLst/>
          </p:spPr>
          <p:txBody>
            <a:bodyPr wrap="square" lIns="45718" tIns="45718" rIns="45718" bIns="45718" numCol="1" anchor="t">
              <a:noAutofit/>
            </a:bodyPr>
            <a:lstStyle/>
            <a:p>
              <a:pPr defTabSz="821530"/>
              <a:endParaRPr/>
            </a:p>
          </p:txBody>
        </p:sp>
        <p:sp>
          <p:nvSpPr>
            <p:cNvPr id="1142" name="Line"/>
            <p:cNvSpPr/>
            <p:nvPr/>
          </p:nvSpPr>
          <p:spPr>
            <a:xfrm>
              <a:off x="942247" y="571070"/>
              <a:ext cx="4562442" cy="2161025"/>
            </a:xfrm>
            <a:prstGeom prst="line">
              <a:avLst/>
            </a:prstGeom>
            <a:noFill/>
            <a:ln w="38100" cap="flat">
              <a:solidFill>
                <a:srgbClr val="7990BB"/>
              </a:solidFill>
              <a:prstDash val="solid"/>
              <a:miter lim="400000"/>
            </a:ln>
            <a:effectLst/>
          </p:spPr>
          <p:txBody>
            <a:bodyPr wrap="square" lIns="45718" tIns="45718" rIns="45718" bIns="45718" numCol="1" anchor="t">
              <a:noAutofit/>
            </a:bodyPr>
            <a:lstStyle/>
            <a:p>
              <a:pPr defTabSz="821530"/>
              <a:endParaRPr/>
            </a:p>
          </p:txBody>
        </p:sp>
        <p:sp>
          <p:nvSpPr>
            <p:cNvPr id="1143" name="Line"/>
            <p:cNvSpPr/>
            <p:nvPr/>
          </p:nvSpPr>
          <p:spPr>
            <a:xfrm flipV="1">
              <a:off x="944781" y="0"/>
              <a:ext cx="2" cy="3301895"/>
            </a:xfrm>
            <a:prstGeom prst="line">
              <a:avLst/>
            </a:prstGeom>
            <a:noFill/>
            <a:ln w="50800" cap="flat">
              <a:solidFill>
                <a:srgbClr val="000000"/>
              </a:solidFill>
              <a:prstDash val="solid"/>
              <a:miter lim="400000"/>
              <a:tailEnd type="triangle" w="med" len="med"/>
            </a:ln>
            <a:effectLst/>
          </p:spPr>
          <p:txBody>
            <a:bodyPr wrap="square" lIns="45718" tIns="45718" rIns="45718" bIns="45718" numCol="1" anchor="t">
              <a:noAutofit/>
            </a:bodyPr>
            <a:lstStyle/>
            <a:p>
              <a:pPr defTabSz="821530"/>
              <a:endParaRPr/>
            </a:p>
          </p:txBody>
        </p:sp>
        <mc:AlternateContent xmlns:mc="http://schemas.openxmlformats.org/markup-compatibility/2006" xmlns:a14="http://schemas.microsoft.com/office/drawing/2010/main">
          <mc:Choice Requires="a14">
            <p:sp>
              <p:nvSpPr>
                <p:cNvPr id="1144" name="Text"/>
                <p:cNvSpPr txBox="1"/>
                <p:nvPr/>
              </p:nvSpPr>
              <p:spPr>
                <a:xfrm>
                  <a:off x="0" y="213391"/>
                  <a:ext cx="819284" cy="38808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
                        <m:r>
                          <a:rPr sz="3300" i="1">
                            <a:solidFill>
                              <a:srgbClr val="000000"/>
                            </a:solidFill>
                            <a:latin typeface="Cambria Math" panose="02040503050406030204" pitchFamily="18" charset="0"/>
                          </a:rPr>
                          <m:t>𝑛</m:t>
                        </m:r>
                        <m:r>
                          <a:rPr sz="3300" i="1">
                            <a:solidFill>
                              <a:srgbClr val="000000"/>
                            </a:solidFill>
                            <a:latin typeface="Cambria Math" panose="02040503050406030204" pitchFamily="18" charset="0"/>
                          </a:rPr>
                          <m:t>(</m:t>
                        </m:r>
                        <m:sSub>
                          <m:sSubPr>
                            <m:ctrlPr>
                              <a:rPr sz="3300" i="1">
                                <a:solidFill>
                                  <a:srgbClr val="000000"/>
                                </a:solidFill>
                                <a:latin typeface="Cambria Math" panose="02040503050406030204" pitchFamily="18" charset="0"/>
                              </a:rPr>
                            </m:ctrlPr>
                          </m:sSubPr>
                          <m:e>
                            <m:r>
                              <a:rPr sz="3300" i="1">
                                <a:solidFill>
                                  <a:srgbClr val="000000"/>
                                </a:solidFill>
                                <a:latin typeface="Cambria Math" panose="02040503050406030204" pitchFamily="18" charset="0"/>
                              </a:rPr>
                              <m:t>𝑥</m:t>
                            </m:r>
                          </m:e>
                          <m:sub>
                            <m:r>
                              <a:rPr sz="3300" i="1">
                                <a:solidFill>
                                  <a:srgbClr val="000000"/>
                                </a:solidFill>
                                <a:latin typeface="Cambria Math" panose="02040503050406030204" pitchFamily="18" charset="0"/>
                              </a:rPr>
                              <m:t>1</m:t>
                            </m:r>
                          </m:sub>
                        </m:sSub>
                        <m:r>
                          <a:rPr sz="3300" i="1">
                            <a:solidFill>
                              <a:srgbClr val="000000"/>
                            </a:solidFill>
                            <a:latin typeface="Cambria Math" panose="02040503050406030204" pitchFamily="18" charset="0"/>
                          </a:rPr>
                          <m:t>)</m:t>
                        </m:r>
                      </m:oMath>
                    </m:oMathPara>
                  </a14:m>
                  <a:endParaRPr sz="3300"/>
                </a:p>
              </p:txBody>
            </p:sp>
          </mc:Choice>
          <mc:Fallback xmlns="">
            <p:sp>
              <p:nvSpPr>
                <p:cNvPr id="1144" name="Text"/>
                <p:cNvSpPr txBox="1">
                  <a:spLocks noRot="1" noChangeAspect="1" noMove="1" noResize="1" noEditPoints="1" noAdjustHandles="1" noChangeArrowheads="1" noChangeShapeType="1" noTextEdit="1"/>
                </p:cNvSpPr>
                <p:nvPr/>
              </p:nvSpPr>
              <p:spPr>
                <a:xfrm>
                  <a:off x="0" y="213391"/>
                  <a:ext cx="819284" cy="388087"/>
                </a:xfrm>
                <a:prstGeom prst="rect">
                  <a:avLst/>
                </a:prstGeom>
                <a:blipFill>
                  <a:blip r:embed="rId10"/>
                  <a:stretch>
                    <a:fillRect l="-13846" r="-46154" b="-74194"/>
                  </a:stretch>
                </a:blipFill>
                <a:ln w="12700" cap="flat">
                  <a:noFill/>
                  <a:miter lim="400000"/>
                </a:ln>
                <a:effectLst/>
              </p:spPr>
              <p:txBody>
                <a:bodyPr/>
                <a:lstStyle/>
                <a:p>
                  <a:r>
                    <a:rPr lang="en-PT">
                      <a:noFill/>
                    </a:rPr>
                    <a:t> </a:t>
                  </a:r>
                </a:p>
              </p:txBody>
            </p:sp>
          </mc:Fallback>
        </mc:AlternateContent>
      </p:grpSp>
      <mc:AlternateContent xmlns:mc="http://schemas.openxmlformats.org/markup-compatibility/2006" xmlns:a14="http://schemas.microsoft.com/office/drawing/2010/main">
        <mc:Choice Requires="a14">
          <p:sp>
            <p:nvSpPr>
              <p:cNvPr id="1146" name="Equation"/>
              <p:cNvSpPr txBox="1"/>
              <p:nvPr/>
            </p:nvSpPr>
            <p:spPr>
              <a:xfrm>
                <a:off x="9208643" y="11902718"/>
                <a:ext cx="310736" cy="280823"/>
              </a:xfrm>
              <a:prstGeom prst="rect">
                <a:avLst/>
              </a:prstGeom>
              <a:ln w="12700">
                <a:miter lim="400000"/>
              </a:ln>
            </p:spPr>
            <p:txBody>
              <a:bodyPr wrap="none" lIns="0" tIns="0" rIns="0" bIns="0">
                <a:spAutoFit/>
              </a:bodyPr>
              <a:lstStyle/>
              <a:p>
                <a:pPr algn="l" defTabSz="914400" latinLnBrk="1">
                  <a:defRPr sz="1800"/>
                </a:pPr>
                <a14:m>
                  <m:oMathPara xmlns:m="http://schemas.openxmlformats.org/officeDocument/2006/math">
                    <m:oMath>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𝑥</m:t>
                          </m:r>
                        </m:e>
                        <m:sub>
                          <m:r>
                            <a:rPr sz="3200" i="1">
                              <a:solidFill>
                                <a:srgbClr val="000000"/>
                              </a:solidFill>
                              <a:latin typeface="Cambria Math" panose="02040503050406030204" pitchFamily="18" charset="0"/>
                            </a:rPr>
                            <m:t>1</m:t>
                          </m:r>
                        </m:sub>
                      </m:sSub>
                    </m:oMath>
                  </m:oMathPara>
                </a14:m>
                <a:endParaRPr sz="3200"/>
              </a:p>
            </p:txBody>
          </p:sp>
        </mc:Choice>
        <mc:Fallback xmlns="">
          <p:sp>
            <p:nvSpPr>
              <p:cNvPr id="1146" name="Equation"/>
              <p:cNvSpPr txBox="1">
                <a:spLocks noRot="1" noChangeAspect="1" noMove="1" noResize="1" noEditPoints="1" noAdjustHandles="1" noChangeArrowheads="1" noChangeShapeType="1" noTextEdit="1"/>
              </p:cNvSpPr>
              <p:nvPr/>
            </p:nvSpPr>
            <p:spPr>
              <a:xfrm>
                <a:off x="9208643" y="11902718"/>
                <a:ext cx="310736" cy="280823"/>
              </a:xfrm>
              <a:prstGeom prst="rect">
                <a:avLst/>
              </a:prstGeom>
              <a:blipFill>
                <a:blip r:embed="rId11"/>
                <a:stretch>
                  <a:fillRect l="-32000" r="-48000" b="-95652"/>
                </a:stretch>
              </a:blipFill>
              <a:ln w="12700">
                <a:miter lim="400000"/>
              </a:ln>
            </p:spPr>
            <p:txBody>
              <a:bodyPr/>
              <a:lstStyle/>
              <a:p>
                <a:r>
                  <a:rPr lang="en-PT">
                    <a:noFill/>
                  </a:rPr>
                  <a:t> </a:t>
                </a:r>
              </a:p>
            </p:txBody>
          </p:sp>
        </mc:Fallback>
      </mc:AlternateContent>
      <p:pic>
        <p:nvPicPr>
          <p:cNvPr id="1148" name="Tecnico_ID_Principal_RBG-BRANCO.png" descr="Tecnico_ID_Principal_RBG-BRANCO.png"/>
          <p:cNvPicPr>
            <a:picLocks noChangeAspect="1"/>
          </p:cNvPicPr>
          <p:nvPr/>
        </p:nvPicPr>
        <p:blipFill>
          <a:blip r:embed="rId5"/>
          <a:stretch>
            <a:fillRect/>
          </a:stretch>
        </p:blipFill>
        <p:spPr>
          <a:xfrm>
            <a:off x="21096067" y="91707"/>
            <a:ext cx="2741243" cy="1522293"/>
          </a:xfrm>
          <a:prstGeom prst="rect">
            <a:avLst/>
          </a:prstGeom>
          <a:ln w="12700">
            <a:miter lim="400000"/>
          </a:ln>
        </p:spPr>
      </p:pic>
      <p:sp>
        <p:nvSpPr>
          <p:cNvPr id="3" name="Slide Number Placeholder 2">
            <a:extLst>
              <a:ext uri="{FF2B5EF4-FFF2-40B4-BE49-F238E27FC236}">
                <a16:creationId xmlns:a16="http://schemas.microsoft.com/office/drawing/2014/main" id="{0483C8B3-701D-D641-AF3C-FC7641FE7F71}"/>
              </a:ext>
            </a:extLst>
          </p:cNvPr>
          <p:cNvSpPr>
            <a:spLocks noGrp="1"/>
          </p:cNvSpPr>
          <p:nvPr>
            <p:ph type="sldNum" sz="quarter" idx="2"/>
          </p:nvPr>
        </p:nvSpPr>
        <p:spPr/>
        <p:txBody>
          <a:bodyPr/>
          <a:lstStyle/>
          <a:p>
            <a:fld id="{86CB4B4D-7CA3-9044-876B-883B54F8677D}" type="slidenum">
              <a:rPr lang="en-PT" smtClean="0"/>
              <a:t>16</a:t>
            </a:fld>
            <a:endParaRPr lang="en-PT"/>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014" fill="hold"/>
                                        <p:tgtEl>
                                          <p:spTgt spid="1131"/>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2" nodeType="clickEffect">
                                  <p:stCondLst>
                                    <p:cond delay="0"/>
                                  </p:stCondLst>
                                  <p:iterate>
                                    <p:tmAbs val="0"/>
                                  </p:iterate>
                                  <p:childTnLst>
                                    <p:set>
                                      <p:cBhvr>
                                        <p:cTn id="10" fill="hold">
                                          <p:stCondLst>
                                            <p:cond delay="0"/>
                                          </p:stCondLst>
                                        </p:cTn>
                                        <p:tgtEl>
                                          <p:spTgt spid="1139"/>
                                        </p:tgtEl>
                                        <p:attrNameLst>
                                          <p:attrName>style.visibility</p:attrName>
                                        </p:attrNameLst>
                                      </p:cBhvr>
                                      <p:to>
                                        <p:strVal val="hidden"/>
                                      </p:to>
                                    </p:set>
                                  </p:childTnLst>
                                </p:cTn>
                              </p:par>
                            </p:childTnLst>
                          </p:cTn>
                        </p:par>
                        <p:par>
                          <p:cTn id="11" fill="hold">
                            <p:stCondLst>
                              <p:cond delay="0"/>
                            </p:stCondLst>
                            <p:childTnLst>
                              <p:par>
                                <p:cTn id="12" presetID="1" presetClass="exit" presetSubtype="0" fill="hold" grpId="3" nodeType="afterEffect">
                                  <p:stCondLst>
                                    <p:cond delay="0"/>
                                  </p:stCondLst>
                                  <p:iterate>
                                    <p:tmAbs val="0"/>
                                  </p:iterate>
                                  <p:childTnLst>
                                    <p:set>
                                      <p:cBhvr>
                                        <p:cTn id="13" fill="hold">
                                          <p:stCondLst>
                                            <p:cond delay="0"/>
                                          </p:stCondLst>
                                        </p:cTn>
                                        <p:tgtEl>
                                          <p:spTgt spid="113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3" presetClass="mediacall" presetSubtype="0" fill="hold" nodeType="clickEffect">
                                  <p:stCondLst>
                                    <p:cond delay="0"/>
                                  </p:stCondLst>
                                  <p:childTnLst>
                                    <p:cmd type="call" cmd="stop">
                                      <p:cBhvr>
                                        <p:cTn id="17" dur="1000" fill="hold"/>
                                        <p:tgtEl>
                                          <p:spTgt spid="11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8" fill="hold" display="0">
                  <p:stCondLst>
                    <p:cond delay="indefinite"/>
                  </p:stCondLst>
                </p:cTn>
                <p:tgtEl>
                  <p:spTgt spid="1131"/>
                </p:tgtEl>
              </p:cMediaNode>
            </p:video>
            <p:seq concurrent="1" prevAc="none" nextAc="seek">
              <p:cTn id="19" restart="whenNotActive" fill="hold" evtFilter="cancelBubble" nodeType="interactiveSeq">
                <p:stCondLst>
                  <p:cond evt="onClick" delay="0">
                    <p:tgtEl>
                      <p:spTgt spid="1131"/>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1131"/>
                                        </p:tgtEl>
                                      </p:cBhvr>
                                    </p:cmd>
                                  </p:childTnLst>
                                </p:cTn>
                              </p:par>
                            </p:childTnLst>
                          </p:cTn>
                        </p:par>
                      </p:childTnLst>
                    </p:cTn>
                  </p:par>
                </p:childTnLst>
              </p:cTn>
              <p:nextCondLst>
                <p:cond evt="onClick" delay="0">
                  <p:tgtEl>
                    <p:spTgt spid="1131"/>
                  </p:tgtEl>
                </p:cond>
              </p:nextCondLst>
            </p:seq>
          </p:childTnLst>
        </p:cTn>
      </p:par>
    </p:tnLst>
    <p:bldLst>
      <p:bldP spid="1138" grpId="3" animBg="1" advAuto="0"/>
      <p:bldP spid="1139" grpId="2"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0"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151"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1151"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4"/>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152" name="Tecnico_ID_Principal_RBG-BRANCO.png" descr="Tecnico_ID_Principal_RBG-BRANCO.png"/>
          <p:cNvPicPr>
            <a:picLocks noChangeAspect="1"/>
          </p:cNvPicPr>
          <p:nvPr/>
        </p:nvPicPr>
        <p:blipFill>
          <a:blip r:embed="rId5"/>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1153"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t> Sept 2026 </a:t>
                </a:r>
              </a:p>
            </p:txBody>
          </p:sp>
        </mc:Choice>
        <mc:Fallback xmlns="">
          <p:sp>
            <p:nvSpPr>
              <p:cNvPr id="1153"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6"/>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154" name="out.mp4" descr="out.mp4"/>
          <p:cNvPicPr>
            <a:picLocks/>
          </p:cNvPicPr>
          <p:nvPr>
            <a:videoFile r:link="rId2"/>
            <p:extLst>
              <p:ext uri="{DAA4B4D4-6D71-4841-9C94-3DE7FCFB9230}">
                <p14:media xmlns:p14="http://schemas.microsoft.com/office/powerpoint/2010/main" r:embed="rId1"/>
              </p:ext>
            </p:extLst>
          </p:nvPr>
        </p:nvPicPr>
        <p:blipFill>
          <a:blip r:embed="rId7"/>
          <a:stretch>
            <a:fillRect/>
          </a:stretch>
        </p:blipFill>
        <p:spPr>
          <a:xfrm>
            <a:off x="13008176" y="3967586"/>
            <a:ext cx="9498751" cy="5699252"/>
          </a:xfrm>
          <a:prstGeom prst="rect">
            <a:avLst/>
          </a:prstGeom>
          <a:ln w="12700">
            <a:miter lim="400000"/>
          </a:ln>
        </p:spPr>
      </p:pic>
      <p:sp>
        <p:nvSpPr>
          <p:cNvPr id="1155" name="Rectangle"/>
          <p:cNvSpPr/>
          <p:nvPr/>
        </p:nvSpPr>
        <p:spPr>
          <a:xfrm>
            <a:off x="-1" y="-1"/>
            <a:ext cx="24384004" cy="1705709"/>
          </a:xfrm>
          <a:prstGeom prst="rect">
            <a:avLst/>
          </a:prstGeom>
          <a:solidFill>
            <a:srgbClr val="009DE0"/>
          </a:solidFill>
          <a:ln w="12700">
            <a:miter lim="400000"/>
          </a:ln>
        </p:spPr>
        <p:txBody>
          <a:bodyPr lIns="71436" tIns="71436" rIns="71436" bIns="71436" anchor="ctr"/>
          <a:lstStyle/>
          <a:p>
            <a:pPr marR="75026" indent="292875" algn="l" defTabSz="1696640">
              <a:defRPr sz="6000">
                <a:solidFill>
                  <a:srgbClr val="FFFFFF"/>
                </a:solidFill>
                <a:uFill>
                  <a:solidFill>
                    <a:srgbClr val="FFFFFF"/>
                  </a:solidFill>
                </a:uFill>
                <a:latin typeface="+mj-lt"/>
                <a:ea typeface="+mj-ea"/>
                <a:cs typeface="+mj-cs"/>
                <a:sym typeface="Gill Sans"/>
              </a:defRPr>
            </a:pPr>
            <a:endParaRPr/>
          </a:p>
        </p:txBody>
      </p:sp>
      <p:sp>
        <p:nvSpPr>
          <p:cNvPr id="1156" name="Controlling Dephasing with Tailored Plasma Density Ramps"/>
          <p:cNvSpPr txBox="1"/>
          <p:nvPr/>
        </p:nvSpPr>
        <p:spPr>
          <a:xfrm>
            <a:off x="546099" y="343266"/>
            <a:ext cx="18727390" cy="1019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lvl1pPr marR="75026" indent="367902" algn="l" defTabSz="1696640">
              <a:defRPr sz="6000">
                <a:solidFill>
                  <a:srgbClr val="FFFFFF"/>
                </a:solidFill>
                <a:uFill>
                  <a:solidFill>
                    <a:srgbClr val="FFFFFF"/>
                  </a:solidFill>
                </a:uFill>
                <a:latin typeface="+mj-lt"/>
                <a:ea typeface="+mj-ea"/>
                <a:cs typeface="+mj-cs"/>
                <a:sym typeface="Gill Sans"/>
              </a:defRPr>
            </a:lvl1pPr>
          </a:lstStyle>
          <a:p>
            <a:r>
              <a:t>Controlling Dephasing with Tailored Plasma Density Ramps</a:t>
            </a:r>
          </a:p>
        </p:txBody>
      </p:sp>
      <p:grpSp>
        <p:nvGrpSpPr>
          <p:cNvPr id="1163" name="Group"/>
          <p:cNvGrpSpPr/>
          <p:nvPr/>
        </p:nvGrpSpPr>
        <p:grpSpPr>
          <a:xfrm>
            <a:off x="3490026" y="9033329"/>
            <a:ext cx="5504689" cy="3301896"/>
            <a:chOff x="0" y="0"/>
            <a:chExt cx="5504688" cy="3301894"/>
          </a:xfrm>
        </p:grpSpPr>
        <p:sp>
          <p:nvSpPr>
            <p:cNvPr id="1158" name="Group"/>
            <p:cNvSpPr txBox="1"/>
            <p:nvPr/>
          </p:nvSpPr>
          <p:spPr>
            <a:xfrm rot="1473303">
              <a:off x="1785393" y="1701853"/>
              <a:ext cx="2050360" cy="110807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6" tIns="71436" rIns="71436" bIns="71436" numCol="1" anchor="ctr">
              <a:spAutoFit/>
            </a:bodyPr>
            <a:lstStyle>
              <a:lvl1pPr defTabSz="821530">
                <a:defRPr sz="3200">
                  <a:solidFill>
                    <a:srgbClr val="7990BB"/>
                  </a:solidFill>
                  <a:latin typeface="Helvetica"/>
                  <a:ea typeface="Helvetica"/>
                  <a:cs typeface="Helvetica"/>
                  <a:sym typeface="Helvetica"/>
                </a:defRPr>
              </a:lvl1pPr>
            </a:lstStyle>
            <a:p>
              <a:r>
                <a:t>down ramp</a:t>
              </a:r>
            </a:p>
          </p:txBody>
        </p:sp>
        <p:sp>
          <p:nvSpPr>
            <p:cNvPr id="1159" name="Line"/>
            <p:cNvSpPr/>
            <p:nvPr/>
          </p:nvSpPr>
          <p:spPr>
            <a:xfrm>
              <a:off x="484229" y="3180440"/>
              <a:ext cx="5011223" cy="1"/>
            </a:xfrm>
            <a:prstGeom prst="line">
              <a:avLst/>
            </a:prstGeom>
            <a:noFill/>
            <a:ln w="50800" cap="flat">
              <a:solidFill>
                <a:srgbClr val="000000"/>
              </a:solidFill>
              <a:prstDash val="solid"/>
              <a:miter lim="400000"/>
              <a:tailEnd type="triangle" w="med" len="med"/>
            </a:ln>
            <a:effectLst/>
          </p:spPr>
          <p:txBody>
            <a:bodyPr wrap="square" lIns="45718" tIns="45718" rIns="45718" bIns="45718" numCol="1" anchor="t">
              <a:noAutofit/>
            </a:bodyPr>
            <a:lstStyle/>
            <a:p>
              <a:pPr defTabSz="821530"/>
              <a:endParaRPr/>
            </a:p>
          </p:txBody>
        </p:sp>
        <p:sp>
          <p:nvSpPr>
            <p:cNvPr id="1160" name="Line"/>
            <p:cNvSpPr/>
            <p:nvPr/>
          </p:nvSpPr>
          <p:spPr>
            <a:xfrm>
              <a:off x="942247" y="571070"/>
              <a:ext cx="4562442" cy="2161025"/>
            </a:xfrm>
            <a:prstGeom prst="line">
              <a:avLst/>
            </a:prstGeom>
            <a:noFill/>
            <a:ln w="38100" cap="flat">
              <a:solidFill>
                <a:srgbClr val="7990BB"/>
              </a:solidFill>
              <a:prstDash val="solid"/>
              <a:miter lim="400000"/>
            </a:ln>
            <a:effectLst/>
          </p:spPr>
          <p:txBody>
            <a:bodyPr wrap="square" lIns="45718" tIns="45718" rIns="45718" bIns="45718" numCol="1" anchor="t">
              <a:noAutofit/>
            </a:bodyPr>
            <a:lstStyle/>
            <a:p>
              <a:pPr defTabSz="821530"/>
              <a:endParaRPr/>
            </a:p>
          </p:txBody>
        </p:sp>
        <p:sp>
          <p:nvSpPr>
            <p:cNvPr id="1161" name="Line"/>
            <p:cNvSpPr/>
            <p:nvPr/>
          </p:nvSpPr>
          <p:spPr>
            <a:xfrm flipV="1">
              <a:off x="944781" y="0"/>
              <a:ext cx="2" cy="3301895"/>
            </a:xfrm>
            <a:prstGeom prst="line">
              <a:avLst/>
            </a:prstGeom>
            <a:noFill/>
            <a:ln w="50800" cap="flat">
              <a:solidFill>
                <a:srgbClr val="000000"/>
              </a:solidFill>
              <a:prstDash val="solid"/>
              <a:miter lim="400000"/>
              <a:tailEnd type="triangle" w="med" len="med"/>
            </a:ln>
            <a:effectLst/>
          </p:spPr>
          <p:txBody>
            <a:bodyPr wrap="square" lIns="45718" tIns="45718" rIns="45718" bIns="45718" numCol="1" anchor="t">
              <a:noAutofit/>
            </a:bodyPr>
            <a:lstStyle/>
            <a:p>
              <a:pPr defTabSz="821530"/>
              <a:endParaRPr/>
            </a:p>
          </p:txBody>
        </p:sp>
        <mc:AlternateContent xmlns:mc="http://schemas.openxmlformats.org/markup-compatibility/2006" xmlns:a14="http://schemas.microsoft.com/office/drawing/2010/main">
          <mc:Choice Requires="a14">
            <p:sp>
              <p:nvSpPr>
                <p:cNvPr id="1162" name="Text"/>
                <p:cNvSpPr txBox="1"/>
                <p:nvPr/>
              </p:nvSpPr>
              <p:spPr>
                <a:xfrm>
                  <a:off x="0" y="213391"/>
                  <a:ext cx="819284" cy="38808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
                        <m:r>
                          <a:rPr sz="3300" i="1">
                            <a:solidFill>
                              <a:srgbClr val="000000"/>
                            </a:solidFill>
                            <a:latin typeface="Cambria Math" panose="02040503050406030204" pitchFamily="18" charset="0"/>
                          </a:rPr>
                          <m:t>𝑛</m:t>
                        </m:r>
                        <m:r>
                          <a:rPr sz="3300" i="1">
                            <a:solidFill>
                              <a:srgbClr val="000000"/>
                            </a:solidFill>
                            <a:latin typeface="Cambria Math" panose="02040503050406030204" pitchFamily="18" charset="0"/>
                          </a:rPr>
                          <m:t>(</m:t>
                        </m:r>
                        <m:sSub>
                          <m:sSubPr>
                            <m:ctrlPr>
                              <a:rPr sz="3300" i="1">
                                <a:solidFill>
                                  <a:srgbClr val="000000"/>
                                </a:solidFill>
                                <a:latin typeface="Cambria Math" panose="02040503050406030204" pitchFamily="18" charset="0"/>
                              </a:rPr>
                            </m:ctrlPr>
                          </m:sSubPr>
                          <m:e>
                            <m:r>
                              <a:rPr sz="3300" i="1">
                                <a:solidFill>
                                  <a:srgbClr val="000000"/>
                                </a:solidFill>
                                <a:latin typeface="Cambria Math" panose="02040503050406030204" pitchFamily="18" charset="0"/>
                              </a:rPr>
                              <m:t>𝑥</m:t>
                            </m:r>
                          </m:e>
                          <m:sub>
                            <m:r>
                              <a:rPr sz="3300" i="1">
                                <a:solidFill>
                                  <a:srgbClr val="000000"/>
                                </a:solidFill>
                                <a:latin typeface="Cambria Math" panose="02040503050406030204" pitchFamily="18" charset="0"/>
                              </a:rPr>
                              <m:t>1</m:t>
                            </m:r>
                          </m:sub>
                        </m:sSub>
                        <m:r>
                          <a:rPr sz="3300" i="1">
                            <a:solidFill>
                              <a:srgbClr val="000000"/>
                            </a:solidFill>
                            <a:latin typeface="Cambria Math" panose="02040503050406030204" pitchFamily="18" charset="0"/>
                          </a:rPr>
                          <m:t>)</m:t>
                        </m:r>
                      </m:oMath>
                    </m:oMathPara>
                  </a14:m>
                  <a:endParaRPr sz="3300"/>
                </a:p>
              </p:txBody>
            </p:sp>
          </mc:Choice>
          <mc:Fallback xmlns="">
            <p:sp>
              <p:nvSpPr>
                <p:cNvPr id="1162" name="Text"/>
                <p:cNvSpPr txBox="1">
                  <a:spLocks noRot="1" noChangeAspect="1" noMove="1" noResize="1" noEditPoints="1" noAdjustHandles="1" noChangeArrowheads="1" noChangeShapeType="1" noTextEdit="1"/>
                </p:cNvSpPr>
                <p:nvPr/>
              </p:nvSpPr>
              <p:spPr>
                <a:xfrm>
                  <a:off x="0" y="213391"/>
                  <a:ext cx="819284" cy="388087"/>
                </a:xfrm>
                <a:prstGeom prst="rect">
                  <a:avLst/>
                </a:prstGeom>
                <a:blipFill>
                  <a:blip r:embed="rId8"/>
                  <a:stretch>
                    <a:fillRect l="-13846" r="-46154" b="-74194"/>
                  </a:stretch>
                </a:blipFill>
                <a:ln w="12700" cap="flat">
                  <a:noFill/>
                  <a:miter lim="400000"/>
                </a:ln>
                <a:effectLst/>
              </p:spPr>
              <p:txBody>
                <a:bodyPr/>
                <a:lstStyle/>
                <a:p>
                  <a:r>
                    <a:rPr lang="en-PT">
                      <a:noFill/>
                    </a:rPr>
                    <a:t> </a:t>
                  </a:r>
                </a:p>
              </p:txBody>
            </p:sp>
          </mc:Fallback>
        </mc:AlternateContent>
      </p:grpSp>
      <p:grpSp>
        <p:nvGrpSpPr>
          <p:cNvPr id="1170" name="Group"/>
          <p:cNvGrpSpPr/>
          <p:nvPr/>
        </p:nvGrpSpPr>
        <p:grpSpPr>
          <a:xfrm>
            <a:off x="14732362" y="9279914"/>
            <a:ext cx="5969719" cy="3301895"/>
            <a:chOff x="0" y="0"/>
            <a:chExt cx="5969717" cy="3301894"/>
          </a:xfrm>
        </p:grpSpPr>
        <p:sp>
          <p:nvSpPr>
            <p:cNvPr id="1164" name="Line"/>
            <p:cNvSpPr/>
            <p:nvPr/>
          </p:nvSpPr>
          <p:spPr>
            <a:xfrm>
              <a:off x="526714" y="3180439"/>
              <a:ext cx="5011219" cy="1"/>
            </a:xfrm>
            <a:prstGeom prst="line">
              <a:avLst/>
            </a:prstGeom>
            <a:noFill/>
            <a:ln w="50800" cap="flat">
              <a:solidFill>
                <a:srgbClr val="000000"/>
              </a:solidFill>
              <a:prstDash val="solid"/>
              <a:miter lim="400000"/>
              <a:tailEnd type="triangle" w="med" len="med"/>
            </a:ln>
            <a:effectLst/>
          </p:spPr>
          <p:txBody>
            <a:bodyPr wrap="square" lIns="45718" tIns="45718" rIns="45718" bIns="45718" numCol="1" anchor="t">
              <a:noAutofit/>
            </a:bodyPr>
            <a:lstStyle/>
            <a:p>
              <a:pPr defTabSz="821530"/>
              <a:endParaRPr/>
            </a:p>
          </p:txBody>
        </p:sp>
        <p:sp>
          <p:nvSpPr>
            <p:cNvPr id="1165" name="Line"/>
            <p:cNvSpPr/>
            <p:nvPr/>
          </p:nvSpPr>
          <p:spPr>
            <a:xfrm flipV="1">
              <a:off x="984729" y="522711"/>
              <a:ext cx="4436781" cy="2641450"/>
            </a:xfrm>
            <a:prstGeom prst="line">
              <a:avLst/>
            </a:prstGeom>
            <a:noFill/>
            <a:ln w="38100" cap="flat">
              <a:solidFill>
                <a:srgbClr val="DEB368"/>
              </a:solidFill>
              <a:prstDash val="solid"/>
              <a:miter lim="400000"/>
            </a:ln>
            <a:effectLst/>
          </p:spPr>
          <p:txBody>
            <a:bodyPr wrap="square" lIns="45718" tIns="45718" rIns="45718" bIns="45718" numCol="1" anchor="t">
              <a:noAutofit/>
            </a:bodyPr>
            <a:lstStyle/>
            <a:p>
              <a:pPr defTabSz="821530"/>
              <a:endParaRPr/>
            </a:p>
          </p:txBody>
        </p:sp>
        <p:sp>
          <p:nvSpPr>
            <p:cNvPr id="1166" name="up ramp"/>
            <p:cNvSpPr txBox="1"/>
            <p:nvPr/>
          </p:nvSpPr>
          <p:spPr>
            <a:xfrm rot="19800000">
              <a:off x="1814234" y="808144"/>
              <a:ext cx="1558568" cy="110807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6" tIns="71436" rIns="71436" bIns="71436" numCol="1" anchor="ctr">
              <a:spAutoFit/>
            </a:bodyPr>
            <a:lstStyle>
              <a:lvl1pPr defTabSz="821530">
                <a:defRPr sz="3200">
                  <a:solidFill>
                    <a:srgbClr val="DEB368"/>
                  </a:solidFill>
                  <a:latin typeface="Helvetica"/>
                  <a:ea typeface="Helvetica"/>
                  <a:cs typeface="Helvetica"/>
                  <a:sym typeface="Helvetica"/>
                </a:defRPr>
              </a:lvl1pPr>
            </a:lstStyle>
            <a:p>
              <a:r>
                <a:t>up ramp</a:t>
              </a:r>
            </a:p>
          </p:txBody>
        </p:sp>
        <p:sp>
          <p:nvSpPr>
            <p:cNvPr id="1167" name="Line"/>
            <p:cNvSpPr/>
            <p:nvPr/>
          </p:nvSpPr>
          <p:spPr>
            <a:xfrm flipV="1">
              <a:off x="987264" y="0"/>
              <a:ext cx="2" cy="3301895"/>
            </a:xfrm>
            <a:prstGeom prst="line">
              <a:avLst/>
            </a:prstGeom>
            <a:noFill/>
            <a:ln w="50800" cap="flat">
              <a:solidFill>
                <a:srgbClr val="000000"/>
              </a:solidFill>
              <a:prstDash val="solid"/>
              <a:miter lim="400000"/>
              <a:tailEnd type="triangle" w="med" len="med"/>
            </a:ln>
            <a:effectLst/>
          </p:spPr>
          <p:txBody>
            <a:bodyPr wrap="square" lIns="45718" tIns="45718" rIns="45718" bIns="45718" numCol="1" anchor="t">
              <a:noAutofit/>
            </a:bodyPr>
            <a:lstStyle/>
            <a:p>
              <a:pPr defTabSz="821530"/>
              <a:endParaRPr/>
            </a:p>
          </p:txBody>
        </p:sp>
        <mc:AlternateContent xmlns:mc="http://schemas.openxmlformats.org/markup-compatibility/2006" xmlns:a14="http://schemas.microsoft.com/office/drawing/2010/main">
          <mc:Choice Requires="a14">
            <p:sp>
              <p:nvSpPr>
                <p:cNvPr id="1168" name="Text"/>
                <p:cNvSpPr txBox="1"/>
                <p:nvPr/>
              </p:nvSpPr>
              <p:spPr>
                <a:xfrm>
                  <a:off x="0" y="159023"/>
                  <a:ext cx="819284" cy="38808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
                        <m:r>
                          <a:rPr sz="3300" i="1">
                            <a:solidFill>
                              <a:srgbClr val="000000"/>
                            </a:solidFill>
                            <a:latin typeface="Cambria Math" panose="02040503050406030204" pitchFamily="18" charset="0"/>
                          </a:rPr>
                          <m:t>𝑛</m:t>
                        </m:r>
                        <m:r>
                          <a:rPr sz="3300" i="1">
                            <a:solidFill>
                              <a:srgbClr val="000000"/>
                            </a:solidFill>
                            <a:latin typeface="Cambria Math" panose="02040503050406030204" pitchFamily="18" charset="0"/>
                          </a:rPr>
                          <m:t>(</m:t>
                        </m:r>
                        <m:sSub>
                          <m:sSubPr>
                            <m:ctrlPr>
                              <a:rPr sz="3300" i="1">
                                <a:solidFill>
                                  <a:srgbClr val="000000"/>
                                </a:solidFill>
                                <a:latin typeface="Cambria Math" panose="02040503050406030204" pitchFamily="18" charset="0"/>
                              </a:rPr>
                            </m:ctrlPr>
                          </m:sSubPr>
                          <m:e>
                            <m:r>
                              <a:rPr sz="3300" i="1">
                                <a:solidFill>
                                  <a:srgbClr val="000000"/>
                                </a:solidFill>
                                <a:latin typeface="Cambria Math" panose="02040503050406030204" pitchFamily="18" charset="0"/>
                              </a:rPr>
                              <m:t>𝑥</m:t>
                            </m:r>
                          </m:e>
                          <m:sub>
                            <m:r>
                              <a:rPr sz="3300" i="1">
                                <a:solidFill>
                                  <a:srgbClr val="000000"/>
                                </a:solidFill>
                                <a:latin typeface="Cambria Math" panose="02040503050406030204" pitchFamily="18" charset="0"/>
                              </a:rPr>
                              <m:t>1</m:t>
                            </m:r>
                          </m:sub>
                        </m:sSub>
                        <m:r>
                          <a:rPr sz="3300" i="1">
                            <a:solidFill>
                              <a:srgbClr val="000000"/>
                            </a:solidFill>
                            <a:latin typeface="Cambria Math" panose="02040503050406030204" pitchFamily="18" charset="0"/>
                          </a:rPr>
                          <m:t>)</m:t>
                        </m:r>
                      </m:oMath>
                    </m:oMathPara>
                  </a14:m>
                  <a:endParaRPr sz="3300"/>
                </a:p>
              </p:txBody>
            </p:sp>
          </mc:Choice>
          <mc:Fallback xmlns="">
            <p:sp>
              <p:nvSpPr>
                <p:cNvPr id="1168" name="Text"/>
                <p:cNvSpPr txBox="1">
                  <a:spLocks noRot="1" noChangeAspect="1" noMove="1" noResize="1" noEditPoints="1" noAdjustHandles="1" noChangeArrowheads="1" noChangeShapeType="1" noTextEdit="1"/>
                </p:cNvSpPr>
                <p:nvPr/>
              </p:nvSpPr>
              <p:spPr>
                <a:xfrm>
                  <a:off x="0" y="159023"/>
                  <a:ext cx="819284" cy="388088"/>
                </a:xfrm>
                <a:prstGeom prst="rect">
                  <a:avLst/>
                </a:prstGeom>
                <a:blipFill>
                  <a:blip r:embed="rId9"/>
                  <a:stretch>
                    <a:fillRect l="-12308" r="-46154" b="-74194"/>
                  </a:stretch>
                </a:blipFill>
                <a:ln w="12700" cap="flat">
                  <a:noFill/>
                  <a:miter lim="400000"/>
                </a:ln>
                <a:effec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69" name="Equation"/>
                <p:cNvSpPr txBox="1"/>
                <p:nvPr/>
              </p:nvSpPr>
              <p:spPr>
                <a:xfrm>
                  <a:off x="5658982" y="2755387"/>
                  <a:ext cx="310736" cy="280824"/>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𝑥</m:t>
                            </m:r>
                          </m:e>
                          <m:sub>
                            <m:r>
                              <a:rPr sz="3200" i="1">
                                <a:solidFill>
                                  <a:srgbClr val="000000"/>
                                </a:solidFill>
                                <a:latin typeface="Cambria Math" panose="02040503050406030204" pitchFamily="18" charset="0"/>
                              </a:rPr>
                              <m:t>1</m:t>
                            </m:r>
                          </m:sub>
                        </m:sSub>
                      </m:oMath>
                    </m:oMathPara>
                  </a14:m>
                  <a:endParaRPr sz="3200"/>
                </a:p>
              </p:txBody>
            </p:sp>
          </mc:Choice>
          <mc:Fallback xmlns="">
            <p:sp>
              <p:nvSpPr>
                <p:cNvPr id="1169" name="Equation"/>
                <p:cNvSpPr txBox="1">
                  <a:spLocks noRot="1" noChangeAspect="1" noMove="1" noResize="1" noEditPoints="1" noAdjustHandles="1" noChangeArrowheads="1" noChangeShapeType="1" noTextEdit="1"/>
                </p:cNvSpPr>
                <p:nvPr/>
              </p:nvSpPr>
              <p:spPr>
                <a:xfrm>
                  <a:off x="5658982" y="2755387"/>
                  <a:ext cx="310736" cy="280824"/>
                </a:xfrm>
                <a:prstGeom prst="rect">
                  <a:avLst/>
                </a:prstGeom>
                <a:blipFill>
                  <a:blip r:embed="rId10"/>
                  <a:stretch>
                    <a:fillRect l="-30769" r="-46154" b="-95652"/>
                  </a:stretch>
                </a:blipFill>
                <a:ln w="12700" cap="flat">
                  <a:noFill/>
                  <a:miter lim="400000"/>
                </a:ln>
                <a:effectLst/>
              </p:spPr>
              <p:txBody>
                <a:bodyPr/>
                <a:lstStyle/>
                <a:p>
                  <a:r>
                    <a:rPr lang="en-PT">
                      <a:noFill/>
                    </a:rPr>
                    <a:t> </a:t>
                  </a:r>
                </a:p>
              </p:txBody>
            </p:sp>
          </mc:Fallback>
        </mc:AlternateContent>
      </p:grpSp>
      <mc:AlternateContent xmlns:mc="http://schemas.openxmlformats.org/markup-compatibility/2006" xmlns:a14="http://schemas.microsoft.com/office/drawing/2010/main">
        <mc:Choice Requires="a14">
          <p:sp>
            <p:nvSpPr>
              <p:cNvPr id="1171" name="Let’s assume again a driver, moving at velocity   through a region of plasma with a varying density profile and remember that"/>
              <p:cNvSpPr txBox="1"/>
              <p:nvPr/>
            </p:nvSpPr>
            <p:spPr>
              <a:xfrm>
                <a:off x="1084546" y="2019937"/>
                <a:ext cx="22214907" cy="68230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71436" tIns="71436" rIns="71436" bIns="71436" anchor="ctr">
                <a:spAutoFit/>
              </a:bodyPr>
              <a:lstStyle/>
              <a:p>
                <a:pPr defTabSz="457200">
                  <a:lnSpc>
                    <a:spcPct val="120000"/>
                  </a:lnSpc>
                  <a:spcBef>
                    <a:spcPts val="1200"/>
                  </a:spcBef>
                  <a:defRPr sz="3200">
                    <a:latin typeface="Gill Sans Light"/>
                    <a:ea typeface="Gill Sans Light"/>
                    <a:cs typeface="Gill Sans Light"/>
                    <a:sym typeface="Gill Sans Light"/>
                  </a:defRPr>
                </a:pPr>
                <a:r>
                  <a:t>Let us assume again a driver, moving at velocity </a:t>
                </a:r>
                <a14:m>
                  <m:oMath xmlns:m="http://schemas.openxmlformats.org/officeDocument/2006/math">
                    <m:sSub>
                      <m:sSubPr>
                        <m:ctrlPr>
                          <a:rPr sz="3300" i="1">
                            <a:solidFill>
                              <a:srgbClr val="000000"/>
                            </a:solidFill>
                            <a:latin typeface="Cambria Math" panose="02040503050406030204" pitchFamily="18" charset="0"/>
                          </a:rPr>
                        </m:ctrlPr>
                      </m:sSubPr>
                      <m:e>
                        <m:r>
                          <a:rPr sz="3300" i="1">
                            <a:solidFill>
                              <a:srgbClr val="000000"/>
                            </a:solidFill>
                            <a:latin typeface="Cambria Math" panose="02040503050406030204" pitchFamily="18" charset="0"/>
                          </a:rPr>
                          <m:t>𝑣</m:t>
                        </m:r>
                      </m:e>
                      <m:sub>
                        <m:r>
                          <a:rPr sz="3300" i="1">
                            <a:solidFill>
                              <a:srgbClr val="000000"/>
                            </a:solidFill>
                            <a:latin typeface="Cambria Math" panose="02040503050406030204" pitchFamily="18" charset="0"/>
                          </a:rPr>
                          <m:t>𝑓</m:t>
                        </m:r>
                      </m:sub>
                    </m:sSub>
                  </m:oMath>
                </a14:m>
                <a:r>
                  <a:t> through a region of plasma with a </a:t>
                </a:r>
                <a:r>
                  <a:rPr>
                    <a:latin typeface="+mj-lt"/>
                    <a:ea typeface="+mj-ea"/>
                    <a:cs typeface="+mj-cs"/>
                    <a:sym typeface="Gill Sans"/>
                  </a:rPr>
                  <a:t>varying density profile</a:t>
                </a:r>
                <a:r>
                  <a:t> and remember that</a:t>
                </a:r>
                <a:r>
                  <a:rPr>
                    <a:latin typeface="+mj-lt"/>
                    <a:ea typeface="+mj-ea"/>
                    <a:cs typeface="+mj-cs"/>
                    <a:sym typeface="Gill Sans"/>
                  </a:rPr>
                  <a:t> </a:t>
                </a:r>
                <a14:m>
                  <m:oMath xmlns:m="http://schemas.openxmlformats.org/officeDocument/2006/math">
                    <m:sSub>
                      <m:sSubPr>
                        <m:ctrlPr>
                          <a:rPr sz="3300" i="1">
                            <a:solidFill>
                              <a:srgbClr val="000000"/>
                            </a:solidFill>
                            <a:latin typeface="Cambria Math" panose="02040503050406030204" pitchFamily="18" charset="0"/>
                          </a:rPr>
                        </m:ctrlPr>
                      </m:sSubPr>
                      <m:e>
                        <m:r>
                          <a:rPr sz="3300" i="1">
                            <a:solidFill>
                              <a:srgbClr val="000000"/>
                            </a:solidFill>
                            <a:latin typeface="Cambria Math" panose="02040503050406030204" pitchFamily="18" charset="0"/>
                          </a:rPr>
                          <m:t>𝜆</m:t>
                        </m:r>
                      </m:e>
                      <m:sub>
                        <m:r>
                          <a:rPr sz="3300" i="1">
                            <a:solidFill>
                              <a:srgbClr val="000000"/>
                            </a:solidFill>
                            <a:latin typeface="Cambria Math" panose="02040503050406030204" pitchFamily="18" charset="0"/>
                          </a:rPr>
                          <m:t>𝑝</m:t>
                        </m:r>
                      </m:sub>
                    </m:sSub>
                    <m:r>
                      <a:rPr sz="3300" i="1">
                        <a:solidFill>
                          <a:srgbClr val="000000"/>
                        </a:solidFill>
                        <a:latin typeface="Cambria Math" panose="02040503050406030204" pitchFamily="18" charset="0"/>
                      </a:rPr>
                      <m:t>∝</m:t>
                    </m:r>
                    <m:sSup>
                      <m:sSupPr>
                        <m:ctrlPr>
                          <a:rPr sz="3300" i="1">
                            <a:solidFill>
                              <a:srgbClr val="000000"/>
                            </a:solidFill>
                            <a:latin typeface="Cambria Math" panose="02040503050406030204" pitchFamily="18" charset="0"/>
                          </a:rPr>
                        </m:ctrlPr>
                      </m:sSupPr>
                      <m:e>
                        <m:r>
                          <a:rPr sz="3300" i="1">
                            <a:solidFill>
                              <a:srgbClr val="000000"/>
                            </a:solidFill>
                            <a:latin typeface="Cambria Math" panose="02040503050406030204" pitchFamily="18" charset="0"/>
                          </a:rPr>
                          <m:t>𝑛</m:t>
                        </m:r>
                      </m:e>
                      <m:sup>
                        <m:r>
                          <a:rPr sz="3300" i="1">
                            <a:solidFill>
                              <a:srgbClr val="000000"/>
                            </a:solidFill>
                            <a:latin typeface="Cambria Math" panose="02040503050406030204" pitchFamily="18" charset="0"/>
                          </a:rPr>
                          <m:t>−1/2</m:t>
                        </m:r>
                      </m:sup>
                    </m:sSup>
                  </m:oMath>
                </a14:m>
                <a:endParaRPr sz="3113"/>
              </a:p>
            </p:txBody>
          </p:sp>
        </mc:Choice>
        <mc:Fallback xmlns="">
          <p:sp>
            <p:nvSpPr>
              <p:cNvPr id="1171" name="Let’s assume again a driver, moving at velocity   through a region of plasma with a varying density profile and remember that"/>
              <p:cNvSpPr txBox="1">
                <a:spLocks noRot="1" noChangeAspect="1" noMove="1" noResize="1" noEditPoints="1" noAdjustHandles="1" noChangeArrowheads="1" noChangeShapeType="1" noTextEdit="1"/>
              </p:cNvSpPr>
              <p:nvPr/>
            </p:nvSpPr>
            <p:spPr>
              <a:xfrm>
                <a:off x="1084546" y="2019937"/>
                <a:ext cx="22214907" cy="682307"/>
              </a:xfrm>
              <a:prstGeom prst="rect">
                <a:avLst/>
              </a:prstGeom>
              <a:blipFill>
                <a:blip r:embed="rId11"/>
                <a:stretch>
                  <a:fillRect l="-1829" r="-1086" b="-27273"/>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72" name="Equation"/>
              <p:cNvSpPr txBox="1"/>
              <p:nvPr/>
            </p:nvSpPr>
            <p:spPr>
              <a:xfrm>
                <a:off x="9208643" y="11902718"/>
                <a:ext cx="310736" cy="280823"/>
              </a:xfrm>
              <a:prstGeom prst="rect">
                <a:avLst/>
              </a:prstGeom>
              <a:ln w="12700">
                <a:miter lim="400000"/>
              </a:ln>
            </p:spPr>
            <p:txBody>
              <a:bodyPr wrap="none" lIns="0" tIns="0" rIns="0" bIns="0">
                <a:spAutoFit/>
              </a:bodyPr>
              <a:lstStyle/>
              <a:p>
                <a:pPr algn="l" defTabSz="914400" latinLnBrk="1">
                  <a:defRPr sz="1800"/>
                </a:pPr>
                <a14:m>
                  <m:oMathPara xmlns:m="http://schemas.openxmlformats.org/officeDocument/2006/math">
                    <m:oMath>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𝑥</m:t>
                          </m:r>
                        </m:e>
                        <m:sub>
                          <m:r>
                            <a:rPr sz="3200" i="1">
                              <a:solidFill>
                                <a:srgbClr val="000000"/>
                              </a:solidFill>
                              <a:latin typeface="Cambria Math" panose="02040503050406030204" pitchFamily="18" charset="0"/>
                            </a:rPr>
                            <m:t>1</m:t>
                          </m:r>
                        </m:sub>
                      </m:sSub>
                    </m:oMath>
                  </m:oMathPara>
                </a14:m>
                <a:endParaRPr sz="3200"/>
              </a:p>
            </p:txBody>
          </p:sp>
        </mc:Choice>
        <mc:Fallback xmlns="">
          <p:sp>
            <p:nvSpPr>
              <p:cNvPr id="1172" name="Equation"/>
              <p:cNvSpPr txBox="1">
                <a:spLocks noRot="1" noChangeAspect="1" noMove="1" noResize="1" noEditPoints="1" noAdjustHandles="1" noChangeArrowheads="1" noChangeShapeType="1" noTextEdit="1"/>
              </p:cNvSpPr>
              <p:nvPr/>
            </p:nvSpPr>
            <p:spPr>
              <a:xfrm>
                <a:off x="9208643" y="11902718"/>
                <a:ext cx="310736" cy="280823"/>
              </a:xfrm>
              <a:prstGeom prst="rect">
                <a:avLst/>
              </a:prstGeom>
              <a:blipFill>
                <a:blip r:embed="rId12"/>
                <a:stretch>
                  <a:fillRect l="-32000" r="-48000" b="-95652"/>
                </a:stretch>
              </a:blipFill>
              <a:ln w="12700">
                <a:miter lim="400000"/>
              </a:ln>
            </p:spPr>
            <p:txBody>
              <a:bodyPr/>
              <a:lstStyle/>
              <a:p>
                <a:r>
                  <a:rPr lang="en-PT">
                    <a:noFill/>
                  </a:rPr>
                  <a:t> </a:t>
                </a:r>
              </a:p>
            </p:txBody>
          </p:sp>
        </mc:Fallback>
      </mc:AlternateContent>
      <p:pic>
        <p:nvPicPr>
          <p:cNvPr id="1174" name="Tecnico_ID_Principal_RBG-BRANCO.png" descr="Tecnico_ID_Principal_RBG-BRANCO.png"/>
          <p:cNvPicPr>
            <a:picLocks noChangeAspect="1"/>
          </p:cNvPicPr>
          <p:nvPr/>
        </p:nvPicPr>
        <p:blipFill>
          <a:blip r:embed="rId5"/>
          <a:stretch>
            <a:fillRect/>
          </a:stretch>
        </p:blipFill>
        <p:spPr>
          <a:xfrm>
            <a:off x="21096067" y="91707"/>
            <a:ext cx="2741243" cy="1522293"/>
          </a:xfrm>
          <a:prstGeom prst="rect">
            <a:avLst/>
          </a:prstGeom>
          <a:ln w="12700">
            <a:miter lim="400000"/>
          </a:ln>
        </p:spPr>
      </p:pic>
      <p:grpSp>
        <p:nvGrpSpPr>
          <p:cNvPr id="1177" name="Downramp to Slow Down the Wake"/>
          <p:cNvGrpSpPr/>
          <p:nvPr/>
        </p:nvGrpSpPr>
        <p:grpSpPr>
          <a:xfrm>
            <a:off x="1340039" y="3029658"/>
            <a:ext cx="10350501" cy="791863"/>
            <a:chOff x="0" y="0"/>
            <a:chExt cx="10350500" cy="791861"/>
          </a:xfrm>
        </p:grpSpPr>
        <p:sp>
          <p:nvSpPr>
            <p:cNvPr id="1175" name="Rectangle"/>
            <p:cNvSpPr/>
            <p:nvPr/>
          </p:nvSpPr>
          <p:spPr>
            <a:xfrm>
              <a:off x="0" y="0"/>
              <a:ext cx="10320850" cy="791862"/>
            </a:xfrm>
            <a:prstGeom prst="rect">
              <a:avLst/>
            </a:prstGeom>
            <a:solidFill>
              <a:srgbClr val="137F4E"/>
            </a:solidFill>
            <a:ln w="25400" cap="flat">
              <a:solidFill>
                <a:srgbClr val="000000"/>
              </a:solidFill>
              <a:prstDash val="solid"/>
              <a:miter lim="400000"/>
            </a:ln>
            <a:effectLst/>
          </p:spPr>
          <p:txBody>
            <a:bodyPr wrap="square" lIns="71436" tIns="71436" rIns="71436" bIns="71436" numCol="1" anchor="ctr">
              <a:noAutofit/>
            </a:bodyPr>
            <a:lstStyle/>
            <a:p>
              <a:pPr defTabSz="457200">
                <a:lnSpc>
                  <a:spcPts val="4400"/>
                </a:lnSpc>
                <a:tabLst>
                  <a:tab pos="1066800" algn="l"/>
                </a:tabLst>
                <a:defRPr sz="3200" b="1">
                  <a:solidFill>
                    <a:srgbClr val="FFFFFF"/>
                  </a:solidFill>
                  <a:latin typeface="+mj-lt"/>
                  <a:ea typeface="+mj-ea"/>
                  <a:cs typeface="+mj-cs"/>
                  <a:sym typeface="Gill Sans"/>
                </a:defRPr>
              </a:pPr>
              <a:endParaRPr/>
            </a:p>
          </p:txBody>
        </p:sp>
        <p:sp>
          <p:nvSpPr>
            <p:cNvPr id="1176" name="Downramp to Slow Down the Wake"/>
            <p:cNvSpPr txBox="1"/>
            <p:nvPr/>
          </p:nvSpPr>
          <p:spPr>
            <a:xfrm>
              <a:off x="12710" y="73622"/>
              <a:ext cx="10337791" cy="64461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457200">
                <a:lnSpc>
                  <a:spcPts val="4400"/>
                </a:lnSpc>
                <a:tabLst>
                  <a:tab pos="1066800" algn="l"/>
                </a:tabLst>
                <a:defRPr sz="3200" b="1">
                  <a:solidFill>
                    <a:srgbClr val="FFFFFF"/>
                  </a:solidFill>
                  <a:latin typeface="+mj-lt"/>
                  <a:ea typeface="+mj-ea"/>
                  <a:cs typeface="+mj-cs"/>
                  <a:sym typeface="Gill Sans"/>
                </a:defRPr>
              </a:lvl1pPr>
            </a:lstStyle>
            <a:p>
              <a:r>
                <a:t>Downramp to Slow Down the Wake</a:t>
              </a:r>
            </a:p>
          </p:txBody>
        </p:sp>
      </p:grpSp>
      <p:sp>
        <p:nvSpPr>
          <p:cNvPr id="1178" name="Rectangle"/>
          <p:cNvSpPr/>
          <p:nvPr/>
        </p:nvSpPr>
        <p:spPr>
          <a:xfrm>
            <a:off x="1343458" y="3811196"/>
            <a:ext cx="10316110" cy="8970275"/>
          </a:xfrm>
          <a:prstGeom prst="rect">
            <a:avLst/>
          </a:prstGeom>
          <a:ln w="25400">
            <a:solidFill>
              <a:srgbClr val="000000"/>
            </a:solidFill>
            <a:miter lim="400000"/>
          </a:ln>
        </p:spPr>
        <p:txBody>
          <a:bodyPr lIns="71436" tIns="71436" rIns="71436" bIns="71436" anchor="ctr"/>
          <a:lstStyle/>
          <a:p>
            <a:pPr defTabSz="584200">
              <a:defRPr sz="2400"/>
            </a:pPr>
            <a:endParaRPr/>
          </a:p>
        </p:txBody>
      </p:sp>
      <p:grpSp>
        <p:nvGrpSpPr>
          <p:cNvPr id="1181" name="Downramp to Slow Down the Wake"/>
          <p:cNvGrpSpPr/>
          <p:nvPr/>
        </p:nvGrpSpPr>
        <p:grpSpPr>
          <a:xfrm>
            <a:off x="12546611" y="3016472"/>
            <a:ext cx="10350501" cy="791863"/>
            <a:chOff x="0" y="0"/>
            <a:chExt cx="10350500" cy="791861"/>
          </a:xfrm>
        </p:grpSpPr>
        <p:sp>
          <p:nvSpPr>
            <p:cNvPr id="1179" name="Rectangle"/>
            <p:cNvSpPr/>
            <p:nvPr/>
          </p:nvSpPr>
          <p:spPr>
            <a:xfrm>
              <a:off x="0" y="0"/>
              <a:ext cx="10320850" cy="791862"/>
            </a:xfrm>
            <a:prstGeom prst="rect">
              <a:avLst/>
            </a:prstGeom>
            <a:solidFill>
              <a:srgbClr val="137F4E"/>
            </a:solidFill>
            <a:ln w="25400" cap="flat">
              <a:solidFill>
                <a:srgbClr val="000000"/>
              </a:solidFill>
              <a:prstDash val="solid"/>
              <a:miter lim="400000"/>
            </a:ln>
            <a:effectLst/>
          </p:spPr>
          <p:txBody>
            <a:bodyPr wrap="square" lIns="71436" tIns="71436" rIns="71436" bIns="71436" numCol="1" anchor="ctr">
              <a:noAutofit/>
            </a:bodyPr>
            <a:lstStyle/>
            <a:p>
              <a:pPr defTabSz="457200">
                <a:lnSpc>
                  <a:spcPts val="4400"/>
                </a:lnSpc>
                <a:tabLst>
                  <a:tab pos="1066800" algn="l"/>
                </a:tabLst>
                <a:defRPr sz="3200" b="1">
                  <a:solidFill>
                    <a:srgbClr val="FFFFFF"/>
                  </a:solidFill>
                  <a:latin typeface="+mj-lt"/>
                  <a:ea typeface="+mj-ea"/>
                  <a:cs typeface="+mj-cs"/>
                  <a:sym typeface="Gill Sans"/>
                </a:defRPr>
              </a:pPr>
              <a:endParaRPr/>
            </a:p>
          </p:txBody>
        </p:sp>
        <p:sp>
          <p:nvSpPr>
            <p:cNvPr id="1180" name="Upramp to Accelerate the Wake"/>
            <p:cNvSpPr txBox="1"/>
            <p:nvPr/>
          </p:nvSpPr>
          <p:spPr>
            <a:xfrm>
              <a:off x="12710" y="73622"/>
              <a:ext cx="10337791" cy="64461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457200">
                <a:lnSpc>
                  <a:spcPts val="4400"/>
                </a:lnSpc>
                <a:tabLst>
                  <a:tab pos="1066800" algn="l"/>
                </a:tabLst>
                <a:defRPr sz="3200" b="1">
                  <a:solidFill>
                    <a:srgbClr val="FFFFFF"/>
                  </a:solidFill>
                  <a:latin typeface="+mj-lt"/>
                  <a:ea typeface="+mj-ea"/>
                  <a:cs typeface="+mj-cs"/>
                  <a:sym typeface="Gill Sans"/>
                </a:defRPr>
              </a:lvl1pPr>
            </a:lstStyle>
            <a:p>
              <a:r>
                <a:t>Upramp to Accelerate the Wake</a:t>
              </a:r>
            </a:p>
          </p:txBody>
        </p:sp>
      </p:grpSp>
      <p:sp>
        <p:nvSpPr>
          <p:cNvPr id="1182" name="Rectangle"/>
          <p:cNvSpPr/>
          <p:nvPr/>
        </p:nvSpPr>
        <p:spPr>
          <a:xfrm>
            <a:off x="12550030" y="3798010"/>
            <a:ext cx="10316110" cy="8970275"/>
          </a:xfrm>
          <a:prstGeom prst="rect">
            <a:avLst/>
          </a:prstGeom>
          <a:ln w="25400">
            <a:solidFill>
              <a:srgbClr val="000000"/>
            </a:solidFill>
            <a:miter lim="400000"/>
          </a:ln>
        </p:spPr>
        <p:txBody>
          <a:bodyPr lIns="71436" tIns="71436" rIns="71436" bIns="71436" anchor="ctr"/>
          <a:lstStyle/>
          <a:p>
            <a:pPr defTabSz="584200">
              <a:defRPr sz="2400"/>
            </a:pPr>
            <a:endParaRPr/>
          </a:p>
        </p:txBody>
      </p:sp>
      <p:sp>
        <p:nvSpPr>
          <p:cNvPr id="3" name="Slide Number Placeholder 2">
            <a:extLst>
              <a:ext uri="{FF2B5EF4-FFF2-40B4-BE49-F238E27FC236}">
                <a16:creationId xmlns:a16="http://schemas.microsoft.com/office/drawing/2014/main" id="{BF4592BB-E11F-CB79-3CE0-7B2C2F6857DD}"/>
              </a:ext>
            </a:extLst>
          </p:cNvPr>
          <p:cNvSpPr>
            <a:spLocks noGrp="1"/>
          </p:cNvSpPr>
          <p:nvPr>
            <p:ph type="sldNum" sz="quarter" idx="2"/>
          </p:nvPr>
        </p:nvSpPr>
        <p:spPr/>
        <p:txBody>
          <a:bodyPr/>
          <a:lstStyle/>
          <a:p>
            <a:fld id="{86CB4B4D-7CA3-9044-876B-883B54F8677D}" type="slidenum">
              <a:rPr lang="en-PT" smtClean="0"/>
              <a:t>17</a:t>
            </a:fld>
            <a:endParaRPr lang="en-PT"/>
          </a:p>
        </p:txBody>
      </p:sp>
      <p:pic>
        <p:nvPicPr>
          <p:cNvPr id="4" name="Picture 3">
            <a:extLst>
              <a:ext uri="{FF2B5EF4-FFF2-40B4-BE49-F238E27FC236}">
                <a16:creationId xmlns:a16="http://schemas.microsoft.com/office/drawing/2014/main" id="{4123451B-9864-653F-21B5-43F5B79D42B5}"/>
              </a:ext>
            </a:extLst>
          </p:cNvPr>
          <p:cNvPicPr>
            <a:picLocks noChangeAspect="1"/>
          </p:cNvPicPr>
          <p:nvPr/>
        </p:nvPicPr>
        <p:blipFill>
          <a:blip r:embed="rId13"/>
          <a:stretch>
            <a:fillRect/>
          </a:stretch>
        </p:blipFill>
        <p:spPr>
          <a:xfrm>
            <a:off x="1632612" y="3968704"/>
            <a:ext cx="9698489" cy="5453974"/>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964" fill="hold"/>
                                        <p:tgtEl>
                                          <p:spTgt spid="1154"/>
                                        </p:tgtEl>
                                      </p:cBhvr>
                                    </p:cmd>
                                  </p:childTnLst>
                                </p:cTn>
                              </p:par>
                            </p:childTnLst>
                          </p:cTn>
                        </p:par>
                      </p:childTnLst>
                    </p:cTn>
                  </p:par>
                  <p:par>
                    <p:cTn id="7" fill="hold">
                      <p:stCondLst>
                        <p:cond delay="indefinite"/>
                      </p:stCondLst>
                      <p:childTnLst>
                        <p:par>
                          <p:cTn id="8" fill="hold">
                            <p:stCondLst>
                              <p:cond delay="0"/>
                            </p:stCondLst>
                            <p:childTnLst>
                              <p:par>
                                <p:cTn id="9" presetID="3" presetClass="mediacall" presetSubtype="0" fill="hold" nodeType="clickEffect">
                                  <p:stCondLst>
                                    <p:cond delay="0"/>
                                  </p:stCondLst>
                                  <p:childTnLst>
                                    <p:cmd type="call" cmd="stop">
                                      <p:cBhvr>
                                        <p:cTn id="10" dur="1000" fill="hold"/>
                                        <p:tgtEl>
                                          <p:spTgt spid="115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1" fill="hold" display="0">
                  <p:stCondLst>
                    <p:cond delay="indefinite"/>
                  </p:stCondLst>
                </p:cTn>
                <p:tgtEl>
                  <p:spTgt spid="1154"/>
                </p:tgtEl>
              </p:cMediaNode>
            </p:video>
            <p:seq concurrent="1" prevAc="none" nextAc="seek">
              <p:cTn id="12" restart="whenNotActive" fill="hold" evtFilter="cancelBubble" nodeType="interactiveSeq">
                <p:stCondLst>
                  <p:cond evt="onClick" delay="0">
                    <p:tgtEl>
                      <p:spTgt spid="115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154"/>
                                        </p:tgtEl>
                                      </p:cBhvr>
                                    </p:cmd>
                                  </p:childTnLst>
                                </p:cTn>
                              </p:par>
                            </p:childTnLst>
                          </p:cTn>
                        </p:par>
                      </p:childTnLst>
                    </p:cTn>
                  </p:par>
                </p:childTnLst>
              </p:cTn>
              <p:nextCondLst>
                <p:cond evt="onClick" delay="0">
                  <p:tgtEl>
                    <p:spTgt spid="115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3" name="Group"/>
          <p:cNvSpPr/>
          <p:nvPr/>
        </p:nvSpPr>
        <p:spPr>
          <a:xfrm>
            <a:off x="5527005" y="10414375"/>
            <a:ext cx="5232174" cy="1647064"/>
          </a:xfrm>
          <a:prstGeom prst="rect">
            <a:avLst/>
          </a:prstGeom>
          <a:solidFill>
            <a:srgbClr val="3A7A51">
              <a:alpha val="18363"/>
            </a:srgbClr>
          </a:solidFill>
          <a:ln w="12700">
            <a:miter lim="400000"/>
          </a:ln>
        </p:spPr>
        <p:txBody>
          <a:bodyPr lIns="0" tIns="0" rIns="0" bIns="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199"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200"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1200"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3"/>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201" name="Tecnico_ID_Principal_RBG-BRANCO.png" descr="Tecnico_ID_Principal_RBG-BRANCO.png"/>
          <p:cNvPicPr>
            <a:picLocks noChangeAspect="1"/>
          </p:cNvPicPr>
          <p:nvPr/>
        </p:nvPicPr>
        <p:blipFill>
          <a:blip r:embed="rId4"/>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1202"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t> Sept 2026 </a:t>
                </a:r>
              </a:p>
            </p:txBody>
          </p:sp>
        </mc:Choice>
        <mc:Fallback xmlns="">
          <p:sp>
            <p:nvSpPr>
              <p:cNvPr id="1202"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5"/>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204" name="Rectangle"/>
          <p:cNvSpPr/>
          <p:nvPr/>
        </p:nvSpPr>
        <p:spPr>
          <a:xfrm>
            <a:off x="12573725" y="3349680"/>
            <a:ext cx="10352445" cy="2602979"/>
          </a:xfrm>
          <a:prstGeom prst="rect">
            <a:avLst/>
          </a:prstGeom>
          <a:ln w="25400">
            <a:solidFill>
              <a:srgbClr val="000000"/>
            </a:solidFill>
            <a:miter lim="400000"/>
          </a:ln>
        </p:spPr>
        <p:txBody>
          <a:bodyPr lIns="50800" tIns="50800" rIns="50800" bIns="50800" anchor="ctr"/>
          <a:lstStyle/>
          <a:p>
            <a:pPr defTabSz="584200">
              <a:defRPr sz="2400"/>
            </a:pPr>
            <a:endParaRPr/>
          </a:p>
        </p:txBody>
      </p:sp>
      <p:pic>
        <p:nvPicPr>
          <p:cNvPr id="1206" name="pasted-movie.png" descr="pasted-movie.png"/>
          <p:cNvPicPr>
            <a:picLocks noChangeAspect="1"/>
          </p:cNvPicPr>
          <p:nvPr/>
        </p:nvPicPr>
        <p:blipFill>
          <a:blip r:embed="rId6"/>
          <a:stretch>
            <a:fillRect/>
          </a:stretch>
        </p:blipFill>
        <p:spPr>
          <a:xfrm>
            <a:off x="3980526" y="3361711"/>
            <a:ext cx="4152901" cy="762001"/>
          </a:xfrm>
          <a:prstGeom prst="rect">
            <a:avLst/>
          </a:prstGeom>
          <a:ln w="12700">
            <a:miter lim="400000"/>
          </a:ln>
        </p:spPr>
      </p:pic>
      <p:pic>
        <p:nvPicPr>
          <p:cNvPr id="1207" name="pasted-movie.png" descr="pasted-movie.png"/>
          <p:cNvPicPr>
            <a:picLocks noChangeAspect="1"/>
          </p:cNvPicPr>
          <p:nvPr/>
        </p:nvPicPr>
        <p:blipFill>
          <a:blip r:embed="rId6"/>
          <a:stretch>
            <a:fillRect/>
          </a:stretch>
        </p:blipFill>
        <p:spPr>
          <a:xfrm rot="16200000">
            <a:off x="-1631576" y="5587158"/>
            <a:ext cx="6182446" cy="1134394"/>
          </a:xfrm>
          <a:prstGeom prst="rect">
            <a:avLst/>
          </a:prstGeom>
          <a:ln w="12700">
            <a:miter lim="400000"/>
          </a:ln>
        </p:spPr>
      </p:pic>
      <p:pic>
        <p:nvPicPr>
          <p:cNvPr id="1208" name="pasted-movie.png" descr="pasted-movie.png"/>
          <p:cNvPicPr>
            <a:picLocks noChangeAspect="1"/>
          </p:cNvPicPr>
          <p:nvPr/>
        </p:nvPicPr>
        <p:blipFill>
          <a:blip r:embed="rId6"/>
          <a:stretch>
            <a:fillRect/>
          </a:stretch>
        </p:blipFill>
        <p:spPr>
          <a:xfrm rot="16200000">
            <a:off x="7286413" y="5791993"/>
            <a:ext cx="7301525" cy="1558784"/>
          </a:xfrm>
          <a:prstGeom prst="rect">
            <a:avLst/>
          </a:prstGeom>
          <a:ln w="12700">
            <a:miter lim="400000"/>
          </a:ln>
        </p:spPr>
      </p:pic>
      <p:pic>
        <p:nvPicPr>
          <p:cNvPr id="1209" name="pasted-movie.png" descr="pasted-movie.png"/>
          <p:cNvPicPr>
            <a:picLocks noChangeAspect="1"/>
          </p:cNvPicPr>
          <p:nvPr/>
        </p:nvPicPr>
        <p:blipFill>
          <a:blip r:embed="rId6"/>
          <a:stretch>
            <a:fillRect/>
          </a:stretch>
        </p:blipFill>
        <p:spPr>
          <a:xfrm rot="16200000">
            <a:off x="6694119" y="5657528"/>
            <a:ext cx="8366038" cy="1588953"/>
          </a:xfrm>
          <a:prstGeom prst="rect">
            <a:avLst/>
          </a:prstGeom>
          <a:ln w="12700">
            <a:miter lim="400000"/>
          </a:ln>
        </p:spPr>
      </p:pic>
      <p:pic>
        <p:nvPicPr>
          <p:cNvPr id="1210" name="pasted-movie.png" descr="pasted-movie.png"/>
          <p:cNvPicPr>
            <a:picLocks noChangeAspect="1"/>
          </p:cNvPicPr>
          <p:nvPr/>
        </p:nvPicPr>
        <p:blipFill>
          <a:blip r:embed="rId6"/>
          <a:stretch>
            <a:fillRect/>
          </a:stretch>
        </p:blipFill>
        <p:spPr>
          <a:xfrm>
            <a:off x="2069790" y="9161378"/>
            <a:ext cx="8030675" cy="1473519"/>
          </a:xfrm>
          <a:prstGeom prst="rect">
            <a:avLst/>
          </a:prstGeom>
          <a:ln w="12700">
            <a:miter lim="400000"/>
          </a:ln>
        </p:spPr>
      </p:pic>
      <p:sp>
        <p:nvSpPr>
          <p:cNvPr id="1220" name="Rectangle"/>
          <p:cNvSpPr/>
          <p:nvPr/>
        </p:nvSpPr>
        <p:spPr>
          <a:xfrm>
            <a:off x="1231227" y="3374411"/>
            <a:ext cx="10316110" cy="9302631"/>
          </a:xfrm>
          <a:prstGeom prst="rect">
            <a:avLst/>
          </a:prstGeom>
          <a:ln w="25400">
            <a:solidFill>
              <a:srgbClr val="000000"/>
            </a:solidFill>
            <a:miter lim="400000"/>
          </a:ln>
        </p:spPr>
        <p:txBody>
          <a:bodyPr lIns="50800" tIns="50800" rIns="50800" bIns="50800" anchor="ctr"/>
          <a:lstStyle/>
          <a:p>
            <a:pPr defTabSz="584200">
              <a:defRPr sz="2400"/>
            </a:pPr>
            <a:endParaRPr/>
          </a:p>
        </p:txBody>
      </p:sp>
      <p:sp>
        <p:nvSpPr>
          <p:cNvPr id="1221" name="Tracking the Wake’s Back"/>
          <p:cNvSpPr/>
          <p:nvPr/>
        </p:nvSpPr>
        <p:spPr>
          <a:xfrm>
            <a:off x="1227809" y="2702641"/>
            <a:ext cx="10322947" cy="791212"/>
          </a:xfrm>
          <a:prstGeom prst="rect">
            <a:avLst/>
          </a:prstGeom>
          <a:solidFill>
            <a:srgbClr val="009DE0"/>
          </a:solidFill>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defTabSz="457200">
              <a:lnSpc>
                <a:spcPts val="4400"/>
              </a:lnSpc>
              <a:tabLst>
                <a:tab pos="1066800" algn="l"/>
              </a:tabLst>
              <a:defRPr sz="3200" b="1">
                <a:solidFill>
                  <a:srgbClr val="FFFFFF"/>
                </a:solidFill>
                <a:latin typeface="+mj-lt"/>
                <a:ea typeface="+mj-ea"/>
                <a:cs typeface="+mj-cs"/>
                <a:sym typeface="Gill Sans"/>
              </a:defRPr>
            </a:lvl1pPr>
          </a:lstStyle>
          <a:p>
            <a:r>
              <a:t>Tracking the Wake’s Back</a:t>
            </a:r>
          </a:p>
        </p:txBody>
      </p:sp>
      <p:sp>
        <p:nvSpPr>
          <p:cNvPr id="1222" name="Taking the derivative:"/>
          <p:cNvSpPr txBox="1"/>
          <p:nvPr/>
        </p:nvSpPr>
        <p:spPr>
          <a:xfrm>
            <a:off x="1705168" y="10861292"/>
            <a:ext cx="3557787" cy="612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defTabSz="457200">
              <a:lnSpc>
                <a:spcPct val="120000"/>
              </a:lnSpc>
              <a:spcBef>
                <a:spcPts val="1200"/>
              </a:spcBef>
              <a:defRPr sz="3200">
                <a:latin typeface="Gill Sans Light"/>
                <a:ea typeface="Gill Sans Light"/>
                <a:cs typeface="Gill Sans Light"/>
                <a:sym typeface="Gill Sans Light"/>
              </a:defRPr>
            </a:lvl1pPr>
          </a:lstStyle>
          <a:p>
            <a:r>
              <a:t>Taking the derivative: </a:t>
            </a:r>
          </a:p>
        </p:txBody>
      </p:sp>
      <p:sp>
        <p:nvSpPr>
          <p:cNvPr id="1223" name="Imposing Always Phase-Locking"/>
          <p:cNvSpPr/>
          <p:nvPr/>
        </p:nvSpPr>
        <p:spPr>
          <a:xfrm>
            <a:off x="12573725" y="2700941"/>
            <a:ext cx="10352445" cy="791213"/>
          </a:xfrm>
          <a:prstGeom prst="rect">
            <a:avLst/>
          </a:prstGeom>
          <a:solidFill>
            <a:srgbClr val="717782"/>
          </a:solidFill>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defTabSz="457200">
              <a:lnSpc>
                <a:spcPts val="4400"/>
              </a:lnSpc>
              <a:tabLst>
                <a:tab pos="1066800" algn="l"/>
              </a:tabLst>
              <a:defRPr sz="3200" b="1">
                <a:solidFill>
                  <a:srgbClr val="FFFFFF"/>
                </a:solidFill>
                <a:latin typeface="+mj-lt"/>
                <a:ea typeface="+mj-ea"/>
                <a:cs typeface="+mj-cs"/>
                <a:sym typeface="Gill Sans"/>
              </a:defRPr>
            </a:lvl1pPr>
          </a:lstStyle>
          <a:p>
            <a:r>
              <a:t>Imposing Always Phase-Locking</a:t>
            </a:r>
          </a:p>
        </p:txBody>
      </p:sp>
      <mc:AlternateContent xmlns:mc="http://schemas.openxmlformats.org/markup-compatibility/2006" xmlns:a14="http://schemas.microsoft.com/office/drawing/2010/main">
        <mc:Choice Requires="a14">
          <p:sp>
            <p:nvSpPr>
              <p:cNvPr id="1225" name="Equation"/>
              <p:cNvSpPr txBox="1"/>
              <p:nvPr/>
            </p:nvSpPr>
            <p:spPr>
              <a:xfrm>
                <a:off x="15606377" y="3940700"/>
                <a:ext cx="4287141" cy="1288734"/>
              </a:xfrm>
              <a:prstGeom prst="rect">
                <a:avLst/>
              </a:prstGeom>
              <a:ln w="12700">
                <a:miter lim="400000"/>
              </a:ln>
            </p:spPr>
            <p:txBody>
              <a:bodyPr wrap="none" lIns="0" tIns="0" rIns="0" bIns="0">
                <a:spAutoFit/>
              </a:bodyPr>
              <a:lstStyle/>
              <a:p>
                <a:pPr algn="l" defTabSz="914400" latinLnBrk="1">
                  <a:defRPr sz="1800"/>
                </a:pPr>
                <a14:m>
                  <m:oMathPara xmlns:m="http://schemas.openxmlformats.org/officeDocument/2006/math">
                    <m:oMath>
                      <m:f>
                        <m:fPr>
                          <m:ctrlPr>
                            <a:rPr sz="3300" i="1">
                              <a:solidFill>
                                <a:srgbClr val="000000"/>
                              </a:solidFill>
                              <a:latin typeface="Cambria Math" panose="02040503050406030204" pitchFamily="18" charset="0"/>
                            </a:rPr>
                          </m:ctrlPr>
                        </m:fPr>
                        <m:num>
                          <m:r>
                            <a:rPr sz="3300" i="1">
                              <a:solidFill>
                                <a:srgbClr val="000000"/>
                              </a:solidFill>
                              <a:latin typeface="Cambria Math" panose="02040503050406030204" pitchFamily="18" charset="0"/>
                            </a:rPr>
                            <m:t>𝑑𝑣</m:t>
                          </m:r>
                          <m:r>
                            <a:rPr sz="3300" i="1">
                              <a:solidFill>
                                <a:srgbClr val="000000"/>
                              </a:solidFill>
                              <a:latin typeface="Cambria Math" panose="02040503050406030204" pitchFamily="18" charset="0"/>
                            </a:rPr>
                            <m:t>(</m:t>
                          </m:r>
                          <m:r>
                            <a:rPr sz="3300" i="1">
                              <a:solidFill>
                                <a:srgbClr val="000000"/>
                              </a:solidFill>
                              <a:latin typeface="Cambria Math" panose="02040503050406030204" pitchFamily="18" charset="0"/>
                            </a:rPr>
                            <m:t>𝑧</m:t>
                          </m:r>
                          <m:r>
                            <a:rPr sz="3300" i="1">
                              <a:solidFill>
                                <a:srgbClr val="000000"/>
                              </a:solidFill>
                              <a:latin typeface="Cambria Math" panose="02040503050406030204" pitchFamily="18" charset="0"/>
                            </a:rPr>
                            <m:t>)</m:t>
                          </m:r>
                          <m:r>
                            <a:rPr sz="3300" i="1">
                              <a:solidFill>
                                <a:srgbClr val="000000"/>
                              </a:solidFill>
                              <a:latin typeface="Cambria Math" panose="02040503050406030204" pitchFamily="18" charset="0"/>
                            </a:rPr>
                            <m:t>𝛾</m:t>
                          </m:r>
                          <m:r>
                            <a:rPr sz="3300" i="1">
                              <a:solidFill>
                                <a:srgbClr val="000000"/>
                              </a:solidFill>
                              <a:latin typeface="Cambria Math" panose="02040503050406030204" pitchFamily="18" charset="0"/>
                            </a:rPr>
                            <m:t>(</m:t>
                          </m:r>
                          <m:r>
                            <a:rPr sz="3300" i="1">
                              <a:solidFill>
                                <a:srgbClr val="000000"/>
                              </a:solidFill>
                              <a:latin typeface="Cambria Math" panose="02040503050406030204" pitchFamily="18" charset="0"/>
                            </a:rPr>
                            <m:t>𝑧</m:t>
                          </m:r>
                          <m:r>
                            <a:rPr sz="3300" i="1">
                              <a:solidFill>
                                <a:srgbClr val="000000"/>
                              </a:solidFill>
                              <a:latin typeface="Cambria Math" panose="02040503050406030204" pitchFamily="18" charset="0"/>
                            </a:rPr>
                            <m:t>)</m:t>
                          </m:r>
                        </m:num>
                        <m:den>
                          <m:r>
                            <a:rPr sz="3300" i="1">
                              <a:solidFill>
                                <a:srgbClr val="000000"/>
                              </a:solidFill>
                              <a:latin typeface="Cambria Math" panose="02040503050406030204" pitchFamily="18" charset="0"/>
                            </a:rPr>
                            <m:t>𝑑𝑧</m:t>
                          </m:r>
                        </m:den>
                      </m:f>
                      <m:r>
                        <a:rPr sz="3300" i="1">
                          <a:solidFill>
                            <a:srgbClr val="000000"/>
                          </a:solidFill>
                          <a:latin typeface="Cambria Math" panose="02040503050406030204" pitchFamily="18" charset="0"/>
                        </a:rPr>
                        <m:t>=</m:t>
                      </m:r>
                      <m:f>
                        <m:fPr>
                          <m:ctrlPr>
                            <a:rPr sz="3300" i="1">
                              <a:solidFill>
                                <a:srgbClr val="000000"/>
                              </a:solidFill>
                              <a:latin typeface="Cambria Math" panose="02040503050406030204" pitchFamily="18" charset="0"/>
                            </a:rPr>
                          </m:ctrlPr>
                        </m:fPr>
                        <m:num>
                          <m:r>
                            <a:rPr sz="3300" i="1">
                              <a:solidFill>
                                <a:srgbClr val="000000"/>
                              </a:solidFill>
                              <a:latin typeface="Cambria Math" panose="02040503050406030204" pitchFamily="18" charset="0"/>
                            </a:rPr>
                            <m:t>𝑒</m:t>
                          </m:r>
                          <m:sSub>
                            <m:sSubPr>
                              <m:ctrlPr>
                                <a:rPr sz="3300" i="1">
                                  <a:solidFill>
                                    <a:srgbClr val="000000"/>
                                  </a:solidFill>
                                  <a:latin typeface="Cambria Math" panose="02040503050406030204" pitchFamily="18" charset="0"/>
                                </a:rPr>
                              </m:ctrlPr>
                            </m:sSubPr>
                            <m:e>
                              <m:r>
                                <a:rPr sz="3300" i="1">
                                  <a:solidFill>
                                    <a:srgbClr val="000000"/>
                                  </a:solidFill>
                                  <a:latin typeface="Cambria Math" panose="02040503050406030204" pitchFamily="18" charset="0"/>
                                </a:rPr>
                                <m:t>𝛼</m:t>
                              </m:r>
                            </m:e>
                            <m:sub>
                              <m:r>
                                <a:rPr sz="3300" i="1">
                                  <a:solidFill>
                                    <a:srgbClr val="000000"/>
                                  </a:solidFill>
                                  <a:latin typeface="Cambria Math" panose="02040503050406030204" pitchFamily="18" charset="0"/>
                                </a:rPr>
                                <m:t>0</m:t>
                              </m:r>
                            </m:sub>
                          </m:sSub>
                          <m:sSup>
                            <m:sSupPr>
                              <m:ctrlPr>
                                <a:rPr sz="3300" i="1">
                                  <a:solidFill>
                                    <a:srgbClr val="000000"/>
                                  </a:solidFill>
                                  <a:latin typeface="Cambria Math" panose="02040503050406030204" pitchFamily="18" charset="0"/>
                                </a:rPr>
                              </m:ctrlPr>
                            </m:sSupPr>
                            <m:e>
                              <m:r>
                                <a:rPr sz="3300" i="1">
                                  <a:solidFill>
                                    <a:srgbClr val="000000"/>
                                  </a:solidFill>
                                  <a:latin typeface="Cambria Math" panose="02040503050406030204" pitchFamily="18" charset="0"/>
                                </a:rPr>
                                <m:t>𝑐</m:t>
                              </m:r>
                            </m:e>
                            <m:sup>
                              <m:r>
                                <a:rPr sz="3300" i="1">
                                  <a:solidFill>
                                    <a:srgbClr val="000000"/>
                                  </a:solidFill>
                                  <a:latin typeface="Cambria Math" panose="02040503050406030204" pitchFamily="18" charset="0"/>
                                </a:rPr>
                                <m:t>2</m:t>
                              </m:r>
                            </m:sup>
                          </m:sSup>
                        </m:num>
                        <m:den>
                          <m:r>
                            <a:rPr sz="3300" i="1">
                              <a:solidFill>
                                <a:srgbClr val="000000"/>
                              </a:solidFill>
                              <a:latin typeface="Cambria Math" panose="02040503050406030204" pitchFamily="18" charset="0"/>
                            </a:rPr>
                            <m:t>𝑚</m:t>
                          </m:r>
                          <m:sSub>
                            <m:sSubPr>
                              <m:ctrlPr>
                                <a:rPr sz="3300" i="1">
                                  <a:solidFill>
                                    <a:srgbClr val="000000"/>
                                  </a:solidFill>
                                  <a:latin typeface="Cambria Math" panose="02040503050406030204" pitchFamily="18" charset="0"/>
                                </a:rPr>
                              </m:ctrlPr>
                            </m:sSubPr>
                            <m:e>
                              <m:r>
                                <a:rPr sz="3300" i="1">
                                  <a:solidFill>
                                    <a:srgbClr val="000000"/>
                                  </a:solidFill>
                                  <a:latin typeface="Cambria Math" panose="02040503050406030204" pitchFamily="18" charset="0"/>
                                </a:rPr>
                                <m:t>𝑣</m:t>
                              </m:r>
                            </m:e>
                            <m:sub>
                              <m:r>
                                <a:rPr sz="3300" i="1">
                                  <a:solidFill>
                                    <a:srgbClr val="000000"/>
                                  </a:solidFill>
                                  <a:latin typeface="Cambria Math" panose="02040503050406030204" pitchFamily="18" charset="0"/>
                                </a:rPr>
                                <m:t>𝑔</m:t>
                              </m:r>
                            </m:sub>
                          </m:sSub>
                        </m:den>
                      </m:f>
                      <m:rad>
                        <m:radPr>
                          <m:degHide m:val="on"/>
                          <m:ctrlPr>
                            <a:rPr sz="3300" i="1">
                              <a:solidFill>
                                <a:srgbClr val="000000"/>
                              </a:solidFill>
                              <a:latin typeface="Cambria Math" panose="02040503050406030204" pitchFamily="18" charset="0"/>
                            </a:rPr>
                          </m:ctrlPr>
                        </m:radPr>
                        <m:deg/>
                        <m:e>
                          <m:f>
                            <m:fPr>
                              <m:ctrlPr>
                                <a:rPr sz="3300" i="1">
                                  <a:solidFill>
                                    <a:srgbClr val="000000"/>
                                  </a:solidFill>
                                  <a:latin typeface="Cambria Math" panose="02040503050406030204" pitchFamily="18" charset="0"/>
                                </a:rPr>
                              </m:ctrlPr>
                            </m:fPr>
                            <m:num>
                              <m:r>
                                <a:rPr sz="3300" i="1">
                                  <a:solidFill>
                                    <a:srgbClr val="000000"/>
                                  </a:solidFill>
                                  <a:latin typeface="Cambria Math" panose="02040503050406030204" pitchFamily="18" charset="0"/>
                                </a:rPr>
                                <m:t>𝑛</m:t>
                              </m:r>
                              <m:r>
                                <a:rPr sz="3300" i="1">
                                  <a:solidFill>
                                    <a:srgbClr val="000000"/>
                                  </a:solidFill>
                                  <a:latin typeface="Cambria Math" panose="02040503050406030204" pitchFamily="18" charset="0"/>
                                </a:rPr>
                                <m:t>(</m:t>
                              </m:r>
                              <m:r>
                                <a:rPr sz="3300" i="1">
                                  <a:solidFill>
                                    <a:srgbClr val="000000"/>
                                  </a:solidFill>
                                  <a:latin typeface="Cambria Math" panose="02040503050406030204" pitchFamily="18" charset="0"/>
                                </a:rPr>
                                <m:t>𝑧</m:t>
                              </m:r>
                              <m:r>
                                <a:rPr sz="3300" i="1">
                                  <a:solidFill>
                                    <a:srgbClr val="000000"/>
                                  </a:solidFill>
                                  <a:latin typeface="Cambria Math" panose="02040503050406030204" pitchFamily="18" charset="0"/>
                                </a:rPr>
                                <m:t>)</m:t>
                              </m:r>
                            </m:num>
                            <m:den>
                              <m:sSub>
                                <m:sSubPr>
                                  <m:ctrlPr>
                                    <a:rPr sz="3300" i="1">
                                      <a:solidFill>
                                        <a:srgbClr val="000000"/>
                                      </a:solidFill>
                                      <a:latin typeface="Cambria Math" panose="02040503050406030204" pitchFamily="18" charset="0"/>
                                    </a:rPr>
                                  </m:ctrlPr>
                                </m:sSubPr>
                                <m:e>
                                  <m:r>
                                    <a:rPr sz="3300" i="1">
                                      <a:solidFill>
                                        <a:srgbClr val="000000"/>
                                      </a:solidFill>
                                      <a:latin typeface="Cambria Math" panose="02040503050406030204" pitchFamily="18" charset="0"/>
                                    </a:rPr>
                                    <m:t>𝑛</m:t>
                                  </m:r>
                                </m:e>
                                <m:sub>
                                  <m:r>
                                    <a:rPr sz="3300" i="1">
                                      <a:solidFill>
                                        <a:srgbClr val="000000"/>
                                      </a:solidFill>
                                      <a:latin typeface="Cambria Math" panose="02040503050406030204" pitchFamily="18" charset="0"/>
                                    </a:rPr>
                                    <m:t>0</m:t>
                                  </m:r>
                                </m:sub>
                              </m:sSub>
                            </m:den>
                          </m:f>
                        </m:e>
                      </m:rad>
                    </m:oMath>
                  </m:oMathPara>
                </a14:m>
                <a:endParaRPr sz="3300"/>
              </a:p>
            </p:txBody>
          </p:sp>
        </mc:Choice>
        <mc:Fallback xmlns="">
          <p:sp>
            <p:nvSpPr>
              <p:cNvPr id="1225" name="Equation"/>
              <p:cNvSpPr txBox="1">
                <a:spLocks noRot="1" noChangeAspect="1" noMove="1" noResize="1" noEditPoints="1" noAdjustHandles="1" noChangeArrowheads="1" noChangeShapeType="1" noTextEdit="1"/>
              </p:cNvSpPr>
              <p:nvPr/>
            </p:nvSpPr>
            <p:spPr>
              <a:xfrm>
                <a:off x="15606377" y="3940700"/>
                <a:ext cx="4287141" cy="1288734"/>
              </a:xfrm>
              <a:prstGeom prst="rect">
                <a:avLst/>
              </a:prstGeom>
              <a:blipFill>
                <a:blip r:embed="rId7"/>
                <a:stretch>
                  <a:fillRect l="-3245" r="-12684" b="-15686"/>
                </a:stretch>
              </a:blipFill>
              <a:ln w="12700">
                <a:miter lim="400000"/>
              </a:ln>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226" name="Group"/>
              <p:cNvSpPr txBox="1"/>
              <p:nvPr/>
            </p:nvSpPr>
            <p:spPr>
              <a:xfrm>
                <a:off x="5630362" y="10614242"/>
                <a:ext cx="5028512" cy="1473520"/>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lstStyle>
                <a:lvl1pPr defTabSz="825500">
                  <a:defRPr sz="3200">
                    <a:latin typeface="Gill Sans Light"/>
                    <a:ea typeface="Gill Sans Light"/>
                    <a:cs typeface="Gill Sans Light"/>
                    <a:sym typeface="Gill Sans Light"/>
                  </a:defRPr>
                </a:lvl1pPr>
              </a:lstStyle>
              <a:p>
                <a:pPr/>
                <a14:m>
                  <m:oMathPara xmlns:m="http://schemas.openxmlformats.org/officeDocument/2006/math">
                    <m:oMathParaPr>
                      <m:jc m:val="center"/>
                    </m:oMathParaPr>
                    <m:o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𝑤</m:t>
                          </m:r>
                        </m:sub>
                      </m:sSub>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𝑡</m:t>
                      </m:r>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𝑓</m:t>
                          </m:r>
                        </m:sub>
                      </m:sSub>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𝑛</m:t>
                          </m:r>
                        </m:e>
                        <m:sub>
                          <m:r>
                            <a:rPr sz="3350" i="1">
                              <a:solidFill>
                                <a:srgbClr val="000000"/>
                              </a:solidFill>
                              <a:latin typeface="Cambria Math" panose="02040503050406030204" pitchFamily="18" charset="0"/>
                            </a:rPr>
                            <m:t>𝑤</m:t>
                          </m:r>
                        </m:sub>
                      </m:sSub>
                      <m:f>
                        <m:fPr>
                          <m:ctrlPr>
                            <a:rPr sz="3350" i="1">
                              <a:solidFill>
                                <a:srgbClr val="000000"/>
                              </a:solidFill>
                              <a:latin typeface="Cambria Math" panose="02040503050406030204" pitchFamily="18" charset="0"/>
                            </a:rPr>
                          </m:ctrlPr>
                        </m:fPr>
                        <m:num>
                          <m:r>
                            <a:rPr sz="3350" i="1">
                              <a:solidFill>
                                <a:srgbClr val="000000"/>
                              </a:solidFill>
                              <a:latin typeface="Cambria Math" panose="02040503050406030204" pitchFamily="18" charset="0"/>
                            </a:rPr>
                            <m:t>𝑑</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𝜆</m:t>
                              </m:r>
                            </m:e>
                            <m:sub>
                              <m:r>
                                <a:rPr sz="3350" i="1">
                                  <a:solidFill>
                                    <a:srgbClr val="000000"/>
                                  </a:solidFill>
                                  <a:latin typeface="Cambria Math" panose="02040503050406030204" pitchFamily="18" charset="0"/>
                                </a:rPr>
                                <m:t>𝑝</m:t>
                              </m:r>
                            </m:sub>
                          </m:sSub>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𝑧</m:t>
                          </m:r>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𝑡</m:t>
                          </m:r>
                          <m:r>
                            <a:rPr sz="3350" i="1">
                              <a:solidFill>
                                <a:srgbClr val="000000"/>
                              </a:solidFill>
                              <a:latin typeface="Cambria Math" panose="02040503050406030204" pitchFamily="18" charset="0"/>
                            </a:rPr>
                            <m:t>))</m:t>
                          </m:r>
                        </m:num>
                        <m:den>
                          <m:r>
                            <a:rPr sz="3350" i="1">
                              <a:solidFill>
                                <a:srgbClr val="000000"/>
                              </a:solidFill>
                              <a:latin typeface="Cambria Math" panose="02040503050406030204" pitchFamily="18" charset="0"/>
                            </a:rPr>
                            <m:t>𝑑𝑡</m:t>
                          </m:r>
                        </m:den>
                      </m:f>
                    </m:oMath>
                  </m:oMathPara>
                </a14:m>
                <a:endParaRPr dirty="0"/>
              </a:p>
            </p:txBody>
          </p:sp>
        </mc:Choice>
        <mc:Fallback xmlns="">
          <p:sp>
            <p:nvSpPr>
              <p:cNvPr id="1226" name="Group"/>
              <p:cNvSpPr txBox="1">
                <a:spLocks noRot="1" noChangeAspect="1" noMove="1" noResize="1" noEditPoints="1" noAdjustHandles="1" noChangeArrowheads="1" noChangeShapeType="1" noTextEdit="1"/>
              </p:cNvSpPr>
              <p:nvPr/>
            </p:nvSpPr>
            <p:spPr>
              <a:xfrm>
                <a:off x="5630362" y="10614242"/>
                <a:ext cx="5028512" cy="1473520"/>
              </a:xfrm>
              <a:prstGeom prst="rect">
                <a:avLst/>
              </a:prstGeom>
              <a:blipFill>
                <a:blip r:embed="rId8"/>
                <a:stretch>
                  <a:fillRect l="-1763" r="-1259"/>
                </a:stretch>
              </a:blipFill>
              <a:ln w="12700">
                <a:miter lim="400000"/>
              </a:ln>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PT">
                    <a:noFill/>
                  </a:rPr>
                  <a:t> </a:t>
                </a:r>
              </a:p>
            </p:txBody>
          </p:sp>
        </mc:Fallback>
      </mc:AlternateContent>
      <p:sp>
        <p:nvSpPr>
          <p:cNvPr id="1227" name="Group"/>
          <p:cNvSpPr/>
          <p:nvPr/>
        </p:nvSpPr>
        <p:spPr>
          <a:xfrm>
            <a:off x="15282915" y="3831762"/>
            <a:ext cx="5119274" cy="1667000"/>
          </a:xfrm>
          <a:prstGeom prst="rect">
            <a:avLst/>
          </a:prstGeom>
          <a:solidFill>
            <a:srgbClr val="3A7A51">
              <a:alpha val="18363"/>
            </a:srgbClr>
          </a:solidFill>
          <a:ln w="12700">
            <a:miter lim="400000"/>
          </a:ln>
        </p:spPr>
        <p:txBody>
          <a:bodyPr lIns="0" tIns="0" rIns="0" bIns="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228" name="For example in the case:"/>
          <p:cNvSpPr txBox="1"/>
          <p:nvPr/>
        </p:nvSpPr>
        <p:spPr>
          <a:xfrm>
            <a:off x="12859661" y="7936231"/>
            <a:ext cx="4211947" cy="13501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defTabSz="457200">
              <a:lnSpc>
                <a:spcPct val="120000"/>
              </a:lnSpc>
              <a:spcBef>
                <a:spcPts val="1200"/>
              </a:spcBef>
              <a:defRPr sz="3200">
                <a:latin typeface="Gill Sans Light"/>
                <a:ea typeface="Gill Sans Light"/>
                <a:cs typeface="Gill Sans Light"/>
                <a:sym typeface="Gill Sans Light"/>
              </a:defRPr>
            </a:lvl1pPr>
          </a:lstStyle>
          <a:p>
            <a:r>
              <a:t>For example in the case: </a:t>
            </a:r>
          </a:p>
        </p:txBody>
      </p:sp>
      <mc:AlternateContent xmlns:mc="http://schemas.openxmlformats.org/markup-compatibility/2006" xmlns:a14="http://schemas.microsoft.com/office/drawing/2010/main">
        <mc:Choice Requires="a14">
          <p:sp>
            <p:nvSpPr>
              <p:cNvPr id="1229" name="c…"/>
              <p:cNvSpPr txBox="1"/>
              <p:nvPr/>
            </p:nvSpPr>
            <p:spPr>
              <a:xfrm>
                <a:off x="13107471" y="8771114"/>
                <a:ext cx="4054623" cy="2683992"/>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lstStyle/>
              <a:p>
                <a:pPr marL="228600" indent="-228600" algn="l" defTabSz="457200">
                  <a:lnSpc>
                    <a:spcPct val="120000"/>
                  </a:lnSpc>
                  <a:spcBef>
                    <a:spcPts val="1200"/>
                  </a:spcBef>
                  <a:buSzPct val="100000"/>
                  <a:buChar char="•"/>
                  <a:defRPr sz="3200">
                    <a:latin typeface="Gill Sans Light"/>
                    <a:ea typeface="Gill Sans Light"/>
                    <a:cs typeface="Gill Sans Light"/>
                    <a:sym typeface="Gill Sans Light"/>
                  </a:defRPr>
                </a:pP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𝑓</m:t>
                        </m:r>
                      </m:sub>
                    </m:sSub>
                    <m:r>
                      <a:rPr sz="3350" i="1">
                        <a:solidFill>
                          <a:srgbClr val="000000"/>
                        </a:solidFill>
                        <a:latin typeface="Cambria Math" panose="02040503050406030204" pitchFamily="18" charset="0"/>
                      </a:rPr>
                      <m:t>=0.96</m:t>
                    </m:r>
                  </m:oMath>
                </a14:m>
                <a:r>
                  <a:rPr dirty="0"/>
                  <a:t>c</a:t>
                </a:r>
              </a:p>
              <a:p>
                <a:pPr marL="228600" indent="-228600" algn="l" defTabSz="457200">
                  <a:lnSpc>
                    <a:spcPct val="120000"/>
                  </a:lnSpc>
                  <a:spcBef>
                    <a:spcPts val="1200"/>
                  </a:spcBef>
                  <a:buSzPct val="100000"/>
                  <a:buChar char="•"/>
                  <a:defRPr sz="3200">
                    <a:latin typeface="Gill Sans Light"/>
                    <a:ea typeface="Gill Sans Light"/>
                    <a:cs typeface="Gill Sans Light"/>
                    <a:sym typeface="Gill Sans Light"/>
                  </a:defRPr>
                </a:pP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𝜇</m:t>
                        </m:r>
                      </m:sub>
                    </m:sSub>
                    <m:r>
                      <a:rPr sz="3350" i="1">
                        <a:solidFill>
                          <a:srgbClr val="000000"/>
                        </a:solidFill>
                        <a:latin typeface="Cambria Math" panose="02040503050406030204" pitchFamily="18" charset="0"/>
                      </a:rPr>
                      <m:t>=0.94</m:t>
                    </m:r>
                  </m:oMath>
                </a14:m>
                <a:r>
                  <a:rPr dirty="0"/>
                  <a:t>c</a:t>
                </a:r>
              </a:p>
              <a:p>
                <a:pPr marL="228600" indent="-228600" algn="l" defTabSz="457200">
                  <a:lnSpc>
                    <a:spcPct val="120000"/>
                  </a:lnSpc>
                  <a:spcBef>
                    <a:spcPts val="1200"/>
                  </a:spcBef>
                  <a:buSzPct val="100000"/>
                  <a:buChar char="•"/>
                  <a:defRPr sz="3200">
                    <a:latin typeface="Gill Sans Light"/>
                    <a:ea typeface="Gill Sans Light"/>
                    <a:cs typeface="Gill Sans Light"/>
                    <a:sym typeface="Gill Sans Light"/>
                  </a:defRPr>
                </a:pP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𝑚</m:t>
                        </m:r>
                      </m:e>
                      <m:sub>
                        <m:r>
                          <a:rPr sz="3350" i="1">
                            <a:solidFill>
                              <a:srgbClr val="000000"/>
                            </a:solidFill>
                            <a:latin typeface="Cambria Math" panose="02040503050406030204" pitchFamily="18" charset="0"/>
                          </a:rPr>
                          <m:t>𝜇</m:t>
                        </m:r>
                      </m:sub>
                    </m:sSub>
                    <m:r>
                      <a:rPr sz="3350" i="1">
                        <a:solidFill>
                          <a:srgbClr val="000000"/>
                        </a:solidFill>
                        <a:latin typeface="Cambria Math" panose="02040503050406030204" pitchFamily="18" charset="0"/>
                      </a:rPr>
                      <m:t>=105.7</m:t>
                    </m:r>
                    <m:r>
                      <m:rPr>
                        <m:sty m:val="p"/>
                      </m:rPr>
                      <a:rPr sz="3350" i="1">
                        <a:solidFill>
                          <a:srgbClr val="000000"/>
                        </a:solidFill>
                        <a:latin typeface="Cambria Math" panose="02040503050406030204" pitchFamily="18" charset="0"/>
                      </a:rPr>
                      <m:t>MeV</m:t>
                    </m:r>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m:rPr>
                            <m:sty m:val="p"/>
                          </m:rPr>
                          <a:rPr sz="3350" i="1">
                            <a:solidFill>
                              <a:srgbClr val="000000"/>
                            </a:solidFill>
                            <a:latin typeface="Cambria Math" panose="02040503050406030204" pitchFamily="18" charset="0"/>
                          </a:rPr>
                          <m:t>c</m:t>
                        </m:r>
                      </m:e>
                      <m:sup>
                        <m:r>
                          <a:rPr sz="3350" i="1">
                            <a:solidFill>
                              <a:srgbClr val="000000"/>
                            </a:solidFill>
                            <a:latin typeface="Cambria Math" panose="02040503050406030204" pitchFamily="18" charset="0"/>
                          </a:rPr>
                          <m:t>2</m:t>
                        </m:r>
                      </m:sup>
                    </m:sSup>
                  </m:oMath>
                </a14:m>
                <a:endParaRPr dirty="0"/>
              </a:p>
            </p:txBody>
          </p:sp>
        </mc:Choice>
        <mc:Fallback xmlns="">
          <p:sp>
            <p:nvSpPr>
              <p:cNvPr id="1229" name="c…"/>
              <p:cNvSpPr txBox="1">
                <a:spLocks noRot="1" noChangeAspect="1" noMove="1" noResize="1" noEditPoints="1" noAdjustHandles="1" noChangeArrowheads="1" noChangeShapeType="1" noTextEdit="1"/>
              </p:cNvSpPr>
              <p:nvPr/>
            </p:nvSpPr>
            <p:spPr>
              <a:xfrm>
                <a:off x="13107471" y="8771114"/>
                <a:ext cx="4054623" cy="2683992"/>
              </a:xfrm>
              <a:prstGeom prst="rect">
                <a:avLst/>
              </a:prstGeom>
              <a:blipFill>
                <a:blip r:embed="rId9"/>
                <a:stretch>
                  <a:fillRect l="-4063"/>
                </a:stretch>
              </a:blipFill>
              <a:ln w="12700">
                <a:miter lim="400000"/>
              </a:ln>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PT">
                    <a:noFill/>
                  </a:rPr>
                  <a:t> </a:t>
                </a:r>
              </a:p>
            </p:txBody>
          </p:sp>
        </mc:Fallback>
      </mc:AlternateContent>
      <p:grpSp>
        <p:nvGrpSpPr>
          <p:cNvPr id="1242" name="Group"/>
          <p:cNvGrpSpPr/>
          <p:nvPr/>
        </p:nvGrpSpPr>
        <p:grpSpPr>
          <a:xfrm>
            <a:off x="17698433" y="7268131"/>
            <a:ext cx="5089583" cy="5109074"/>
            <a:chOff x="0" y="0"/>
            <a:chExt cx="5089582" cy="5109072"/>
          </a:xfrm>
        </p:grpSpPr>
        <p:sp>
          <p:nvSpPr>
            <p:cNvPr id="1231" name="down ramp"/>
            <p:cNvSpPr txBox="1"/>
            <p:nvPr/>
          </p:nvSpPr>
          <p:spPr>
            <a:xfrm>
              <a:off x="893821" y="814554"/>
              <a:ext cx="1241534" cy="105727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spAutoFit/>
            </a:bodyPr>
            <a:lstStyle>
              <a:lvl1pPr>
                <a:defRPr sz="3200">
                  <a:latin typeface="+mj-lt"/>
                  <a:ea typeface="+mj-ea"/>
                  <a:cs typeface="+mj-cs"/>
                  <a:sym typeface="Gill Sans"/>
                </a:defRPr>
              </a:lvl1pPr>
            </a:lstStyle>
            <a:p>
              <a:pPr>
                <a:defRPr>
                  <a:latin typeface="+mn-lt"/>
                  <a:ea typeface="+mn-ea"/>
                  <a:cs typeface="+mn-cs"/>
                  <a:sym typeface="Helvetica Light"/>
                </a:defRPr>
              </a:pPr>
              <a:r>
                <a:rPr>
                  <a:latin typeface="+mj-lt"/>
                  <a:ea typeface="+mj-ea"/>
                  <a:cs typeface="+mj-cs"/>
                  <a:sym typeface="Gill Sans"/>
                </a:rPr>
                <a:t>down ramp</a:t>
              </a:r>
            </a:p>
          </p:txBody>
        </p:sp>
        <p:sp>
          <p:nvSpPr>
            <p:cNvPr id="1232" name="up ramp"/>
            <p:cNvSpPr txBox="1"/>
            <p:nvPr/>
          </p:nvSpPr>
          <p:spPr>
            <a:xfrm>
              <a:off x="2873092" y="814554"/>
              <a:ext cx="1241534" cy="105727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spAutoFit/>
            </a:bodyPr>
            <a:lstStyle>
              <a:lvl1pPr>
                <a:defRPr sz="3200">
                  <a:latin typeface="+mj-lt"/>
                  <a:ea typeface="+mj-ea"/>
                  <a:cs typeface="+mj-cs"/>
                  <a:sym typeface="Gill Sans"/>
                </a:defRPr>
              </a:lvl1pPr>
            </a:lstStyle>
            <a:p>
              <a:pPr>
                <a:defRPr>
                  <a:latin typeface="+mn-lt"/>
                  <a:ea typeface="+mn-ea"/>
                  <a:cs typeface="+mn-cs"/>
                  <a:sym typeface="Helvetica Light"/>
                </a:defRPr>
              </a:pPr>
              <a:r>
                <a:rPr>
                  <a:latin typeface="+mj-lt"/>
                  <a:ea typeface="+mj-ea"/>
                  <a:cs typeface="+mj-cs"/>
                  <a:sym typeface="Gill Sans"/>
                </a:rPr>
                <a:t>up ramp</a:t>
              </a:r>
            </a:p>
          </p:txBody>
        </p:sp>
        <p:grpSp>
          <p:nvGrpSpPr>
            <p:cNvPr id="1238" name="Group"/>
            <p:cNvGrpSpPr/>
            <p:nvPr/>
          </p:nvGrpSpPr>
          <p:grpSpPr>
            <a:xfrm>
              <a:off x="0" y="0"/>
              <a:ext cx="5089583" cy="5109073"/>
              <a:chOff x="0" y="0"/>
              <a:chExt cx="5089582" cy="5109072"/>
            </a:xfrm>
          </p:grpSpPr>
          <p:pic>
            <p:nvPicPr>
              <p:cNvPr id="1233" name="Image" descr="Image"/>
              <p:cNvPicPr>
                <a:picLocks noChangeAspect="1"/>
              </p:cNvPicPr>
              <p:nvPr/>
            </p:nvPicPr>
            <p:blipFill>
              <a:blip r:embed="rId10"/>
              <a:srcRect r="82911"/>
              <a:stretch>
                <a:fillRect/>
              </a:stretch>
            </p:blipFill>
            <p:spPr>
              <a:xfrm>
                <a:off x="90487" y="0"/>
                <a:ext cx="873079" cy="5109073"/>
              </a:xfrm>
              <a:prstGeom prst="rect">
                <a:avLst/>
              </a:prstGeom>
              <a:ln w="12700" cap="flat">
                <a:noFill/>
                <a:miter lim="400000"/>
              </a:ln>
              <a:effectLst/>
            </p:spPr>
          </p:pic>
          <p:sp>
            <p:nvSpPr>
              <p:cNvPr id="1234" name="Line"/>
              <p:cNvSpPr/>
              <p:nvPr/>
            </p:nvSpPr>
            <p:spPr>
              <a:xfrm flipV="1">
                <a:off x="2108766" y="399320"/>
                <a:ext cx="1" cy="3808541"/>
              </a:xfrm>
              <a:prstGeom prst="line">
                <a:avLst/>
              </a:prstGeom>
              <a:noFill/>
              <a:ln w="38100" cap="flat">
                <a:solidFill>
                  <a:srgbClr val="000000"/>
                </a:solidFill>
                <a:custDash>
                  <a:ds d="200000" sp="200000"/>
                </a:custDash>
                <a:miter lim="400000"/>
              </a:ln>
              <a:effectLst/>
            </p:spPr>
            <p:txBody>
              <a:bodyPr wrap="square" lIns="71437" tIns="71437" rIns="71437" bIns="71437" numCol="1" anchor="ctr">
                <a:noAutofit/>
              </a:bodyPr>
              <a:lstStyle/>
              <a:p>
                <a:pPr>
                  <a:defRPr sz="3200">
                    <a:solidFill>
                      <a:srgbClr val="FFFFFF"/>
                    </a:solidFill>
                  </a:defRPr>
                </a:pPr>
                <a:endParaRPr/>
              </a:p>
            </p:txBody>
          </p:sp>
          <p:pic>
            <p:nvPicPr>
              <p:cNvPr id="1235" name="pasted-movie.png" descr="pasted-movie.png"/>
              <p:cNvPicPr>
                <a:picLocks noChangeAspect="1"/>
              </p:cNvPicPr>
              <p:nvPr/>
            </p:nvPicPr>
            <p:blipFill>
              <a:blip r:embed="rId11"/>
              <a:stretch>
                <a:fillRect/>
              </a:stretch>
            </p:blipFill>
            <p:spPr>
              <a:xfrm>
                <a:off x="1076824" y="2424661"/>
                <a:ext cx="776539" cy="719719"/>
              </a:xfrm>
              <a:prstGeom prst="rect">
                <a:avLst/>
              </a:prstGeom>
              <a:ln w="12700" cap="flat">
                <a:noFill/>
                <a:miter lim="400000"/>
              </a:ln>
              <a:effectLst/>
            </p:spPr>
          </p:pic>
          <p:pic>
            <p:nvPicPr>
              <p:cNvPr id="1236" name="Image" descr="Image"/>
              <p:cNvPicPr>
                <a:picLocks noChangeAspect="1"/>
              </p:cNvPicPr>
              <p:nvPr/>
            </p:nvPicPr>
            <p:blipFill>
              <a:blip r:embed="rId10"/>
              <a:srcRect l="18086"/>
              <a:stretch>
                <a:fillRect/>
              </a:stretch>
            </p:blipFill>
            <p:spPr>
              <a:xfrm>
                <a:off x="904583" y="0"/>
                <a:ext cx="4185000" cy="5109073"/>
              </a:xfrm>
              <a:prstGeom prst="rect">
                <a:avLst/>
              </a:prstGeom>
              <a:ln w="12700" cap="flat">
                <a:noFill/>
                <a:miter lim="400000"/>
              </a:ln>
              <a:effectLst/>
            </p:spPr>
          </p:pic>
          <p:pic>
            <p:nvPicPr>
              <p:cNvPr id="1237" name="pasted-movie.png" descr="pasted-movie.png"/>
              <p:cNvPicPr>
                <a:picLocks noChangeAspect="1"/>
              </p:cNvPicPr>
              <p:nvPr/>
            </p:nvPicPr>
            <p:blipFill>
              <a:blip r:embed="rId12"/>
              <a:stretch>
                <a:fillRect/>
              </a:stretch>
            </p:blipFill>
            <p:spPr>
              <a:xfrm>
                <a:off x="0" y="4257051"/>
                <a:ext cx="1054100" cy="698501"/>
              </a:xfrm>
              <a:prstGeom prst="rect">
                <a:avLst/>
              </a:prstGeom>
              <a:ln w="12700" cap="flat">
                <a:noFill/>
                <a:miter lim="400000"/>
              </a:ln>
              <a:effectLst/>
            </p:spPr>
          </p:pic>
        </p:grpSp>
        <p:pic>
          <p:nvPicPr>
            <p:cNvPr id="1239" name="pasted-movie.png" descr="pasted-movie.png"/>
            <p:cNvPicPr>
              <a:picLocks noChangeAspect="1"/>
            </p:cNvPicPr>
            <p:nvPr/>
          </p:nvPicPr>
          <p:blipFill>
            <a:blip r:embed="rId13"/>
            <a:srcRect r="40133" b="43697"/>
            <a:stretch>
              <a:fillRect/>
            </a:stretch>
          </p:blipFill>
          <p:spPr>
            <a:xfrm>
              <a:off x="1295609" y="2305228"/>
              <a:ext cx="676666" cy="607784"/>
            </a:xfrm>
            <a:prstGeom prst="rect">
              <a:avLst/>
            </a:prstGeom>
            <a:ln w="12700" cap="flat">
              <a:noFill/>
              <a:miter lim="400000"/>
            </a:ln>
            <a:effectLst/>
          </p:spPr>
        </p:pic>
        <p:pic>
          <p:nvPicPr>
            <p:cNvPr id="1240" name="pasted-movie.png" descr="pasted-movie.png"/>
            <p:cNvPicPr>
              <a:picLocks noChangeAspect="1"/>
            </p:cNvPicPr>
            <p:nvPr/>
          </p:nvPicPr>
          <p:blipFill>
            <a:blip r:embed="rId14"/>
            <a:stretch>
              <a:fillRect/>
            </a:stretch>
          </p:blipFill>
          <p:spPr>
            <a:xfrm>
              <a:off x="2165594" y="4483939"/>
              <a:ext cx="485324" cy="405222"/>
            </a:xfrm>
            <a:prstGeom prst="rect">
              <a:avLst/>
            </a:prstGeom>
            <a:ln w="12700" cap="flat">
              <a:noFill/>
              <a:miter lim="400000"/>
            </a:ln>
            <a:effectLst/>
          </p:spPr>
        </p:pic>
        <p:sp>
          <p:nvSpPr>
            <p:cNvPr id="1241" name="z"/>
            <p:cNvSpPr txBox="1"/>
            <p:nvPr/>
          </p:nvSpPr>
          <p:spPr>
            <a:xfrm>
              <a:off x="2435254" y="4450012"/>
              <a:ext cx="295276" cy="47307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defRPr sz="2200"/>
              </a:lvl1pPr>
            </a:lstStyle>
            <a:p>
              <a:r>
                <a:t>z</a:t>
              </a:r>
            </a:p>
          </p:txBody>
        </p:sp>
      </p:grpSp>
      <p:sp>
        <p:nvSpPr>
          <p:cNvPr id="1243" name="Spatio-temporal Light Pulses as Drivers:…"/>
          <p:cNvSpPr txBox="1"/>
          <p:nvPr/>
        </p:nvSpPr>
        <p:spPr>
          <a:xfrm>
            <a:off x="-133682" y="19416"/>
            <a:ext cx="19590593" cy="16668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p>
            <a:pPr marR="75026" indent="367902" algn="l" defTabSz="1696640">
              <a:defRPr sz="6000">
                <a:solidFill>
                  <a:srgbClr val="FFFFFF"/>
                </a:solidFill>
                <a:uFill>
                  <a:solidFill>
                    <a:srgbClr val="FFFFFF"/>
                  </a:solidFill>
                </a:uFill>
                <a:latin typeface="+mj-lt"/>
                <a:ea typeface="+mj-ea"/>
                <a:cs typeface="+mj-cs"/>
                <a:sym typeface="Gill Sans"/>
              </a:defRPr>
            </a:pPr>
            <a:r>
              <a:t>We Match the Plasma’s Wake Velocity to the Particle’s Velocity</a:t>
            </a:r>
          </a:p>
          <a:p>
            <a:pPr marR="75026" indent="367902" algn="l" defTabSz="1696640">
              <a:defRPr sz="4500">
                <a:solidFill>
                  <a:srgbClr val="FFFFFF"/>
                </a:solidFill>
                <a:uFill>
                  <a:solidFill>
                    <a:srgbClr val="FFFFFF"/>
                  </a:solidFill>
                </a:uFill>
                <a:latin typeface="Gill Sans Light"/>
                <a:ea typeface="Gill Sans Light"/>
                <a:cs typeface="Gill Sans Light"/>
                <a:sym typeface="Gill Sans Light"/>
              </a:defRPr>
            </a:pPr>
            <a:r>
              <a:t>leading to efficient acceleration of slower particles</a:t>
            </a:r>
          </a:p>
        </p:txBody>
      </p:sp>
      <p:sp>
        <p:nvSpPr>
          <p:cNvPr id="3" name="Slide Number Placeholder 2">
            <a:extLst>
              <a:ext uri="{FF2B5EF4-FFF2-40B4-BE49-F238E27FC236}">
                <a16:creationId xmlns:a16="http://schemas.microsoft.com/office/drawing/2014/main" id="{2A93ADAA-B5CC-F2FC-3FE4-766D05EA92D2}"/>
              </a:ext>
            </a:extLst>
          </p:cNvPr>
          <p:cNvSpPr>
            <a:spLocks noGrp="1"/>
          </p:cNvSpPr>
          <p:nvPr>
            <p:ph type="sldNum" sz="quarter" idx="2"/>
          </p:nvPr>
        </p:nvSpPr>
        <p:spPr/>
        <p:txBody>
          <a:bodyPr/>
          <a:lstStyle/>
          <a:p>
            <a:fld id="{86CB4B4D-7CA3-9044-876B-883B54F8677D}" type="slidenum">
              <a:rPr lang="en-PT" smtClean="0"/>
              <a:t>18</a:t>
            </a:fld>
            <a:endParaRPr lang="en-PT"/>
          </a:p>
        </p:txBody>
      </p:sp>
      <p:pic>
        <p:nvPicPr>
          <p:cNvPr id="4" name="Picture 3">
            <a:extLst>
              <a:ext uri="{FF2B5EF4-FFF2-40B4-BE49-F238E27FC236}">
                <a16:creationId xmlns:a16="http://schemas.microsoft.com/office/drawing/2014/main" id="{51AF35F2-173B-0CD5-8DF7-E0873A7FEC42}"/>
              </a:ext>
            </a:extLst>
          </p:cNvPr>
          <p:cNvPicPr>
            <a:picLocks noChangeAspect="1"/>
          </p:cNvPicPr>
          <p:nvPr/>
        </p:nvPicPr>
        <p:blipFill>
          <a:blip r:embed="rId15"/>
          <a:stretch>
            <a:fillRect/>
          </a:stretch>
        </p:blipFill>
        <p:spPr>
          <a:xfrm>
            <a:off x="1906235" y="3660980"/>
            <a:ext cx="9522289" cy="6653846"/>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5"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246"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1246"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5"/>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247" name="Tecnico_ID_Principal_RBG-BRANCO.png" descr="Tecnico_ID_Principal_RBG-BRANCO.png"/>
          <p:cNvPicPr>
            <a:picLocks noChangeAspect="1"/>
          </p:cNvPicPr>
          <p:nvPr/>
        </p:nvPicPr>
        <p:blipFill>
          <a:blip r:embed="rId6"/>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1248"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t> Sept 2026 </a:t>
                </a:r>
              </a:p>
            </p:txBody>
          </p:sp>
        </mc:Choice>
        <mc:Fallback xmlns="">
          <p:sp>
            <p:nvSpPr>
              <p:cNvPr id="1248"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7"/>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249" name="Rectangle"/>
          <p:cNvSpPr/>
          <p:nvPr/>
        </p:nvSpPr>
        <p:spPr>
          <a:xfrm>
            <a:off x="-1" y="-1"/>
            <a:ext cx="24384004" cy="1705709"/>
          </a:xfrm>
          <a:prstGeom prst="rect">
            <a:avLst/>
          </a:prstGeom>
          <a:solidFill>
            <a:srgbClr val="009DE0"/>
          </a:solidFill>
          <a:ln w="12700">
            <a:miter lim="400000"/>
          </a:ln>
        </p:spPr>
        <p:txBody>
          <a:bodyPr lIns="71436" tIns="71436" rIns="71436" bIns="71436" anchor="ctr"/>
          <a:lstStyle/>
          <a:p>
            <a:pPr marR="75026" indent="292875" algn="l" defTabSz="1696640">
              <a:defRPr sz="6000">
                <a:solidFill>
                  <a:srgbClr val="FFFFFF"/>
                </a:solidFill>
                <a:uFill>
                  <a:solidFill>
                    <a:srgbClr val="FFFFFF"/>
                  </a:solidFill>
                </a:uFill>
                <a:latin typeface="+mj-lt"/>
                <a:ea typeface="+mj-ea"/>
                <a:cs typeface="+mj-cs"/>
                <a:sym typeface="Gill Sans"/>
              </a:defRPr>
            </a:pPr>
            <a:endParaRPr/>
          </a:p>
        </p:txBody>
      </p:sp>
      <p:grpSp>
        <p:nvGrpSpPr>
          <p:cNvPr id="1253" name="Q3D PIC Simulation Results"/>
          <p:cNvGrpSpPr/>
          <p:nvPr/>
        </p:nvGrpSpPr>
        <p:grpSpPr>
          <a:xfrm>
            <a:off x="9797488" y="2097470"/>
            <a:ext cx="14211301" cy="790310"/>
            <a:chOff x="0" y="0"/>
            <a:chExt cx="14211300" cy="790309"/>
          </a:xfrm>
        </p:grpSpPr>
        <p:sp>
          <p:nvSpPr>
            <p:cNvPr id="1251" name="Rectangle"/>
            <p:cNvSpPr/>
            <p:nvPr/>
          </p:nvSpPr>
          <p:spPr>
            <a:xfrm>
              <a:off x="-1" y="0"/>
              <a:ext cx="14211301" cy="790310"/>
            </a:xfrm>
            <a:prstGeom prst="rect">
              <a:avLst/>
            </a:prstGeom>
            <a:solidFill>
              <a:srgbClr val="B8371E"/>
            </a:solidFill>
            <a:ln w="25400" cap="flat">
              <a:solidFill>
                <a:srgbClr val="000000"/>
              </a:solidFill>
              <a:prstDash val="solid"/>
              <a:miter lim="400000"/>
            </a:ln>
            <a:effectLst/>
          </p:spPr>
          <p:txBody>
            <a:bodyPr wrap="square" lIns="71436" tIns="71436" rIns="71436" bIns="71436" numCol="1" anchor="ctr">
              <a:noAutofit/>
            </a:bodyPr>
            <a:lstStyle/>
            <a:p>
              <a:pPr defTabSz="457200">
                <a:lnSpc>
                  <a:spcPts val="4400"/>
                </a:lnSpc>
                <a:tabLst>
                  <a:tab pos="1066800" algn="l"/>
                </a:tabLst>
                <a:defRPr sz="3200" b="1">
                  <a:solidFill>
                    <a:srgbClr val="FFFFFF"/>
                  </a:solidFill>
                  <a:latin typeface="+mj-lt"/>
                  <a:ea typeface="+mj-ea"/>
                  <a:cs typeface="+mj-cs"/>
                  <a:sym typeface="Gill Sans"/>
                </a:defRPr>
              </a:pPr>
              <a:endParaRPr/>
            </a:p>
          </p:txBody>
        </p:sp>
        <p:sp>
          <p:nvSpPr>
            <p:cNvPr id="1252" name="Q3D PIC Simulation Results"/>
            <p:cNvSpPr txBox="1"/>
            <p:nvPr/>
          </p:nvSpPr>
          <p:spPr>
            <a:xfrm>
              <a:off x="12685" y="73478"/>
              <a:ext cx="14185930" cy="64335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457200">
                <a:lnSpc>
                  <a:spcPts val="4400"/>
                </a:lnSpc>
                <a:tabLst>
                  <a:tab pos="1066800" algn="l"/>
                </a:tabLst>
                <a:defRPr sz="3200" b="1">
                  <a:solidFill>
                    <a:srgbClr val="FFFFFF"/>
                  </a:solidFill>
                  <a:latin typeface="+mj-lt"/>
                  <a:ea typeface="+mj-ea"/>
                  <a:cs typeface="+mj-cs"/>
                  <a:sym typeface="Gill Sans"/>
                </a:defRPr>
              </a:lvl1pPr>
            </a:lstStyle>
            <a:p>
              <a:r>
                <a:t>Q3D PIC Simulation Results</a:t>
              </a:r>
            </a:p>
          </p:txBody>
        </p:sp>
      </p:grpSp>
      <p:grpSp>
        <p:nvGrpSpPr>
          <p:cNvPr id="1256" name="Tailored Density Profile"/>
          <p:cNvGrpSpPr/>
          <p:nvPr/>
        </p:nvGrpSpPr>
        <p:grpSpPr>
          <a:xfrm>
            <a:off x="587314" y="2103715"/>
            <a:ext cx="8776535" cy="788967"/>
            <a:chOff x="0" y="0"/>
            <a:chExt cx="8776533" cy="788966"/>
          </a:xfrm>
        </p:grpSpPr>
        <p:sp>
          <p:nvSpPr>
            <p:cNvPr id="1254" name="Rectangle"/>
            <p:cNvSpPr/>
            <p:nvPr/>
          </p:nvSpPr>
          <p:spPr>
            <a:xfrm>
              <a:off x="0" y="0"/>
              <a:ext cx="8776534" cy="788967"/>
            </a:xfrm>
            <a:prstGeom prst="rect">
              <a:avLst/>
            </a:prstGeom>
            <a:solidFill>
              <a:srgbClr val="137F4E"/>
            </a:solidFill>
            <a:ln w="25400" cap="flat">
              <a:solidFill>
                <a:srgbClr val="000000"/>
              </a:solidFill>
              <a:prstDash val="solid"/>
              <a:miter lim="400000"/>
            </a:ln>
            <a:effectLst/>
          </p:spPr>
          <p:txBody>
            <a:bodyPr wrap="square" lIns="71436" tIns="71436" rIns="71436" bIns="71436" numCol="1" anchor="ctr">
              <a:noAutofit/>
            </a:bodyPr>
            <a:lstStyle/>
            <a:p>
              <a:pPr defTabSz="457200">
                <a:lnSpc>
                  <a:spcPts val="4400"/>
                </a:lnSpc>
                <a:tabLst>
                  <a:tab pos="1066800" algn="l"/>
                </a:tabLst>
                <a:defRPr sz="3200" b="1">
                  <a:solidFill>
                    <a:srgbClr val="FFFFFF"/>
                  </a:solidFill>
                  <a:latin typeface="+mj-lt"/>
                  <a:ea typeface="+mj-ea"/>
                  <a:cs typeface="+mj-cs"/>
                  <a:sym typeface="Gill Sans"/>
                </a:defRPr>
              </a:pPr>
              <a:endParaRPr/>
            </a:p>
          </p:txBody>
        </p:sp>
        <p:sp>
          <p:nvSpPr>
            <p:cNvPr id="1255" name="Tailored Density Profile"/>
            <p:cNvSpPr txBox="1"/>
            <p:nvPr/>
          </p:nvSpPr>
          <p:spPr>
            <a:xfrm>
              <a:off x="12664" y="73353"/>
              <a:ext cx="8751206" cy="6422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457200">
                <a:lnSpc>
                  <a:spcPts val="4400"/>
                </a:lnSpc>
                <a:tabLst>
                  <a:tab pos="1066800" algn="l"/>
                </a:tabLst>
                <a:defRPr sz="3200" b="1">
                  <a:solidFill>
                    <a:srgbClr val="FFFFFF"/>
                  </a:solidFill>
                  <a:latin typeface="+mj-lt"/>
                  <a:ea typeface="+mj-ea"/>
                  <a:cs typeface="+mj-cs"/>
                  <a:sym typeface="Gill Sans"/>
                </a:defRPr>
              </a:lvl1pPr>
            </a:lstStyle>
            <a:p>
              <a:r>
                <a:t>Tailored Density Profile</a:t>
              </a:r>
            </a:p>
          </p:txBody>
        </p:sp>
      </p:grpSp>
      <p:sp>
        <p:nvSpPr>
          <p:cNvPr id="1257" name="Rectangle"/>
          <p:cNvSpPr/>
          <p:nvPr/>
        </p:nvSpPr>
        <p:spPr>
          <a:xfrm>
            <a:off x="584084" y="2888042"/>
            <a:ext cx="8782995" cy="6239778"/>
          </a:xfrm>
          <a:prstGeom prst="rect">
            <a:avLst/>
          </a:prstGeom>
          <a:ln w="25400">
            <a:solidFill>
              <a:srgbClr val="000000"/>
            </a:solidFill>
            <a:miter lim="400000"/>
          </a:ln>
        </p:spPr>
        <p:txBody>
          <a:bodyPr lIns="71436" tIns="71436" rIns="71436" bIns="71436" anchor="ctr"/>
          <a:lstStyle/>
          <a:p>
            <a:pPr defTabSz="584200">
              <a:defRPr sz="2400">
                <a:solidFill>
                  <a:srgbClr val="137F4E"/>
                </a:solidFill>
              </a:defRPr>
            </a:pPr>
            <a:endParaRPr/>
          </a:p>
        </p:txBody>
      </p:sp>
      <p:grpSp>
        <p:nvGrpSpPr>
          <p:cNvPr id="1260" name="Group"/>
          <p:cNvGrpSpPr/>
          <p:nvPr/>
        </p:nvGrpSpPr>
        <p:grpSpPr>
          <a:xfrm>
            <a:off x="733841" y="3553254"/>
            <a:ext cx="8205048" cy="5013390"/>
            <a:chOff x="0" y="0"/>
            <a:chExt cx="8205046" cy="5013388"/>
          </a:xfrm>
        </p:grpSpPr>
        <p:pic>
          <p:nvPicPr>
            <p:cNvPr id="1258" name="Image" descr="Image"/>
            <p:cNvPicPr>
              <a:picLocks noChangeAspect="1"/>
            </p:cNvPicPr>
            <p:nvPr/>
          </p:nvPicPr>
          <p:blipFill>
            <a:blip r:embed="rId8"/>
            <a:srcRect l="7839"/>
            <a:stretch>
              <a:fillRect/>
            </a:stretch>
          </p:blipFill>
          <p:spPr>
            <a:xfrm>
              <a:off x="506864" y="271286"/>
              <a:ext cx="7698183" cy="4742104"/>
            </a:xfrm>
            <a:prstGeom prst="rect">
              <a:avLst/>
            </a:prstGeom>
            <a:ln w="12700" cap="flat">
              <a:noFill/>
              <a:miter lim="400000"/>
            </a:ln>
            <a:effectLst/>
          </p:spPr>
        </p:pic>
        <p:pic>
          <p:nvPicPr>
            <p:cNvPr id="1259" name="Image" descr="Image"/>
            <p:cNvPicPr>
              <a:picLocks noChangeAspect="1"/>
            </p:cNvPicPr>
            <p:nvPr/>
          </p:nvPicPr>
          <p:blipFill>
            <a:blip r:embed="rId8"/>
            <a:srcRect r="93659"/>
            <a:stretch>
              <a:fillRect/>
            </a:stretch>
          </p:blipFill>
          <p:spPr>
            <a:xfrm>
              <a:off x="-1" y="0"/>
              <a:ext cx="529642" cy="4742103"/>
            </a:xfrm>
            <a:prstGeom prst="rect">
              <a:avLst/>
            </a:prstGeom>
            <a:ln w="12700" cap="flat">
              <a:noFill/>
              <a:miter lim="400000"/>
            </a:ln>
            <a:effectLst/>
          </p:spPr>
        </p:pic>
      </p:grpSp>
      <p:sp>
        <p:nvSpPr>
          <p:cNvPr id="1261" name="Rectangle"/>
          <p:cNvSpPr/>
          <p:nvPr/>
        </p:nvSpPr>
        <p:spPr>
          <a:xfrm>
            <a:off x="1691465" y="4064010"/>
            <a:ext cx="1381979" cy="3506623"/>
          </a:xfrm>
          <a:prstGeom prst="rect">
            <a:avLst/>
          </a:prstGeom>
          <a:solidFill>
            <a:schemeClr val="accent2">
              <a:hueOff val="-2473793"/>
              <a:satOff val="-50209"/>
              <a:lumOff val="23543"/>
              <a:alpha val="26538"/>
            </a:schemeClr>
          </a:solidFill>
          <a:ln w="12700">
            <a:miter lim="400000"/>
          </a:ln>
          <a:effectLst>
            <a:outerShdw blurRad="50800" dist="25400" dir="5400000" rotWithShape="0">
              <a:srgbClr val="000000">
                <a:alpha val="50000"/>
              </a:srgbClr>
            </a:outerShdw>
          </a:effectLst>
        </p:spPr>
        <p:txBody>
          <a:bodyPr lIns="71436" tIns="71436" rIns="71436" bIns="71436" anchor="ctr"/>
          <a:lstStyle/>
          <a:p>
            <a:pPr defTabSz="821530">
              <a:defRPr sz="3200">
                <a:solidFill>
                  <a:srgbClr val="FFFFFF"/>
                </a:solidFill>
              </a:defRPr>
            </a:pPr>
            <a:endParaRPr/>
          </a:p>
        </p:txBody>
      </p:sp>
      <p:sp>
        <p:nvSpPr>
          <p:cNvPr id="1262" name="down ramp"/>
          <p:cNvSpPr txBox="1"/>
          <p:nvPr/>
        </p:nvSpPr>
        <p:spPr>
          <a:xfrm>
            <a:off x="1761688" y="5120425"/>
            <a:ext cx="1241535" cy="1057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lvl1pPr defTabSz="821530">
              <a:defRPr sz="3200">
                <a:latin typeface="+mj-lt"/>
                <a:ea typeface="+mj-ea"/>
                <a:cs typeface="+mj-cs"/>
                <a:sym typeface="Gill Sans"/>
              </a:defRPr>
            </a:lvl1pPr>
          </a:lstStyle>
          <a:p>
            <a:r>
              <a:t>down ramp</a:t>
            </a:r>
          </a:p>
        </p:txBody>
      </p:sp>
      <p:grpSp>
        <p:nvGrpSpPr>
          <p:cNvPr id="1265" name="Simulations Set-up"/>
          <p:cNvGrpSpPr/>
          <p:nvPr/>
        </p:nvGrpSpPr>
        <p:grpSpPr>
          <a:xfrm>
            <a:off x="562723" y="9624355"/>
            <a:ext cx="8816508" cy="801608"/>
            <a:chOff x="0" y="0"/>
            <a:chExt cx="8816506" cy="801607"/>
          </a:xfrm>
        </p:grpSpPr>
        <p:sp>
          <p:nvSpPr>
            <p:cNvPr id="1263" name="Rectangle"/>
            <p:cNvSpPr/>
            <p:nvPr/>
          </p:nvSpPr>
          <p:spPr>
            <a:xfrm>
              <a:off x="-1" y="-1"/>
              <a:ext cx="8816508" cy="801609"/>
            </a:xfrm>
            <a:prstGeom prst="rect">
              <a:avLst/>
            </a:prstGeom>
            <a:solidFill>
              <a:srgbClr val="717782"/>
            </a:solidFill>
            <a:ln w="25400" cap="flat">
              <a:solidFill>
                <a:srgbClr val="000000"/>
              </a:solidFill>
              <a:prstDash val="solid"/>
              <a:miter lim="400000"/>
            </a:ln>
            <a:effectLst/>
          </p:spPr>
          <p:txBody>
            <a:bodyPr wrap="square" lIns="71436" tIns="71436" rIns="71436" bIns="71436" numCol="1" anchor="ctr">
              <a:noAutofit/>
            </a:bodyPr>
            <a:lstStyle/>
            <a:p>
              <a:pPr defTabSz="457200">
                <a:lnSpc>
                  <a:spcPts val="4200"/>
                </a:lnSpc>
                <a:tabLst>
                  <a:tab pos="1066800" algn="l"/>
                </a:tabLst>
                <a:defRPr sz="3000" b="1">
                  <a:solidFill>
                    <a:srgbClr val="FFFFFF"/>
                  </a:solidFill>
                  <a:latin typeface="+mj-lt"/>
                  <a:ea typeface="+mj-ea"/>
                  <a:cs typeface="+mj-cs"/>
                  <a:sym typeface="Gill Sans"/>
                </a:defRPr>
              </a:pPr>
              <a:endParaRPr/>
            </a:p>
          </p:txBody>
        </p:sp>
        <p:sp>
          <p:nvSpPr>
            <p:cNvPr id="1264" name="Simulations Set-up"/>
            <p:cNvSpPr txBox="1"/>
            <p:nvPr/>
          </p:nvSpPr>
          <p:spPr>
            <a:xfrm>
              <a:off x="-1" y="91902"/>
              <a:ext cx="8816508" cy="61780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defTabSz="457200">
                <a:lnSpc>
                  <a:spcPts val="4200"/>
                </a:lnSpc>
                <a:tabLst>
                  <a:tab pos="1066800" algn="l"/>
                </a:tabLst>
                <a:defRPr sz="3000" b="1">
                  <a:solidFill>
                    <a:srgbClr val="FFFFFF"/>
                  </a:solidFill>
                  <a:latin typeface="+mj-lt"/>
                  <a:ea typeface="+mj-ea"/>
                  <a:cs typeface="+mj-cs"/>
                  <a:sym typeface="Gill Sans"/>
                </a:defRPr>
              </a:lvl1pPr>
            </a:lstStyle>
            <a:p>
              <a:r>
                <a:t>Simulations Set-up</a:t>
              </a:r>
            </a:p>
          </p:txBody>
        </p:sp>
      </p:grpSp>
      <p:sp>
        <p:nvSpPr>
          <p:cNvPr id="1266" name="Rectangle"/>
          <p:cNvSpPr/>
          <p:nvPr/>
        </p:nvSpPr>
        <p:spPr>
          <a:xfrm>
            <a:off x="564469" y="10428195"/>
            <a:ext cx="8813801" cy="2254483"/>
          </a:xfrm>
          <a:prstGeom prst="rect">
            <a:avLst/>
          </a:prstGeom>
          <a:ln w="25400">
            <a:solidFill>
              <a:srgbClr val="000000"/>
            </a:solidFill>
            <a:miter lim="400000"/>
          </a:ln>
        </p:spPr>
        <p:txBody>
          <a:bodyPr lIns="71436" tIns="71436" rIns="71436" bIns="71436" anchor="ctr"/>
          <a:lstStyle/>
          <a:p>
            <a:pPr defTabSz="584200">
              <a:defRPr sz="2400">
                <a:solidFill>
                  <a:srgbClr val="137F4E"/>
                </a:solidFill>
              </a:defRPr>
            </a:pPr>
            <a:endParaRPr/>
          </a:p>
        </p:txBody>
      </p:sp>
      <p:sp>
        <p:nvSpPr>
          <p:cNvPr id="1267" name="Looking Closely at the Case"/>
          <p:cNvSpPr txBox="1"/>
          <p:nvPr/>
        </p:nvSpPr>
        <p:spPr>
          <a:xfrm>
            <a:off x="165099" y="343266"/>
            <a:ext cx="14583270" cy="1019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lvl1pPr marR="75026" indent="367902" algn="l" defTabSz="1696640">
              <a:defRPr sz="6000">
                <a:solidFill>
                  <a:srgbClr val="FFFFFF"/>
                </a:solidFill>
                <a:uFill>
                  <a:solidFill>
                    <a:srgbClr val="FFFFFF"/>
                  </a:solidFill>
                </a:uFill>
                <a:latin typeface="+mj-lt"/>
                <a:ea typeface="+mj-ea"/>
                <a:cs typeface="+mj-cs"/>
                <a:sym typeface="Gill Sans"/>
              </a:defRPr>
            </a:lvl1pPr>
          </a:lstStyle>
          <a:p>
            <a:r>
              <a:t>Q3D Simulations Show Dephasing Mitigation </a:t>
            </a:r>
          </a:p>
        </p:txBody>
      </p:sp>
      <p:pic>
        <p:nvPicPr>
          <p:cNvPr id="1268" name="pasted-movie.png" descr="pasted-movie.png"/>
          <p:cNvPicPr>
            <a:picLocks noChangeAspect="1"/>
          </p:cNvPicPr>
          <p:nvPr/>
        </p:nvPicPr>
        <p:blipFill>
          <a:blip r:embed="rId9"/>
          <a:stretch>
            <a:fillRect/>
          </a:stretch>
        </p:blipFill>
        <p:spPr>
          <a:xfrm>
            <a:off x="21774328" y="3658782"/>
            <a:ext cx="2789141" cy="5013389"/>
          </a:xfrm>
          <a:prstGeom prst="rect">
            <a:avLst/>
          </a:prstGeom>
          <a:ln w="12700">
            <a:miter lim="400000"/>
          </a:ln>
        </p:spPr>
      </p:pic>
      <p:pic>
        <p:nvPicPr>
          <p:cNvPr id="1270" name="pasted-movie.png" descr="pasted-movie.png"/>
          <p:cNvPicPr>
            <a:picLocks noChangeAspect="1"/>
          </p:cNvPicPr>
          <p:nvPr/>
        </p:nvPicPr>
        <p:blipFill>
          <a:blip r:embed="rId9"/>
          <a:stretch>
            <a:fillRect/>
          </a:stretch>
        </p:blipFill>
        <p:spPr>
          <a:xfrm rot="16200000">
            <a:off x="17586945" y="8741478"/>
            <a:ext cx="508733" cy="914431"/>
          </a:xfrm>
          <a:prstGeom prst="rect">
            <a:avLst/>
          </a:prstGeom>
          <a:ln w="12700">
            <a:miter lim="400000"/>
          </a:ln>
        </p:spPr>
      </p:pic>
      <p:pic>
        <p:nvPicPr>
          <p:cNvPr id="1271" name="pasted-movie.png" descr="pasted-movie.png"/>
          <p:cNvPicPr>
            <a:picLocks noChangeAspect="1"/>
          </p:cNvPicPr>
          <p:nvPr/>
        </p:nvPicPr>
        <p:blipFill>
          <a:blip r:embed="rId9"/>
          <a:stretch>
            <a:fillRect/>
          </a:stretch>
        </p:blipFill>
        <p:spPr>
          <a:xfrm rot="16200000">
            <a:off x="17995095" y="8690678"/>
            <a:ext cx="508734" cy="914431"/>
          </a:xfrm>
          <a:prstGeom prst="rect">
            <a:avLst/>
          </a:prstGeom>
          <a:ln w="12700">
            <a:miter lim="400000"/>
          </a:ln>
        </p:spPr>
      </p:pic>
      <p:pic>
        <p:nvPicPr>
          <p:cNvPr id="1274" name="pasted-movie.png" descr="pasted-movie.png"/>
          <p:cNvPicPr>
            <a:picLocks noChangeAspect="1"/>
          </p:cNvPicPr>
          <p:nvPr/>
        </p:nvPicPr>
        <p:blipFill>
          <a:blip r:embed="rId10"/>
          <a:stretch>
            <a:fillRect/>
          </a:stretch>
        </p:blipFill>
        <p:spPr>
          <a:xfrm>
            <a:off x="21038376" y="7890443"/>
            <a:ext cx="1854202" cy="4279902"/>
          </a:xfrm>
          <a:prstGeom prst="rect">
            <a:avLst/>
          </a:prstGeom>
          <a:ln w="12700">
            <a:miter lim="400000"/>
          </a:ln>
        </p:spPr>
      </p:pic>
      <p:pic>
        <p:nvPicPr>
          <p:cNvPr id="1276" name="pasted-movie.png" descr="pasted-movie.png"/>
          <p:cNvPicPr>
            <a:picLocks noChangeAspect="1"/>
          </p:cNvPicPr>
          <p:nvPr/>
        </p:nvPicPr>
        <p:blipFill>
          <a:blip r:embed="rId11"/>
          <a:stretch>
            <a:fillRect/>
          </a:stretch>
        </p:blipFill>
        <p:spPr>
          <a:xfrm>
            <a:off x="15027777" y="8383334"/>
            <a:ext cx="1649985" cy="341378"/>
          </a:xfrm>
          <a:prstGeom prst="rect">
            <a:avLst/>
          </a:prstGeom>
          <a:ln w="12700">
            <a:miter lim="400000"/>
          </a:ln>
        </p:spPr>
      </p:pic>
      <p:pic>
        <p:nvPicPr>
          <p:cNvPr id="1277" name="pasted-movie.png" descr="pasted-movie.png"/>
          <p:cNvPicPr>
            <a:picLocks noChangeAspect="1"/>
          </p:cNvPicPr>
          <p:nvPr/>
        </p:nvPicPr>
        <p:blipFill>
          <a:blip r:embed="rId11"/>
          <a:stretch>
            <a:fillRect/>
          </a:stretch>
        </p:blipFill>
        <p:spPr>
          <a:xfrm>
            <a:off x="16571782" y="8357934"/>
            <a:ext cx="1649984" cy="341378"/>
          </a:xfrm>
          <a:prstGeom prst="rect">
            <a:avLst/>
          </a:prstGeom>
          <a:ln w="12700">
            <a:miter lim="400000"/>
          </a:ln>
        </p:spPr>
      </p:pic>
      <p:pic>
        <p:nvPicPr>
          <p:cNvPr id="1278" name="pasted-movie.png" descr="pasted-movie.png"/>
          <p:cNvPicPr>
            <a:picLocks noChangeAspect="1"/>
          </p:cNvPicPr>
          <p:nvPr/>
        </p:nvPicPr>
        <p:blipFill>
          <a:blip r:embed="rId11"/>
          <a:stretch>
            <a:fillRect/>
          </a:stretch>
        </p:blipFill>
        <p:spPr>
          <a:xfrm>
            <a:off x="17353170" y="8432582"/>
            <a:ext cx="1649985" cy="341378"/>
          </a:xfrm>
          <a:prstGeom prst="rect">
            <a:avLst/>
          </a:prstGeom>
          <a:ln w="12700">
            <a:miter lim="400000"/>
          </a:ln>
        </p:spPr>
      </p:pic>
      <p:pic>
        <p:nvPicPr>
          <p:cNvPr id="1280" name="Picture 5" descr="Picture 5"/>
          <p:cNvPicPr>
            <a:picLocks noChangeAspect="1"/>
          </p:cNvPicPr>
          <p:nvPr/>
        </p:nvPicPr>
        <p:blipFill>
          <a:blip r:embed="rId12"/>
          <a:stretch>
            <a:fillRect/>
          </a:stretch>
        </p:blipFill>
        <p:spPr>
          <a:xfrm>
            <a:off x="2017378" y="10745979"/>
            <a:ext cx="5792498" cy="1514283"/>
          </a:xfrm>
          <a:prstGeom prst="rect">
            <a:avLst/>
          </a:prstGeom>
          <a:ln w="12700">
            <a:miter lim="400000"/>
          </a:ln>
        </p:spPr>
      </p:pic>
      <p:pic>
        <p:nvPicPr>
          <p:cNvPr id="1282" name="Tecnico_ID_Principal_RBG-BRANCO.png" descr="Tecnico_ID_Principal_RBG-BRANCO.png"/>
          <p:cNvPicPr>
            <a:picLocks noChangeAspect="1"/>
          </p:cNvPicPr>
          <p:nvPr/>
        </p:nvPicPr>
        <p:blipFill>
          <a:blip r:embed="rId6"/>
          <a:stretch>
            <a:fillRect/>
          </a:stretch>
        </p:blipFill>
        <p:spPr>
          <a:xfrm>
            <a:off x="21096067" y="91707"/>
            <a:ext cx="2741243" cy="1522293"/>
          </a:xfrm>
          <a:prstGeom prst="rect">
            <a:avLst/>
          </a:prstGeom>
          <a:ln w="12700">
            <a:miter lim="400000"/>
          </a:ln>
        </p:spPr>
      </p:pic>
      <p:sp>
        <p:nvSpPr>
          <p:cNvPr id="3" name="Slide Number Placeholder 2">
            <a:extLst>
              <a:ext uri="{FF2B5EF4-FFF2-40B4-BE49-F238E27FC236}">
                <a16:creationId xmlns:a16="http://schemas.microsoft.com/office/drawing/2014/main" id="{2702B271-F035-C69D-0C7D-2D731413C803}"/>
              </a:ext>
            </a:extLst>
          </p:cNvPr>
          <p:cNvSpPr>
            <a:spLocks noGrp="1"/>
          </p:cNvSpPr>
          <p:nvPr>
            <p:ph type="sldNum" sz="quarter" idx="2"/>
          </p:nvPr>
        </p:nvSpPr>
        <p:spPr/>
        <p:txBody>
          <a:bodyPr/>
          <a:lstStyle/>
          <a:p>
            <a:fld id="{86CB4B4D-7CA3-9044-876B-883B54F8677D}" type="slidenum">
              <a:rPr lang="en-PT" smtClean="0"/>
              <a:t>19</a:t>
            </a:fld>
            <a:endParaRPr lang="en-PT"/>
          </a:p>
        </p:txBody>
      </p:sp>
      <p:sp>
        <p:nvSpPr>
          <p:cNvPr id="4" name="C. Badiali et al., “Tailored laser wakefield acceleration for decaying particles”, Phys. Rev. Research 8, 023077 (2026).">
            <a:extLst>
              <a:ext uri="{FF2B5EF4-FFF2-40B4-BE49-F238E27FC236}">
                <a16:creationId xmlns:a16="http://schemas.microsoft.com/office/drawing/2014/main" id="{07328501-CC1A-F9C3-B099-2F4E40593040}"/>
              </a:ext>
            </a:extLst>
          </p:cNvPr>
          <p:cNvSpPr txBox="1"/>
          <p:nvPr/>
        </p:nvSpPr>
        <p:spPr>
          <a:xfrm>
            <a:off x="957561" y="12854469"/>
            <a:ext cx="6764040" cy="8213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nchor="ctr">
            <a:spAutoFit/>
          </a:bodyPr>
          <a:lstStyle>
            <a:lvl1pPr algn="l" defTabSz="457200">
              <a:defRPr sz="2400" i="1">
                <a:latin typeface="Gill Sans Light"/>
                <a:ea typeface="Gill Sans Light"/>
                <a:cs typeface="Gill Sans Light"/>
                <a:sym typeface="Gill Sans Light"/>
              </a:defRPr>
            </a:lvl1pPr>
          </a:lstStyle>
          <a:p>
            <a:r>
              <a:rPr sz="2200" dirty="0"/>
              <a:t>C. Badiali et al., “Tailored laser </a:t>
            </a:r>
            <a:r>
              <a:rPr sz="2200" dirty="0" err="1"/>
              <a:t>wakefield</a:t>
            </a:r>
            <a:r>
              <a:rPr sz="2200" dirty="0"/>
              <a:t> acceleration for decaying particles”, Phys. Rev. Research 8, 023077 (2026).</a:t>
            </a:r>
          </a:p>
        </p:txBody>
      </p:sp>
      <p:pic>
        <p:nvPicPr>
          <p:cNvPr id="7" name="video_hqmuons.mp4" descr="video_hqmuons.mp4">
            <a:extLst>
              <a:ext uri="{FF2B5EF4-FFF2-40B4-BE49-F238E27FC236}">
                <a16:creationId xmlns:a16="http://schemas.microsoft.com/office/drawing/2014/main" id="{B0A0E663-3DC1-CB89-6491-27611CE42422}"/>
              </a:ext>
            </a:extLst>
          </p:cNvPr>
          <p:cNvPicPr>
            <a:picLocks/>
          </p:cNvPicPr>
          <p:nvPr>
            <a:videoFile r:link="rId1"/>
            <p:extLst>
              <p:ext uri="{DAA4B4D4-6D71-4841-9C94-3DE7FCFB9230}">
                <p14:media xmlns:p14="http://schemas.microsoft.com/office/powerpoint/2010/main" r:embed="rId2">
                  <p14:trim end="5496.7905"/>
                </p14:media>
              </p:ext>
            </p:extLst>
          </p:nvPr>
        </p:nvPicPr>
        <p:blipFill>
          <a:blip r:embed="rId13"/>
          <a:stretch>
            <a:fillRect/>
          </a:stretch>
        </p:blipFill>
        <p:spPr>
          <a:xfrm>
            <a:off x="12060154" y="3541860"/>
            <a:ext cx="12606545" cy="5818406"/>
          </a:xfrm>
          <a:prstGeom prst="rect">
            <a:avLst/>
          </a:prstGeom>
          <a:ln w="12700">
            <a:miter lim="400000"/>
          </a:ln>
        </p:spPr>
      </p:pic>
      <p:pic>
        <p:nvPicPr>
          <p:cNvPr id="8" name="pasted-movie.png" descr="pasted-movie.png">
            <a:extLst>
              <a:ext uri="{FF2B5EF4-FFF2-40B4-BE49-F238E27FC236}">
                <a16:creationId xmlns:a16="http://schemas.microsoft.com/office/drawing/2014/main" id="{092C2043-6384-4CFD-6643-AF9C2898A815}"/>
              </a:ext>
            </a:extLst>
          </p:cNvPr>
          <p:cNvPicPr>
            <a:picLocks noChangeAspect="1"/>
          </p:cNvPicPr>
          <p:nvPr/>
        </p:nvPicPr>
        <p:blipFill>
          <a:blip r:embed="rId9"/>
          <a:stretch>
            <a:fillRect/>
          </a:stretch>
        </p:blipFill>
        <p:spPr>
          <a:xfrm>
            <a:off x="21774329" y="3658782"/>
            <a:ext cx="2789140" cy="5013388"/>
          </a:xfrm>
          <a:prstGeom prst="rect">
            <a:avLst/>
          </a:prstGeom>
          <a:ln w="12700">
            <a:miter lim="400000"/>
          </a:ln>
        </p:spPr>
      </p:pic>
      <p:pic>
        <p:nvPicPr>
          <p:cNvPr id="9" name="pasted-movie.png" descr="pasted-movie.png">
            <a:extLst>
              <a:ext uri="{FF2B5EF4-FFF2-40B4-BE49-F238E27FC236}">
                <a16:creationId xmlns:a16="http://schemas.microsoft.com/office/drawing/2014/main" id="{E1F8C76C-56D1-1C5D-B490-5E39ADADCC59}"/>
              </a:ext>
            </a:extLst>
          </p:cNvPr>
          <p:cNvPicPr>
            <a:picLocks noChangeAspect="1"/>
          </p:cNvPicPr>
          <p:nvPr/>
        </p:nvPicPr>
        <p:blipFill>
          <a:blip r:embed="rId9"/>
          <a:stretch>
            <a:fillRect/>
          </a:stretch>
        </p:blipFill>
        <p:spPr>
          <a:xfrm rot="16200000">
            <a:off x="17586945" y="8741478"/>
            <a:ext cx="508732" cy="914430"/>
          </a:xfrm>
          <a:prstGeom prst="rect">
            <a:avLst/>
          </a:prstGeom>
          <a:ln w="12700">
            <a:miter lim="400000"/>
          </a:ln>
        </p:spPr>
      </p:pic>
      <p:pic>
        <p:nvPicPr>
          <p:cNvPr id="10" name="pasted-movie.png" descr="pasted-movie.png">
            <a:extLst>
              <a:ext uri="{FF2B5EF4-FFF2-40B4-BE49-F238E27FC236}">
                <a16:creationId xmlns:a16="http://schemas.microsoft.com/office/drawing/2014/main" id="{1A3C3162-EEDE-5C64-8391-5AD9A5EBF095}"/>
              </a:ext>
            </a:extLst>
          </p:cNvPr>
          <p:cNvPicPr>
            <a:picLocks noChangeAspect="1"/>
          </p:cNvPicPr>
          <p:nvPr/>
        </p:nvPicPr>
        <p:blipFill>
          <a:blip r:embed="rId9"/>
          <a:stretch>
            <a:fillRect/>
          </a:stretch>
        </p:blipFill>
        <p:spPr>
          <a:xfrm rot="16200000">
            <a:off x="17995096" y="8690678"/>
            <a:ext cx="508733" cy="914430"/>
          </a:xfrm>
          <a:prstGeom prst="rect">
            <a:avLst/>
          </a:prstGeom>
          <a:ln w="12700">
            <a:miter lim="400000"/>
          </a:ln>
        </p:spPr>
      </p:pic>
      <p:pic>
        <p:nvPicPr>
          <p:cNvPr id="11" name="video_p1x1_new.mp4" descr="video_p1x1_new.mp4">
            <a:extLst>
              <a:ext uri="{FF2B5EF4-FFF2-40B4-BE49-F238E27FC236}">
                <a16:creationId xmlns:a16="http://schemas.microsoft.com/office/drawing/2014/main" id="{AEC8A57A-2400-48AA-4004-15491CCDB654}"/>
              </a:ext>
            </a:extLst>
          </p:cNvPr>
          <p:cNvPicPr>
            <a:picLocks/>
          </p:cNvPicPr>
          <p:nvPr>
            <a:videoFile r:link="rId1"/>
            <p:extLst>
              <p:ext uri="{DAA4B4D4-6D71-4841-9C94-3DE7FCFB9230}">
                <p14:media xmlns:p14="http://schemas.microsoft.com/office/powerpoint/2010/main" r:embed="rId3">
                  <p14:trim end="5518.8681"/>
                </p14:media>
              </p:ext>
            </p:extLst>
          </p:nvPr>
        </p:nvPicPr>
        <p:blipFill>
          <a:blip r:embed="rId14"/>
          <a:stretch>
            <a:fillRect/>
          </a:stretch>
        </p:blipFill>
        <p:spPr>
          <a:xfrm>
            <a:off x="12235298" y="8226067"/>
            <a:ext cx="10322950" cy="4129181"/>
          </a:xfrm>
          <a:prstGeom prst="rect">
            <a:avLst/>
          </a:prstGeom>
          <a:ln w="12700">
            <a:miter lim="400000"/>
          </a:ln>
        </p:spPr>
      </p:pic>
      <p:pic>
        <p:nvPicPr>
          <p:cNvPr id="12" name="pasted-movie.png" descr="pasted-movie.png">
            <a:extLst>
              <a:ext uri="{FF2B5EF4-FFF2-40B4-BE49-F238E27FC236}">
                <a16:creationId xmlns:a16="http://schemas.microsoft.com/office/drawing/2014/main" id="{B03707CC-5E4C-4BC8-D2F6-5E787D2A331F}"/>
              </a:ext>
            </a:extLst>
          </p:cNvPr>
          <p:cNvPicPr>
            <a:picLocks noChangeAspect="1"/>
          </p:cNvPicPr>
          <p:nvPr/>
        </p:nvPicPr>
        <p:blipFill>
          <a:blip r:embed="rId10"/>
          <a:stretch>
            <a:fillRect/>
          </a:stretch>
        </p:blipFill>
        <p:spPr>
          <a:xfrm>
            <a:off x="21038376" y="7890443"/>
            <a:ext cx="1854201" cy="4279901"/>
          </a:xfrm>
          <a:prstGeom prst="rect">
            <a:avLst/>
          </a:prstGeom>
          <a:ln w="12700">
            <a:miter lim="400000"/>
          </a:ln>
        </p:spPr>
      </p:pic>
      <p:sp>
        <p:nvSpPr>
          <p:cNvPr id="13" name="q [a.u]">
            <a:extLst>
              <a:ext uri="{FF2B5EF4-FFF2-40B4-BE49-F238E27FC236}">
                <a16:creationId xmlns:a16="http://schemas.microsoft.com/office/drawing/2014/main" id="{1EDE1513-34DA-9AA5-77DD-5D7F9312001F}"/>
              </a:ext>
            </a:extLst>
          </p:cNvPr>
          <p:cNvSpPr txBox="1"/>
          <p:nvPr/>
        </p:nvSpPr>
        <p:spPr>
          <a:xfrm rot="16200000">
            <a:off x="20866670" y="9793855"/>
            <a:ext cx="978409" cy="473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2200"/>
            </a:lvl1pPr>
          </a:lstStyle>
          <a:p>
            <a:r>
              <a:t>q [a.u]</a:t>
            </a:r>
          </a:p>
        </p:txBody>
      </p:sp>
      <p:pic>
        <p:nvPicPr>
          <p:cNvPr id="14" name="pasted-movie.png" descr="pasted-movie.png">
            <a:extLst>
              <a:ext uri="{FF2B5EF4-FFF2-40B4-BE49-F238E27FC236}">
                <a16:creationId xmlns:a16="http://schemas.microsoft.com/office/drawing/2014/main" id="{881356D0-8624-5F43-CB41-88A1F65F619D}"/>
              </a:ext>
            </a:extLst>
          </p:cNvPr>
          <p:cNvPicPr>
            <a:picLocks noChangeAspect="1"/>
          </p:cNvPicPr>
          <p:nvPr/>
        </p:nvPicPr>
        <p:blipFill>
          <a:blip r:embed="rId11"/>
          <a:stretch>
            <a:fillRect/>
          </a:stretch>
        </p:blipFill>
        <p:spPr>
          <a:xfrm>
            <a:off x="15027778" y="8383334"/>
            <a:ext cx="1649984" cy="341377"/>
          </a:xfrm>
          <a:prstGeom prst="rect">
            <a:avLst/>
          </a:prstGeom>
          <a:ln w="12700">
            <a:miter lim="400000"/>
          </a:ln>
        </p:spPr>
      </p:pic>
      <p:pic>
        <p:nvPicPr>
          <p:cNvPr id="15" name="pasted-movie.png" descr="pasted-movie.png">
            <a:extLst>
              <a:ext uri="{FF2B5EF4-FFF2-40B4-BE49-F238E27FC236}">
                <a16:creationId xmlns:a16="http://schemas.microsoft.com/office/drawing/2014/main" id="{ECB1AD01-A9AE-9247-2E07-6E1088C0AE40}"/>
              </a:ext>
            </a:extLst>
          </p:cNvPr>
          <p:cNvPicPr>
            <a:picLocks noChangeAspect="1"/>
          </p:cNvPicPr>
          <p:nvPr/>
        </p:nvPicPr>
        <p:blipFill>
          <a:blip r:embed="rId11"/>
          <a:stretch>
            <a:fillRect/>
          </a:stretch>
        </p:blipFill>
        <p:spPr>
          <a:xfrm>
            <a:off x="16571782" y="8357934"/>
            <a:ext cx="1649983" cy="341377"/>
          </a:xfrm>
          <a:prstGeom prst="rect">
            <a:avLst/>
          </a:prstGeom>
          <a:ln w="12700">
            <a:miter lim="400000"/>
          </a:ln>
        </p:spPr>
      </p:pic>
      <p:pic>
        <p:nvPicPr>
          <p:cNvPr id="16" name="pasted-movie.png" descr="pasted-movie.png">
            <a:extLst>
              <a:ext uri="{FF2B5EF4-FFF2-40B4-BE49-F238E27FC236}">
                <a16:creationId xmlns:a16="http://schemas.microsoft.com/office/drawing/2014/main" id="{D140A4CD-08DC-7E5B-1C88-CF74E94B5E19}"/>
              </a:ext>
            </a:extLst>
          </p:cNvPr>
          <p:cNvPicPr>
            <a:picLocks noChangeAspect="1"/>
          </p:cNvPicPr>
          <p:nvPr/>
        </p:nvPicPr>
        <p:blipFill>
          <a:blip r:embed="rId11"/>
          <a:stretch>
            <a:fillRect/>
          </a:stretch>
        </p:blipFill>
        <p:spPr>
          <a:xfrm>
            <a:off x="17353171" y="8432583"/>
            <a:ext cx="1649984" cy="341377"/>
          </a:xfrm>
          <a:prstGeom prst="rect">
            <a:avLst/>
          </a:prstGeom>
          <a:ln w="12700">
            <a:miter lim="400000"/>
          </a:ln>
        </p:spPr>
      </p:pic>
      <mc:AlternateContent xmlns:mc="http://schemas.openxmlformats.org/markup-compatibility/2006" xmlns:a14="http://schemas.microsoft.com/office/drawing/2010/main">
        <mc:Choice Requires="a14">
          <p:sp>
            <p:nvSpPr>
              <p:cNvPr id="1279" name="Moving window at"/>
              <p:cNvSpPr txBox="1"/>
              <p:nvPr/>
            </p:nvSpPr>
            <p:spPr>
              <a:xfrm>
                <a:off x="9682857" y="11789260"/>
                <a:ext cx="5674650" cy="622262"/>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6" tIns="71436" rIns="71436" bIns="71436" anchor="ctr">
                <a:spAutoFit/>
              </a:bodyPr>
              <a:lstStyle/>
              <a:p>
                <a:pPr defTabSz="457200">
                  <a:lnSpc>
                    <a:spcPct val="120000"/>
                  </a:lnSpc>
                  <a:defRPr sz="3200">
                    <a:latin typeface="+mj-lt"/>
                    <a:ea typeface="+mj-ea"/>
                    <a:cs typeface="+mj-cs"/>
                    <a:sym typeface="Gill Sans"/>
                  </a:defRPr>
                </a:pPr>
                <a:r>
                  <a:rPr dirty="0"/>
                  <a:t>Moving window at </a:t>
                </a:r>
                <a14:m>
                  <m:oMath xmlns:m="http://schemas.openxmlformats.org/officeDocument/2006/math">
                    <m:sSub>
                      <m:sSubPr>
                        <m:ctrlPr>
                          <a:rPr sz="3300" i="1">
                            <a:solidFill>
                              <a:srgbClr val="000000"/>
                            </a:solidFill>
                            <a:latin typeface="Cambria Math" panose="02040503050406030204" pitchFamily="18" charset="0"/>
                          </a:rPr>
                        </m:ctrlPr>
                      </m:sSubPr>
                      <m:e>
                        <m:r>
                          <a:rPr sz="3300" i="1">
                            <a:solidFill>
                              <a:srgbClr val="000000"/>
                            </a:solidFill>
                            <a:latin typeface="Cambria Math" panose="02040503050406030204" pitchFamily="18" charset="0"/>
                          </a:rPr>
                          <m:t>𝑣</m:t>
                        </m:r>
                      </m:e>
                      <m:sub>
                        <m:r>
                          <a:rPr sz="3300" i="1">
                            <a:solidFill>
                              <a:srgbClr val="000000"/>
                            </a:solidFill>
                            <a:latin typeface="Cambria Math" panose="02040503050406030204" pitchFamily="18" charset="0"/>
                          </a:rPr>
                          <m:t>𝑑</m:t>
                        </m:r>
                      </m:sub>
                    </m:sSub>
                    <m:r>
                      <a:rPr sz="3300" i="1">
                        <a:solidFill>
                          <a:srgbClr val="000000"/>
                        </a:solidFill>
                        <a:latin typeface="Cambria Math" panose="02040503050406030204" pitchFamily="18" charset="0"/>
                      </a:rPr>
                      <m:t>=0.97</m:t>
                    </m:r>
                    <m:r>
                      <a:rPr sz="3300" i="1">
                        <a:solidFill>
                          <a:srgbClr val="000000"/>
                        </a:solidFill>
                        <a:latin typeface="Cambria Math" panose="02040503050406030204" pitchFamily="18" charset="0"/>
                      </a:rPr>
                      <m:t>𝑐</m:t>
                    </m:r>
                  </m:oMath>
                </a14:m>
                <a:endParaRPr sz="3113" dirty="0"/>
              </a:p>
            </p:txBody>
          </p:sp>
        </mc:Choice>
        <mc:Fallback xmlns="">
          <p:sp>
            <p:nvSpPr>
              <p:cNvPr id="1279" name="Moving window at"/>
              <p:cNvSpPr txBox="1">
                <a:spLocks noRot="1" noChangeAspect="1" noMove="1" noResize="1" noEditPoints="1" noAdjustHandles="1" noChangeArrowheads="1" noChangeShapeType="1" noTextEdit="1"/>
              </p:cNvSpPr>
              <p:nvPr/>
            </p:nvSpPr>
            <p:spPr>
              <a:xfrm>
                <a:off x="9682857" y="11789260"/>
                <a:ext cx="5674650" cy="622262"/>
              </a:xfrm>
              <a:prstGeom prst="rect">
                <a:avLst/>
              </a:prstGeom>
              <a:blipFill>
                <a:blip r:embed="rId15"/>
                <a:stretch>
                  <a:fillRect t="-4000" b="-3400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269" name="Rectangle"/>
          <p:cNvSpPr/>
          <p:nvPr/>
        </p:nvSpPr>
        <p:spPr>
          <a:xfrm>
            <a:off x="9807293" y="2877454"/>
            <a:ext cx="14204391" cy="9817165"/>
          </a:xfrm>
          <a:prstGeom prst="rect">
            <a:avLst/>
          </a:prstGeom>
          <a:ln w="25400">
            <a:solidFill>
              <a:srgbClr val="000000"/>
            </a:solidFill>
            <a:miter lim="400000"/>
          </a:ln>
        </p:spPr>
        <p:txBody>
          <a:bodyPr lIns="71436" tIns="71436" rIns="71436" bIns="71436" anchor="ctr"/>
          <a:lstStyle/>
          <a:p>
            <a:pPr defTabSz="584200">
              <a:defRPr sz="2400"/>
            </a:pPr>
            <a:endParaRPr/>
          </a:p>
        </p:txBody>
      </p:sp>
      <p:sp>
        <p:nvSpPr>
          <p:cNvPr id="1272" name="This control on the velocity of the wake allows us to achieve a long acceleration."/>
          <p:cNvSpPr txBox="1"/>
          <p:nvPr/>
        </p:nvSpPr>
        <p:spPr>
          <a:xfrm>
            <a:off x="10195134" y="3066395"/>
            <a:ext cx="13179585"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defTabSz="457200">
              <a:lnSpc>
                <a:spcPct val="120000"/>
              </a:lnSpc>
              <a:spcBef>
                <a:spcPts val="1200"/>
              </a:spcBef>
              <a:defRPr sz="3200">
                <a:latin typeface="Gill Sans Light"/>
                <a:ea typeface="Gill Sans Light"/>
                <a:cs typeface="Gill Sans Light"/>
                <a:sym typeface="Gill Sans Light"/>
              </a:defRPr>
            </a:pPr>
            <a:r>
              <a:rPr dirty="0"/>
              <a:t>This control on the velocity of the wake allows us to achieve a </a:t>
            </a:r>
            <a:r>
              <a:rPr dirty="0">
                <a:latin typeface="+mj-lt"/>
                <a:ea typeface="+mj-ea"/>
                <a:cs typeface="+mj-cs"/>
                <a:sym typeface="Gill Sans"/>
              </a:rPr>
              <a:t>long acceleration.</a:t>
            </a:r>
          </a:p>
        </p:txBody>
      </p:sp>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18" fill="hold"/>
                                        <p:tgtEl>
                                          <p:spTgt spid="7"/>
                                        </p:tgtEl>
                                      </p:cBhvr>
                                    </p:cmd>
                                  </p:childTnLst>
                                </p:cTn>
                              </p:par>
                              <p:par>
                                <p:cTn id="7" presetID="1" presetClass="mediacall" presetSubtype="0" fill="hold" nodeType="withEffect">
                                  <p:stCondLst>
                                    <p:cond delay="0"/>
                                  </p:stCondLst>
                                  <p:childTnLst>
                                    <p:cmd type="call" cmd="playFrom(0.0)">
                                      <p:cBhvr>
                                        <p:cTn id="8" dur="419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7"/>
                                        </p:tgtEl>
                                      </p:cBhvr>
                                    </p:cmd>
                                  </p:childTnLst>
                                </p:cTn>
                              </p:par>
                            </p:childTnLst>
                          </p:cTn>
                        </p:par>
                      </p:childTnLst>
                    </p:cTn>
                  </p:par>
                </p:childTnLst>
              </p:cTn>
              <p:nextCondLst>
                <p:cond evt="onClick" delay="0">
                  <p:tgtEl>
                    <p:spTgt spid="7"/>
                  </p:tgtEl>
                </p:cond>
              </p:nextCondLst>
            </p:seq>
            <p:seq concurrent="1" nextAc="seek">
              <p:cTn id="14" restart="whenNotActive" fill="hold" evtFilter="cancelBubble" nodeType="interactiveSeq">
                <p:stCondLst>
                  <p:cond evt="onClick" delay="0">
                    <p:tgtEl>
                      <p:spTgt spid="11"/>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1"/>
                                        </p:tgtEl>
                                      </p:cBhvr>
                                    </p:cmd>
                                  </p:childTnLst>
                                </p:cTn>
                              </p:par>
                            </p:childTnLst>
                          </p:cTn>
                        </p:par>
                      </p:childTnLst>
                    </p:cTn>
                  </p:par>
                </p:childTnLst>
              </p:cTn>
              <p:nextCondLst>
                <p:cond evt="onClick" delay="0">
                  <p:tgtEl>
                    <p:spTgt spid="11"/>
                  </p:tgtEl>
                </p:cond>
              </p:nextCondLst>
            </p:seq>
            <p:video>
              <p:cMediaNode vol="100000">
                <p:cTn id="19" fill="hold" display="0">
                  <p:stCondLst>
                    <p:cond delay="indefinite"/>
                  </p:stCondLst>
                </p:cTn>
                <p:tgtEl>
                  <p:spTgt spid="7"/>
                </p:tgtEl>
              </p:cMediaNode>
            </p:video>
            <p:video>
              <p:cMediaNode vol="100000">
                <p:cTn id="20" fill="hold" display="0">
                  <p:stCondLst>
                    <p:cond delay="indefinite"/>
                  </p:stCondLst>
                </p:cTn>
                <p:tgtEl>
                  <p:spTgt spid="11"/>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5"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286"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1286"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6"/>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287" name="Tecnico_ID_Principal_RBG-BRANCO.png" descr="Tecnico_ID_Principal_RBG-BRANCO.png"/>
          <p:cNvPicPr>
            <a:picLocks noChangeAspect="1"/>
          </p:cNvPicPr>
          <p:nvPr/>
        </p:nvPicPr>
        <p:blipFill>
          <a:blip r:embed="rId7"/>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1288"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rPr dirty="0"/>
                  <a:t>C Badiali | </a:t>
                </a:r>
                <a:r>
                  <a:rPr dirty="0" err="1"/>
                  <a:t>EuPRAXIA_PP</a:t>
                </a:r>
                <a:r>
                  <a:rPr dirty="0"/>
                  <a:t> Final Meeting &amp; </a:t>
                </a:r>
                <a:r>
                  <a:rPr dirty="0" err="1"/>
                  <a:t>EuPRAXIA_DN</a:t>
                </a:r>
                <a:r>
                  <a:rPr dirty="0"/>
                  <a:t>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rPr dirty="0"/>
                  <a:t> Sept 2026 </a:t>
                </a:r>
              </a:p>
            </p:txBody>
          </p:sp>
        </mc:Choice>
        <mc:Fallback xmlns="">
          <p:sp>
            <p:nvSpPr>
              <p:cNvPr id="1288"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8"/>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289" name="Rectangle"/>
          <p:cNvSpPr/>
          <p:nvPr/>
        </p:nvSpPr>
        <p:spPr>
          <a:xfrm>
            <a:off x="-1" y="-1"/>
            <a:ext cx="24384004" cy="1705709"/>
          </a:xfrm>
          <a:prstGeom prst="rect">
            <a:avLst/>
          </a:prstGeom>
          <a:solidFill>
            <a:srgbClr val="009DE0"/>
          </a:solidFill>
          <a:ln w="12700">
            <a:miter lim="400000"/>
          </a:ln>
        </p:spPr>
        <p:txBody>
          <a:bodyPr lIns="71436" tIns="71436" rIns="71436" bIns="71436" anchor="ctr"/>
          <a:lstStyle/>
          <a:p>
            <a:pPr marR="75026" indent="292875" algn="l" defTabSz="1696640">
              <a:defRPr sz="6000">
                <a:solidFill>
                  <a:srgbClr val="FFFFFF"/>
                </a:solidFill>
                <a:uFill>
                  <a:solidFill>
                    <a:srgbClr val="FFFFFF"/>
                  </a:solidFill>
                </a:uFill>
                <a:latin typeface="+mj-lt"/>
                <a:ea typeface="+mj-ea"/>
                <a:cs typeface="+mj-cs"/>
                <a:sym typeface="Gill Sans"/>
              </a:defRPr>
            </a:pPr>
            <a:endParaRPr/>
          </a:p>
        </p:txBody>
      </p:sp>
      <p:grpSp>
        <p:nvGrpSpPr>
          <p:cNvPr id="1293" name="Group"/>
          <p:cNvGrpSpPr/>
          <p:nvPr/>
        </p:nvGrpSpPr>
        <p:grpSpPr>
          <a:xfrm>
            <a:off x="733841" y="3553254"/>
            <a:ext cx="8205048" cy="5013390"/>
            <a:chOff x="0" y="0"/>
            <a:chExt cx="8205046" cy="5013388"/>
          </a:xfrm>
        </p:grpSpPr>
        <p:pic>
          <p:nvPicPr>
            <p:cNvPr id="1291" name="Image" descr="Image"/>
            <p:cNvPicPr>
              <a:picLocks noChangeAspect="1"/>
            </p:cNvPicPr>
            <p:nvPr/>
          </p:nvPicPr>
          <p:blipFill>
            <a:blip r:embed="rId9"/>
            <a:srcRect l="7839"/>
            <a:stretch>
              <a:fillRect/>
            </a:stretch>
          </p:blipFill>
          <p:spPr>
            <a:xfrm>
              <a:off x="506864" y="271286"/>
              <a:ext cx="7698183" cy="4742104"/>
            </a:xfrm>
            <a:prstGeom prst="rect">
              <a:avLst/>
            </a:prstGeom>
            <a:ln w="12700" cap="flat">
              <a:noFill/>
              <a:miter lim="400000"/>
            </a:ln>
            <a:effectLst/>
          </p:spPr>
        </p:pic>
        <p:pic>
          <p:nvPicPr>
            <p:cNvPr id="1292" name="Image" descr="Image"/>
            <p:cNvPicPr>
              <a:picLocks noChangeAspect="1"/>
            </p:cNvPicPr>
            <p:nvPr/>
          </p:nvPicPr>
          <p:blipFill>
            <a:blip r:embed="rId9"/>
            <a:srcRect r="93659"/>
            <a:stretch>
              <a:fillRect/>
            </a:stretch>
          </p:blipFill>
          <p:spPr>
            <a:xfrm>
              <a:off x="-1" y="0"/>
              <a:ext cx="529642" cy="4742103"/>
            </a:xfrm>
            <a:prstGeom prst="rect">
              <a:avLst/>
            </a:prstGeom>
            <a:ln w="12700" cap="flat">
              <a:noFill/>
              <a:miter lim="400000"/>
            </a:ln>
            <a:effectLst/>
          </p:spPr>
        </p:pic>
      </p:grpSp>
      <p:pic>
        <p:nvPicPr>
          <p:cNvPr id="1295" name="pasted-movie.png" descr="pasted-movie.png"/>
          <p:cNvPicPr>
            <a:picLocks noChangeAspect="1"/>
          </p:cNvPicPr>
          <p:nvPr/>
        </p:nvPicPr>
        <p:blipFill>
          <a:blip r:embed="rId10"/>
          <a:stretch>
            <a:fillRect/>
          </a:stretch>
        </p:blipFill>
        <p:spPr>
          <a:xfrm rot="16200000">
            <a:off x="17586945" y="8741478"/>
            <a:ext cx="508733" cy="914431"/>
          </a:xfrm>
          <a:prstGeom prst="rect">
            <a:avLst/>
          </a:prstGeom>
          <a:ln w="12700">
            <a:miter lim="400000"/>
          </a:ln>
        </p:spPr>
      </p:pic>
      <p:pic>
        <p:nvPicPr>
          <p:cNvPr id="1296" name="pasted-movie.png" descr="pasted-movie.png"/>
          <p:cNvPicPr>
            <a:picLocks noChangeAspect="1"/>
          </p:cNvPicPr>
          <p:nvPr/>
        </p:nvPicPr>
        <p:blipFill>
          <a:blip r:embed="rId10"/>
          <a:stretch>
            <a:fillRect/>
          </a:stretch>
        </p:blipFill>
        <p:spPr>
          <a:xfrm rot="16200000">
            <a:off x="17995095" y="8690678"/>
            <a:ext cx="508734" cy="914431"/>
          </a:xfrm>
          <a:prstGeom prst="rect">
            <a:avLst/>
          </a:prstGeom>
          <a:ln w="12700">
            <a:miter lim="400000"/>
          </a:ln>
        </p:spPr>
      </p:pic>
      <p:pic>
        <p:nvPicPr>
          <p:cNvPr id="1299" name="pasted-movie.png" descr="pasted-movie.png"/>
          <p:cNvPicPr>
            <a:picLocks noChangeAspect="1"/>
          </p:cNvPicPr>
          <p:nvPr/>
        </p:nvPicPr>
        <p:blipFill>
          <a:blip r:embed="rId11"/>
          <a:stretch>
            <a:fillRect/>
          </a:stretch>
        </p:blipFill>
        <p:spPr>
          <a:xfrm>
            <a:off x="21038376" y="7890443"/>
            <a:ext cx="1854202" cy="4279902"/>
          </a:xfrm>
          <a:prstGeom prst="rect">
            <a:avLst/>
          </a:prstGeom>
          <a:ln w="12700">
            <a:miter lim="400000"/>
          </a:ln>
        </p:spPr>
      </p:pic>
      <p:pic>
        <p:nvPicPr>
          <p:cNvPr id="1301" name="pasted-movie.png" descr="pasted-movie.png"/>
          <p:cNvPicPr>
            <a:picLocks noChangeAspect="1"/>
          </p:cNvPicPr>
          <p:nvPr/>
        </p:nvPicPr>
        <p:blipFill>
          <a:blip r:embed="rId12"/>
          <a:stretch>
            <a:fillRect/>
          </a:stretch>
        </p:blipFill>
        <p:spPr>
          <a:xfrm>
            <a:off x="15027777" y="8383334"/>
            <a:ext cx="1649985" cy="341378"/>
          </a:xfrm>
          <a:prstGeom prst="rect">
            <a:avLst/>
          </a:prstGeom>
          <a:ln w="12700">
            <a:miter lim="400000"/>
          </a:ln>
        </p:spPr>
      </p:pic>
      <p:pic>
        <p:nvPicPr>
          <p:cNvPr id="1302" name="pasted-movie.png" descr="pasted-movie.png"/>
          <p:cNvPicPr>
            <a:picLocks noChangeAspect="1"/>
          </p:cNvPicPr>
          <p:nvPr/>
        </p:nvPicPr>
        <p:blipFill>
          <a:blip r:embed="rId12"/>
          <a:stretch>
            <a:fillRect/>
          </a:stretch>
        </p:blipFill>
        <p:spPr>
          <a:xfrm>
            <a:off x="16571782" y="8357934"/>
            <a:ext cx="1649984" cy="341378"/>
          </a:xfrm>
          <a:prstGeom prst="rect">
            <a:avLst/>
          </a:prstGeom>
          <a:ln w="12700">
            <a:miter lim="400000"/>
          </a:ln>
        </p:spPr>
      </p:pic>
      <p:pic>
        <p:nvPicPr>
          <p:cNvPr id="1303" name="pasted-movie.png" descr="pasted-movie.png"/>
          <p:cNvPicPr>
            <a:picLocks noChangeAspect="1"/>
          </p:cNvPicPr>
          <p:nvPr/>
        </p:nvPicPr>
        <p:blipFill>
          <a:blip r:embed="rId12"/>
          <a:stretch>
            <a:fillRect/>
          </a:stretch>
        </p:blipFill>
        <p:spPr>
          <a:xfrm>
            <a:off x="17353170" y="8432582"/>
            <a:ext cx="1649985" cy="341378"/>
          </a:xfrm>
          <a:prstGeom prst="rect">
            <a:avLst/>
          </a:prstGeom>
          <a:ln w="12700">
            <a:miter lim="400000"/>
          </a:ln>
        </p:spPr>
      </p:pic>
      <p:sp>
        <p:nvSpPr>
          <p:cNvPr id="1305" name="Rectangle"/>
          <p:cNvSpPr/>
          <p:nvPr/>
        </p:nvSpPr>
        <p:spPr>
          <a:xfrm>
            <a:off x="3070761" y="4081288"/>
            <a:ext cx="5805598" cy="3472069"/>
          </a:xfrm>
          <a:prstGeom prst="rect">
            <a:avLst/>
          </a:prstGeom>
          <a:solidFill>
            <a:schemeClr val="accent5">
              <a:alpha val="21358"/>
            </a:schemeClr>
          </a:solidFill>
          <a:ln w="12700">
            <a:miter lim="400000"/>
          </a:ln>
          <a:effectLst>
            <a:outerShdw blurRad="50800" dist="25400" dir="5400000" rotWithShape="0">
              <a:srgbClr val="000000">
                <a:alpha val="50000"/>
              </a:srgbClr>
            </a:outerShdw>
          </a:effectLst>
        </p:spPr>
        <p:txBody>
          <a:bodyPr lIns="71436" tIns="71436" rIns="71436" bIns="71436" anchor="ctr"/>
          <a:lstStyle/>
          <a:p>
            <a:pPr defTabSz="821530">
              <a:defRPr sz="3200">
                <a:solidFill>
                  <a:srgbClr val="FFFFFF"/>
                </a:solidFill>
              </a:defRPr>
            </a:pPr>
            <a:endParaRPr/>
          </a:p>
        </p:txBody>
      </p:sp>
      <p:sp>
        <p:nvSpPr>
          <p:cNvPr id="1306" name="up ramp"/>
          <p:cNvSpPr txBox="1"/>
          <p:nvPr/>
        </p:nvSpPr>
        <p:spPr>
          <a:xfrm>
            <a:off x="4215598" y="5288684"/>
            <a:ext cx="1241535" cy="1057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lvl1pPr defTabSz="821530">
              <a:defRPr sz="3200">
                <a:latin typeface="+mj-lt"/>
                <a:ea typeface="+mj-ea"/>
                <a:cs typeface="+mj-cs"/>
                <a:sym typeface="Gill Sans"/>
              </a:defRPr>
            </a:lvl1pPr>
          </a:lstStyle>
          <a:p>
            <a:r>
              <a:t>up ramp</a:t>
            </a:r>
          </a:p>
        </p:txBody>
      </p:sp>
      <p:pic>
        <p:nvPicPr>
          <p:cNvPr id="1307" name="Picture 1" descr="Picture 1"/>
          <p:cNvPicPr>
            <a:picLocks noChangeAspect="1"/>
          </p:cNvPicPr>
          <p:nvPr/>
        </p:nvPicPr>
        <p:blipFill>
          <a:blip r:embed="rId13"/>
          <a:stretch>
            <a:fillRect/>
          </a:stretch>
        </p:blipFill>
        <p:spPr>
          <a:xfrm>
            <a:off x="2017378" y="10745979"/>
            <a:ext cx="5792498" cy="1514283"/>
          </a:xfrm>
          <a:prstGeom prst="rect">
            <a:avLst/>
          </a:prstGeom>
          <a:ln w="12700">
            <a:miter lim="400000"/>
          </a:ln>
        </p:spPr>
      </p:pic>
      <p:pic>
        <p:nvPicPr>
          <p:cNvPr id="1310" name="Tecnico_ID_Principal_RBG-BRANCO.png" descr="Tecnico_ID_Principal_RBG-BRANCO.png"/>
          <p:cNvPicPr>
            <a:picLocks noChangeAspect="1"/>
          </p:cNvPicPr>
          <p:nvPr/>
        </p:nvPicPr>
        <p:blipFill>
          <a:blip r:embed="rId7"/>
          <a:stretch>
            <a:fillRect/>
          </a:stretch>
        </p:blipFill>
        <p:spPr>
          <a:xfrm>
            <a:off x="21096067" y="91707"/>
            <a:ext cx="2741243" cy="1522293"/>
          </a:xfrm>
          <a:prstGeom prst="rect">
            <a:avLst/>
          </a:prstGeom>
          <a:ln w="12700">
            <a:miter lim="400000"/>
          </a:ln>
        </p:spPr>
      </p:pic>
      <p:sp>
        <p:nvSpPr>
          <p:cNvPr id="1311" name="Rectangle"/>
          <p:cNvSpPr/>
          <p:nvPr/>
        </p:nvSpPr>
        <p:spPr>
          <a:xfrm>
            <a:off x="584084" y="2888042"/>
            <a:ext cx="8782995" cy="6239778"/>
          </a:xfrm>
          <a:prstGeom prst="rect">
            <a:avLst/>
          </a:prstGeom>
          <a:ln w="25400">
            <a:solidFill>
              <a:srgbClr val="000000"/>
            </a:solidFill>
            <a:miter lim="400000"/>
          </a:ln>
        </p:spPr>
        <p:txBody>
          <a:bodyPr lIns="71436" tIns="71436" rIns="71436" bIns="71436" anchor="ctr"/>
          <a:lstStyle/>
          <a:p>
            <a:pPr defTabSz="584200">
              <a:defRPr sz="2400">
                <a:solidFill>
                  <a:srgbClr val="137F4E"/>
                </a:solidFill>
              </a:defRPr>
            </a:pPr>
            <a:endParaRPr/>
          </a:p>
        </p:txBody>
      </p:sp>
      <p:grpSp>
        <p:nvGrpSpPr>
          <p:cNvPr id="1314" name="Simulations Set-up"/>
          <p:cNvGrpSpPr/>
          <p:nvPr/>
        </p:nvGrpSpPr>
        <p:grpSpPr>
          <a:xfrm>
            <a:off x="562723" y="9624355"/>
            <a:ext cx="8816508" cy="801608"/>
            <a:chOff x="0" y="0"/>
            <a:chExt cx="8816506" cy="801607"/>
          </a:xfrm>
        </p:grpSpPr>
        <p:sp>
          <p:nvSpPr>
            <p:cNvPr id="1312" name="Rectangle"/>
            <p:cNvSpPr/>
            <p:nvPr/>
          </p:nvSpPr>
          <p:spPr>
            <a:xfrm>
              <a:off x="-1" y="-1"/>
              <a:ext cx="8816508" cy="801609"/>
            </a:xfrm>
            <a:prstGeom prst="rect">
              <a:avLst/>
            </a:prstGeom>
            <a:solidFill>
              <a:srgbClr val="717782"/>
            </a:solidFill>
            <a:ln w="25400" cap="flat">
              <a:solidFill>
                <a:srgbClr val="000000"/>
              </a:solidFill>
              <a:prstDash val="solid"/>
              <a:miter lim="400000"/>
            </a:ln>
            <a:effectLst/>
          </p:spPr>
          <p:txBody>
            <a:bodyPr wrap="square" lIns="71436" tIns="71436" rIns="71436" bIns="71436" numCol="1" anchor="ctr">
              <a:noAutofit/>
            </a:bodyPr>
            <a:lstStyle/>
            <a:p>
              <a:pPr defTabSz="457200">
                <a:lnSpc>
                  <a:spcPts val="4200"/>
                </a:lnSpc>
                <a:tabLst>
                  <a:tab pos="1066800" algn="l"/>
                </a:tabLst>
                <a:defRPr sz="3000" b="1">
                  <a:solidFill>
                    <a:srgbClr val="FFFFFF"/>
                  </a:solidFill>
                  <a:latin typeface="+mj-lt"/>
                  <a:ea typeface="+mj-ea"/>
                  <a:cs typeface="+mj-cs"/>
                  <a:sym typeface="Gill Sans"/>
                </a:defRPr>
              </a:pPr>
              <a:endParaRPr/>
            </a:p>
          </p:txBody>
        </p:sp>
        <p:sp>
          <p:nvSpPr>
            <p:cNvPr id="1313" name="Simulations Set-up"/>
            <p:cNvSpPr txBox="1"/>
            <p:nvPr/>
          </p:nvSpPr>
          <p:spPr>
            <a:xfrm>
              <a:off x="-1" y="91902"/>
              <a:ext cx="8816508" cy="61780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defTabSz="457200">
                <a:lnSpc>
                  <a:spcPts val="4200"/>
                </a:lnSpc>
                <a:tabLst>
                  <a:tab pos="1066800" algn="l"/>
                </a:tabLst>
                <a:defRPr sz="3000" b="1">
                  <a:solidFill>
                    <a:srgbClr val="FFFFFF"/>
                  </a:solidFill>
                  <a:latin typeface="+mj-lt"/>
                  <a:ea typeface="+mj-ea"/>
                  <a:cs typeface="+mj-cs"/>
                  <a:sym typeface="Gill Sans"/>
                </a:defRPr>
              </a:lvl1pPr>
            </a:lstStyle>
            <a:p>
              <a:r>
                <a:t>Simulations Set-up</a:t>
              </a:r>
            </a:p>
          </p:txBody>
        </p:sp>
      </p:grpSp>
      <p:sp>
        <p:nvSpPr>
          <p:cNvPr id="1315" name="Rectangle"/>
          <p:cNvSpPr/>
          <p:nvPr/>
        </p:nvSpPr>
        <p:spPr>
          <a:xfrm>
            <a:off x="564469" y="10428195"/>
            <a:ext cx="8813801" cy="2254483"/>
          </a:xfrm>
          <a:prstGeom prst="rect">
            <a:avLst/>
          </a:prstGeom>
          <a:ln w="25400">
            <a:solidFill>
              <a:srgbClr val="000000"/>
            </a:solidFill>
            <a:miter lim="400000"/>
          </a:ln>
        </p:spPr>
        <p:txBody>
          <a:bodyPr lIns="71436" tIns="71436" rIns="71436" bIns="71436" anchor="ctr"/>
          <a:lstStyle/>
          <a:p>
            <a:pPr defTabSz="584200">
              <a:defRPr sz="2400">
                <a:solidFill>
                  <a:srgbClr val="137F4E"/>
                </a:solidFill>
              </a:defRPr>
            </a:pPr>
            <a:endParaRPr/>
          </a:p>
        </p:txBody>
      </p:sp>
      <p:grpSp>
        <p:nvGrpSpPr>
          <p:cNvPr id="1319" name="Q3D PIC Simulation Results"/>
          <p:cNvGrpSpPr/>
          <p:nvPr/>
        </p:nvGrpSpPr>
        <p:grpSpPr>
          <a:xfrm>
            <a:off x="9797488" y="2097470"/>
            <a:ext cx="14211301" cy="790310"/>
            <a:chOff x="0" y="0"/>
            <a:chExt cx="14211300" cy="790309"/>
          </a:xfrm>
        </p:grpSpPr>
        <p:sp>
          <p:nvSpPr>
            <p:cNvPr id="1317" name="Rectangle"/>
            <p:cNvSpPr/>
            <p:nvPr/>
          </p:nvSpPr>
          <p:spPr>
            <a:xfrm>
              <a:off x="-1" y="0"/>
              <a:ext cx="14211301" cy="790310"/>
            </a:xfrm>
            <a:prstGeom prst="rect">
              <a:avLst/>
            </a:prstGeom>
            <a:solidFill>
              <a:srgbClr val="B8371E"/>
            </a:solidFill>
            <a:ln w="25400" cap="flat">
              <a:solidFill>
                <a:srgbClr val="000000"/>
              </a:solidFill>
              <a:prstDash val="solid"/>
              <a:miter lim="400000"/>
            </a:ln>
            <a:effectLst/>
          </p:spPr>
          <p:txBody>
            <a:bodyPr wrap="square" lIns="71436" tIns="71436" rIns="71436" bIns="71436" numCol="1" anchor="ctr">
              <a:noAutofit/>
            </a:bodyPr>
            <a:lstStyle/>
            <a:p>
              <a:pPr defTabSz="457200">
                <a:lnSpc>
                  <a:spcPts val="4400"/>
                </a:lnSpc>
                <a:tabLst>
                  <a:tab pos="1066800" algn="l"/>
                </a:tabLst>
                <a:defRPr sz="3200" b="1">
                  <a:solidFill>
                    <a:srgbClr val="FFFFFF"/>
                  </a:solidFill>
                  <a:latin typeface="+mj-lt"/>
                  <a:ea typeface="+mj-ea"/>
                  <a:cs typeface="+mj-cs"/>
                  <a:sym typeface="Gill Sans"/>
                </a:defRPr>
              </a:pPr>
              <a:endParaRPr/>
            </a:p>
          </p:txBody>
        </p:sp>
        <p:sp>
          <p:nvSpPr>
            <p:cNvPr id="1318" name="Q3D PIC Simulation Results"/>
            <p:cNvSpPr txBox="1"/>
            <p:nvPr/>
          </p:nvSpPr>
          <p:spPr>
            <a:xfrm>
              <a:off x="12685" y="73478"/>
              <a:ext cx="14185930" cy="64335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457200">
                <a:lnSpc>
                  <a:spcPts val="4400"/>
                </a:lnSpc>
                <a:tabLst>
                  <a:tab pos="1066800" algn="l"/>
                </a:tabLst>
                <a:defRPr sz="3200" b="1">
                  <a:solidFill>
                    <a:srgbClr val="FFFFFF"/>
                  </a:solidFill>
                  <a:latin typeface="+mj-lt"/>
                  <a:ea typeface="+mj-ea"/>
                  <a:cs typeface="+mj-cs"/>
                  <a:sym typeface="Gill Sans"/>
                </a:defRPr>
              </a:lvl1pPr>
            </a:lstStyle>
            <a:p>
              <a:r>
                <a:t>Q3D PIC Simulation Results</a:t>
              </a:r>
            </a:p>
          </p:txBody>
        </p:sp>
      </p:grpSp>
      <p:grpSp>
        <p:nvGrpSpPr>
          <p:cNvPr id="1322" name="Tailored Density Profile"/>
          <p:cNvGrpSpPr/>
          <p:nvPr/>
        </p:nvGrpSpPr>
        <p:grpSpPr>
          <a:xfrm>
            <a:off x="587314" y="2103715"/>
            <a:ext cx="8776535" cy="788967"/>
            <a:chOff x="0" y="0"/>
            <a:chExt cx="8776533" cy="788966"/>
          </a:xfrm>
        </p:grpSpPr>
        <p:sp>
          <p:nvSpPr>
            <p:cNvPr id="1320" name="Rectangle"/>
            <p:cNvSpPr/>
            <p:nvPr/>
          </p:nvSpPr>
          <p:spPr>
            <a:xfrm>
              <a:off x="0" y="0"/>
              <a:ext cx="8776534" cy="788967"/>
            </a:xfrm>
            <a:prstGeom prst="rect">
              <a:avLst/>
            </a:prstGeom>
            <a:solidFill>
              <a:srgbClr val="137F4E"/>
            </a:solidFill>
            <a:ln w="25400" cap="flat">
              <a:solidFill>
                <a:srgbClr val="000000"/>
              </a:solidFill>
              <a:prstDash val="solid"/>
              <a:miter lim="400000"/>
            </a:ln>
            <a:effectLst/>
          </p:spPr>
          <p:txBody>
            <a:bodyPr wrap="square" lIns="71436" tIns="71436" rIns="71436" bIns="71436" numCol="1" anchor="ctr">
              <a:noAutofit/>
            </a:bodyPr>
            <a:lstStyle/>
            <a:p>
              <a:pPr defTabSz="457200">
                <a:lnSpc>
                  <a:spcPts val="4400"/>
                </a:lnSpc>
                <a:tabLst>
                  <a:tab pos="1066800" algn="l"/>
                </a:tabLst>
                <a:defRPr sz="3200" b="1">
                  <a:solidFill>
                    <a:srgbClr val="FFFFFF"/>
                  </a:solidFill>
                  <a:latin typeface="+mj-lt"/>
                  <a:ea typeface="+mj-ea"/>
                  <a:cs typeface="+mj-cs"/>
                  <a:sym typeface="Gill Sans"/>
                </a:defRPr>
              </a:pPr>
              <a:endParaRPr/>
            </a:p>
          </p:txBody>
        </p:sp>
        <p:sp>
          <p:nvSpPr>
            <p:cNvPr id="1321" name="Tailored Density Profile"/>
            <p:cNvSpPr txBox="1"/>
            <p:nvPr/>
          </p:nvSpPr>
          <p:spPr>
            <a:xfrm>
              <a:off x="12664" y="73353"/>
              <a:ext cx="8751206" cy="6422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457200">
                <a:lnSpc>
                  <a:spcPts val="4400"/>
                </a:lnSpc>
                <a:tabLst>
                  <a:tab pos="1066800" algn="l"/>
                </a:tabLst>
                <a:defRPr sz="3200" b="1">
                  <a:solidFill>
                    <a:srgbClr val="FFFFFF"/>
                  </a:solidFill>
                  <a:latin typeface="+mj-lt"/>
                  <a:ea typeface="+mj-ea"/>
                  <a:cs typeface="+mj-cs"/>
                  <a:sym typeface="Gill Sans"/>
                </a:defRPr>
              </a:lvl1pPr>
            </a:lstStyle>
            <a:p>
              <a:r>
                <a:t>Tailored Density Profile</a:t>
              </a:r>
            </a:p>
          </p:txBody>
        </p:sp>
      </p:grpSp>
      <p:sp>
        <p:nvSpPr>
          <p:cNvPr id="1323" name="Looking Closely at the Case"/>
          <p:cNvSpPr txBox="1"/>
          <p:nvPr/>
        </p:nvSpPr>
        <p:spPr>
          <a:xfrm>
            <a:off x="165099" y="343266"/>
            <a:ext cx="14583270" cy="1019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lvl1pPr marR="75026" indent="367902" algn="l" defTabSz="1696640">
              <a:defRPr sz="6000">
                <a:solidFill>
                  <a:srgbClr val="FFFFFF"/>
                </a:solidFill>
                <a:uFill>
                  <a:solidFill>
                    <a:srgbClr val="FFFFFF"/>
                  </a:solidFill>
                </a:uFill>
                <a:latin typeface="+mj-lt"/>
                <a:ea typeface="+mj-ea"/>
                <a:cs typeface="+mj-cs"/>
                <a:sym typeface="Gill Sans"/>
              </a:defRPr>
            </a:lvl1pPr>
          </a:lstStyle>
          <a:p>
            <a:r>
              <a:t>Q3D Simulations Show Dephasing Mitigation </a:t>
            </a:r>
          </a:p>
        </p:txBody>
      </p:sp>
      <p:sp>
        <p:nvSpPr>
          <p:cNvPr id="3" name="Slide Number Placeholder 2">
            <a:extLst>
              <a:ext uri="{FF2B5EF4-FFF2-40B4-BE49-F238E27FC236}">
                <a16:creationId xmlns:a16="http://schemas.microsoft.com/office/drawing/2014/main" id="{2182F70C-0C0B-F4B8-2798-AFACA69E35C8}"/>
              </a:ext>
            </a:extLst>
          </p:cNvPr>
          <p:cNvSpPr>
            <a:spLocks noGrp="1"/>
          </p:cNvSpPr>
          <p:nvPr>
            <p:ph type="sldNum" sz="quarter" idx="2"/>
          </p:nvPr>
        </p:nvSpPr>
        <p:spPr/>
        <p:txBody>
          <a:bodyPr/>
          <a:lstStyle/>
          <a:p>
            <a:fld id="{86CB4B4D-7CA3-9044-876B-883B54F8677D}" type="slidenum">
              <a:rPr lang="en-PT" smtClean="0"/>
              <a:t>20</a:t>
            </a:fld>
            <a:endParaRPr lang="en-PT"/>
          </a:p>
        </p:txBody>
      </p:sp>
      <p:sp>
        <p:nvSpPr>
          <p:cNvPr id="4" name="C. Badiali et al., “Tailored laser wakefield acceleration for decaying particles”, Phys. Rev. Research 8, 023077 (2026).">
            <a:extLst>
              <a:ext uri="{FF2B5EF4-FFF2-40B4-BE49-F238E27FC236}">
                <a16:creationId xmlns:a16="http://schemas.microsoft.com/office/drawing/2014/main" id="{0C73CD3D-2236-580C-1499-CE507B1DFB00}"/>
              </a:ext>
            </a:extLst>
          </p:cNvPr>
          <p:cNvSpPr txBox="1"/>
          <p:nvPr/>
        </p:nvSpPr>
        <p:spPr>
          <a:xfrm>
            <a:off x="957561" y="12854469"/>
            <a:ext cx="6764040" cy="8213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nchor="ctr">
            <a:spAutoFit/>
          </a:bodyPr>
          <a:lstStyle>
            <a:lvl1pPr algn="l" defTabSz="457200">
              <a:defRPr sz="2400" i="1">
                <a:latin typeface="Gill Sans Light"/>
                <a:ea typeface="Gill Sans Light"/>
                <a:cs typeface="Gill Sans Light"/>
                <a:sym typeface="Gill Sans Light"/>
              </a:defRPr>
            </a:lvl1pPr>
          </a:lstStyle>
          <a:p>
            <a:r>
              <a:rPr sz="2200" dirty="0"/>
              <a:t>C. Badiali et al., “Tailored laser </a:t>
            </a:r>
            <a:r>
              <a:rPr sz="2200" dirty="0" err="1"/>
              <a:t>wakefield</a:t>
            </a:r>
            <a:r>
              <a:rPr sz="2200" dirty="0"/>
              <a:t> acceleration for decaying particles”, Phys. Rev. Research 8, 023077 (2026).</a:t>
            </a:r>
          </a:p>
        </p:txBody>
      </p:sp>
      <p:pic>
        <p:nvPicPr>
          <p:cNvPr id="5" name="video_hqmuons.mp4" descr="video_hqmuons.mp4">
            <a:extLst>
              <a:ext uri="{FF2B5EF4-FFF2-40B4-BE49-F238E27FC236}">
                <a16:creationId xmlns:a16="http://schemas.microsoft.com/office/drawing/2014/main" id="{A989F17D-BB2D-08C8-9E12-1457B7005478}"/>
              </a:ext>
            </a:extLst>
          </p:cNvPr>
          <p:cNvPicPr>
            <a:picLocks/>
          </p:cNvPicPr>
          <p:nvPr>
            <a:videoFile r:link="rId1"/>
            <p:extLst>
              <p:ext uri="{DAA4B4D4-6D71-4841-9C94-3DE7FCFB9230}">
                <p14:media xmlns:p14="http://schemas.microsoft.com/office/powerpoint/2010/main" r:embed="rId2">
                  <p14:trim st="4218.2095" end="750.1106"/>
                </p14:media>
              </p:ext>
            </p:extLst>
          </p:nvPr>
        </p:nvPicPr>
        <p:blipFill>
          <a:blip r:embed="rId14"/>
          <a:stretch>
            <a:fillRect/>
          </a:stretch>
        </p:blipFill>
        <p:spPr>
          <a:xfrm>
            <a:off x="12060154" y="3541860"/>
            <a:ext cx="12606545" cy="5818406"/>
          </a:xfrm>
          <a:prstGeom prst="rect">
            <a:avLst/>
          </a:prstGeom>
          <a:ln w="12700">
            <a:miter lim="400000"/>
          </a:ln>
        </p:spPr>
      </p:pic>
      <p:pic>
        <p:nvPicPr>
          <p:cNvPr id="6" name="video_p1x1_new.mp4" descr="video_p1x1_new.mp4">
            <a:extLst>
              <a:ext uri="{FF2B5EF4-FFF2-40B4-BE49-F238E27FC236}">
                <a16:creationId xmlns:a16="http://schemas.microsoft.com/office/drawing/2014/main" id="{692923AD-FD82-72D6-4CC3-44F0BDCCCE12}"/>
              </a:ext>
            </a:extLst>
          </p:cNvPr>
          <p:cNvPicPr>
            <a:picLocks/>
          </p:cNvPicPr>
          <p:nvPr>
            <a:videoFile r:link="rId1"/>
            <p:extLst>
              <p:ext uri="{DAA4B4D4-6D71-4841-9C94-3DE7FCFB9230}">
                <p14:media xmlns:p14="http://schemas.microsoft.com/office/powerpoint/2010/main" r:embed="rId3">
                  <p14:trim st="4196.1319" end="772.6972"/>
                </p14:media>
              </p:ext>
            </p:extLst>
          </p:nvPr>
        </p:nvPicPr>
        <p:blipFill>
          <a:blip r:embed="rId15"/>
          <a:stretch>
            <a:fillRect/>
          </a:stretch>
        </p:blipFill>
        <p:spPr>
          <a:xfrm>
            <a:off x="12235298" y="8226067"/>
            <a:ext cx="10322950" cy="4129181"/>
          </a:xfrm>
          <a:prstGeom prst="rect">
            <a:avLst/>
          </a:prstGeom>
          <a:ln w="12700">
            <a:miter lim="400000"/>
          </a:ln>
        </p:spPr>
      </p:pic>
      <p:pic>
        <p:nvPicPr>
          <p:cNvPr id="7" name="pasted-movie.png" descr="pasted-movie.png">
            <a:extLst>
              <a:ext uri="{FF2B5EF4-FFF2-40B4-BE49-F238E27FC236}">
                <a16:creationId xmlns:a16="http://schemas.microsoft.com/office/drawing/2014/main" id="{F37FC5DE-144E-333B-30E3-57CFEC60137B}"/>
              </a:ext>
            </a:extLst>
          </p:cNvPr>
          <p:cNvPicPr>
            <a:picLocks noChangeAspect="1"/>
          </p:cNvPicPr>
          <p:nvPr/>
        </p:nvPicPr>
        <p:blipFill>
          <a:blip r:embed="rId11"/>
          <a:stretch>
            <a:fillRect/>
          </a:stretch>
        </p:blipFill>
        <p:spPr>
          <a:xfrm>
            <a:off x="21038376" y="7890443"/>
            <a:ext cx="1854201" cy="4279901"/>
          </a:xfrm>
          <a:prstGeom prst="rect">
            <a:avLst/>
          </a:prstGeom>
          <a:ln w="12700">
            <a:miter lim="400000"/>
          </a:ln>
        </p:spPr>
      </p:pic>
      <p:sp>
        <p:nvSpPr>
          <p:cNvPr id="8" name="q [a.u]">
            <a:extLst>
              <a:ext uri="{FF2B5EF4-FFF2-40B4-BE49-F238E27FC236}">
                <a16:creationId xmlns:a16="http://schemas.microsoft.com/office/drawing/2014/main" id="{0880674F-A53A-B5B7-355F-94FB3335F9FE}"/>
              </a:ext>
            </a:extLst>
          </p:cNvPr>
          <p:cNvSpPr txBox="1"/>
          <p:nvPr/>
        </p:nvSpPr>
        <p:spPr>
          <a:xfrm rot="16200000">
            <a:off x="20866670" y="9793855"/>
            <a:ext cx="978409" cy="473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2200"/>
            </a:lvl1pPr>
          </a:lstStyle>
          <a:p>
            <a:r>
              <a:t>q [a.u]</a:t>
            </a:r>
          </a:p>
        </p:txBody>
      </p:sp>
      <p:pic>
        <p:nvPicPr>
          <p:cNvPr id="9" name="pasted-movie.png" descr="pasted-movie.png">
            <a:extLst>
              <a:ext uri="{FF2B5EF4-FFF2-40B4-BE49-F238E27FC236}">
                <a16:creationId xmlns:a16="http://schemas.microsoft.com/office/drawing/2014/main" id="{6D00A5F9-79EC-D206-FADC-B45626802BCC}"/>
              </a:ext>
            </a:extLst>
          </p:cNvPr>
          <p:cNvPicPr>
            <a:picLocks noChangeAspect="1"/>
          </p:cNvPicPr>
          <p:nvPr/>
        </p:nvPicPr>
        <p:blipFill>
          <a:blip r:embed="rId12"/>
          <a:stretch>
            <a:fillRect/>
          </a:stretch>
        </p:blipFill>
        <p:spPr>
          <a:xfrm>
            <a:off x="16571782" y="8357934"/>
            <a:ext cx="1649983" cy="341377"/>
          </a:xfrm>
          <a:prstGeom prst="rect">
            <a:avLst/>
          </a:prstGeom>
          <a:ln w="12700">
            <a:miter lim="400000"/>
          </a:ln>
        </p:spPr>
      </p:pic>
      <mc:AlternateContent xmlns:mc="http://schemas.openxmlformats.org/markup-compatibility/2006" xmlns:a14="http://schemas.microsoft.com/office/drawing/2010/main">
        <mc:Choice Requires="a14">
          <p:sp>
            <p:nvSpPr>
              <p:cNvPr id="1304" name="Moving window at"/>
              <p:cNvSpPr txBox="1"/>
              <p:nvPr/>
            </p:nvSpPr>
            <p:spPr>
              <a:xfrm>
                <a:off x="9682857" y="11789260"/>
                <a:ext cx="5674650" cy="622262"/>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6" tIns="71436" rIns="71436" bIns="71436" anchor="ctr">
                <a:spAutoFit/>
              </a:bodyPr>
              <a:lstStyle/>
              <a:p>
                <a:pPr defTabSz="457200">
                  <a:lnSpc>
                    <a:spcPct val="120000"/>
                  </a:lnSpc>
                  <a:defRPr sz="3200">
                    <a:latin typeface="+mj-lt"/>
                    <a:ea typeface="+mj-ea"/>
                    <a:cs typeface="+mj-cs"/>
                    <a:sym typeface="Gill Sans"/>
                  </a:defRPr>
                </a:pPr>
                <a:r>
                  <a:rPr dirty="0"/>
                  <a:t>Moving window at </a:t>
                </a:r>
                <a14:m>
                  <m:oMath xmlns:m="http://schemas.openxmlformats.org/officeDocument/2006/math">
                    <m:sSub>
                      <m:sSubPr>
                        <m:ctrlPr>
                          <a:rPr sz="3300" i="1">
                            <a:solidFill>
                              <a:srgbClr val="000000"/>
                            </a:solidFill>
                            <a:latin typeface="Cambria Math" panose="02040503050406030204" pitchFamily="18" charset="0"/>
                          </a:rPr>
                        </m:ctrlPr>
                      </m:sSubPr>
                      <m:e>
                        <m:r>
                          <a:rPr sz="3300" i="1">
                            <a:solidFill>
                              <a:srgbClr val="000000"/>
                            </a:solidFill>
                            <a:latin typeface="Cambria Math" panose="02040503050406030204" pitchFamily="18" charset="0"/>
                          </a:rPr>
                          <m:t>𝑣</m:t>
                        </m:r>
                      </m:e>
                      <m:sub>
                        <m:r>
                          <a:rPr sz="3300" i="1">
                            <a:solidFill>
                              <a:srgbClr val="000000"/>
                            </a:solidFill>
                            <a:latin typeface="Cambria Math" panose="02040503050406030204" pitchFamily="18" charset="0"/>
                          </a:rPr>
                          <m:t>𝑑</m:t>
                        </m:r>
                      </m:sub>
                    </m:sSub>
                    <m:r>
                      <a:rPr sz="3300" i="1">
                        <a:solidFill>
                          <a:srgbClr val="000000"/>
                        </a:solidFill>
                        <a:latin typeface="Cambria Math" panose="02040503050406030204" pitchFamily="18" charset="0"/>
                      </a:rPr>
                      <m:t>=0.97</m:t>
                    </m:r>
                    <m:r>
                      <a:rPr sz="3300" i="1">
                        <a:solidFill>
                          <a:srgbClr val="000000"/>
                        </a:solidFill>
                        <a:latin typeface="Cambria Math" panose="02040503050406030204" pitchFamily="18" charset="0"/>
                      </a:rPr>
                      <m:t>𝑐</m:t>
                    </m:r>
                  </m:oMath>
                </a14:m>
                <a:endParaRPr sz="3113" dirty="0"/>
              </a:p>
            </p:txBody>
          </p:sp>
        </mc:Choice>
        <mc:Fallback xmlns="">
          <p:sp>
            <p:nvSpPr>
              <p:cNvPr id="1304" name="Moving window at"/>
              <p:cNvSpPr txBox="1">
                <a:spLocks noRot="1" noChangeAspect="1" noMove="1" noResize="1" noEditPoints="1" noAdjustHandles="1" noChangeArrowheads="1" noChangeShapeType="1" noTextEdit="1"/>
              </p:cNvSpPr>
              <p:nvPr/>
            </p:nvSpPr>
            <p:spPr>
              <a:xfrm>
                <a:off x="9682857" y="11789260"/>
                <a:ext cx="5674650" cy="622262"/>
              </a:xfrm>
              <a:prstGeom prst="rect">
                <a:avLst/>
              </a:prstGeom>
              <a:blipFill>
                <a:blip r:embed="rId16"/>
                <a:stretch>
                  <a:fillRect t="-4000" b="-3400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308" name="TextBox 14"/>
          <p:cNvSpPr txBox="1"/>
          <p:nvPr/>
        </p:nvSpPr>
        <p:spPr>
          <a:xfrm>
            <a:off x="19401228" y="11883276"/>
            <a:ext cx="4746201" cy="548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defTabSz="821530">
              <a:defRPr sz="3200">
                <a:solidFill>
                  <a:srgbClr val="45A4FC"/>
                </a:solidFill>
                <a:latin typeface="+mj-lt"/>
                <a:ea typeface="+mj-ea"/>
                <a:cs typeface="+mj-cs"/>
                <a:sym typeface="Gill Sans"/>
              </a:defRPr>
            </a:pPr>
            <a:r>
              <a:rPr dirty="0">
                <a:solidFill>
                  <a:srgbClr val="000000"/>
                </a:solidFill>
              </a:rPr>
              <a:t>Final velocity of</a:t>
            </a:r>
            <a:r>
              <a:rPr dirty="0"/>
              <a:t> 0.993c</a:t>
            </a:r>
            <a:r>
              <a:rPr dirty="0">
                <a:solidFill>
                  <a:srgbClr val="000000"/>
                </a:solidFill>
              </a:rPr>
              <a:t>!</a:t>
            </a:r>
          </a:p>
        </p:txBody>
      </p:sp>
      <p:sp>
        <p:nvSpPr>
          <p:cNvPr id="1297" name="This control on the velocity of the wake allows us to achieve a long acceleration."/>
          <p:cNvSpPr txBox="1"/>
          <p:nvPr/>
        </p:nvSpPr>
        <p:spPr>
          <a:xfrm>
            <a:off x="10195134" y="3066395"/>
            <a:ext cx="13179585"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defTabSz="457200">
              <a:lnSpc>
                <a:spcPct val="120000"/>
              </a:lnSpc>
              <a:spcBef>
                <a:spcPts val="1200"/>
              </a:spcBef>
              <a:defRPr sz="3200">
                <a:latin typeface="Gill Sans Light"/>
                <a:ea typeface="Gill Sans Light"/>
                <a:cs typeface="Gill Sans Light"/>
                <a:sym typeface="Gill Sans Light"/>
              </a:defRPr>
            </a:pPr>
            <a:r>
              <a:rPr dirty="0"/>
              <a:t>This control on the velocity of the wake allows us to achieve a </a:t>
            </a:r>
            <a:r>
              <a:rPr dirty="0">
                <a:latin typeface="+mj-lt"/>
                <a:ea typeface="+mj-ea"/>
                <a:cs typeface="+mj-cs"/>
                <a:sym typeface="Gill Sans"/>
              </a:rPr>
              <a:t>long acceleration.</a:t>
            </a:r>
          </a:p>
        </p:txBody>
      </p:sp>
      <p:pic>
        <p:nvPicPr>
          <p:cNvPr id="10" name="pasted-movie.png" descr="pasted-movie.png">
            <a:extLst>
              <a:ext uri="{FF2B5EF4-FFF2-40B4-BE49-F238E27FC236}">
                <a16:creationId xmlns:a16="http://schemas.microsoft.com/office/drawing/2014/main" id="{EBF8A0D3-E527-5DBE-47E7-B696C95C6C22}"/>
              </a:ext>
            </a:extLst>
          </p:cNvPr>
          <p:cNvPicPr>
            <a:picLocks noChangeAspect="1"/>
          </p:cNvPicPr>
          <p:nvPr/>
        </p:nvPicPr>
        <p:blipFill>
          <a:blip r:embed="rId10"/>
          <a:stretch>
            <a:fillRect/>
          </a:stretch>
        </p:blipFill>
        <p:spPr>
          <a:xfrm>
            <a:off x="21774329" y="3658782"/>
            <a:ext cx="2789140" cy="5013388"/>
          </a:xfrm>
          <a:prstGeom prst="rect">
            <a:avLst/>
          </a:prstGeom>
          <a:ln w="12700">
            <a:miter lim="400000"/>
          </a:ln>
        </p:spPr>
      </p:pic>
      <p:sp>
        <p:nvSpPr>
          <p:cNvPr id="1316" name="Rectangle"/>
          <p:cNvSpPr/>
          <p:nvPr/>
        </p:nvSpPr>
        <p:spPr>
          <a:xfrm>
            <a:off x="9807293" y="2877454"/>
            <a:ext cx="14204391" cy="9817165"/>
          </a:xfrm>
          <a:prstGeom prst="rect">
            <a:avLst/>
          </a:prstGeom>
          <a:ln w="25400">
            <a:solidFill>
              <a:srgbClr val="000000"/>
            </a:solidFill>
            <a:miter lim="400000"/>
          </a:ln>
        </p:spPr>
        <p:txBody>
          <a:bodyPr lIns="71436" tIns="71436" rIns="71436" bIns="71436" anchor="ctr"/>
          <a:lstStyle/>
          <a:p>
            <a:pPr defTabSz="584200">
              <a:defRPr sz="2400"/>
            </a:pPr>
            <a:endParaRPr/>
          </a:p>
        </p:txBody>
      </p:sp>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1" presetClass="mediacall" presetSubtype="0" fill="hold" nodeType="withEffect">
                                  <p:stCondLst>
                                    <p:cond delay="0"/>
                                  </p:stCondLst>
                                  <p:childTnLst>
                                    <p:cmd type="call" cmd="playFrom(0.0)">
                                      <p:cBhvr>
                                        <p:cTn id="8" dur="47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6"/>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6"/>
                                        </p:tgtEl>
                                      </p:cBhvr>
                                    </p:cmd>
                                  </p:childTnLst>
                                </p:cTn>
                              </p:par>
                            </p:childTnLst>
                          </p:cTn>
                        </p:par>
                      </p:childTnLst>
                    </p:cTn>
                  </p:par>
                </p:childTnLst>
              </p:cTn>
              <p:nextCondLst>
                <p:cond evt="onClick" delay="0">
                  <p:tgtEl>
                    <p:spTgt spid="6"/>
                  </p:tgtEl>
                </p:cond>
              </p:nextCondLst>
            </p:seq>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5"/>
                                        </p:tgtEl>
                                      </p:cBhvr>
                                    </p:cmd>
                                  </p:childTnLst>
                                </p:cTn>
                              </p:par>
                            </p:childTnLst>
                          </p:cTn>
                        </p:par>
                      </p:childTnLst>
                    </p:cTn>
                  </p:par>
                </p:childTnLst>
              </p:cTn>
              <p:nextCondLst>
                <p:cond evt="onClick" delay="0">
                  <p:tgtEl>
                    <p:spTgt spid="5"/>
                  </p:tgtEl>
                </p:cond>
              </p:nextCondLst>
            </p:seq>
            <p:video>
              <p:cMediaNode vol="100000">
                <p:cTn id="19" fill="hold" display="0">
                  <p:stCondLst>
                    <p:cond delay="indefinite"/>
                  </p:stCondLst>
                </p:cTn>
                <p:tgtEl>
                  <p:spTgt spid="6"/>
                </p:tgtEl>
              </p:cMediaNode>
            </p:video>
            <p:video>
              <p:cMediaNode vol="100000">
                <p:cTn id="20" fill="hold" display="0">
                  <p:stCondLst>
                    <p:cond delay="indefinite"/>
                  </p:stCondLst>
                </p:cTn>
                <p:tgtEl>
                  <p:spTgt spid="5"/>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6"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327"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1327"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328"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1329"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t> Sept 2026 </a:t>
                </a:r>
              </a:p>
            </p:txBody>
          </p:sp>
        </mc:Choice>
        <mc:Fallback xmlns="">
          <p:sp>
            <p:nvSpPr>
              <p:cNvPr id="1329"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4"/>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330" name="Tailored Density Profile in Plasma"/>
          <p:cNvSpPr txBox="1"/>
          <p:nvPr/>
        </p:nvSpPr>
        <p:spPr>
          <a:xfrm>
            <a:off x="15367" y="338941"/>
            <a:ext cx="11071300" cy="10191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lvl1pPr>
          </a:lstStyle>
          <a:p>
            <a:r>
              <a:t>Tailored Density Profile in Plasma </a:t>
            </a:r>
          </a:p>
        </p:txBody>
      </p:sp>
      <p:sp>
        <p:nvSpPr>
          <p:cNvPr id="1331" name="Subluminal Driver &amp; Tailored Plasma Profile"/>
          <p:cNvSpPr/>
          <p:nvPr/>
        </p:nvSpPr>
        <p:spPr>
          <a:xfrm>
            <a:off x="2952874" y="2227100"/>
            <a:ext cx="18478252" cy="792355"/>
          </a:xfrm>
          <a:prstGeom prst="rect">
            <a:avLst/>
          </a:prstGeom>
          <a:solidFill>
            <a:srgbClr val="137F4E"/>
          </a:solidFill>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defTabSz="457200">
              <a:lnSpc>
                <a:spcPts val="4400"/>
              </a:lnSpc>
              <a:tabLst>
                <a:tab pos="1066800" algn="l"/>
              </a:tabLst>
              <a:defRPr sz="3200" b="1">
                <a:solidFill>
                  <a:srgbClr val="FFFFFF"/>
                </a:solidFill>
                <a:latin typeface="+mj-lt"/>
                <a:ea typeface="+mj-ea"/>
                <a:cs typeface="+mj-cs"/>
                <a:sym typeface="Gill Sans"/>
              </a:defRPr>
            </a:lvl1pPr>
          </a:lstStyle>
          <a:p>
            <a:r>
              <a:t>Subluminal Driver &amp; Tailored Plasma Profile</a:t>
            </a:r>
          </a:p>
        </p:txBody>
      </p:sp>
      <mc:AlternateContent xmlns:mc="http://schemas.openxmlformats.org/markup-compatibility/2006" xmlns:a14="http://schemas.microsoft.com/office/drawing/2010/main">
        <mc:Choice Requires="a14">
          <p:sp>
            <p:nvSpPr>
              <p:cNvPr id="1332" name="the driver always moves at  , even if the density is changing.…"/>
              <p:cNvSpPr txBox="1"/>
              <p:nvPr/>
            </p:nvSpPr>
            <p:spPr>
              <a:xfrm>
                <a:off x="13788525" y="5434239"/>
                <a:ext cx="6733881" cy="4088886"/>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lstStyle/>
              <a:p>
                <a:pPr marL="228600" indent="-228600" algn="just" defTabSz="457200">
                  <a:lnSpc>
                    <a:spcPct val="120000"/>
                  </a:lnSpc>
                  <a:spcBef>
                    <a:spcPts val="1200"/>
                  </a:spcBef>
                  <a:buSzPct val="100000"/>
                  <a:buChar char="•"/>
                  <a:defRPr sz="3200">
                    <a:latin typeface="Gill Sans Light"/>
                    <a:ea typeface="Gill Sans Light"/>
                    <a:cs typeface="Gill Sans Light"/>
                    <a:sym typeface="Gill Sans Light"/>
                  </a:defRPr>
                </a:pPr>
                <a:r>
                  <a:t>the </a:t>
                </a:r>
                <a:r>
                  <a:rPr>
                    <a:solidFill>
                      <a:srgbClr val="B8371E"/>
                    </a:solidFill>
                    <a:latin typeface="+mj-lt"/>
                    <a:ea typeface="+mj-ea"/>
                    <a:cs typeface="+mj-cs"/>
                    <a:sym typeface="Gill Sans"/>
                  </a:rPr>
                  <a:t>driver </a:t>
                </a:r>
                <a:r>
                  <a:t>always moves at</a:t>
                </a:r>
                <a:r>
                  <a:rPr>
                    <a:solidFill>
                      <a:srgbClr val="B8371E"/>
                    </a:solidFill>
                    <a:latin typeface="+mj-lt"/>
                    <a:ea typeface="+mj-ea"/>
                    <a:cs typeface="+mj-cs"/>
                    <a:sym typeface="Gill Sans"/>
                  </a:rPr>
                  <a:t> </a:t>
                </a: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𝑓</m:t>
                        </m:r>
                      </m:sub>
                    </m:sSub>
                  </m:oMath>
                </a14:m>
                <a:r>
                  <a:t>, even if the density is changing.</a:t>
                </a:r>
              </a:p>
              <a:p>
                <a:pPr marL="228600" indent="-228600" algn="just" defTabSz="457200">
                  <a:lnSpc>
                    <a:spcPct val="120000"/>
                  </a:lnSpc>
                  <a:spcBef>
                    <a:spcPts val="1200"/>
                  </a:spcBef>
                  <a:buSzPct val="100000"/>
                  <a:buChar char="•"/>
                  <a:defRPr sz="3200">
                    <a:latin typeface="Gill Sans Light"/>
                    <a:ea typeface="Gill Sans Light"/>
                    <a:cs typeface="Gill Sans Light"/>
                    <a:sym typeface="Gill Sans Light"/>
                  </a:defRPr>
                </a:pPr>
                <a:r>
                  <a:t>The </a:t>
                </a:r>
                <a:r>
                  <a:rPr>
                    <a:latin typeface="+mj-lt"/>
                    <a:ea typeface="+mj-ea"/>
                    <a:cs typeface="+mj-cs"/>
                    <a:sym typeface="Gill Sans"/>
                  </a:rPr>
                  <a:t>wakes</a:t>
                </a:r>
                <a:r>
                  <a:t> responds to the plasma variations, decelerating and accelerating.</a:t>
                </a:r>
              </a:p>
              <a:p>
                <a:pPr marL="228600" indent="-228600" algn="just" defTabSz="457200">
                  <a:lnSpc>
                    <a:spcPct val="120000"/>
                  </a:lnSpc>
                  <a:spcBef>
                    <a:spcPts val="1200"/>
                  </a:spcBef>
                  <a:buSzPct val="100000"/>
                  <a:buChar char="•"/>
                  <a:defRPr sz="3200">
                    <a:latin typeface="Gill Sans Light"/>
                    <a:ea typeface="Gill Sans Light"/>
                    <a:cs typeface="Gill Sans Light"/>
                    <a:sym typeface="Gill Sans Light"/>
                  </a:defRPr>
                </a:pPr>
                <a:r>
                  <a:t>The response is different for every acceleration wake. </a:t>
                </a:r>
              </a:p>
            </p:txBody>
          </p:sp>
        </mc:Choice>
        <mc:Fallback xmlns="">
          <p:sp>
            <p:nvSpPr>
              <p:cNvPr id="1332" name="the driver always moves at  , even if the density is changing.…"/>
              <p:cNvSpPr txBox="1">
                <a:spLocks noRot="1" noChangeAspect="1" noMove="1" noResize="1" noEditPoints="1" noAdjustHandles="1" noChangeArrowheads="1" noChangeShapeType="1" noTextEdit="1"/>
              </p:cNvSpPr>
              <p:nvPr/>
            </p:nvSpPr>
            <p:spPr>
              <a:xfrm>
                <a:off x="13788525" y="5434239"/>
                <a:ext cx="6733881" cy="4088886"/>
              </a:xfrm>
              <a:prstGeom prst="rect">
                <a:avLst/>
              </a:prstGeom>
              <a:blipFill>
                <a:blip r:embed="rId5"/>
                <a:stretch>
                  <a:fillRect l="-2632" r="-4511" b="-1548"/>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333" name="figure2_withmuons.png" descr="figure2_withmuons.png"/>
          <p:cNvPicPr>
            <a:picLocks noChangeAspect="1"/>
          </p:cNvPicPr>
          <p:nvPr/>
        </p:nvPicPr>
        <p:blipFill>
          <a:blip r:embed="rId6"/>
          <a:srcRect l="53122"/>
          <a:stretch>
            <a:fillRect/>
          </a:stretch>
        </p:blipFill>
        <p:spPr>
          <a:xfrm>
            <a:off x="5422432" y="3203078"/>
            <a:ext cx="7148372" cy="9689308"/>
          </a:xfrm>
          <a:prstGeom prst="rect">
            <a:avLst/>
          </a:prstGeom>
          <a:ln w="12700">
            <a:miter lim="400000"/>
          </a:ln>
        </p:spPr>
      </p:pic>
      <p:sp>
        <p:nvSpPr>
          <p:cNvPr id="1334" name="Rectangle"/>
          <p:cNvSpPr/>
          <p:nvPr/>
        </p:nvSpPr>
        <p:spPr>
          <a:xfrm>
            <a:off x="2948302" y="2225517"/>
            <a:ext cx="18487396" cy="10506330"/>
          </a:xfrm>
          <a:prstGeom prst="rect">
            <a:avLst/>
          </a:prstGeom>
          <a:ln w="25400">
            <a:solidFill>
              <a:srgbClr val="000000"/>
            </a:solidFill>
            <a:miter lim="400000"/>
          </a:ln>
        </p:spPr>
        <p:txBody>
          <a:bodyPr lIns="50800" tIns="50800" rIns="50800" bIns="50800" anchor="ctr"/>
          <a:lstStyle/>
          <a:p>
            <a:pPr defTabSz="584200">
              <a:defRPr sz="2400">
                <a:solidFill>
                  <a:srgbClr val="137F4E"/>
                </a:solidFill>
              </a:defRPr>
            </a:pPr>
            <a:endParaRPr/>
          </a:p>
        </p:txBody>
      </p:sp>
      <p:pic>
        <p:nvPicPr>
          <p:cNvPr id="1335" name="pasted-movie.png" descr="pasted-movie.png"/>
          <p:cNvPicPr>
            <a:picLocks noChangeAspect="1"/>
          </p:cNvPicPr>
          <p:nvPr/>
        </p:nvPicPr>
        <p:blipFill>
          <a:blip r:embed="rId7"/>
          <a:stretch>
            <a:fillRect/>
          </a:stretch>
        </p:blipFill>
        <p:spPr>
          <a:xfrm>
            <a:off x="5316067" y="11469147"/>
            <a:ext cx="469901" cy="1054101"/>
          </a:xfrm>
          <a:prstGeom prst="rect">
            <a:avLst/>
          </a:prstGeom>
          <a:ln w="12700">
            <a:miter lim="400000"/>
          </a:ln>
        </p:spPr>
      </p:pic>
      <p:sp>
        <p:nvSpPr>
          <p:cNvPr id="3" name="Slide Number Placeholder 2">
            <a:extLst>
              <a:ext uri="{FF2B5EF4-FFF2-40B4-BE49-F238E27FC236}">
                <a16:creationId xmlns:a16="http://schemas.microsoft.com/office/drawing/2014/main" id="{2639DFD0-6866-B168-9D24-39205F22DCA3}"/>
              </a:ext>
            </a:extLst>
          </p:cNvPr>
          <p:cNvSpPr>
            <a:spLocks noGrp="1"/>
          </p:cNvSpPr>
          <p:nvPr>
            <p:ph type="sldNum" sz="quarter" idx="2"/>
          </p:nvPr>
        </p:nvSpPr>
        <p:spPr/>
        <p:txBody>
          <a:bodyPr/>
          <a:lstStyle/>
          <a:p>
            <a:fld id="{86CB4B4D-7CA3-9044-876B-883B54F8677D}" type="slidenum">
              <a:rPr lang="en-PT" smtClean="0"/>
              <a:t>21</a:t>
            </a:fld>
            <a:endParaRPr lang="en-PT"/>
          </a:p>
        </p:txBody>
      </p:sp>
      <p:sp>
        <p:nvSpPr>
          <p:cNvPr id="4" name="C. Badiali et al., “Tailored laser wakefield acceleration for decaying particles”, Phys. Rev. Research 8, 023077 (2026).">
            <a:extLst>
              <a:ext uri="{FF2B5EF4-FFF2-40B4-BE49-F238E27FC236}">
                <a16:creationId xmlns:a16="http://schemas.microsoft.com/office/drawing/2014/main" id="{F2E0820D-D8AF-5BBA-F7B7-8507F18C9563}"/>
              </a:ext>
            </a:extLst>
          </p:cNvPr>
          <p:cNvSpPr txBox="1"/>
          <p:nvPr/>
        </p:nvSpPr>
        <p:spPr>
          <a:xfrm>
            <a:off x="957561" y="12854469"/>
            <a:ext cx="6764040" cy="8213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nchor="ctr">
            <a:spAutoFit/>
          </a:bodyPr>
          <a:lstStyle>
            <a:lvl1pPr algn="l" defTabSz="457200">
              <a:defRPr sz="2400" i="1">
                <a:latin typeface="Gill Sans Light"/>
                <a:ea typeface="Gill Sans Light"/>
                <a:cs typeface="Gill Sans Light"/>
                <a:sym typeface="Gill Sans Light"/>
              </a:defRPr>
            </a:lvl1pPr>
          </a:lstStyle>
          <a:p>
            <a:r>
              <a:rPr sz="2200" dirty="0"/>
              <a:t>C. Badiali et al., “Tailored laser </a:t>
            </a:r>
            <a:r>
              <a:rPr sz="2200" dirty="0" err="1"/>
              <a:t>wakefield</a:t>
            </a:r>
            <a:r>
              <a:rPr sz="2200" dirty="0"/>
              <a:t> acceleration for decaying particles”, Phys. Rev. Research 8, 023077 (2026).</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37B8A-F995-313F-00D5-BB684DAAD2FA}"/>
            </a:ext>
          </a:extLst>
        </p:cNvPr>
        <p:cNvGrpSpPr/>
        <p:nvPr/>
      </p:nvGrpSpPr>
      <p:grpSpPr>
        <a:xfrm>
          <a:off x="0" y="0"/>
          <a:ext cx="0" cy="0"/>
          <a:chOff x="0" y="0"/>
          <a:chExt cx="0" cy="0"/>
        </a:xfrm>
      </p:grpSpPr>
      <p:sp>
        <p:nvSpPr>
          <p:cNvPr id="542" name="Rectangle">
            <a:extLst>
              <a:ext uri="{FF2B5EF4-FFF2-40B4-BE49-F238E27FC236}">
                <a16:creationId xmlns:a16="http://schemas.microsoft.com/office/drawing/2014/main" id="{16A73F50-5028-066A-EB05-0D5ADD5A4678}"/>
              </a:ext>
            </a:extLst>
          </p:cNvPr>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544" name="Tecnico_ID_Principal_RBG-BRANCO.png" descr="Tecnico_ID_Principal_RBG-BRANCO.png">
            <a:extLst>
              <a:ext uri="{FF2B5EF4-FFF2-40B4-BE49-F238E27FC236}">
                <a16:creationId xmlns:a16="http://schemas.microsoft.com/office/drawing/2014/main" id="{CFAB4CC6-9928-E0BE-8D03-A44B77FFCCC6}"/>
              </a:ext>
            </a:extLst>
          </p:cNvPr>
          <p:cNvPicPr>
            <a:picLocks noChangeAspect="1"/>
          </p:cNvPicPr>
          <p:nvPr/>
        </p:nvPicPr>
        <p:blipFill>
          <a:blip r:embed="rId2"/>
          <a:stretch>
            <a:fillRect/>
          </a:stretch>
        </p:blipFill>
        <p:spPr>
          <a:xfrm>
            <a:off x="21096067" y="91707"/>
            <a:ext cx="2741243" cy="1522293"/>
          </a:xfrm>
          <a:prstGeom prst="rect">
            <a:avLst/>
          </a:prstGeom>
          <a:ln w="12700">
            <a:miter lim="400000"/>
          </a:ln>
        </p:spPr>
      </p:pic>
      <p:sp>
        <p:nvSpPr>
          <p:cNvPr id="545" name="Outline">
            <a:extLst>
              <a:ext uri="{FF2B5EF4-FFF2-40B4-BE49-F238E27FC236}">
                <a16:creationId xmlns:a16="http://schemas.microsoft.com/office/drawing/2014/main" id="{043C83F6-6BDA-DB9E-352E-2210E845A537}"/>
              </a:ext>
            </a:extLst>
          </p:cNvPr>
          <p:cNvSpPr txBox="1"/>
          <p:nvPr/>
        </p:nvSpPr>
        <p:spPr>
          <a:xfrm>
            <a:off x="546100" y="343266"/>
            <a:ext cx="2865661" cy="10191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spAutoFit/>
          </a:bodyPr>
          <a:lstStyle>
            <a:lvl1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lvl1pPr>
          </a:lstStyle>
          <a:p>
            <a:r>
              <a:t>Outline</a:t>
            </a:r>
          </a:p>
        </p:txBody>
      </p:sp>
      <p:grpSp>
        <p:nvGrpSpPr>
          <p:cNvPr id="579" name="Group">
            <a:extLst>
              <a:ext uri="{FF2B5EF4-FFF2-40B4-BE49-F238E27FC236}">
                <a16:creationId xmlns:a16="http://schemas.microsoft.com/office/drawing/2014/main" id="{DFDDF403-924D-B3C8-5116-3D181ECB274F}"/>
              </a:ext>
            </a:extLst>
          </p:cNvPr>
          <p:cNvGrpSpPr/>
          <p:nvPr/>
        </p:nvGrpSpPr>
        <p:grpSpPr>
          <a:xfrm>
            <a:off x="1903262" y="2471325"/>
            <a:ext cx="20993314" cy="10014715"/>
            <a:chOff x="0" y="0"/>
            <a:chExt cx="20993313" cy="10014713"/>
          </a:xfrm>
        </p:grpSpPr>
        <p:pic>
          <p:nvPicPr>
            <p:cNvPr id="546" name="pasted-movie.png" descr="pasted-movie.png">
              <a:extLst>
                <a:ext uri="{FF2B5EF4-FFF2-40B4-BE49-F238E27FC236}">
                  <a16:creationId xmlns:a16="http://schemas.microsoft.com/office/drawing/2014/main" id="{02C5F33B-E5D6-E68C-43FE-18535A050167}"/>
                </a:ext>
              </a:extLst>
            </p:cNvPr>
            <p:cNvPicPr>
              <a:picLocks noChangeAspect="1"/>
            </p:cNvPicPr>
            <p:nvPr/>
          </p:nvPicPr>
          <p:blipFill>
            <a:blip r:embed="rId3"/>
            <a:stretch>
              <a:fillRect/>
            </a:stretch>
          </p:blipFill>
          <p:spPr>
            <a:xfrm>
              <a:off x="154774" y="1908646"/>
              <a:ext cx="3380679" cy="1019176"/>
            </a:xfrm>
            <a:prstGeom prst="rect">
              <a:avLst/>
            </a:prstGeom>
            <a:ln w="12700" cap="flat">
              <a:noFill/>
              <a:miter lim="400000"/>
            </a:ln>
            <a:effectLst/>
          </p:spPr>
        </p:pic>
        <p:sp>
          <p:nvSpPr>
            <p:cNvPr id="548" name="Rounded Rectangle">
              <a:extLst>
                <a:ext uri="{FF2B5EF4-FFF2-40B4-BE49-F238E27FC236}">
                  <a16:creationId xmlns:a16="http://schemas.microsoft.com/office/drawing/2014/main" id="{D19CAF93-7FCE-E34A-1BD8-06AA52EBBA49}"/>
                </a:ext>
              </a:extLst>
            </p:cNvPr>
            <p:cNvSpPr/>
            <p:nvPr/>
          </p:nvSpPr>
          <p:spPr>
            <a:xfrm>
              <a:off x="0" y="0"/>
              <a:ext cx="20993313" cy="2106620"/>
            </a:xfrm>
            <a:prstGeom prst="roundRect">
              <a:avLst>
                <a:gd name="adj" fmla="val 17415"/>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sp>
          <p:nvSpPr>
            <p:cNvPr id="549" name="The flying focus technique decouples the peak intensity velocity from the group velocity of the pulse [1,4].">
              <a:extLst>
                <a:ext uri="{FF2B5EF4-FFF2-40B4-BE49-F238E27FC236}">
                  <a16:creationId xmlns:a16="http://schemas.microsoft.com/office/drawing/2014/main" id="{EA64EC5B-F7CB-469F-D62E-5C4A08A98F35}"/>
                </a:ext>
              </a:extLst>
            </p:cNvPr>
            <p:cNvSpPr txBox="1"/>
            <p:nvPr/>
          </p:nvSpPr>
          <p:spPr>
            <a:xfrm>
              <a:off x="4916157" y="3297682"/>
              <a:ext cx="15334417" cy="73104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dirty="0"/>
                <a:t>Controlling wake velocity with </a:t>
              </a:r>
              <a:r>
                <a:rPr dirty="0">
                  <a:latin typeface="+mj-lt"/>
                  <a:ea typeface="+mj-ea"/>
                  <a:cs typeface="+mj-cs"/>
                  <a:sym typeface="Gill Sans"/>
                </a:rPr>
                <a:t>flying focus pulses</a:t>
              </a:r>
            </a:p>
          </p:txBody>
        </p:sp>
        <p:sp>
          <p:nvSpPr>
            <p:cNvPr id="550" name="Rounded Rectangle">
              <a:extLst>
                <a:ext uri="{FF2B5EF4-FFF2-40B4-BE49-F238E27FC236}">
                  <a16:creationId xmlns:a16="http://schemas.microsoft.com/office/drawing/2014/main" id="{BCE49A39-D574-2AD0-E5C2-D3D4F7645BA4}"/>
                </a:ext>
              </a:extLst>
            </p:cNvPr>
            <p:cNvSpPr/>
            <p:nvPr/>
          </p:nvSpPr>
          <p:spPr>
            <a:xfrm>
              <a:off x="0" y="2603100"/>
              <a:ext cx="20993313" cy="2106621"/>
            </a:xfrm>
            <a:prstGeom prst="roundRect">
              <a:avLst>
                <a:gd name="adj" fmla="val 17415"/>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pic>
          <p:nvPicPr>
            <p:cNvPr id="551" name="pasted-movie.png" descr="pasted-movie.png">
              <a:extLst>
                <a:ext uri="{FF2B5EF4-FFF2-40B4-BE49-F238E27FC236}">
                  <a16:creationId xmlns:a16="http://schemas.microsoft.com/office/drawing/2014/main" id="{358BE054-424E-9F7C-27C8-3FFF4A35CA14}"/>
                </a:ext>
              </a:extLst>
            </p:cNvPr>
            <p:cNvPicPr>
              <a:picLocks noChangeAspect="1"/>
            </p:cNvPicPr>
            <p:nvPr/>
          </p:nvPicPr>
          <p:blipFill>
            <a:blip r:embed="rId3"/>
            <a:stretch>
              <a:fillRect/>
            </a:stretch>
          </p:blipFill>
          <p:spPr>
            <a:xfrm>
              <a:off x="154774" y="8995537"/>
              <a:ext cx="3380679" cy="1019176"/>
            </a:xfrm>
            <a:prstGeom prst="rect">
              <a:avLst/>
            </a:prstGeom>
            <a:ln w="12700" cap="flat">
              <a:noFill/>
              <a:miter lim="400000"/>
            </a:ln>
            <a:effectLst/>
          </p:spPr>
        </p:pic>
        <p:grpSp>
          <p:nvGrpSpPr>
            <p:cNvPr id="554" name="Group">
              <a:extLst>
                <a:ext uri="{FF2B5EF4-FFF2-40B4-BE49-F238E27FC236}">
                  <a16:creationId xmlns:a16="http://schemas.microsoft.com/office/drawing/2014/main" id="{DEF077DE-2C52-5285-EF0B-1B7652920F9C}"/>
                </a:ext>
              </a:extLst>
            </p:cNvPr>
            <p:cNvGrpSpPr/>
            <p:nvPr/>
          </p:nvGrpSpPr>
          <p:grpSpPr>
            <a:xfrm>
              <a:off x="1125189" y="5027270"/>
              <a:ext cx="3041728" cy="2199600"/>
              <a:chOff x="0" y="0"/>
              <a:chExt cx="3041726" cy="2199598"/>
            </a:xfrm>
          </p:grpSpPr>
          <p:pic>
            <p:nvPicPr>
              <p:cNvPr id="552" name="1.png" descr="1.png">
                <a:extLst>
                  <a:ext uri="{FF2B5EF4-FFF2-40B4-BE49-F238E27FC236}">
                    <a16:creationId xmlns:a16="http://schemas.microsoft.com/office/drawing/2014/main" id="{04DB8388-47F3-C94E-F872-526054E8FFD4}"/>
                  </a:ext>
                </a:extLst>
              </p:cNvPr>
              <p:cNvPicPr>
                <a:picLocks noChangeAspect="1"/>
              </p:cNvPicPr>
              <p:nvPr/>
            </p:nvPicPr>
            <p:blipFill>
              <a:blip r:embed="rId4"/>
              <a:srcRect l="5212" r="28969"/>
              <a:stretch>
                <a:fillRect/>
              </a:stretch>
            </p:blipFill>
            <p:spPr>
              <a:xfrm>
                <a:off x="0" y="0"/>
                <a:ext cx="2895449" cy="2199599"/>
              </a:xfrm>
              <a:prstGeom prst="rect">
                <a:avLst/>
              </a:prstGeom>
              <a:ln w="12700" cap="flat">
                <a:noFill/>
                <a:miter lim="400000"/>
              </a:ln>
              <a:effectLst/>
            </p:spPr>
          </p:pic>
          <p:pic>
            <p:nvPicPr>
              <p:cNvPr id="553" name="pasted-movie.png" descr="pasted-movie.png">
                <a:extLst>
                  <a:ext uri="{FF2B5EF4-FFF2-40B4-BE49-F238E27FC236}">
                    <a16:creationId xmlns:a16="http://schemas.microsoft.com/office/drawing/2014/main" id="{4C91CF63-8C2F-FA65-E800-DBC392D9208A}"/>
                  </a:ext>
                </a:extLst>
              </p:cNvPr>
              <p:cNvPicPr>
                <a:picLocks noChangeAspect="1"/>
              </p:cNvPicPr>
              <p:nvPr/>
            </p:nvPicPr>
            <p:blipFill>
              <a:blip r:embed="rId5"/>
              <a:srcRect/>
              <a:stretch>
                <a:fillRect/>
              </a:stretch>
            </p:blipFill>
            <p:spPr>
              <a:xfrm rot="16200000">
                <a:off x="2685840" y="307861"/>
                <a:ext cx="525814" cy="185959"/>
              </a:xfrm>
              <a:prstGeom prst="rect">
                <a:avLst/>
              </a:prstGeom>
              <a:ln w="12700" cap="flat">
                <a:noFill/>
                <a:miter lim="400000"/>
              </a:ln>
              <a:effectLst/>
            </p:spPr>
          </p:pic>
        </p:grpSp>
        <p:grpSp>
          <p:nvGrpSpPr>
            <p:cNvPr id="570" name="Group">
              <a:extLst>
                <a:ext uri="{FF2B5EF4-FFF2-40B4-BE49-F238E27FC236}">
                  <a16:creationId xmlns:a16="http://schemas.microsoft.com/office/drawing/2014/main" id="{38802955-F325-0FE4-4C68-99750D57570A}"/>
                </a:ext>
              </a:extLst>
            </p:cNvPr>
            <p:cNvGrpSpPr/>
            <p:nvPr/>
          </p:nvGrpSpPr>
          <p:grpSpPr>
            <a:xfrm>
              <a:off x="255218" y="2932359"/>
              <a:ext cx="4781670" cy="1454931"/>
              <a:chOff x="0" y="563078"/>
              <a:chExt cx="4781669" cy="1454930"/>
            </a:xfrm>
          </p:grpSpPr>
          <p:grpSp>
            <p:nvGrpSpPr>
              <p:cNvPr id="559" name="Group">
                <a:extLst>
                  <a:ext uri="{FF2B5EF4-FFF2-40B4-BE49-F238E27FC236}">
                    <a16:creationId xmlns:a16="http://schemas.microsoft.com/office/drawing/2014/main" id="{7FF7B10E-3958-B466-75E8-9D25E2D7A186}"/>
                  </a:ext>
                </a:extLst>
              </p:cNvPr>
              <p:cNvGrpSpPr/>
              <p:nvPr/>
            </p:nvGrpSpPr>
            <p:grpSpPr>
              <a:xfrm flipH="1">
                <a:off x="2849732" y="569603"/>
                <a:ext cx="1931938" cy="1448406"/>
                <a:chOff x="0" y="563078"/>
                <a:chExt cx="1931936" cy="1448405"/>
              </a:xfrm>
            </p:grpSpPr>
            <p:sp>
              <p:nvSpPr>
                <p:cNvPr id="555" name="Line">
                  <a:extLst>
                    <a:ext uri="{FF2B5EF4-FFF2-40B4-BE49-F238E27FC236}">
                      <a16:creationId xmlns:a16="http://schemas.microsoft.com/office/drawing/2014/main" id="{63B47B5B-7149-ED3E-C3CC-CA80F626FF52}"/>
                    </a:ext>
                  </a:extLst>
                </p:cNvPr>
                <p:cNvSpPr/>
                <p:nvPr/>
              </p:nvSpPr>
              <p:spPr>
                <a:xfrm flipH="1" flipV="1">
                  <a:off x="784995" y="563078"/>
                  <a:ext cx="1145684" cy="650932"/>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56" name="Line">
                  <a:extLst>
                    <a:ext uri="{FF2B5EF4-FFF2-40B4-BE49-F238E27FC236}">
                      <a16:creationId xmlns:a16="http://schemas.microsoft.com/office/drawing/2014/main" id="{796185F6-4888-AFD4-30C3-6F23C7CA457A}"/>
                    </a:ext>
                  </a:extLst>
                </p:cNvPr>
                <p:cNvSpPr/>
                <p:nvPr/>
              </p:nvSpPr>
              <p:spPr>
                <a:xfrm flipH="1" flipV="1">
                  <a:off x="0" y="563262"/>
                  <a:ext cx="1931937" cy="724135"/>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57" name="Line">
                  <a:extLst>
                    <a:ext uri="{FF2B5EF4-FFF2-40B4-BE49-F238E27FC236}">
                      <a16:creationId xmlns:a16="http://schemas.microsoft.com/office/drawing/2014/main" id="{B7AF58C5-2918-903B-B260-5A7C07A4D9E2}"/>
                    </a:ext>
                  </a:extLst>
                </p:cNvPr>
                <p:cNvSpPr/>
                <p:nvPr/>
              </p:nvSpPr>
              <p:spPr>
                <a:xfrm flipH="1">
                  <a:off x="771167" y="1355166"/>
                  <a:ext cx="1159529" cy="656319"/>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58" name="Line">
                  <a:extLst>
                    <a:ext uri="{FF2B5EF4-FFF2-40B4-BE49-F238E27FC236}">
                      <a16:creationId xmlns:a16="http://schemas.microsoft.com/office/drawing/2014/main" id="{53125327-9DC5-E930-4667-FEF57A0A3BD8}"/>
                    </a:ext>
                  </a:extLst>
                </p:cNvPr>
                <p:cNvSpPr/>
                <p:nvPr/>
              </p:nvSpPr>
              <p:spPr>
                <a:xfrm flipH="1">
                  <a:off x="5292" y="1290082"/>
                  <a:ext cx="1926351" cy="716293"/>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grpSp>
          <p:sp>
            <p:nvSpPr>
              <p:cNvPr id="560" name="Oval">
                <a:extLst>
                  <a:ext uri="{FF2B5EF4-FFF2-40B4-BE49-F238E27FC236}">
                    <a16:creationId xmlns:a16="http://schemas.microsoft.com/office/drawing/2014/main" id="{83385563-1D08-0BE6-02DA-5FFEDFBE09F9}"/>
                  </a:ext>
                </a:extLst>
              </p:cNvPr>
              <p:cNvSpPr/>
              <p:nvPr/>
            </p:nvSpPr>
            <p:spPr>
              <a:xfrm>
                <a:off x="2493519" y="1160365"/>
                <a:ext cx="126763" cy="233719"/>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1" name="Oval">
                <a:extLst>
                  <a:ext uri="{FF2B5EF4-FFF2-40B4-BE49-F238E27FC236}">
                    <a16:creationId xmlns:a16="http://schemas.microsoft.com/office/drawing/2014/main" id="{29544B08-8518-42EA-0B04-A6CE232C1191}"/>
                  </a:ext>
                </a:extLst>
              </p:cNvPr>
              <p:cNvSpPr/>
              <p:nvPr/>
            </p:nvSpPr>
            <p:spPr>
              <a:xfrm>
                <a:off x="2668446" y="1195116"/>
                <a:ext cx="126764" cy="164218"/>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2" name="Oval">
                <a:extLst>
                  <a:ext uri="{FF2B5EF4-FFF2-40B4-BE49-F238E27FC236}">
                    <a16:creationId xmlns:a16="http://schemas.microsoft.com/office/drawing/2014/main" id="{A8941156-8616-8326-58FA-D59E819351C0}"/>
                  </a:ext>
                </a:extLst>
              </p:cNvPr>
              <p:cNvSpPr/>
              <p:nvPr/>
            </p:nvSpPr>
            <p:spPr>
              <a:xfrm>
                <a:off x="1980101" y="1195116"/>
                <a:ext cx="126763" cy="164218"/>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3" name="Oval">
                <a:extLst>
                  <a:ext uri="{FF2B5EF4-FFF2-40B4-BE49-F238E27FC236}">
                    <a16:creationId xmlns:a16="http://schemas.microsoft.com/office/drawing/2014/main" id="{10290473-9140-9533-87F9-60E1EF8010C9}"/>
                  </a:ext>
                </a:extLst>
              </p:cNvPr>
              <p:cNvSpPr/>
              <p:nvPr/>
            </p:nvSpPr>
            <p:spPr>
              <a:xfrm>
                <a:off x="2155029" y="1160365"/>
                <a:ext cx="126763" cy="233719"/>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64" name="Oval">
                <a:extLst>
                  <a:ext uri="{FF2B5EF4-FFF2-40B4-BE49-F238E27FC236}">
                    <a16:creationId xmlns:a16="http://schemas.microsoft.com/office/drawing/2014/main" id="{D82664E3-234C-6CFF-9EA5-5136B0FCF192}"/>
                  </a:ext>
                </a:extLst>
              </p:cNvPr>
              <p:cNvSpPr/>
              <p:nvPr/>
            </p:nvSpPr>
            <p:spPr>
              <a:xfrm>
                <a:off x="2336315" y="1084736"/>
                <a:ext cx="126764" cy="342057"/>
              </a:xfrm>
              <a:prstGeom prst="ellipse">
                <a:avLst/>
              </a:prstGeom>
              <a:solidFill>
                <a:srgbClr val="ED220D"/>
              </a:solidFill>
              <a:ln w="12700"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grpSp>
            <p:nvGrpSpPr>
              <p:cNvPr id="569" name="Group">
                <a:extLst>
                  <a:ext uri="{FF2B5EF4-FFF2-40B4-BE49-F238E27FC236}">
                    <a16:creationId xmlns:a16="http://schemas.microsoft.com/office/drawing/2014/main" id="{9925AA46-D964-DF86-205D-B8ECF8094F0B}"/>
                  </a:ext>
                </a:extLst>
              </p:cNvPr>
              <p:cNvGrpSpPr/>
              <p:nvPr/>
            </p:nvGrpSpPr>
            <p:grpSpPr>
              <a:xfrm>
                <a:off x="0" y="563078"/>
                <a:ext cx="1931937" cy="1448407"/>
                <a:chOff x="0" y="563078"/>
                <a:chExt cx="1931936" cy="1448405"/>
              </a:xfrm>
            </p:grpSpPr>
            <p:sp>
              <p:nvSpPr>
                <p:cNvPr id="565" name="Line">
                  <a:extLst>
                    <a:ext uri="{FF2B5EF4-FFF2-40B4-BE49-F238E27FC236}">
                      <a16:creationId xmlns:a16="http://schemas.microsoft.com/office/drawing/2014/main" id="{E69311E9-26FF-9A31-8422-D29AF342354D}"/>
                    </a:ext>
                  </a:extLst>
                </p:cNvPr>
                <p:cNvSpPr/>
                <p:nvPr/>
              </p:nvSpPr>
              <p:spPr>
                <a:xfrm flipH="1" flipV="1">
                  <a:off x="784995" y="563078"/>
                  <a:ext cx="1145684" cy="650932"/>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66" name="Line">
                  <a:extLst>
                    <a:ext uri="{FF2B5EF4-FFF2-40B4-BE49-F238E27FC236}">
                      <a16:creationId xmlns:a16="http://schemas.microsoft.com/office/drawing/2014/main" id="{EB335005-DA8C-F660-BFE6-94BC84BCD3C7}"/>
                    </a:ext>
                  </a:extLst>
                </p:cNvPr>
                <p:cNvSpPr/>
                <p:nvPr/>
              </p:nvSpPr>
              <p:spPr>
                <a:xfrm flipH="1" flipV="1">
                  <a:off x="0" y="563262"/>
                  <a:ext cx="1931937" cy="724135"/>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67" name="Line">
                  <a:extLst>
                    <a:ext uri="{FF2B5EF4-FFF2-40B4-BE49-F238E27FC236}">
                      <a16:creationId xmlns:a16="http://schemas.microsoft.com/office/drawing/2014/main" id="{2CD8AE3A-B34E-CFBC-5D9A-AD83EA611FA1}"/>
                    </a:ext>
                  </a:extLst>
                </p:cNvPr>
                <p:cNvSpPr/>
                <p:nvPr/>
              </p:nvSpPr>
              <p:spPr>
                <a:xfrm flipH="1">
                  <a:off x="771167" y="1355166"/>
                  <a:ext cx="1159529" cy="656319"/>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sp>
              <p:nvSpPr>
                <p:cNvPr id="568" name="Line">
                  <a:extLst>
                    <a:ext uri="{FF2B5EF4-FFF2-40B4-BE49-F238E27FC236}">
                      <a16:creationId xmlns:a16="http://schemas.microsoft.com/office/drawing/2014/main" id="{BFB52FF9-5165-8D48-E647-05F3562DB1E6}"/>
                    </a:ext>
                  </a:extLst>
                </p:cNvPr>
                <p:cNvSpPr/>
                <p:nvPr/>
              </p:nvSpPr>
              <p:spPr>
                <a:xfrm flipH="1">
                  <a:off x="5292" y="1290082"/>
                  <a:ext cx="1926351" cy="716293"/>
                </a:xfrm>
                <a:prstGeom prst="line">
                  <a:avLst/>
                </a:prstGeom>
                <a:noFill/>
                <a:ln w="12700" cap="flat">
                  <a:solidFill>
                    <a:srgbClr val="EE220C"/>
                  </a:solidFill>
                  <a:prstDash val="solid"/>
                  <a:miter lim="400000"/>
                </a:ln>
                <a:effectLst/>
              </p:spPr>
              <p:txBody>
                <a:bodyPr wrap="square" lIns="27093" tIns="27093" rIns="27093" bIns="27093" numCol="1" anchor="ctr">
                  <a:noAutofit/>
                </a:bodyPr>
                <a:lstStyle/>
                <a:p>
                  <a:pPr defTabSz="1733930">
                    <a:defRPr sz="1600">
                      <a:solidFill>
                        <a:srgbClr val="5E5E5E"/>
                      </a:solidFill>
                      <a:latin typeface="Helvetica Neue"/>
                      <a:ea typeface="Helvetica Neue"/>
                      <a:cs typeface="Helvetica Neue"/>
                      <a:sym typeface="Helvetica Neue"/>
                    </a:defRPr>
                  </a:pPr>
                  <a:endParaRPr/>
                </a:p>
              </p:txBody>
            </p:sp>
          </p:grpSp>
        </p:grpSp>
        <mc:AlternateContent xmlns:mc="http://schemas.openxmlformats.org/markup-compatibility/2006" xmlns:a14="http://schemas.microsoft.com/office/drawing/2010/main">
          <mc:Choice Requires="a14">
            <p:sp>
              <p:nvSpPr>
                <p:cNvPr id="571" name="The flying focus technique decouples the peak intensity velocity from the group velocity of the pulse [1,4].">
                  <a:extLst>
                    <a:ext uri="{FF2B5EF4-FFF2-40B4-BE49-F238E27FC236}">
                      <a16:creationId xmlns:a16="http://schemas.microsoft.com/office/drawing/2014/main" id="{1D343811-FAF9-8E3E-2366-563C0A8B3B9B}"/>
                    </a:ext>
                  </a:extLst>
                </p:cNvPr>
                <p:cNvSpPr txBox="1"/>
                <p:nvPr/>
              </p:nvSpPr>
              <p:spPr>
                <a:xfrm>
                  <a:off x="1570637" y="283101"/>
                  <a:ext cx="1007631" cy="754622"/>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71436" tIns="71436" rIns="71436" bIns="71436" numCol="1" anchor="ctr">
                  <a:spAutoFit/>
                </a:bodyPr>
                <a:lstStyle>
                  <a:lvl1pPr indent="237743" algn="l" defTabSz="457200">
                    <a:defRPr sz="4000">
                      <a:latin typeface="+mj-lt"/>
                      <a:ea typeface="+mj-ea"/>
                      <a:cs typeface="+mj-cs"/>
                      <a:sym typeface="Gill Sans"/>
                    </a:defRPr>
                  </a:lvl1pPr>
                </a:lstStyle>
                <a:p>
                  <a:pPr/>
                  <a14:m>
                    <m:oMathPara xmlns:m="http://schemas.openxmlformats.org/officeDocument/2006/math">
                      <m:oMathParaPr>
                        <m:jc m:val="left"/>
                      </m:oMathParaPr>
                      <m:oMath>
                        <m:r>
                          <a:rPr sz="4200" i="1">
                            <a:solidFill>
                              <a:srgbClr val="000000"/>
                            </a:solidFill>
                            <a:latin typeface="Cambria Math" panose="02040503050406030204" pitchFamily="18" charset="0"/>
                          </a:rPr>
                          <m:t>𝜋</m:t>
                        </m:r>
                      </m:oMath>
                    </m:oMathPara>
                  </a14:m>
                  <a:endParaRPr/>
                </a:p>
              </p:txBody>
            </p:sp>
          </mc:Choice>
          <mc:Fallback xmlns="">
            <p:sp>
              <p:nvSpPr>
                <p:cNvPr id="571" name="The flying focus technique decouples the peak intensity velocity from the group velocity of the pulse [1,4].">
                  <a:extLst>
                    <a:ext uri="{FF2B5EF4-FFF2-40B4-BE49-F238E27FC236}">
                      <a16:creationId xmlns:a16="http://schemas.microsoft.com/office/drawing/2014/main" id="{1D343811-FAF9-8E3E-2366-563C0A8B3B9B}"/>
                    </a:ext>
                  </a:extLst>
                </p:cNvPr>
                <p:cNvSpPr txBox="1">
                  <a:spLocks noRot="1" noChangeAspect="1" noMove="1" noResize="1" noEditPoints="1" noAdjustHandles="1" noChangeArrowheads="1" noChangeShapeType="1" noTextEdit="1"/>
                </p:cNvSpPr>
                <p:nvPr/>
              </p:nvSpPr>
              <p:spPr>
                <a:xfrm>
                  <a:off x="1570637" y="283101"/>
                  <a:ext cx="1007631" cy="754622"/>
                </a:xfrm>
                <a:prstGeom prst="rect">
                  <a:avLst/>
                </a:prstGeom>
                <a:blipFill>
                  <a:blip r:embed="rId6"/>
                  <a:stretch>
                    <a:fillRect/>
                  </a:stretch>
                </a:blip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572" name="The flying focus technique decouples the peak intensity velocity from the group velocity of the pulse [1,4].">
                  <a:extLst>
                    <a:ext uri="{FF2B5EF4-FFF2-40B4-BE49-F238E27FC236}">
                      <a16:creationId xmlns:a16="http://schemas.microsoft.com/office/drawing/2014/main" id="{08C4A365-3D80-8988-329D-BBB34AF67C25}"/>
                    </a:ext>
                  </a:extLst>
                </p:cNvPr>
                <p:cNvSpPr txBox="1"/>
                <p:nvPr/>
              </p:nvSpPr>
              <p:spPr>
                <a:xfrm>
                  <a:off x="2648151" y="454734"/>
                  <a:ext cx="1007631" cy="754622"/>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71436" tIns="71436" rIns="71436" bIns="71436" numCol="1" anchor="ctr">
                  <a:spAutoFit/>
                </a:bodyPr>
                <a:lstStyle>
                  <a:lvl1pPr indent="237743" algn="l" defTabSz="457200">
                    <a:defRPr sz="4000">
                      <a:latin typeface="+mj-lt"/>
                      <a:ea typeface="+mj-ea"/>
                      <a:cs typeface="+mj-cs"/>
                      <a:sym typeface="Gill Sans"/>
                    </a:defRPr>
                  </a:lvl1pPr>
                </a:lstStyle>
                <a:p>
                  <a:pPr/>
                  <a14:m>
                    <m:oMathPara xmlns:m="http://schemas.openxmlformats.org/officeDocument/2006/math">
                      <m:oMathParaPr>
                        <m:jc m:val="left"/>
                      </m:oMathParaPr>
                      <m:oMath>
                        <m:r>
                          <a:rPr sz="4200" i="1">
                            <a:solidFill>
                              <a:srgbClr val="000000"/>
                            </a:solidFill>
                            <a:latin typeface="Cambria Math" panose="02040503050406030204" pitchFamily="18" charset="0"/>
                          </a:rPr>
                          <m:t>𝐾</m:t>
                        </m:r>
                      </m:oMath>
                    </m:oMathPara>
                  </a14:m>
                  <a:endParaRPr dirty="0"/>
                </a:p>
              </p:txBody>
            </p:sp>
          </mc:Choice>
          <mc:Fallback xmlns="">
            <p:sp>
              <p:nvSpPr>
                <p:cNvPr id="572" name="The flying focus technique decouples the peak intensity velocity from the group velocity of the pulse [1,4].">
                  <a:extLst>
                    <a:ext uri="{FF2B5EF4-FFF2-40B4-BE49-F238E27FC236}">
                      <a16:creationId xmlns:a16="http://schemas.microsoft.com/office/drawing/2014/main" id="{08C4A365-3D80-8988-329D-BBB34AF67C25}"/>
                    </a:ext>
                  </a:extLst>
                </p:cNvPr>
                <p:cNvSpPr txBox="1">
                  <a:spLocks noRot="1" noChangeAspect="1" noMove="1" noResize="1" noEditPoints="1" noAdjustHandles="1" noChangeArrowheads="1" noChangeShapeType="1" noTextEdit="1"/>
                </p:cNvSpPr>
                <p:nvPr/>
              </p:nvSpPr>
              <p:spPr>
                <a:xfrm>
                  <a:off x="2648151" y="454734"/>
                  <a:ext cx="1007631" cy="754622"/>
                </a:xfrm>
                <a:prstGeom prst="rect">
                  <a:avLst/>
                </a:prstGeom>
                <a:blipFill>
                  <a:blip r:embed="rId7"/>
                  <a:stretch>
                    <a:fillRect/>
                  </a:stretch>
                </a:blip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573" name="The flying focus technique decouples the peak intensity velocity from the group velocity of the pulse [1,4].">
                  <a:extLst>
                    <a:ext uri="{FF2B5EF4-FFF2-40B4-BE49-F238E27FC236}">
                      <a16:creationId xmlns:a16="http://schemas.microsoft.com/office/drawing/2014/main" id="{A45888E8-6621-728B-728A-A9FA1113E50B}"/>
                    </a:ext>
                  </a:extLst>
                </p:cNvPr>
                <p:cNvSpPr txBox="1"/>
                <p:nvPr/>
              </p:nvSpPr>
              <p:spPr>
                <a:xfrm>
                  <a:off x="1987751" y="1068896"/>
                  <a:ext cx="1007631" cy="754623"/>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71436" tIns="71436" rIns="71436" bIns="71436" numCol="1" anchor="ctr">
                  <a:spAutoFit/>
                </a:bodyPr>
                <a:lstStyle>
                  <a:lvl1pPr indent="237743" algn="l" defTabSz="457200">
                    <a:defRPr sz="4000">
                      <a:latin typeface="+mj-lt"/>
                      <a:ea typeface="+mj-ea"/>
                      <a:cs typeface="+mj-cs"/>
                      <a:sym typeface="Gill Sans"/>
                    </a:defRPr>
                  </a:lvl1pPr>
                </a:lstStyle>
                <a:p>
                  <a:pPr/>
                  <a14:m>
                    <m:oMathPara xmlns:m="http://schemas.openxmlformats.org/officeDocument/2006/math">
                      <m:oMathParaPr>
                        <m:jc m:val="left"/>
                      </m:oMathParaPr>
                      <m:oMath>
                        <m:r>
                          <a:rPr sz="4200" i="1">
                            <a:solidFill>
                              <a:srgbClr val="000000"/>
                            </a:solidFill>
                            <a:latin typeface="Cambria Math" panose="02040503050406030204" pitchFamily="18" charset="0"/>
                          </a:rPr>
                          <m:t>𝜇</m:t>
                        </m:r>
                      </m:oMath>
                    </m:oMathPara>
                  </a14:m>
                  <a:endParaRPr/>
                </a:p>
              </p:txBody>
            </p:sp>
          </mc:Choice>
          <mc:Fallback xmlns="">
            <p:sp>
              <p:nvSpPr>
                <p:cNvPr id="573" name="The flying focus technique decouples the peak intensity velocity from the group velocity of the pulse [1,4].">
                  <a:extLst>
                    <a:ext uri="{FF2B5EF4-FFF2-40B4-BE49-F238E27FC236}">
                      <a16:creationId xmlns:a16="http://schemas.microsoft.com/office/drawing/2014/main" id="{A45888E8-6621-728B-728A-A9FA1113E50B}"/>
                    </a:ext>
                  </a:extLst>
                </p:cNvPr>
                <p:cNvSpPr txBox="1">
                  <a:spLocks noRot="1" noChangeAspect="1" noMove="1" noResize="1" noEditPoints="1" noAdjustHandles="1" noChangeArrowheads="1" noChangeShapeType="1" noTextEdit="1"/>
                </p:cNvSpPr>
                <p:nvPr/>
              </p:nvSpPr>
              <p:spPr>
                <a:xfrm>
                  <a:off x="1987751" y="1068896"/>
                  <a:ext cx="1007631" cy="754623"/>
                </a:xfrm>
                <a:prstGeom prst="rect">
                  <a:avLst/>
                </a:prstGeom>
                <a:blipFill>
                  <a:blip r:embed="rId8"/>
                  <a:stretch>
                    <a:fillRect b="-11475"/>
                  </a:stretch>
                </a:blip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PT">
                      <a:noFill/>
                    </a:rPr>
                    <a:t> </a:t>
                  </a:r>
                </a:p>
              </p:txBody>
            </p:sp>
          </mc:Fallback>
        </mc:AlternateContent>
        <p:sp>
          <p:nvSpPr>
            <p:cNvPr id="574" name="The flying focus technique decouples the peak intensity velocity from the group velocity of the pulse [1,4].">
              <a:extLst>
                <a:ext uri="{FF2B5EF4-FFF2-40B4-BE49-F238E27FC236}">
                  <a16:creationId xmlns:a16="http://schemas.microsoft.com/office/drawing/2014/main" id="{711863DD-EAEF-FDC5-4B34-EB79BABEAE58}"/>
                </a:ext>
              </a:extLst>
            </p:cNvPr>
            <p:cNvSpPr txBox="1"/>
            <p:nvPr/>
          </p:nvSpPr>
          <p:spPr>
            <a:xfrm>
              <a:off x="4877944" y="5824023"/>
              <a:ext cx="15895912" cy="759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dirty="0"/>
                <a:t>Tapered density profile and wake velocity control to </a:t>
              </a:r>
              <a:r>
                <a:rPr dirty="0">
                  <a:latin typeface="+mj-lt"/>
                  <a:ea typeface="+mj-ea"/>
                  <a:cs typeface="+mj-cs"/>
                  <a:sym typeface="Gill Sans"/>
                </a:rPr>
                <a:t>circumvent dephasing</a:t>
              </a:r>
            </a:p>
          </p:txBody>
        </p:sp>
        <p:sp>
          <p:nvSpPr>
            <p:cNvPr id="575" name="Rounded Rectangle">
              <a:extLst>
                <a:ext uri="{FF2B5EF4-FFF2-40B4-BE49-F238E27FC236}">
                  <a16:creationId xmlns:a16="http://schemas.microsoft.com/office/drawing/2014/main" id="{3777EA89-60F3-02BF-4AD0-42B2A2DF4669}"/>
                </a:ext>
              </a:extLst>
            </p:cNvPr>
            <p:cNvSpPr/>
            <p:nvPr/>
          </p:nvSpPr>
          <p:spPr>
            <a:xfrm>
              <a:off x="0" y="5073760"/>
              <a:ext cx="20993313" cy="2106620"/>
            </a:xfrm>
            <a:prstGeom prst="roundRect">
              <a:avLst>
                <a:gd name="adj" fmla="val 17415"/>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sp>
          <p:nvSpPr>
            <p:cNvPr id="576" name="The flying focus technique decouples the peak intensity velocity from the group velocity of the pulse [1,4].">
              <a:extLst>
                <a:ext uri="{FF2B5EF4-FFF2-40B4-BE49-F238E27FC236}">
                  <a16:creationId xmlns:a16="http://schemas.microsoft.com/office/drawing/2014/main" id="{1345F033-8091-6A39-0EF8-B2B23412A49F}"/>
                </a:ext>
              </a:extLst>
            </p:cNvPr>
            <p:cNvSpPr txBox="1"/>
            <p:nvPr/>
          </p:nvSpPr>
          <p:spPr>
            <a:xfrm>
              <a:off x="4877944" y="8394057"/>
              <a:ext cx="15334417" cy="73104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dirty="0"/>
                <a:t>Validation of the theoretical model across </a:t>
              </a:r>
              <a:r>
                <a:rPr dirty="0">
                  <a:latin typeface="+mj-lt"/>
                  <a:ea typeface="+mj-ea"/>
                  <a:cs typeface="+mj-cs"/>
                  <a:sym typeface="Gill Sans"/>
                </a:rPr>
                <a:t>different initial conditions</a:t>
              </a:r>
            </a:p>
          </p:txBody>
        </p:sp>
        <p:sp>
          <p:nvSpPr>
            <p:cNvPr id="577" name="Rounded Rectangle">
              <a:extLst>
                <a:ext uri="{FF2B5EF4-FFF2-40B4-BE49-F238E27FC236}">
                  <a16:creationId xmlns:a16="http://schemas.microsoft.com/office/drawing/2014/main" id="{A3065900-0EBF-D5BB-C7F0-A4CF20CC1196}"/>
                </a:ext>
              </a:extLst>
            </p:cNvPr>
            <p:cNvSpPr/>
            <p:nvPr/>
          </p:nvSpPr>
          <p:spPr>
            <a:xfrm>
              <a:off x="0" y="7539483"/>
              <a:ext cx="20993313" cy="2335552"/>
            </a:xfrm>
            <a:prstGeom prst="roundRect">
              <a:avLst>
                <a:gd name="adj" fmla="val 15708"/>
              </a:avLst>
            </a:prstGeom>
            <a:noFill/>
            <a:ln w="25400" cap="flat">
              <a:solidFill>
                <a:srgbClr val="53585F"/>
              </a:solidFill>
              <a:prstDash val="solid"/>
              <a:miter lim="400000"/>
            </a:ln>
            <a:effectLst/>
          </p:spPr>
          <p:txBody>
            <a:bodyPr wrap="square" lIns="71437" tIns="71437" rIns="71437" bIns="71437" numCol="1" anchor="ctr">
              <a:noAutofit/>
            </a:bodyPr>
            <a:lstStyle/>
            <a:p>
              <a:pPr>
                <a:defRPr sz="3200">
                  <a:solidFill>
                    <a:srgbClr val="FFFFFF"/>
                  </a:solidFill>
                </a:defRPr>
              </a:pPr>
              <a:endParaRPr/>
            </a:p>
          </p:txBody>
        </p:sp>
        <p:pic>
          <p:nvPicPr>
            <p:cNvPr id="578" name="figure2_withoutabc-2.png" descr="figure2_withoutabc-2.png">
              <a:extLst>
                <a:ext uri="{FF2B5EF4-FFF2-40B4-BE49-F238E27FC236}">
                  <a16:creationId xmlns:a16="http://schemas.microsoft.com/office/drawing/2014/main" id="{4CABFE88-E47E-35C1-D0B3-A96A062D0B24}"/>
                </a:ext>
              </a:extLst>
            </p:cNvPr>
            <p:cNvPicPr>
              <a:picLocks noChangeAspect="1"/>
            </p:cNvPicPr>
            <p:nvPr/>
          </p:nvPicPr>
          <p:blipFill>
            <a:blip r:embed="rId9"/>
            <a:srcRect t="801" r="46517" b="49102"/>
            <a:stretch>
              <a:fillRect/>
            </a:stretch>
          </p:blipFill>
          <p:spPr>
            <a:xfrm>
              <a:off x="521137" y="7696647"/>
              <a:ext cx="3725459" cy="2132054"/>
            </a:xfrm>
            <a:prstGeom prst="rect">
              <a:avLst/>
            </a:prstGeom>
            <a:ln w="12700" cap="flat">
              <a:noFill/>
              <a:miter lim="400000"/>
            </a:ln>
            <a:effectLst/>
          </p:spPr>
        </p:pic>
      </p:grpSp>
      <p:sp>
        <p:nvSpPr>
          <p:cNvPr id="2" name="The flying focus technique decouples the peak intensity velocity from the group velocity of the pulse [1,4].">
            <a:extLst>
              <a:ext uri="{FF2B5EF4-FFF2-40B4-BE49-F238E27FC236}">
                <a16:creationId xmlns:a16="http://schemas.microsoft.com/office/drawing/2014/main" id="{1DACD03A-F1D6-BA7E-22D4-62B0FAC70980}"/>
              </a:ext>
            </a:extLst>
          </p:cNvPr>
          <p:cNvSpPr txBox="1"/>
          <p:nvPr/>
        </p:nvSpPr>
        <p:spPr>
          <a:xfrm>
            <a:off x="6819419" y="3197639"/>
            <a:ext cx="16077157" cy="759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6" tIns="71436" rIns="71436" bIns="71436" numCol="1" anchor="ctr">
            <a:spAutoFit/>
          </a:bodyPr>
          <a:lstStyle/>
          <a:p>
            <a:pPr indent="237743" algn="l" defTabSz="457200">
              <a:defRPr sz="4000">
                <a:latin typeface="Gill Sans Light"/>
                <a:ea typeface="Gill Sans Light"/>
                <a:cs typeface="Gill Sans Light"/>
                <a:sym typeface="Gill Sans Light"/>
              </a:defRPr>
            </a:pPr>
            <a:r>
              <a:rPr lang="en-GB" sz="4000" dirty="0"/>
              <a:t>Extending the advantages of plasma-based acceleration to short-lived particles.</a:t>
            </a:r>
            <a:endParaRPr dirty="0">
              <a:latin typeface="+mj-lt"/>
              <a:ea typeface="+mj-ea"/>
              <a:cs typeface="+mj-cs"/>
              <a:sym typeface="Gill Sans"/>
            </a:endParaRPr>
          </a:p>
        </p:txBody>
      </p:sp>
      <p:sp>
        <p:nvSpPr>
          <p:cNvPr id="3" name="Rectangle">
            <a:extLst>
              <a:ext uri="{FF2B5EF4-FFF2-40B4-BE49-F238E27FC236}">
                <a16:creationId xmlns:a16="http://schemas.microsoft.com/office/drawing/2014/main" id="{93410DF8-A717-783B-40D4-795D6FD45CAA}"/>
              </a:ext>
            </a:extLst>
          </p:cNvPr>
          <p:cNvSpPr/>
          <p:nvPr/>
        </p:nvSpPr>
        <p:spPr>
          <a:xfrm>
            <a:off x="1448148" y="2175442"/>
            <a:ext cx="22389162" cy="7476263"/>
          </a:xfrm>
          <a:prstGeom prst="rect">
            <a:avLst/>
          </a:prstGeom>
          <a:solidFill>
            <a:srgbClr val="FFFFFF">
              <a:alpha val="64377"/>
            </a:srgbClr>
          </a:solidFill>
          <a:ln w="12700">
            <a:miter lim="400000"/>
          </a:ln>
        </p:spPr>
        <p:txBody>
          <a:bodyPr lIns="71437" tIns="71437" rIns="71437" bIns="71437" anchor="ctr"/>
          <a:lstStyle/>
          <a:p>
            <a:pPr>
              <a:defRPr sz="3200">
                <a:solidFill>
                  <a:srgbClr val="FFFFFF"/>
                </a:solidFill>
              </a:defRPr>
            </a:pPr>
            <a:endParaRPr/>
          </a:p>
        </p:txBody>
      </p:sp>
      <p:sp>
        <p:nvSpPr>
          <p:cNvPr id="5" name="Slide Number Placeholder 4">
            <a:extLst>
              <a:ext uri="{FF2B5EF4-FFF2-40B4-BE49-F238E27FC236}">
                <a16:creationId xmlns:a16="http://schemas.microsoft.com/office/drawing/2014/main" id="{0962CF2B-34C2-CC69-53AF-19C652AD8E2E}"/>
              </a:ext>
            </a:extLst>
          </p:cNvPr>
          <p:cNvSpPr>
            <a:spLocks noGrp="1"/>
          </p:cNvSpPr>
          <p:nvPr>
            <p:ph type="sldNum" sz="quarter" idx="2"/>
          </p:nvPr>
        </p:nvSpPr>
        <p:spPr/>
        <p:txBody>
          <a:bodyPr/>
          <a:lstStyle/>
          <a:p>
            <a:fld id="{86CB4B4D-7CA3-9044-876B-883B54F8677D}" type="slidenum">
              <a:rPr lang="en-PT" smtClean="0"/>
              <a:t>22</a:t>
            </a:fld>
            <a:endParaRPr lang="en-PT"/>
          </a:p>
        </p:txBody>
      </p:sp>
    </p:spTree>
    <p:extLst>
      <p:ext uri="{BB962C8B-B14F-4D97-AF65-F5344CB8AC3E}">
        <p14:creationId xmlns:p14="http://schemas.microsoft.com/office/powerpoint/2010/main" val="57152740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0" name="Picture 1" descr="Picture 1"/>
          <p:cNvPicPr>
            <a:picLocks noChangeAspect="1"/>
          </p:cNvPicPr>
          <p:nvPr/>
        </p:nvPicPr>
        <p:blipFill>
          <a:blip r:embed="rId2"/>
          <a:stretch>
            <a:fillRect/>
          </a:stretch>
        </p:blipFill>
        <p:spPr>
          <a:xfrm>
            <a:off x="0" y="-2"/>
            <a:ext cx="24384000" cy="13716003"/>
          </a:xfrm>
          <a:prstGeom prst="rect">
            <a:avLst/>
          </a:prstGeom>
          <a:ln w="12700">
            <a:miter lim="400000"/>
          </a:ln>
        </p:spPr>
      </p:pic>
      <p:pic>
        <p:nvPicPr>
          <p:cNvPr id="1381" name="Picture 4" descr="Picture 4"/>
          <p:cNvPicPr>
            <a:picLocks noChangeAspect="1"/>
          </p:cNvPicPr>
          <p:nvPr/>
        </p:nvPicPr>
        <p:blipFill>
          <a:blip r:embed="rId3"/>
          <a:stretch>
            <a:fillRect/>
          </a:stretch>
        </p:blipFill>
        <p:spPr>
          <a:xfrm>
            <a:off x="2716471" y="3312631"/>
            <a:ext cx="3237763" cy="2903823"/>
          </a:xfrm>
          <a:prstGeom prst="rect">
            <a:avLst/>
          </a:prstGeom>
          <a:ln w="12700">
            <a:miter lim="400000"/>
          </a:ln>
        </p:spPr>
      </p:pic>
      <p:pic>
        <p:nvPicPr>
          <p:cNvPr id="1382" name="Picture 5" descr="Picture 5"/>
          <p:cNvPicPr>
            <a:picLocks noChangeAspect="1"/>
          </p:cNvPicPr>
          <p:nvPr/>
        </p:nvPicPr>
        <p:blipFill>
          <a:blip r:embed="rId3"/>
          <a:stretch>
            <a:fillRect/>
          </a:stretch>
        </p:blipFill>
        <p:spPr>
          <a:xfrm>
            <a:off x="5059178" y="3312631"/>
            <a:ext cx="3237763" cy="2903823"/>
          </a:xfrm>
          <a:prstGeom prst="rect">
            <a:avLst/>
          </a:prstGeom>
          <a:ln w="12700">
            <a:miter lim="400000"/>
          </a:ln>
        </p:spPr>
      </p:pic>
      <p:pic>
        <p:nvPicPr>
          <p:cNvPr id="1383" name="Picture 7" descr="Picture 7"/>
          <p:cNvPicPr>
            <a:picLocks noChangeAspect="1"/>
          </p:cNvPicPr>
          <p:nvPr/>
        </p:nvPicPr>
        <p:blipFill>
          <a:blip r:embed="rId4"/>
          <a:stretch>
            <a:fillRect/>
          </a:stretch>
        </p:blipFill>
        <p:spPr>
          <a:xfrm>
            <a:off x="11931650" y="13110605"/>
            <a:ext cx="520700" cy="331235"/>
          </a:xfrm>
          <a:prstGeom prst="rect">
            <a:avLst/>
          </a:prstGeom>
          <a:ln w="12700">
            <a:miter lim="400000"/>
          </a:ln>
        </p:spPr>
      </p:pic>
      <p:pic>
        <p:nvPicPr>
          <p:cNvPr id="1384" name="Picture 11" descr="Picture 11"/>
          <p:cNvPicPr>
            <a:picLocks noChangeAspect="1"/>
          </p:cNvPicPr>
          <p:nvPr/>
        </p:nvPicPr>
        <p:blipFill>
          <a:blip r:embed="rId5"/>
          <a:srcRect l="51555"/>
          <a:stretch>
            <a:fillRect/>
          </a:stretch>
        </p:blipFill>
        <p:spPr>
          <a:xfrm>
            <a:off x="10873562" y="8342478"/>
            <a:ext cx="6096001" cy="4313078"/>
          </a:xfrm>
          <a:prstGeom prst="rect">
            <a:avLst/>
          </a:prstGeom>
          <a:ln w="12700">
            <a:miter lim="400000"/>
          </a:ln>
        </p:spPr>
      </p:pic>
      <p:pic>
        <p:nvPicPr>
          <p:cNvPr id="1385" name="Picture 2" descr="Picture 2"/>
          <p:cNvPicPr>
            <a:picLocks noChangeAspect="1"/>
          </p:cNvPicPr>
          <p:nvPr/>
        </p:nvPicPr>
        <p:blipFill>
          <a:blip r:embed="rId6"/>
          <a:stretch>
            <a:fillRect/>
          </a:stretch>
        </p:blipFill>
        <p:spPr>
          <a:xfrm>
            <a:off x="11910768" y="8703711"/>
            <a:ext cx="541583" cy="478791"/>
          </a:xfrm>
          <a:prstGeom prst="rect">
            <a:avLst/>
          </a:prstGeom>
          <a:ln w="12700">
            <a:miter lim="400000"/>
          </a:ln>
        </p:spPr>
      </p:pic>
      <p:pic>
        <p:nvPicPr>
          <p:cNvPr id="1386" name="Picture 8" descr="Picture 8"/>
          <p:cNvPicPr>
            <a:picLocks noChangeAspect="1"/>
          </p:cNvPicPr>
          <p:nvPr/>
        </p:nvPicPr>
        <p:blipFill>
          <a:blip r:embed="rId7"/>
          <a:stretch>
            <a:fillRect/>
          </a:stretch>
        </p:blipFill>
        <p:spPr>
          <a:xfrm>
            <a:off x="1846078" y="3284992"/>
            <a:ext cx="6426201" cy="2959101"/>
          </a:xfrm>
          <a:prstGeom prst="rect">
            <a:avLst/>
          </a:prstGeom>
          <a:ln w="12700">
            <a:miter lim="400000"/>
          </a:ln>
        </p:spPr>
      </p:pic>
      <p:sp>
        <p:nvSpPr>
          <p:cNvPr id="1387" name="Rectangle"/>
          <p:cNvSpPr/>
          <p:nvPr/>
        </p:nvSpPr>
        <p:spPr>
          <a:xfrm>
            <a:off x="812800" y="2184400"/>
            <a:ext cx="9133603" cy="5009013"/>
          </a:xfrm>
          <a:prstGeom prst="rect">
            <a:avLst/>
          </a:prstGeom>
          <a:ln w="25400">
            <a:solidFill>
              <a:srgbClr val="53585F"/>
            </a:solidFill>
            <a:miter lim="400000"/>
          </a:ln>
        </p:spPr>
        <p:txBody>
          <a:bodyPr lIns="71437" tIns="71437" rIns="71437" bIns="71437" anchor="ctr"/>
          <a:lstStyle/>
          <a:p>
            <a:pPr>
              <a:defRPr sz="3200">
                <a:solidFill>
                  <a:srgbClr val="FFFFFF"/>
                </a:solidFill>
              </a:defRPr>
            </a:pPr>
            <a:endParaRPr/>
          </a:p>
        </p:txBody>
      </p:sp>
      <p:sp>
        <p:nvSpPr>
          <p:cNvPr id="1388" name="Rectangle"/>
          <p:cNvSpPr/>
          <p:nvPr/>
        </p:nvSpPr>
        <p:spPr>
          <a:xfrm>
            <a:off x="812800" y="7531414"/>
            <a:ext cx="9157069" cy="5216947"/>
          </a:xfrm>
          <a:prstGeom prst="rect">
            <a:avLst/>
          </a:prstGeom>
          <a:ln w="50800">
            <a:solidFill>
              <a:srgbClr val="000000"/>
            </a:solidFill>
            <a:miter lim="400000"/>
          </a:ln>
        </p:spPr>
        <p:txBody>
          <a:bodyPr lIns="71437" tIns="71437" rIns="71437" bIns="71437" anchor="ctr"/>
          <a:lstStyle/>
          <a:p>
            <a:pPr>
              <a:defRPr sz="3200">
                <a:solidFill>
                  <a:srgbClr val="FFFFFF"/>
                </a:solidFill>
              </a:defRPr>
            </a:pPr>
            <a:endParaRPr/>
          </a:p>
        </p:txBody>
      </p:sp>
      <p:sp>
        <p:nvSpPr>
          <p:cNvPr id="1389" name="Rectangle"/>
          <p:cNvSpPr/>
          <p:nvPr/>
        </p:nvSpPr>
        <p:spPr>
          <a:xfrm>
            <a:off x="10515785" y="7531413"/>
            <a:ext cx="13064403" cy="5216949"/>
          </a:xfrm>
          <a:prstGeom prst="rect">
            <a:avLst/>
          </a:prstGeom>
          <a:ln w="50800">
            <a:solidFill>
              <a:srgbClr val="000000"/>
            </a:solidFill>
            <a:miter lim="400000"/>
          </a:ln>
        </p:spPr>
        <p:txBody>
          <a:bodyPr lIns="71437" tIns="71437" rIns="71437" bIns="71437" anchor="ctr"/>
          <a:lstStyle/>
          <a:p>
            <a:pPr>
              <a:defRPr sz="3200">
                <a:solidFill>
                  <a:srgbClr val="FFFFFF"/>
                </a:solidFill>
              </a:defRPr>
            </a:pPr>
            <a:endParaRPr/>
          </a:p>
        </p:txBody>
      </p:sp>
      <mc:AlternateContent xmlns:mc="http://schemas.openxmlformats.org/markup-compatibility/2006" xmlns:a14="http://schemas.microsoft.com/office/drawing/2010/main">
        <mc:Choice Requires="a14">
          <p:sp>
            <p:nvSpPr>
              <p:cNvPr id="1390" name="C Badiali | Seminar LNF, Frascati |   October | 2025"/>
              <p:cNvSpPr txBox="1"/>
              <p:nvPr/>
            </p:nvSpPr>
            <p:spPr>
              <a:xfrm>
                <a:off x="14533057" y="13251656"/>
                <a:ext cx="9820385" cy="480023"/>
              </a:xfrm>
              <a:prstGeom prst="rect">
                <a:avLst/>
              </a:prstGeom>
              <a:solidFill>
                <a:srgbClr val="FFFFFF"/>
              </a:solidFill>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1" indent="342900" algn="r" defTabSz="642937">
                  <a:lnSpc>
                    <a:spcPts val="2600"/>
                  </a:lnSpc>
                  <a:tabLst>
                    <a:tab pos="1498600" algn="l"/>
                    <a:tab pos="6553200" algn="l"/>
                  </a:tabLst>
                  <a:defRPr sz="2200">
                    <a:solidFill>
                      <a:srgbClr val="009DE0"/>
                    </a:solidFill>
                    <a:latin typeface="+mj-lt"/>
                    <a:ea typeface="+mj-ea"/>
                    <a:cs typeface="+mj-cs"/>
                    <a:sym typeface="Gill Sans"/>
                  </a:defRPr>
                </a:pPr>
                <a:r>
                  <a:t>C Badiali | Seminar LNF, Frascati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16</m:t>
                        </m:r>
                      </m:e>
                      <m:sup>
                        <m:r>
                          <a:rPr sz="2300" i="1">
                            <a:solidFill>
                              <a:srgbClr val="009DDF"/>
                            </a:solidFill>
                            <a:latin typeface="Cambria Math" panose="02040503050406030204" pitchFamily="18" charset="0"/>
                          </a:rPr>
                          <m:t>𝑡ℎ</m:t>
                        </m:r>
                      </m:sup>
                    </m:sSup>
                  </m:oMath>
                </a14:m>
                <a:r>
                  <a:t> October | 2025 </a:t>
                </a:r>
              </a:p>
            </p:txBody>
          </p:sp>
        </mc:Choice>
        <mc:Fallback xmlns="">
          <p:sp>
            <p:nvSpPr>
              <p:cNvPr id="1390" name="C Badiali | Seminar LNF, Frascati |   October | 2025"/>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8"/>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391" name="pasted-movie.png" descr="pasted-movie.png"/>
          <p:cNvPicPr>
            <a:picLocks noChangeAspect="1"/>
          </p:cNvPicPr>
          <p:nvPr/>
        </p:nvPicPr>
        <p:blipFill>
          <a:blip r:embed="rId9"/>
          <a:stretch>
            <a:fillRect/>
          </a:stretch>
        </p:blipFill>
        <p:spPr>
          <a:xfrm>
            <a:off x="17379950" y="13251656"/>
            <a:ext cx="6939722" cy="426274"/>
          </a:xfrm>
          <a:prstGeom prst="rect">
            <a:avLst/>
          </a:prstGeom>
          <a:ln w="12700">
            <a:miter lim="400000"/>
          </a:ln>
        </p:spPr>
      </p:pic>
      <p:sp>
        <p:nvSpPr>
          <p:cNvPr id="1392" name="Rectangle"/>
          <p:cNvSpPr/>
          <p:nvPr/>
        </p:nvSpPr>
        <p:spPr>
          <a:xfrm>
            <a:off x="825500" y="2189954"/>
            <a:ext cx="9131669" cy="4997904"/>
          </a:xfrm>
          <a:prstGeom prst="rect">
            <a:avLst/>
          </a:prstGeom>
          <a:ln w="50800">
            <a:solidFill>
              <a:srgbClr val="000000"/>
            </a:solidFill>
            <a:miter lim="400000"/>
          </a:ln>
        </p:spPr>
        <p:txBody>
          <a:bodyPr lIns="71437" tIns="71437" rIns="71437" bIns="71437" anchor="ctr"/>
          <a:lstStyle/>
          <a:p>
            <a:pPr>
              <a:defRPr sz="3200">
                <a:solidFill>
                  <a:srgbClr val="FFFFFF"/>
                </a:solidFill>
              </a:defRPr>
            </a:pPr>
            <a:endParaRPr/>
          </a:p>
        </p:txBody>
      </p:sp>
      <p:pic>
        <p:nvPicPr>
          <p:cNvPr id="1394" name="pasted-movie.png" descr="pasted-movie.png"/>
          <p:cNvPicPr>
            <a:picLocks noChangeAspect="1"/>
          </p:cNvPicPr>
          <p:nvPr/>
        </p:nvPicPr>
        <p:blipFill>
          <a:blip r:embed="rId10"/>
          <a:stretch>
            <a:fillRect/>
          </a:stretch>
        </p:blipFill>
        <p:spPr>
          <a:xfrm>
            <a:off x="20993100" y="177800"/>
            <a:ext cx="3134177" cy="1350108"/>
          </a:xfrm>
          <a:prstGeom prst="rect">
            <a:avLst/>
          </a:prstGeom>
          <a:ln w="12700">
            <a:miter lim="400000"/>
          </a:ln>
        </p:spPr>
      </p:pic>
      <p:pic>
        <p:nvPicPr>
          <p:cNvPr id="1395" name="Tecnico_ID_Principal_RBG-BRANCO.png" descr="Tecnico_ID_Principal_RBG-BRANCO.png"/>
          <p:cNvPicPr>
            <a:picLocks noChangeAspect="1"/>
          </p:cNvPicPr>
          <p:nvPr/>
        </p:nvPicPr>
        <p:blipFill>
          <a:blip r:embed="rId11"/>
          <a:stretch>
            <a:fillRect/>
          </a:stretch>
        </p:blipFill>
        <p:spPr>
          <a:xfrm>
            <a:off x="21096067" y="91707"/>
            <a:ext cx="2741243" cy="1522293"/>
          </a:xfrm>
          <a:prstGeom prst="rect">
            <a:avLst/>
          </a:prstGeom>
          <a:ln w="12700">
            <a:miter lim="400000"/>
          </a:ln>
        </p:spPr>
      </p:pic>
      <p:sp>
        <p:nvSpPr>
          <p:cNvPr id="1396" name="Rectangle"/>
          <p:cNvSpPr/>
          <p:nvPr/>
        </p:nvSpPr>
        <p:spPr>
          <a:xfrm>
            <a:off x="-1" y="-1"/>
            <a:ext cx="24384004" cy="1705709"/>
          </a:xfrm>
          <a:prstGeom prst="rect">
            <a:avLst/>
          </a:prstGeom>
          <a:solidFill>
            <a:srgbClr val="009DE0"/>
          </a:solidFill>
          <a:ln w="12700">
            <a:miter lim="400000"/>
          </a:ln>
        </p:spPr>
        <p:txBody>
          <a:bodyPr lIns="71436" tIns="71436" rIns="71436" bIns="71436" anchor="ctr"/>
          <a:lstStyle/>
          <a:p>
            <a:pPr marR="75026" indent="292875" algn="l" defTabSz="1696640">
              <a:defRPr sz="6000">
                <a:solidFill>
                  <a:srgbClr val="FFFFFF"/>
                </a:solidFill>
                <a:uFill>
                  <a:solidFill>
                    <a:srgbClr val="FFFFFF"/>
                  </a:solidFill>
                </a:uFill>
                <a:latin typeface="+mj-lt"/>
                <a:ea typeface="+mj-ea"/>
                <a:cs typeface="+mj-cs"/>
                <a:sym typeface="Gill Sans"/>
              </a:defRPr>
            </a:pPr>
            <a:endParaRPr/>
          </a:p>
        </p:txBody>
      </p:sp>
      <p:pic>
        <p:nvPicPr>
          <p:cNvPr id="1397" name="Tecnico_ID_Principal_RBG-BRANCO.png" descr="Tecnico_ID_Principal_RBG-BRANCO.png"/>
          <p:cNvPicPr>
            <a:picLocks noChangeAspect="1"/>
          </p:cNvPicPr>
          <p:nvPr/>
        </p:nvPicPr>
        <p:blipFill>
          <a:blip r:embed="rId11"/>
          <a:stretch>
            <a:fillRect/>
          </a:stretch>
        </p:blipFill>
        <p:spPr>
          <a:xfrm>
            <a:off x="21096067" y="91707"/>
            <a:ext cx="2741243" cy="1522293"/>
          </a:xfrm>
          <a:prstGeom prst="rect">
            <a:avLst/>
          </a:prstGeom>
          <a:ln w="12700">
            <a:miter lim="400000"/>
          </a:ln>
        </p:spPr>
      </p:pic>
      <p:sp>
        <p:nvSpPr>
          <p:cNvPr id="1398" name="Looking Closely at the Case"/>
          <p:cNvSpPr txBox="1"/>
          <p:nvPr/>
        </p:nvSpPr>
        <p:spPr>
          <a:xfrm>
            <a:off x="165099" y="343266"/>
            <a:ext cx="14420303" cy="1019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lvl1pPr marR="75026" indent="367902" algn="l" defTabSz="1696640">
              <a:defRPr sz="6000">
                <a:solidFill>
                  <a:srgbClr val="FFFFFF"/>
                </a:solidFill>
                <a:uFill>
                  <a:solidFill>
                    <a:srgbClr val="FFFFFF"/>
                  </a:solidFill>
                </a:uFill>
                <a:latin typeface="+mj-lt"/>
                <a:ea typeface="+mj-ea"/>
                <a:cs typeface="+mj-cs"/>
                <a:sym typeface="Gill Sans"/>
              </a:defRPr>
            </a:lvl1pPr>
          </a:lstStyle>
          <a:p>
            <a:r>
              <a:t>The Model Works also For Secondary Wakes</a:t>
            </a:r>
          </a:p>
        </p:txBody>
      </p:sp>
      <mc:AlternateContent xmlns:mc="http://schemas.openxmlformats.org/markup-compatibility/2006" xmlns:a14="http://schemas.microsoft.com/office/drawing/2010/main">
        <mc:Choice Requires="a14">
          <p:sp>
            <p:nvSpPr>
              <p:cNvPr id="1399"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t> Sept 2026 </a:t>
                </a:r>
              </a:p>
            </p:txBody>
          </p:sp>
        </mc:Choice>
        <mc:Fallback xmlns="">
          <p:sp>
            <p:nvSpPr>
              <p:cNvPr id="1399"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12"/>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2" name="Slide Number Placeholder 1">
            <a:extLst>
              <a:ext uri="{FF2B5EF4-FFF2-40B4-BE49-F238E27FC236}">
                <a16:creationId xmlns:a16="http://schemas.microsoft.com/office/drawing/2014/main" id="{4D4E0485-7D04-D55C-8CBC-22F928CF07D1}"/>
              </a:ext>
            </a:extLst>
          </p:cNvPr>
          <p:cNvSpPr>
            <a:spLocks noGrp="1"/>
          </p:cNvSpPr>
          <p:nvPr>
            <p:ph type="sldNum" sz="quarter" idx="2"/>
          </p:nvPr>
        </p:nvSpPr>
        <p:spPr/>
        <p:txBody>
          <a:bodyPr/>
          <a:lstStyle/>
          <a:p>
            <a:fld id="{86CB4B4D-7CA3-9044-876B-883B54F8677D}" type="slidenum">
              <a:rPr lang="en-PT" smtClean="0"/>
              <a:t>23</a:t>
            </a:fld>
            <a:endParaRPr lang="en-PT"/>
          </a:p>
        </p:txBody>
      </p:sp>
      <p:sp>
        <p:nvSpPr>
          <p:cNvPr id="3" name="C. Badiali et al., “Tailored laser wakefield acceleration for decaying particles”, Phys. Rev. Research 8, 023077 (2026).">
            <a:extLst>
              <a:ext uri="{FF2B5EF4-FFF2-40B4-BE49-F238E27FC236}">
                <a16:creationId xmlns:a16="http://schemas.microsoft.com/office/drawing/2014/main" id="{49A2F6E4-605F-844A-10A3-086DB52AA622}"/>
              </a:ext>
            </a:extLst>
          </p:cNvPr>
          <p:cNvSpPr txBox="1"/>
          <p:nvPr/>
        </p:nvSpPr>
        <p:spPr>
          <a:xfrm>
            <a:off x="957561" y="12854469"/>
            <a:ext cx="6764040" cy="8213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nchor="ctr">
            <a:spAutoFit/>
          </a:bodyPr>
          <a:lstStyle>
            <a:lvl1pPr algn="l" defTabSz="457200">
              <a:defRPr sz="2400" i="1">
                <a:latin typeface="Gill Sans Light"/>
                <a:ea typeface="Gill Sans Light"/>
                <a:cs typeface="Gill Sans Light"/>
                <a:sym typeface="Gill Sans Light"/>
              </a:defRPr>
            </a:lvl1pPr>
          </a:lstStyle>
          <a:p>
            <a:r>
              <a:rPr sz="2200" dirty="0"/>
              <a:t>C. Badiali et al., “Tailored laser </a:t>
            </a:r>
            <a:r>
              <a:rPr sz="2200" dirty="0" err="1"/>
              <a:t>wakefield</a:t>
            </a:r>
            <a:r>
              <a:rPr sz="2200" dirty="0"/>
              <a:t> acceleration for decaying particles”, Phys. Rev. Research 8, 023077 (2026).</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403"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1403"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3"/>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404" name="Tecnico_ID_Principal_RBG-BRANCO.png" descr="Tecnico_ID_Principal_RBG-BRANCO.png"/>
          <p:cNvPicPr>
            <a:picLocks noChangeAspect="1"/>
          </p:cNvPicPr>
          <p:nvPr/>
        </p:nvPicPr>
        <p:blipFill>
          <a:blip r:embed="rId4"/>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1405"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rPr dirty="0"/>
                  <a:t>C Badiali | </a:t>
                </a:r>
                <a:r>
                  <a:rPr dirty="0" err="1"/>
                  <a:t>EuPRAXIA_PP</a:t>
                </a:r>
                <a:r>
                  <a:rPr dirty="0"/>
                  <a:t> Final Meeting &amp; </a:t>
                </a:r>
                <a:r>
                  <a:rPr dirty="0" err="1"/>
                  <a:t>EuPRAXIA_DN</a:t>
                </a:r>
                <a:r>
                  <a:rPr dirty="0"/>
                  <a:t>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rPr dirty="0"/>
                  <a:t> Sept 2026 </a:t>
                </a:r>
              </a:p>
            </p:txBody>
          </p:sp>
        </mc:Choice>
        <mc:Fallback xmlns="">
          <p:sp>
            <p:nvSpPr>
              <p:cNvPr id="1405"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5"/>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406" name="Rectangle"/>
          <p:cNvSpPr/>
          <p:nvPr/>
        </p:nvSpPr>
        <p:spPr>
          <a:xfrm>
            <a:off x="916348" y="2428230"/>
            <a:ext cx="9492327" cy="10426239"/>
          </a:xfrm>
          <a:prstGeom prst="rect">
            <a:avLst/>
          </a:prstGeom>
          <a:ln w="25400">
            <a:solidFill>
              <a:srgbClr val="000000"/>
            </a:solidFill>
            <a:miter lim="400000"/>
          </a:ln>
        </p:spPr>
        <p:txBody>
          <a:bodyPr lIns="71436" tIns="71436" rIns="71436" bIns="71436" anchor="ctr"/>
          <a:lstStyle/>
          <a:p>
            <a:pPr defTabSz="584200">
              <a:defRPr sz="2400">
                <a:solidFill>
                  <a:srgbClr val="EBA505"/>
                </a:solidFill>
              </a:defRPr>
            </a:pPr>
            <a:endParaRPr/>
          </a:p>
        </p:txBody>
      </p:sp>
      <p:sp>
        <p:nvSpPr>
          <p:cNvPr id="1407" name="Rectangle"/>
          <p:cNvSpPr/>
          <p:nvPr/>
        </p:nvSpPr>
        <p:spPr>
          <a:xfrm>
            <a:off x="-1" y="-1"/>
            <a:ext cx="24384004" cy="1705709"/>
          </a:xfrm>
          <a:prstGeom prst="rect">
            <a:avLst/>
          </a:prstGeom>
          <a:solidFill>
            <a:srgbClr val="009DE0"/>
          </a:solidFill>
          <a:ln w="12700">
            <a:miter lim="400000"/>
          </a:ln>
        </p:spPr>
        <p:txBody>
          <a:bodyPr lIns="71436" tIns="71436" rIns="71436" bIns="71436" anchor="ctr"/>
          <a:lstStyle/>
          <a:p>
            <a:pPr marR="75026" indent="292875" algn="l" defTabSz="1696640">
              <a:defRPr sz="6000">
                <a:solidFill>
                  <a:srgbClr val="FFFFFF"/>
                </a:solidFill>
                <a:uFill>
                  <a:solidFill>
                    <a:srgbClr val="FFFFFF"/>
                  </a:solidFill>
                </a:uFill>
                <a:latin typeface="+mj-lt"/>
                <a:ea typeface="+mj-ea"/>
                <a:cs typeface="+mj-cs"/>
                <a:sym typeface="Gill Sans"/>
              </a:defRPr>
            </a:pPr>
            <a:endParaRPr/>
          </a:p>
        </p:txBody>
      </p:sp>
      <p:grpSp>
        <p:nvGrpSpPr>
          <p:cNvPr id="1410" name="Maximum energy for different particles"/>
          <p:cNvGrpSpPr/>
          <p:nvPr/>
        </p:nvGrpSpPr>
        <p:grpSpPr>
          <a:xfrm>
            <a:off x="903862" y="2188369"/>
            <a:ext cx="9505044" cy="790159"/>
            <a:chOff x="0" y="0"/>
            <a:chExt cx="9505043" cy="790157"/>
          </a:xfrm>
        </p:grpSpPr>
        <p:sp>
          <p:nvSpPr>
            <p:cNvPr id="1408" name="Rectangle"/>
            <p:cNvSpPr/>
            <p:nvPr/>
          </p:nvSpPr>
          <p:spPr>
            <a:xfrm>
              <a:off x="0" y="-1"/>
              <a:ext cx="9505027" cy="790159"/>
            </a:xfrm>
            <a:prstGeom prst="rect">
              <a:avLst/>
            </a:prstGeom>
            <a:solidFill>
              <a:srgbClr val="B8371E"/>
            </a:solidFill>
            <a:ln w="25400" cap="flat">
              <a:solidFill>
                <a:srgbClr val="000000"/>
              </a:solidFill>
              <a:prstDash val="solid"/>
              <a:miter lim="400000"/>
            </a:ln>
            <a:effectLst/>
          </p:spPr>
          <p:txBody>
            <a:bodyPr wrap="square" lIns="71436" tIns="71436" rIns="71436" bIns="71436" numCol="1" anchor="ctr">
              <a:noAutofit/>
            </a:bodyPr>
            <a:lstStyle/>
            <a:p>
              <a:pPr defTabSz="457200">
                <a:lnSpc>
                  <a:spcPts val="4400"/>
                </a:lnSpc>
                <a:tabLst>
                  <a:tab pos="1066800" algn="l"/>
                </a:tabLst>
                <a:defRPr sz="3200" b="1">
                  <a:solidFill>
                    <a:srgbClr val="FFFFFF"/>
                  </a:solidFill>
                  <a:latin typeface="+mj-lt"/>
                  <a:ea typeface="+mj-ea"/>
                  <a:cs typeface="+mj-cs"/>
                  <a:sym typeface="Gill Sans"/>
                </a:defRPr>
              </a:pPr>
              <a:endParaRPr/>
            </a:p>
          </p:txBody>
        </p:sp>
        <p:sp>
          <p:nvSpPr>
            <p:cNvPr id="1409" name="Maximum energy for different particles"/>
            <p:cNvSpPr txBox="1"/>
            <p:nvPr/>
          </p:nvSpPr>
          <p:spPr>
            <a:xfrm>
              <a:off x="12683" y="73463"/>
              <a:ext cx="9492362" cy="64323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457200">
                <a:lnSpc>
                  <a:spcPts val="4400"/>
                </a:lnSpc>
                <a:tabLst>
                  <a:tab pos="1066800" algn="l"/>
                </a:tabLst>
                <a:defRPr sz="3200" b="1">
                  <a:solidFill>
                    <a:srgbClr val="FFFFFF"/>
                  </a:solidFill>
                  <a:latin typeface="+mj-lt"/>
                  <a:ea typeface="+mj-ea"/>
                  <a:cs typeface="+mj-cs"/>
                  <a:sym typeface="Gill Sans"/>
                </a:defRPr>
              </a:lvl1pPr>
            </a:lstStyle>
            <a:p>
              <a:r>
                <a:t>Maximum energy for different particles</a:t>
              </a:r>
            </a:p>
          </p:txBody>
        </p:sp>
      </p:grpSp>
      <p:pic>
        <p:nvPicPr>
          <p:cNvPr id="1411" name="figure2_withoutabc-2.png" descr="figure2_withoutabc-2.png"/>
          <p:cNvPicPr>
            <a:picLocks noChangeAspect="1"/>
          </p:cNvPicPr>
          <p:nvPr/>
        </p:nvPicPr>
        <p:blipFill>
          <a:blip r:embed="rId6"/>
          <a:srcRect t="51204" r="46517" b="3827"/>
          <a:stretch>
            <a:fillRect/>
          </a:stretch>
        </p:blipFill>
        <p:spPr>
          <a:xfrm>
            <a:off x="2047590" y="3789158"/>
            <a:ext cx="7217498" cy="3707738"/>
          </a:xfrm>
          <a:prstGeom prst="rect">
            <a:avLst/>
          </a:prstGeom>
          <a:ln w="12700">
            <a:miter lim="400000"/>
          </a:ln>
        </p:spPr>
      </p:pic>
      <p:pic>
        <p:nvPicPr>
          <p:cNvPr id="1412" name="figure2_withoutabc-2.png" descr="figure2_withoutabc-2.png"/>
          <p:cNvPicPr>
            <a:picLocks noChangeAspect="1"/>
          </p:cNvPicPr>
          <p:nvPr/>
        </p:nvPicPr>
        <p:blipFill>
          <a:blip r:embed="rId6"/>
          <a:srcRect t="801" r="46517" b="49102"/>
          <a:stretch>
            <a:fillRect/>
          </a:stretch>
        </p:blipFill>
        <p:spPr>
          <a:xfrm>
            <a:off x="2047590" y="7492502"/>
            <a:ext cx="7217645" cy="4130607"/>
          </a:xfrm>
          <a:prstGeom prst="rect">
            <a:avLst/>
          </a:prstGeom>
          <a:ln w="12700">
            <a:miter lim="400000"/>
          </a:ln>
        </p:spPr>
      </p:pic>
      <p:sp>
        <p:nvSpPr>
          <p:cNvPr id="1413" name="The theory adapt to different masses"/>
          <p:cNvSpPr txBox="1"/>
          <p:nvPr/>
        </p:nvSpPr>
        <p:spPr>
          <a:xfrm>
            <a:off x="2504095" y="3176384"/>
            <a:ext cx="6170415" cy="612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nchor="ctr">
            <a:spAutoFit/>
          </a:bodyPr>
          <a:lstStyle/>
          <a:p>
            <a:pPr algn="just" defTabSz="457200">
              <a:lnSpc>
                <a:spcPct val="120000"/>
              </a:lnSpc>
              <a:spcBef>
                <a:spcPts val="1200"/>
              </a:spcBef>
              <a:defRPr sz="3200">
                <a:latin typeface="Gill Sans Light"/>
                <a:ea typeface="Gill Sans Light"/>
                <a:cs typeface="Gill Sans Light"/>
                <a:sym typeface="Gill Sans Light"/>
              </a:defRPr>
            </a:pPr>
            <a:r>
              <a:t>The theory adapt to </a:t>
            </a:r>
            <a:r>
              <a:rPr>
                <a:latin typeface="+mj-lt"/>
                <a:ea typeface="+mj-ea"/>
                <a:cs typeface="+mj-cs"/>
                <a:sym typeface="Gill Sans"/>
              </a:rPr>
              <a:t>different masses</a:t>
            </a:r>
          </a:p>
        </p:txBody>
      </p:sp>
      <p:sp>
        <p:nvSpPr>
          <p:cNvPr id="1414" name="We can expect so for it to scale also to even heavier particles like kaons and protons."/>
          <p:cNvSpPr txBox="1"/>
          <p:nvPr/>
        </p:nvSpPr>
        <p:spPr>
          <a:xfrm>
            <a:off x="1880055" y="11541548"/>
            <a:ext cx="7552642" cy="11766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algn="just" defTabSz="457200">
              <a:lnSpc>
                <a:spcPct val="120000"/>
              </a:lnSpc>
              <a:spcBef>
                <a:spcPts val="1200"/>
              </a:spcBef>
              <a:defRPr sz="3200">
                <a:latin typeface="Gill Sans Light"/>
                <a:ea typeface="Gill Sans Light"/>
                <a:cs typeface="Gill Sans Light"/>
                <a:sym typeface="Gill Sans Light"/>
              </a:defRPr>
            </a:pPr>
            <a:r>
              <a:rPr dirty="0"/>
              <a:t>We can expect so for it to scale also to even heavier particles like </a:t>
            </a:r>
            <a:r>
              <a:rPr dirty="0">
                <a:latin typeface="+mj-lt"/>
                <a:ea typeface="+mj-ea"/>
                <a:cs typeface="+mj-cs"/>
                <a:sym typeface="Gill Sans"/>
              </a:rPr>
              <a:t>kaons </a:t>
            </a:r>
            <a:r>
              <a:rPr dirty="0"/>
              <a:t>and </a:t>
            </a:r>
            <a:r>
              <a:rPr dirty="0">
                <a:latin typeface="+mj-lt"/>
                <a:ea typeface="+mj-ea"/>
                <a:cs typeface="+mj-cs"/>
                <a:sym typeface="Gill Sans"/>
              </a:rPr>
              <a:t>protons</a:t>
            </a:r>
            <a:r>
              <a:rPr dirty="0"/>
              <a:t>. </a:t>
            </a:r>
          </a:p>
        </p:txBody>
      </p:sp>
      <p:sp>
        <p:nvSpPr>
          <p:cNvPr id="1415" name="Tailored Density Profile in Plasma Applied to Different Particles"/>
          <p:cNvSpPr txBox="1"/>
          <p:nvPr/>
        </p:nvSpPr>
        <p:spPr>
          <a:xfrm>
            <a:off x="15367" y="338941"/>
            <a:ext cx="18571119" cy="1019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lvl1pPr marR="75026" indent="367902" algn="l" defTabSz="1696640">
              <a:defRPr sz="6000">
                <a:solidFill>
                  <a:srgbClr val="FFFFFF"/>
                </a:solidFill>
                <a:uFill>
                  <a:solidFill>
                    <a:srgbClr val="FFFFFF"/>
                  </a:solidFill>
                </a:uFill>
                <a:latin typeface="+mj-lt"/>
                <a:ea typeface="+mj-ea"/>
                <a:cs typeface="+mj-cs"/>
                <a:sym typeface="Gill Sans"/>
              </a:defRPr>
            </a:lvl1pPr>
          </a:lstStyle>
          <a:p>
            <a:r>
              <a:t>Model Working for Different Particles and Initial Velocities </a:t>
            </a:r>
          </a:p>
        </p:txBody>
      </p:sp>
      <p:grpSp>
        <p:nvGrpSpPr>
          <p:cNvPr id="1418" name="Group"/>
          <p:cNvGrpSpPr/>
          <p:nvPr/>
        </p:nvGrpSpPr>
        <p:grpSpPr>
          <a:xfrm>
            <a:off x="13756433" y="3757799"/>
            <a:ext cx="6594776" cy="4560917"/>
            <a:chOff x="0" y="0"/>
            <a:chExt cx="6594775" cy="4560915"/>
          </a:xfrm>
        </p:grpSpPr>
        <p:pic>
          <p:nvPicPr>
            <p:cNvPr id="1416" name="figure3.png" descr="figure3.png"/>
            <p:cNvPicPr>
              <a:picLocks noChangeAspect="1"/>
            </p:cNvPicPr>
            <p:nvPr/>
          </p:nvPicPr>
          <p:blipFill>
            <a:blip r:embed="rId7"/>
            <a:srcRect l="50284"/>
            <a:stretch>
              <a:fillRect/>
            </a:stretch>
          </p:blipFill>
          <p:spPr>
            <a:xfrm>
              <a:off x="0" y="0"/>
              <a:ext cx="6594776" cy="4560916"/>
            </a:xfrm>
            <a:prstGeom prst="rect">
              <a:avLst/>
            </a:prstGeom>
            <a:ln w="12700" cap="flat">
              <a:noFill/>
              <a:miter lim="400000"/>
            </a:ln>
            <a:effectLst/>
          </p:spPr>
        </p:pic>
        <p:pic>
          <p:nvPicPr>
            <p:cNvPr id="1417" name="pasted-movie.png" descr="pasted-movie.png"/>
            <p:cNvPicPr>
              <a:picLocks noChangeAspect="1"/>
            </p:cNvPicPr>
            <p:nvPr/>
          </p:nvPicPr>
          <p:blipFill>
            <a:blip r:embed="rId8"/>
            <a:stretch>
              <a:fillRect/>
            </a:stretch>
          </p:blipFill>
          <p:spPr>
            <a:xfrm>
              <a:off x="5652848" y="328225"/>
              <a:ext cx="504222" cy="478142"/>
            </a:xfrm>
            <a:prstGeom prst="rect">
              <a:avLst/>
            </a:prstGeom>
            <a:ln w="12700" cap="flat">
              <a:noFill/>
              <a:miter lim="400000"/>
            </a:ln>
            <a:effectLst/>
          </p:spPr>
        </p:pic>
      </p:grpSp>
      <p:sp>
        <p:nvSpPr>
          <p:cNvPr id="1419" name="We can expect so for it to scale also to even heavier particles like kaons and protons."/>
          <p:cNvSpPr txBox="1"/>
          <p:nvPr/>
        </p:nvSpPr>
        <p:spPr>
          <a:xfrm>
            <a:off x="11687030" y="3176384"/>
            <a:ext cx="11293551" cy="612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algn="just" defTabSz="457200">
              <a:lnSpc>
                <a:spcPct val="120000"/>
              </a:lnSpc>
              <a:spcBef>
                <a:spcPts val="1200"/>
              </a:spcBef>
              <a:defRPr sz="3200">
                <a:latin typeface="Gill Sans Light"/>
                <a:ea typeface="Gill Sans Light"/>
                <a:cs typeface="Gill Sans Light"/>
                <a:sym typeface="Gill Sans Light"/>
              </a:defRPr>
            </a:pPr>
            <a:r>
              <a:t>We tested our method for </a:t>
            </a:r>
            <a:r>
              <a:rPr>
                <a:latin typeface="+mj-lt"/>
                <a:ea typeface="+mj-ea"/>
                <a:cs typeface="+mj-cs"/>
                <a:sym typeface="Gill Sans"/>
              </a:rPr>
              <a:t>different initial velocities</a:t>
            </a:r>
            <a:r>
              <a:t> of the particles. </a:t>
            </a:r>
          </a:p>
        </p:txBody>
      </p:sp>
      <p:sp>
        <p:nvSpPr>
          <p:cNvPr id="1420" name="Rectangle"/>
          <p:cNvSpPr/>
          <p:nvPr/>
        </p:nvSpPr>
        <p:spPr>
          <a:xfrm>
            <a:off x="11014403" y="9370308"/>
            <a:ext cx="12638805" cy="3484161"/>
          </a:xfrm>
          <a:prstGeom prst="rect">
            <a:avLst/>
          </a:prstGeom>
          <a:ln w="25400">
            <a:solidFill>
              <a:srgbClr val="000000"/>
            </a:solidFill>
            <a:miter lim="400000"/>
          </a:ln>
        </p:spPr>
        <p:txBody>
          <a:bodyPr lIns="50800" tIns="50800" rIns="50800" bIns="50800" anchor="ctr"/>
          <a:lstStyle/>
          <a:p>
            <a:pPr defTabSz="584200">
              <a:defRPr sz="2400">
                <a:solidFill>
                  <a:srgbClr val="137F4E"/>
                </a:solidFill>
              </a:defRPr>
            </a:pPr>
            <a:endParaRPr/>
          </a:p>
        </p:txBody>
      </p:sp>
      <p:sp>
        <p:nvSpPr>
          <p:cNvPr id="1421" name="Beam Quality"/>
          <p:cNvSpPr/>
          <p:nvPr/>
        </p:nvSpPr>
        <p:spPr>
          <a:xfrm>
            <a:off x="10993576" y="8639343"/>
            <a:ext cx="12642359" cy="791213"/>
          </a:xfrm>
          <a:prstGeom prst="rect">
            <a:avLst/>
          </a:prstGeom>
          <a:solidFill>
            <a:srgbClr val="009DE0"/>
          </a:solidFill>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defTabSz="457200">
              <a:lnSpc>
                <a:spcPts val="4400"/>
              </a:lnSpc>
              <a:tabLst>
                <a:tab pos="1066800" algn="l"/>
              </a:tabLst>
              <a:defRPr sz="3200" b="1">
                <a:solidFill>
                  <a:srgbClr val="FFFFFF"/>
                </a:solidFill>
                <a:latin typeface="+mj-lt"/>
                <a:ea typeface="+mj-ea"/>
                <a:cs typeface="+mj-cs"/>
                <a:sym typeface="Gill Sans"/>
              </a:defRPr>
            </a:lvl1pPr>
          </a:lstStyle>
          <a:p>
            <a:r>
              <a:rPr dirty="0"/>
              <a:t>Beam Quality </a:t>
            </a:r>
          </a:p>
        </p:txBody>
      </p:sp>
      <p:sp>
        <p:nvSpPr>
          <p:cNvPr id="1422" name="Rectangle"/>
          <p:cNvSpPr/>
          <p:nvPr/>
        </p:nvSpPr>
        <p:spPr>
          <a:xfrm>
            <a:off x="11014403" y="2959913"/>
            <a:ext cx="12638805" cy="5366099"/>
          </a:xfrm>
          <a:prstGeom prst="rect">
            <a:avLst/>
          </a:prstGeom>
          <a:ln w="25400">
            <a:solidFill>
              <a:srgbClr val="000000"/>
            </a:solidFill>
            <a:miter lim="400000"/>
          </a:ln>
        </p:spPr>
        <p:txBody>
          <a:bodyPr lIns="50800" tIns="50800" rIns="50800" bIns="50800" anchor="ctr"/>
          <a:lstStyle/>
          <a:p>
            <a:pPr defTabSz="584200">
              <a:defRPr sz="2400">
                <a:solidFill>
                  <a:srgbClr val="137F4E"/>
                </a:solidFill>
              </a:defRPr>
            </a:pPr>
            <a:endParaRPr/>
          </a:p>
        </p:txBody>
      </p:sp>
      <mc:AlternateContent xmlns:mc="http://schemas.openxmlformats.org/markup-compatibility/2006" xmlns:a14="http://schemas.microsoft.com/office/drawing/2010/main">
        <mc:Choice Requires="a14">
          <p:sp>
            <p:nvSpPr>
              <p:cNvPr id="1423" name="Velocy Gain for Different Initial Velocities"/>
              <p:cNvSpPr/>
              <p:nvPr/>
            </p:nvSpPr>
            <p:spPr>
              <a:xfrm>
                <a:off x="11014358" y="2188369"/>
                <a:ext cx="12642359" cy="791213"/>
              </a:xfrm>
              <a:prstGeom prst="rect">
                <a:avLst/>
              </a:prstGeom>
              <a:solidFill>
                <a:srgbClr val="717782"/>
              </a:solidFill>
              <a:ln w="25400">
                <a:solidFill>
                  <a:srgbClr val="000000"/>
                </a:solidFill>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lstStyle/>
              <a:p>
                <a:pPr defTabSz="457200">
                  <a:lnSpc>
                    <a:spcPts val="4400"/>
                  </a:lnSpc>
                  <a:tabLst>
                    <a:tab pos="1066800" algn="l"/>
                  </a:tabLst>
                  <a:defRPr sz="3200" b="1">
                    <a:solidFill>
                      <a:srgbClr val="FFFFFF"/>
                    </a:solidFill>
                    <a:latin typeface="+mj-lt"/>
                    <a:ea typeface="+mj-ea"/>
                    <a:cs typeface="+mj-cs"/>
                    <a:sym typeface="Gill Sans"/>
                  </a:defRPr>
                </a:pPr>
                <a:r>
                  <a:t>Velocy Gain for Different Initial Velocities </a:t>
                </a:r>
                <a14:m>
                  <m:oMath xmlns:m="http://schemas.openxmlformats.org/officeDocument/2006/math">
                    <m:f>
                      <m:fPr>
                        <m:type m:val="lin"/>
                        <m:ctrlPr>
                          <a:rPr sz="3700" i="1">
                            <a:solidFill>
                              <a:srgbClr val="FEFFFE"/>
                            </a:solidFill>
                            <a:latin typeface="Cambria Math" panose="02040503050406030204" pitchFamily="18" charset="0"/>
                          </a:rPr>
                        </m:ctrlPr>
                      </m:fPr>
                      <m:num>
                        <m:sSub>
                          <m:sSubPr>
                            <m:ctrlPr>
                              <a:rPr sz="3700" i="1">
                                <a:solidFill>
                                  <a:srgbClr val="FEFFFE"/>
                                </a:solidFill>
                                <a:latin typeface="Cambria Math" panose="02040503050406030204" pitchFamily="18" charset="0"/>
                              </a:rPr>
                            </m:ctrlPr>
                          </m:sSubPr>
                          <m:e>
                            <m:r>
                              <a:rPr sz="3700" i="1">
                                <a:solidFill>
                                  <a:srgbClr val="FEFFFE"/>
                                </a:solidFill>
                                <a:latin typeface="Cambria Math" panose="02040503050406030204" pitchFamily="18" charset="0"/>
                              </a:rPr>
                              <m:t>𝑚</m:t>
                            </m:r>
                          </m:e>
                          <m:sub>
                            <m:r>
                              <a:rPr sz="3700" i="1">
                                <a:solidFill>
                                  <a:srgbClr val="FEFFFE"/>
                                </a:solidFill>
                                <a:latin typeface="Cambria Math" panose="02040503050406030204" pitchFamily="18" charset="0"/>
                              </a:rPr>
                              <m:t>𝜇</m:t>
                            </m:r>
                          </m:sub>
                        </m:sSub>
                      </m:num>
                      <m:den>
                        <m:r>
                          <a:rPr sz="3700" i="1">
                            <a:solidFill>
                              <a:srgbClr val="FEFFFE"/>
                            </a:solidFill>
                            <a:latin typeface="Cambria Math" panose="02040503050406030204" pitchFamily="18" charset="0"/>
                          </a:rPr>
                          <m:t>4</m:t>
                        </m:r>
                      </m:den>
                    </m:f>
                  </m:oMath>
                </a14:m>
                <a:endParaRPr/>
              </a:p>
            </p:txBody>
          </p:sp>
        </mc:Choice>
        <mc:Fallback xmlns="">
          <p:sp>
            <p:nvSpPr>
              <p:cNvPr id="1423" name="Velocy Gain for Different Initial Velocities"/>
              <p:cNvSpPr>
                <a:spLocks noRot="1" noChangeAspect="1" noMove="1" noResize="1" noEditPoints="1" noAdjustHandles="1" noChangeArrowheads="1" noChangeShapeType="1" noTextEdit="1"/>
              </p:cNvSpPr>
              <p:nvPr/>
            </p:nvSpPr>
            <p:spPr>
              <a:xfrm>
                <a:off x="11014358" y="2188369"/>
                <a:ext cx="12642359" cy="791213"/>
              </a:xfrm>
              <a:prstGeom prst="rect">
                <a:avLst/>
              </a:prstGeom>
              <a:blipFill>
                <a:blip r:embed="rId9"/>
                <a:stretch>
                  <a:fillRect t="-109231" b="-158462"/>
                </a:stretch>
              </a:blipFill>
              <a:ln w="25400">
                <a:solidFill>
                  <a:srgbClr val="000000"/>
                </a:solidFill>
                <a:miter lim="400000"/>
              </a:ln>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PT">
                    <a:noFill/>
                  </a:rPr>
                  <a:t> </a:t>
                </a:r>
              </a:p>
            </p:txBody>
          </p:sp>
        </mc:Fallback>
      </mc:AlternateContent>
      <p:sp>
        <p:nvSpPr>
          <p:cNvPr id="1424" name="We can expect so for it to scale also to even heavier particles like kaons and protons."/>
          <p:cNvSpPr txBox="1"/>
          <p:nvPr/>
        </p:nvSpPr>
        <p:spPr>
          <a:xfrm>
            <a:off x="12367662" y="10167811"/>
            <a:ext cx="10663693" cy="20453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marL="228600" indent="-228600" algn="just" defTabSz="457200">
              <a:lnSpc>
                <a:spcPct val="120000"/>
              </a:lnSpc>
              <a:spcBef>
                <a:spcPts val="1200"/>
              </a:spcBef>
              <a:buSzPct val="100000"/>
              <a:buChar char="•"/>
              <a:defRPr sz="3200">
                <a:latin typeface="Gill Sans Light"/>
                <a:ea typeface="Gill Sans Light"/>
                <a:cs typeface="Gill Sans Light"/>
                <a:sym typeface="Gill Sans Light"/>
              </a:defRPr>
            </a:pPr>
            <a:r>
              <a:t> In our simulations we accelerated up to </a:t>
            </a:r>
            <a:r>
              <a:rPr>
                <a:latin typeface="+mj-lt"/>
                <a:ea typeface="+mj-ea"/>
                <a:cs typeface="+mj-cs"/>
                <a:sym typeface="Gill Sans"/>
              </a:rPr>
              <a:t>tens of pC of charge.</a:t>
            </a:r>
          </a:p>
          <a:p>
            <a:pPr marL="228600" indent="-228600" algn="just" defTabSz="457200">
              <a:lnSpc>
                <a:spcPct val="120000"/>
              </a:lnSpc>
              <a:spcBef>
                <a:spcPts val="1200"/>
              </a:spcBef>
              <a:buSzPct val="100000"/>
              <a:buChar char="•"/>
              <a:defRPr sz="3200">
                <a:latin typeface="Gill Sans Light"/>
                <a:ea typeface="Gill Sans Light"/>
                <a:cs typeface="Gill Sans Light"/>
                <a:sym typeface="Gill Sans Light"/>
              </a:defRPr>
            </a:pPr>
            <a:r>
              <a:t> </a:t>
            </a:r>
            <a:r>
              <a:rPr>
                <a:latin typeface="+mj-lt"/>
                <a:ea typeface="+mj-ea"/>
                <a:cs typeface="+mj-cs"/>
                <a:sym typeface="Gill Sans"/>
              </a:rPr>
              <a:t>Normalized emittance </a:t>
            </a:r>
            <a:r>
              <a:t>nearly preserved.</a:t>
            </a:r>
          </a:p>
          <a:p>
            <a:pPr marL="228600" indent="-228600" algn="just" defTabSz="457200">
              <a:lnSpc>
                <a:spcPct val="120000"/>
              </a:lnSpc>
              <a:spcBef>
                <a:spcPts val="1200"/>
              </a:spcBef>
              <a:buSzPct val="100000"/>
              <a:buChar char="•"/>
              <a:defRPr sz="3200">
                <a:latin typeface="Gill Sans Light"/>
                <a:ea typeface="Gill Sans Light"/>
                <a:cs typeface="Gill Sans Light"/>
                <a:sym typeface="Gill Sans Light"/>
              </a:defRPr>
            </a:pPr>
            <a:r>
              <a:t> In the optimal beam loading regime, we get 100% trapping.</a:t>
            </a:r>
          </a:p>
        </p:txBody>
      </p:sp>
      <p:pic>
        <p:nvPicPr>
          <p:cNvPr id="1426" name="Tecnico_ID_Principal_RBG-BRANCO.png" descr="Tecnico_ID_Principal_RBG-BRANCO.png"/>
          <p:cNvPicPr>
            <a:picLocks noChangeAspect="1"/>
          </p:cNvPicPr>
          <p:nvPr/>
        </p:nvPicPr>
        <p:blipFill>
          <a:blip r:embed="rId4"/>
          <a:stretch>
            <a:fillRect/>
          </a:stretch>
        </p:blipFill>
        <p:spPr>
          <a:xfrm>
            <a:off x="21096067" y="91707"/>
            <a:ext cx="2741243" cy="1522293"/>
          </a:xfrm>
          <a:prstGeom prst="rect">
            <a:avLst/>
          </a:prstGeom>
          <a:ln w="12700">
            <a:miter lim="400000"/>
          </a:ln>
        </p:spPr>
      </p:pic>
      <p:sp>
        <p:nvSpPr>
          <p:cNvPr id="3" name="Slide Number Placeholder 2">
            <a:extLst>
              <a:ext uri="{FF2B5EF4-FFF2-40B4-BE49-F238E27FC236}">
                <a16:creationId xmlns:a16="http://schemas.microsoft.com/office/drawing/2014/main" id="{F36E4715-A49B-F446-590E-894F093D7C47}"/>
              </a:ext>
            </a:extLst>
          </p:cNvPr>
          <p:cNvSpPr>
            <a:spLocks noGrp="1"/>
          </p:cNvSpPr>
          <p:nvPr>
            <p:ph type="sldNum" sz="quarter" idx="2"/>
          </p:nvPr>
        </p:nvSpPr>
        <p:spPr/>
        <p:txBody>
          <a:bodyPr/>
          <a:lstStyle/>
          <a:p>
            <a:fld id="{86CB4B4D-7CA3-9044-876B-883B54F8677D}" type="slidenum">
              <a:rPr lang="en-PT" smtClean="0"/>
              <a:t>24</a:t>
            </a:fld>
            <a:endParaRPr lang="en-PT"/>
          </a:p>
        </p:txBody>
      </p:sp>
      <p:sp>
        <p:nvSpPr>
          <p:cNvPr id="4" name="C. Badiali et al., “Tailored laser wakefield acceleration for decaying particles”, Phys. Rev. Research 8, 023077 (2026).">
            <a:extLst>
              <a:ext uri="{FF2B5EF4-FFF2-40B4-BE49-F238E27FC236}">
                <a16:creationId xmlns:a16="http://schemas.microsoft.com/office/drawing/2014/main" id="{BA82F989-1715-08E8-AB16-08FAB1876C4C}"/>
              </a:ext>
            </a:extLst>
          </p:cNvPr>
          <p:cNvSpPr txBox="1"/>
          <p:nvPr/>
        </p:nvSpPr>
        <p:spPr>
          <a:xfrm>
            <a:off x="957561" y="12854469"/>
            <a:ext cx="6764040" cy="8213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nchor="ctr">
            <a:spAutoFit/>
          </a:bodyPr>
          <a:lstStyle>
            <a:lvl1pPr algn="l" defTabSz="457200">
              <a:defRPr sz="2400" i="1">
                <a:latin typeface="Gill Sans Light"/>
                <a:ea typeface="Gill Sans Light"/>
                <a:cs typeface="Gill Sans Light"/>
                <a:sym typeface="Gill Sans Light"/>
              </a:defRPr>
            </a:lvl1pPr>
          </a:lstStyle>
          <a:p>
            <a:r>
              <a:rPr sz="2200" dirty="0"/>
              <a:t>C. Badiali et al., “Tailored laser </a:t>
            </a:r>
            <a:r>
              <a:rPr sz="2200" dirty="0" err="1"/>
              <a:t>wakefield</a:t>
            </a:r>
            <a:r>
              <a:rPr sz="2200" dirty="0"/>
              <a:t> acceleration for decaying particles”, Phys. Rev. Research 8, 023077 (2026).</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9"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430"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1430"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431"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1432"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t> Sept 2026 </a:t>
                </a:r>
              </a:p>
            </p:txBody>
          </p:sp>
        </mc:Choice>
        <mc:Fallback xmlns="">
          <p:sp>
            <p:nvSpPr>
              <p:cNvPr id="1432"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4"/>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grpSp>
        <p:nvGrpSpPr>
          <p:cNvPr id="1436" name="Group"/>
          <p:cNvGrpSpPr/>
          <p:nvPr/>
        </p:nvGrpSpPr>
        <p:grpSpPr>
          <a:xfrm>
            <a:off x="2454881" y="6358787"/>
            <a:ext cx="11014676" cy="6373950"/>
            <a:chOff x="0" y="0"/>
            <a:chExt cx="11014674" cy="6373948"/>
          </a:xfrm>
        </p:grpSpPr>
        <p:pic>
          <p:nvPicPr>
            <p:cNvPr id="1433" name="figure4.png" descr="figure4.png"/>
            <p:cNvPicPr>
              <a:picLocks noChangeAspect="1"/>
            </p:cNvPicPr>
            <p:nvPr/>
          </p:nvPicPr>
          <p:blipFill>
            <a:blip r:embed="rId5"/>
            <a:srcRect r="50075"/>
            <a:stretch>
              <a:fillRect/>
            </a:stretch>
          </p:blipFill>
          <p:spPr>
            <a:xfrm>
              <a:off x="0" y="0"/>
              <a:ext cx="8485739" cy="6373949"/>
            </a:xfrm>
            <a:prstGeom prst="rect">
              <a:avLst/>
            </a:prstGeom>
            <a:ln w="12700" cap="flat">
              <a:noFill/>
              <a:miter lim="400000"/>
            </a:ln>
            <a:effectLst/>
          </p:spPr>
        </p:pic>
        <p:pic>
          <p:nvPicPr>
            <p:cNvPr id="1434" name="pasted-movie.png" descr="pasted-movie.png"/>
            <p:cNvPicPr>
              <a:picLocks noChangeAspect="1"/>
            </p:cNvPicPr>
            <p:nvPr/>
          </p:nvPicPr>
          <p:blipFill>
            <a:blip r:embed="rId6"/>
            <a:stretch>
              <a:fillRect/>
            </a:stretch>
          </p:blipFill>
          <p:spPr>
            <a:xfrm>
              <a:off x="1998759" y="825355"/>
              <a:ext cx="667199" cy="618378"/>
            </a:xfrm>
            <a:prstGeom prst="rect">
              <a:avLst/>
            </a:prstGeom>
            <a:ln w="12700" cap="flat">
              <a:noFill/>
              <a:miter lim="400000"/>
            </a:ln>
            <a:effectLst/>
          </p:spPr>
        </p:pic>
        <p:pic>
          <p:nvPicPr>
            <p:cNvPr id="1435" name="pasted-movie.png" descr="pasted-movie.png"/>
            <p:cNvPicPr>
              <a:picLocks noChangeAspect="1"/>
            </p:cNvPicPr>
            <p:nvPr/>
          </p:nvPicPr>
          <p:blipFill>
            <a:blip r:embed="rId6"/>
            <a:stretch>
              <a:fillRect/>
            </a:stretch>
          </p:blipFill>
          <p:spPr>
            <a:xfrm>
              <a:off x="10347476" y="825355"/>
              <a:ext cx="667199" cy="618378"/>
            </a:xfrm>
            <a:prstGeom prst="rect">
              <a:avLst/>
            </a:prstGeom>
            <a:ln w="12700" cap="flat">
              <a:noFill/>
              <a:miter lim="400000"/>
            </a:ln>
            <a:effectLst/>
          </p:spPr>
        </p:pic>
      </p:grpSp>
      <p:sp>
        <p:nvSpPr>
          <p:cNvPr id="1437" name="Exploring Extreme Cases and Laser Energy Estimate"/>
          <p:cNvSpPr txBox="1"/>
          <p:nvPr/>
        </p:nvSpPr>
        <p:spPr>
          <a:xfrm>
            <a:off x="88900" y="333565"/>
            <a:ext cx="16617752" cy="10191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lvl1pPr>
          </a:lstStyle>
          <a:p>
            <a:r>
              <a:rPr dirty="0"/>
              <a:t>Exploring Extreme Cases and Laser Energy Estimate</a:t>
            </a:r>
          </a:p>
        </p:txBody>
      </p:sp>
      <p:sp>
        <p:nvSpPr>
          <p:cNvPr id="1438" name="We have validated our theoretical model across various scenarios:"/>
          <p:cNvSpPr txBox="1"/>
          <p:nvPr/>
        </p:nvSpPr>
        <p:spPr>
          <a:xfrm>
            <a:off x="4018166" y="2296859"/>
            <a:ext cx="10681891" cy="612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defTabSz="457200">
              <a:spcBef>
                <a:spcPts val="1200"/>
              </a:spcBef>
              <a:defRPr sz="3200">
                <a:latin typeface="Gill Sans Light"/>
                <a:ea typeface="Gill Sans Light"/>
                <a:cs typeface="Gill Sans Light"/>
                <a:sym typeface="Gill Sans Light"/>
              </a:defRPr>
            </a:lvl1pPr>
          </a:lstStyle>
          <a:p>
            <a:r>
              <a:t>We have validated our theoretical model across various scenarios:</a:t>
            </a:r>
          </a:p>
        </p:txBody>
      </p:sp>
      <p:sp>
        <p:nvSpPr>
          <p:cNvPr id="1439" name="Different particle masses…"/>
          <p:cNvSpPr txBox="1"/>
          <p:nvPr/>
        </p:nvSpPr>
        <p:spPr>
          <a:xfrm>
            <a:off x="14604902" y="2283867"/>
            <a:ext cx="5613798" cy="18573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685800" indent="-228600" algn="l" defTabSz="457200">
              <a:spcBef>
                <a:spcPts val="1200"/>
              </a:spcBef>
              <a:buClr>
                <a:schemeClr val="accent2"/>
              </a:buClr>
              <a:buSzPct val="100000"/>
              <a:buFont typeface="Times Roman"/>
              <a:buChar char="✓"/>
              <a:defRPr sz="3200">
                <a:latin typeface="Gill Sans Light"/>
                <a:ea typeface="Gill Sans Light"/>
                <a:cs typeface="Gill Sans Light"/>
                <a:sym typeface="Gill Sans Light"/>
              </a:defRPr>
            </a:pPr>
            <a:r>
              <a:rPr>
                <a:solidFill>
                  <a:schemeClr val="accent2"/>
                </a:solidFill>
              </a:rPr>
              <a:t> </a:t>
            </a:r>
            <a:r>
              <a:t>Different particle </a:t>
            </a:r>
            <a:r>
              <a:rPr>
                <a:latin typeface="+mj-lt"/>
                <a:ea typeface="+mj-ea"/>
                <a:cs typeface="+mj-cs"/>
                <a:sym typeface="Gill Sans"/>
              </a:rPr>
              <a:t>masses</a:t>
            </a:r>
          </a:p>
          <a:p>
            <a:pPr marL="685800" indent="-228600" algn="l" defTabSz="457200">
              <a:spcBef>
                <a:spcPts val="1200"/>
              </a:spcBef>
              <a:buClr>
                <a:schemeClr val="accent2"/>
              </a:buClr>
              <a:buSzPct val="100000"/>
              <a:buFont typeface="Times Roman"/>
              <a:buChar char="✓"/>
              <a:defRPr sz="3200">
                <a:latin typeface="Gill Sans Light"/>
                <a:ea typeface="Gill Sans Light"/>
                <a:cs typeface="Gill Sans Light"/>
                <a:sym typeface="Gill Sans Light"/>
              </a:defRPr>
            </a:pPr>
            <a:r>
              <a:t> Different </a:t>
            </a:r>
            <a:r>
              <a:rPr>
                <a:latin typeface="+mj-lt"/>
                <a:ea typeface="+mj-ea"/>
                <a:cs typeface="+mj-cs"/>
                <a:sym typeface="Gill Sans"/>
              </a:rPr>
              <a:t>accelerating wakes</a:t>
            </a:r>
          </a:p>
          <a:p>
            <a:pPr marL="685800" indent="-228600" algn="l" defTabSz="457200">
              <a:spcBef>
                <a:spcPts val="1200"/>
              </a:spcBef>
              <a:buClr>
                <a:schemeClr val="accent2"/>
              </a:buClr>
              <a:buSzPct val="100000"/>
              <a:buFont typeface="Times Roman"/>
              <a:buChar char="✓"/>
              <a:defRPr sz="3200">
                <a:latin typeface="Gill Sans Light"/>
                <a:ea typeface="Gill Sans Light"/>
                <a:cs typeface="Gill Sans Light"/>
                <a:sym typeface="Gill Sans Light"/>
              </a:defRPr>
            </a:pPr>
            <a:r>
              <a:t> Different </a:t>
            </a:r>
            <a:r>
              <a:rPr>
                <a:latin typeface="+mj-lt"/>
                <a:ea typeface="+mj-ea"/>
                <a:cs typeface="+mj-cs"/>
                <a:sym typeface="Gill Sans"/>
              </a:rPr>
              <a:t>initial velocities</a:t>
            </a:r>
          </a:p>
        </p:txBody>
      </p:sp>
      <p:sp>
        <p:nvSpPr>
          <p:cNvPr id="1440" name="Now we extend our theory to explore extreme scenarios that are computationally challenging (or impossible) to simulate directly."/>
          <p:cNvSpPr txBox="1"/>
          <p:nvPr/>
        </p:nvSpPr>
        <p:spPr>
          <a:xfrm>
            <a:off x="1649115" y="5227093"/>
            <a:ext cx="21085771" cy="612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lgn="l" defTabSz="457200">
              <a:defRPr sz="3200">
                <a:latin typeface="Gill Sans Light"/>
                <a:ea typeface="Gill Sans Light"/>
                <a:cs typeface="Gill Sans Light"/>
                <a:sym typeface="Gill Sans Light"/>
              </a:defRPr>
            </a:pPr>
            <a:r>
              <a:t>Now we extend our theory to explore extreme scenarios that are </a:t>
            </a:r>
            <a:r>
              <a:rPr>
                <a:latin typeface="+mj-lt"/>
                <a:ea typeface="+mj-ea"/>
                <a:cs typeface="+mj-cs"/>
                <a:sym typeface="Gill Sans"/>
              </a:rPr>
              <a:t>computationally challenging </a:t>
            </a:r>
            <a:r>
              <a:t>(or impossible) to simulate directly.</a:t>
            </a:r>
          </a:p>
        </p:txBody>
      </p:sp>
      <p:sp>
        <p:nvSpPr>
          <p:cNvPr id="1441" name="Rectangle"/>
          <p:cNvSpPr/>
          <p:nvPr/>
        </p:nvSpPr>
        <p:spPr>
          <a:xfrm>
            <a:off x="3774058" y="2135471"/>
            <a:ext cx="16835884" cy="2154168"/>
          </a:xfrm>
          <a:prstGeom prst="rect">
            <a:avLst/>
          </a:prstGeom>
          <a:ln w="38100">
            <a:solidFill>
              <a:srgbClr val="137F4E"/>
            </a:solidFill>
            <a:miter lim="400000"/>
          </a:ln>
        </p:spPr>
        <p:txBody>
          <a:bodyPr lIns="50800" tIns="50800" rIns="50800" bIns="50800" anchor="ctr"/>
          <a:lstStyle/>
          <a:p>
            <a:pPr defTabSz="584200">
              <a:defRPr sz="2400">
                <a:solidFill>
                  <a:srgbClr val="137F4E"/>
                </a:solidFill>
              </a:defRPr>
            </a:pPr>
            <a:endParaRPr/>
          </a:p>
        </p:txBody>
      </p:sp>
      <mc:AlternateContent xmlns:mc="http://schemas.openxmlformats.org/markup-compatibility/2006" xmlns:a14="http://schemas.microsoft.com/office/drawing/2010/main">
        <mc:Choice Requires="a14">
          <p:sp>
            <p:nvSpPr>
              <p:cNvPr id="1442" name="Text"/>
              <p:cNvSpPr txBox="1"/>
              <p:nvPr/>
            </p:nvSpPr>
            <p:spPr>
              <a:xfrm>
                <a:off x="13026996" y="6925719"/>
                <a:ext cx="8769609" cy="1455936"/>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71437" tIns="71437" rIns="71437" bIns="71437" anchor="ctr">
                <a:spAutoFit/>
              </a:bodyPr>
              <a:lstStyle>
                <a:lvl1pPr>
                  <a:defRPr sz="3200">
                    <a:latin typeface="+mj-lt"/>
                    <a:ea typeface="+mj-ea"/>
                    <a:cs typeface="+mj-cs"/>
                    <a:sym typeface="Gill Sans"/>
                  </a:defRPr>
                </a:lvl1pPr>
              </a:lstStyle>
              <a:p>
                <a:pPr/>
                <a14:m>
                  <m:oMathPara xmlns:m="http://schemas.openxmlformats.org/officeDocument/2006/math">
                    <m:oMathParaPr>
                      <m:jc m:val="center"/>
                    </m:oMathParaPr>
                    <m:oMath>
                      <m:r>
                        <a:rPr sz="3350" i="1">
                          <a:solidFill>
                            <a:srgbClr val="000000"/>
                          </a:solidFill>
                          <a:latin typeface="Cambria Math" panose="02040503050406030204" pitchFamily="18" charset="0"/>
                        </a:rPr>
                        <m:t>𝜀</m:t>
                      </m:r>
                      <m:r>
                        <a:rPr sz="3350" i="1">
                          <a:solidFill>
                            <a:srgbClr val="000000"/>
                          </a:solidFill>
                          <a:latin typeface="Cambria Math" panose="02040503050406030204" pitchFamily="18" charset="0"/>
                        </a:rPr>
                        <m:t>[</m:t>
                      </m:r>
                      <m:r>
                        <m:rPr>
                          <m:sty m:val="p"/>
                        </m:rPr>
                        <a:rPr sz="3350" i="1">
                          <a:solidFill>
                            <a:srgbClr val="000000"/>
                          </a:solidFill>
                          <a:latin typeface="Cambria Math" panose="02040503050406030204" pitchFamily="18" charset="0"/>
                        </a:rPr>
                        <m:t>J</m:t>
                      </m:r>
                      <m:r>
                        <a:rPr sz="3350" i="1">
                          <a:solidFill>
                            <a:srgbClr val="000000"/>
                          </a:solidFill>
                          <a:latin typeface="Cambria Math" panose="02040503050406030204" pitchFamily="18" charset="0"/>
                        </a:rPr>
                        <m:t>]≈</m:t>
                      </m:r>
                      <m:f>
                        <m:fPr>
                          <m:ctrlPr>
                            <a:rPr sz="3350" i="1">
                              <a:solidFill>
                                <a:srgbClr val="000000"/>
                              </a:solidFill>
                              <a:latin typeface="Cambria Math" panose="02040503050406030204" pitchFamily="18" charset="0"/>
                            </a:rPr>
                          </m:ctrlPr>
                        </m:fPr>
                        <m:num>
                          <m:sSubSup>
                            <m:sSubSupPr>
                              <m:ctrlPr>
                                <a:rPr sz="3350" i="1">
                                  <a:solidFill>
                                    <a:srgbClr val="000000"/>
                                  </a:solidFill>
                                  <a:latin typeface="Cambria Math" panose="02040503050406030204" pitchFamily="18" charset="0"/>
                                </a:rPr>
                              </m:ctrlPr>
                            </m:sSubSupPr>
                            <m:e>
                              <m:r>
                                <a:rPr sz="3350" i="1">
                                  <a:solidFill>
                                    <a:srgbClr val="000000"/>
                                  </a:solidFill>
                                  <a:latin typeface="Cambria Math" panose="02040503050406030204" pitchFamily="18" charset="0"/>
                                </a:rPr>
                                <m:t>𝑎</m:t>
                              </m:r>
                            </m:e>
                            <m:sub>
                              <m:r>
                                <a:rPr sz="3350" i="1">
                                  <a:solidFill>
                                    <a:srgbClr val="000000"/>
                                  </a:solidFill>
                                  <a:latin typeface="Cambria Math" panose="02040503050406030204" pitchFamily="18" charset="0"/>
                                </a:rPr>
                                <m:t>0</m:t>
                              </m:r>
                            </m:sub>
                            <m:sup>
                              <m:r>
                                <a:rPr sz="3350" i="1">
                                  <a:solidFill>
                                    <a:srgbClr val="000000"/>
                                  </a:solidFill>
                                  <a:latin typeface="Cambria Math" panose="02040503050406030204" pitchFamily="18" charset="0"/>
                                </a:rPr>
                                <m:t>2</m:t>
                              </m:r>
                            </m:sup>
                          </m:sSubSup>
                          <m:r>
                            <m:rPr>
                              <m:sty m:val="p"/>
                            </m:rPr>
                            <a:rPr sz="3350" i="1">
                              <a:solidFill>
                                <a:srgbClr val="000000"/>
                              </a:solidFill>
                              <a:latin typeface="Cambria Math" panose="02040503050406030204" pitchFamily="18" charset="0"/>
                            </a:rPr>
                            <m:t>Δ</m:t>
                          </m:r>
                          <m:r>
                            <a:rPr sz="3350" i="1">
                              <a:solidFill>
                                <a:srgbClr val="000000"/>
                              </a:solidFill>
                              <a:latin typeface="Cambria Math" panose="02040503050406030204" pitchFamily="18" charset="0"/>
                            </a:rPr>
                            <m:t>𝛾</m:t>
                          </m:r>
                        </m:num>
                        <m:den>
                          <m:r>
                            <a:rPr sz="3350" i="1">
                              <a:solidFill>
                                <a:srgbClr val="000000"/>
                              </a:solidFill>
                              <a:latin typeface="Cambria Math" panose="02040503050406030204" pitchFamily="18" charset="0"/>
                            </a:rPr>
                            <m:t>20</m:t>
                          </m:r>
                        </m:den>
                      </m:f>
                      <m:f>
                        <m:fPr>
                          <m:ctrlPr>
                            <a:rPr sz="3350" i="1">
                              <a:solidFill>
                                <a:srgbClr val="000000"/>
                              </a:solidFill>
                              <a:latin typeface="Cambria Math" panose="02040503050406030204" pitchFamily="18" charset="0"/>
                            </a:rPr>
                          </m:ctrlPr>
                        </m:fPr>
                        <m:num>
                          <m:r>
                            <a:rPr sz="3350" i="1">
                              <a:solidFill>
                                <a:srgbClr val="000000"/>
                              </a:solidFill>
                              <a:latin typeface="Cambria Math" panose="02040503050406030204" pitchFamily="18" charset="0"/>
                            </a:rPr>
                            <m:t>𝑒</m:t>
                          </m:r>
                        </m:num>
                        <m:den>
                          <m:r>
                            <a:rPr sz="3350" i="1">
                              <a:solidFill>
                                <a:srgbClr val="000000"/>
                              </a:solidFill>
                              <a:latin typeface="Cambria Math" panose="02040503050406030204" pitchFamily="18" charset="0"/>
                            </a:rPr>
                            <m:t>𝑞</m:t>
                          </m:r>
                        </m:den>
                      </m:f>
                      <m:f>
                        <m:fPr>
                          <m:ctrlPr>
                            <a:rPr sz="3350" i="1">
                              <a:solidFill>
                                <a:srgbClr val="000000"/>
                              </a:solidFill>
                              <a:latin typeface="Cambria Math" panose="02040503050406030204" pitchFamily="18" charset="0"/>
                            </a:rPr>
                          </m:ctrlPr>
                        </m:fPr>
                        <m:num>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𝑚</m:t>
                              </m:r>
                            </m:e>
                            <m:sub>
                              <m:r>
                                <a:rPr sz="3350" i="1">
                                  <a:solidFill>
                                    <a:srgbClr val="000000"/>
                                  </a:solidFill>
                                  <a:latin typeface="Cambria Math" panose="02040503050406030204" pitchFamily="18" charset="0"/>
                                </a:rPr>
                                <m:t>𝑝</m:t>
                              </m:r>
                            </m:sub>
                          </m:sSub>
                        </m:num>
                        <m:den>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𝑚</m:t>
                              </m:r>
                            </m:e>
                            <m:sub>
                              <m:r>
                                <a:rPr sz="3350" i="1">
                                  <a:solidFill>
                                    <a:srgbClr val="000000"/>
                                  </a:solidFill>
                                  <a:latin typeface="Cambria Math" panose="02040503050406030204" pitchFamily="18" charset="0"/>
                                </a:rPr>
                                <m:t>𝑒</m:t>
                              </m:r>
                            </m:sub>
                          </m:sSub>
                        </m:den>
                      </m:f>
                      <m:d>
                        <m:dPr>
                          <m:ctrlPr>
                            <a:rPr sz="3350" i="1">
                              <a:solidFill>
                                <a:srgbClr val="000000"/>
                              </a:solidFill>
                              <a:latin typeface="Cambria Math" panose="02040503050406030204" pitchFamily="18" charset="0"/>
                            </a:rPr>
                          </m:ctrlPr>
                        </m:dPr>
                        <m:e>
                          <m:f>
                            <m:fPr>
                              <m:ctrlPr>
                                <a:rPr sz="3350" i="1">
                                  <a:solidFill>
                                    <a:srgbClr val="000000"/>
                                  </a:solidFill>
                                  <a:latin typeface="Cambria Math" panose="02040503050406030204" pitchFamily="18" charset="0"/>
                                </a:rPr>
                              </m:ctrlPr>
                            </m:fPr>
                            <m:num>
                              <m:r>
                                <a:rPr sz="3350" i="1">
                                  <a:solidFill>
                                    <a:srgbClr val="000000"/>
                                  </a:solidFill>
                                  <a:latin typeface="Cambria Math" panose="02040503050406030204" pitchFamily="18" charset="0"/>
                                </a:rPr>
                                <m:t>𝑐</m:t>
                              </m:r>
                            </m:num>
                            <m:den>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𝑓</m:t>
                                  </m:r>
                                </m:sub>
                              </m:sSub>
                            </m:den>
                          </m:f>
                          <m:r>
                            <a:rPr sz="3350" i="1">
                              <a:solidFill>
                                <a:srgbClr val="000000"/>
                              </a:solidFill>
                              <a:latin typeface="Cambria Math" panose="02040503050406030204" pitchFamily="18" charset="0"/>
                            </a:rPr>
                            <m:t>−1</m:t>
                          </m:r>
                        </m:e>
                      </m:d>
                      <m:sSubSup>
                        <m:sSubSupPr>
                          <m:ctrlPr>
                            <a:rPr sz="3350" i="1">
                              <a:solidFill>
                                <a:srgbClr val="000000"/>
                              </a:solidFill>
                              <a:latin typeface="Cambria Math" panose="02040503050406030204" pitchFamily="18" charset="0"/>
                            </a:rPr>
                          </m:ctrlPr>
                        </m:sSubSupPr>
                        <m:e>
                          <m:r>
                            <a:rPr sz="3350" i="1">
                              <a:solidFill>
                                <a:srgbClr val="000000"/>
                              </a:solidFill>
                              <a:latin typeface="Cambria Math" panose="02040503050406030204" pitchFamily="18" charset="0"/>
                            </a:rPr>
                            <m:t>𝐸</m:t>
                          </m:r>
                        </m:e>
                        <m:sub>
                          <m:r>
                            <a:rPr sz="3350" i="1">
                              <a:solidFill>
                                <a:srgbClr val="000000"/>
                              </a:solidFill>
                              <a:latin typeface="Cambria Math" panose="02040503050406030204" pitchFamily="18" charset="0"/>
                            </a:rPr>
                            <m:t>𝑎𝑐𝑐</m:t>
                          </m:r>
                        </m:sub>
                        <m:sup>
                          <m:r>
                            <a:rPr sz="3350" i="1">
                              <a:solidFill>
                                <a:srgbClr val="000000"/>
                              </a:solidFill>
                              <a:latin typeface="Cambria Math" panose="02040503050406030204" pitchFamily="18" charset="0"/>
                            </a:rPr>
                            <m:t>−1</m:t>
                          </m:r>
                        </m:sup>
                      </m:sSubSup>
                      <m:d>
                        <m:dPr>
                          <m:begChr m:val="["/>
                          <m:endChr m:val="]"/>
                          <m:ctrlPr>
                            <a:rPr sz="3350" i="1">
                              <a:solidFill>
                                <a:srgbClr val="000000"/>
                              </a:solidFill>
                              <a:latin typeface="Cambria Math" panose="02040503050406030204" pitchFamily="18" charset="0"/>
                            </a:rPr>
                          </m:ctrlPr>
                        </m:dPr>
                        <m:e>
                          <m:f>
                            <m:fPr>
                              <m:ctrlPr>
                                <a:rPr sz="3350" i="1">
                                  <a:solidFill>
                                    <a:srgbClr val="000000"/>
                                  </a:solidFill>
                                  <a:latin typeface="Cambria Math" panose="02040503050406030204" pitchFamily="18" charset="0"/>
                                </a:rPr>
                              </m:ctrlPr>
                            </m:fPr>
                            <m:num>
                              <m:r>
                                <m:rPr>
                                  <m:sty m:val="p"/>
                                </m:rPr>
                                <a:rPr sz="3350" i="1">
                                  <a:solidFill>
                                    <a:srgbClr val="000000"/>
                                  </a:solidFill>
                                  <a:latin typeface="Cambria Math" panose="02040503050406030204" pitchFamily="18" charset="0"/>
                                </a:rPr>
                                <m:t>GV</m:t>
                              </m:r>
                            </m:num>
                            <m:den>
                              <m:r>
                                <m:rPr>
                                  <m:sty m:val="p"/>
                                </m:rPr>
                                <a:rPr sz="3350" i="1">
                                  <a:solidFill>
                                    <a:srgbClr val="000000"/>
                                  </a:solidFill>
                                  <a:latin typeface="Cambria Math" panose="02040503050406030204" pitchFamily="18" charset="0"/>
                                </a:rPr>
                                <m:t>m</m:t>
                              </m:r>
                            </m:den>
                          </m:f>
                        </m:e>
                      </m:d>
                      <m:sSup>
                        <m:sSupPr>
                          <m:ctrlPr>
                            <a:rPr sz="3350" i="1">
                              <a:solidFill>
                                <a:srgbClr val="000000"/>
                              </a:solidFill>
                              <a:latin typeface="Cambria Math" panose="02040503050406030204" pitchFamily="18" charset="0"/>
                            </a:rPr>
                          </m:ctrlPr>
                        </m:sSupPr>
                        <m:e>
                          <m:d>
                            <m:dPr>
                              <m:ctrlPr>
                                <a:rPr sz="3350" i="1">
                                  <a:solidFill>
                                    <a:srgbClr val="000000"/>
                                  </a:solidFill>
                                  <a:latin typeface="Cambria Math" panose="02040503050406030204" pitchFamily="18" charset="0"/>
                                </a:rPr>
                              </m:ctrlPr>
                            </m:dPr>
                            <m:e>
                              <m:f>
                                <m:fPr>
                                  <m:ctrlPr>
                                    <a:rPr sz="3350" i="1">
                                      <a:solidFill>
                                        <a:srgbClr val="000000"/>
                                      </a:solidFill>
                                      <a:latin typeface="Cambria Math" panose="02040503050406030204" pitchFamily="18" charset="0"/>
                                    </a:rPr>
                                  </m:ctrlPr>
                                </m:fPr>
                                <m:num>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𝑤</m:t>
                                      </m:r>
                                    </m:e>
                                    <m:sub>
                                      <m:r>
                                        <a:rPr sz="3350" i="1">
                                          <a:solidFill>
                                            <a:srgbClr val="000000"/>
                                          </a:solidFill>
                                          <a:latin typeface="Cambria Math" panose="02040503050406030204" pitchFamily="18" charset="0"/>
                                        </a:rPr>
                                        <m:t>0</m:t>
                                      </m:r>
                                    </m:sub>
                                  </m:sSub>
                                </m:num>
                                <m:den>
                                  <m:r>
                                    <a:rPr sz="3350" i="1">
                                      <a:solidFill>
                                        <a:srgbClr val="000000"/>
                                      </a:solidFill>
                                      <a:latin typeface="Cambria Math" panose="02040503050406030204" pitchFamily="18" charset="0"/>
                                    </a:rPr>
                                    <m:t>𝜆</m:t>
                                  </m:r>
                                </m:den>
                              </m:f>
                            </m:e>
                          </m:d>
                        </m:e>
                        <m:sup>
                          <m:r>
                            <a:rPr sz="3350" i="1">
                              <a:solidFill>
                                <a:srgbClr val="000000"/>
                              </a:solidFill>
                              <a:latin typeface="Cambria Math" panose="02040503050406030204" pitchFamily="18" charset="0"/>
                            </a:rPr>
                            <m:t>2</m:t>
                          </m:r>
                        </m:sup>
                      </m:sSup>
                    </m:oMath>
                  </m:oMathPara>
                </a14:m>
                <a:endParaRPr/>
              </a:p>
            </p:txBody>
          </p:sp>
        </mc:Choice>
        <mc:Fallback xmlns="">
          <p:sp>
            <p:nvSpPr>
              <p:cNvPr id="1442" name="Text"/>
              <p:cNvSpPr txBox="1">
                <a:spLocks noRot="1" noChangeAspect="1" noMove="1" noResize="1" noEditPoints="1" noAdjustHandles="1" noChangeArrowheads="1" noChangeShapeType="1" noTextEdit="1"/>
              </p:cNvSpPr>
              <p:nvPr/>
            </p:nvSpPr>
            <p:spPr>
              <a:xfrm>
                <a:off x="13026996" y="6925719"/>
                <a:ext cx="8769609" cy="1455936"/>
              </a:xfrm>
              <a:prstGeom prst="rect">
                <a:avLst/>
              </a:prstGeom>
              <a:blipFill>
                <a:blip r:embed="rId7"/>
                <a:stretch>
                  <a:fillRect b="-87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graphicFrame>
        <p:nvGraphicFramePr>
          <p:cNvPr id="1443" name="Table 1"/>
          <p:cNvGraphicFramePr/>
          <p:nvPr/>
        </p:nvGraphicFramePr>
        <p:xfrm>
          <a:off x="12874883" y="9942821"/>
          <a:ext cx="9073833" cy="2694535"/>
        </p:xfrm>
        <a:graphic>
          <a:graphicData uri="http://schemas.openxmlformats.org/drawingml/2006/table">
            <a:tbl>
              <a:tblPr firstRow="1">
                <a:tableStyleId>{2708684C-4D16-4618-839F-0558EEFCDFE6}</a:tableStyleId>
              </a:tblPr>
              <a:tblGrid>
                <a:gridCol w="1595533">
                  <a:extLst>
                    <a:ext uri="{9D8B030D-6E8A-4147-A177-3AD203B41FA5}">
                      <a16:colId xmlns:a16="http://schemas.microsoft.com/office/drawing/2014/main" val="20000"/>
                    </a:ext>
                  </a:extLst>
                </a:gridCol>
                <a:gridCol w="2903974">
                  <a:extLst>
                    <a:ext uri="{9D8B030D-6E8A-4147-A177-3AD203B41FA5}">
                      <a16:colId xmlns:a16="http://schemas.microsoft.com/office/drawing/2014/main" val="20001"/>
                    </a:ext>
                  </a:extLst>
                </a:gridCol>
                <a:gridCol w="4574326">
                  <a:extLst>
                    <a:ext uri="{9D8B030D-6E8A-4147-A177-3AD203B41FA5}">
                      <a16:colId xmlns:a16="http://schemas.microsoft.com/office/drawing/2014/main" val="20002"/>
                    </a:ext>
                  </a:extLst>
                </a:gridCol>
              </a:tblGrid>
              <a:tr h="538907">
                <a:tc>
                  <a:txBody>
                    <a:bodyPr/>
                    <a:lstStyle/>
                    <a:p>
                      <a:pPr defTabSz="457200">
                        <a:lnSpc>
                          <a:spcPct val="100000"/>
                        </a:lnSpc>
                        <a:tabLst>
                          <a:tab pos="1651000" algn="l"/>
                        </a:tabLst>
                        <a:defRPr sz="1800" b="0"/>
                      </a:pPr>
                      <a:r>
                        <a:rPr sz="3200">
                          <a:latin typeface="Gill Sans SemiBold"/>
                          <a:ea typeface="Gill Sans SemiBold"/>
                          <a:cs typeface="Gill Sans SemiBold"/>
                          <a:sym typeface="Gill Sans SemiBold"/>
                        </a:rPr>
                        <a:t>Particle</a:t>
                      </a:r>
                    </a:p>
                  </a:txBody>
                  <a:tcPr marL="12700" marR="12700" marT="12700" marB="12700" anchor="ctr" horzOverflow="overflow">
                    <a:lnL w="12700">
                      <a:solidFill>
                        <a:srgbClr val="000000"/>
                      </a:solidFill>
                      <a:miter lim="400000"/>
                    </a:lnL>
                    <a:lnT w="12700">
                      <a:solidFill>
                        <a:srgbClr val="000000"/>
                      </a:solidFill>
                      <a:miter lim="400000"/>
                    </a:lnT>
                  </a:tcPr>
                </a:tc>
                <a:tc>
                  <a:txBody>
                    <a:bodyPr/>
                    <a:lstStyle/>
                    <a:p>
                      <a:pPr defTabSz="457200">
                        <a:lnSpc>
                          <a:spcPct val="100000"/>
                        </a:lnSpc>
                        <a:tabLst>
                          <a:tab pos="1651000" algn="l"/>
                        </a:tabLst>
                        <a:defRPr sz="1800" b="0"/>
                      </a:pPr>
                      <a:r>
                        <a:rPr sz="3200">
                          <a:latin typeface="Gill Sans SemiBold"/>
                          <a:ea typeface="Gill Sans SemiBold"/>
                          <a:cs typeface="Gill Sans SemiBold"/>
                          <a:sym typeface="Gill Sans SemiBold"/>
                        </a:rPr>
                        <a:t>Mass (MeV/c²)</a:t>
                      </a:r>
                    </a:p>
                  </a:txBody>
                  <a:tcPr marL="12700" marR="12700" marT="12700" marB="12700" anchor="ctr" horzOverflow="overflow">
                    <a:lnT w="12700">
                      <a:solidFill>
                        <a:srgbClr val="000000"/>
                      </a:solidFill>
                      <a:miter lim="400000"/>
                    </a:lnT>
                  </a:tcPr>
                </a:tc>
                <a:tc>
                  <a:txBody>
                    <a:bodyPr/>
                    <a:lstStyle/>
                    <a:p>
                      <a:pPr defTabSz="457200">
                        <a:lnSpc>
                          <a:spcPct val="100000"/>
                        </a:lnSpc>
                        <a:tabLst>
                          <a:tab pos="1651000" algn="l"/>
                        </a:tabLst>
                        <a:defRPr sz="1800" b="0"/>
                      </a:pPr>
                      <a:r>
                        <a:rPr sz="3200">
                          <a:latin typeface="Gill Sans SemiBold"/>
                          <a:ea typeface="Gill Sans SemiBold"/>
                          <a:cs typeface="Gill Sans SemiBold"/>
                          <a:sym typeface="Gill Sans SemiBold"/>
                        </a:rPr>
                        <a:t>Required Laser Energy</a:t>
                      </a:r>
                    </a:p>
                  </a:txBody>
                  <a:tcPr marL="12700" marR="12700" marT="12700" marB="12700" anchor="ctr" horzOverflow="overflow">
                    <a:lnR w="12700">
                      <a:solidFill>
                        <a:srgbClr val="000000"/>
                      </a:solidFill>
                      <a:miter lim="400000"/>
                    </a:lnR>
                    <a:lnT w="12700">
                      <a:solidFill>
                        <a:srgbClr val="000000"/>
                      </a:solidFill>
                      <a:miter lim="400000"/>
                    </a:lnT>
                  </a:tcPr>
                </a:tc>
                <a:extLst>
                  <a:ext uri="{0D108BD9-81ED-4DB2-BD59-A6C34878D82A}">
                    <a16:rowId xmlns:a16="http://schemas.microsoft.com/office/drawing/2014/main" val="10000"/>
                  </a:ext>
                </a:extLst>
              </a:tr>
              <a:tr h="538907">
                <a:tc>
                  <a:txBody>
                    <a:bodyPr/>
                    <a:lstStyle/>
                    <a:p>
                      <a:pPr defTabSz="457200">
                        <a:lnSpc>
                          <a:spcPct val="100000"/>
                        </a:lnSpc>
                        <a:tabLst/>
                        <a:defRPr sz="1800"/>
                      </a:pPr>
                      <a:r>
                        <a:rPr sz="3200">
                          <a:sym typeface="Helvetica Light"/>
                        </a:rPr>
                        <a:t>Muon</a:t>
                      </a:r>
                    </a:p>
                  </a:txBody>
                  <a:tcPr marL="12700" marR="12700" marT="12700" marB="12700" anchor="ctr" horzOverflow="overflow">
                    <a:lnL w="12700">
                      <a:solidFill>
                        <a:srgbClr val="000000"/>
                      </a:solidFill>
                      <a:miter lim="400000"/>
                    </a:lnL>
                    <a:lnB w="12700">
                      <a:miter lim="400000"/>
                    </a:lnB>
                  </a:tcPr>
                </a:tc>
                <a:tc>
                  <a:txBody>
                    <a:bodyPr/>
                    <a:lstStyle/>
                    <a:p>
                      <a:pPr defTabSz="457200">
                        <a:lnSpc>
                          <a:spcPct val="100000"/>
                        </a:lnSpc>
                        <a:tabLst/>
                        <a:defRPr sz="1800"/>
                      </a:pPr>
                      <a:r>
                        <a:rPr sz="3200">
                          <a:sym typeface="Helvetica Light"/>
                        </a:rPr>
                        <a:t>105.7</a:t>
                      </a:r>
                    </a:p>
                  </a:txBody>
                  <a:tcPr marL="12700" marR="12700" marT="12700" marB="12700" anchor="ctr" horzOverflow="overflow">
                    <a:lnB w="12700">
                      <a:miter lim="400000"/>
                    </a:lnB>
                  </a:tcPr>
                </a:tc>
                <a:tc>
                  <a:txBody>
                    <a:bodyPr/>
                    <a:lstStyle/>
                    <a:p>
                      <a:pPr defTabSz="457200">
                        <a:lnSpc>
                          <a:spcPct val="100000"/>
                        </a:lnSpc>
                        <a:tabLst/>
                        <a:defRPr sz="1800"/>
                      </a:pPr>
                      <a:r>
                        <a:rPr sz="3200">
                          <a:sym typeface="Helvetica Light"/>
                        </a:rPr>
                        <a:t>1 J</a:t>
                      </a:r>
                    </a:p>
                  </a:txBody>
                  <a:tcPr marL="12700" marR="12700" marT="12700" marB="12700" anchor="ctr" horzOverflow="overflow">
                    <a:lnR w="12700">
                      <a:solidFill>
                        <a:srgbClr val="000000"/>
                      </a:solidFill>
                      <a:miter lim="400000"/>
                    </a:lnR>
                    <a:lnB w="12700">
                      <a:miter lim="400000"/>
                    </a:lnB>
                  </a:tcPr>
                </a:tc>
                <a:extLst>
                  <a:ext uri="{0D108BD9-81ED-4DB2-BD59-A6C34878D82A}">
                    <a16:rowId xmlns:a16="http://schemas.microsoft.com/office/drawing/2014/main" val="10001"/>
                  </a:ext>
                </a:extLst>
              </a:tr>
              <a:tr h="538907">
                <a:tc>
                  <a:txBody>
                    <a:bodyPr/>
                    <a:lstStyle/>
                    <a:p>
                      <a:pPr defTabSz="457200">
                        <a:lnSpc>
                          <a:spcPct val="100000"/>
                        </a:lnSpc>
                        <a:tabLst/>
                        <a:defRPr sz="1800"/>
                      </a:pPr>
                      <a:r>
                        <a:rPr sz="3200">
                          <a:sym typeface="Helvetica Light"/>
                        </a:rPr>
                        <a:t>Pion</a:t>
                      </a:r>
                    </a:p>
                  </a:txBody>
                  <a:tcPr marL="12700" marR="12700" marT="12700" marB="12700" anchor="ctr" horzOverflow="overflow">
                    <a:lnL w="12700">
                      <a:solidFill>
                        <a:srgbClr val="000000"/>
                      </a:solidFill>
                      <a:miter lim="400000"/>
                    </a:lnL>
                    <a:lnT w="12700">
                      <a:miter lim="400000"/>
                    </a:lnT>
                    <a:lnB w="12700">
                      <a:miter lim="400000"/>
                    </a:lnB>
                  </a:tcPr>
                </a:tc>
                <a:tc>
                  <a:txBody>
                    <a:bodyPr/>
                    <a:lstStyle/>
                    <a:p>
                      <a:pPr defTabSz="457200">
                        <a:lnSpc>
                          <a:spcPct val="100000"/>
                        </a:lnSpc>
                        <a:tabLst/>
                        <a:defRPr sz="1800"/>
                      </a:pPr>
                      <a:r>
                        <a:rPr sz="3200">
                          <a:sym typeface="Helvetica Light"/>
                        </a:rPr>
                        <a:t>139.6</a:t>
                      </a:r>
                    </a:p>
                  </a:txBody>
                  <a:tcPr marL="12700" marR="12700" marT="12700" marB="12700" anchor="ctr" horzOverflow="overflow">
                    <a:lnT w="12700">
                      <a:miter lim="400000"/>
                    </a:lnT>
                    <a:lnB w="12700">
                      <a:miter lim="400000"/>
                    </a:lnB>
                  </a:tcPr>
                </a:tc>
                <a:tc>
                  <a:txBody>
                    <a:bodyPr/>
                    <a:lstStyle/>
                    <a:p>
                      <a:pPr defTabSz="457200">
                        <a:lnSpc>
                          <a:spcPct val="100000"/>
                        </a:lnSpc>
                        <a:tabLst/>
                        <a:defRPr sz="1800"/>
                      </a:pPr>
                      <a:r>
                        <a:rPr sz="3200">
                          <a:sym typeface="Helvetica Light"/>
                        </a:rPr>
                        <a:t>1.3 J</a:t>
                      </a:r>
                    </a:p>
                  </a:txBody>
                  <a:tcPr marL="12700" marR="12700" marT="12700" marB="12700" anchor="ctr" horzOverflow="overflow">
                    <a:lnR w="12700">
                      <a:solidFill>
                        <a:srgbClr val="000000"/>
                      </a:solidFill>
                      <a:miter lim="400000"/>
                    </a:lnR>
                    <a:lnT w="12700">
                      <a:miter lim="400000"/>
                    </a:lnT>
                    <a:lnB w="12700">
                      <a:miter lim="400000"/>
                    </a:lnB>
                  </a:tcPr>
                </a:tc>
                <a:extLst>
                  <a:ext uri="{0D108BD9-81ED-4DB2-BD59-A6C34878D82A}">
                    <a16:rowId xmlns:a16="http://schemas.microsoft.com/office/drawing/2014/main" val="10002"/>
                  </a:ext>
                </a:extLst>
              </a:tr>
              <a:tr h="538907">
                <a:tc>
                  <a:txBody>
                    <a:bodyPr/>
                    <a:lstStyle/>
                    <a:p>
                      <a:pPr defTabSz="457200">
                        <a:lnSpc>
                          <a:spcPct val="100000"/>
                        </a:lnSpc>
                        <a:tabLst/>
                        <a:defRPr sz="1800"/>
                      </a:pPr>
                      <a:r>
                        <a:rPr sz="3200">
                          <a:sym typeface="Helvetica Light"/>
                        </a:rPr>
                        <a:t>Kaon</a:t>
                      </a:r>
                    </a:p>
                  </a:txBody>
                  <a:tcPr marL="12700" marR="12700" marT="12700" marB="12700" anchor="ctr" horzOverflow="overflow">
                    <a:lnL w="12700">
                      <a:solidFill>
                        <a:srgbClr val="000000"/>
                      </a:solidFill>
                      <a:miter lim="400000"/>
                    </a:lnL>
                    <a:lnT w="12700">
                      <a:miter lim="400000"/>
                    </a:lnT>
                    <a:lnB w="12700">
                      <a:miter lim="400000"/>
                    </a:lnB>
                  </a:tcPr>
                </a:tc>
                <a:tc>
                  <a:txBody>
                    <a:bodyPr/>
                    <a:lstStyle/>
                    <a:p>
                      <a:pPr defTabSz="457200">
                        <a:lnSpc>
                          <a:spcPct val="100000"/>
                        </a:lnSpc>
                        <a:tabLst/>
                        <a:defRPr sz="1800"/>
                      </a:pPr>
                      <a:r>
                        <a:rPr sz="3200">
                          <a:sym typeface="Helvetica Light"/>
                        </a:rPr>
                        <a:t>493.7</a:t>
                      </a:r>
                    </a:p>
                  </a:txBody>
                  <a:tcPr marL="12700" marR="12700" marT="12700" marB="12700" anchor="ctr" horzOverflow="overflow">
                    <a:lnT w="12700">
                      <a:miter lim="400000"/>
                    </a:lnT>
                    <a:lnB w="12700">
                      <a:miter lim="400000"/>
                    </a:lnB>
                  </a:tcPr>
                </a:tc>
                <a:tc>
                  <a:txBody>
                    <a:bodyPr/>
                    <a:lstStyle/>
                    <a:p>
                      <a:pPr defTabSz="457200">
                        <a:lnSpc>
                          <a:spcPct val="100000"/>
                        </a:lnSpc>
                        <a:tabLst/>
                        <a:defRPr sz="1800"/>
                      </a:pPr>
                      <a:r>
                        <a:rPr sz="3200">
                          <a:sym typeface="Helvetica Light"/>
                        </a:rPr>
                        <a:t>4.9 J</a:t>
                      </a:r>
                    </a:p>
                  </a:txBody>
                  <a:tcPr marL="12700" marR="12700" marT="12700" marB="12700" anchor="ctr" horzOverflow="overflow">
                    <a:lnR w="12700">
                      <a:solidFill>
                        <a:srgbClr val="000000"/>
                      </a:solidFill>
                      <a:miter lim="400000"/>
                    </a:lnR>
                    <a:lnT w="12700">
                      <a:miter lim="400000"/>
                    </a:lnT>
                    <a:lnB w="12700">
                      <a:miter lim="400000"/>
                    </a:lnB>
                  </a:tcPr>
                </a:tc>
                <a:extLst>
                  <a:ext uri="{0D108BD9-81ED-4DB2-BD59-A6C34878D82A}">
                    <a16:rowId xmlns:a16="http://schemas.microsoft.com/office/drawing/2014/main" val="10003"/>
                  </a:ext>
                </a:extLst>
              </a:tr>
              <a:tr h="538907">
                <a:tc>
                  <a:txBody>
                    <a:bodyPr/>
                    <a:lstStyle/>
                    <a:p>
                      <a:pPr defTabSz="457200">
                        <a:lnSpc>
                          <a:spcPct val="100000"/>
                        </a:lnSpc>
                        <a:tabLst/>
                        <a:defRPr sz="1800"/>
                      </a:pPr>
                      <a:r>
                        <a:rPr sz="3200">
                          <a:sym typeface="Helvetica Light"/>
                        </a:rPr>
                        <a:t>Proton</a:t>
                      </a:r>
                    </a:p>
                  </a:txBody>
                  <a:tcPr marL="12700" marR="12700" marT="12700" marB="12700" anchor="ctr" horzOverflow="overflow">
                    <a:lnL w="12700">
                      <a:solidFill>
                        <a:srgbClr val="000000"/>
                      </a:solidFill>
                      <a:miter lim="400000"/>
                    </a:lnL>
                    <a:lnT w="12700">
                      <a:miter lim="400000"/>
                    </a:lnT>
                    <a:lnB w="12700">
                      <a:solidFill>
                        <a:srgbClr val="000000"/>
                      </a:solidFill>
                      <a:miter lim="400000"/>
                    </a:lnB>
                  </a:tcPr>
                </a:tc>
                <a:tc>
                  <a:txBody>
                    <a:bodyPr/>
                    <a:lstStyle/>
                    <a:p>
                      <a:pPr defTabSz="457200">
                        <a:lnSpc>
                          <a:spcPct val="100000"/>
                        </a:lnSpc>
                        <a:tabLst/>
                        <a:defRPr sz="1800"/>
                      </a:pPr>
                      <a:r>
                        <a:rPr sz="3200">
                          <a:sym typeface="Helvetica Light"/>
                        </a:rPr>
                        <a:t>938.3</a:t>
                      </a:r>
                    </a:p>
                  </a:txBody>
                  <a:tcPr marL="12700" marR="12700" marT="12700" marB="12700" anchor="ctr" horzOverflow="overflow">
                    <a:lnT w="12700">
                      <a:miter lim="400000"/>
                    </a:lnT>
                    <a:lnB w="12700">
                      <a:solidFill>
                        <a:srgbClr val="000000"/>
                      </a:solidFill>
                      <a:miter lim="400000"/>
                    </a:lnB>
                  </a:tcPr>
                </a:tc>
                <a:tc>
                  <a:txBody>
                    <a:bodyPr/>
                    <a:lstStyle/>
                    <a:p>
                      <a:pPr defTabSz="457200">
                        <a:lnSpc>
                          <a:spcPct val="100000"/>
                        </a:lnSpc>
                        <a:tabLst/>
                        <a:defRPr sz="1800"/>
                      </a:pPr>
                      <a:r>
                        <a:rPr sz="3200">
                          <a:sym typeface="Helvetica Light"/>
                        </a:rPr>
                        <a:t>9.2 J</a:t>
                      </a:r>
                    </a:p>
                  </a:txBody>
                  <a:tcPr marL="12700" marR="12700" marT="12700" marB="12700" anchor="ctr" horzOverflow="overflow">
                    <a:lnR w="12700">
                      <a:solidFill>
                        <a:srgbClr val="000000"/>
                      </a:solidFill>
                      <a:miter lim="400000"/>
                    </a:lnR>
                    <a:lnT w="12700">
                      <a:miter lim="400000"/>
                    </a:lnT>
                    <a:lnB w="12700">
                      <a:solidFill>
                        <a:srgbClr val="000000"/>
                      </a:solidFill>
                      <a:miter lim="400000"/>
                    </a:lnB>
                  </a:tcPr>
                </a:tc>
                <a:extLst>
                  <a:ext uri="{0D108BD9-81ED-4DB2-BD59-A6C34878D82A}">
                    <a16:rowId xmlns:a16="http://schemas.microsoft.com/office/drawing/2014/main" val="10004"/>
                  </a:ext>
                </a:extLst>
              </a:tr>
            </a:tbl>
          </a:graphicData>
        </a:graphic>
      </p:graphicFrame>
      <mc:AlternateContent xmlns:mc="http://schemas.openxmlformats.org/markup-compatibility/2006" xmlns:a14="http://schemas.microsoft.com/office/drawing/2010/main">
        <mc:Choice Requires="a14">
          <p:sp>
            <p:nvSpPr>
              <p:cNvPr id="1445" name="For typical parameters used  to have an energy gain of  :"/>
              <p:cNvSpPr txBox="1"/>
              <p:nvPr/>
            </p:nvSpPr>
            <p:spPr>
              <a:xfrm>
                <a:off x="12070854" y="8831249"/>
                <a:ext cx="11292065" cy="64793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anchor="ctr">
                <a:spAutoFit/>
              </a:bodyPr>
              <a:lstStyle/>
              <a:p>
                <a:pPr algn="l" defTabSz="457200">
                  <a:defRPr sz="3200">
                    <a:latin typeface="Gill Sans Light"/>
                    <a:ea typeface="Gill Sans Light"/>
                    <a:cs typeface="Gill Sans Light"/>
                    <a:sym typeface="Gill Sans Light"/>
                  </a:defRPr>
                </a:pPr>
                <a:r>
                  <a:rPr dirty="0"/>
                  <a:t>For typical parameters used</a:t>
                </a:r>
                <a:r>
                  <a:rPr lang="pt-PT" dirty="0"/>
                  <a:t>*</a:t>
                </a:r>
                <a:r>
                  <a:rPr dirty="0"/>
                  <a:t> to have an energy gain of </a:t>
                </a:r>
                <a14:m>
                  <m:oMath xmlns:m="http://schemas.openxmlformats.org/officeDocument/2006/math">
                    <m:r>
                      <m:rPr>
                        <m:sty m:val="p"/>
                      </m:rPr>
                      <a:rPr sz="3350" i="1">
                        <a:solidFill>
                          <a:srgbClr val="000000"/>
                        </a:solidFill>
                        <a:latin typeface="Cambria Math" panose="02040503050406030204" pitchFamily="18" charset="0"/>
                      </a:rPr>
                      <m:t>Δ</m:t>
                    </m:r>
                    <m:r>
                      <a:rPr sz="3350" i="1">
                        <a:solidFill>
                          <a:srgbClr val="000000"/>
                        </a:solidFill>
                        <a:latin typeface="Cambria Math" panose="02040503050406030204" pitchFamily="18" charset="0"/>
                      </a:rPr>
                      <m:t>𝛾</m:t>
                    </m:r>
                    <m:r>
                      <a:rPr sz="3350" i="1">
                        <a:solidFill>
                          <a:srgbClr val="000000"/>
                        </a:solidFill>
                        <a:latin typeface="Cambria Math" panose="02040503050406030204" pitchFamily="18" charset="0"/>
                      </a:rPr>
                      <m:t>=5</m:t>
                    </m:r>
                  </m:oMath>
                </a14:m>
                <a:r>
                  <a:rPr dirty="0"/>
                  <a:t>:</a:t>
                </a:r>
              </a:p>
            </p:txBody>
          </p:sp>
        </mc:Choice>
        <mc:Fallback xmlns="">
          <p:sp>
            <p:nvSpPr>
              <p:cNvPr id="1445" name="For typical parameters used  to have an energy gain of  :"/>
              <p:cNvSpPr txBox="1">
                <a:spLocks noRot="1" noChangeAspect="1" noMove="1" noResize="1" noEditPoints="1" noAdjustHandles="1" noChangeArrowheads="1" noChangeShapeType="1" noTextEdit="1"/>
              </p:cNvSpPr>
              <p:nvPr/>
            </p:nvSpPr>
            <p:spPr>
              <a:xfrm>
                <a:off x="12070854" y="8831249"/>
                <a:ext cx="11292065" cy="647933"/>
              </a:xfrm>
              <a:prstGeom prst="rect">
                <a:avLst/>
              </a:prstGeom>
              <a:blipFill>
                <a:blip r:embed="rId8"/>
                <a:stretch>
                  <a:fillRect l="-1573" t="-5769" b="-2500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446" name="*"/>
              <p:cNvSpPr txBox="1"/>
              <p:nvPr/>
            </p:nvSpPr>
            <p:spPr>
              <a:xfrm>
                <a:off x="282745" y="12815289"/>
                <a:ext cx="9999152" cy="560958"/>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71437" tIns="71437" rIns="71437" bIns="71437" anchor="ctr">
                <a:spAutoFit/>
              </a:bodyPr>
              <a:lstStyle/>
              <a:p>
                <a:pPr algn="l" defTabSz="457200">
                  <a:defRPr sz="2400">
                    <a:latin typeface="Gill Sans Light"/>
                    <a:ea typeface="Gill Sans Light"/>
                    <a:cs typeface="Gill Sans Light"/>
                    <a:sym typeface="Gill Sans Light"/>
                  </a:defRPr>
                </a:pPr>
                <a:r>
                  <a:t>*</a:t>
                </a:r>
                <a14:m>
                  <m:oMath xmlns:m="http://schemas.openxmlformats.org/officeDocument/2006/math">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𝑎</m:t>
                        </m:r>
                      </m:e>
                      <m:sub>
                        <m:r>
                          <a:rPr sz="2500" i="1">
                            <a:solidFill>
                              <a:srgbClr val="000000"/>
                            </a:solidFill>
                            <a:latin typeface="Cambria Math" panose="02040503050406030204" pitchFamily="18" charset="0"/>
                          </a:rPr>
                          <m:t>0</m:t>
                        </m:r>
                      </m:sub>
                    </m:sSub>
                    <m:r>
                      <a:rPr sz="2500" i="1">
                        <a:solidFill>
                          <a:srgbClr val="000000"/>
                        </a:solidFill>
                        <a:latin typeface="Cambria Math" panose="02040503050406030204" pitchFamily="18" charset="0"/>
                      </a:rPr>
                      <m:t>=0.8,</m:t>
                    </m:r>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𝑤</m:t>
                        </m:r>
                      </m:e>
                      <m:sub>
                        <m:r>
                          <a:rPr sz="2500" i="1">
                            <a:solidFill>
                              <a:srgbClr val="000000"/>
                            </a:solidFill>
                            <a:latin typeface="Cambria Math" panose="02040503050406030204" pitchFamily="18" charset="0"/>
                          </a:rPr>
                          <m:t>0</m:t>
                        </m:r>
                      </m:sub>
                    </m:sSub>
                    <m:r>
                      <a:rPr sz="2500" i="1">
                        <a:solidFill>
                          <a:srgbClr val="000000"/>
                        </a:solidFill>
                        <a:latin typeface="Cambria Math" panose="02040503050406030204" pitchFamily="18" charset="0"/>
                      </a:rPr>
                      <m:t>=0.72</m:t>
                    </m:r>
                    <m:r>
                      <a:rPr sz="2500" i="1">
                        <a:solidFill>
                          <a:srgbClr val="000000"/>
                        </a:solidFill>
                        <a:latin typeface="Cambria Math" panose="02040503050406030204" pitchFamily="18" charset="0"/>
                      </a:rPr>
                      <m:t>𝜇</m:t>
                    </m:r>
                    <m:r>
                      <m:rPr>
                        <m:sty m:val="p"/>
                      </m:rPr>
                      <a:rPr sz="2500" i="1">
                        <a:solidFill>
                          <a:srgbClr val="000000"/>
                        </a:solidFill>
                        <a:latin typeface="Cambria Math" panose="02040503050406030204" pitchFamily="18" charset="0"/>
                      </a:rPr>
                      <m:t>m</m:t>
                    </m:r>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𝜆</m:t>
                    </m:r>
                    <m:r>
                      <a:rPr sz="2500" i="1">
                        <a:solidFill>
                          <a:srgbClr val="000000"/>
                        </a:solidFill>
                        <a:latin typeface="Cambria Math" panose="02040503050406030204" pitchFamily="18" charset="0"/>
                      </a:rPr>
                      <m:t>=0.8</m:t>
                    </m:r>
                    <m:r>
                      <a:rPr sz="2500" i="1">
                        <a:solidFill>
                          <a:srgbClr val="000000"/>
                        </a:solidFill>
                        <a:latin typeface="Cambria Math" panose="02040503050406030204" pitchFamily="18" charset="0"/>
                      </a:rPr>
                      <m:t>𝜇</m:t>
                    </m:r>
                    <m:r>
                      <m:rPr>
                        <m:sty m:val="p"/>
                      </m:rPr>
                      <a:rPr sz="2500" i="1">
                        <a:solidFill>
                          <a:srgbClr val="000000"/>
                        </a:solidFill>
                        <a:latin typeface="Cambria Math" panose="02040503050406030204" pitchFamily="18" charset="0"/>
                      </a:rPr>
                      <m:t>m</m:t>
                    </m:r>
                    <m:r>
                      <a:rPr sz="2500" i="1">
                        <a:solidFill>
                          <a:srgbClr val="000000"/>
                        </a:solidFill>
                        <a:latin typeface="Cambria Math" panose="02040503050406030204" pitchFamily="18" charset="0"/>
                      </a:rPr>
                      <m:t>,</m:t>
                    </m:r>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𝑣</m:t>
                        </m:r>
                      </m:e>
                      <m:sub>
                        <m:r>
                          <a:rPr sz="2500" i="1">
                            <a:solidFill>
                              <a:srgbClr val="000000"/>
                            </a:solidFill>
                            <a:latin typeface="Cambria Math" panose="02040503050406030204" pitchFamily="18" charset="0"/>
                          </a:rPr>
                          <m:t>𝑔</m:t>
                        </m:r>
                      </m:sub>
                    </m:sSub>
                    <m:r>
                      <a:rPr sz="2500" i="1">
                        <a:solidFill>
                          <a:srgbClr val="000000"/>
                        </a:solidFill>
                        <a:latin typeface="Cambria Math" panose="02040503050406030204" pitchFamily="18" charset="0"/>
                      </a:rPr>
                      <m:t>=0.97</m:t>
                    </m:r>
                    <m:r>
                      <a:rPr sz="2500" i="1">
                        <a:solidFill>
                          <a:srgbClr val="000000"/>
                        </a:solidFill>
                        <a:latin typeface="Cambria Math" panose="02040503050406030204" pitchFamily="18" charset="0"/>
                      </a:rPr>
                      <m:t>𝑐</m:t>
                    </m:r>
                    <m:r>
                      <m:rPr>
                        <m:sty m:val="p"/>
                      </m:rPr>
                      <a:rPr sz="2500" i="1">
                        <a:solidFill>
                          <a:srgbClr val="000000"/>
                        </a:solidFill>
                        <a:latin typeface="Cambria Math" panose="02040503050406030204" pitchFamily="18" charset="0"/>
                      </a:rPr>
                      <m:t>and</m:t>
                    </m:r>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𝐸</m:t>
                        </m:r>
                      </m:e>
                      <m:sub>
                        <m:r>
                          <a:rPr sz="2500" i="1">
                            <a:solidFill>
                              <a:srgbClr val="000000"/>
                            </a:solidFill>
                            <a:latin typeface="Cambria Math" panose="02040503050406030204" pitchFamily="18" charset="0"/>
                          </a:rPr>
                          <m:t>𝑎𝑐𝑐𝑒𝑙</m:t>
                        </m:r>
                      </m:sub>
                    </m:sSub>
                    <m:r>
                      <a:rPr sz="2500" i="1">
                        <a:solidFill>
                          <a:srgbClr val="000000"/>
                        </a:solidFill>
                        <a:latin typeface="Cambria Math" panose="02040503050406030204" pitchFamily="18" charset="0"/>
                      </a:rPr>
                      <m:t>≃0.2</m:t>
                    </m:r>
                    <m:r>
                      <m:rPr>
                        <m:sty m:val="p"/>
                      </m:rPr>
                      <a:rPr sz="2500" i="1">
                        <a:solidFill>
                          <a:srgbClr val="000000"/>
                        </a:solidFill>
                        <a:latin typeface="Cambria Math" panose="02040503050406030204" pitchFamily="18" charset="0"/>
                      </a:rPr>
                      <m:t>GeV</m:t>
                    </m:r>
                    <m:r>
                      <a:rPr sz="2500" i="1">
                        <a:solidFill>
                          <a:srgbClr val="000000"/>
                        </a:solidFill>
                        <a:latin typeface="Cambria Math" panose="02040503050406030204" pitchFamily="18" charset="0"/>
                      </a:rPr>
                      <m:t>/</m:t>
                    </m:r>
                    <m:r>
                      <m:rPr>
                        <m:sty m:val="p"/>
                      </m:rPr>
                      <a:rPr sz="2500" i="1">
                        <a:solidFill>
                          <a:srgbClr val="000000"/>
                        </a:solidFill>
                        <a:latin typeface="Cambria Math" panose="02040503050406030204" pitchFamily="18" charset="0"/>
                      </a:rPr>
                      <m:t>cm</m:t>
                    </m:r>
                  </m:oMath>
                </a14:m>
                <a:endParaRPr/>
              </a:p>
            </p:txBody>
          </p:sp>
        </mc:Choice>
        <mc:Fallback xmlns="">
          <p:sp>
            <p:nvSpPr>
              <p:cNvPr id="1446" name="*"/>
              <p:cNvSpPr txBox="1">
                <a:spLocks noRot="1" noChangeAspect="1" noMove="1" noResize="1" noEditPoints="1" noAdjustHandles="1" noChangeArrowheads="1" noChangeShapeType="1" noTextEdit="1"/>
              </p:cNvSpPr>
              <p:nvPr/>
            </p:nvSpPr>
            <p:spPr>
              <a:xfrm>
                <a:off x="282745" y="12815289"/>
                <a:ext cx="9999152" cy="560958"/>
              </a:xfrm>
              <a:prstGeom prst="rect">
                <a:avLst/>
              </a:prstGeom>
              <a:blipFill>
                <a:blip r:embed="rId9"/>
                <a:stretch>
                  <a:fillRect l="-1269" b="-13043"/>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3" name="Slide Number Placeholder 2">
            <a:extLst>
              <a:ext uri="{FF2B5EF4-FFF2-40B4-BE49-F238E27FC236}">
                <a16:creationId xmlns:a16="http://schemas.microsoft.com/office/drawing/2014/main" id="{F7E23702-C566-5DB5-E6D8-95BE5FD391D8}"/>
              </a:ext>
            </a:extLst>
          </p:cNvPr>
          <p:cNvSpPr>
            <a:spLocks noGrp="1"/>
          </p:cNvSpPr>
          <p:nvPr>
            <p:ph type="sldNum" sz="quarter" idx="2"/>
          </p:nvPr>
        </p:nvSpPr>
        <p:spPr/>
        <p:txBody>
          <a:bodyPr/>
          <a:lstStyle/>
          <a:p>
            <a:fld id="{86CB4B4D-7CA3-9044-876B-883B54F8677D}" type="slidenum">
              <a:rPr lang="en-PT" smtClean="0"/>
              <a:t>25</a:t>
            </a:fld>
            <a:endParaRPr lang="en-PT" dirty="0"/>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8"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449"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1449"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3"/>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450" name="Tecnico_ID_Principal_RBG-BRANCO.png" descr="Tecnico_ID_Principal_RBG-BRANCO.png"/>
          <p:cNvPicPr>
            <a:picLocks noChangeAspect="1"/>
          </p:cNvPicPr>
          <p:nvPr/>
        </p:nvPicPr>
        <p:blipFill>
          <a:blip r:embed="rId4"/>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1451"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t> Sept 2026 </a:t>
                </a:r>
              </a:p>
            </p:txBody>
          </p:sp>
        </mc:Choice>
        <mc:Fallback xmlns="">
          <p:sp>
            <p:nvSpPr>
              <p:cNvPr id="1451"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5"/>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452" name="differentspeeds.png" descr="differentspeeds.png"/>
          <p:cNvPicPr>
            <a:picLocks noChangeAspect="1"/>
          </p:cNvPicPr>
          <p:nvPr/>
        </p:nvPicPr>
        <p:blipFill>
          <a:blip r:embed="rId6"/>
          <a:stretch>
            <a:fillRect/>
          </a:stretch>
        </p:blipFill>
        <p:spPr>
          <a:xfrm>
            <a:off x="6945808" y="3695457"/>
            <a:ext cx="10389923" cy="5779396"/>
          </a:xfrm>
          <a:prstGeom prst="rect">
            <a:avLst/>
          </a:prstGeom>
          <a:ln w="12700">
            <a:miter lim="400000"/>
          </a:ln>
        </p:spPr>
      </p:pic>
      <p:sp>
        <p:nvSpPr>
          <p:cNvPr id="1453" name="Flying Focus Allows Controlling the Peak Intensity of a Laser Pulse"/>
          <p:cNvSpPr txBox="1"/>
          <p:nvPr/>
        </p:nvSpPr>
        <p:spPr>
          <a:xfrm>
            <a:off x="-30372" y="19416"/>
            <a:ext cx="15529073" cy="16668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p>
            <a:pPr marR="75026" indent="367902" algn="l" defTabSz="1696640">
              <a:defRPr sz="6000">
                <a:solidFill>
                  <a:srgbClr val="FFFFFF"/>
                </a:solidFill>
                <a:uFill>
                  <a:solidFill>
                    <a:srgbClr val="FFFFFF"/>
                  </a:solidFill>
                </a:uFill>
                <a:latin typeface="+mj-lt"/>
                <a:ea typeface="+mj-ea"/>
                <a:cs typeface="+mj-cs"/>
                <a:sym typeface="Gill Sans"/>
              </a:defRPr>
            </a:pPr>
            <a:r>
              <a:rPr dirty="0"/>
              <a:t>Slower Focal Velocities Require Tighter Focusing </a:t>
            </a:r>
          </a:p>
          <a:p>
            <a:pPr marR="75026" indent="367902" algn="l" defTabSz="1696640">
              <a:defRPr sz="4500">
                <a:solidFill>
                  <a:srgbClr val="FFFFFF"/>
                </a:solidFill>
                <a:uFill>
                  <a:solidFill>
                    <a:srgbClr val="FFFFFF"/>
                  </a:solidFill>
                </a:uFill>
                <a:latin typeface="Gill Sans Light"/>
                <a:ea typeface="Gill Sans Light"/>
                <a:cs typeface="Gill Sans Light"/>
                <a:sym typeface="Gill Sans Light"/>
              </a:defRPr>
            </a:pPr>
            <a:r>
              <a:rPr dirty="0"/>
              <a:t>for Resonant Wakefield Excitation </a:t>
            </a:r>
          </a:p>
        </p:txBody>
      </p:sp>
      <p:sp>
        <p:nvSpPr>
          <p:cNvPr id="1454" name="Aenean commodo ligula eget dolor. Aenean massa. Cum sociis natoque penatibus et magnis dis parturient montes, nascetur ridiculus mus."/>
          <p:cNvSpPr txBox="1"/>
          <p:nvPr/>
        </p:nvSpPr>
        <p:spPr>
          <a:xfrm>
            <a:off x="7011770" y="9837875"/>
            <a:ext cx="10389923"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tabLst>
                <a:tab pos="1066800" algn="l"/>
              </a:tabLst>
              <a:defRPr sz="3500">
                <a:latin typeface="Gill Sans Light"/>
                <a:ea typeface="Gill Sans Light"/>
                <a:cs typeface="Gill Sans Light"/>
                <a:sym typeface="Gill Sans Light"/>
              </a:defRPr>
            </a:lvl1pPr>
          </a:lstStyle>
          <a:p>
            <a:r>
              <a:t>Extending resonant condition for subluminal velocities</a:t>
            </a:r>
          </a:p>
        </p:txBody>
      </p:sp>
      <p:sp>
        <p:nvSpPr>
          <p:cNvPr id="1455" name="Rectangle"/>
          <p:cNvSpPr/>
          <p:nvPr/>
        </p:nvSpPr>
        <p:spPr>
          <a:xfrm>
            <a:off x="6864954" y="2903434"/>
            <a:ext cx="10632755" cy="9604731"/>
          </a:xfrm>
          <a:prstGeom prst="rect">
            <a:avLst/>
          </a:prstGeom>
          <a:ln w="25400">
            <a:solidFill>
              <a:srgbClr val="000000"/>
            </a:solidFill>
            <a:miter lim="400000"/>
          </a:ln>
        </p:spPr>
        <p:txBody>
          <a:bodyPr lIns="71436" tIns="71436" rIns="71436" bIns="71436" anchor="ctr"/>
          <a:lstStyle/>
          <a:p>
            <a:pPr defTabSz="584200">
              <a:defRPr sz="2400">
                <a:solidFill>
                  <a:srgbClr val="137F4E"/>
                </a:solidFill>
              </a:defRPr>
            </a:pPr>
            <a:endParaRPr/>
          </a:p>
        </p:txBody>
      </p:sp>
      <p:sp>
        <p:nvSpPr>
          <p:cNvPr id="1456" name="Rectangle"/>
          <p:cNvSpPr/>
          <p:nvPr/>
        </p:nvSpPr>
        <p:spPr>
          <a:xfrm>
            <a:off x="6869018" y="2449199"/>
            <a:ext cx="10624627" cy="791214"/>
          </a:xfrm>
          <a:prstGeom prst="rect">
            <a:avLst/>
          </a:prstGeom>
          <a:solidFill>
            <a:srgbClr val="B8361E"/>
          </a:solidFill>
          <a:ln w="25400">
            <a:solidFill>
              <a:srgbClr val="000000"/>
            </a:solidFill>
            <a:miter lim="400000"/>
          </a:ln>
        </p:spPr>
        <p:txBody>
          <a:bodyPr lIns="71436" tIns="71436" rIns="71436" bIns="71436" anchor="ctr"/>
          <a:lstStyle/>
          <a:p>
            <a:pPr defTabSz="457200">
              <a:lnSpc>
                <a:spcPts val="4400"/>
              </a:lnSpc>
              <a:tabLst>
                <a:tab pos="1066800" algn="l"/>
              </a:tabLst>
              <a:defRPr sz="3200" b="1">
                <a:solidFill>
                  <a:srgbClr val="FFFFFF"/>
                </a:solidFill>
                <a:latin typeface="+mj-lt"/>
                <a:ea typeface="+mj-ea"/>
                <a:cs typeface="+mj-cs"/>
                <a:sym typeface="Gill Sans"/>
              </a:defRPr>
            </a:pPr>
            <a:endParaRPr/>
          </a:p>
        </p:txBody>
      </p:sp>
      <p:sp>
        <p:nvSpPr>
          <p:cNvPr id="1457" name="Resonant Wakefield at Different Focal Velocities"/>
          <p:cNvSpPr txBox="1"/>
          <p:nvPr/>
        </p:nvSpPr>
        <p:spPr>
          <a:xfrm>
            <a:off x="6881718" y="2522762"/>
            <a:ext cx="10650027" cy="644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lnSpc>
                <a:spcPts val="4400"/>
              </a:lnSpc>
              <a:tabLst>
                <a:tab pos="1066800" algn="l"/>
              </a:tabLst>
              <a:defRPr sz="3200" b="1">
                <a:solidFill>
                  <a:srgbClr val="FFFFFF"/>
                </a:solidFill>
                <a:latin typeface="+mj-lt"/>
                <a:ea typeface="+mj-ea"/>
                <a:cs typeface="+mj-cs"/>
                <a:sym typeface="Gill Sans"/>
              </a:defRPr>
            </a:lvl1pPr>
          </a:lstStyle>
          <a:p>
            <a:r>
              <a:t>Resonant Wakefield at Different Focal Velocities</a:t>
            </a:r>
          </a:p>
        </p:txBody>
      </p:sp>
      <mc:AlternateContent xmlns:mc="http://schemas.openxmlformats.org/markup-compatibility/2006" xmlns:a14="http://schemas.microsoft.com/office/drawing/2010/main">
        <mc:Choice Requires="a14">
          <p:sp>
            <p:nvSpPr>
              <p:cNvPr id="1458" name="Equation"/>
              <p:cNvSpPr txBox="1"/>
              <p:nvPr/>
            </p:nvSpPr>
            <p:spPr>
              <a:xfrm>
                <a:off x="9348888" y="10797800"/>
                <a:ext cx="5583764" cy="1343746"/>
              </a:xfrm>
              <a:prstGeom prst="rect">
                <a:avLst/>
              </a:prstGeom>
              <a:ln w="12700">
                <a:miter lim="400000"/>
              </a:ln>
            </p:spPr>
            <p:txBody>
              <a:bodyPr wrap="none" lIns="0" tIns="0" rIns="0" bIns="0">
                <a:spAutoFit/>
              </a:bodyPr>
              <a:lstStyle/>
              <a:p>
                <a:pPr algn="l" defTabSz="914400" latinLnBrk="1">
                  <a:defRPr sz="1800"/>
                </a:pPr>
                <a14:m>
                  <m:oMathPara xmlns:m="http://schemas.openxmlformats.org/officeDocument/2006/math">
                    <m:oMath>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𝑘</m:t>
                          </m:r>
                        </m:e>
                        <m:sub>
                          <m:r>
                            <a:rPr sz="3200" i="1">
                              <a:solidFill>
                                <a:srgbClr val="000000"/>
                              </a:solidFill>
                              <a:latin typeface="Cambria Math" panose="02040503050406030204" pitchFamily="18" charset="0"/>
                            </a:rPr>
                            <m:t>0</m:t>
                          </m:r>
                        </m:sub>
                      </m:sSub>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𝑤</m:t>
                          </m:r>
                        </m:e>
                        <m:sub>
                          <m:r>
                            <a:rPr sz="3200" i="1">
                              <a:solidFill>
                                <a:srgbClr val="000000"/>
                              </a:solidFill>
                              <a:latin typeface="Cambria Math" panose="02040503050406030204" pitchFamily="18" charset="0"/>
                            </a:rPr>
                            <m:t>0</m:t>
                          </m:r>
                        </m:sub>
                      </m:sSub>
                      <m:r>
                        <a:rPr sz="3200" i="1">
                          <a:solidFill>
                            <a:srgbClr val="000000"/>
                          </a:solidFill>
                          <a:latin typeface="Cambria Math" panose="02040503050406030204" pitchFamily="18" charset="0"/>
                        </a:rPr>
                        <m:t>≈</m:t>
                      </m:r>
                      <m:sSup>
                        <m:sSupPr>
                          <m:ctrlPr>
                            <a:rPr sz="3200" i="1">
                              <a:solidFill>
                                <a:srgbClr val="000000"/>
                              </a:solidFill>
                              <a:latin typeface="Cambria Math" panose="02040503050406030204" pitchFamily="18" charset="0"/>
                            </a:rPr>
                          </m:ctrlPr>
                        </m:sSupPr>
                        <m:e>
                          <m:d>
                            <m:dPr>
                              <m:begChr m:val="["/>
                              <m:endChr m:val="]"/>
                              <m:ctrlPr>
                                <a:rPr sz="3200" i="1">
                                  <a:solidFill>
                                    <a:srgbClr val="000000"/>
                                  </a:solidFill>
                                  <a:latin typeface="Cambria Math" panose="02040503050406030204" pitchFamily="18" charset="0"/>
                                </a:rPr>
                              </m:ctrlPr>
                            </m:dPr>
                            <m:e>
                              <m:f>
                                <m:fPr>
                                  <m:ctrlPr>
                                    <a:rPr sz="3200" i="1">
                                      <a:solidFill>
                                        <a:srgbClr val="000000"/>
                                      </a:solidFill>
                                      <a:latin typeface="Cambria Math" panose="02040503050406030204" pitchFamily="18" charset="0"/>
                                    </a:rPr>
                                  </m:ctrlPr>
                                </m:fPr>
                                <m:num>
                                  <m:r>
                                    <a:rPr sz="3200" i="1">
                                      <a:solidFill>
                                        <a:srgbClr val="000000"/>
                                      </a:solidFill>
                                      <a:latin typeface="Cambria Math" panose="02040503050406030204" pitchFamily="18" charset="0"/>
                                    </a:rPr>
                                    <m:t>𝜋</m:t>
                                  </m:r>
                                </m:num>
                                <m:den>
                                  <m:rad>
                                    <m:radPr>
                                      <m:degHide m:val="on"/>
                                      <m:ctrlPr>
                                        <a:rPr sz="3200" i="1">
                                          <a:solidFill>
                                            <a:srgbClr val="000000"/>
                                          </a:solidFill>
                                          <a:latin typeface="Cambria Math" panose="02040503050406030204" pitchFamily="18" charset="0"/>
                                        </a:rPr>
                                      </m:ctrlPr>
                                    </m:radPr>
                                    <m:deg/>
                                    <m:e>
                                      <m:sSup>
                                        <m:sSupPr>
                                          <m:ctrlPr>
                                            <a:rPr sz="3200" i="1">
                                              <a:solidFill>
                                                <a:srgbClr val="000000"/>
                                              </a:solidFill>
                                              <a:latin typeface="Cambria Math" panose="02040503050406030204" pitchFamily="18" charset="0"/>
                                            </a:rPr>
                                          </m:ctrlPr>
                                        </m:sSupPr>
                                        <m:e>
                                          <m:r>
                                            <m:rPr>
                                              <m:sty m:val="p"/>
                                            </m:rPr>
                                            <a:rPr sz="3200" i="1">
                                              <a:solidFill>
                                                <a:srgbClr val="000000"/>
                                              </a:solidFill>
                                              <a:latin typeface="Cambria Math" panose="02040503050406030204" pitchFamily="18" charset="0"/>
                                            </a:rPr>
                                            <m:t>e</m:t>
                                          </m:r>
                                        </m:e>
                                        <m:sup>
                                          <m:r>
                                            <a:rPr sz="3200" i="1">
                                              <a:solidFill>
                                                <a:srgbClr val="000000"/>
                                              </a:solidFill>
                                              <a:latin typeface="Cambria Math" panose="02040503050406030204" pitchFamily="18" charset="0"/>
                                            </a:rPr>
                                            <m:t>2</m:t>
                                          </m:r>
                                        </m:sup>
                                      </m:sSup>
                                      <m:r>
                                        <a:rPr sz="3200" i="1">
                                          <a:solidFill>
                                            <a:srgbClr val="000000"/>
                                          </a:solidFill>
                                          <a:latin typeface="Cambria Math" panose="02040503050406030204" pitchFamily="18" charset="0"/>
                                        </a:rPr>
                                        <m:t>−1</m:t>
                                      </m:r>
                                    </m:e>
                                  </m:rad>
                                </m:den>
                              </m:f>
                              <m:f>
                                <m:fPr>
                                  <m:ctrlPr>
                                    <a:rPr sz="3200" i="1">
                                      <a:solidFill>
                                        <a:srgbClr val="000000"/>
                                      </a:solidFill>
                                      <a:latin typeface="Cambria Math" panose="02040503050406030204" pitchFamily="18" charset="0"/>
                                    </a:rPr>
                                  </m:ctrlPr>
                                </m:fPr>
                                <m:num>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𝜔</m:t>
                                      </m:r>
                                    </m:e>
                                    <m:sub>
                                      <m:r>
                                        <a:rPr sz="3200" i="1">
                                          <a:solidFill>
                                            <a:srgbClr val="000000"/>
                                          </a:solidFill>
                                          <a:latin typeface="Cambria Math" panose="02040503050406030204" pitchFamily="18" charset="0"/>
                                        </a:rPr>
                                        <m:t>0</m:t>
                                      </m:r>
                                    </m:sub>
                                  </m:sSub>
                                </m:num>
                                <m:den>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𝜔</m:t>
                                      </m:r>
                                    </m:e>
                                    <m:sub>
                                      <m:r>
                                        <a:rPr sz="3200" i="1">
                                          <a:solidFill>
                                            <a:srgbClr val="000000"/>
                                          </a:solidFill>
                                          <a:latin typeface="Cambria Math" panose="02040503050406030204" pitchFamily="18" charset="0"/>
                                        </a:rPr>
                                        <m:t>𝑝</m:t>
                                      </m:r>
                                    </m:sub>
                                  </m:sSub>
                                </m:den>
                              </m:f>
                              <m:f>
                                <m:fPr>
                                  <m:ctrlPr>
                                    <a:rPr sz="3200" i="1">
                                      <a:solidFill>
                                        <a:srgbClr val="000000"/>
                                      </a:solidFill>
                                      <a:latin typeface="Cambria Math" panose="02040503050406030204" pitchFamily="18" charset="0"/>
                                    </a:rPr>
                                  </m:ctrlPr>
                                </m:fPr>
                                <m:num>
                                  <m:f>
                                    <m:fPr>
                                      <m:type m:val="lin"/>
                                      <m:ctrlPr>
                                        <a:rPr sz="3200" i="1">
                                          <a:solidFill>
                                            <a:srgbClr val="000000"/>
                                          </a:solidFill>
                                          <a:latin typeface="Cambria Math" panose="02040503050406030204" pitchFamily="18" charset="0"/>
                                        </a:rPr>
                                      </m:ctrlPr>
                                    </m:fPr>
                                    <m:num>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𝑣</m:t>
                                          </m:r>
                                        </m:e>
                                        <m:sub>
                                          <m:r>
                                            <a:rPr sz="3200" i="1">
                                              <a:solidFill>
                                                <a:srgbClr val="000000"/>
                                              </a:solidFill>
                                              <a:latin typeface="Cambria Math" panose="02040503050406030204" pitchFamily="18" charset="0"/>
                                            </a:rPr>
                                            <m:t>𝑓</m:t>
                                          </m:r>
                                        </m:sub>
                                      </m:sSub>
                                    </m:num>
                                    <m:den>
                                      <m:r>
                                        <a:rPr sz="3200" i="1">
                                          <a:solidFill>
                                            <a:srgbClr val="000000"/>
                                          </a:solidFill>
                                          <a:latin typeface="Cambria Math" panose="02040503050406030204" pitchFamily="18" charset="0"/>
                                        </a:rPr>
                                        <m:t>𝑐</m:t>
                                      </m:r>
                                    </m:den>
                                  </m:f>
                                </m:num>
                                <m:den>
                                  <m:r>
                                    <a:rPr sz="3200" i="1">
                                      <a:solidFill>
                                        <a:srgbClr val="000000"/>
                                      </a:solidFill>
                                      <a:latin typeface="Cambria Math" panose="02040503050406030204" pitchFamily="18" charset="0"/>
                                    </a:rPr>
                                    <m:t>1−</m:t>
                                  </m:r>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𝑣</m:t>
                                      </m:r>
                                    </m:e>
                                    <m:sub>
                                      <m:r>
                                        <a:rPr sz="3200" i="1">
                                          <a:solidFill>
                                            <a:srgbClr val="000000"/>
                                          </a:solidFill>
                                          <a:latin typeface="Cambria Math" panose="02040503050406030204" pitchFamily="18" charset="0"/>
                                        </a:rPr>
                                        <m:t>𝑓</m:t>
                                      </m:r>
                                    </m:sub>
                                  </m:sSub>
                                  <m:r>
                                    <a:rPr sz="3200" i="1">
                                      <a:solidFill>
                                        <a:srgbClr val="000000"/>
                                      </a:solidFill>
                                      <a:latin typeface="Cambria Math" panose="02040503050406030204" pitchFamily="18" charset="0"/>
                                    </a:rPr>
                                    <m:t>/</m:t>
                                  </m:r>
                                  <m:r>
                                    <a:rPr sz="3200" i="1">
                                      <a:solidFill>
                                        <a:srgbClr val="000000"/>
                                      </a:solidFill>
                                      <a:latin typeface="Cambria Math" panose="02040503050406030204" pitchFamily="18" charset="0"/>
                                    </a:rPr>
                                    <m:t>𝑐</m:t>
                                  </m:r>
                                </m:den>
                              </m:f>
                            </m:e>
                          </m:d>
                        </m:e>
                        <m:sup>
                          <m:f>
                            <m:fPr>
                              <m:type m:val="lin"/>
                              <m:ctrlPr>
                                <a:rPr sz="3200" i="1">
                                  <a:solidFill>
                                    <a:srgbClr val="000000"/>
                                  </a:solidFill>
                                  <a:latin typeface="Cambria Math" panose="02040503050406030204" pitchFamily="18" charset="0"/>
                                </a:rPr>
                              </m:ctrlPr>
                            </m:fPr>
                            <m:num>
                              <m:r>
                                <a:rPr sz="3200" i="1">
                                  <a:solidFill>
                                    <a:srgbClr val="000000"/>
                                  </a:solidFill>
                                  <a:latin typeface="Cambria Math" panose="02040503050406030204" pitchFamily="18" charset="0"/>
                                </a:rPr>
                                <m:t>1</m:t>
                              </m:r>
                            </m:num>
                            <m:den>
                              <m:r>
                                <a:rPr sz="3200" i="1">
                                  <a:solidFill>
                                    <a:srgbClr val="000000"/>
                                  </a:solidFill>
                                  <a:latin typeface="Cambria Math" panose="02040503050406030204" pitchFamily="18" charset="0"/>
                                </a:rPr>
                                <m:t>2</m:t>
                              </m:r>
                            </m:den>
                          </m:f>
                        </m:sup>
                      </m:sSup>
                    </m:oMath>
                  </m:oMathPara>
                </a14:m>
                <a:endParaRPr sz="3200"/>
              </a:p>
            </p:txBody>
          </p:sp>
        </mc:Choice>
        <mc:Fallback xmlns="">
          <p:sp>
            <p:nvSpPr>
              <p:cNvPr id="1458" name="Equation"/>
              <p:cNvSpPr txBox="1">
                <a:spLocks noRot="1" noChangeAspect="1" noMove="1" noResize="1" noEditPoints="1" noAdjustHandles="1" noChangeArrowheads="1" noChangeShapeType="1" noTextEdit="1"/>
              </p:cNvSpPr>
              <p:nvPr/>
            </p:nvSpPr>
            <p:spPr>
              <a:xfrm>
                <a:off x="9348888" y="10797800"/>
                <a:ext cx="5583764" cy="1343746"/>
              </a:xfrm>
              <a:prstGeom prst="rect">
                <a:avLst/>
              </a:prstGeom>
              <a:blipFill>
                <a:blip r:embed="rId7"/>
                <a:stretch>
                  <a:fillRect l="-2727" t="-53271" r="-6136" b="-37383"/>
                </a:stretch>
              </a:blipFill>
              <a:ln w="12700">
                <a:miter lim="400000"/>
              </a:ln>
            </p:spPr>
            <p:txBody>
              <a:bodyPr/>
              <a:lstStyle/>
              <a:p>
                <a:r>
                  <a:rPr lang="en-PT">
                    <a:noFill/>
                  </a:rPr>
                  <a:t> </a:t>
                </a:r>
              </a:p>
            </p:txBody>
          </p:sp>
        </mc:Fallback>
      </mc:AlternateContent>
      <p:sp>
        <p:nvSpPr>
          <p:cNvPr id="1460" name="C. Badiali et al., “Tailored laser wakefield acceleration for decaying particles”, Phys. Rev. Research 8, 023077 (2026)."/>
          <p:cNvSpPr txBox="1"/>
          <p:nvPr/>
        </p:nvSpPr>
        <p:spPr>
          <a:xfrm>
            <a:off x="297161" y="12759615"/>
            <a:ext cx="10167640" cy="8829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nchor="ctr">
            <a:spAutoFit/>
          </a:bodyPr>
          <a:lstStyle>
            <a:lvl1pPr algn="l" defTabSz="457200">
              <a:defRPr sz="2400" i="1">
                <a:latin typeface="Gill Sans Light"/>
                <a:ea typeface="Gill Sans Light"/>
                <a:cs typeface="Gill Sans Light"/>
                <a:sym typeface="Gill Sans Light"/>
              </a:defRPr>
            </a:lvl1pPr>
          </a:lstStyle>
          <a:p>
            <a:r>
              <a:rPr dirty="0"/>
              <a:t>C</a:t>
            </a:r>
            <a:r>
              <a:rPr lang="en-PT" dirty="0"/>
              <a:t>. Badiali et al., “Simulation design for subluminal velocity-controlled spatio-temporal drivers in laser–plasma wakefields”, Plasma Phys. Control. Fusion </a:t>
            </a:r>
            <a:r>
              <a:rPr lang="en-PT" b="1" dirty="0"/>
              <a:t>68</a:t>
            </a:r>
            <a:r>
              <a:rPr lang="en-PT" dirty="0"/>
              <a:t>, 075016 (2026).</a:t>
            </a:r>
            <a:endParaRPr dirty="0"/>
          </a:p>
        </p:txBody>
      </p:sp>
      <p:pic>
        <p:nvPicPr>
          <p:cNvPr id="1461" name="pasted-movie.png" descr="pasted-movie.png"/>
          <p:cNvPicPr>
            <a:picLocks noChangeAspect="1"/>
          </p:cNvPicPr>
          <p:nvPr/>
        </p:nvPicPr>
        <p:blipFill>
          <a:blip r:embed="rId8"/>
          <a:stretch>
            <a:fillRect/>
          </a:stretch>
        </p:blipFill>
        <p:spPr>
          <a:xfrm>
            <a:off x="7606430" y="4159383"/>
            <a:ext cx="403475" cy="290502"/>
          </a:xfrm>
          <a:prstGeom prst="rect">
            <a:avLst/>
          </a:prstGeom>
          <a:ln w="12700">
            <a:miter lim="400000"/>
          </a:ln>
        </p:spPr>
      </p:pic>
      <p:pic>
        <p:nvPicPr>
          <p:cNvPr id="1462" name="pasted-movie.png" descr="pasted-movie.png"/>
          <p:cNvPicPr>
            <a:picLocks noChangeAspect="1"/>
          </p:cNvPicPr>
          <p:nvPr/>
        </p:nvPicPr>
        <p:blipFill>
          <a:blip r:embed="rId9"/>
          <a:stretch>
            <a:fillRect/>
          </a:stretch>
        </p:blipFill>
        <p:spPr>
          <a:xfrm>
            <a:off x="11870181" y="4107783"/>
            <a:ext cx="353314" cy="290503"/>
          </a:xfrm>
          <a:prstGeom prst="rect">
            <a:avLst/>
          </a:prstGeom>
          <a:ln w="12700">
            <a:miter lim="400000"/>
          </a:ln>
        </p:spPr>
      </p:pic>
      <p:pic>
        <p:nvPicPr>
          <p:cNvPr id="1463" name="pasted-movie.png" descr="pasted-movie.png"/>
          <p:cNvPicPr>
            <a:picLocks noChangeAspect="1"/>
          </p:cNvPicPr>
          <p:nvPr/>
        </p:nvPicPr>
        <p:blipFill>
          <a:blip r:embed="rId10"/>
          <a:stretch>
            <a:fillRect/>
          </a:stretch>
        </p:blipFill>
        <p:spPr>
          <a:xfrm>
            <a:off x="7564705" y="6963706"/>
            <a:ext cx="338919" cy="290502"/>
          </a:xfrm>
          <a:prstGeom prst="rect">
            <a:avLst/>
          </a:prstGeom>
          <a:ln w="12700">
            <a:miter lim="400000"/>
          </a:ln>
        </p:spPr>
      </p:pic>
      <p:pic>
        <p:nvPicPr>
          <p:cNvPr id="1464" name="pasted-movie.png" descr="pasted-movie.png"/>
          <p:cNvPicPr>
            <a:picLocks noChangeAspect="1"/>
          </p:cNvPicPr>
          <p:nvPr/>
        </p:nvPicPr>
        <p:blipFill>
          <a:blip r:embed="rId11"/>
          <a:stretch>
            <a:fillRect/>
          </a:stretch>
        </p:blipFill>
        <p:spPr>
          <a:xfrm>
            <a:off x="11889561" y="6958838"/>
            <a:ext cx="403475" cy="273788"/>
          </a:xfrm>
          <a:prstGeom prst="rect">
            <a:avLst/>
          </a:prstGeom>
          <a:ln w="12700">
            <a:miter lim="400000"/>
          </a:ln>
        </p:spPr>
      </p:pic>
      <p:sp>
        <p:nvSpPr>
          <p:cNvPr id="3" name="Slide Number Placeholder 2">
            <a:extLst>
              <a:ext uri="{FF2B5EF4-FFF2-40B4-BE49-F238E27FC236}">
                <a16:creationId xmlns:a16="http://schemas.microsoft.com/office/drawing/2014/main" id="{A14B2592-406F-ADF7-3071-98B678DE614E}"/>
              </a:ext>
            </a:extLst>
          </p:cNvPr>
          <p:cNvSpPr>
            <a:spLocks noGrp="1"/>
          </p:cNvSpPr>
          <p:nvPr>
            <p:ph type="sldNum" sz="quarter" idx="2"/>
          </p:nvPr>
        </p:nvSpPr>
        <p:spPr/>
        <p:txBody>
          <a:bodyPr/>
          <a:lstStyle/>
          <a:p>
            <a:fld id="{86CB4B4D-7CA3-9044-876B-883B54F8677D}" type="slidenum">
              <a:rPr lang="en-PT" smtClean="0"/>
              <a:t>26</a:t>
            </a:fld>
            <a:endParaRPr lang="en-PT"/>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6"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467"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1467"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468"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1469" name="C Badiali | EuPRAXIA_PP Final Meeting &amp; EuPRAXIA_DN Conference |   Sept 2026"/>
              <p:cNvSpPr txBox="1"/>
              <p:nvPr/>
            </p:nvSpPr>
            <p:spPr>
              <a:xfrm>
                <a:off x="12660462" y="13251656"/>
                <a:ext cx="11692980"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459ADA"/>
                    </a:solidFill>
                    <a:latin typeface="+mj-lt"/>
                    <a:ea typeface="+mj-ea"/>
                    <a:cs typeface="+mj-cs"/>
                    <a:sym typeface="Gill Sans"/>
                  </a:defRPr>
                </a:pPr>
                <a:r>
                  <a:t>C Badiali | EuPRAXIA_PP Final Meeting &amp; EuPRAXIA_DN Conference | </a:t>
                </a:r>
                <a14:m>
                  <m:oMath xmlns:m="http://schemas.openxmlformats.org/officeDocument/2006/math">
                    <m:sSup>
                      <m:sSupPr>
                        <m:ctrlPr>
                          <a:rPr sz="2300" i="1">
                            <a:solidFill>
                              <a:srgbClr val="459ADA"/>
                            </a:solidFill>
                            <a:latin typeface="Cambria Math" panose="02040503050406030204" pitchFamily="18" charset="0"/>
                          </a:rPr>
                        </m:ctrlPr>
                      </m:sSupPr>
                      <m:e>
                        <m:r>
                          <a:rPr sz="2300" i="1">
                            <a:solidFill>
                              <a:srgbClr val="459ADA"/>
                            </a:solidFill>
                            <a:latin typeface="Cambria Math" panose="02040503050406030204" pitchFamily="18" charset="0"/>
                          </a:rPr>
                          <m:t>21</m:t>
                        </m:r>
                      </m:e>
                      <m:sup>
                        <m:r>
                          <m:rPr>
                            <m:sty m:val="p"/>
                          </m:rPr>
                          <a:rPr sz="2300" i="1">
                            <a:solidFill>
                              <a:srgbClr val="459ADA"/>
                            </a:solidFill>
                            <a:latin typeface="Cambria Math" panose="02040503050406030204" pitchFamily="18" charset="0"/>
                          </a:rPr>
                          <m:t>st</m:t>
                        </m:r>
                      </m:sup>
                    </m:sSup>
                  </m:oMath>
                </a14:m>
                <a:r>
                  <a:t> Sept 2026 </a:t>
                </a:r>
              </a:p>
            </p:txBody>
          </p:sp>
        </mc:Choice>
        <mc:Fallback xmlns="">
          <p:sp>
            <p:nvSpPr>
              <p:cNvPr id="1469" name="C Badiali | EuPRAXIA_PP Final Meeting &amp; EuPRAXIA_DN Conference |   Sept 2026"/>
              <p:cNvSpPr txBox="1">
                <a:spLocks noRot="1" noChangeAspect="1" noMove="1" noResize="1" noEditPoints="1" noAdjustHandles="1" noChangeArrowheads="1" noChangeShapeType="1" noTextEdit="1"/>
              </p:cNvSpPr>
              <p:nvPr/>
            </p:nvSpPr>
            <p:spPr>
              <a:xfrm>
                <a:off x="12660462" y="13251656"/>
                <a:ext cx="11692980" cy="480023"/>
              </a:xfrm>
              <a:prstGeom prst="rect">
                <a:avLst/>
              </a:prstGeom>
              <a:blipFill>
                <a:blip r:embed="rId4"/>
                <a:stretch>
                  <a:fillRect t="-2564" r="-1518"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470" name="differenta0.png" descr="differenta0.png"/>
          <p:cNvPicPr>
            <a:picLocks noChangeAspect="1"/>
          </p:cNvPicPr>
          <p:nvPr/>
        </p:nvPicPr>
        <p:blipFill>
          <a:blip r:embed="rId5"/>
          <a:stretch>
            <a:fillRect/>
          </a:stretch>
        </p:blipFill>
        <p:spPr>
          <a:xfrm>
            <a:off x="6053577" y="3459917"/>
            <a:ext cx="12512516" cy="5403825"/>
          </a:xfrm>
          <a:prstGeom prst="rect">
            <a:avLst/>
          </a:prstGeom>
          <a:ln w="12700">
            <a:miter lim="400000"/>
          </a:ln>
        </p:spPr>
      </p:pic>
      <p:sp>
        <p:nvSpPr>
          <p:cNvPr id="1471" name="Rectangle"/>
          <p:cNvSpPr/>
          <p:nvPr/>
        </p:nvSpPr>
        <p:spPr>
          <a:xfrm>
            <a:off x="5798673" y="2667810"/>
            <a:ext cx="12786654" cy="8841181"/>
          </a:xfrm>
          <a:prstGeom prst="rect">
            <a:avLst/>
          </a:prstGeom>
          <a:ln w="25400">
            <a:solidFill>
              <a:srgbClr val="000000"/>
            </a:solidFill>
            <a:miter lim="400000"/>
          </a:ln>
        </p:spPr>
        <p:txBody>
          <a:bodyPr lIns="71436" tIns="71436" rIns="71436" bIns="71436" anchor="ctr"/>
          <a:lstStyle/>
          <a:p>
            <a:pPr defTabSz="584200">
              <a:defRPr sz="2400">
                <a:solidFill>
                  <a:srgbClr val="137F4E"/>
                </a:solidFill>
              </a:defRPr>
            </a:pPr>
            <a:endParaRPr/>
          </a:p>
        </p:txBody>
      </p:sp>
      <p:sp>
        <p:nvSpPr>
          <p:cNvPr id="1472" name="Rectangle"/>
          <p:cNvSpPr/>
          <p:nvPr/>
        </p:nvSpPr>
        <p:spPr>
          <a:xfrm>
            <a:off x="5794610" y="2213575"/>
            <a:ext cx="12794780" cy="791214"/>
          </a:xfrm>
          <a:prstGeom prst="rect">
            <a:avLst/>
          </a:prstGeom>
          <a:solidFill>
            <a:srgbClr val="B8361E"/>
          </a:solidFill>
          <a:ln w="25400">
            <a:solidFill>
              <a:srgbClr val="000000"/>
            </a:solidFill>
            <a:miter lim="400000"/>
          </a:ln>
        </p:spPr>
        <p:txBody>
          <a:bodyPr lIns="71436" tIns="71436" rIns="71436" bIns="71436" anchor="ctr"/>
          <a:lstStyle/>
          <a:p>
            <a:pPr defTabSz="457200">
              <a:lnSpc>
                <a:spcPts val="4400"/>
              </a:lnSpc>
              <a:tabLst>
                <a:tab pos="1066800" algn="l"/>
              </a:tabLst>
              <a:defRPr sz="3200" b="1">
                <a:solidFill>
                  <a:srgbClr val="FFFFFF"/>
                </a:solidFill>
                <a:latin typeface="+mj-lt"/>
                <a:ea typeface="+mj-ea"/>
                <a:cs typeface="+mj-cs"/>
                <a:sym typeface="Gill Sans"/>
              </a:defRPr>
            </a:pPr>
            <a:endParaRPr/>
          </a:p>
        </p:txBody>
      </p:sp>
      <p:sp>
        <p:nvSpPr>
          <p:cNvPr id="1473" name="Wakefeld Scaling with Laser’s Power"/>
          <p:cNvSpPr txBox="1"/>
          <p:nvPr/>
        </p:nvSpPr>
        <p:spPr>
          <a:xfrm>
            <a:off x="5815436" y="2287137"/>
            <a:ext cx="12596998" cy="6440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lnSpc>
                <a:spcPts val="4400"/>
              </a:lnSpc>
              <a:tabLst>
                <a:tab pos="1066800" algn="l"/>
              </a:tabLst>
              <a:defRPr sz="3200" b="1">
                <a:solidFill>
                  <a:srgbClr val="FFFFFF"/>
                </a:solidFill>
                <a:latin typeface="+mj-lt"/>
                <a:ea typeface="+mj-ea"/>
                <a:cs typeface="+mj-cs"/>
                <a:sym typeface="Gill Sans"/>
              </a:defRPr>
            </a:lvl1pPr>
          </a:lstStyle>
          <a:p>
            <a:r>
              <a:t>Wakefeld Scaling with Laser’s Power</a:t>
            </a:r>
          </a:p>
        </p:txBody>
      </p:sp>
      <mc:AlternateContent xmlns:mc="http://schemas.openxmlformats.org/markup-compatibility/2006" xmlns:a14="http://schemas.microsoft.com/office/drawing/2010/main">
        <mc:Choice Requires="a14">
          <p:sp>
            <p:nvSpPr>
              <p:cNvPr id="1474" name="Aenean commodo ligula eget dolor. Aenean massa. Cum sociis natoque penatibus et magnis dis parturient montes, nascetur ridiculus mus."/>
              <p:cNvSpPr txBox="1"/>
              <p:nvPr/>
            </p:nvSpPr>
            <p:spPr>
              <a:xfrm>
                <a:off x="7932624" y="9622907"/>
                <a:ext cx="8362622" cy="114238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defTabSz="457200">
                  <a:tabLst>
                    <a:tab pos="1066800" algn="l"/>
                  </a:tabLst>
                  <a:defRPr sz="3500">
                    <a:latin typeface="Gill Sans Light"/>
                    <a:ea typeface="Gill Sans Light"/>
                    <a:cs typeface="Gill Sans Light"/>
                    <a:sym typeface="Gill Sans Light"/>
                  </a:defRPr>
                </a:pPr>
                <a:r>
                  <a:t>The response of the wakefield changing </a:t>
                </a:r>
                <a14:m>
                  <m:oMath xmlns:m="http://schemas.openxmlformats.org/officeDocument/2006/math">
                    <m:sSub>
                      <m:sSubPr>
                        <m:ctrlPr>
                          <a:rPr sz="3700" i="1">
                            <a:solidFill>
                              <a:srgbClr val="000000"/>
                            </a:solidFill>
                            <a:latin typeface="Cambria Math" panose="02040503050406030204" pitchFamily="18" charset="0"/>
                          </a:rPr>
                        </m:ctrlPr>
                      </m:sSubPr>
                      <m:e>
                        <m:r>
                          <a:rPr sz="3700" i="1">
                            <a:solidFill>
                              <a:srgbClr val="000000"/>
                            </a:solidFill>
                            <a:latin typeface="Cambria Math" panose="02040503050406030204" pitchFamily="18" charset="0"/>
                          </a:rPr>
                          <m:t>𝑎</m:t>
                        </m:r>
                      </m:e>
                      <m:sub>
                        <m:r>
                          <a:rPr sz="3700" i="1">
                            <a:solidFill>
                              <a:srgbClr val="000000"/>
                            </a:solidFill>
                            <a:latin typeface="Cambria Math" panose="02040503050406030204" pitchFamily="18" charset="0"/>
                          </a:rPr>
                          <m:t>0</m:t>
                        </m:r>
                      </m:sub>
                    </m:sSub>
                  </m:oMath>
                </a14:m>
                <a:r>
                  <a:t> is comparable to standard wakefield acceleration.</a:t>
                </a:r>
              </a:p>
            </p:txBody>
          </p:sp>
        </mc:Choice>
        <mc:Fallback xmlns="">
          <p:sp>
            <p:nvSpPr>
              <p:cNvPr id="1474" name="Aenean commodo ligula eget dolor. Aenean massa. Cum sociis natoque penatibus et magnis dis parturient montes, nascetur ridiculus mus."/>
              <p:cNvSpPr txBox="1">
                <a:spLocks noRot="1" noChangeAspect="1" noMove="1" noResize="1" noEditPoints="1" noAdjustHandles="1" noChangeArrowheads="1" noChangeShapeType="1" noTextEdit="1"/>
              </p:cNvSpPr>
              <p:nvPr/>
            </p:nvSpPr>
            <p:spPr>
              <a:xfrm>
                <a:off x="7932624" y="9622907"/>
                <a:ext cx="8362622" cy="1142383"/>
              </a:xfrm>
              <a:prstGeom prst="rect">
                <a:avLst/>
              </a:prstGeom>
              <a:blipFill>
                <a:blip r:embed="rId6"/>
                <a:stretch>
                  <a:fillRect l="-2273" t="-6593" r="-2273" b="-21978"/>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476" name="pasted-movie.png" descr="pasted-movie.png"/>
          <p:cNvPicPr>
            <a:picLocks noChangeAspect="1"/>
          </p:cNvPicPr>
          <p:nvPr/>
        </p:nvPicPr>
        <p:blipFill>
          <a:blip r:embed="rId7"/>
          <a:stretch>
            <a:fillRect/>
          </a:stretch>
        </p:blipFill>
        <p:spPr>
          <a:xfrm>
            <a:off x="6853183" y="4024956"/>
            <a:ext cx="391400" cy="366938"/>
          </a:xfrm>
          <a:prstGeom prst="rect">
            <a:avLst/>
          </a:prstGeom>
          <a:ln w="12700">
            <a:miter lim="400000"/>
          </a:ln>
        </p:spPr>
      </p:pic>
      <p:pic>
        <p:nvPicPr>
          <p:cNvPr id="1477" name="pasted-movie.png" descr="pasted-movie.png"/>
          <p:cNvPicPr>
            <a:picLocks noChangeAspect="1"/>
          </p:cNvPicPr>
          <p:nvPr/>
        </p:nvPicPr>
        <p:blipFill>
          <a:blip r:embed="rId7"/>
          <a:stretch>
            <a:fillRect/>
          </a:stretch>
        </p:blipFill>
        <p:spPr>
          <a:xfrm>
            <a:off x="9677139" y="4024956"/>
            <a:ext cx="391400" cy="366938"/>
          </a:xfrm>
          <a:prstGeom prst="rect">
            <a:avLst/>
          </a:prstGeom>
          <a:ln w="12700">
            <a:miter lim="400000"/>
          </a:ln>
        </p:spPr>
      </p:pic>
      <p:pic>
        <p:nvPicPr>
          <p:cNvPr id="1478" name="pasted-movie.png" descr="pasted-movie.png"/>
          <p:cNvPicPr>
            <a:picLocks noChangeAspect="1"/>
          </p:cNvPicPr>
          <p:nvPr/>
        </p:nvPicPr>
        <p:blipFill>
          <a:blip r:embed="rId8"/>
          <a:stretch>
            <a:fillRect/>
          </a:stretch>
        </p:blipFill>
        <p:spPr>
          <a:xfrm>
            <a:off x="12501094" y="4005225"/>
            <a:ext cx="275006" cy="275006"/>
          </a:xfrm>
          <a:prstGeom prst="rect">
            <a:avLst/>
          </a:prstGeom>
          <a:ln w="12700">
            <a:miter lim="400000"/>
          </a:ln>
        </p:spPr>
      </p:pic>
      <p:pic>
        <p:nvPicPr>
          <p:cNvPr id="1479" name="pasted-movie.png" descr="pasted-movie.png"/>
          <p:cNvPicPr>
            <a:picLocks noChangeAspect="1"/>
          </p:cNvPicPr>
          <p:nvPr/>
        </p:nvPicPr>
        <p:blipFill>
          <a:blip r:embed="rId9"/>
          <a:srcRect b="13432"/>
          <a:stretch>
            <a:fillRect/>
          </a:stretch>
        </p:blipFill>
        <p:spPr>
          <a:xfrm>
            <a:off x="15351058" y="4149092"/>
            <a:ext cx="178638" cy="194985"/>
          </a:xfrm>
          <a:prstGeom prst="rect">
            <a:avLst/>
          </a:prstGeom>
          <a:ln w="12700">
            <a:miter lim="400000"/>
          </a:ln>
        </p:spPr>
      </p:pic>
      <p:pic>
        <p:nvPicPr>
          <p:cNvPr id="1480" name="pasted-movie.png" descr="pasted-movie.png"/>
          <p:cNvPicPr>
            <a:picLocks noChangeAspect="1"/>
          </p:cNvPicPr>
          <p:nvPr/>
        </p:nvPicPr>
        <p:blipFill>
          <a:blip r:embed="rId9"/>
          <a:srcRect t="28192" b="29298"/>
          <a:stretch>
            <a:fillRect/>
          </a:stretch>
        </p:blipFill>
        <p:spPr>
          <a:xfrm>
            <a:off x="15351058" y="4060192"/>
            <a:ext cx="178638" cy="95748"/>
          </a:xfrm>
          <a:prstGeom prst="rect">
            <a:avLst/>
          </a:prstGeom>
          <a:ln w="12700">
            <a:miter lim="400000"/>
          </a:ln>
        </p:spPr>
      </p:pic>
      <p:pic>
        <p:nvPicPr>
          <p:cNvPr id="1481" name="pasted-movie.png" descr="pasted-movie.png"/>
          <p:cNvPicPr>
            <a:picLocks noChangeAspect="1"/>
          </p:cNvPicPr>
          <p:nvPr/>
        </p:nvPicPr>
        <p:blipFill>
          <a:blip r:embed="rId10"/>
          <a:stretch>
            <a:fillRect/>
          </a:stretch>
        </p:blipFill>
        <p:spPr>
          <a:xfrm>
            <a:off x="15517403" y="4090078"/>
            <a:ext cx="178594" cy="211295"/>
          </a:xfrm>
          <a:prstGeom prst="rect">
            <a:avLst/>
          </a:prstGeom>
          <a:ln w="12700">
            <a:miter lim="400000"/>
          </a:ln>
        </p:spPr>
      </p:pic>
      <p:pic>
        <p:nvPicPr>
          <p:cNvPr id="1482" name="pasted-movie.png" descr="pasted-movie.png"/>
          <p:cNvPicPr>
            <a:picLocks noChangeAspect="1"/>
          </p:cNvPicPr>
          <p:nvPr/>
        </p:nvPicPr>
        <p:blipFill>
          <a:blip r:embed="rId9"/>
          <a:srcRect l="72665" t="28192" b="29298"/>
          <a:stretch>
            <a:fillRect/>
          </a:stretch>
        </p:blipFill>
        <p:spPr>
          <a:xfrm>
            <a:off x="15531666" y="4012567"/>
            <a:ext cx="48830" cy="95748"/>
          </a:xfrm>
          <a:prstGeom prst="rect">
            <a:avLst/>
          </a:prstGeom>
          <a:ln w="12700">
            <a:miter lim="400000"/>
          </a:ln>
        </p:spPr>
      </p:pic>
      <p:sp>
        <p:nvSpPr>
          <p:cNvPr id="2" name="Exploring Extreme Cases and Laser Energy Estimate">
            <a:extLst>
              <a:ext uri="{FF2B5EF4-FFF2-40B4-BE49-F238E27FC236}">
                <a16:creationId xmlns:a16="http://schemas.microsoft.com/office/drawing/2014/main" id="{1B9A9500-EAF1-7634-3E03-891421889B99}"/>
              </a:ext>
            </a:extLst>
          </p:cNvPr>
          <p:cNvSpPr txBox="1"/>
          <p:nvPr/>
        </p:nvSpPr>
        <p:spPr>
          <a:xfrm>
            <a:off x="88900" y="333565"/>
            <a:ext cx="20809863" cy="10675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lvl1pPr>
          </a:lstStyle>
          <a:p>
            <a:r>
              <a:rPr lang="en-PT" dirty="0"/>
              <a:t>Increasing Laser Strength Drives Stronger, Nonlinear Wakefields</a:t>
            </a:r>
            <a:endParaRPr dirty="0"/>
          </a:p>
        </p:txBody>
      </p:sp>
      <p:sp>
        <p:nvSpPr>
          <p:cNvPr id="4" name="Slide Number Placeholder 3">
            <a:extLst>
              <a:ext uri="{FF2B5EF4-FFF2-40B4-BE49-F238E27FC236}">
                <a16:creationId xmlns:a16="http://schemas.microsoft.com/office/drawing/2014/main" id="{19D8F57D-DD25-683B-75F6-AE0C0AE015EE}"/>
              </a:ext>
            </a:extLst>
          </p:cNvPr>
          <p:cNvSpPr>
            <a:spLocks noGrp="1"/>
          </p:cNvSpPr>
          <p:nvPr>
            <p:ph type="sldNum" sz="quarter" idx="2"/>
          </p:nvPr>
        </p:nvSpPr>
        <p:spPr/>
        <p:txBody>
          <a:bodyPr/>
          <a:lstStyle/>
          <a:p>
            <a:fld id="{86CB4B4D-7CA3-9044-876B-883B54F8677D}" type="slidenum">
              <a:rPr lang="en-PT" smtClean="0"/>
              <a:t>27</a:t>
            </a:fld>
            <a:endParaRPr lang="en-PT"/>
          </a:p>
        </p:txBody>
      </p:sp>
      <p:sp>
        <p:nvSpPr>
          <p:cNvPr id="8" name="C. Badiali et al., “Tailored laser wakefield acceleration for decaying particles”, Phys. Rev. Research 8, 023077 (2026).">
            <a:extLst>
              <a:ext uri="{FF2B5EF4-FFF2-40B4-BE49-F238E27FC236}">
                <a16:creationId xmlns:a16="http://schemas.microsoft.com/office/drawing/2014/main" id="{164C92EE-616C-BB2A-EF03-EF4119F869D7}"/>
              </a:ext>
            </a:extLst>
          </p:cNvPr>
          <p:cNvSpPr txBox="1"/>
          <p:nvPr/>
        </p:nvSpPr>
        <p:spPr>
          <a:xfrm>
            <a:off x="297161" y="12759615"/>
            <a:ext cx="10167640" cy="8829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nchor="ctr">
            <a:spAutoFit/>
          </a:bodyPr>
          <a:lstStyle>
            <a:lvl1pPr algn="l" defTabSz="457200">
              <a:defRPr sz="2400" i="1">
                <a:latin typeface="Gill Sans Light"/>
                <a:ea typeface="Gill Sans Light"/>
                <a:cs typeface="Gill Sans Light"/>
                <a:sym typeface="Gill Sans Light"/>
              </a:defRPr>
            </a:lvl1pPr>
          </a:lstStyle>
          <a:p>
            <a:r>
              <a:rPr dirty="0"/>
              <a:t>C</a:t>
            </a:r>
            <a:r>
              <a:rPr lang="en-PT" dirty="0"/>
              <a:t>. Badiali et al., “Simulation design for subluminal velocity-controlled spatio-temporal drivers in laser–plasma wakefields”, Plasma Phys. Control. Fusion </a:t>
            </a:r>
            <a:r>
              <a:rPr lang="en-PT" b="1" dirty="0"/>
              <a:t>68</a:t>
            </a:r>
            <a:r>
              <a:rPr lang="en-PT" dirty="0"/>
              <a:t>, 075016 (2026).</a:t>
            </a:r>
            <a:endParaRPr dirty="0"/>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485"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rPr dirty="0"/>
                  <a:t>C Badiali | Thesis </a:t>
                </a:r>
                <a:r>
                  <a:rPr dirty="0" err="1"/>
                  <a:t>Defence</a:t>
                </a:r>
                <a:r>
                  <a:rPr dirty="0"/>
                  <a:t>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rPr dirty="0"/>
                  <a:t> June | 2026 </a:t>
                </a:r>
              </a:p>
            </p:txBody>
          </p:sp>
        </mc:Choice>
        <mc:Fallback xmlns="">
          <p:sp>
            <p:nvSpPr>
              <p:cNvPr id="1485"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486"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p:pic>
        <p:nvPicPr>
          <p:cNvPr id="1487" name="pasted-movie.png" descr="pasted-movie.png"/>
          <p:cNvPicPr>
            <a:picLocks noChangeAspect="1"/>
          </p:cNvPicPr>
          <p:nvPr/>
        </p:nvPicPr>
        <p:blipFill>
          <a:blip r:embed="rId4"/>
          <a:stretch>
            <a:fillRect/>
          </a:stretch>
        </p:blipFill>
        <p:spPr>
          <a:xfrm>
            <a:off x="2188998" y="3815453"/>
            <a:ext cx="3380679" cy="1019176"/>
          </a:xfrm>
          <a:prstGeom prst="rect">
            <a:avLst/>
          </a:prstGeom>
          <a:ln w="12700">
            <a:miter lim="400000"/>
          </a:ln>
        </p:spPr>
      </p:pic>
      <p:grpSp>
        <p:nvGrpSpPr>
          <p:cNvPr id="1490" name="Group"/>
          <p:cNvGrpSpPr/>
          <p:nvPr/>
        </p:nvGrpSpPr>
        <p:grpSpPr>
          <a:xfrm>
            <a:off x="1791627" y="3919117"/>
            <a:ext cx="3592602" cy="2597960"/>
            <a:chOff x="0" y="0"/>
            <a:chExt cx="3592601" cy="2597959"/>
          </a:xfrm>
        </p:grpSpPr>
        <p:pic>
          <p:nvPicPr>
            <p:cNvPr id="1488" name="1.png" descr="1.png"/>
            <p:cNvPicPr>
              <a:picLocks noChangeAspect="1"/>
            </p:cNvPicPr>
            <p:nvPr/>
          </p:nvPicPr>
          <p:blipFill>
            <a:blip r:embed="rId5"/>
            <a:srcRect l="5212" r="28969"/>
            <a:stretch>
              <a:fillRect/>
            </a:stretch>
          </p:blipFill>
          <p:spPr>
            <a:xfrm>
              <a:off x="0" y="0"/>
              <a:ext cx="3419831" cy="2597960"/>
            </a:xfrm>
            <a:prstGeom prst="rect">
              <a:avLst/>
            </a:prstGeom>
            <a:ln w="12700" cap="flat">
              <a:noFill/>
              <a:miter lim="400000"/>
            </a:ln>
            <a:effectLst/>
          </p:spPr>
        </p:pic>
        <p:pic>
          <p:nvPicPr>
            <p:cNvPr id="1489" name="pasted-movie.png" descr="pasted-movie.png"/>
            <p:cNvPicPr>
              <a:picLocks noChangeAspect="1"/>
            </p:cNvPicPr>
            <p:nvPr/>
          </p:nvPicPr>
          <p:blipFill>
            <a:blip r:embed="rId6"/>
            <a:srcRect/>
            <a:stretch>
              <a:fillRect/>
            </a:stretch>
          </p:blipFill>
          <p:spPr>
            <a:xfrm rot="16200000">
              <a:off x="3172262" y="363616"/>
              <a:ext cx="621042" cy="219637"/>
            </a:xfrm>
            <a:prstGeom prst="rect">
              <a:avLst/>
            </a:prstGeom>
            <a:ln w="12700" cap="flat">
              <a:noFill/>
              <a:miter lim="400000"/>
            </a:ln>
            <a:effectLst/>
          </p:spPr>
        </p:pic>
      </p:grpSp>
      <p:sp>
        <p:nvSpPr>
          <p:cNvPr id="1491" name="The flying focus technique decouples the peak intensity velocity from the group velocity of the pulse [1,4]."/>
          <p:cNvSpPr txBox="1"/>
          <p:nvPr/>
        </p:nvSpPr>
        <p:spPr>
          <a:xfrm>
            <a:off x="5608830" y="3353854"/>
            <a:ext cx="15834469" cy="53456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spAutoFit/>
          </a:bodyPr>
          <a:lstStyle/>
          <a:p>
            <a:pPr algn="l" defTabSz="457200">
              <a:spcBef>
                <a:spcPts val="1400"/>
              </a:spcBef>
              <a:defRPr sz="3200">
                <a:latin typeface="Gill Sans SemiBold"/>
                <a:ea typeface="Gill Sans SemiBold"/>
                <a:cs typeface="Gill Sans SemiBold"/>
                <a:sym typeface="Gill Sans SemiBold"/>
              </a:defRPr>
            </a:pPr>
            <a:r>
              <a:rPr dirty="0"/>
              <a:t>Accelerating Short-Lived Particles with Plasma Wakes</a:t>
            </a:r>
          </a:p>
          <a:p>
            <a:pPr marL="457200" indent="-317500" algn="l" defTabSz="457200">
              <a:spcBef>
                <a:spcPts val="1200"/>
              </a:spcBef>
              <a:buSzPct val="100000"/>
              <a:buFont typeface="Times Roman"/>
              <a:buChar char="•"/>
              <a:defRPr sz="3200">
                <a:latin typeface="Gill Sans Light"/>
                <a:ea typeface="Gill Sans Light"/>
                <a:cs typeface="Gill Sans Light"/>
                <a:sym typeface="Gill Sans Light"/>
              </a:defRPr>
            </a:pPr>
            <a:r>
              <a:rPr dirty="0"/>
              <a:t>Standard laser </a:t>
            </a:r>
            <a:r>
              <a:rPr dirty="0" err="1"/>
              <a:t>wakefield</a:t>
            </a:r>
            <a:r>
              <a:rPr dirty="0"/>
              <a:t> schemes are</a:t>
            </a:r>
            <a:r>
              <a:rPr dirty="0">
                <a:latin typeface="+mj-lt"/>
                <a:ea typeface="+mj-ea"/>
                <a:cs typeface="+mj-cs"/>
                <a:sym typeface="Gill Sans"/>
              </a:rPr>
              <a:t> too fast</a:t>
            </a:r>
            <a:r>
              <a:rPr dirty="0"/>
              <a:t> for heavy particles like muons, pions, and kaons.</a:t>
            </a:r>
          </a:p>
          <a:p>
            <a:pPr marL="457200" indent="-317500" algn="l" defTabSz="457200">
              <a:spcBef>
                <a:spcPts val="1200"/>
              </a:spcBef>
              <a:buSzPct val="100000"/>
              <a:buFont typeface="Times Roman"/>
              <a:buChar char="•"/>
              <a:defRPr sz="3200">
                <a:latin typeface="Gill Sans Light"/>
                <a:ea typeface="Gill Sans Light"/>
                <a:cs typeface="Gill Sans Light"/>
                <a:sym typeface="Gill Sans Light"/>
              </a:defRPr>
            </a:pPr>
            <a:r>
              <a:rPr dirty="0">
                <a:latin typeface="+mj-lt"/>
                <a:ea typeface="+mj-ea"/>
                <a:cs typeface="+mj-cs"/>
                <a:sym typeface="Gill Sans"/>
              </a:rPr>
              <a:t>Subluminal laser pulses</a:t>
            </a:r>
            <a:r>
              <a:rPr dirty="0"/>
              <a:t> + </a:t>
            </a:r>
            <a:r>
              <a:rPr dirty="0">
                <a:latin typeface="+mj-lt"/>
                <a:ea typeface="+mj-ea"/>
                <a:cs typeface="+mj-cs"/>
                <a:sym typeface="Gill Sans"/>
              </a:rPr>
              <a:t>tailored density profiles</a:t>
            </a:r>
            <a:r>
              <a:rPr dirty="0"/>
              <a:t> allow phase matching and long acceleration</a:t>
            </a:r>
            <a:r>
              <a:rPr lang="pt-PT" dirty="0"/>
              <a:t> </a:t>
            </a:r>
            <a:r>
              <a:rPr lang="en-PT" sz="3200" dirty="0">
                <a:latin typeface="Gill Sans Light"/>
                <a:sym typeface="Gill Sans Light"/>
              </a:rPr>
              <a:t>extending acceleration over millimetre-scale distances.</a:t>
            </a:r>
            <a:endParaRPr dirty="0"/>
          </a:p>
          <a:p>
            <a:pPr marL="457200" indent="-317500" algn="l" defTabSz="457200">
              <a:spcBef>
                <a:spcPts val="1200"/>
              </a:spcBef>
              <a:buSzPct val="100000"/>
              <a:buFont typeface="Times Roman"/>
              <a:buChar char="•"/>
              <a:defRPr sz="3200">
                <a:latin typeface="Gill Sans Light"/>
                <a:ea typeface="Gill Sans Light"/>
                <a:cs typeface="Gill Sans Light"/>
                <a:sym typeface="Gill Sans Light"/>
              </a:defRPr>
            </a:pPr>
            <a:r>
              <a:rPr dirty="0"/>
              <a:t>OSIRIS simulations </a:t>
            </a:r>
            <a:r>
              <a:rPr lang="en-PT" sz="3200" b="1" dirty="0">
                <a:latin typeface="Gill Sans Light"/>
                <a:sym typeface="Gill Sans Light"/>
              </a:rPr>
              <a:t>support the theoretical model</a:t>
            </a:r>
            <a:r>
              <a:rPr lang="en-PT" sz="3200" dirty="0">
                <a:latin typeface="Gill Sans Light"/>
                <a:sym typeface="Gill Sans Light"/>
              </a:rPr>
              <a:t> across different particle masses, initial velocities and accelerating buckets.</a:t>
            </a:r>
            <a:endParaRPr dirty="0"/>
          </a:p>
          <a:p>
            <a:pPr marL="457200" indent="-317500" algn="l" defTabSz="457200">
              <a:spcBef>
                <a:spcPts val="1200"/>
              </a:spcBef>
              <a:buSzPct val="100000"/>
              <a:buFont typeface="Times Roman"/>
              <a:buChar char="•"/>
              <a:defRPr sz="3200">
                <a:latin typeface="Gill Sans Light"/>
                <a:ea typeface="Gill Sans Light"/>
                <a:cs typeface="Gill Sans Light"/>
                <a:sym typeface="Gill Sans Light"/>
              </a:defRPr>
            </a:pPr>
            <a:r>
              <a:rPr lang="en-PT" sz="3200" b="1" dirty="0">
                <a:latin typeface="Gill Sans Light"/>
                <a:sym typeface="Gill Sans Light"/>
              </a:rPr>
              <a:t>Laser-design scalings guide efficient wake excitation:</a:t>
            </a:r>
            <a:r>
              <a:rPr lang="en-PT" sz="3200" dirty="0">
                <a:latin typeface="Gill Sans Light"/>
                <a:sym typeface="Gill Sans Light"/>
              </a:rPr>
              <a:t> slower focal velocities require tighter focusing, while increasing laser strength produces stronger, nonlinear wakes.</a:t>
            </a:r>
          </a:p>
          <a:p>
            <a:pPr marL="457200" indent="-317500" algn="l" defTabSz="457200">
              <a:spcBef>
                <a:spcPts val="1200"/>
              </a:spcBef>
              <a:buSzPct val="100000"/>
              <a:buFont typeface="Times Roman"/>
              <a:buChar char="•"/>
              <a:defRPr sz="3200">
                <a:latin typeface="Gill Sans Light"/>
                <a:ea typeface="Gill Sans Light"/>
                <a:cs typeface="Gill Sans Light"/>
                <a:sym typeface="Gill Sans Light"/>
              </a:defRPr>
            </a:pPr>
            <a:endParaRPr dirty="0"/>
          </a:p>
        </p:txBody>
      </p:sp>
      <p:sp>
        <p:nvSpPr>
          <p:cNvPr id="1492" name="Conclusions"/>
          <p:cNvSpPr txBox="1"/>
          <p:nvPr/>
        </p:nvSpPr>
        <p:spPr>
          <a:xfrm>
            <a:off x="377572" y="313851"/>
            <a:ext cx="4301109" cy="10191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lvl1pPr>
          </a:lstStyle>
          <a:p>
            <a:r>
              <a:t>Conclusions</a:t>
            </a:r>
          </a:p>
        </p:txBody>
      </p:sp>
      <p:pic>
        <p:nvPicPr>
          <p:cNvPr id="1494" name="pasted-movie.png" descr="pasted-movie.png"/>
          <p:cNvPicPr>
            <a:picLocks noChangeAspect="1"/>
          </p:cNvPicPr>
          <p:nvPr/>
        </p:nvPicPr>
        <p:blipFill>
          <a:blip r:embed="rId7"/>
          <a:stretch>
            <a:fillRect/>
          </a:stretch>
        </p:blipFill>
        <p:spPr>
          <a:xfrm>
            <a:off x="1687050" y="9225105"/>
            <a:ext cx="6358767" cy="1019175"/>
          </a:xfrm>
          <a:prstGeom prst="rect">
            <a:avLst/>
          </a:prstGeom>
          <a:ln w="12700">
            <a:miter lim="400000"/>
          </a:ln>
        </p:spPr>
      </p:pic>
      <p:sp>
        <p:nvSpPr>
          <p:cNvPr id="1495" name="Rounded Rectangle"/>
          <p:cNvSpPr/>
          <p:nvPr/>
        </p:nvSpPr>
        <p:spPr>
          <a:xfrm>
            <a:off x="1687050" y="2867140"/>
            <a:ext cx="20097756" cy="5449940"/>
          </a:xfrm>
          <a:prstGeom prst="roundRect">
            <a:avLst>
              <a:gd name="adj" fmla="val 7803"/>
            </a:avLst>
          </a:prstGeom>
          <a:ln w="25400">
            <a:solidFill>
              <a:srgbClr val="53585F"/>
            </a:solidFill>
            <a:miter lim="400000"/>
          </a:ln>
        </p:spPr>
        <p:txBody>
          <a:bodyPr lIns="71437" tIns="71437" rIns="71437" bIns="71437" anchor="ctr"/>
          <a:lstStyle/>
          <a:p>
            <a:pPr>
              <a:defRPr sz="3200">
                <a:solidFill>
                  <a:srgbClr val="FFFFFF"/>
                </a:solidFill>
              </a:defRPr>
            </a:pPr>
            <a:endParaRPr/>
          </a:p>
        </p:txBody>
      </p:sp>
      <p:sp>
        <p:nvSpPr>
          <p:cNvPr id="4" name="The flying focus technique decouples the peak intensity velocity from the group velocity of the pulse [1,4].">
            <a:extLst>
              <a:ext uri="{FF2B5EF4-FFF2-40B4-BE49-F238E27FC236}">
                <a16:creationId xmlns:a16="http://schemas.microsoft.com/office/drawing/2014/main" id="{B719A235-8ACA-18BB-8FD8-0A203E00DFA6}"/>
              </a:ext>
            </a:extLst>
          </p:cNvPr>
          <p:cNvSpPr txBox="1"/>
          <p:nvPr/>
        </p:nvSpPr>
        <p:spPr>
          <a:xfrm>
            <a:off x="1170432" y="9232760"/>
            <a:ext cx="22043136" cy="6367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6" tIns="71436" rIns="71436" bIns="71436" anchor="ctr">
            <a:spAutoFit/>
          </a:bodyPr>
          <a:lstStyle/>
          <a:p>
            <a:pPr algn="l" defTabSz="457200">
              <a:spcBef>
                <a:spcPts val="1400"/>
              </a:spcBef>
              <a:defRPr sz="3200">
                <a:latin typeface="Gill Sans SemiBold"/>
                <a:ea typeface="Gill Sans SemiBold"/>
                <a:cs typeface="Gill Sans SemiBold"/>
                <a:sym typeface="Gill Sans SemiBold"/>
              </a:defRPr>
            </a:pPr>
            <a:r>
              <a:rPr lang="pt-PT" dirty="0" err="1"/>
              <a:t>Together</a:t>
            </a:r>
            <a:r>
              <a:rPr lang="pt-PT" dirty="0"/>
              <a:t>, </a:t>
            </a:r>
            <a:r>
              <a:rPr lang="pt-PT" dirty="0" err="1"/>
              <a:t>these</a:t>
            </a:r>
            <a:r>
              <a:rPr lang="pt-PT" dirty="0"/>
              <a:t> </a:t>
            </a:r>
            <a:r>
              <a:rPr lang="pt-PT" dirty="0" err="1"/>
              <a:t>results</a:t>
            </a:r>
            <a:r>
              <a:rPr lang="pt-PT" dirty="0"/>
              <a:t> </a:t>
            </a:r>
            <a:r>
              <a:rPr lang="pt-PT" dirty="0" err="1"/>
              <a:t>establish</a:t>
            </a:r>
            <a:r>
              <a:rPr lang="pt-PT" dirty="0"/>
              <a:t> a </a:t>
            </a:r>
            <a:r>
              <a:rPr lang="pt-PT" dirty="0" err="1"/>
              <a:t>theoretical</a:t>
            </a:r>
            <a:r>
              <a:rPr lang="pt-PT" dirty="0"/>
              <a:t> </a:t>
            </a:r>
            <a:r>
              <a:rPr lang="pt-PT" dirty="0" err="1"/>
              <a:t>and</a:t>
            </a:r>
            <a:r>
              <a:rPr lang="pt-PT" dirty="0"/>
              <a:t> </a:t>
            </a:r>
            <a:r>
              <a:rPr lang="pt-PT" dirty="0" err="1"/>
              <a:t>numerical</a:t>
            </a:r>
            <a:r>
              <a:rPr lang="pt-PT" dirty="0"/>
              <a:t> </a:t>
            </a:r>
            <a:r>
              <a:rPr lang="pt-PT" dirty="0" err="1"/>
              <a:t>basis</a:t>
            </a:r>
            <a:r>
              <a:rPr lang="pt-PT" dirty="0"/>
              <a:t> for </a:t>
            </a:r>
            <a:r>
              <a:rPr lang="pt-PT" dirty="0" err="1"/>
              <a:t>compact</a:t>
            </a:r>
            <a:r>
              <a:rPr lang="pt-PT" dirty="0"/>
              <a:t> plasma </a:t>
            </a:r>
            <a:r>
              <a:rPr lang="pt-PT" dirty="0" err="1"/>
              <a:t>acceleration</a:t>
            </a:r>
            <a:r>
              <a:rPr lang="pt-PT" dirty="0"/>
              <a:t> </a:t>
            </a:r>
            <a:r>
              <a:rPr lang="pt-PT" dirty="0" err="1"/>
              <a:t>of</a:t>
            </a:r>
            <a:r>
              <a:rPr lang="pt-PT" dirty="0"/>
              <a:t> short-</a:t>
            </a:r>
            <a:r>
              <a:rPr lang="pt-PT" dirty="0" err="1"/>
              <a:t>lived</a:t>
            </a:r>
            <a:r>
              <a:rPr lang="pt-PT" dirty="0"/>
              <a:t> </a:t>
            </a:r>
            <a:r>
              <a:rPr lang="pt-PT" dirty="0" err="1"/>
              <a:t>particles</a:t>
            </a:r>
            <a:r>
              <a:rPr lang="pt-PT" dirty="0"/>
              <a:t>. </a:t>
            </a:r>
            <a:r>
              <a:rPr dirty="0"/>
              <a:t> </a:t>
            </a:r>
          </a:p>
        </p:txBody>
      </p:sp>
      <p:sp>
        <p:nvSpPr>
          <p:cNvPr id="5" name="Slide Number Placeholder 4">
            <a:extLst>
              <a:ext uri="{FF2B5EF4-FFF2-40B4-BE49-F238E27FC236}">
                <a16:creationId xmlns:a16="http://schemas.microsoft.com/office/drawing/2014/main" id="{0DC223F0-82BE-0488-450A-F4538FEE55B3}"/>
              </a:ext>
            </a:extLst>
          </p:cNvPr>
          <p:cNvSpPr>
            <a:spLocks noGrp="1"/>
          </p:cNvSpPr>
          <p:nvPr>
            <p:ph type="sldNum" sz="quarter" idx="2"/>
          </p:nvPr>
        </p:nvSpPr>
        <p:spPr/>
        <p:txBody>
          <a:bodyPr/>
          <a:lstStyle/>
          <a:p>
            <a:fld id="{86CB4B4D-7CA3-9044-876B-883B54F8677D}" type="slidenum">
              <a:rPr lang="en-PT" smtClean="0"/>
              <a:t>28</a:t>
            </a:fld>
            <a:endParaRPr lang="en-PT"/>
          </a:p>
        </p:txBody>
      </p:sp>
      <p:sp>
        <p:nvSpPr>
          <p:cNvPr id="7" name="C. Badiali et al., “Tailored laser wakefield acceleration for decaying particles”, Phys. Rev. Research 8, 023077 (2026).">
            <a:extLst>
              <a:ext uri="{FF2B5EF4-FFF2-40B4-BE49-F238E27FC236}">
                <a16:creationId xmlns:a16="http://schemas.microsoft.com/office/drawing/2014/main" id="{E15B75BD-9CBC-1E0D-7441-68E26F4C8D13}"/>
              </a:ext>
            </a:extLst>
          </p:cNvPr>
          <p:cNvSpPr txBox="1"/>
          <p:nvPr/>
        </p:nvSpPr>
        <p:spPr>
          <a:xfrm>
            <a:off x="2790468" y="10642608"/>
            <a:ext cx="18305599" cy="16215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nchor="ctr">
            <a:spAutoFit/>
          </a:bodyPr>
          <a:lstStyle>
            <a:lvl1pPr algn="l" defTabSz="457200">
              <a:defRPr sz="2400" i="1">
                <a:latin typeface="Gill Sans Light"/>
                <a:ea typeface="Gill Sans Light"/>
                <a:cs typeface="Gill Sans Light"/>
                <a:sym typeface="Gill Sans Light"/>
              </a:defRPr>
            </a:lvl1pPr>
          </a:lstStyle>
          <a:p>
            <a:r>
              <a:rPr lang="pt-PT" sz="3200" dirty="0"/>
              <a:t>- </a:t>
            </a:r>
            <a:r>
              <a:rPr sz="3200" dirty="0"/>
              <a:t>C. Badiali et al., “Tailored laser </a:t>
            </a:r>
            <a:r>
              <a:rPr sz="3200" dirty="0" err="1"/>
              <a:t>wakefield</a:t>
            </a:r>
            <a:r>
              <a:rPr sz="3200" dirty="0"/>
              <a:t> acceleration for decaying particles”, Phys. Rev. Research 8, 02307 (2026)</a:t>
            </a:r>
            <a:endParaRPr lang="pt-PT" sz="3200" dirty="0"/>
          </a:p>
          <a:p>
            <a:r>
              <a:rPr lang="en-PT" sz="3200" dirty="0"/>
              <a:t>- </a:t>
            </a:r>
            <a:r>
              <a:rPr lang="en-GB" sz="3200" dirty="0"/>
              <a:t>C. Badiali et al., “Simulation design for subluminal  velocity-controlled </a:t>
            </a:r>
            <a:r>
              <a:rPr lang="en-GB" sz="3200" dirty="0" err="1"/>
              <a:t>spatio</a:t>
            </a:r>
            <a:r>
              <a:rPr lang="en-GB" sz="3200" dirty="0"/>
              <a:t>-temporal drivers in laser–plasma </a:t>
            </a:r>
            <a:r>
              <a:rPr lang="en-GB" sz="3200" dirty="0" err="1"/>
              <a:t>wakefields</a:t>
            </a:r>
            <a:r>
              <a:rPr lang="en-GB" sz="3200" dirty="0"/>
              <a:t>”, Plasma Phys. Control. Fusion </a:t>
            </a:r>
            <a:r>
              <a:rPr lang="en-GB" sz="3200" b="1" dirty="0"/>
              <a:t>68</a:t>
            </a:r>
            <a:r>
              <a:rPr lang="en-GB" sz="3200" dirty="0"/>
              <a:t>, 075016 (2026).</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7"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498"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FFFFFF"/>
                    </a:solidFill>
                    <a:latin typeface="+mj-lt"/>
                    <a:ea typeface="+mj-ea"/>
                    <a:cs typeface="+mj-cs"/>
                    <a:sym typeface="Gill Sans"/>
                  </a:defRPr>
                </a:pPr>
                <a:r>
                  <a:t>C Badiali | Thesis Defence | </a:t>
                </a:r>
                <a14:m>
                  <m:oMath xmlns:m="http://schemas.openxmlformats.org/officeDocument/2006/math">
                    <m:sSup>
                      <m:sSupPr>
                        <m:ctrlPr>
                          <a:rPr sz="2300" i="1">
                            <a:solidFill>
                              <a:srgbClr val="FEFEFE"/>
                            </a:solidFill>
                            <a:latin typeface="Cambria Math" panose="02040503050406030204" pitchFamily="18" charset="0"/>
                          </a:rPr>
                        </m:ctrlPr>
                      </m:sSupPr>
                      <m:e>
                        <m:r>
                          <a:rPr sz="2300" i="1">
                            <a:solidFill>
                              <a:srgbClr val="FEFEFE"/>
                            </a:solidFill>
                            <a:latin typeface="Cambria Math" panose="02040503050406030204" pitchFamily="18" charset="0"/>
                          </a:rPr>
                          <m:t>9</m:t>
                        </m:r>
                      </m:e>
                      <m:sup>
                        <m:r>
                          <a:rPr sz="2300" i="1">
                            <a:solidFill>
                              <a:srgbClr val="FEFEFE"/>
                            </a:solidFill>
                            <a:latin typeface="Cambria Math" panose="02040503050406030204" pitchFamily="18" charset="0"/>
                          </a:rPr>
                          <m:t>𝑡ℎ</m:t>
                        </m:r>
                      </m:sup>
                    </m:sSup>
                  </m:oMath>
                </a14:m>
                <a:r>
                  <a:t> June | 2026 </a:t>
                </a:r>
              </a:p>
            </p:txBody>
          </p:sp>
        </mc:Choice>
        <mc:Fallback xmlns="">
          <p:sp>
            <p:nvSpPr>
              <p:cNvPr id="1498"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499"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p:sp>
        <p:nvSpPr>
          <p:cNvPr id="1500" name="Backup Slides"/>
          <p:cNvSpPr txBox="1"/>
          <p:nvPr/>
        </p:nvSpPr>
        <p:spPr>
          <a:xfrm>
            <a:off x="6665311" y="5688012"/>
            <a:ext cx="11053379" cy="23399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15000">
                <a:latin typeface="+mj-lt"/>
                <a:ea typeface="+mj-ea"/>
                <a:cs typeface="+mj-cs"/>
                <a:sym typeface="Gill Sans"/>
              </a:defRPr>
            </a:lvl1pPr>
          </a:lstStyle>
          <a:p>
            <a:r>
              <a:t>Backup Slides</a:t>
            </a:r>
          </a:p>
        </p:txBody>
      </p:sp>
      <p:sp>
        <p:nvSpPr>
          <p:cNvPr id="2" name="Slide Number Placeholder 1">
            <a:extLst>
              <a:ext uri="{FF2B5EF4-FFF2-40B4-BE49-F238E27FC236}">
                <a16:creationId xmlns:a16="http://schemas.microsoft.com/office/drawing/2014/main" id="{713D9CAC-B9F0-F841-4731-CD8125ECCF10}"/>
              </a:ext>
            </a:extLst>
          </p:cNvPr>
          <p:cNvSpPr>
            <a:spLocks noGrp="1"/>
          </p:cNvSpPr>
          <p:nvPr>
            <p:ph type="sldNum" sz="quarter" idx="2"/>
          </p:nvPr>
        </p:nvSpPr>
        <p:spPr/>
        <p:txBody>
          <a:bodyPr/>
          <a:lstStyle/>
          <a:p>
            <a:fld id="{86CB4B4D-7CA3-9044-876B-883B54F8677D}" type="slidenum">
              <a:rPr lang="en-PT" smtClean="0"/>
              <a:t>29</a:t>
            </a:fld>
            <a:endParaRPr lang="en-PT"/>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1894E-AFAC-3DF9-AA24-34EE62748CF2}"/>
            </a:ext>
          </a:extLst>
        </p:cNvPr>
        <p:cNvGrpSpPr/>
        <p:nvPr/>
      </p:nvGrpSpPr>
      <p:grpSpPr>
        <a:xfrm>
          <a:off x="0" y="0"/>
          <a:ext cx="0" cy="0"/>
          <a:chOff x="0" y="0"/>
          <a:chExt cx="0" cy="0"/>
        </a:xfrm>
      </p:grpSpPr>
      <p:sp>
        <p:nvSpPr>
          <p:cNvPr id="1028" name="Rectangle">
            <a:extLst>
              <a:ext uri="{FF2B5EF4-FFF2-40B4-BE49-F238E27FC236}">
                <a16:creationId xmlns:a16="http://schemas.microsoft.com/office/drawing/2014/main" id="{9AC2B6AA-1263-3925-A407-FA5F2AA1AEB1}"/>
              </a:ext>
            </a:extLst>
          </p:cNvPr>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defRPr sz="6000">
                <a:solidFill>
                  <a:srgbClr val="FFFFFF"/>
                </a:solidFill>
                <a:uFill>
                  <a:solidFill>
                    <a:srgbClr val="FFFFFF"/>
                  </a:solidFill>
                </a:uFill>
                <a:latin typeface="Gill Sans"/>
                <a:ea typeface="Gill Sans"/>
                <a:cs typeface="Gill Sans"/>
                <a:sym typeface="Gill Sans"/>
              </a:defRPr>
            </a:pPr>
            <a:endParaRPr/>
          </a:p>
        </p:txBody>
      </p:sp>
      <p:pic>
        <p:nvPicPr>
          <p:cNvPr id="1029" name="IST_A_RGB_NEG.png" descr="IST_A_RGB_NEG.png">
            <a:extLst>
              <a:ext uri="{FF2B5EF4-FFF2-40B4-BE49-F238E27FC236}">
                <a16:creationId xmlns:a16="http://schemas.microsoft.com/office/drawing/2014/main" id="{84AB03D1-1964-DBC9-F615-5AB6D9CD8EFD}"/>
              </a:ext>
            </a:extLst>
          </p:cNvPr>
          <p:cNvPicPr>
            <a:picLocks noChangeAspect="1"/>
          </p:cNvPicPr>
          <p:nvPr/>
        </p:nvPicPr>
        <p:blipFill>
          <a:blip r:embed="rId2"/>
          <a:srcRect l="17253" t="30113" r="17253" b="30113"/>
          <a:stretch>
            <a:fillRect/>
          </a:stretch>
        </p:blipFill>
        <p:spPr>
          <a:xfrm>
            <a:off x="21213327" y="230774"/>
            <a:ext cx="2853938" cy="1224784"/>
          </a:xfrm>
          <a:prstGeom prst="rect">
            <a:avLst/>
          </a:prstGeom>
          <a:ln w="12700">
            <a:miter lim="400000"/>
          </a:ln>
        </p:spPr>
      </p:pic>
      <p:sp>
        <p:nvSpPr>
          <p:cNvPr id="1031" name="Laser Energy Estimate">
            <a:extLst>
              <a:ext uri="{FF2B5EF4-FFF2-40B4-BE49-F238E27FC236}">
                <a16:creationId xmlns:a16="http://schemas.microsoft.com/office/drawing/2014/main" id="{0ABF634E-1A32-A12B-B1FF-35AB69E742D2}"/>
              </a:ext>
            </a:extLst>
          </p:cNvPr>
          <p:cNvSpPr txBox="1"/>
          <p:nvPr/>
        </p:nvSpPr>
        <p:spPr>
          <a:xfrm>
            <a:off x="88900" y="333565"/>
            <a:ext cx="7334970" cy="10191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spAutoFit/>
          </a:bodyPr>
          <a:lstStyle>
            <a:lvl1pPr marL="75027" marR="75027" indent="292875" algn="l" defTabSz="1696640">
              <a:defRPr sz="6000">
                <a:solidFill>
                  <a:srgbClr val="FFFFFF"/>
                </a:solidFill>
                <a:uFill>
                  <a:solidFill>
                    <a:srgbClr val="FFFFFF"/>
                  </a:solidFill>
                </a:uFill>
                <a:latin typeface="Gill Sans"/>
                <a:ea typeface="Gill Sans"/>
                <a:cs typeface="Gill Sans"/>
                <a:sym typeface="Gill Sans"/>
              </a:defRPr>
            </a:lvl1pPr>
          </a:lstStyle>
          <a:p>
            <a:r>
              <a:t>Laser Energy Estimate</a:t>
            </a:r>
          </a:p>
        </p:txBody>
      </p:sp>
      <mc:AlternateContent xmlns:mc="http://schemas.openxmlformats.org/markup-compatibility/2006" xmlns:a14="http://schemas.microsoft.com/office/drawing/2010/main">
        <mc:Choice Requires="a14">
          <p:sp>
            <p:nvSpPr>
              <p:cNvPr id="1032" name="From our maximum survival time of our laser">
                <a:extLst>
                  <a:ext uri="{FF2B5EF4-FFF2-40B4-BE49-F238E27FC236}">
                    <a16:creationId xmlns:a16="http://schemas.microsoft.com/office/drawing/2014/main" id="{EC736F54-508C-57F4-82D4-B3A13A6E05F7}"/>
                  </a:ext>
                </a:extLst>
              </p:cNvPr>
              <p:cNvSpPr txBox="1"/>
              <p:nvPr/>
            </p:nvSpPr>
            <p:spPr>
              <a:xfrm>
                <a:off x="7097628" y="8695224"/>
                <a:ext cx="10188744" cy="1208897"/>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lIns="71437" tIns="71437" rIns="71437" bIns="71437" anchor="ctr">
                <a:spAutoFit/>
              </a:bodyPr>
              <a:lstStyle/>
              <a:p>
                <a:pPr algn="l" defTabSz="457200">
                  <a:defRPr sz="3200">
                    <a:latin typeface="Gill Sans Light"/>
                    <a:ea typeface="Gill Sans Light"/>
                    <a:cs typeface="Gill Sans Light"/>
                    <a:sym typeface="Gill Sans Light"/>
                  </a:defRPr>
                </a:pPr>
                <a:r>
                  <a:t>From our maximum survival time of our laser </a:t>
                </a: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𝑡</m:t>
                        </m:r>
                      </m:e>
                      <m:sub>
                        <m:r>
                          <a:rPr sz="3350" i="1">
                            <a:solidFill>
                              <a:srgbClr val="000000"/>
                            </a:solidFill>
                            <a:latin typeface="Cambria Math" panose="02040503050406030204" pitchFamily="18" charset="0"/>
                          </a:rPr>
                          <m:t>𝑚𝑎𝑥</m:t>
                        </m:r>
                      </m:sub>
                    </m:sSub>
                    <m:r>
                      <a:rPr sz="3350" i="1">
                        <a:solidFill>
                          <a:srgbClr val="000000"/>
                        </a:solidFill>
                        <a:latin typeface="Cambria Math" panose="02040503050406030204" pitchFamily="18" charset="0"/>
                      </a:rPr>
                      <m:t>=</m:t>
                    </m:r>
                    <m:f>
                      <m:fPr>
                        <m:ctrlPr>
                          <a:rPr sz="3350" i="1">
                            <a:solidFill>
                              <a:srgbClr val="000000"/>
                            </a:solidFill>
                            <a:latin typeface="Cambria Math" panose="02040503050406030204" pitchFamily="18" charset="0"/>
                          </a:rPr>
                        </m:ctrlPr>
                      </m:fPr>
                      <m:num>
                        <m:r>
                          <a:rPr sz="3350" i="1">
                            <a:solidFill>
                              <a:srgbClr val="000000"/>
                            </a:solidFill>
                            <a:latin typeface="Cambria Math" panose="02040503050406030204" pitchFamily="18" charset="0"/>
                          </a:rPr>
                          <m:t>𝐿</m:t>
                        </m:r>
                      </m:num>
                      <m:den>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𝑐</m:t>
                        </m:r>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𝑓</m:t>
                            </m:r>
                          </m:sub>
                        </m:sSub>
                        <m:r>
                          <a:rPr sz="3350" i="1">
                            <a:solidFill>
                              <a:srgbClr val="000000"/>
                            </a:solidFill>
                            <a:latin typeface="Cambria Math" panose="02040503050406030204" pitchFamily="18" charset="0"/>
                          </a:rPr>
                          <m:t>)</m:t>
                        </m:r>
                      </m:den>
                    </m:f>
                  </m:oMath>
                </a14:m>
                <a:endParaRPr/>
              </a:p>
            </p:txBody>
          </p:sp>
        </mc:Choice>
        <mc:Fallback xmlns="">
          <p:sp>
            <p:nvSpPr>
              <p:cNvPr id="1032" name="From our maximum survival time of our laser">
                <a:extLst>
                  <a:ext uri="{FF2B5EF4-FFF2-40B4-BE49-F238E27FC236}">
                    <a16:creationId xmlns:a16="http://schemas.microsoft.com/office/drawing/2014/main" id="{EC736F54-508C-57F4-82D4-B3A13A6E05F7}"/>
                  </a:ext>
                </a:extLst>
              </p:cNvPr>
              <p:cNvSpPr txBox="1">
                <a:spLocks noRot="1" noChangeAspect="1" noMove="1" noResize="1" noEditPoints="1" noAdjustHandles="1" noChangeArrowheads="1" noChangeShapeType="1" noTextEdit="1"/>
              </p:cNvSpPr>
              <p:nvPr/>
            </p:nvSpPr>
            <p:spPr>
              <a:xfrm>
                <a:off x="7097628" y="8695224"/>
                <a:ext cx="10188744" cy="1208897"/>
              </a:xfrm>
              <a:prstGeom prst="rect">
                <a:avLst/>
              </a:prstGeom>
              <a:blipFill>
                <a:blip r:embed="rId4"/>
                <a:stretch>
                  <a:fillRect l="-1617"/>
                </a:stretch>
              </a:blipFill>
              <a:ln w="12700">
                <a:miter lim="400000"/>
              </a:ln>
              <a:extLst>
                <a:ext uri="{C572A759-6A51-4108-AA02-DFA0A04FC94B}">
                  <ma14:wrappingTextBoxFlag xmlns:a14="http://schemas.microsoft.com/office/drawing/2010/main" xmlns:ma14="http://schemas.microsoft.com/office/mac/drawingml/2011/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033" name="we can compare the energy gain   with the one of our theoretical model">
                <a:extLst>
                  <a:ext uri="{FF2B5EF4-FFF2-40B4-BE49-F238E27FC236}">
                    <a16:creationId xmlns:a16="http://schemas.microsoft.com/office/drawing/2014/main" id="{F8033280-5C59-96B6-2F6E-40331416E31D}"/>
                  </a:ext>
                </a:extLst>
              </p:cNvPr>
              <p:cNvSpPr txBox="1"/>
              <p:nvPr/>
            </p:nvSpPr>
            <p:spPr>
              <a:xfrm>
                <a:off x="4410080" y="9924723"/>
                <a:ext cx="16140106" cy="701025"/>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square" lIns="71437" tIns="71437" rIns="71437" bIns="71437" anchor="ctr">
                <a:spAutoFit/>
              </a:bodyPr>
              <a:lstStyle/>
              <a:p>
                <a:pPr algn="l" defTabSz="457200">
                  <a:defRPr sz="3200">
                    <a:latin typeface="Gill Sans Light"/>
                    <a:ea typeface="Gill Sans Light"/>
                    <a:cs typeface="Gill Sans Light"/>
                    <a:sym typeface="Gill Sans Light"/>
                  </a:defRPr>
                </a:pPr>
                <a:r>
                  <a:rPr dirty="0"/>
                  <a:t>we can compare the energy gain </a:t>
                </a:r>
                <a14:m>
                  <m:oMath xmlns:m="http://schemas.openxmlformats.org/officeDocument/2006/math">
                    <m:r>
                      <m:rPr>
                        <m:sty m:val="p"/>
                      </m:rPr>
                      <a:rPr sz="3350" i="1">
                        <a:solidFill>
                          <a:srgbClr val="000000"/>
                        </a:solidFill>
                        <a:latin typeface="Cambria Math" panose="02040503050406030204" pitchFamily="18" charset="0"/>
                      </a:rPr>
                      <m:t>Δ</m:t>
                    </m:r>
                    <m:r>
                      <a:rPr sz="3350" i="1">
                        <a:solidFill>
                          <a:srgbClr val="000000"/>
                        </a:solidFill>
                        <a:latin typeface="Cambria Math" panose="02040503050406030204" pitchFamily="18" charset="0"/>
                      </a:rPr>
                      <m:t>𝑊</m:t>
                    </m:r>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𝑒</m:t>
                    </m:r>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𝐸</m:t>
                        </m:r>
                      </m:e>
                      <m:sub>
                        <m:r>
                          <a:rPr sz="3350" i="1">
                            <a:solidFill>
                              <a:srgbClr val="000000"/>
                            </a:solidFill>
                            <a:latin typeface="Cambria Math" panose="02040503050406030204" pitchFamily="18" charset="0"/>
                          </a:rPr>
                          <m:t>𝑎𝑐𝑐𝑒𝑙</m:t>
                        </m:r>
                      </m:sub>
                    </m:sSub>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𝑓</m:t>
                        </m:r>
                      </m:sub>
                    </m:sSub>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𝑡</m:t>
                        </m:r>
                      </m:e>
                      <m:sub>
                        <m:r>
                          <a:rPr sz="3350" i="1">
                            <a:solidFill>
                              <a:srgbClr val="000000"/>
                            </a:solidFill>
                            <a:latin typeface="Cambria Math" panose="02040503050406030204" pitchFamily="18" charset="0"/>
                          </a:rPr>
                          <m:t>𝑚𝑎𝑥</m:t>
                        </m:r>
                      </m:sub>
                    </m:sSub>
                  </m:oMath>
                </a14:m>
                <a:r>
                  <a:rPr dirty="0"/>
                  <a:t> with the one of our theoretical model</a:t>
                </a:r>
              </a:p>
            </p:txBody>
          </p:sp>
        </mc:Choice>
        <mc:Fallback xmlns="">
          <p:sp>
            <p:nvSpPr>
              <p:cNvPr id="1033" name="we can compare the energy gain   with the one of our theoretical model">
                <a:extLst>
                  <a:ext uri="{FF2B5EF4-FFF2-40B4-BE49-F238E27FC236}">
                    <a16:creationId xmlns:a16="http://schemas.microsoft.com/office/drawing/2014/main" id="{F8033280-5C59-96B6-2F6E-40331416E31D}"/>
                  </a:ext>
                </a:extLst>
              </p:cNvPr>
              <p:cNvSpPr txBox="1">
                <a:spLocks noRot="1" noChangeAspect="1" noMove="1" noResize="1" noEditPoints="1" noAdjustHandles="1" noChangeArrowheads="1" noChangeShapeType="1" noTextEdit="1"/>
              </p:cNvSpPr>
              <p:nvPr/>
            </p:nvSpPr>
            <p:spPr>
              <a:xfrm>
                <a:off x="4410080" y="9924723"/>
                <a:ext cx="16140106" cy="701025"/>
              </a:xfrm>
              <a:prstGeom prst="rect">
                <a:avLst/>
              </a:prstGeom>
              <a:blipFill>
                <a:blip r:embed="rId5"/>
                <a:stretch>
                  <a:fillRect l="-1101" t="-3571" b="-17857"/>
                </a:stretch>
              </a:blipFill>
              <a:ln w="12700">
                <a:miter lim="400000"/>
              </a:ln>
              <a:extLst>
                <a:ext uri="{C572A759-6A51-4108-AA02-DFA0A04FC94B}">
                  <ma14:wrappingTextBoxFlag xmlns:a14="http://schemas.microsoft.com/office/drawing/2010/main" xmlns:ma14="http://schemas.microsoft.com/office/mac/drawingml/2011/main" xmlns:m="http://schemas.openxmlformats.org/officeDocument/2006/math" xmlns="" val="1"/>
                </a:ext>
              </a:extLst>
            </p:spPr>
            <p:txBody>
              <a:bodyPr/>
              <a:lstStyle/>
              <a:p>
                <a:r>
                  <a:rPr lang="en-PT">
                    <a:noFill/>
                  </a:rPr>
                  <a:t> </a:t>
                </a:r>
              </a:p>
            </p:txBody>
          </p:sp>
        </mc:Fallback>
      </mc:AlternateContent>
      <p:sp>
        <p:nvSpPr>
          <p:cNvPr id="1057" name="Laser Energy Estimate Based on Its Survival Time">
            <a:extLst>
              <a:ext uri="{FF2B5EF4-FFF2-40B4-BE49-F238E27FC236}">
                <a16:creationId xmlns:a16="http://schemas.microsoft.com/office/drawing/2014/main" id="{86F092DD-D2E5-0011-10C6-3AB62D0186D6}"/>
              </a:ext>
            </a:extLst>
          </p:cNvPr>
          <p:cNvSpPr/>
          <p:nvPr/>
        </p:nvSpPr>
        <p:spPr>
          <a:xfrm>
            <a:off x="3810159" y="7604353"/>
            <a:ext cx="16763682" cy="801607"/>
          </a:xfrm>
          <a:prstGeom prst="rect">
            <a:avLst/>
          </a:prstGeom>
          <a:solidFill>
            <a:srgbClr val="53585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defTabSz="457200">
              <a:lnSpc>
                <a:spcPts val="4200"/>
              </a:lnSpc>
              <a:tabLst>
                <a:tab pos="1066800" algn="l"/>
              </a:tabLst>
              <a:defRPr sz="3000" b="1">
                <a:solidFill>
                  <a:srgbClr val="FFFFFF"/>
                </a:solidFill>
                <a:latin typeface="Gill Sans"/>
                <a:ea typeface="Gill Sans"/>
                <a:cs typeface="Gill Sans"/>
                <a:sym typeface="Gill Sans"/>
              </a:defRPr>
            </a:lvl1pPr>
          </a:lstStyle>
          <a:p>
            <a:r>
              <a:t>Laser Energy Estimate Based on Its Survival Time</a:t>
            </a:r>
          </a:p>
        </p:txBody>
      </p:sp>
      <p:sp>
        <p:nvSpPr>
          <p:cNvPr id="1058" name="Rectangle">
            <a:extLst>
              <a:ext uri="{FF2B5EF4-FFF2-40B4-BE49-F238E27FC236}">
                <a16:creationId xmlns:a16="http://schemas.microsoft.com/office/drawing/2014/main" id="{AF896A85-CE55-E402-8E2D-E74F4E7FEAA5}"/>
              </a:ext>
            </a:extLst>
          </p:cNvPr>
          <p:cNvSpPr/>
          <p:nvPr/>
        </p:nvSpPr>
        <p:spPr>
          <a:xfrm>
            <a:off x="3833814" y="8319037"/>
            <a:ext cx="16716372" cy="4409992"/>
          </a:xfrm>
          <a:prstGeom prst="rect">
            <a:avLst/>
          </a:prstGeom>
          <a:ln w="38100">
            <a:solidFill>
              <a:srgbClr val="53585F"/>
            </a:solidFill>
            <a:miter lim="400000"/>
          </a:ln>
        </p:spPr>
        <p:txBody>
          <a:bodyPr lIns="50800" tIns="50800" rIns="50800" bIns="50800" anchor="ctr"/>
          <a:lstStyle/>
          <a:p>
            <a:pPr defTabSz="584200">
              <a:defRPr sz="2400">
                <a:solidFill>
                  <a:srgbClr val="137F4E"/>
                </a:solidFill>
              </a:defRPr>
            </a:pPr>
            <a:endParaRPr/>
          </a:p>
        </p:txBody>
      </p:sp>
      <mc:AlternateContent xmlns:mc="http://schemas.openxmlformats.org/markup-compatibility/2006" xmlns:a14="http://schemas.microsoft.com/office/drawing/2010/main">
        <mc:Choice Requires="a14">
          <p:sp>
            <p:nvSpPr>
              <p:cNvPr id="1061" name="Text">
                <a:extLst>
                  <a:ext uri="{FF2B5EF4-FFF2-40B4-BE49-F238E27FC236}">
                    <a16:creationId xmlns:a16="http://schemas.microsoft.com/office/drawing/2014/main" id="{BC34C6D2-FD38-A74A-7BC4-F97979AC7CEF}"/>
                  </a:ext>
                </a:extLst>
              </p:cNvPr>
              <p:cNvSpPr txBox="1"/>
              <p:nvPr/>
            </p:nvSpPr>
            <p:spPr>
              <a:xfrm>
                <a:off x="8458506" y="10951413"/>
                <a:ext cx="8805608" cy="1467342"/>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lIns="71437" tIns="71437" rIns="71437" bIns="71437" anchor="ctr">
                <a:spAutoFit/>
              </a:bodyPr>
              <a:lstStyle>
                <a:lvl1pPr algn="l" defTabSz="457200">
                  <a:defRPr sz="3200">
                    <a:latin typeface="Gill Sans Light"/>
                    <a:ea typeface="Gill Sans Light"/>
                    <a:cs typeface="Gill Sans Light"/>
                    <a:sym typeface="Gill Sans Light"/>
                  </a:defRPr>
                </a:lvl1pPr>
              </a:lstStyle>
              <a:p>
                <a:pPr/>
                <a14:m>
                  <m:oMathPara xmlns:m="http://schemas.openxmlformats.org/officeDocument/2006/math">
                    <m:oMathParaPr>
                      <m:jc m:val="left"/>
                    </m:oMathParaPr>
                    <m:oMath>
                      <m:f>
                        <m:fPr>
                          <m:ctrlPr>
                            <a:rPr sz="3350" i="1">
                              <a:solidFill>
                                <a:srgbClr val="000000"/>
                              </a:solidFill>
                              <a:latin typeface="Cambria Math" panose="02040503050406030204" pitchFamily="18" charset="0"/>
                            </a:rPr>
                          </m:ctrlPr>
                        </m:fPr>
                        <m:num>
                          <m:r>
                            <a:rPr sz="3350" i="1">
                              <a:solidFill>
                                <a:srgbClr val="000000"/>
                              </a:solidFill>
                              <a:latin typeface="Cambria Math" panose="02040503050406030204" pitchFamily="18" charset="0"/>
                            </a:rPr>
                            <m:t>𝜀</m:t>
                          </m:r>
                        </m:num>
                        <m:den>
                          <m:r>
                            <m:rPr>
                              <m:sty m:val="p"/>
                            </m:rPr>
                            <a:rPr sz="3350" i="1">
                              <a:solidFill>
                                <a:srgbClr val="000000"/>
                              </a:solidFill>
                              <a:latin typeface="Cambria Math" panose="02040503050406030204" pitchFamily="18" charset="0"/>
                            </a:rPr>
                            <m:t>mJ</m:t>
                          </m:r>
                        </m:den>
                      </m:f>
                      <m:r>
                        <a:rPr sz="3350" i="1">
                          <a:solidFill>
                            <a:srgbClr val="000000"/>
                          </a:solidFill>
                          <a:latin typeface="Cambria Math" panose="02040503050406030204" pitchFamily="18" charset="0"/>
                        </a:rPr>
                        <m:t>=0.73</m:t>
                      </m:r>
                      <m:sSubSup>
                        <m:sSubSupPr>
                          <m:ctrlPr>
                            <a:rPr sz="3350" i="1">
                              <a:solidFill>
                                <a:srgbClr val="000000"/>
                              </a:solidFill>
                              <a:latin typeface="Cambria Math" panose="02040503050406030204" pitchFamily="18" charset="0"/>
                            </a:rPr>
                          </m:ctrlPr>
                        </m:sSubSupPr>
                        <m:e>
                          <m:r>
                            <a:rPr sz="3350" i="1">
                              <a:solidFill>
                                <a:srgbClr val="000000"/>
                              </a:solidFill>
                              <a:latin typeface="Cambria Math" panose="02040503050406030204" pitchFamily="18" charset="0"/>
                            </a:rPr>
                            <m:t>𝑎</m:t>
                          </m:r>
                        </m:e>
                        <m:sub>
                          <m:r>
                            <a:rPr sz="3350" i="1">
                              <a:solidFill>
                                <a:srgbClr val="000000"/>
                              </a:solidFill>
                              <a:latin typeface="Cambria Math" panose="02040503050406030204" pitchFamily="18" charset="0"/>
                            </a:rPr>
                            <m:t>0</m:t>
                          </m:r>
                        </m:sub>
                        <m:sup>
                          <m:r>
                            <a:rPr sz="3350" i="1">
                              <a:solidFill>
                                <a:srgbClr val="000000"/>
                              </a:solidFill>
                              <a:latin typeface="Cambria Math" panose="02040503050406030204" pitchFamily="18" charset="0"/>
                            </a:rPr>
                            <m:t>2</m:t>
                          </m:r>
                        </m:sup>
                      </m:sSubSup>
                      <m:r>
                        <m:rPr>
                          <m:sty m:val="p"/>
                        </m:rPr>
                        <a:rPr sz="3350" i="1">
                          <a:solidFill>
                            <a:srgbClr val="000000"/>
                          </a:solidFill>
                          <a:latin typeface="Cambria Math" panose="02040503050406030204" pitchFamily="18" charset="0"/>
                        </a:rPr>
                        <m:t>Δ</m:t>
                      </m:r>
                      <m:r>
                        <a:rPr sz="3350" i="1">
                          <a:solidFill>
                            <a:srgbClr val="000000"/>
                          </a:solidFill>
                          <a:latin typeface="Cambria Math" panose="02040503050406030204" pitchFamily="18" charset="0"/>
                        </a:rPr>
                        <m:t>𝛾</m:t>
                      </m:r>
                      <m:f>
                        <m:fPr>
                          <m:ctrlPr>
                            <a:rPr sz="3350" i="1">
                              <a:solidFill>
                                <a:srgbClr val="000000"/>
                              </a:solidFill>
                              <a:latin typeface="Cambria Math" panose="02040503050406030204" pitchFamily="18" charset="0"/>
                            </a:rPr>
                          </m:ctrlPr>
                        </m:fPr>
                        <m:num>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𝑚</m:t>
                              </m:r>
                            </m:e>
                            <m:sub>
                              <m:r>
                                <a:rPr sz="3350" i="1">
                                  <a:solidFill>
                                    <a:srgbClr val="000000"/>
                                  </a:solidFill>
                                  <a:latin typeface="Cambria Math" panose="02040503050406030204" pitchFamily="18" charset="0"/>
                                </a:rPr>
                                <m:t>𝑝</m:t>
                              </m:r>
                            </m:sub>
                          </m:sSub>
                        </m:num>
                        <m:den>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𝑚</m:t>
                              </m:r>
                            </m:e>
                            <m:sub>
                              <m:r>
                                <a:rPr sz="3350" i="1">
                                  <a:solidFill>
                                    <a:srgbClr val="000000"/>
                                  </a:solidFill>
                                  <a:latin typeface="Cambria Math" panose="02040503050406030204" pitchFamily="18" charset="0"/>
                                </a:rPr>
                                <m:t>𝑒</m:t>
                              </m:r>
                            </m:sub>
                          </m:sSub>
                        </m:den>
                      </m:f>
                      <m:d>
                        <m:dPr>
                          <m:ctrlPr>
                            <a:rPr sz="3350" i="1">
                              <a:solidFill>
                                <a:srgbClr val="000000"/>
                              </a:solidFill>
                              <a:latin typeface="Cambria Math" panose="02040503050406030204" pitchFamily="18" charset="0"/>
                            </a:rPr>
                          </m:ctrlPr>
                        </m:dPr>
                        <m:e>
                          <m:f>
                            <m:fPr>
                              <m:ctrlPr>
                                <a:rPr sz="3350" i="1">
                                  <a:solidFill>
                                    <a:srgbClr val="000000"/>
                                  </a:solidFill>
                                  <a:latin typeface="Cambria Math" panose="02040503050406030204" pitchFamily="18" charset="0"/>
                                </a:rPr>
                              </m:ctrlPr>
                            </m:fPr>
                            <m:num>
                              <m:r>
                                <a:rPr sz="3350" i="1">
                                  <a:solidFill>
                                    <a:srgbClr val="000000"/>
                                  </a:solidFill>
                                  <a:latin typeface="Cambria Math" panose="02040503050406030204" pitchFamily="18" charset="0"/>
                                </a:rPr>
                                <m:t>𝑐</m:t>
                              </m:r>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𝑔</m:t>
                                  </m:r>
                                </m:sub>
                              </m:sSub>
                            </m:num>
                            <m:den>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𝑔</m:t>
                                  </m:r>
                                </m:sub>
                              </m:sSub>
                            </m:den>
                          </m:f>
                        </m:e>
                      </m:d>
                      <m:f>
                        <m:fPr>
                          <m:ctrlPr>
                            <a:rPr sz="3350" i="1">
                              <a:solidFill>
                                <a:srgbClr val="000000"/>
                              </a:solidFill>
                              <a:latin typeface="Cambria Math" panose="02040503050406030204" pitchFamily="18" charset="0"/>
                            </a:rPr>
                          </m:ctrlPr>
                        </m:fPr>
                        <m:num>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𝐸</m:t>
                              </m:r>
                            </m:e>
                            <m:sub>
                              <m:r>
                                <a:rPr sz="3350" i="1">
                                  <a:solidFill>
                                    <a:srgbClr val="000000"/>
                                  </a:solidFill>
                                  <a:latin typeface="Cambria Math" panose="02040503050406030204" pitchFamily="18" charset="0"/>
                                </a:rPr>
                                <m:t>𝑎𝑐𝑐𝑒𝑙</m:t>
                              </m:r>
                            </m:sub>
                          </m:sSub>
                        </m:num>
                        <m:den>
                          <m:f>
                            <m:fPr>
                              <m:type m:val="lin"/>
                              <m:ctrlPr>
                                <a:rPr sz="3350" i="1">
                                  <a:solidFill>
                                    <a:srgbClr val="000000"/>
                                  </a:solidFill>
                                  <a:latin typeface="Cambria Math" panose="02040503050406030204" pitchFamily="18" charset="0"/>
                                </a:rPr>
                              </m:ctrlPr>
                            </m:fPr>
                            <m:num>
                              <m:r>
                                <m:rPr>
                                  <m:sty m:val="p"/>
                                </m:rPr>
                                <a:rPr sz="3350" i="1">
                                  <a:solidFill>
                                    <a:srgbClr val="000000"/>
                                  </a:solidFill>
                                  <a:latin typeface="Cambria Math" panose="02040503050406030204" pitchFamily="18" charset="0"/>
                                </a:rPr>
                                <m:t>GV</m:t>
                              </m:r>
                            </m:num>
                            <m:den>
                              <m:r>
                                <m:rPr>
                                  <m:sty m:val="p"/>
                                </m:rPr>
                                <a:rPr sz="3350" i="1">
                                  <a:solidFill>
                                    <a:srgbClr val="000000"/>
                                  </a:solidFill>
                                  <a:latin typeface="Cambria Math" panose="02040503050406030204" pitchFamily="18" charset="0"/>
                                </a:rPr>
                                <m:t>cm</m:t>
                              </m:r>
                            </m:den>
                          </m:f>
                        </m:den>
                      </m:f>
                      <m:sSup>
                        <m:sSupPr>
                          <m:ctrlPr>
                            <a:rPr sz="3350" i="1">
                              <a:solidFill>
                                <a:srgbClr val="000000"/>
                              </a:solidFill>
                              <a:latin typeface="Cambria Math" panose="02040503050406030204" pitchFamily="18" charset="0"/>
                            </a:rPr>
                          </m:ctrlPr>
                        </m:sSupPr>
                        <m:e>
                          <m:d>
                            <m:dPr>
                              <m:ctrlPr>
                                <a:rPr sz="3350" i="1">
                                  <a:solidFill>
                                    <a:srgbClr val="000000"/>
                                  </a:solidFill>
                                  <a:latin typeface="Cambria Math" panose="02040503050406030204" pitchFamily="18" charset="0"/>
                                </a:rPr>
                              </m:ctrlPr>
                            </m:dPr>
                            <m:e>
                              <m:f>
                                <m:fPr>
                                  <m:ctrlPr>
                                    <a:rPr sz="3350" i="1">
                                      <a:solidFill>
                                        <a:srgbClr val="000000"/>
                                      </a:solidFill>
                                      <a:latin typeface="Cambria Math" panose="02040503050406030204" pitchFamily="18" charset="0"/>
                                    </a:rPr>
                                  </m:ctrlPr>
                                </m:fPr>
                                <m:num>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𝑤</m:t>
                                      </m:r>
                                    </m:e>
                                    <m:sub>
                                      <m:r>
                                        <a:rPr sz="3350" i="1">
                                          <a:solidFill>
                                            <a:srgbClr val="000000"/>
                                          </a:solidFill>
                                          <a:latin typeface="Cambria Math" panose="02040503050406030204" pitchFamily="18" charset="0"/>
                                        </a:rPr>
                                        <m:t>0</m:t>
                                      </m:r>
                                    </m:sub>
                                  </m:sSub>
                                </m:num>
                                <m:den>
                                  <m:r>
                                    <a:rPr sz="3350" i="1">
                                      <a:solidFill>
                                        <a:srgbClr val="000000"/>
                                      </a:solidFill>
                                      <a:latin typeface="Cambria Math" panose="02040503050406030204" pitchFamily="18" charset="0"/>
                                    </a:rPr>
                                    <m:t>𝜆</m:t>
                                  </m:r>
                                </m:den>
                              </m:f>
                            </m:e>
                          </m:d>
                        </m:e>
                        <m:sup>
                          <m:r>
                            <a:rPr sz="3350" i="1">
                              <a:solidFill>
                                <a:srgbClr val="000000"/>
                              </a:solidFill>
                              <a:latin typeface="Cambria Math" panose="02040503050406030204" pitchFamily="18" charset="0"/>
                            </a:rPr>
                            <m:t>2</m:t>
                          </m:r>
                        </m:sup>
                      </m:sSup>
                    </m:oMath>
                  </m:oMathPara>
                </a14:m>
                <a:endParaRPr dirty="0"/>
              </a:p>
            </p:txBody>
          </p:sp>
        </mc:Choice>
        <mc:Fallback xmlns="">
          <p:sp>
            <p:nvSpPr>
              <p:cNvPr id="1061" name="Text">
                <a:extLst>
                  <a:ext uri="{FF2B5EF4-FFF2-40B4-BE49-F238E27FC236}">
                    <a16:creationId xmlns:a16="http://schemas.microsoft.com/office/drawing/2014/main" id="{BC34C6D2-FD38-A74A-7BC4-F97979AC7CEF}"/>
                  </a:ext>
                </a:extLst>
              </p:cNvPr>
              <p:cNvSpPr txBox="1">
                <a:spLocks noRot="1" noChangeAspect="1" noMove="1" noResize="1" noEditPoints="1" noAdjustHandles="1" noChangeArrowheads="1" noChangeShapeType="1" noTextEdit="1"/>
              </p:cNvSpPr>
              <p:nvPr/>
            </p:nvSpPr>
            <p:spPr>
              <a:xfrm>
                <a:off x="8458506" y="10951413"/>
                <a:ext cx="8805608" cy="1467342"/>
              </a:xfrm>
              <a:prstGeom prst="rect">
                <a:avLst/>
              </a:prstGeom>
              <a:blipFill>
                <a:blip r:embed="rId6"/>
                <a:stretch>
                  <a:fillRect l="-1297" t="-6897" b="-75000"/>
                </a:stretch>
              </a:blipFill>
              <a:ln w="12700">
                <a:miter lim="400000"/>
              </a:ln>
              <a:extLst>
                <a:ext uri="{C572A759-6A51-4108-AA02-DFA0A04FC94B}">
                  <ma14:wrappingTextBoxFlag xmlns:a14="http://schemas.microsoft.com/office/drawing/2010/main" xmlns:ma14="http://schemas.microsoft.com/office/mac/drawingml/2011/main" xmlns:m="http://schemas.openxmlformats.org/officeDocument/2006/math" xmlns="" val="1"/>
                </a:ext>
              </a:extLst>
            </p:spPr>
            <p:txBody>
              <a:bodyPr/>
              <a:lstStyle/>
              <a:p>
                <a:r>
                  <a:rPr lang="en-PT">
                    <a:noFill/>
                  </a:rPr>
                  <a:t> </a:t>
                </a:r>
              </a:p>
            </p:txBody>
          </p:sp>
        </mc:Fallback>
      </mc:AlternateContent>
      <p:pic>
        <p:nvPicPr>
          <p:cNvPr id="4" name="Picture 3" descr="A group of graphs showing different colors&#10;&#10;AI-generated content may be incorrect.">
            <a:extLst>
              <a:ext uri="{FF2B5EF4-FFF2-40B4-BE49-F238E27FC236}">
                <a16:creationId xmlns:a16="http://schemas.microsoft.com/office/drawing/2014/main" id="{0D30F7A3-F5C8-92F8-E0A9-B683D274A48B}"/>
              </a:ext>
            </a:extLst>
          </p:cNvPr>
          <p:cNvPicPr>
            <a:picLocks noChangeAspect="1"/>
          </p:cNvPicPr>
          <p:nvPr/>
        </p:nvPicPr>
        <p:blipFill>
          <a:blip r:embed="rId7">
            <a:extLst>
              <a:ext uri="{28A0092B-C50C-407E-A947-70E740481C1C}">
                <a14:useLocalDpi xmlns:a14="http://schemas.microsoft.com/office/drawing/2010/main" val="0"/>
              </a:ext>
            </a:extLst>
          </a:blip>
          <a:srcRect t="51978"/>
          <a:stretch>
            <a:fillRect/>
          </a:stretch>
        </p:blipFill>
        <p:spPr>
          <a:xfrm>
            <a:off x="4984399" y="2067425"/>
            <a:ext cx="14415202" cy="5466781"/>
          </a:xfrm>
          <a:prstGeom prst="rect">
            <a:avLst/>
          </a:prstGeom>
        </p:spPr>
      </p:pic>
      <p:sp>
        <p:nvSpPr>
          <p:cNvPr id="2" name="Slide Number Placeholder 1">
            <a:extLst>
              <a:ext uri="{FF2B5EF4-FFF2-40B4-BE49-F238E27FC236}">
                <a16:creationId xmlns:a16="http://schemas.microsoft.com/office/drawing/2014/main" id="{1A170384-5643-55F4-52BE-85782F18C608}"/>
              </a:ext>
            </a:extLst>
          </p:cNvPr>
          <p:cNvSpPr>
            <a:spLocks noGrp="1"/>
          </p:cNvSpPr>
          <p:nvPr>
            <p:ph type="sldNum" sz="quarter" idx="2"/>
          </p:nvPr>
        </p:nvSpPr>
        <p:spPr/>
        <p:txBody>
          <a:bodyPr/>
          <a:lstStyle/>
          <a:p>
            <a:fld id="{86CB4B4D-7CA3-9044-876B-883B54F8677D}" type="slidenum">
              <a:rPr lang="en-PT" smtClean="0"/>
              <a:t>30</a:t>
            </a:fld>
            <a:endParaRPr lang="en-PT"/>
          </a:p>
        </p:txBody>
      </p:sp>
    </p:spTree>
    <p:extLst>
      <p:ext uri="{BB962C8B-B14F-4D97-AF65-F5344CB8AC3E}">
        <p14:creationId xmlns:p14="http://schemas.microsoft.com/office/powerpoint/2010/main" val="1578529560"/>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3"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defRPr sz="6000">
                <a:solidFill>
                  <a:srgbClr val="FFFFFF"/>
                </a:solidFill>
                <a:uFill>
                  <a:solidFill>
                    <a:srgbClr val="FFFFFF"/>
                  </a:solidFill>
                </a:uFill>
                <a:latin typeface="Gill Sans"/>
                <a:ea typeface="Gill Sans"/>
                <a:cs typeface="Gill Sans"/>
                <a:sym typeface="Gill Sans"/>
              </a:defRPr>
            </a:pPr>
            <a:endParaRPr/>
          </a:p>
        </p:txBody>
      </p:sp>
      <p:pic>
        <p:nvPicPr>
          <p:cNvPr id="1074" name="IST_A_RGB_NEG.png" descr="IST_A_RGB_NEG.png"/>
          <p:cNvPicPr>
            <a:picLocks noChangeAspect="1"/>
          </p:cNvPicPr>
          <p:nvPr/>
        </p:nvPicPr>
        <p:blipFill>
          <a:blip r:embed="rId2"/>
          <a:srcRect l="17253" t="30113" r="17253" b="30113"/>
          <a:stretch>
            <a:fillRect/>
          </a:stretch>
        </p:blipFill>
        <p:spPr>
          <a:xfrm>
            <a:off x="21213327" y="230774"/>
            <a:ext cx="2853938" cy="1224784"/>
          </a:xfrm>
          <a:prstGeom prst="rect">
            <a:avLst/>
          </a:prstGeom>
          <a:ln w="12700">
            <a:miter lim="400000"/>
          </a:ln>
        </p:spPr>
      </p:pic>
      <mc:AlternateContent xmlns:mc="http://schemas.openxmlformats.org/markup-compatibility/2006" xmlns:a14="http://schemas.microsoft.com/office/drawing/2010/main">
        <mc:Choice Requires="a14">
          <p:sp>
            <p:nvSpPr>
              <p:cNvPr id="1076" name="Laser Energy Estimate for Different Particles for a"/>
              <p:cNvSpPr txBox="1"/>
              <p:nvPr/>
            </p:nvSpPr>
            <p:spPr>
              <a:xfrm>
                <a:off x="88900" y="333565"/>
                <a:ext cx="18417757" cy="1062369"/>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71437" tIns="71437" rIns="71437" bIns="71437">
                <a:spAutoFit/>
              </a:bodyPr>
              <a:lstStyle/>
              <a:p>
                <a:pPr marL="75027" marR="75027" indent="292875" algn="l" defTabSz="1696640">
                  <a:defRPr sz="6000">
                    <a:solidFill>
                      <a:srgbClr val="FFFFFF"/>
                    </a:solidFill>
                    <a:uFill>
                      <a:solidFill>
                        <a:srgbClr val="FFFFFF"/>
                      </a:solidFill>
                    </a:uFill>
                    <a:latin typeface="Gill Sans"/>
                    <a:ea typeface="Gill Sans"/>
                    <a:cs typeface="Gill Sans"/>
                    <a:sym typeface="Gill Sans"/>
                  </a:defRPr>
                </a:pPr>
                <a:r>
                  <a:t>Laser Energy Estimate for Different Particles for a </a:t>
                </a:r>
                <a14:m>
                  <m:oMath xmlns:m="http://schemas.openxmlformats.org/officeDocument/2006/math">
                    <m:r>
                      <m:rPr>
                        <m:sty m:val="p"/>
                      </m:rPr>
                      <a:rPr sz="6300" i="1">
                        <a:solidFill>
                          <a:srgbClr val="FEFEFE"/>
                        </a:solidFill>
                        <a:latin typeface="Cambria Math" panose="02040503050406030204" pitchFamily="18" charset="0"/>
                      </a:rPr>
                      <m:t>Δ</m:t>
                    </m:r>
                    <m:r>
                      <a:rPr sz="6300" i="1">
                        <a:solidFill>
                          <a:srgbClr val="FEFEFE"/>
                        </a:solidFill>
                        <a:latin typeface="Cambria Math" panose="02040503050406030204" pitchFamily="18" charset="0"/>
                      </a:rPr>
                      <m:t>𝛾</m:t>
                    </m:r>
                    <m:r>
                      <a:rPr sz="6300" i="1">
                        <a:solidFill>
                          <a:srgbClr val="FEFEFE"/>
                        </a:solidFill>
                        <a:latin typeface="Cambria Math" panose="02040503050406030204" pitchFamily="18" charset="0"/>
                      </a:rPr>
                      <m:t>=5</m:t>
                    </m:r>
                  </m:oMath>
                </a14:m>
                <a:endParaRPr/>
              </a:p>
            </p:txBody>
          </p:sp>
        </mc:Choice>
        <mc:Fallback xmlns="">
          <p:sp>
            <p:nvSpPr>
              <p:cNvPr id="1076" name="Laser Energy Estimate for Different Particles for a"/>
              <p:cNvSpPr txBox="1">
                <a:spLocks noRot="1" noChangeAspect="1" noMove="1" noResize="1" noEditPoints="1" noAdjustHandles="1" noChangeArrowheads="1" noChangeShapeType="1" noTextEdit="1"/>
              </p:cNvSpPr>
              <p:nvPr/>
            </p:nvSpPr>
            <p:spPr>
              <a:xfrm>
                <a:off x="88900" y="333565"/>
                <a:ext cx="18417757" cy="1062369"/>
              </a:xfrm>
              <a:prstGeom prst="rect">
                <a:avLst/>
              </a:prstGeom>
              <a:blipFill>
                <a:blip r:embed="rId4"/>
                <a:stretch>
                  <a:fillRect l="-138" t="-13095" r="-1654" b="-39286"/>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graphicFrame>
        <p:nvGraphicFramePr>
          <p:cNvPr id="1078" name="Table 1"/>
          <p:cNvGraphicFramePr/>
          <p:nvPr/>
        </p:nvGraphicFramePr>
        <p:xfrm>
          <a:off x="1761773" y="3335125"/>
          <a:ext cx="20860451" cy="8709765"/>
        </p:xfrm>
        <a:graphic>
          <a:graphicData uri="http://schemas.openxmlformats.org/drawingml/2006/table">
            <a:tbl>
              <a:tblPr firstRow="1" firstCol="1">
                <a:tableStyleId>{D51ADE6A-740E-44AE-83CC-AE7238B6C88D}</a:tableStyleId>
              </a:tblPr>
              <a:tblGrid>
                <a:gridCol w="2944913">
                  <a:extLst>
                    <a:ext uri="{9D8B030D-6E8A-4147-A177-3AD203B41FA5}">
                      <a16:colId xmlns:a16="http://schemas.microsoft.com/office/drawing/2014/main" val="20000"/>
                    </a:ext>
                  </a:extLst>
                </a:gridCol>
                <a:gridCol w="4814261">
                  <a:extLst>
                    <a:ext uri="{9D8B030D-6E8A-4147-A177-3AD203B41FA5}">
                      <a16:colId xmlns:a16="http://schemas.microsoft.com/office/drawing/2014/main" val="20001"/>
                    </a:ext>
                  </a:extLst>
                </a:gridCol>
                <a:gridCol w="4408696">
                  <a:extLst>
                    <a:ext uri="{9D8B030D-6E8A-4147-A177-3AD203B41FA5}">
                      <a16:colId xmlns:a16="http://schemas.microsoft.com/office/drawing/2014/main" val="20002"/>
                    </a:ext>
                  </a:extLst>
                </a:gridCol>
                <a:gridCol w="2148367">
                  <a:extLst>
                    <a:ext uri="{9D8B030D-6E8A-4147-A177-3AD203B41FA5}">
                      <a16:colId xmlns:a16="http://schemas.microsoft.com/office/drawing/2014/main" val="20003"/>
                    </a:ext>
                  </a:extLst>
                </a:gridCol>
                <a:gridCol w="3073257">
                  <a:extLst>
                    <a:ext uri="{9D8B030D-6E8A-4147-A177-3AD203B41FA5}">
                      <a16:colId xmlns:a16="http://schemas.microsoft.com/office/drawing/2014/main" val="20004"/>
                    </a:ext>
                  </a:extLst>
                </a:gridCol>
                <a:gridCol w="3470957">
                  <a:extLst>
                    <a:ext uri="{9D8B030D-6E8A-4147-A177-3AD203B41FA5}">
                      <a16:colId xmlns:a16="http://schemas.microsoft.com/office/drawing/2014/main" val="20005"/>
                    </a:ext>
                  </a:extLst>
                </a:gridCol>
              </a:tblGrid>
              <a:tr h="1741953">
                <a:tc>
                  <a:txBody>
                    <a:bodyPr/>
                    <a:lstStyle/>
                    <a:p>
                      <a:pPr defTabSz="821531">
                        <a:lnSpc>
                          <a:spcPct val="100000"/>
                        </a:lnSpc>
                        <a:tabLst/>
                        <a:defRPr sz="1800"/>
                      </a:pPr>
                      <a:r>
                        <a:rPr sz="3200">
                          <a:latin typeface="Gill Sans SemiBold"/>
                          <a:ea typeface="Gill Sans SemiBold"/>
                          <a:cs typeface="Gill Sans SemiBold"/>
                          <a:sym typeface="Gill Sans SemiBold"/>
                        </a:rPr>
                        <a:t>Particle</a:t>
                      </a:r>
                    </a:p>
                  </a:txBody>
                  <a:tcPr marL="12700" marR="12700" marT="12700" marB="12700" anchor="ctr" horzOverflow="overflow"/>
                </a:tc>
                <a:tc>
                  <a:txBody>
                    <a:bodyPr/>
                    <a:lstStyle/>
                    <a:p>
                      <a:pPr defTabSz="821531">
                        <a:lnSpc>
                          <a:spcPct val="100000"/>
                        </a:lnSpc>
                        <a:tabLst/>
                        <a:defRPr sz="1800"/>
                      </a:pPr>
                      <a:r>
                        <a:rPr sz="3200">
                          <a:latin typeface="Gill Sans SemiBold"/>
                          <a:ea typeface="Gill Sans SemiBold"/>
                          <a:cs typeface="Gill Sans SemiBold"/>
                          <a:sym typeface="Gill Sans SemiBold"/>
                        </a:rPr>
                        <a:t>Mass (MeV/c²)</a:t>
                      </a:r>
                    </a:p>
                  </a:txBody>
                  <a:tcPr marL="12700" marR="12700" marT="12700" marB="12700" anchor="ctr" horzOverflow="overflow"/>
                </a:tc>
                <a:tc>
                  <a:txBody>
                    <a:bodyPr/>
                    <a:lstStyle/>
                    <a:p>
                      <a:pPr defTabSz="821531">
                        <a:lnSpc>
                          <a:spcPct val="100000"/>
                        </a:lnSpc>
                        <a:tabLst/>
                        <a:defRPr sz="1800"/>
                      </a:pPr>
                      <a:r>
                        <a:rPr sz="3200">
                          <a:latin typeface="Gill Sans SemiBold"/>
                          <a:ea typeface="Gill Sans SemiBold"/>
                          <a:cs typeface="Gill Sans SemiBold"/>
                          <a:sym typeface="Gill Sans SemiBold"/>
                        </a:rPr>
                        <a:t>Required Laser Energy</a:t>
                      </a:r>
                    </a:p>
                  </a:txBody>
                  <a:tcPr marL="12700" marR="12700" marT="12700" marB="12700" anchor="ctr" horzOverflow="overflow"/>
                </a:tc>
                <a:tc>
                  <a:txBody>
                    <a:bodyPr/>
                    <a:lstStyle/>
                    <a:p>
                      <a:pPr defTabSz="457200">
                        <a:lnSpc>
                          <a:spcPts val="3800"/>
                        </a:lnSpc>
                        <a:defRPr sz="3200">
                          <a:effectLst>
                            <a:outerShdw blurRad="25400" dist="25400" dir="5400000" rotWithShape="0">
                              <a:srgbClr val="000000">
                                <a:alpha val="60000"/>
                              </a:srgbClr>
                            </a:outerShdw>
                          </a:effectLst>
                        </a:defRPr>
                      </a:pPr>
                      <a:endParaRPr/>
                    </a:p>
                  </a:txBody>
                  <a:tcPr marL="12700" marR="12700" marT="12700" marB="12700" anchor="ctr" horzOverflow="overflow"/>
                </a:tc>
                <a:tc>
                  <a:txBody>
                    <a:bodyPr/>
                    <a:lstStyle/>
                    <a:p>
                      <a:pPr defTabSz="457200">
                        <a:lnSpc>
                          <a:spcPts val="3800"/>
                        </a:lnSpc>
                        <a:defRPr sz="3200">
                          <a:effectLst>
                            <a:outerShdw blurRad="25400" dist="25400" dir="5400000" rotWithShape="0">
                              <a:srgbClr val="000000">
                                <a:alpha val="60000"/>
                              </a:srgbClr>
                            </a:outerShdw>
                          </a:effectLst>
                        </a:defRPr>
                      </a:pPr>
                      <a:endParaRPr/>
                    </a:p>
                  </a:txBody>
                  <a:tcPr marL="12700" marR="12700" marT="12700" marB="12700" anchor="ctr" horzOverflow="overflow"/>
                </a:tc>
                <a:tc>
                  <a:txBody>
                    <a:bodyPr/>
                    <a:lstStyle/>
                    <a:p>
                      <a:pPr defTabSz="457200">
                        <a:lnSpc>
                          <a:spcPts val="3800"/>
                        </a:lnSpc>
                        <a:defRPr sz="3200">
                          <a:effectLst>
                            <a:outerShdw blurRad="25400" dist="25400" dir="5400000" rotWithShape="0">
                              <a:srgbClr val="000000">
                                <a:alpha val="60000"/>
                              </a:srgbClr>
                            </a:outerShdw>
                          </a:effectLst>
                        </a:defRPr>
                      </a:pPr>
                      <a:endParaRPr/>
                    </a:p>
                  </a:txBody>
                  <a:tcPr marL="12700" marR="12700" marT="12700" marB="12700" anchor="ctr" horzOverflow="overflow"/>
                </a:tc>
                <a:extLst>
                  <a:ext uri="{0D108BD9-81ED-4DB2-BD59-A6C34878D82A}">
                    <a16:rowId xmlns:a16="http://schemas.microsoft.com/office/drawing/2014/main" val="10000"/>
                  </a:ext>
                </a:extLst>
              </a:tr>
              <a:tr h="1741953">
                <a:tc>
                  <a:txBody>
                    <a:bodyPr/>
                    <a:lstStyle/>
                    <a:p>
                      <a:pPr defTabSz="821531">
                        <a:lnSpc>
                          <a:spcPct val="100000"/>
                        </a:lnSpc>
                        <a:tabLst/>
                        <a:defRPr sz="1800"/>
                      </a:pPr>
                      <a:r>
                        <a:rPr sz="3200">
                          <a:latin typeface="Gill Sans SemiBold"/>
                          <a:ea typeface="Gill Sans SemiBold"/>
                          <a:cs typeface="Gill Sans SemiBold"/>
                          <a:sym typeface="Gill Sans SemiBold"/>
                        </a:rPr>
                        <a:t>Muon</a:t>
                      </a:r>
                    </a:p>
                  </a:txBody>
                  <a:tcPr marL="12700" marR="12700" marT="12700" marB="12700" anchor="ctr" horzOverflow="overflow"/>
                </a:tc>
                <a:tc>
                  <a:txBody>
                    <a:bodyPr/>
                    <a:lstStyle/>
                    <a:p>
                      <a:pPr defTabSz="457200">
                        <a:lnSpc>
                          <a:spcPts val="3800"/>
                        </a:lnSpc>
                        <a:defRPr sz="1800"/>
                      </a:pPr>
                      <a:r>
                        <a:rPr sz="3200"/>
                        <a:t>105.7</a:t>
                      </a:r>
                    </a:p>
                  </a:txBody>
                  <a:tcPr marL="12700" marR="12700" marT="12700" marB="12700" anchor="ctr" horzOverflow="overflow"/>
                </a:tc>
                <a:tc>
                  <a:txBody>
                    <a:bodyPr/>
                    <a:lstStyle/>
                    <a:p>
                      <a:pPr defTabSz="457200">
                        <a:lnSpc>
                          <a:spcPts val="3800"/>
                        </a:lnSpc>
                        <a:defRPr sz="1800"/>
                      </a:pPr>
                      <a:r>
                        <a:rPr sz="3200"/>
                        <a:t>95 mJ</a:t>
                      </a:r>
                    </a:p>
                  </a:txBody>
                  <a:tcPr marL="12700" marR="12700" marT="12700" marB="12700" anchor="ctr" horzOverflow="overflow"/>
                </a:tc>
                <a:tc>
                  <a:txBody>
                    <a:bodyPr/>
                    <a:lstStyle/>
                    <a:p>
                      <a:pPr defTabSz="457200">
                        <a:lnSpc>
                          <a:spcPts val="3800"/>
                        </a:lnSpc>
                        <a:defRPr sz="1800"/>
                      </a:pPr>
                      <a:r>
                        <a:rPr sz="3200"/>
                        <a:t>0.8</a:t>
                      </a:r>
                    </a:p>
                  </a:txBody>
                  <a:tcPr marL="12700" marR="12700" marT="12700" marB="12700" anchor="ctr" horzOverflow="overflow"/>
                </a:tc>
                <a:tc>
                  <a:txBody>
                    <a:bodyPr/>
                    <a:lstStyle/>
                    <a:p>
                      <a:pPr defTabSz="457200">
                        <a:lnSpc>
                          <a:spcPts val="3800"/>
                        </a:lnSpc>
                        <a:defRPr sz="1800"/>
                      </a:pPr>
                      <a:r>
                        <a:rPr sz="3200"/>
                        <a:t>0.97c</a:t>
                      </a:r>
                    </a:p>
                  </a:txBody>
                  <a:tcPr marL="12700" marR="12700" marT="12700" marB="12700" anchor="ctr" horzOverflow="overflow"/>
                </a:tc>
                <a:tc>
                  <a:txBody>
                    <a:bodyPr/>
                    <a:lstStyle/>
                    <a:p>
                      <a:pPr defTabSz="457200">
                        <a:lnSpc>
                          <a:spcPts val="3800"/>
                        </a:lnSpc>
                        <a:defRPr sz="1800"/>
                      </a:pPr>
                      <a:r>
                        <a:rPr sz="3200"/>
                        <a:t>20</a:t>
                      </a:r>
                    </a:p>
                  </a:txBody>
                  <a:tcPr marL="12700" marR="12700" marT="12700" marB="12700" anchor="ctr" horzOverflow="overflow"/>
                </a:tc>
                <a:extLst>
                  <a:ext uri="{0D108BD9-81ED-4DB2-BD59-A6C34878D82A}">
                    <a16:rowId xmlns:a16="http://schemas.microsoft.com/office/drawing/2014/main" val="10001"/>
                  </a:ext>
                </a:extLst>
              </a:tr>
              <a:tr h="1741953">
                <a:tc>
                  <a:txBody>
                    <a:bodyPr/>
                    <a:lstStyle/>
                    <a:p>
                      <a:pPr defTabSz="821531">
                        <a:lnSpc>
                          <a:spcPct val="100000"/>
                        </a:lnSpc>
                        <a:tabLst/>
                        <a:defRPr sz="1800"/>
                      </a:pPr>
                      <a:r>
                        <a:rPr sz="3200">
                          <a:latin typeface="Gill Sans SemiBold"/>
                          <a:ea typeface="Gill Sans SemiBold"/>
                          <a:cs typeface="Gill Sans SemiBold"/>
                          <a:sym typeface="Gill Sans SemiBold"/>
                        </a:rPr>
                        <a:t>Pion</a:t>
                      </a:r>
                    </a:p>
                  </a:txBody>
                  <a:tcPr marL="12700" marR="12700" marT="12700" marB="12700" anchor="ctr" horzOverflow="overflow"/>
                </a:tc>
                <a:tc>
                  <a:txBody>
                    <a:bodyPr/>
                    <a:lstStyle/>
                    <a:p>
                      <a:pPr defTabSz="457200">
                        <a:lnSpc>
                          <a:spcPts val="3800"/>
                        </a:lnSpc>
                        <a:defRPr sz="1800"/>
                      </a:pPr>
                      <a:r>
                        <a:rPr sz="3200"/>
                        <a:t>139.6</a:t>
                      </a:r>
                    </a:p>
                  </a:txBody>
                  <a:tcPr marL="12700" marR="12700" marT="12700" marB="12700" anchor="ctr" horzOverflow="overflow"/>
                </a:tc>
                <a:tc>
                  <a:txBody>
                    <a:bodyPr/>
                    <a:lstStyle/>
                    <a:p>
                      <a:pPr defTabSz="457200">
                        <a:lnSpc>
                          <a:spcPts val="3800"/>
                        </a:lnSpc>
                        <a:defRPr sz="1800"/>
                      </a:pPr>
                      <a:r>
                        <a:rPr sz="3200"/>
                        <a:t>124 mJ</a:t>
                      </a:r>
                    </a:p>
                  </a:txBody>
                  <a:tcPr marL="12700" marR="12700" marT="12700" marB="12700" anchor="ctr" horzOverflow="overflow"/>
                </a:tc>
                <a:tc>
                  <a:txBody>
                    <a:bodyPr/>
                    <a:lstStyle/>
                    <a:p>
                      <a:pPr defTabSz="457200">
                        <a:lnSpc>
                          <a:spcPts val="3800"/>
                        </a:lnSpc>
                        <a:defRPr sz="1800"/>
                      </a:pPr>
                      <a:r>
                        <a:rPr sz="3200"/>
                        <a:t>0.8</a:t>
                      </a:r>
                    </a:p>
                  </a:txBody>
                  <a:tcPr marL="12700" marR="12700" marT="12700" marB="12700" anchor="ctr" horzOverflow="overflow"/>
                </a:tc>
                <a:tc>
                  <a:txBody>
                    <a:bodyPr/>
                    <a:lstStyle/>
                    <a:p>
                      <a:pPr defTabSz="457200">
                        <a:lnSpc>
                          <a:spcPts val="3800"/>
                        </a:lnSpc>
                        <a:defRPr sz="1800"/>
                      </a:pPr>
                      <a:r>
                        <a:rPr sz="3200"/>
                        <a:t>0.97c</a:t>
                      </a:r>
                    </a:p>
                  </a:txBody>
                  <a:tcPr marL="12700" marR="12700" marT="12700" marB="12700" anchor="ctr" horzOverflow="overflow"/>
                </a:tc>
                <a:tc>
                  <a:txBody>
                    <a:bodyPr/>
                    <a:lstStyle/>
                    <a:p>
                      <a:pPr defTabSz="457200">
                        <a:lnSpc>
                          <a:spcPts val="3800"/>
                        </a:lnSpc>
                        <a:defRPr sz="1800"/>
                      </a:pPr>
                      <a:r>
                        <a:rPr sz="3200"/>
                        <a:t>20</a:t>
                      </a:r>
                    </a:p>
                  </a:txBody>
                  <a:tcPr marL="12700" marR="12700" marT="12700" marB="12700" anchor="ctr" horzOverflow="overflow"/>
                </a:tc>
                <a:extLst>
                  <a:ext uri="{0D108BD9-81ED-4DB2-BD59-A6C34878D82A}">
                    <a16:rowId xmlns:a16="http://schemas.microsoft.com/office/drawing/2014/main" val="10002"/>
                  </a:ext>
                </a:extLst>
              </a:tr>
              <a:tr h="1741953">
                <a:tc>
                  <a:txBody>
                    <a:bodyPr/>
                    <a:lstStyle/>
                    <a:p>
                      <a:pPr defTabSz="821531">
                        <a:lnSpc>
                          <a:spcPct val="100000"/>
                        </a:lnSpc>
                        <a:tabLst/>
                        <a:defRPr sz="1800"/>
                      </a:pPr>
                      <a:r>
                        <a:rPr sz="3200">
                          <a:latin typeface="Gill Sans SemiBold"/>
                          <a:ea typeface="Gill Sans SemiBold"/>
                          <a:cs typeface="Gill Sans SemiBold"/>
                          <a:sym typeface="Gill Sans SemiBold"/>
                        </a:rPr>
                        <a:t>Kaon</a:t>
                      </a:r>
                    </a:p>
                  </a:txBody>
                  <a:tcPr marL="12700" marR="12700" marT="12700" marB="12700" anchor="ctr" horzOverflow="overflow"/>
                </a:tc>
                <a:tc>
                  <a:txBody>
                    <a:bodyPr/>
                    <a:lstStyle/>
                    <a:p>
                      <a:pPr defTabSz="457200">
                        <a:lnSpc>
                          <a:spcPts val="3800"/>
                        </a:lnSpc>
                        <a:defRPr sz="1800"/>
                      </a:pPr>
                      <a:r>
                        <a:rPr sz="3200"/>
                        <a:t>493.7</a:t>
                      </a:r>
                    </a:p>
                  </a:txBody>
                  <a:tcPr marL="12700" marR="12700" marT="12700" marB="12700" anchor="ctr" horzOverflow="overflow"/>
                </a:tc>
                <a:tc>
                  <a:txBody>
                    <a:bodyPr/>
                    <a:lstStyle/>
                    <a:p>
                      <a:pPr defTabSz="457200">
                        <a:lnSpc>
                          <a:spcPts val="3800"/>
                        </a:lnSpc>
                        <a:defRPr sz="1800"/>
                      </a:pPr>
                      <a:r>
                        <a:rPr sz="3200"/>
                        <a:t>463 mJ</a:t>
                      </a:r>
                    </a:p>
                  </a:txBody>
                  <a:tcPr marL="12700" marR="12700" marT="12700" marB="12700" anchor="ctr" horzOverflow="overflow"/>
                </a:tc>
                <a:tc>
                  <a:txBody>
                    <a:bodyPr/>
                    <a:lstStyle/>
                    <a:p>
                      <a:pPr defTabSz="457200">
                        <a:lnSpc>
                          <a:spcPts val="3800"/>
                        </a:lnSpc>
                        <a:defRPr sz="1800"/>
                      </a:pPr>
                      <a:r>
                        <a:rPr sz="3200"/>
                        <a:t>0.8</a:t>
                      </a:r>
                    </a:p>
                  </a:txBody>
                  <a:tcPr marL="12700" marR="12700" marT="12700" marB="12700" anchor="ctr" horzOverflow="overflow"/>
                </a:tc>
                <a:tc>
                  <a:txBody>
                    <a:bodyPr/>
                    <a:lstStyle/>
                    <a:p>
                      <a:pPr defTabSz="457200">
                        <a:lnSpc>
                          <a:spcPts val="3800"/>
                        </a:lnSpc>
                        <a:defRPr sz="1800"/>
                      </a:pPr>
                      <a:r>
                        <a:rPr sz="3200"/>
                        <a:t>0.97c</a:t>
                      </a:r>
                    </a:p>
                  </a:txBody>
                  <a:tcPr marL="12700" marR="12700" marT="12700" marB="12700" anchor="ctr" horzOverflow="overflow"/>
                </a:tc>
                <a:tc>
                  <a:txBody>
                    <a:bodyPr/>
                    <a:lstStyle/>
                    <a:p>
                      <a:pPr defTabSz="457200">
                        <a:lnSpc>
                          <a:spcPts val="3800"/>
                        </a:lnSpc>
                        <a:defRPr sz="1800"/>
                      </a:pPr>
                      <a:r>
                        <a:rPr sz="3200"/>
                        <a:t>20</a:t>
                      </a:r>
                    </a:p>
                  </a:txBody>
                  <a:tcPr marL="12700" marR="12700" marT="12700" marB="12700" anchor="ctr" horzOverflow="overflow"/>
                </a:tc>
                <a:extLst>
                  <a:ext uri="{0D108BD9-81ED-4DB2-BD59-A6C34878D82A}">
                    <a16:rowId xmlns:a16="http://schemas.microsoft.com/office/drawing/2014/main" val="10003"/>
                  </a:ext>
                </a:extLst>
              </a:tr>
              <a:tr h="1741953">
                <a:tc>
                  <a:txBody>
                    <a:bodyPr/>
                    <a:lstStyle/>
                    <a:p>
                      <a:pPr defTabSz="821531">
                        <a:lnSpc>
                          <a:spcPct val="100000"/>
                        </a:lnSpc>
                        <a:tabLst/>
                        <a:defRPr sz="1800"/>
                      </a:pPr>
                      <a:r>
                        <a:rPr sz="3200">
                          <a:latin typeface="Gill Sans SemiBold"/>
                          <a:ea typeface="Gill Sans SemiBold"/>
                          <a:cs typeface="Gill Sans SemiBold"/>
                          <a:sym typeface="Gill Sans SemiBold"/>
                        </a:rPr>
                        <a:t>Proton</a:t>
                      </a:r>
                    </a:p>
                  </a:txBody>
                  <a:tcPr marL="12700" marR="12700" marT="12700" marB="12700" anchor="ctr" horzOverflow="overflow"/>
                </a:tc>
                <a:tc>
                  <a:txBody>
                    <a:bodyPr/>
                    <a:lstStyle/>
                    <a:p>
                      <a:pPr defTabSz="457200">
                        <a:lnSpc>
                          <a:spcPts val="3800"/>
                        </a:lnSpc>
                        <a:defRPr sz="1800"/>
                      </a:pPr>
                      <a:r>
                        <a:rPr sz="3200"/>
                        <a:t>938.3</a:t>
                      </a:r>
                    </a:p>
                  </a:txBody>
                  <a:tcPr marL="12700" marR="12700" marT="12700" marB="12700" anchor="ctr" horzOverflow="overflow"/>
                </a:tc>
                <a:tc>
                  <a:txBody>
                    <a:bodyPr/>
                    <a:lstStyle/>
                    <a:p>
                      <a:pPr defTabSz="457200">
                        <a:lnSpc>
                          <a:spcPts val="3800"/>
                        </a:lnSpc>
                        <a:defRPr sz="1800"/>
                      </a:pPr>
                      <a:r>
                        <a:rPr sz="3200"/>
                        <a:t>951 mJ</a:t>
                      </a:r>
                    </a:p>
                  </a:txBody>
                  <a:tcPr marL="12700" marR="12700" marT="12700" marB="12700" anchor="ctr" horzOverflow="overflow"/>
                </a:tc>
                <a:tc>
                  <a:txBody>
                    <a:bodyPr/>
                    <a:lstStyle/>
                    <a:p>
                      <a:pPr defTabSz="457200">
                        <a:lnSpc>
                          <a:spcPts val="3800"/>
                        </a:lnSpc>
                        <a:defRPr sz="1800"/>
                      </a:pPr>
                      <a:r>
                        <a:rPr sz="3200"/>
                        <a:t>0.8</a:t>
                      </a:r>
                    </a:p>
                  </a:txBody>
                  <a:tcPr marL="12700" marR="12700" marT="12700" marB="12700" anchor="ctr" horzOverflow="overflow"/>
                </a:tc>
                <a:tc>
                  <a:txBody>
                    <a:bodyPr/>
                    <a:lstStyle/>
                    <a:p>
                      <a:pPr defTabSz="457200">
                        <a:lnSpc>
                          <a:spcPts val="3800"/>
                        </a:lnSpc>
                        <a:defRPr sz="1800"/>
                      </a:pPr>
                      <a:r>
                        <a:rPr sz="3200"/>
                        <a:t>0.97c</a:t>
                      </a:r>
                    </a:p>
                  </a:txBody>
                  <a:tcPr marL="12700" marR="12700" marT="12700" marB="12700" anchor="ctr" horzOverflow="overflow"/>
                </a:tc>
                <a:tc>
                  <a:txBody>
                    <a:bodyPr/>
                    <a:lstStyle/>
                    <a:p>
                      <a:pPr defTabSz="457200">
                        <a:lnSpc>
                          <a:spcPts val="3800"/>
                        </a:lnSpc>
                        <a:defRPr sz="1800"/>
                      </a:pPr>
                      <a:r>
                        <a:rPr sz="3200"/>
                        <a:t>20</a:t>
                      </a:r>
                    </a:p>
                  </a:txBody>
                  <a:tcPr marL="12700" marR="12700" marT="12700" marB="12700" anchor="ctr" horzOverflow="overflow"/>
                </a:tc>
                <a:extLst>
                  <a:ext uri="{0D108BD9-81ED-4DB2-BD59-A6C34878D82A}">
                    <a16:rowId xmlns:a16="http://schemas.microsoft.com/office/drawing/2014/main" val="10004"/>
                  </a:ext>
                </a:extLst>
              </a:tr>
            </a:tbl>
          </a:graphicData>
        </a:graphic>
      </p:graphicFrame>
      <mc:AlternateContent xmlns:mc="http://schemas.openxmlformats.org/markup-compatibility/2006" xmlns:a14="http://schemas.microsoft.com/office/drawing/2010/main">
        <mc:Choice Requires="a14">
          <p:sp>
            <p:nvSpPr>
              <p:cNvPr id="1079" name="Text"/>
              <p:cNvSpPr txBox="1"/>
              <p:nvPr/>
            </p:nvSpPr>
            <p:spPr>
              <a:xfrm>
                <a:off x="14715755" y="3831519"/>
                <a:ext cx="517034" cy="663740"/>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71437" tIns="71437" rIns="71437" bIns="71437" anchor="ctr">
                <a:spAutoFit/>
              </a:bodyPr>
              <a:lstStyle>
                <a:lvl1pPr defTabSz="457200">
                  <a:tabLst>
                    <a:tab pos="1651000" algn="l"/>
                  </a:tabLst>
                  <a:defRPr sz="3200">
                    <a:latin typeface="Gill Sans SemiBold"/>
                    <a:ea typeface="Gill Sans SemiBold"/>
                    <a:cs typeface="Gill Sans SemiBold"/>
                    <a:sym typeface="Gill Sans SemiBold"/>
                  </a:defRPr>
                </a:lvl1pPr>
              </a:lstStyle>
              <a:p>
                <a:pPr/>
                <a14:m>
                  <m:oMathPara xmlns:m="http://schemas.openxmlformats.org/officeDocument/2006/math">
                    <m:oMathParaPr>
                      <m:jc m:val="center"/>
                    </m:oMathParaPr>
                    <m:oMath>
                      <m:sSub>
                        <m:sSubPr>
                          <m:ctrlPr>
                            <a:rPr sz="3400" i="1">
                              <a:solidFill>
                                <a:srgbClr val="000000"/>
                              </a:solidFill>
                              <a:latin typeface="Cambria Math" panose="02040503050406030204" pitchFamily="18" charset="0"/>
                            </a:rPr>
                          </m:ctrlPr>
                        </m:sSubPr>
                        <m:e>
                          <m:r>
                            <a:rPr sz="3400" i="1">
                              <a:solidFill>
                                <a:srgbClr val="000000"/>
                              </a:solidFill>
                              <a:latin typeface="Cambria Math" panose="02040503050406030204" pitchFamily="18" charset="0"/>
                            </a:rPr>
                            <m:t>𝑎</m:t>
                          </m:r>
                        </m:e>
                        <m:sub>
                          <m:r>
                            <a:rPr sz="3400" i="1">
                              <a:solidFill>
                                <a:srgbClr val="000000"/>
                              </a:solidFill>
                              <a:latin typeface="Cambria Math" panose="02040503050406030204" pitchFamily="18" charset="0"/>
                            </a:rPr>
                            <m:t>0</m:t>
                          </m:r>
                        </m:sub>
                      </m:sSub>
                    </m:oMath>
                  </m:oMathPara>
                </a14:m>
                <a:endParaRPr/>
              </a:p>
            </p:txBody>
          </p:sp>
        </mc:Choice>
        <mc:Fallback xmlns="">
          <p:sp>
            <p:nvSpPr>
              <p:cNvPr id="1079" name="Text"/>
              <p:cNvSpPr txBox="1">
                <a:spLocks noRot="1" noChangeAspect="1" noMove="1" noResize="1" noEditPoints="1" noAdjustHandles="1" noChangeArrowheads="1" noChangeShapeType="1" noTextEdit="1"/>
              </p:cNvSpPr>
              <p:nvPr/>
            </p:nvSpPr>
            <p:spPr>
              <a:xfrm>
                <a:off x="14715755" y="3831519"/>
                <a:ext cx="517034" cy="663740"/>
              </a:xfrm>
              <a:prstGeom prst="rect">
                <a:avLst/>
              </a:prstGeom>
              <a:blipFill>
                <a:blip r:embed="rId5"/>
                <a:stretch>
                  <a:fillRect l="-23810" b="-1887"/>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080" name="Text"/>
              <p:cNvSpPr txBox="1"/>
              <p:nvPr/>
            </p:nvSpPr>
            <p:spPr>
              <a:xfrm>
                <a:off x="17282695" y="3802003"/>
                <a:ext cx="486359" cy="722772"/>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71437" tIns="71437" rIns="71437" bIns="71437" anchor="ctr">
                <a:spAutoFit/>
              </a:bodyPr>
              <a:lstStyle>
                <a:lvl1pPr defTabSz="457200">
                  <a:tabLst>
                    <a:tab pos="1651000" algn="l"/>
                  </a:tabLst>
                  <a:defRPr sz="3200">
                    <a:latin typeface="Gill Sans SemiBold"/>
                    <a:ea typeface="Gill Sans SemiBold"/>
                    <a:cs typeface="Gill Sans SemiBold"/>
                    <a:sym typeface="Gill Sans SemiBold"/>
                  </a:defRPr>
                </a:lvl1pPr>
              </a:lstStyle>
              <a:p>
                <a:pPr/>
                <a14:m>
                  <m:oMathPara xmlns:m="http://schemas.openxmlformats.org/officeDocument/2006/math">
                    <m:oMathParaPr>
                      <m:jc m:val="center"/>
                    </m:oMathParaPr>
                    <m:oMath>
                      <m:sSub>
                        <m:sSubPr>
                          <m:ctrlPr>
                            <a:rPr sz="3400" i="1">
                              <a:solidFill>
                                <a:srgbClr val="000000"/>
                              </a:solidFill>
                              <a:latin typeface="Cambria Math" panose="02040503050406030204" pitchFamily="18" charset="0"/>
                            </a:rPr>
                          </m:ctrlPr>
                        </m:sSubPr>
                        <m:e>
                          <m:r>
                            <a:rPr sz="3400" i="1">
                              <a:solidFill>
                                <a:srgbClr val="000000"/>
                              </a:solidFill>
                              <a:latin typeface="Cambria Math" panose="02040503050406030204" pitchFamily="18" charset="0"/>
                            </a:rPr>
                            <m:t>𝑣</m:t>
                          </m:r>
                        </m:e>
                        <m:sub>
                          <m:r>
                            <a:rPr sz="3400" i="1">
                              <a:solidFill>
                                <a:srgbClr val="000000"/>
                              </a:solidFill>
                              <a:latin typeface="Cambria Math" panose="02040503050406030204" pitchFamily="18" charset="0"/>
                            </a:rPr>
                            <m:t>𝑔</m:t>
                          </m:r>
                        </m:sub>
                      </m:sSub>
                    </m:oMath>
                  </m:oMathPara>
                </a14:m>
                <a:endParaRPr/>
              </a:p>
            </p:txBody>
          </p:sp>
        </mc:Choice>
        <mc:Fallback xmlns="">
          <p:sp>
            <p:nvSpPr>
              <p:cNvPr id="1080" name="Text"/>
              <p:cNvSpPr txBox="1">
                <a:spLocks noRot="1" noChangeAspect="1" noMove="1" noResize="1" noEditPoints="1" noAdjustHandles="1" noChangeArrowheads="1" noChangeShapeType="1" noTextEdit="1"/>
              </p:cNvSpPr>
              <p:nvPr/>
            </p:nvSpPr>
            <p:spPr>
              <a:xfrm>
                <a:off x="17282695" y="3802003"/>
                <a:ext cx="486359" cy="722772"/>
              </a:xfrm>
              <a:prstGeom prst="rect">
                <a:avLst/>
              </a:prstGeom>
              <a:blipFill>
                <a:blip r:embed="rId6"/>
                <a:stretch>
                  <a:fillRect l="-25000" b="-3448"/>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081" name="Text"/>
              <p:cNvSpPr txBox="1"/>
              <p:nvPr/>
            </p:nvSpPr>
            <p:spPr>
              <a:xfrm>
                <a:off x="19498440" y="3831980"/>
                <a:ext cx="2809579" cy="662818"/>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71437" tIns="71437" rIns="71437" bIns="71437" anchor="ctr">
                <a:spAutoFit/>
              </a:bodyPr>
              <a:lstStyle>
                <a:lvl1pPr defTabSz="457200">
                  <a:tabLst>
                    <a:tab pos="1651000" algn="l"/>
                  </a:tabLst>
                  <a:defRPr sz="3200">
                    <a:latin typeface="Gill Sans SemiBold"/>
                    <a:ea typeface="Gill Sans SemiBold"/>
                    <a:cs typeface="Gill Sans SemiBold"/>
                    <a:sym typeface="Gill Sans SemiBold"/>
                  </a:defRPr>
                </a:lvl1pPr>
              </a:lstStyle>
              <a:p>
                <a:pPr/>
                <a14:m>
                  <m:oMathPara xmlns:m="http://schemas.openxmlformats.org/officeDocument/2006/math">
                    <m:oMathParaPr>
                      <m:jc m:val="center"/>
                    </m:oMathParaPr>
                    <m:oMath>
                      <m:sSub>
                        <m:sSubPr>
                          <m:ctrlPr>
                            <a:rPr sz="3400" i="1">
                              <a:solidFill>
                                <a:srgbClr val="000000"/>
                              </a:solidFill>
                              <a:latin typeface="Cambria Math" panose="02040503050406030204" pitchFamily="18" charset="0"/>
                            </a:rPr>
                          </m:ctrlPr>
                        </m:sSubPr>
                        <m:e>
                          <m:r>
                            <a:rPr sz="3400" i="1">
                              <a:solidFill>
                                <a:srgbClr val="000000"/>
                              </a:solidFill>
                              <a:latin typeface="Cambria Math" panose="02040503050406030204" pitchFamily="18" charset="0"/>
                            </a:rPr>
                            <m:t>𝐸</m:t>
                          </m:r>
                        </m:e>
                        <m:sub>
                          <m:r>
                            <a:rPr sz="3400" i="1">
                              <a:solidFill>
                                <a:srgbClr val="000000"/>
                              </a:solidFill>
                              <a:latin typeface="Cambria Math" panose="02040503050406030204" pitchFamily="18" charset="0"/>
                            </a:rPr>
                            <m:t>𝑎𝑐𝑐𝑒𝑙</m:t>
                          </m:r>
                        </m:sub>
                      </m:sSub>
                      <m:r>
                        <a:rPr sz="3400" i="1">
                          <a:solidFill>
                            <a:srgbClr val="000000"/>
                          </a:solidFill>
                          <a:latin typeface="Cambria Math" panose="02040503050406030204" pitchFamily="18" charset="0"/>
                        </a:rPr>
                        <m:t>(</m:t>
                      </m:r>
                      <m:r>
                        <m:rPr>
                          <m:sty m:val="p"/>
                        </m:rPr>
                        <a:rPr sz="3400" i="1">
                          <a:solidFill>
                            <a:srgbClr val="000000"/>
                          </a:solidFill>
                          <a:latin typeface="Cambria Math" panose="02040503050406030204" pitchFamily="18" charset="0"/>
                        </a:rPr>
                        <m:t>GeV</m:t>
                      </m:r>
                      <m:r>
                        <a:rPr sz="3400" i="1">
                          <a:solidFill>
                            <a:srgbClr val="000000"/>
                          </a:solidFill>
                          <a:latin typeface="Cambria Math" panose="02040503050406030204" pitchFamily="18" charset="0"/>
                        </a:rPr>
                        <m:t>/</m:t>
                      </m:r>
                      <m:r>
                        <m:rPr>
                          <m:sty m:val="p"/>
                        </m:rPr>
                        <a:rPr sz="3400" i="1">
                          <a:solidFill>
                            <a:srgbClr val="000000"/>
                          </a:solidFill>
                          <a:latin typeface="Cambria Math" panose="02040503050406030204" pitchFamily="18" charset="0"/>
                        </a:rPr>
                        <m:t>m</m:t>
                      </m:r>
                      <m:r>
                        <a:rPr sz="3400" i="1">
                          <a:solidFill>
                            <a:srgbClr val="000000"/>
                          </a:solidFill>
                          <a:latin typeface="Cambria Math" panose="02040503050406030204" pitchFamily="18" charset="0"/>
                        </a:rPr>
                        <m:t>)</m:t>
                      </m:r>
                    </m:oMath>
                  </m:oMathPara>
                </a14:m>
                <a:endParaRPr/>
              </a:p>
            </p:txBody>
          </p:sp>
        </mc:Choice>
        <mc:Fallback xmlns="">
          <p:sp>
            <p:nvSpPr>
              <p:cNvPr id="1081" name="Text"/>
              <p:cNvSpPr txBox="1">
                <a:spLocks noRot="1" noChangeAspect="1" noMove="1" noResize="1" noEditPoints="1" noAdjustHandles="1" noChangeArrowheads="1" noChangeShapeType="1" noTextEdit="1"/>
              </p:cNvSpPr>
              <p:nvPr/>
            </p:nvSpPr>
            <p:spPr>
              <a:xfrm>
                <a:off x="19498440" y="3831980"/>
                <a:ext cx="2809579" cy="662818"/>
              </a:xfrm>
              <a:prstGeom prst="rect">
                <a:avLst/>
              </a:prstGeom>
              <a:blipFill>
                <a:blip r:embed="rId7"/>
                <a:stretch>
                  <a:fillRect l="-6306" r="-3604" b="-18868"/>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082" name="Group"/>
          <p:cNvSpPr/>
          <p:nvPr/>
        </p:nvSpPr>
        <p:spPr>
          <a:xfrm>
            <a:off x="9505936" y="3343982"/>
            <a:ext cx="4397193" cy="8692051"/>
          </a:xfrm>
          <a:prstGeom prst="rect">
            <a:avLst/>
          </a:prstGeom>
          <a:solidFill>
            <a:srgbClr val="3A7A51">
              <a:alpha val="18363"/>
            </a:srgbClr>
          </a:solidFill>
          <a:ln w="12700">
            <a:miter lim="400000"/>
          </a:ln>
        </p:spPr>
        <p:txBody>
          <a:bodyPr lIns="0" tIns="0" rIns="0" bIns="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 name="Slide Number Placeholder 3">
            <a:extLst>
              <a:ext uri="{FF2B5EF4-FFF2-40B4-BE49-F238E27FC236}">
                <a16:creationId xmlns:a16="http://schemas.microsoft.com/office/drawing/2014/main" id="{F9E4AA44-3D25-74E2-5BA3-1EB4FFFDDD0D}"/>
              </a:ext>
            </a:extLst>
          </p:cNvPr>
          <p:cNvSpPr>
            <a:spLocks noGrp="1"/>
          </p:cNvSpPr>
          <p:nvPr>
            <p:ph type="sldNum" sz="quarter" idx="2"/>
          </p:nvPr>
        </p:nvSpPr>
        <p:spPr/>
        <p:txBody>
          <a:bodyPr/>
          <a:lstStyle/>
          <a:p>
            <a:fld id="{86CB4B4D-7CA3-9044-876B-883B54F8677D}" type="slidenum">
              <a:rPr lang="en-PT" smtClean="0"/>
              <a:t>31</a:t>
            </a:fld>
            <a:endParaRPr lang="en-PT"/>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0" name="Group"/>
          <p:cNvGrpSpPr/>
          <p:nvPr/>
        </p:nvGrpSpPr>
        <p:grpSpPr>
          <a:xfrm>
            <a:off x="12292279" y="4080867"/>
            <a:ext cx="6227036" cy="3470453"/>
            <a:chOff x="0" y="0"/>
            <a:chExt cx="6227035" cy="3470451"/>
          </a:xfrm>
        </p:grpSpPr>
        <p:grpSp>
          <p:nvGrpSpPr>
            <p:cNvPr id="1117" name="Group"/>
            <p:cNvGrpSpPr/>
            <p:nvPr/>
          </p:nvGrpSpPr>
          <p:grpSpPr>
            <a:xfrm>
              <a:off x="0" y="385354"/>
              <a:ext cx="6227036" cy="3085098"/>
              <a:chOff x="0" y="0"/>
              <a:chExt cx="6227035" cy="3085097"/>
            </a:xfrm>
          </p:grpSpPr>
          <p:pic>
            <p:nvPicPr>
              <p:cNvPr id="1108" name="09.png" descr="09.png"/>
              <p:cNvPicPr>
                <a:picLocks noChangeAspect="1"/>
              </p:cNvPicPr>
              <p:nvPr/>
            </p:nvPicPr>
            <p:blipFill>
              <a:blip r:embed="rId3"/>
              <a:stretch>
                <a:fillRect/>
              </a:stretch>
            </p:blipFill>
            <p:spPr>
              <a:xfrm>
                <a:off x="0" y="0"/>
                <a:ext cx="6227036" cy="2988978"/>
              </a:xfrm>
              <a:prstGeom prst="rect">
                <a:avLst/>
              </a:prstGeom>
              <a:ln w="12700" cap="flat">
                <a:noFill/>
                <a:miter lim="400000"/>
              </a:ln>
              <a:effectLst/>
            </p:spPr>
          </p:pic>
          <p:sp>
            <p:nvSpPr>
              <p:cNvPr id="1109" name="Line"/>
              <p:cNvSpPr/>
              <p:nvPr/>
            </p:nvSpPr>
            <p:spPr>
              <a:xfrm>
                <a:off x="4050557" y="2472611"/>
                <a:ext cx="658254" cy="1083"/>
              </a:xfrm>
              <a:prstGeom prst="line">
                <a:avLst/>
              </a:prstGeom>
              <a:noFill/>
              <a:ln w="50800" cap="flat">
                <a:solidFill>
                  <a:srgbClr val="B8371E"/>
                </a:solidFill>
                <a:prstDash val="solid"/>
                <a:miter lim="400000"/>
                <a:headEnd type="triangle" w="med" len="med"/>
                <a:tailEnd type="triangle" w="med" len="med"/>
              </a:ln>
              <a:effectLst/>
            </p:spPr>
            <p:txBody>
              <a:bodyPr wrap="square" lIns="71437" tIns="71437" rIns="71437" bIns="71437" numCol="1" anchor="ctr">
                <a:noAutofit/>
              </a:bodyPr>
              <a:lstStyle/>
              <a:p>
                <a:pPr>
                  <a:defRPr sz="3200">
                    <a:solidFill>
                      <a:srgbClr val="FFFFFF"/>
                    </a:solidFill>
                  </a:defRPr>
                </a:pPr>
                <a:endParaRPr/>
              </a:p>
            </p:txBody>
          </p:sp>
          <mc:AlternateContent xmlns:mc="http://schemas.openxmlformats.org/markup-compatibility/2006" xmlns:a14="http://schemas.microsoft.com/office/drawing/2010/main">
            <mc:Choice Requires="a14">
              <p:sp>
                <p:nvSpPr>
                  <p:cNvPr id="1110" name="Rectangle"/>
                  <p:cNvSpPr txBox="1"/>
                  <p:nvPr/>
                </p:nvSpPr>
                <p:spPr>
                  <a:xfrm>
                    <a:off x="4017464" y="2461966"/>
                    <a:ext cx="1069695" cy="623132"/>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solidFill>
                          <a:srgbClr val="B8371E"/>
                        </a:solidFill>
                        <a:latin typeface="Gill Sans"/>
                        <a:ea typeface="Gill Sans"/>
                        <a:cs typeface="Gill Sans"/>
                        <a:sym typeface="Gill Sans"/>
                      </a:defRPr>
                    </a:lvl1pPr>
                  </a:lstStyle>
                  <a:p>
                    <a:pPr/>
                    <a14:m>
                      <m:oMathPara xmlns:m="http://schemas.openxmlformats.org/officeDocument/2006/math">
                        <m:oMathParaPr>
                          <m:jc m:val="center"/>
                        </m:oMathParaPr>
                        <m:oMath>
                          <m:r>
                            <a:rPr sz="2600" i="1">
                              <a:solidFill>
                                <a:srgbClr val="B8361D"/>
                              </a:solidFill>
                              <a:latin typeface="Cambria Math" panose="02040503050406030204" pitchFamily="18" charset="0"/>
                            </a:rPr>
                            <m:t>0.9⋅</m:t>
                          </m:r>
                          <m:sSub>
                            <m:sSubPr>
                              <m:ctrlPr>
                                <a:rPr sz="2600" i="1">
                                  <a:solidFill>
                                    <a:srgbClr val="B8361D"/>
                                  </a:solidFill>
                                  <a:latin typeface="Cambria Math" panose="02040503050406030204" pitchFamily="18" charset="0"/>
                                </a:rPr>
                              </m:ctrlPr>
                            </m:sSubPr>
                            <m:e>
                              <m:r>
                                <a:rPr sz="2600" i="1">
                                  <a:solidFill>
                                    <a:srgbClr val="B8361D"/>
                                  </a:solidFill>
                                  <a:latin typeface="Cambria Math" panose="02040503050406030204" pitchFamily="18" charset="0"/>
                                </a:rPr>
                                <m:t>𝜆</m:t>
                              </m:r>
                            </m:e>
                            <m:sub>
                              <m:r>
                                <a:rPr sz="2600" i="1">
                                  <a:solidFill>
                                    <a:srgbClr val="B8361D"/>
                                  </a:solidFill>
                                  <a:latin typeface="Cambria Math" panose="02040503050406030204" pitchFamily="18" charset="0"/>
                                </a:rPr>
                                <m:t>𝑝</m:t>
                              </m:r>
                            </m:sub>
                          </m:sSub>
                        </m:oMath>
                      </m:oMathPara>
                    </a14:m>
                    <a:endParaRPr/>
                  </a:p>
                </p:txBody>
              </p:sp>
            </mc:Choice>
            <mc:Fallback xmlns="">
              <p:sp>
                <p:nvSpPr>
                  <p:cNvPr id="1110" name="Rectangle"/>
                  <p:cNvSpPr txBox="1">
                    <a:spLocks noRot="1" noChangeAspect="1" noMove="1" noResize="1" noEditPoints="1" noAdjustHandles="1" noChangeArrowheads="1" noChangeShapeType="1" noTextEdit="1"/>
                  </p:cNvSpPr>
                  <p:nvPr/>
                </p:nvSpPr>
                <p:spPr>
                  <a:xfrm>
                    <a:off x="4017464" y="2461966"/>
                    <a:ext cx="1069695" cy="623132"/>
                  </a:xfrm>
                  <a:prstGeom prst="rect">
                    <a:avLst/>
                  </a:prstGeom>
                  <a:blipFill>
                    <a:blip r:embed="rId4"/>
                    <a:stretch>
                      <a:fillRect t="-10000" b="-28000"/>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11" name="Rectangle"/>
                  <p:cNvSpPr txBox="1"/>
                  <p:nvPr/>
                </p:nvSpPr>
                <p:spPr>
                  <a:xfrm>
                    <a:off x="4255527" y="1685282"/>
                    <a:ext cx="516922" cy="742210"/>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3000" i="1">
                                  <a:solidFill>
                                    <a:srgbClr val="000000"/>
                                  </a:solidFill>
                                  <a:latin typeface="Cambria Math" panose="02040503050406030204" pitchFamily="18" charset="0"/>
                                </a:rPr>
                              </m:ctrlPr>
                            </m:sSubPr>
                            <m:e>
                              <m:r>
                                <a:rPr sz="3000" i="1">
                                  <a:solidFill>
                                    <a:srgbClr val="000000"/>
                                  </a:solidFill>
                                  <a:latin typeface="Cambria Math" panose="02040503050406030204" pitchFamily="18" charset="0"/>
                                </a:rPr>
                                <m:t>1</m:t>
                              </m:r>
                            </m:e>
                            <m:sub>
                              <m:r>
                                <a:rPr sz="3000" i="1">
                                  <a:solidFill>
                                    <a:srgbClr val="000000"/>
                                  </a:solidFill>
                                  <a:latin typeface="Cambria Math" panose="02040503050406030204" pitchFamily="18" charset="0"/>
                                </a:rPr>
                                <m:t>𝑠𝑡</m:t>
                              </m:r>
                            </m:sub>
                          </m:sSub>
                        </m:oMath>
                      </m:oMathPara>
                    </a14:m>
                    <a:endParaRPr/>
                  </a:p>
                </p:txBody>
              </p:sp>
            </mc:Choice>
            <mc:Fallback xmlns="">
              <p:sp>
                <p:nvSpPr>
                  <p:cNvPr id="1111" name="Rectangle"/>
                  <p:cNvSpPr txBox="1">
                    <a:spLocks noRot="1" noChangeAspect="1" noMove="1" noResize="1" noEditPoints="1" noAdjustHandles="1" noChangeArrowheads="1" noChangeShapeType="1" noTextEdit="1"/>
                  </p:cNvSpPr>
                  <p:nvPr/>
                </p:nvSpPr>
                <p:spPr>
                  <a:xfrm>
                    <a:off x="4255527" y="1685282"/>
                    <a:ext cx="516922" cy="742210"/>
                  </a:xfrm>
                  <a:prstGeom prst="rect">
                    <a:avLst/>
                  </a:prstGeom>
                  <a:blipFill>
                    <a:blip r:embed="rId5"/>
                    <a:stretch>
                      <a:fillRect l="-34146"/>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12" name="Rectangle"/>
                  <p:cNvSpPr txBox="1"/>
                  <p:nvPr/>
                </p:nvSpPr>
                <p:spPr>
                  <a:xfrm>
                    <a:off x="3465446" y="1685282"/>
                    <a:ext cx="497791" cy="723681"/>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2300" i="1">
                                  <a:solidFill>
                                    <a:srgbClr val="000000"/>
                                  </a:solidFill>
                                  <a:latin typeface="Cambria Math" panose="02040503050406030204" pitchFamily="18" charset="0"/>
                                </a:rPr>
                              </m:ctrlPr>
                            </m:sSubPr>
                            <m:e>
                              <m:r>
                                <a:rPr sz="2300" i="1">
                                  <a:solidFill>
                                    <a:srgbClr val="000000"/>
                                  </a:solidFill>
                                  <a:latin typeface="Cambria Math" panose="02040503050406030204" pitchFamily="18" charset="0"/>
                                </a:rPr>
                                <m:t>2</m:t>
                              </m:r>
                            </m:e>
                            <m:sub>
                              <m:r>
                                <a:rPr sz="2300" i="1">
                                  <a:solidFill>
                                    <a:srgbClr val="000000"/>
                                  </a:solidFill>
                                  <a:latin typeface="Cambria Math" panose="02040503050406030204" pitchFamily="18" charset="0"/>
                                </a:rPr>
                                <m:t>𝑛𝑑</m:t>
                              </m:r>
                            </m:sub>
                          </m:sSub>
                        </m:oMath>
                      </m:oMathPara>
                    </a14:m>
                    <a:endParaRPr/>
                  </a:p>
                </p:txBody>
              </p:sp>
            </mc:Choice>
            <mc:Fallback xmlns="">
              <p:sp>
                <p:nvSpPr>
                  <p:cNvPr id="1112" name="Rectangle"/>
                  <p:cNvSpPr txBox="1">
                    <a:spLocks noRot="1" noChangeAspect="1" noMove="1" noResize="1" noEditPoints="1" noAdjustHandles="1" noChangeArrowheads="1" noChangeShapeType="1" noTextEdit="1"/>
                  </p:cNvSpPr>
                  <p:nvPr/>
                </p:nvSpPr>
                <p:spPr>
                  <a:xfrm>
                    <a:off x="3465446" y="1685282"/>
                    <a:ext cx="497791" cy="723681"/>
                  </a:xfrm>
                  <a:prstGeom prst="rect">
                    <a:avLst/>
                  </a:prstGeom>
                  <a:blipFill>
                    <a:blip r:embed="rId6"/>
                    <a:stretch>
                      <a:fillRect l="-21951"/>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13" name="Rectangle"/>
                  <p:cNvSpPr txBox="1"/>
                  <p:nvPr/>
                </p:nvSpPr>
                <p:spPr>
                  <a:xfrm>
                    <a:off x="2694117" y="1685282"/>
                    <a:ext cx="489853" cy="747077"/>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2400" i="1">
                                  <a:solidFill>
                                    <a:srgbClr val="000000"/>
                                  </a:solidFill>
                                  <a:latin typeface="Cambria Math" panose="02040503050406030204" pitchFamily="18" charset="0"/>
                                </a:rPr>
                              </m:ctrlPr>
                            </m:sSubPr>
                            <m:e>
                              <m:r>
                                <a:rPr sz="2400" i="1">
                                  <a:solidFill>
                                    <a:srgbClr val="000000"/>
                                  </a:solidFill>
                                  <a:latin typeface="Cambria Math" panose="02040503050406030204" pitchFamily="18" charset="0"/>
                                </a:rPr>
                                <m:t>3</m:t>
                              </m:r>
                            </m:e>
                            <m:sub>
                              <m:r>
                                <a:rPr sz="2400" i="1">
                                  <a:solidFill>
                                    <a:srgbClr val="000000"/>
                                  </a:solidFill>
                                  <a:latin typeface="Cambria Math" panose="02040503050406030204" pitchFamily="18" charset="0"/>
                                </a:rPr>
                                <m:t>𝑟𝑑</m:t>
                              </m:r>
                            </m:sub>
                          </m:sSub>
                        </m:oMath>
                      </m:oMathPara>
                    </a14:m>
                    <a:endParaRPr/>
                  </a:p>
                </p:txBody>
              </p:sp>
            </mc:Choice>
            <mc:Fallback xmlns="">
              <p:sp>
                <p:nvSpPr>
                  <p:cNvPr id="1113" name="Rectangle"/>
                  <p:cNvSpPr txBox="1">
                    <a:spLocks noRot="1" noChangeAspect="1" noMove="1" noResize="1" noEditPoints="1" noAdjustHandles="1" noChangeArrowheads="1" noChangeShapeType="1" noTextEdit="1"/>
                  </p:cNvSpPr>
                  <p:nvPr/>
                </p:nvSpPr>
                <p:spPr>
                  <a:xfrm>
                    <a:off x="2694117" y="1685282"/>
                    <a:ext cx="489853" cy="747077"/>
                  </a:xfrm>
                  <a:prstGeom prst="rect">
                    <a:avLst/>
                  </a:prstGeom>
                  <a:blipFill>
                    <a:blip r:embed="rId7"/>
                    <a:stretch>
                      <a:fillRect l="-22500"/>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14" name="Rectangle"/>
                  <p:cNvSpPr txBox="1"/>
                  <p:nvPr/>
                </p:nvSpPr>
                <p:spPr>
                  <a:xfrm>
                    <a:off x="1941540" y="1685451"/>
                    <a:ext cx="495842" cy="653777"/>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2600" i="1">
                                  <a:solidFill>
                                    <a:srgbClr val="000000"/>
                                  </a:solidFill>
                                  <a:latin typeface="Cambria Math" panose="02040503050406030204" pitchFamily="18" charset="0"/>
                                </a:rPr>
                              </m:ctrlPr>
                            </m:sSubPr>
                            <m:e>
                              <m:r>
                                <a:rPr sz="2600" i="1">
                                  <a:solidFill>
                                    <a:srgbClr val="000000"/>
                                  </a:solidFill>
                                  <a:latin typeface="Cambria Math" panose="02040503050406030204" pitchFamily="18" charset="0"/>
                                </a:rPr>
                                <m:t>4</m:t>
                              </m:r>
                            </m:e>
                            <m:sub>
                              <m:r>
                                <a:rPr sz="2600" i="1">
                                  <a:solidFill>
                                    <a:srgbClr val="000000"/>
                                  </a:solidFill>
                                  <a:latin typeface="Cambria Math" panose="02040503050406030204" pitchFamily="18" charset="0"/>
                                </a:rPr>
                                <m:t>𝑡ℎ</m:t>
                              </m:r>
                            </m:sub>
                          </m:sSub>
                        </m:oMath>
                      </m:oMathPara>
                    </a14:m>
                    <a:endParaRPr/>
                  </a:p>
                </p:txBody>
              </p:sp>
            </mc:Choice>
            <mc:Fallback xmlns="">
              <p:sp>
                <p:nvSpPr>
                  <p:cNvPr id="1114" name="Rectangle"/>
                  <p:cNvSpPr txBox="1">
                    <a:spLocks noRot="1" noChangeAspect="1" noMove="1" noResize="1" noEditPoints="1" noAdjustHandles="1" noChangeArrowheads="1" noChangeShapeType="1" noTextEdit="1"/>
                  </p:cNvSpPr>
                  <p:nvPr/>
                </p:nvSpPr>
                <p:spPr>
                  <a:xfrm>
                    <a:off x="1941540" y="1685451"/>
                    <a:ext cx="495842" cy="653777"/>
                  </a:xfrm>
                  <a:prstGeom prst="rect">
                    <a:avLst/>
                  </a:prstGeom>
                  <a:blipFill>
                    <a:blip r:embed="rId8"/>
                    <a:stretch>
                      <a:fillRect l="-27500"/>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15" name="Rectangle"/>
                  <p:cNvSpPr txBox="1"/>
                  <p:nvPr/>
                </p:nvSpPr>
                <p:spPr>
                  <a:xfrm>
                    <a:off x="1151459" y="1685451"/>
                    <a:ext cx="471915" cy="576003"/>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2450" i="1">
                                  <a:solidFill>
                                    <a:srgbClr val="000000"/>
                                  </a:solidFill>
                                  <a:latin typeface="Cambria Math" panose="02040503050406030204" pitchFamily="18" charset="0"/>
                                </a:rPr>
                              </m:ctrlPr>
                            </m:sSubPr>
                            <m:e>
                              <m:r>
                                <a:rPr sz="2450" i="1">
                                  <a:solidFill>
                                    <a:srgbClr val="000000"/>
                                  </a:solidFill>
                                  <a:latin typeface="Cambria Math" panose="02040503050406030204" pitchFamily="18" charset="0"/>
                                </a:rPr>
                                <m:t>5</m:t>
                              </m:r>
                            </m:e>
                            <m:sub>
                              <m:r>
                                <a:rPr sz="2450" i="1">
                                  <a:solidFill>
                                    <a:srgbClr val="000000"/>
                                  </a:solidFill>
                                  <a:latin typeface="Cambria Math" panose="02040503050406030204" pitchFamily="18" charset="0"/>
                                </a:rPr>
                                <m:t>𝑡ℎ</m:t>
                              </m:r>
                            </m:sub>
                          </m:sSub>
                        </m:oMath>
                      </m:oMathPara>
                    </a14:m>
                    <a:endParaRPr/>
                  </a:p>
                </p:txBody>
              </p:sp>
            </mc:Choice>
            <mc:Fallback xmlns="">
              <p:sp>
                <p:nvSpPr>
                  <p:cNvPr id="1115" name="Rectangle"/>
                  <p:cNvSpPr txBox="1">
                    <a:spLocks noRot="1" noChangeAspect="1" noMove="1" noResize="1" noEditPoints="1" noAdjustHandles="1" noChangeArrowheads="1" noChangeShapeType="1" noTextEdit="1"/>
                  </p:cNvSpPr>
                  <p:nvPr/>
                </p:nvSpPr>
                <p:spPr>
                  <a:xfrm>
                    <a:off x="1151459" y="1685451"/>
                    <a:ext cx="471915" cy="576003"/>
                  </a:xfrm>
                  <a:prstGeom prst="rect">
                    <a:avLst/>
                  </a:prstGeom>
                  <a:blipFill>
                    <a:blip r:embed="rId9"/>
                    <a:stretch>
                      <a:fillRect l="-28947"/>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16" name="Driver at"/>
                  <p:cNvSpPr txBox="1"/>
                  <p:nvPr/>
                </p:nvSpPr>
                <p:spPr>
                  <a:xfrm>
                    <a:off x="2263617" y="465736"/>
                    <a:ext cx="2572826" cy="645584"/>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p>
                    <a:pPr defTabSz="457200">
                      <a:tabLst>
                        <a:tab pos="1066800" algn="l"/>
                      </a:tabLst>
                      <a:defRPr sz="3200">
                        <a:latin typeface="Gill Sans"/>
                        <a:ea typeface="Gill Sans"/>
                        <a:cs typeface="Gill Sans"/>
                        <a:sym typeface="Gill Sans"/>
                      </a:defRPr>
                    </a:pPr>
                    <a:r>
                      <a:rPr>
                        <a:latin typeface="Gill Sans Light"/>
                        <a:ea typeface="Gill Sans Light"/>
                        <a:cs typeface="Gill Sans Light"/>
                        <a:sym typeface="Gill Sans Light"/>
                      </a:rPr>
                      <a:t>Driver at </a:t>
                    </a:r>
                    <a14:m>
                      <m:oMath xmlns:m="http://schemas.openxmlformats.org/officeDocument/2006/math">
                        <m:r>
                          <a:rPr sz="3350" i="1">
                            <a:solidFill>
                              <a:srgbClr val="000000"/>
                            </a:solidFill>
                            <a:latin typeface="Cambria Math" panose="02040503050406030204" pitchFamily="18" charset="0"/>
                          </a:rPr>
                          <m:t>0.9</m:t>
                        </m:r>
                        <m:r>
                          <a:rPr sz="3350" i="1">
                            <a:solidFill>
                              <a:srgbClr val="000000"/>
                            </a:solidFill>
                            <a:latin typeface="Cambria Math" panose="02040503050406030204" pitchFamily="18" charset="0"/>
                          </a:rPr>
                          <m:t>𝑐</m:t>
                        </m:r>
                      </m:oMath>
                    </a14:m>
                    <a:endParaRPr>
                      <a:latin typeface="Gill Sans Light"/>
                      <a:ea typeface="Gill Sans Light"/>
                      <a:cs typeface="Gill Sans Light"/>
                      <a:sym typeface="Gill Sans Light"/>
                    </a:endParaRPr>
                  </a:p>
                </p:txBody>
              </p:sp>
            </mc:Choice>
            <mc:Fallback xmlns="">
              <p:sp>
                <p:nvSpPr>
                  <p:cNvPr id="1116" name="Driver at"/>
                  <p:cNvSpPr txBox="1">
                    <a:spLocks noRot="1" noChangeAspect="1" noMove="1" noResize="1" noEditPoints="1" noAdjustHandles="1" noChangeArrowheads="1" noChangeShapeType="1" noTextEdit="1"/>
                  </p:cNvSpPr>
                  <p:nvPr/>
                </p:nvSpPr>
                <p:spPr>
                  <a:xfrm>
                    <a:off x="2263617" y="465736"/>
                    <a:ext cx="2572826" cy="645584"/>
                  </a:xfrm>
                  <a:prstGeom prst="rect">
                    <a:avLst/>
                  </a:prstGeom>
                  <a:blipFill>
                    <a:blip r:embed="rId10"/>
                    <a:stretch>
                      <a:fillRect l="-4433" t="-5769" b="-26923"/>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grpSp>
        <p:pic>
          <p:nvPicPr>
            <p:cNvPr id="1118" name="pasted-movie.png" descr="pasted-movie.png"/>
            <p:cNvPicPr>
              <a:picLocks noChangeAspect="1"/>
            </p:cNvPicPr>
            <p:nvPr/>
          </p:nvPicPr>
          <p:blipFill>
            <a:blip r:embed="rId11"/>
            <a:stretch>
              <a:fillRect/>
            </a:stretch>
          </p:blipFill>
          <p:spPr>
            <a:xfrm>
              <a:off x="2032676" y="0"/>
              <a:ext cx="1794421" cy="710662"/>
            </a:xfrm>
            <a:prstGeom prst="rect">
              <a:avLst/>
            </a:prstGeom>
            <a:ln w="12700" cap="flat">
              <a:noFill/>
              <a:miter lim="400000"/>
            </a:ln>
            <a:effectLst/>
          </p:spPr>
        </p:pic>
        <p:pic>
          <p:nvPicPr>
            <p:cNvPr id="1119" name="pasted-movie.png" descr="pasted-movie.png"/>
            <p:cNvPicPr>
              <a:picLocks noChangeAspect="1"/>
            </p:cNvPicPr>
            <p:nvPr/>
          </p:nvPicPr>
          <p:blipFill>
            <a:blip r:embed="rId11"/>
            <a:stretch>
              <a:fillRect/>
            </a:stretch>
          </p:blipFill>
          <p:spPr>
            <a:xfrm>
              <a:off x="3254403" y="3216389"/>
              <a:ext cx="561349" cy="222317"/>
            </a:xfrm>
            <a:prstGeom prst="rect">
              <a:avLst/>
            </a:prstGeom>
            <a:ln w="12700" cap="flat">
              <a:noFill/>
              <a:miter lim="400000"/>
            </a:ln>
            <a:effectLst/>
          </p:spPr>
        </p:pic>
      </p:grpSp>
      <p:sp>
        <p:nvSpPr>
          <p:cNvPr id="1121"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defRPr sz="6000">
                <a:solidFill>
                  <a:srgbClr val="FFFFFF"/>
                </a:solidFill>
                <a:uFill>
                  <a:solidFill>
                    <a:srgbClr val="FFFFFF"/>
                  </a:solidFill>
                </a:uFill>
                <a:latin typeface="Gill Sans"/>
                <a:ea typeface="Gill Sans"/>
                <a:cs typeface="Gill Sans"/>
                <a:sym typeface="Gill Sans"/>
              </a:defRPr>
            </a:pPr>
            <a:endParaRPr/>
          </a:p>
        </p:txBody>
      </p:sp>
      <p:pic>
        <p:nvPicPr>
          <p:cNvPr id="1122" name="IST_A_RGB_NEG.png" descr="IST_A_RGB_NEG.png"/>
          <p:cNvPicPr>
            <a:picLocks noChangeAspect="1"/>
          </p:cNvPicPr>
          <p:nvPr/>
        </p:nvPicPr>
        <p:blipFill>
          <a:blip r:embed="rId12"/>
          <a:srcRect l="17253" t="30113" r="17253" b="30113"/>
          <a:stretch>
            <a:fillRect/>
          </a:stretch>
        </p:blipFill>
        <p:spPr>
          <a:xfrm>
            <a:off x="21213327" y="230774"/>
            <a:ext cx="2853938" cy="1224784"/>
          </a:xfrm>
          <a:prstGeom prst="rect">
            <a:avLst/>
          </a:prstGeom>
          <a:ln w="12700">
            <a:miter lim="400000"/>
          </a:ln>
        </p:spPr>
      </p:pic>
      <p:sp>
        <p:nvSpPr>
          <p:cNvPr id="1124" name="Choosing the Driver’s Velocity"/>
          <p:cNvSpPr txBox="1"/>
          <p:nvPr/>
        </p:nvSpPr>
        <p:spPr>
          <a:xfrm>
            <a:off x="88900" y="333565"/>
            <a:ext cx="9821516" cy="10191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defRPr sz="6000">
                <a:solidFill>
                  <a:srgbClr val="FFFFFF"/>
                </a:solidFill>
                <a:uFill>
                  <a:solidFill>
                    <a:srgbClr val="FFFFFF"/>
                  </a:solidFill>
                </a:uFill>
                <a:latin typeface="Gill Sans"/>
                <a:ea typeface="Gill Sans"/>
                <a:cs typeface="Gill Sans"/>
                <a:sym typeface="Gill Sans"/>
              </a:defRPr>
            </a:lvl1pPr>
          </a:lstStyle>
          <a:p>
            <a:r>
              <a:t>Choosing the Driver’s Velocity</a:t>
            </a:r>
          </a:p>
        </p:txBody>
      </p:sp>
      <p:sp>
        <p:nvSpPr>
          <p:cNvPr id="1125" name="Rectangle"/>
          <p:cNvSpPr/>
          <p:nvPr/>
        </p:nvSpPr>
        <p:spPr>
          <a:xfrm>
            <a:off x="1129390" y="2797703"/>
            <a:ext cx="10686803" cy="9783324"/>
          </a:xfrm>
          <a:prstGeom prst="rect">
            <a:avLst/>
          </a:prstGeom>
          <a:ln w="38100">
            <a:solidFill>
              <a:srgbClr val="137F4E"/>
            </a:solidFill>
            <a:miter lim="400000"/>
          </a:ln>
        </p:spPr>
        <p:txBody>
          <a:bodyPr lIns="50800" tIns="50800" rIns="50800" bIns="50800" anchor="ctr"/>
          <a:lstStyle/>
          <a:p>
            <a:pPr defTabSz="584200">
              <a:defRPr sz="2400">
                <a:solidFill>
                  <a:srgbClr val="137F4E"/>
                </a:solidFill>
              </a:defRPr>
            </a:pPr>
            <a:endParaRPr/>
          </a:p>
        </p:txBody>
      </p:sp>
      <p:sp>
        <p:nvSpPr>
          <p:cNvPr id="1126" name="Choosing a Very Fast Driver"/>
          <p:cNvSpPr/>
          <p:nvPr/>
        </p:nvSpPr>
        <p:spPr>
          <a:xfrm>
            <a:off x="1106932" y="2357286"/>
            <a:ext cx="10724903" cy="791213"/>
          </a:xfrm>
          <a:prstGeom prst="rect">
            <a:avLst/>
          </a:prstGeom>
          <a:solidFill>
            <a:srgbClr val="137F4E"/>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defTabSz="457200">
              <a:lnSpc>
                <a:spcPts val="4400"/>
              </a:lnSpc>
              <a:tabLst>
                <a:tab pos="1066800" algn="l"/>
              </a:tabLst>
              <a:defRPr sz="3200" b="1">
                <a:solidFill>
                  <a:srgbClr val="FFFFFF"/>
                </a:solidFill>
                <a:latin typeface="Gill Sans"/>
                <a:ea typeface="Gill Sans"/>
                <a:cs typeface="Gill Sans"/>
                <a:sym typeface="Gill Sans"/>
              </a:defRPr>
            </a:lvl1pPr>
          </a:lstStyle>
          <a:p>
            <a:r>
              <a:t>Choosing a Very Fast Driver</a:t>
            </a:r>
          </a:p>
        </p:txBody>
      </p:sp>
      <p:grpSp>
        <p:nvGrpSpPr>
          <p:cNvPr id="1129" name="Group"/>
          <p:cNvGrpSpPr/>
          <p:nvPr/>
        </p:nvGrpSpPr>
        <p:grpSpPr>
          <a:xfrm>
            <a:off x="1544106" y="3949229"/>
            <a:ext cx="9857370" cy="5211148"/>
            <a:chOff x="0" y="0"/>
            <a:chExt cx="9857368" cy="5211147"/>
          </a:xfrm>
        </p:grpSpPr>
        <p:pic>
          <p:nvPicPr>
            <p:cNvPr id="1127" name="selfinjection.png" descr="selfinjection.png"/>
            <p:cNvPicPr>
              <a:picLocks noChangeAspect="1"/>
            </p:cNvPicPr>
            <p:nvPr/>
          </p:nvPicPr>
          <p:blipFill>
            <a:blip r:embed="rId13"/>
            <a:stretch>
              <a:fillRect/>
            </a:stretch>
          </p:blipFill>
          <p:spPr>
            <a:xfrm>
              <a:off x="0" y="479611"/>
              <a:ext cx="9857369" cy="4731537"/>
            </a:xfrm>
            <a:prstGeom prst="rect">
              <a:avLst/>
            </a:prstGeom>
            <a:ln w="12700" cap="flat">
              <a:noFill/>
              <a:miter lim="400000"/>
            </a:ln>
            <a:effectLst/>
          </p:spPr>
        </p:pic>
        <p:pic>
          <p:nvPicPr>
            <p:cNvPr id="1128" name="pasted-movie.png" descr="pasted-movie.png"/>
            <p:cNvPicPr>
              <a:picLocks noChangeAspect="1"/>
            </p:cNvPicPr>
            <p:nvPr/>
          </p:nvPicPr>
          <p:blipFill>
            <a:blip r:embed="rId14"/>
            <a:stretch>
              <a:fillRect/>
            </a:stretch>
          </p:blipFill>
          <p:spPr>
            <a:xfrm>
              <a:off x="2944484" y="0"/>
              <a:ext cx="3520788" cy="1019175"/>
            </a:xfrm>
            <a:prstGeom prst="rect">
              <a:avLst/>
            </a:prstGeom>
            <a:ln w="12700" cap="flat">
              <a:noFill/>
              <a:miter lim="400000"/>
            </a:ln>
            <a:effectLst/>
          </p:spPr>
        </p:pic>
      </p:grpSp>
      <mc:AlternateContent xmlns:mc="http://schemas.openxmlformats.org/markup-compatibility/2006" xmlns:a14="http://schemas.microsoft.com/office/drawing/2010/main">
        <mc:Choice Requires="a14">
          <p:sp>
            <p:nvSpPr>
              <p:cNvPr id="1130" name="Example   and"/>
              <p:cNvSpPr txBox="1"/>
              <p:nvPr/>
            </p:nvSpPr>
            <p:spPr>
              <a:xfrm>
                <a:off x="3556847" y="3387726"/>
                <a:ext cx="5835881" cy="70001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71437" tIns="71437" rIns="71437" bIns="71437" anchor="ctr">
                <a:spAutoFit/>
              </a:bodyPr>
              <a:lstStyle/>
              <a:p>
                <a:pPr algn="l" defTabSz="457200">
                  <a:defRPr sz="3200">
                    <a:latin typeface="Gill Sans Light"/>
                    <a:ea typeface="Gill Sans Light"/>
                    <a:cs typeface="Gill Sans Light"/>
                    <a:sym typeface="Gill Sans Light"/>
                  </a:defRPr>
                </a:pPr>
                <a:r>
                  <a:t>Example </a:t>
                </a:r>
                <a14:m>
                  <m:oMath xmlns:m="http://schemas.openxmlformats.org/officeDocument/2006/math">
                    <m:sSubSup>
                      <m:sSubSupPr>
                        <m:ctrlPr>
                          <a:rPr sz="3350" i="1">
                            <a:solidFill>
                              <a:srgbClr val="000000"/>
                            </a:solidFill>
                            <a:latin typeface="Cambria Math" panose="02040503050406030204" pitchFamily="18" charset="0"/>
                          </a:rPr>
                        </m:ctrlPr>
                      </m:sSubSup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𝑝</m:t>
                        </m:r>
                      </m:sub>
                      <m:sup>
                        <m:r>
                          <a:rPr sz="3350" i="1">
                            <a:solidFill>
                              <a:srgbClr val="000000"/>
                            </a:solidFill>
                            <a:latin typeface="Cambria Math" panose="02040503050406030204" pitchFamily="18" charset="0"/>
                          </a:rPr>
                          <m:t>𝑖</m:t>
                        </m:r>
                      </m:sup>
                    </m:sSubSup>
                    <m:r>
                      <a:rPr sz="3350" i="1">
                        <a:solidFill>
                          <a:srgbClr val="000000"/>
                        </a:solidFill>
                        <a:latin typeface="Cambria Math" panose="02040503050406030204" pitchFamily="18" charset="0"/>
                      </a:rPr>
                      <m:t>=0.5</m:t>
                    </m:r>
                    <m:r>
                      <a:rPr sz="3350" i="1">
                        <a:solidFill>
                          <a:srgbClr val="000000"/>
                        </a:solidFill>
                        <a:latin typeface="Cambria Math" panose="02040503050406030204" pitchFamily="18" charset="0"/>
                      </a:rPr>
                      <m:t>𝑐</m:t>
                    </m:r>
                  </m:oMath>
                </a14:m>
                <a:r>
                  <a:t> and </a:t>
                </a: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𝑑</m:t>
                        </m:r>
                      </m:sub>
                    </m:sSub>
                    <m:r>
                      <a:rPr sz="3350" i="1">
                        <a:solidFill>
                          <a:srgbClr val="000000"/>
                        </a:solidFill>
                        <a:latin typeface="Cambria Math" panose="02040503050406030204" pitchFamily="18" charset="0"/>
                      </a:rPr>
                      <m:t>=0.97</m:t>
                    </m:r>
                    <m:r>
                      <a:rPr sz="3350" i="1">
                        <a:solidFill>
                          <a:srgbClr val="000000"/>
                        </a:solidFill>
                        <a:latin typeface="Cambria Math" panose="02040503050406030204" pitchFamily="18" charset="0"/>
                      </a:rPr>
                      <m:t>𝑐</m:t>
                    </m:r>
                  </m:oMath>
                </a14:m>
                <a:endParaRPr/>
              </a:p>
            </p:txBody>
          </p:sp>
        </mc:Choice>
        <mc:Fallback xmlns="">
          <p:sp>
            <p:nvSpPr>
              <p:cNvPr id="1130" name="Example   and"/>
              <p:cNvSpPr txBox="1">
                <a:spLocks noRot="1" noChangeAspect="1" noMove="1" noResize="1" noEditPoints="1" noAdjustHandles="1" noChangeArrowheads="1" noChangeShapeType="1" noTextEdit="1"/>
              </p:cNvSpPr>
              <p:nvPr/>
            </p:nvSpPr>
            <p:spPr>
              <a:xfrm>
                <a:off x="3556847" y="3387726"/>
                <a:ext cx="5835881" cy="700013"/>
              </a:xfrm>
              <a:prstGeom prst="rect">
                <a:avLst/>
              </a:prstGeom>
              <a:blipFill>
                <a:blip r:embed="rId16"/>
                <a:stretch>
                  <a:fillRect l="-2820" t="-1754" r="-6941" b="-1754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131" name="To trap the particles, we need to have a very steep down ramp in the beginning."/>
          <p:cNvSpPr txBox="1"/>
          <p:nvPr/>
        </p:nvSpPr>
        <p:spPr>
          <a:xfrm>
            <a:off x="2698059" y="9175862"/>
            <a:ext cx="7993257" cy="10826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algn="l" defTabSz="457200">
              <a:defRPr sz="3200">
                <a:latin typeface="Gill Sans Light"/>
                <a:ea typeface="Gill Sans Light"/>
                <a:cs typeface="Gill Sans Light"/>
                <a:sym typeface="Gill Sans Light"/>
              </a:defRPr>
            </a:pPr>
            <a:r>
              <a:t>To trap the particles, we need to have a very </a:t>
            </a:r>
            <a:r>
              <a:rPr>
                <a:latin typeface="Gill Sans"/>
                <a:ea typeface="Gill Sans"/>
                <a:cs typeface="Gill Sans"/>
                <a:sym typeface="Gill Sans"/>
              </a:rPr>
              <a:t>steep down ramp </a:t>
            </a:r>
            <a:r>
              <a:t>in the beginning. </a:t>
            </a:r>
          </a:p>
        </p:txBody>
      </p:sp>
      <mc:AlternateContent xmlns:mc="http://schemas.openxmlformats.org/markup-compatibility/2006" xmlns:a14="http://schemas.microsoft.com/office/drawing/2010/main">
        <mc:Choice Requires="a14">
          <p:sp>
            <p:nvSpPr>
              <p:cNvPr id="1132" name="This leads to strong self-injection, that perturbs the wake structure."/>
              <p:cNvSpPr txBox="1"/>
              <p:nvPr/>
            </p:nvSpPr>
            <p:spPr>
              <a:xfrm>
                <a:off x="3355866" y="10654930"/>
                <a:ext cx="6227036" cy="110217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spAutoFit/>
              </a:bodyPr>
              <a:lstStyle/>
              <a:p>
                <a:pPr algn="l" defTabSz="457200">
                  <a:defRPr sz="3200">
                    <a:latin typeface="Gill Sans Light"/>
                    <a:ea typeface="Gill Sans Light"/>
                    <a:cs typeface="Gill Sans Light"/>
                    <a:sym typeface="Gill Sans Light"/>
                  </a:defRPr>
                </a:pPr>
                <a14:m>
                  <m:oMath xmlns:m="http://schemas.openxmlformats.org/officeDocument/2006/math">
                    <m:r>
                      <a:rPr sz="3350" i="1">
                        <a:solidFill>
                          <a:srgbClr val="000000"/>
                        </a:solidFill>
                        <a:latin typeface="Cambria Math" panose="02040503050406030204" pitchFamily="18" charset="0"/>
                      </a:rPr>
                      <m:t>→</m:t>
                    </m:r>
                  </m:oMath>
                </a14:m>
                <a:r>
                  <a:t>This leads to strong </a:t>
                </a:r>
                <a:r>
                  <a:rPr>
                    <a:latin typeface="Gill Sans"/>
                    <a:ea typeface="Gill Sans"/>
                    <a:cs typeface="Gill Sans"/>
                    <a:sym typeface="Gill Sans"/>
                  </a:rPr>
                  <a:t>self-injection</a:t>
                </a:r>
                <a:r>
                  <a:t>, that perturbs the wake structure.</a:t>
                </a:r>
              </a:p>
            </p:txBody>
          </p:sp>
        </mc:Choice>
        <mc:Fallback xmlns="">
          <p:sp>
            <p:nvSpPr>
              <p:cNvPr id="1132" name="This leads to strong self-injection, that perturbs the wake structure."/>
              <p:cNvSpPr txBox="1">
                <a:spLocks noRot="1" noChangeAspect="1" noMove="1" noResize="1" noEditPoints="1" noAdjustHandles="1" noChangeArrowheads="1" noChangeShapeType="1" noTextEdit="1"/>
              </p:cNvSpPr>
              <p:nvPr/>
            </p:nvSpPr>
            <p:spPr>
              <a:xfrm>
                <a:off x="3355866" y="10654930"/>
                <a:ext cx="6227036" cy="1102174"/>
              </a:xfrm>
              <a:prstGeom prst="rect">
                <a:avLst/>
              </a:prstGeom>
              <a:blipFill>
                <a:blip r:embed="rId17"/>
                <a:stretch>
                  <a:fillRect l="-2851" t="-6897" b="-17241"/>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34" name="when the driver velocity decreases, , the distance it can travel within one plasma period ( ) also becomes shorter.…"/>
              <p:cNvSpPr txBox="1"/>
              <p:nvPr/>
            </p:nvSpPr>
            <p:spPr>
              <a:xfrm>
                <a:off x="13417379" y="8177288"/>
                <a:ext cx="9857370" cy="1659311"/>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spAutoFit/>
              </a:bodyPr>
              <a:lstStyle/>
              <a:p>
                <a:pPr algn="l" defTabSz="457200">
                  <a:defRPr sz="3200">
                    <a:latin typeface="Gill Sans Light"/>
                    <a:ea typeface="Gill Sans Light"/>
                    <a:cs typeface="Gill Sans Light"/>
                    <a:sym typeface="Gill Sans Light"/>
                  </a:defRPr>
                </a:pPr>
                <a:r>
                  <a:t>when the driver velocity decreases, , the distance it can travel within one plasma period (</a:t>
                </a:r>
                <a14:m>
                  <m:oMath xmlns:m="http://schemas.openxmlformats.org/officeDocument/2006/math">
                    <m:f>
                      <m:fPr>
                        <m:type m:val="lin"/>
                        <m:ctrlPr>
                          <a:rPr sz="3350" i="1">
                            <a:solidFill>
                              <a:srgbClr val="000000"/>
                            </a:solidFill>
                            <a:latin typeface="Cambria Math" panose="02040503050406030204" pitchFamily="18" charset="0"/>
                          </a:rPr>
                        </m:ctrlPr>
                      </m:fPr>
                      <m:num>
                        <m:r>
                          <a:rPr sz="3350" i="1">
                            <a:solidFill>
                              <a:srgbClr val="000000"/>
                            </a:solidFill>
                            <a:latin typeface="Cambria Math" panose="02040503050406030204" pitchFamily="18" charset="0"/>
                          </a:rPr>
                          <m:t>1</m:t>
                        </m:r>
                      </m:num>
                      <m:den>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𝜔</m:t>
                            </m:r>
                          </m:e>
                          <m:sub>
                            <m:r>
                              <a:rPr sz="3350" i="1">
                                <a:solidFill>
                                  <a:srgbClr val="000000"/>
                                </a:solidFill>
                                <a:latin typeface="Cambria Math" panose="02040503050406030204" pitchFamily="18" charset="0"/>
                              </a:rPr>
                              <m:t>𝑝</m:t>
                            </m:r>
                          </m:sub>
                        </m:sSub>
                      </m:den>
                    </m:f>
                  </m:oMath>
                </a14:m>
                <a:r>
                  <a:t>) also becomes shorter. </a:t>
                </a:r>
              </a:p>
              <a:p>
                <a:pPr algn="l" defTabSz="457200">
                  <a:defRPr sz="3200">
                    <a:latin typeface="Gill Sans Light"/>
                    <a:ea typeface="Gill Sans Light"/>
                    <a:cs typeface="Gill Sans Light"/>
                    <a:sym typeface="Gill Sans Light"/>
                  </a:defRPr>
                </a:pPr>
                <a14:m>
                  <m:oMath xmlns:m="http://schemas.openxmlformats.org/officeDocument/2006/math">
                    <m:r>
                      <a:rPr sz="3350" i="1">
                        <a:solidFill>
                          <a:srgbClr val="000000"/>
                        </a:solidFill>
                        <a:latin typeface="Cambria Math" panose="02040503050406030204" pitchFamily="18" charset="0"/>
                      </a:rPr>
                      <m:t>→</m:t>
                    </m:r>
                  </m:oMath>
                </a14:m>
                <a:r>
                  <a:t> the size of the formed plasma wake is reduced.</a:t>
                </a:r>
              </a:p>
            </p:txBody>
          </p:sp>
        </mc:Choice>
        <mc:Fallback xmlns="">
          <p:sp>
            <p:nvSpPr>
              <p:cNvPr id="1134" name="when the driver velocity decreases, , the distance it can travel within one plasma period ( ) also becomes shorter.…"/>
              <p:cNvSpPr txBox="1">
                <a:spLocks noRot="1" noChangeAspect="1" noMove="1" noResize="1" noEditPoints="1" noAdjustHandles="1" noChangeArrowheads="1" noChangeShapeType="1" noTextEdit="1"/>
              </p:cNvSpPr>
              <p:nvPr/>
            </p:nvSpPr>
            <p:spPr>
              <a:xfrm>
                <a:off x="13417379" y="8177288"/>
                <a:ext cx="9857370" cy="1659311"/>
              </a:xfrm>
              <a:prstGeom prst="rect">
                <a:avLst/>
              </a:prstGeom>
              <a:blipFill>
                <a:blip r:embed="rId18"/>
                <a:stretch>
                  <a:fillRect l="-1673" t="-32576" b="-27273"/>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135" name="Choosing a Very Slow Driver"/>
          <p:cNvSpPr/>
          <p:nvPr/>
        </p:nvSpPr>
        <p:spPr>
          <a:xfrm>
            <a:off x="12555407" y="2357286"/>
            <a:ext cx="11581314" cy="791213"/>
          </a:xfrm>
          <a:prstGeom prst="rect">
            <a:avLst/>
          </a:prstGeom>
          <a:solidFill>
            <a:srgbClr val="137F4E"/>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defTabSz="457200">
              <a:lnSpc>
                <a:spcPts val="4400"/>
              </a:lnSpc>
              <a:tabLst>
                <a:tab pos="1066800" algn="l"/>
              </a:tabLst>
              <a:defRPr sz="3200" b="1">
                <a:solidFill>
                  <a:srgbClr val="FFFFFF"/>
                </a:solidFill>
                <a:latin typeface="Gill Sans"/>
                <a:ea typeface="Gill Sans"/>
                <a:cs typeface="Gill Sans"/>
                <a:sym typeface="Gill Sans"/>
              </a:defRPr>
            </a:lvl1pPr>
          </a:lstStyle>
          <a:p>
            <a:r>
              <a:t>Choosing a Very Slow Driver</a:t>
            </a:r>
          </a:p>
        </p:txBody>
      </p:sp>
      <p:grpSp>
        <p:nvGrpSpPr>
          <p:cNvPr id="1144" name="Group"/>
          <p:cNvGrpSpPr/>
          <p:nvPr/>
        </p:nvGrpSpPr>
        <p:grpSpPr>
          <a:xfrm>
            <a:off x="17726733" y="4444223"/>
            <a:ext cx="6465763" cy="3170548"/>
            <a:chOff x="0" y="0"/>
            <a:chExt cx="6465761" cy="3170546"/>
          </a:xfrm>
        </p:grpSpPr>
        <p:pic>
          <p:nvPicPr>
            <p:cNvPr id="1136" name="097.png" descr="097.png"/>
            <p:cNvPicPr>
              <a:picLocks noChangeAspect="1"/>
            </p:cNvPicPr>
            <p:nvPr/>
          </p:nvPicPr>
          <p:blipFill>
            <a:blip r:embed="rId19"/>
            <a:stretch>
              <a:fillRect/>
            </a:stretch>
          </p:blipFill>
          <p:spPr>
            <a:xfrm>
              <a:off x="0" y="0"/>
              <a:ext cx="6465762" cy="3103567"/>
            </a:xfrm>
            <a:prstGeom prst="rect">
              <a:avLst/>
            </a:prstGeom>
            <a:ln w="12700" cap="flat">
              <a:noFill/>
              <a:miter lim="400000"/>
            </a:ln>
            <a:effectLst/>
          </p:spPr>
        </p:pic>
        <p:sp>
          <p:nvSpPr>
            <p:cNvPr id="1137" name="Line"/>
            <p:cNvSpPr/>
            <p:nvPr/>
          </p:nvSpPr>
          <p:spPr>
            <a:xfrm>
              <a:off x="4185305" y="2567403"/>
              <a:ext cx="683489" cy="1125"/>
            </a:xfrm>
            <a:prstGeom prst="line">
              <a:avLst/>
            </a:prstGeom>
            <a:noFill/>
            <a:ln w="50800" cap="flat">
              <a:solidFill>
                <a:srgbClr val="B8371E"/>
              </a:solidFill>
              <a:prstDash val="solid"/>
              <a:miter lim="400000"/>
              <a:headEnd type="triangle" w="med" len="med"/>
              <a:tailEnd type="triangle" w="med" len="med"/>
            </a:ln>
            <a:effectLst/>
          </p:spPr>
          <p:txBody>
            <a:bodyPr wrap="square" lIns="71437" tIns="71437" rIns="71437" bIns="71437" numCol="1" anchor="ctr">
              <a:noAutofit/>
            </a:bodyPr>
            <a:lstStyle/>
            <a:p>
              <a:pPr>
                <a:defRPr sz="3200">
                  <a:solidFill>
                    <a:srgbClr val="FFFFFF"/>
                  </a:solidFill>
                </a:defRPr>
              </a:pPr>
              <a:endParaRPr/>
            </a:p>
          </p:txBody>
        </p:sp>
        <mc:AlternateContent xmlns:mc="http://schemas.openxmlformats.org/markup-compatibility/2006" xmlns:a14="http://schemas.microsoft.com/office/drawing/2010/main">
          <mc:Choice Requires="a14">
            <p:sp>
              <p:nvSpPr>
                <p:cNvPr id="1138" name="Rectangle"/>
                <p:cNvSpPr txBox="1"/>
                <p:nvPr/>
              </p:nvSpPr>
              <p:spPr>
                <a:xfrm>
                  <a:off x="3952316" y="2551328"/>
                  <a:ext cx="1149467" cy="619219"/>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solidFill>
                        <a:srgbClr val="B8371E"/>
                      </a:solidFill>
                      <a:latin typeface="Gill Sans"/>
                      <a:ea typeface="Gill Sans"/>
                      <a:cs typeface="Gill Sans"/>
                      <a:sym typeface="Gill Sans"/>
                    </a:defRPr>
                  </a:lvl1pPr>
                </a:lstStyle>
                <a:p>
                  <a:pPr/>
                  <a14:m>
                    <m:oMathPara xmlns:m="http://schemas.openxmlformats.org/officeDocument/2006/math">
                      <m:oMathParaPr>
                        <m:jc m:val="center"/>
                      </m:oMathParaPr>
                      <m:oMath>
                        <m:r>
                          <a:rPr sz="2400" i="1">
                            <a:solidFill>
                              <a:srgbClr val="B8361D"/>
                            </a:solidFill>
                            <a:latin typeface="Cambria Math" panose="02040503050406030204" pitchFamily="18" charset="0"/>
                          </a:rPr>
                          <m:t>0.97⋅</m:t>
                        </m:r>
                        <m:sSub>
                          <m:sSubPr>
                            <m:ctrlPr>
                              <a:rPr sz="2400" i="1">
                                <a:solidFill>
                                  <a:srgbClr val="B8361D"/>
                                </a:solidFill>
                                <a:latin typeface="Cambria Math" panose="02040503050406030204" pitchFamily="18" charset="0"/>
                              </a:rPr>
                            </m:ctrlPr>
                          </m:sSubPr>
                          <m:e>
                            <m:r>
                              <a:rPr sz="2400" i="1">
                                <a:solidFill>
                                  <a:srgbClr val="B8361D"/>
                                </a:solidFill>
                                <a:latin typeface="Cambria Math" panose="02040503050406030204" pitchFamily="18" charset="0"/>
                              </a:rPr>
                              <m:t>𝜆</m:t>
                            </m:r>
                          </m:e>
                          <m:sub>
                            <m:r>
                              <a:rPr sz="2400" i="1">
                                <a:solidFill>
                                  <a:srgbClr val="B8361D"/>
                                </a:solidFill>
                                <a:latin typeface="Cambria Math" panose="02040503050406030204" pitchFamily="18" charset="0"/>
                              </a:rPr>
                              <m:t>𝑝</m:t>
                            </m:r>
                          </m:sub>
                        </m:sSub>
                      </m:oMath>
                    </m:oMathPara>
                  </a14:m>
                  <a:endParaRPr/>
                </a:p>
              </p:txBody>
            </p:sp>
          </mc:Choice>
          <mc:Fallback xmlns="">
            <p:sp>
              <p:nvSpPr>
                <p:cNvPr id="1138" name="Rectangle"/>
                <p:cNvSpPr txBox="1">
                  <a:spLocks noRot="1" noChangeAspect="1" noMove="1" noResize="1" noEditPoints="1" noAdjustHandles="1" noChangeArrowheads="1" noChangeShapeType="1" noTextEdit="1"/>
                </p:cNvSpPr>
                <p:nvPr/>
              </p:nvSpPr>
              <p:spPr>
                <a:xfrm>
                  <a:off x="3952316" y="2551328"/>
                  <a:ext cx="1149467" cy="619219"/>
                </a:xfrm>
                <a:prstGeom prst="rect">
                  <a:avLst/>
                </a:prstGeom>
                <a:blipFill>
                  <a:blip r:embed="rId20"/>
                  <a:stretch>
                    <a:fillRect t="-6122" b="-22449"/>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39" name="Rectangle"/>
                <p:cNvSpPr txBox="1"/>
                <p:nvPr/>
              </p:nvSpPr>
              <p:spPr>
                <a:xfrm>
                  <a:off x="4471745" y="1800899"/>
                  <a:ext cx="450091" cy="739262"/>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2450" i="1">
                                <a:solidFill>
                                  <a:srgbClr val="000000"/>
                                </a:solidFill>
                                <a:latin typeface="Cambria Math" panose="02040503050406030204" pitchFamily="18" charset="0"/>
                              </a:rPr>
                            </m:ctrlPr>
                          </m:sSubPr>
                          <m:e>
                            <m:r>
                              <a:rPr sz="2450" i="1">
                                <a:solidFill>
                                  <a:srgbClr val="000000"/>
                                </a:solidFill>
                                <a:latin typeface="Cambria Math" panose="02040503050406030204" pitchFamily="18" charset="0"/>
                              </a:rPr>
                              <m:t>1</m:t>
                            </m:r>
                          </m:e>
                          <m:sub>
                            <m:r>
                              <a:rPr sz="2450" i="1">
                                <a:solidFill>
                                  <a:srgbClr val="000000"/>
                                </a:solidFill>
                                <a:latin typeface="Cambria Math" panose="02040503050406030204" pitchFamily="18" charset="0"/>
                              </a:rPr>
                              <m:t>𝑠𝑡</m:t>
                            </m:r>
                          </m:sub>
                        </m:sSub>
                      </m:oMath>
                    </m:oMathPara>
                  </a14:m>
                  <a:endParaRPr/>
                </a:p>
              </p:txBody>
            </p:sp>
          </mc:Choice>
          <mc:Fallback xmlns="">
            <p:sp>
              <p:nvSpPr>
                <p:cNvPr id="1139" name="Rectangle"/>
                <p:cNvSpPr txBox="1">
                  <a:spLocks noRot="1" noChangeAspect="1" noMove="1" noResize="1" noEditPoints="1" noAdjustHandles="1" noChangeArrowheads="1" noChangeShapeType="1" noTextEdit="1"/>
                </p:cNvSpPr>
                <p:nvPr/>
              </p:nvSpPr>
              <p:spPr>
                <a:xfrm>
                  <a:off x="4471745" y="1800899"/>
                  <a:ext cx="450091" cy="739262"/>
                </a:xfrm>
                <a:prstGeom prst="rect">
                  <a:avLst/>
                </a:prstGeom>
                <a:blipFill>
                  <a:blip r:embed="rId21"/>
                  <a:stretch>
                    <a:fillRect l="-27027"/>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40" name="Rectangle"/>
                <p:cNvSpPr txBox="1"/>
                <p:nvPr/>
              </p:nvSpPr>
              <p:spPr>
                <a:xfrm>
                  <a:off x="3501767" y="1835829"/>
                  <a:ext cx="523013" cy="675826"/>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2450" i="1">
                                <a:solidFill>
                                  <a:srgbClr val="000000"/>
                                </a:solidFill>
                                <a:latin typeface="Cambria Math" panose="02040503050406030204" pitchFamily="18" charset="0"/>
                              </a:rPr>
                            </m:ctrlPr>
                          </m:sSubPr>
                          <m:e>
                            <m:r>
                              <a:rPr sz="2450" i="1">
                                <a:solidFill>
                                  <a:srgbClr val="000000"/>
                                </a:solidFill>
                                <a:latin typeface="Cambria Math" panose="02040503050406030204" pitchFamily="18" charset="0"/>
                              </a:rPr>
                              <m:t>2</m:t>
                            </m:r>
                          </m:e>
                          <m:sub>
                            <m:r>
                              <a:rPr sz="2450" i="1">
                                <a:solidFill>
                                  <a:srgbClr val="000000"/>
                                </a:solidFill>
                                <a:latin typeface="Cambria Math" panose="02040503050406030204" pitchFamily="18" charset="0"/>
                              </a:rPr>
                              <m:t>𝑛𝑑</m:t>
                            </m:r>
                          </m:sub>
                        </m:sSub>
                      </m:oMath>
                    </m:oMathPara>
                  </a14:m>
                  <a:endParaRPr/>
                </a:p>
              </p:txBody>
            </p:sp>
          </mc:Choice>
          <mc:Fallback xmlns="">
            <p:sp>
              <p:nvSpPr>
                <p:cNvPr id="1140" name="Rectangle"/>
                <p:cNvSpPr txBox="1">
                  <a:spLocks noRot="1" noChangeAspect="1" noMove="1" noResize="1" noEditPoints="1" noAdjustHandles="1" noChangeArrowheads="1" noChangeShapeType="1" noTextEdit="1"/>
                </p:cNvSpPr>
                <p:nvPr/>
              </p:nvSpPr>
              <p:spPr>
                <a:xfrm>
                  <a:off x="3501767" y="1835829"/>
                  <a:ext cx="523013" cy="675826"/>
                </a:xfrm>
                <a:prstGeom prst="rect">
                  <a:avLst/>
                </a:prstGeom>
                <a:blipFill>
                  <a:blip r:embed="rId22"/>
                  <a:stretch>
                    <a:fillRect l="-26190"/>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41" name="Rectangle"/>
                <p:cNvSpPr txBox="1"/>
                <p:nvPr/>
              </p:nvSpPr>
              <p:spPr>
                <a:xfrm>
                  <a:off x="2636250" y="1835829"/>
                  <a:ext cx="557695" cy="684758"/>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2850" i="1">
                                <a:solidFill>
                                  <a:srgbClr val="000000"/>
                                </a:solidFill>
                                <a:latin typeface="Cambria Math" panose="02040503050406030204" pitchFamily="18" charset="0"/>
                              </a:rPr>
                            </m:ctrlPr>
                          </m:sSubPr>
                          <m:e>
                            <m:r>
                              <a:rPr sz="2850" i="1">
                                <a:solidFill>
                                  <a:srgbClr val="000000"/>
                                </a:solidFill>
                                <a:latin typeface="Cambria Math" panose="02040503050406030204" pitchFamily="18" charset="0"/>
                              </a:rPr>
                              <m:t>3</m:t>
                            </m:r>
                          </m:e>
                          <m:sub>
                            <m:r>
                              <a:rPr sz="2850" i="1">
                                <a:solidFill>
                                  <a:srgbClr val="000000"/>
                                </a:solidFill>
                                <a:latin typeface="Cambria Math" panose="02040503050406030204" pitchFamily="18" charset="0"/>
                              </a:rPr>
                              <m:t>𝑟𝑑</m:t>
                            </m:r>
                          </m:sub>
                        </m:sSub>
                      </m:oMath>
                    </m:oMathPara>
                  </a14:m>
                  <a:endParaRPr/>
                </a:p>
              </p:txBody>
            </p:sp>
          </mc:Choice>
          <mc:Fallback xmlns="">
            <p:sp>
              <p:nvSpPr>
                <p:cNvPr id="1141" name="Rectangle"/>
                <p:cNvSpPr txBox="1">
                  <a:spLocks noRot="1" noChangeAspect="1" noMove="1" noResize="1" noEditPoints="1" noAdjustHandles="1" noChangeArrowheads="1" noChangeShapeType="1" noTextEdit="1"/>
                </p:cNvSpPr>
                <p:nvPr/>
              </p:nvSpPr>
              <p:spPr>
                <a:xfrm>
                  <a:off x="2636250" y="1835829"/>
                  <a:ext cx="557695" cy="684758"/>
                </a:xfrm>
                <a:prstGeom prst="rect">
                  <a:avLst/>
                </a:prstGeom>
                <a:blipFill>
                  <a:blip r:embed="rId23"/>
                  <a:stretch>
                    <a:fillRect l="-28889"/>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42" name="Rectangle"/>
                <p:cNvSpPr txBox="1"/>
                <p:nvPr/>
              </p:nvSpPr>
              <p:spPr>
                <a:xfrm>
                  <a:off x="1671889" y="1836004"/>
                  <a:ext cx="612093" cy="642775"/>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3400" i="1">
                                <a:solidFill>
                                  <a:srgbClr val="000000"/>
                                </a:solidFill>
                                <a:latin typeface="Cambria Math" panose="02040503050406030204" pitchFamily="18" charset="0"/>
                              </a:rPr>
                            </m:ctrlPr>
                          </m:sSubPr>
                          <m:e>
                            <m:r>
                              <a:rPr sz="3400" i="1">
                                <a:solidFill>
                                  <a:srgbClr val="000000"/>
                                </a:solidFill>
                                <a:latin typeface="Cambria Math" panose="02040503050406030204" pitchFamily="18" charset="0"/>
                              </a:rPr>
                              <m:t>4</m:t>
                            </m:r>
                          </m:e>
                          <m:sub>
                            <m:r>
                              <a:rPr sz="3400" i="1">
                                <a:solidFill>
                                  <a:srgbClr val="000000"/>
                                </a:solidFill>
                                <a:latin typeface="Cambria Math" panose="02040503050406030204" pitchFamily="18" charset="0"/>
                              </a:rPr>
                              <m:t>𝑡ℎ</m:t>
                            </m:r>
                          </m:sub>
                        </m:sSub>
                      </m:oMath>
                    </m:oMathPara>
                  </a14:m>
                  <a:endParaRPr/>
                </a:p>
              </p:txBody>
            </p:sp>
          </mc:Choice>
          <mc:Fallback xmlns="">
            <p:sp>
              <p:nvSpPr>
                <p:cNvPr id="1142" name="Rectangle"/>
                <p:cNvSpPr txBox="1">
                  <a:spLocks noRot="1" noChangeAspect="1" noMove="1" noResize="1" noEditPoints="1" noAdjustHandles="1" noChangeArrowheads="1" noChangeShapeType="1" noTextEdit="1"/>
                </p:cNvSpPr>
                <p:nvPr/>
              </p:nvSpPr>
              <p:spPr>
                <a:xfrm>
                  <a:off x="1671889" y="1836004"/>
                  <a:ext cx="612093" cy="642775"/>
                </a:xfrm>
                <a:prstGeom prst="rect">
                  <a:avLst/>
                </a:prstGeom>
                <a:blipFill>
                  <a:blip r:embed="rId24"/>
                  <a:stretch>
                    <a:fillRect l="-32653" r="-2041" b="-3846"/>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43" name="Driver at"/>
                <p:cNvSpPr txBox="1"/>
                <p:nvPr/>
              </p:nvSpPr>
              <p:spPr>
                <a:xfrm>
                  <a:off x="2207936" y="494133"/>
                  <a:ext cx="2830657" cy="651832"/>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p>
                  <a:pPr defTabSz="457200">
                    <a:tabLst>
                      <a:tab pos="1066800" algn="l"/>
                    </a:tabLst>
                    <a:defRPr sz="3200">
                      <a:latin typeface="Gill Sans"/>
                      <a:ea typeface="Gill Sans"/>
                      <a:cs typeface="Gill Sans"/>
                      <a:sym typeface="Gill Sans"/>
                    </a:defRPr>
                  </a:pPr>
                  <a:r>
                    <a:rPr>
                      <a:latin typeface="Gill Sans Light"/>
                      <a:ea typeface="Gill Sans Light"/>
                      <a:cs typeface="Gill Sans Light"/>
                      <a:sym typeface="Gill Sans Light"/>
                    </a:rPr>
                    <a:t>Driver at </a:t>
                  </a:r>
                  <a14:m>
                    <m:oMath xmlns:m="http://schemas.openxmlformats.org/officeDocument/2006/math">
                      <m:r>
                        <a:rPr sz="3350" i="1">
                          <a:solidFill>
                            <a:srgbClr val="000000"/>
                          </a:solidFill>
                          <a:latin typeface="Cambria Math" panose="02040503050406030204" pitchFamily="18" charset="0"/>
                        </a:rPr>
                        <m:t>0.97</m:t>
                      </m:r>
                      <m:r>
                        <a:rPr sz="3350" i="1">
                          <a:solidFill>
                            <a:srgbClr val="000000"/>
                          </a:solidFill>
                          <a:latin typeface="Cambria Math" panose="02040503050406030204" pitchFamily="18" charset="0"/>
                        </a:rPr>
                        <m:t>𝑐</m:t>
                      </m:r>
                    </m:oMath>
                  </a14:m>
                  <a:endParaRPr>
                    <a:latin typeface="Gill Sans Light"/>
                    <a:ea typeface="Gill Sans Light"/>
                    <a:cs typeface="Gill Sans Light"/>
                    <a:sym typeface="Gill Sans Light"/>
                  </a:endParaRPr>
                </a:p>
              </p:txBody>
            </p:sp>
          </mc:Choice>
          <mc:Fallback xmlns="">
            <p:sp>
              <p:nvSpPr>
                <p:cNvPr id="1143" name="Driver at"/>
                <p:cNvSpPr txBox="1">
                  <a:spLocks noRot="1" noChangeAspect="1" noMove="1" noResize="1" noEditPoints="1" noAdjustHandles="1" noChangeArrowheads="1" noChangeShapeType="1" noTextEdit="1"/>
                </p:cNvSpPr>
                <p:nvPr/>
              </p:nvSpPr>
              <p:spPr>
                <a:xfrm>
                  <a:off x="2207936" y="494133"/>
                  <a:ext cx="2830657" cy="651832"/>
                </a:xfrm>
                <a:prstGeom prst="rect">
                  <a:avLst/>
                </a:prstGeom>
                <a:blipFill>
                  <a:blip r:embed="rId25"/>
                  <a:stretch>
                    <a:fillRect l="-3571" t="-3774" b="-24528"/>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grpSp>
      <p:sp>
        <p:nvSpPr>
          <p:cNvPr id="1145" name="Slower drivers produce shorter plasma wake wavelengths"/>
          <p:cNvSpPr txBox="1"/>
          <p:nvPr/>
        </p:nvSpPr>
        <p:spPr>
          <a:xfrm>
            <a:off x="13375382" y="3364920"/>
            <a:ext cx="9607551" cy="612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lgn="l" defTabSz="457200">
              <a:defRPr sz="3200">
                <a:latin typeface="Gill Sans Light"/>
                <a:ea typeface="Gill Sans Light"/>
                <a:cs typeface="Gill Sans Light"/>
                <a:sym typeface="Gill Sans Light"/>
              </a:defRPr>
            </a:pPr>
            <a:r>
              <a:rPr>
                <a:latin typeface="Gill Sans"/>
                <a:ea typeface="Gill Sans"/>
                <a:cs typeface="Gill Sans"/>
                <a:sym typeface="Gill Sans"/>
              </a:rPr>
              <a:t>Slower drivers</a:t>
            </a:r>
            <a:r>
              <a:t> produce </a:t>
            </a:r>
            <a:r>
              <a:rPr>
                <a:latin typeface="Gill Sans"/>
                <a:ea typeface="Gill Sans"/>
                <a:cs typeface="Gill Sans"/>
                <a:sym typeface="Gill Sans"/>
              </a:rPr>
              <a:t>shorter plasma wake wavelengths</a:t>
            </a:r>
          </a:p>
        </p:txBody>
      </p:sp>
      <p:sp>
        <p:nvSpPr>
          <p:cNvPr id="1146" name="Rectangle"/>
          <p:cNvSpPr/>
          <p:nvPr/>
        </p:nvSpPr>
        <p:spPr>
          <a:xfrm>
            <a:off x="12571050" y="3096237"/>
            <a:ext cx="11550028" cy="9484791"/>
          </a:xfrm>
          <a:prstGeom prst="rect">
            <a:avLst/>
          </a:prstGeom>
          <a:ln w="38100">
            <a:solidFill>
              <a:srgbClr val="137F4E"/>
            </a:solidFill>
            <a:miter lim="400000"/>
          </a:ln>
        </p:spPr>
        <p:txBody>
          <a:bodyPr lIns="50800" tIns="50800" rIns="50800" bIns="50800" anchor="ctr"/>
          <a:lstStyle/>
          <a:p>
            <a:pPr defTabSz="584200">
              <a:defRPr sz="2400">
                <a:solidFill>
                  <a:srgbClr val="137F4E"/>
                </a:solidFill>
              </a:defRPr>
            </a:pPr>
            <a:endParaRPr/>
          </a:p>
        </p:txBody>
      </p:sp>
      <p:sp>
        <p:nvSpPr>
          <p:cNvPr id="1147" name="Also if the driver is too slow, the wavebreaking limit will also change and so the electric field we can achieve without breaking the wake will also change"/>
          <p:cNvSpPr txBox="1"/>
          <p:nvPr/>
        </p:nvSpPr>
        <p:spPr>
          <a:xfrm>
            <a:off x="13417379" y="10429729"/>
            <a:ext cx="9857370" cy="15525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algn="l" defTabSz="457200">
              <a:defRPr sz="3200">
                <a:latin typeface="Gill Sans Light"/>
                <a:ea typeface="Gill Sans Light"/>
                <a:cs typeface="Gill Sans Light"/>
                <a:sym typeface="Gill Sans Light"/>
              </a:defRPr>
            </a:pPr>
            <a:r>
              <a:t>Also if the driver is too slow, the </a:t>
            </a:r>
            <a:r>
              <a:rPr>
                <a:latin typeface="Gill Sans"/>
                <a:ea typeface="Gill Sans"/>
                <a:cs typeface="Gill Sans"/>
                <a:sym typeface="Gill Sans"/>
              </a:rPr>
              <a:t>wavebreaking limit </a:t>
            </a:r>
            <a:r>
              <a:t>will also change and so the electric field we can achieve without breaking the wake will also change</a:t>
            </a:r>
          </a:p>
        </p:txBody>
      </p:sp>
      <p:sp>
        <p:nvSpPr>
          <p:cNvPr id="4" name="Slide Number Placeholder 3">
            <a:extLst>
              <a:ext uri="{FF2B5EF4-FFF2-40B4-BE49-F238E27FC236}">
                <a16:creationId xmlns:a16="http://schemas.microsoft.com/office/drawing/2014/main" id="{CEE19F11-5F7C-D3FB-9C5C-11C1EC2B9ECC}"/>
              </a:ext>
            </a:extLst>
          </p:cNvPr>
          <p:cNvSpPr>
            <a:spLocks noGrp="1"/>
          </p:cNvSpPr>
          <p:nvPr>
            <p:ph type="sldNum" sz="quarter" idx="2"/>
          </p:nvPr>
        </p:nvSpPr>
        <p:spPr/>
        <p:txBody>
          <a:bodyPr/>
          <a:lstStyle/>
          <a:p>
            <a:fld id="{86CB4B4D-7CA3-9044-876B-883B54F8677D}" type="slidenum">
              <a:rPr lang="en-PT" smtClean="0"/>
              <a:t>32</a:t>
            </a:fld>
            <a:endParaRPr lang="en-PT"/>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1"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defRPr sz="6000">
                <a:solidFill>
                  <a:srgbClr val="FFFFFF"/>
                </a:solidFill>
                <a:uFill>
                  <a:solidFill>
                    <a:srgbClr val="FFFFFF"/>
                  </a:solidFill>
                </a:uFill>
                <a:latin typeface="Gill Sans"/>
                <a:ea typeface="Gill Sans"/>
                <a:cs typeface="Gill Sans"/>
                <a:sym typeface="Gill Sans"/>
              </a:defRPr>
            </a:pPr>
            <a:endParaRPr/>
          </a:p>
        </p:txBody>
      </p:sp>
      <p:pic>
        <p:nvPicPr>
          <p:cNvPr id="1152" name="IST_A_RGB_NEG.png" descr="IST_A_RGB_NEG.png"/>
          <p:cNvPicPr>
            <a:picLocks noChangeAspect="1"/>
          </p:cNvPicPr>
          <p:nvPr/>
        </p:nvPicPr>
        <p:blipFill>
          <a:blip r:embed="rId2"/>
          <a:srcRect l="17253" t="30113" r="17253" b="30113"/>
          <a:stretch>
            <a:fillRect/>
          </a:stretch>
        </p:blipFill>
        <p:spPr>
          <a:xfrm>
            <a:off x="21213327" y="230774"/>
            <a:ext cx="2853938" cy="1224784"/>
          </a:xfrm>
          <a:prstGeom prst="rect">
            <a:avLst/>
          </a:prstGeom>
          <a:ln w="12700">
            <a:miter lim="400000"/>
          </a:ln>
        </p:spPr>
      </p:pic>
      <p:sp>
        <p:nvSpPr>
          <p:cNvPr id="1154" name="Longitudinal profile of the spatiotemporal pulses"/>
          <p:cNvSpPr txBox="1"/>
          <p:nvPr/>
        </p:nvSpPr>
        <p:spPr>
          <a:xfrm>
            <a:off x="520700" y="334931"/>
            <a:ext cx="15443498" cy="10191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defRPr sz="6000">
                <a:solidFill>
                  <a:srgbClr val="FFFFFF"/>
                </a:solidFill>
                <a:uFill>
                  <a:solidFill>
                    <a:srgbClr val="FFFFFF"/>
                  </a:solidFill>
                </a:uFill>
                <a:latin typeface="Gill Sans"/>
                <a:ea typeface="Gill Sans"/>
                <a:cs typeface="Gill Sans"/>
                <a:sym typeface="Gill Sans"/>
              </a:defRPr>
            </a:lvl1pPr>
          </a:lstStyle>
          <a:p>
            <a:r>
              <a:t>Longitudinal profile of the spatiotemporal pulses</a:t>
            </a:r>
          </a:p>
        </p:txBody>
      </p:sp>
      <p:sp>
        <p:nvSpPr>
          <p:cNvPr id="1155" name="The spatio-temporal pulses are still defined as a Gaussian transversally*. The definition of waist size is still:"/>
          <p:cNvSpPr txBox="1"/>
          <p:nvPr/>
        </p:nvSpPr>
        <p:spPr>
          <a:xfrm>
            <a:off x="444894" y="2462263"/>
            <a:ext cx="23494212" cy="612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algn="just" defTabSz="584200">
              <a:lnSpc>
                <a:spcPct val="120000"/>
              </a:lnSpc>
              <a:buClr>
                <a:srgbClr val="000000"/>
              </a:buClr>
              <a:defRPr sz="3200">
                <a:latin typeface="Gill Sans"/>
                <a:ea typeface="Gill Sans"/>
                <a:cs typeface="Gill Sans"/>
                <a:sym typeface="Gill Sans"/>
              </a:defRPr>
            </a:pPr>
            <a:r>
              <a:rPr>
                <a:latin typeface="Gill Sans Light"/>
                <a:ea typeface="Gill Sans Light"/>
                <a:cs typeface="Gill Sans Light"/>
                <a:sym typeface="Gill Sans Light"/>
              </a:rPr>
              <a:t>The spatio-temporal pulses are </a:t>
            </a:r>
            <a:r>
              <a:t>still defined as a Gaussian transversally</a:t>
            </a:r>
            <a:r>
              <a:rPr>
                <a:latin typeface="Gill Sans Light"/>
                <a:ea typeface="Gill Sans Light"/>
                <a:cs typeface="Gill Sans Light"/>
                <a:sym typeface="Gill Sans Light"/>
              </a:rPr>
              <a:t>*. The definition of waist size is still: </a:t>
            </a:r>
          </a:p>
        </p:txBody>
      </p:sp>
      <mc:AlternateContent xmlns:mc="http://schemas.openxmlformats.org/markup-compatibility/2006" xmlns:a14="http://schemas.microsoft.com/office/drawing/2010/main">
        <mc:Choice Requires="a14">
          <p:sp>
            <p:nvSpPr>
              <p:cNvPr id="1156" name="Equation"/>
              <p:cNvSpPr txBox="1"/>
              <p:nvPr/>
            </p:nvSpPr>
            <p:spPr>
              <a:xfrm>
                <a:off x="10234174" y="3509086"/>
                <a:ext cx="3628854" cy="1171576"/>
              </a:xfrm>
              <a:prstGeom prst="rect">
                <a:avLst/>
              </a:prstGeom>
              <a:ln w="12700">
                <a:miter lim="400000"/>
              </a:ln>
            </p:spPr>
            <p:txBody>
              <a:bodyPr wrap="none" lIns="0" tIns="0" rIns="0" bIns="0">
                <a:spAutoFit/>
              </a:bodyPr>
              <a:lstStyle/>
              <a:p>
                <a:pPr algn="l" defTabSz="914400" latinLnBrk="1">
                  <a:defRPr sz="1800"/>
                </a:pPr>
                <a14:m>
                  <m:oMathPara xmlns:m="http://schemas.openxmlformats.org/officeDocument/2006/math">
                    <m:oMath>
                      <m:r>
                        <a:rPr sz="3000" i="1">
                          <a:solidFill>
                            <a:srgbClr val="000000"/>
                          </a:solidFill>
                          <a:latin typeface="Cambria Math" panose="02040503050406030204" pitchFamily="18" charset="0"/>
                        </a:rPr>
                        <m:t>𝑤</m:t>
                      </m:r>
                      <m:r>
                        <a:rPr sz="3000" i="1">
                          <a:solidFill>
                            <a:srgbClr val="000000"/>
                          </a:solidFill>
                          <a:latin typeface="Cambria Math" panose="02040503050406030204" pitchFamily="18" charset="0"/>
                        </a:rPr>
                        <m:t>(</m:t>
                      </m:r>
                      <m:r>
                        <a:rPr sz="3000" i="1">
                          <a:solidFill>
                            <a:srgbClr val="000000"/>
                          </a:solidFill>
                          <a:latin typeface="Cambria Math" panose="02040503050406030204" pitchFamily="18" charset="0"/>
                        </a:rPr>
                        <m:t>𝑧</m:t>
                      </m:r>
                      <m:r>
                        <a:rPr sz="3000" i="1">
                          <a:solidFill>
                            <a:srgbClr val="000000"/>
                          </a:solidFill>
                          <a:latin typeface="Cambria Math" panose="02040503050406030204" pitchFamily="18" charset="0"/>
                        </a:rPr>
                        <m:t>)=</m:t>
                      </m:r>
                      <m:sSub>
                        <m:sSubPr>
                          <m:ctrlPr>
                            <a:rPr sz="3000" i="1">
                              <a:solidFill>
                                <a:srgbClr val="000000"/>
                              </a:solidFill>
                              <a:latin typeface="Cambria Math" panose="02040503050406030204" pitchFamily="18" charset="0"/>
                            </a:rPr>
                          </m:ctrlPr>
                        </m:sSubPr>
                        <m:e>
                          <m:r>
                            <a:rPr sz="3000" i="1">
                              <a:solidFill>
                                <a:srgbClr val="000000"/>
                              </a:solidFill>
                              <a:latin typeface="Cambria Math" panose="02040503050406030204" pitchFamily="18" charset="0"/>
                            </a:rPr>
                            <m:t>𝑤</m:t>
                          </m:r>
                        </m:e>
                        <m:sub>
                          <m:r>
                            <a:rPr sz="3000" i="1">
                              <a:solidFill>
                                <a:srgbClr val="000000"/>
                              </a:solidFill>
                              <a:latin typeface="Cambria Math" panose="02040503050406030204" pitchFamily="18" charset="0"/>
                            </a:rPr>
                            <m:t>0</m:t>
                          </m:r>
                        </m:sub>
                      </m:sSub>
                      <m:rad>
                        <m:radPr>
                          <m:degHide m:val="on"/>
                          <m:ctrlPr>
                            <a:rPr sz="3000" i="1">
                              <a:solidFill>
                                <a:srgbClr val="000000"/>
                              </a:solidFill>
                              <a:latin typeface="Cambria Math" panose="02040503050406030204" pitchFamily="18" charset="0"/>
                            </a:rPr>
                          </m:ctrlPr>
                        </m:radPr>
                        <m:deg/>
                        <m:e>
                          <m:r>
                            <a:rPr sz="3000" i="1">
                              <a:solidFill>
                                <a:srgbClr val="000000"/>
                              </a:solidFill>
                              <a:latin typeface="Cambria Math" panose="02040503050406030204" pitchFamily="18" charset="0"/>
                            </a:rPr>
                            <m:t>1+(</m:t>
                          </m:r>
                          <m:f>
                            <m:fPr>
                              <m:ctrlPr>
                                <a:rPr sz="3000" i="1">
                                  <a:solidFill>
                                    <a:srgbClr val="000000"/>
                                  </a:solidFill>
                                  <a:latin typeface="Cambria Math" panose="02040503050406030204" pitchFamily="18" charset="0"/>
                                </a:rPr>
                              </m:ctrlPr>
                            </m:fPr>
                            <m:num>
                              <m:r>
                                <a:rPr sz="3000" i="1">
                                  <a:solidFill>
                                    <a:srgbClr val="000000"/>
                                  </a:solidFill>
                                  <a:latin typeface="Cambria Math" panose="02040503050406030204" pitchFamily="18" charset="0"/>
                                </a:rPr>
                                <m:t>𝑧</m:t>
                              </m:r>
                            </m:num>
                            <m:den>
                              <m:sSub>
                                <m:sSubPr>
                                  <m:ctrlPr>
                                    <a:rPr sz="3000" i="1">
                                      <a:solidFill>
                                        <a:srgbClr val="000000"/>
                                      </a:solidFill>
                                      <a:latin typeface="Cambria Math" panose="02040503050406030204" pitchFamily="18" charset="0"/>
                                    </a:rPr>
                                  </m:ctrlPr>
                                </m:sSubPr>
                                <m:e>
                                  <m:r>
                                    <a:rPr sz="3000" i="1">
                                      <a:solidFill>
                                        <a:srgbClr val="000000"/>
                                      </a:solidFill>
                                      <a:latin typeface="Cambria Math" panose="02040503050406030204" pitchFamily="18" charset="0"/>
                                    </a:rPr>
                                    <m:t>𝑧</m:t>
                                  </m:r>
                                </m:e>
                                <m:sub>
                                  <m:r>
                                    <a:rPr sz="3000" i="1">
                                      <a:solidFill>
                                        <a:srgbClr val="000000"/>
                                      </a:solidFill>
                                      <a:latin typeface="Cambria Math" panose="02040503050406030204" pitchFamily="18" charset="0"/>
                                    </a:rPr>
                                    <m:t>𝑅</m:t>
                                  </m:r>
                                </m:sub>
                              </m:sSub>
                            </m:den>
                          </m:f>
                          <m:sSup>
                            <m:sSupPr>
                              <m:ctrlPr>
                                <a:rPr sz="3000" i="1">
                                  <a:solidFill>
                                    <a:srgbClr val="000000"/>
                                  </a:solidFill>
                                  <a:latin typeface="Cambria Math" panose="02040503050406030204" pitchFamily="18" charset="0"/>
                                </a:rPr>
                              </m:ctrlPr>
                            </m:sSupPr>
                            <m:e>
                              <m:r>
                                <a:rPr sz="3000" i="1">
                                  <a:solidFill>
                                    <a:srgbClr val="000000"/>
                                  </a:solidFill>
                                  <a:latin typeface="Cambria Math" panose="02040503050406030204" pitchFamily="18" charset="0"/>
                                </a:rPr>
                                <m:t>)</m:t>
                              </m:r>
                            </m:e>
                            <m:sup>
                              <m:r>
                                <a:rPr sz="3000" i="1">
                                  <a:solidFill>
                                    <a:srgbClr val="000000"/>
                                  </a:solidFill>
                                  <a:latin typeface="Cambria Math" panose="02040503050406030204" pitchFamily="18" charset="0"/>
                                </a:rPr>
                                <m:t>2</m:t>
                              </m:r>
                            </m:sup>
                          </m:sSup>
                        </m:e>
                      </m:rad>
                    </m:oMath>
                  </m:oMathPara>
                </a14:m>
                <a:endParaRPr sz="3000"/>
              </a:p>
            </p:txBody>
          </p:sp>
        </mc:Choice>
        <mc:Fallback xmlns="">
          <p:sp>
            <p:nvSpPr>
              <p:cNvPr id="1156" name="Equation"/>
              <p:cNvSpPr txBox="1">
                <a:spLocks noRot="1" noChangeAspect="1" noMove="1" noResize="1" noEditPoints="1" noAdjustHandles="1" noChangeArrowheads="1" noChangeShapeType="1" noTextEdit="1"/>
              </p:cNvSpPr>
              <p:nvPr/>
            </p:nvSpPr>
            <p:spPr>
              <a:xfrm>
                <a:off x="10234174" y="3509086"/>
                <a:ext cx="3628854" cy="1171576"/>
              </a:xfrm>
              <a:prstGeom prst="rect">
                <a:avLst/>
              </a:prstGeom>
              <a:blipFill>
                <a:blip r:embed="rId4"/>
                <a:stretch>
                  <a:fillRect l="-1742" r="-1394" b="-16129"/>
                </a:stretch>
              </a:blipFill>
              <a:ln w="12700">
                <a:miter lim="400000"/>
              </a:ln>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57" name="where   is the Rayleigh length (  in a Gaussian beam)   is the propagation direction of the pulse, and   the minimum waist."/>
              <p:cNvSpPr txBox="1"/>
              <p:nvPr/>
            </p:nvSpPr>
            <p:spPr>
              <a:xfrm>
                <a:off x="444894" y="5016289"/>
                <a:ext cx="23494212" cy="1080529"/>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spAutoFit/>
              </a:bodyPr>
              <a:lstStyle/>
              <a:p>
                <a:pPr algn="just" defTabSz="584200">
                  <a:lnSpc>
                    <a:spcPct val="120000"/>
                  </a:lnSpc>
                  <a:buClr>
                    <a:srgbClr val="000000"/>
                  </a:buClr>
                  <a:defRPr sz="3200">
                    <a:latin typeface="Gill Sans"/>
                    <a:ea typeface="Gill Sans"/>
                    <a:cs typeface="Gill Sans"/>
                    <a:sym typeface="Gill Sans"/>
                  </a:defRPr>
                </a:pPr>
                <a:r>
                  <a:rPr>
                    <a:latin typeface="Gill Sans Light"/>
                    <a:ea typeface="Gill Sans Light"/>
                    <a:cs typeface="Gill Sans Light"/>
                    <a:sym typeface="Gill Sans Light"/>
                  </a:rPr>
                  <a:t>where </a:t>
                </a: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𝑧</m:t>
                        </m:r>
                      </m:e>
                      <m:sub>
                        <m:r>
                          <a:rPr sz="3350" i="1">
                            <a:solidFill>
                              <a:srgbClr val="000000"/>
                            </a:solidFill>
                            <a:latin typeface="Cambria Math" panose="02040503050406030204" pitchFamily="18" charset="0"/>
                          </a:rPr>
                          <m:t>𝑅</m:t>
                        </m:r>
                      </m:sub>
                    </m:sSub>
                  </m:oMath>
                </a14:m>
                <a:r>
                  <a:rPr>
                    <a:latin typeface="Gill Sans Light"/>
                    <a:ea typeface="Gill Sans Light"/>
                    <a:cs typeface="Gill Sans Light"/>
                    <a:sym typeface="Gill Sans Light"/>
                  </a:rPr>
                  <a:t> is the Rayleigh length (</a:t>
                </a: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𝑧</m:t>
                        </m:r>
                      </m:e>
                      <m:sub>
                        <m:r>
                          <a:rPr sz="3350" i="1">
                            <a:solidFill>
                              <a:srgbClr val="000000"/>
                            </a:solidFill>
                            <a:latin typeface="Cambria Math" panose="02040503050406030204" pitchFamily="18" charset="0"/>
                          </a:rPr>
                          <m:t>𝑅</m:t>
                        </m:r>
                      </m:sub>
                    </m:sSub>
                    <m:r>
                      <a:rPr sz="3350" i="1">
                        <a:solidFill>
                          <a:srgbClr val="000000"/>
                        </a:solidFill>
                        <a:latin typeface="Cambria Math" panose="02040503050406030204" pitchFamily="18" charset="0"/>
                      </a:rPr>
                      <m:t>=</m:t>
                    </m:r>
                    <m:f>
                      <m:fPr>
                        <m:ctrlPr>
                          <a:rPr sz="3350" i="1">
                            <a:solidFill>
                              <a:srgbClr val="000000"/>
                            </a:solidFill>
                            <a:latin typeface="Cambria Math" panose="02040503050406030204" pitchFamily="18" charset="0"/>
                          </a:rPr>
                        </m:ctrlPr>
                      </m:fPr>
                      <m:num>
                        <m:r>
                          <a:rPr sz="3350" i="1">
                            <a:solidFill>
                              <a:srgbClr val="000000"/>
                            </a:solidFill>
                            <a:latin typeface="Cambria Math" panose="02040503050406030204" pitchFamily="18" charset="0"/>
                          </a:rPr>
                          <m:t>𝑘</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𝑤</m:t>
                            </m:r>
                          </m:e>
                          <m:sub>
                            <m:r>
                              <a:rPr sz="3350" i="1">
                                <a:solidFill>
                                  <a:srgbClr val="000000"/>
                                </a:solidFill>
                                <a:latin typeface="Cambria Math" panose="02040503050406030204" pitchFamily="18" charset="0"/>
                              </a:rPr>
                              <m:t>0</m:t>
                            </m:r>
                          </m:sub>
                        </m:sSub>
                      </m:num>
                      <m:den>
                        <m:r>
                          <a:rPr sz="3350" i="1">
                            <a:solidFill>
                              <a:srgbClr val="000000"/>
                            </a:solidFill>
                            <a:latin typeface="Cambria Math" panose="02040503050406030204" pitchFamily="18" charset="0"/>
                          </a:rPr>
                          <m:t>2</m:t>
                        </m:r>
                      </m:den>
                    </m:f>
                  </m:oMath>
                </a14:m>
                <a:r>
                  <a:rPr>
                    <a:latin typeface="Gill Sans Light"/>
                    <a:ea typeface="Gill Sans Light"/>
                    <a:cs typeface="Gill Sans Light"/>
                    <a:sym typeface="Gill Sans Light"/>
                  </a:rPr>
                  <a:t> in a Gaussian beam) </a:t>
                </a:r>
                <a14:m>
                  <m:oMath xmlns:m="http://schemas.openxmlformats.org/officeDocument/2006/math">
                    <m:r>
                      <a:rPr sz="3350" i="1">
                        <a:solidFill>
                          <a:srgbClr val="000000"/>
                        </a:solidFill>
                        <a:latin typeface="Cambria Math" panose="02040503050406030204" pitchFamily="18" charset="0"/>
                      </a:rPr>
                      <m:t>𝑧</m:t>
                    </m:r>
                  </m:oMath>
                </a14:m>
                <a:r>
                  <a:rPr>
                    <a:latin typeface="Gill Sans Light"/>
                    <a:ea typeface="Gill Sans Light"/>
                    <a:cs typeface="Gill Sans Light"/>
                    <a:sym typeface="Gill Sans Light"/>
                  </a:rPr>
                  <a:t> is the propagation direction of the pulse, and </a:t>
                </a: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𝑤</m:t>
                        </m:r>
                      </m:e>
                      <m:sub>
                        <m:r>
                          <a:rPr sz="3350" i="1">
                            <a:solidFill>
                              <a:srgbClr val="000000"/>
                            </a:solidFill>
                            <a:latin typeface="Cambria Math" panose="02040503050406030204" pitchFamily="18" charset="0"/>
                          </a:rPr>
                          <m:t>0</m:t>
                        </m:r>
                      </m:sub>
                    </m:sSub>
                  </m:oMath>
                </a14:m>
                <a:r>
                  <a:rPr>
                    <a:latin typeface="Gill Sans Light"/>
                    <a:ea typeface="Gill Sans Light"/>
                    <a:cs typeface="Gill Sans Light"/>
                    <a:sym typeface="Gill Sans Light"/>
                  </a:rPr>
                  <a:t> the minimum waist.</a:t>
                </a:r>
              </a:p>
            </p:txBody>
          </p:sp>
        </mc:Choice>
        <mc:Fallback xmlns="">
          <p:sp>
            <p:nvSpPr>
              <p:cNvPr id="1157" name="where   is the Rayleigh length (  in a Gaussian beam)   is the propagation direction of the pulse, and   the minimum waist."/>
              <p:cNvSpPr txBox="1">
                <a:spLocks noRot="1" noChangeAspect="1" noMove="1" noResize="1" noEditPoints="1" noAdjustHandles="1" noChangeArrowheads="1" noChangeShapeType="1" noTextEdit="1"/>
              </p:cNvSpPr>
              <p:nvPr/>
            </p:nvSpPr>
            <p:spPr>
              <a:xfrm>
                <a:off x="444894" y="5016289"/>
                <a:ext cx="23494212" cy="1080529"/>
              </a:xfrm>
              <a:prstGeom prst="rect">
                <a:avLst/>
              </a:prstGeom>
              <a:blipFill>
                <a:blip r:embed="rId5"/>
                <a:stretch>
                  <a:fillRect l="-757"/>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158" name="Now, it’s also possible to look at the waist size after performing a Lorentz boost that is going to be important for us to then define the longitudinal profile. In particular, let’s look at it in the subluminal case:"/>
          <p:cNvSpPr txBox="1"/>
          <p:nvPr/>
        </p:nvSpPr>
        <p:spPr>
          <a:xfrm>
            <a:off x="444894" y="6413365"/>
            <a:ext cx="21970687" cy="11766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gn="just" defTabSz="584200">
              <a:lnSpc>
                <a:spcPct val="120000"/>
              </a:lnSpc>
              <a:buClr>
                <a:srgbClr val="000000"/>
              </a:buClr>
              <a:defRPr sz="3200">
                <a:latin typeface="Gill Sans Light"/>
                <a:ea typeface="Gill Sans Light"/>
                <a:cs typeface="Gill Sans Light"/>
                <a:sym typeface="Gill Sans Light"/>
              </a:defRPr>
            </a:lvl1pPr>
          </a:lstStyle>
          <a:p>
            <a:pPr>
              <a:defRPr>
                <a:latin typeface="Gill Sans"/>
                <a:ea typeface="Gill Sans"/>
                <a:cs typeface="Gill Sans"/>
                <a:sym typeface="Gill Sans"/>
              </a:defRPr>
            </a:pPr>
            <a:r>
              <a:rPr>
                <a:latin typeface="Gill Sans Light"/>
                <a:ea typeface="Gill Sans Light"/>
                <a:cs typeface="Gill Sans Light"/>
                <a:sym typeface="Gill Sans Light"/>
              </a:rPr>
              <a:t>Now, it’s also possible to look at the waist size after performing a Lorentz boost that is going to be important for us to then define the longitudinal profile. In particular, let’s look at it in the subluminal case: </a:t>
            </a:r>
          </a:p>
        </p:txBody>
      </p:sp>
      <mc:AlternateContent xmlns:mc="http://schemas.openxmlformats.org/markup-compatibility/2006" xmlns:a14="http://schemas.microsoft.com/office/drawing/2010/main">
        <mc:Choice Requires="a14">
          <p:sp>
            <p:nvSpPr>
              <p:cNvPr id="1159" name="Equation"/>
              <p:cNvSpPr txBox="1"/>
              <p:nvPr/>
            </p:nvSpPr>
            <p:spPr>
              <a:xfrm>
                <a:off x="7588153" y="7987516"/>
                <a:ext cx="8496493" cy="1184149"/>
              </a:xfrm>
              <a:prstGeom prst="rect">
                <a:avLst/>
              </a:prstGeom>
              <a:ln w="12700">
                <a:miter lim="400000"/>
              </a:ln>
            </p:spPr>
            <p:txBody>
              <a:bodyPr wrap="none" lIns="0" tIns="0" rIns="0" bIns="0">
                <a:spAutoFit/>
              </a:bodyPr>
              <a:lstStyle/>
              <a:p>
                <a:pPr algn="l" defTabSz="914400" latinLnBrk="1">
                  <a:defRPr sz="1800"/>
                </a:pPr>
                <a14:m>
                  <m:oMathPara xmlns:m="http://schemas.openxmlformats.org/officeDocument/2006/math">
                    <m:oMath>
                      <m:sSup>
                        <m:sSupPr>
                          <m:ctrlPr>
                            <a:rPr sz="3000" i="1">
                              <a:solidFill>
                                <a:srgbClr val="000000"/>
                              </a:solidFill>
                              <a:latin typeface="Cambria Math" panose="02040503050406030204" pitchFamily="18" charset="0"/>
                            </a:rPr>
                          </m:ctrlPr>
                        </m:sSupPr>
                        <m:e>
                          <m:r>
                            <a:rPr sz="3000" i="1">
                              <a:solidFill>
                                <a:srgbClr val="000000"/>
                              </a:solidFill>
                              <a:latin typeface="Cambria Math" panose="02040503050406030204" pitchFamily="18" charset="0"/>
                            </a:rPr>
                            <m:t>𝑤</m:t>
                          </m:r>
                        </m:e>
                        <m:sup>
                          <m:r>
                            <a:rPr sz="3000" i="1">
                              <a:solidFill>
                                <a:srgbClr val="000000"/>
                              </a:solidFill>
                              <a:latin typeface="Cambria Math" panose="02040503050406030204" pitchFamily="18" charset="0"/>
                            </a:rPr>
                            <m:t>𝑠𝑢𝑏</m:t>
                          </m:r>
                        </m:sup>
                      </m:sSup>
                      <m:r>
                        <a:rPr sz="3000" i="1">
                          <a:solidFill>
                            <a:srgbClr val="000000"/>
                          </a:solidFill>
                          <a:latin typeface="Cambria Math" panose="02040503050406030204" pitchFamily="18" charset="0"/>
                        </a:rPr>
                        <m:t>(</m:t>
                      </m:r>
                      <m:r>
                        <a:rPr sz="3000" i="1">
                          <a:solidFill>
                            <a:srgbClr val="000000"/>
                          </a:solidFill>
                          <a:latin typeface="Cambria Math" panose="02040503050406030204" pitchFamily="18" charset="0"/>
                        </a:rPr>
                        <m:t>𝑧</m:t>
                      </m:r>
                      <m:r>
                        <a:rPr sz="3000" i="1">
                          <a:solidFill>
                            <a:srgbClr val="000000"/>
                          </a:solidFill>
                          <a:latin typeface="Cambria Math" panose="02040503050406030204" pitchFamily="18" charset="0"/>
                        </a:rPr>
                        <m:t>)=</m:t>
                      </m:r>
                      <m:sSub>
                        <m:sSubPr>
                          <m:ctrlPr>
                            <a:rPr sz="3000" i="1">
                              <a:solidFill>
                                <a:srgbClr val="000000"/>
                              </a:solidFill>
                              <a:latin typeface="Cambria Math" panose="02040503050406030204" pitchFamily="18" charset="0"/>
                            </a:rPr>
                          </m:ctrlPr>
                        </m:sSubPr>
                        <m:e>
                          <m:r>
                            <a:rPr sz="3000" i="1">
                              <a:solidFill>
                                <a:srgbClr val="000000"/>
                              </a:solidFill>
                              <a:latin typeface="Cambria Math" panose="02040503050406030204" pitchFamily="18" charset="0"/>
                            </a:rPr>
                            <m:t>𝑤</m:t>
                          </m:r>
                        </m:e>
                        <m:sub>
                          <m:r>
                            <a:rPr sz="3000" i="1">
                              <a:solidFill>
                                <a:srgbClr val="000000"/>
                              </a:solidFill>
                              <a:latin typeface="Cambria Math" panose="02040503050406030204" pitchFamily="18" charset="0"/>
                            </a:rPr>
                            <m:t>0</m:t>
                          </m:r>
                        </m:sub>
                      </m:sSub>
                      <m:rad>
                        <m:radPr>
                          <m:degHide m:val="on"/>
                          <m:ctrlPr>
                            <a:rPr sz="3000" i="1">
                              <a:solidFill>
                                <a:srgbClr val="000000"/>
                              </a:solidFill>
                              <a:latin typeface="Cambria Math" panose="02040503050406030204" pitchFamily="18" charset="0"/>
                            </a:rPr>
                          </m:ctrlPr>
                        </m:radPr>
                        <m:deg/>
                        <m:e>
                          <m:r>
                            <a:rPr sz="3000" i="1">
                              <a:solidFill>
                                <a:srgbClr val="000000"/>
                              </a:solidFill>
                              <a:latin typeface="Cambria Math" panose="02040503050406030204" pitchFamily="18" charset="0"/>
                            </a:rPr>
                            <m:t>1+(</m:t>
                          </m:r>
                          <m:f>
                            <m:fPr>
                              <m:ctrlPr>
                                <a:rPr sz="3000" i="1">
                                  <a:solidFill>
                                    <a:srgbClr val="000000"/>
                                  </a:solidFill>
                                  <a:latin typeface="Cambria Math" panose="02040503050406030204" pitchFamily="18" charset="0"/>
                                </a:rPr>
                              </m:ctrlPr>
                            </m:fPr>
                            <m:num>
                              <m:r>
                                <a:rPr sz="3000" i="1">
                                  <a:solidFill>
                                    <a:srgbClr val="000000"/>
                                  </a:solidFill>
                                  <a:latin typeface="Cambria Math" panose="02040503050406030204" pitchFamily="18" charset="0"/>
                                </a:rPr>
                                <m:t>2(</m:t>
                              </m:r>
                              <m:r>
                                <a:rPr sz="3000" i="1">
                                  <a:solidFill>
                                    <a:srgbClr val="000000"/>
                                  </a:solidFill>
                                  <a:latin typeface="Cambria Math" panose="02040503050406030204" pitchFamily="18" charset="0"/>
                                </a:rPr>
                                <m:t>𝑧</m:t>
                              </m:r>
                              <m:r>
                                <a:rPr sz="3000" i="1">
                                  <a:solidFill>
                                    <a:srgbClr val="000000"/>
                                  </a:solidFill>
                                  <a:latin typeface="Cambria Math" panose="02040503050406030204" pitchFamily="18" charset="0"/>
                                </a:rPr>
                                <m:t>−</m:t>
                              </m:r>
                              <m:sSub>
                                <m:sSubPr>
                                  <m:ctrlPr>
                                    <a:rPr sz="3000" i="1">
                                      <a:solidFill>
                                        <a:srgbClr val="000000"/>
                                      </a:solidFill>
                                      <a:latin typeface="Cambria Math" panose="02040503050406030204" pitchFamily="18" charset="0"/>
                                    </a:rPr>
                                  </m:ctrlPr>
                                </m:sSubPr>
                                <m:e>
                                  <m:r>
                                    <a:rPr sz="3000" i="1">
                                      <a:solidFill>
                                        <a:srgbClr val="000000"/>
                                      </a:solidFill>
                                      <a:latin typeface="Cambria Math" panose="02040503050406030204" pitchFamily="18" charset="0"/>
                                    </a:rPr>
                                    <m:t>𝑣</m:t>
                                  </m:r>
                                </m:e>
                                <m:sub>
                                  <m:r>
                                    <a:rPr sz="3000" i="1">
                                      <a:solidFill>
                                        <a:srgbClr val="000000"/>
                                      </a:solidFill>
                                      <a:latin typeface="Cambria Math" panose="02040503050406030204" pitchFamily="18" charset="0"/>
                                    </a:rPr>
                                    <m:t>𝑓</m:t>
                                  </m:r>
                                </m:sub>
                              </m:sSub>
                              <m:r>
                                <a:rPr sz="3000" i="1">
                                  <a:solidFill>
                                    <a:srgbClr val="000000"/>
                                  </a:solidFill>
                                  <a:latin typeface="Cambria Math" panose="02040503050406030204" pitchFamily="18" charset="0"/>
                                </a:rPr>
                                <m:t>𝑡</m:t>
                              </m:r>
                              <m:r>
                                <a:rPr sz="3000" i="1">
                                  <a:solidFill>
                                    <a:srgbClr val="000000"/>
                                  </a:solidFill>
                                  <a:latin typeface="Cambria Math" panose="02040503050406030204" pitchFamily="18" charset="0"/>
                                </a:rPr>
                                <m:t>)</m:t>
                              </m:r>
                            </m:num>
                            <m:den>
                              <m:r>
                                <a:rPr sz="3000" i="1">
                                  <a:solidFill>
                                    <a:srgbClr val="000000"/>
                                  </a:solidFill>
                                  <a:latin typeface="Cambria Math" panose="02040503050406030204" pitchFamily="18" charset="0"/>
                                </a:rPr>
                                <m:t>𝑘</m:t>
                              </m:r>
                              <m:sSubSup>
                                <m:sSubSupPr>
                                  <m:ctrlPr>
                                    <a:rPr sz="3000" i="1">
                                      <a:solidFill>
                                        <a:srgbClr val="000000"/>
                                      </a:solidFill>
                                      <a:latin typeface="Cambria Math" panose="02040503050406030204" pitchFamily="18" charset="0"/>
                                    </a:rPr>
                                  </m:ctrlPr>
                                </m:sSubSupPr>
                                <m:e>
                                  <m:r>
                                    <a:rPr sz="3000" i="1">
                                      <a:solidFill>
                                        <a:srgbClr val="000000"/>
                                      </a:solidFill>
                                      <a:latin typeface="Cambria Math" panose="02040503050406030204" pitchFamily="18" charset="0"/>
                                    </a:rPr>
                                    <m:t>𝑤</m:t>
                                  </m:r>
                                </m:e>
                                <m:sub>
                                  <m:r>
                                    <a:rPr sz="3000" i="1">
                                      <a:solidFill>
                                        <a:srgbClr val="000000"/>
                                      </a:solidFill>
                                      <a:latin typeface="Cambria Math" panose="02040503050406030204" pitchFamily="18" charset="0"/>
                                    </a:rPr>
                                    <m:t>0</m:t>
                                  </m:r>
                                </m:sub>
                                <m:sup>
                                  <m:r>
                                    <a:rPr sz="3000" i="1">
                                      <a:solidFill>
                                        <a:srgbClr val="000000"/>
                                      </a:solidFill>
                                      <a:latin typeface="Cambria Math" panose="02040503050406030204" pitchFamily="18" charset="0"/>
                                    </a:rPr>
                                    <m:t>2</m:t>
                                  </m:r>
                                </m:sup>
                              </m:sSubSup>
                              <m:r>
                                <a:rPr sz="3000" i="1">
                                  <a:solidFill>
                                    <a:srgbClr val="000000"/>
                                  </a:solidFill>
                                  <a:latin typeface="Cambria Math" panose="02040503050406030204" pitchFamily="18" charset="0"/>
                                </a:rPr>
                                <m:t>(1−</m:t>
                              </m:r>
                              <m:sSub>
                                <m:sSubPr>
                                  <m:ctrlPr>
                                    <a:rPr sz="3000" i="1">
                                      <a:solidFill>
                                        <a:srgbClr val="000000"/>
                                      </a:solidFill>
                                      <a:latin typeface="Cambria Math" panose="02040503050406030204" pitchFamily="18" charset="0"/>
                                    </a:rPr>
                                  </m:ctrlPr>
                                </m:sSubPr>
                                <m:e>
                                  <m:r>
                                    <a:rPr sz="3000" i="1">
                                      <a:solidFill>
                                        <a:srgbClr val="000000"/>
                                      </a:solidFill>
                                      <a:latin typeface="Cambria Math" panose="02040503050406030204" pitchFamily="18" charset="0"/>
                                    </a:rPr>
                                    <m:t>𝛽</m:t>
                                  </m:r>
                                </m:e>
                                <m:sub>
                                  <m:r>
                                    <a:rPr sz="3000" i="1">
                                      <a:solidFill>
                                        <a:srgbClr val="000000"/>
                                      </a:solidFill>
                                      <a:latin typeface="Cambria Math" panose="02040503050406030204" pitchFamily="18" charset="0"/>
                                    </a:rPr>
                                    <m:t>𝑓</m:t>
                                  </m:r>
                                </m:sub>
                              </m:sSub>
                              <m:r>
                                <a:rPr sz="3000" i="1">
                                  <a:solidFill>
                                    <a:srgbClr val="000000"/>
                                  </a:solidFill>
                                  <a:latin typeface="Cambria Math" panose="02040503050406030204" pitchFamily="18" charset="0"/>
                                </a:rPr>
                                <m:t>)</m:t>
                              </m:r>
                            </m:den>
                          </m:f>
                          <m:sSup>
                            <m:sSupPr>
                              <m:ctrlPr>
                                <a:rPr sz="3000" i="1">
                                  <a:solidFill>
                                    <a:srgbClr val="000000"/>
                                  </a:solidFill>
                                  <a:latin typeface="Cambria Math" panose="02040503050406030204" pitchFamily="18" charset="0"/>
                                </a:rPr>
                              </m:ctrlPr>
                            </m:sSupPr>
                            <m:e>
                              <m:r>
                                <a:rPr sz="3000" i="1">
                                  <a:solidFill>
                                    <a:srgbClr val="000000"/>
                                  </a:solidFill>
                                  <a:latin typeface="Cambria Math" panose="02040503050406030204" pitchFamily="18" charset="0"/>
                                </a:rPr>
                                <m:t>)</m:t>
                              </m:r>
                            </m:e>
                            <m:sup>
                              <m:r>
                                <a:rPr sz="3000" i="1">
                                  <a:solidFill>
                                    <a:srgbClr val="000000"/>
                                  </a:solidFill>
                                  <a:latin typeface="Cambria Math" panose="02040503050406030204" pitchFamily="18" charset="0"/>
                                </a:rPr>
                                <m:t>2</m:t>
                              </m:r>
                            </m:sup>
                          </m:sSup>
                        </m:e>
                      </m:rad>
                      <m:r>
                        <a:rPr sz="3000" i="1">
                          <a:solidFill>
                            <a:srgbClr val="000000"/>
                          </a:solidFill>
                          <a:latin typeface="Cambria Math" panose="02040503050406030204" pitchFamily="18" charset="0"/>
                        </a:rPr>
                        <m:t>=</m:t>
                      </m:r>
                      <m:sSub>
                        <m:sSubPr>
                          <m:ctrlPr>
                            <a:rPr sz="3000" i="1">
                              <a:solidFill>
                                <a:srgbClr val="000000"/>
                              </a:solidFill>
                              <a:latin typeface="Cambria Math" panose="02040503050406030204" pitchFamily="18" charset="0"/>
                            </a:rPr>
                          </m:ctrlPr>
                        </m:sSubPr>
                        <m:e>
                          <m:r>
                            <a:rPr sz="3000" i="1">
                              <a:solidFill>
                                <a:srgbClr val="000000"/>
                              </a:solidFill>
                              <a:latin typeface="Cambria Math" panose="02040503050406030204" pitchFamily="18" charset="0"/>
                            </a:rPr>
                            <m:t>𝑤</m:t>
                          </m:r>
                        </m:e>
                        <m:sub>
                          <m:r>
                            <a:rPr sz="3000" i="1">
                              <a:solidFill>
                                <a:srgbClr val="000000"/>
                              </a:solidFill>
                              <a:latin typeface="Cambria Math" panose="02040503050406030204" pitchFamily="18" charset="0"/>
                            </a:rPr>
                            <m:t>0</m:t>
                          </m:r>
                        </m:sub>
                      </m:sSub>
                      <m:rad>
                        <m:radPr>
                          <m:degHide m:val="on"/>
                          <m:ctrlPr>
                            <a:rPr sz="3000" i="1">
                              <a:solidFill>
                                <a:srgbClr val="000000"/>
                              </a:solidFill>
                              <a:latin typeface="Cambria Math" panose="02040503050406030204" pitchFamily="18" charset="0"/>
                            </a:rPr>
                          </m:ctrlPr>
                        </m:radPr>
                        <m:deg/>
                        <m:e>
                          <m:r>
                            <a:rPr sz="3000" i="1">
                              <a:solidFill>
                                <a:srgbClr val="000000"/>
                              </a:solidFill>
                              <a:latin typeface="Cambria Math" panose="02040503050406030204" pitchFamily="18" charset="0"/>
                            </a:rPr>
                            <m:t>1+(</m:t>
                          </m:r>
                          <m:f>
                            <m:fPr>
                              <m:ctrlPr>
                                <a:rPr sz="3000" i="1">
                                  <a:solidFill>
                                    <a:srgbClr val="000000"/>
                                  </a:solidFill>
                                  <a:latin typeface="Cambria Math" panose="02040503050406030204" pitchFamily="18" charset="0"/>
                                </a:rPr>
                              </m:ctrlPr>
                            </m:fPr>
                            <m:num>
                              <m:r>
                                <a:rPr sz="3000" i="1">
                                  <a:solidFill>
                                    <a:srgbClr val="000000"/>
                                  </a:solidFill>
                                  <a:latin typeface="Cambria Math" panose="02040503050406030204" pitchFamily="18" charset="0"/>
                                </a:rPr>
                                <m:t>𝜁</m:t>
                              </m:r>
                            </m:num>
                            <m:den>
                              <m:sSub>
                                <m:sSubPr>
                                  <m:ctrlPr>
                                    <a:rPr sz="3000" i="1">
                                      <a:solidFill>
                                        <a:srgbClr val="000000"/>
                                      </a:solidFill>
                                      <a:latin typeface="Cambria Math" panose="02040503050406030204" pitchFamily="18" charset="0"/>
                                    </a:rPr>
                                  </m:ctrlPr>
                                </m:sSubPr>
                                <m:e>
                                  <m:r>
                                    <a:rPr sz="3000" i="1">
                                      <a:solidFill>
                                        <a:srgbClr val="000000"/>
                                      </a:solidFill>
                                      <a:latin typeface="Cambria Math" panose="02040503050406030204" pitchFamily="18" charset="0"/>
                                    </a:rPr>
                                    <m:t>𝜁</m:t>
                                  </m:r>
                                </m:e>
                                <m:sub>
                                  <m:r>
                                    <a:rPr sz="3000" i="1">
                                      <a:solidFill>
                                        <a:srgbClr val="000000"/>
                                      </a:solidFill>
                                      <a:latin typeface="Cambria Math" panose="02040503050406030204" pitchFamily="18" charset="0"/>
                                    </a:rPr>
                                    <m:t>𝑅</m:t>
                                  </m:r>
                                </m:sub>
                              </m:sSub>
                            </m:den>
                          </m:f>
                          <m:sSup>
                            <m:sSupPr>
                              <m:ctrlPr>
                                <a:rPr sz="3000" i="1">
                                  <a:solidFill>
                                    <a:srgbClr val="000000"/>
                                  </a:solidFill>
                                  <a:latin typeface="Cambria Math" panose="02040503050406030204" pitchFamily="18" charset="0"/>
                                </a:rPr>
                              </m:ctrlPr>
                            </m:sSupPr>
                            <m:e>
                              <m:r>
                                <a:rPr sz="3000" i="1">
                                  <a:solidFill>
                                    <a:srgbClr val="000000"/>
                                  </a:solidFill>
                                  <a:latin typeface="Cambria Math" panose="02040503050406030204" pitchFamily="18" charset="0"/>
                                </a:rPr>
                                <m:t>)</m:t>
                              </m:r>
                            </m:e>
                            <m:sup>
                              <m:r>
                                <a:rPr sz="3000" i="1">
                                  <a:solidFill>
                                    <a:srgbClr val="000000"/>
                                  </a:solidFill>
                                  <a:latin typeface="Cambria Math" panose="02040503050406030204" pitchFamily="18" charset="0"/>
                                </a:rPr>
                                <m:t>2</m:t>
                              </m:r>
                            </m:sup>
                          </m:sSup>
                        </m:e>
                      </m:rad>
                    </m:oMath>
                  </m:oMathPara>
                </a14:m>
                <a:endParaRPr sz="3000"/>
              </a:p>
            </p:txBody>
          </p:sp>
        </mc:Choice>
        <mc:Fallback xmlns="">
          <p:sp>
            <p:nvSpPr>
              <p:cNvPr id="1159" name="Equation"/>
              <p:cNvSpPr txBox="1">
                <a:spLocks noRot="1" noChangeAspect="1" noMove="1" noResize="1" noEditPoints="1" noAdjustHandles="1" noChangeArrowheads="1" noChangeShapeType="1" noTextEdit="1"/>
              </p:cNvSpPr>
              <p:nvPr/>
            </p:nvSpPr>
            <p:spPr>
              <a:xfrm>
                <a:off x="7588153" y="7987516"/>
                <a:ext cx="8496493" cy="1184149"/>
              </a:xfrm>
              <a:prstGeom prst="rect">
                <a:avLst/>
              </a:prstGeom>
              <a:blipFill>
                <a:blip r:embed="rId6"/>
                <a:stretch>
                  <a:fillRect l="-1045" r="-1343" b="-15789"/>
                </a:stretch>
              </a:blipFill>
              <a:ln w="12700">
                <a:miter lim="400000"/>
              </a:ln>
            </p:spPr>
            <p:txBody>
              <a:bodyPr/>
              <a:lstStyle/>
              <a:p>
                <a:r>
                  <a:rPr lang="en-PT">
                    <a:noFill/>
                  </a:rPr>
                  <a:t> </a:t>
                </a:r>
              </a:p>
            </p:txBody>
          </p:sp>
        </mc:Fallback>
      </mc:AlternateContent>
      <p:sp>
        <p:nvSpPr>
          <p:cNvPr id="1160" name="And our profile will be:"/>
          <p:cNvSpPr txBox="1"/>
          <p:nvPr/>
        </p:nvSpPr>
        <p:spPr>
          <a:xfrm>
            <a:off x="444894" y="9569160"/>
            <a:ext cx="23494212" cy="612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gn="just" defTabSz="584200">
              <a:lnSpc>
                <a:spcPct val="120000"/>
              </a:lnSpc>
              <a:buClr>
                <a:srgbClr val="000000"/>
              </a:buClr>
              <a:defRPr sz="3200">
                <a:latin typeface="Gill Sans Light"/>
                <a:ea typeface="Gill Sans Light"/>
                <a:cs typeface="Gill Sans Light"/>
                <a:sym typeface="Gill Sans Light"/>
              </a:defRPr>
            </a:lvl1pPr>
          </a:lstStyle>
          <a:p>
            <a:pPr>
              <a:defRPr>
                <a:latin typeface="Gill Sans"/>
                <a:ea typeface="Gill Sans"/>
                <a:cs typeface="Gill Sans"/>
                <a:sym typeface="Gill Sans"/>
              </a:defRPr>
            </a:pPr>
            <a:r>
              <a:rPr>
                <a:latin typeface="Gill Sans Light"/>
                <a:ea typeface="Gill Sans Light"/>
                <a:cs typeface="Gill Sans Light"/>
                <a:sym typeface="Gill Sans Light"/>
              </a:rPr>
              <a:t>And our profile will be: </a:t>
            </a:r>
          </a:p>
        </p:txBody>
      </p:sp>
      <mc:AlternateContent xmlns:mc="http://schemas.openxmlformats.org/markup-compatibility/2006" xmlns:a14="http://schemas.microsoft.com/office/drawing/2010/main">
        <mc:Choice Requires="a14">
          <p:sp>
            <p:nvSpPr>
              <p:cNvPr id="1161" name="Equation"/>
              <p:cNvSpPr txBox="1"/>
              <p:nvPr/>
            </p:nvSpPr>
            <p:spPr>
              <a:xfrm>
                <a:off x="6438950" y="10821728"/>
                <a:ext cx="10164402" cy="964678"/>
              </a:xfrm>
              <a:prstGeom prst="rect">
                <a:avLst/>
              </a:prstGeom>
              <a:ln w="12700">
                <a:miter lim="400000"/>
              </a:ln>
            </p:spPr>
            <p:txBody>
              <a:bodyPr wrap="none" lIns="0" tIns="0" rIns="0" bIns="0">
                <a:spAutoFit/>
              </a:bodyPr>
              <a:lstStyle/>
              <a:p>
                <a:pPr algn="l" defTabSz="914400" latinLnBrk="1">
                  <a:defRPr sz="1800"/>
                </a:pPr>
                <a14:m>
                  <m:oMathPara xmlns:m="http://schemas.openxmlformats.org/officeDocument/2006/math">
                    <m:oMath>
                      <m:r>
                        <a:rPr sz="3000" i="1">
                          <a:solidFill>
                            <a:srgbClr val="000000"/>
                          </a:solidFill>
                          <a:latin typeface="Cambria Math" panose="02040503050406030204" pitchFamily="18" charset="0"/>
                        </a:rPr>
                        <m:t>𝐸</m:t>
                      </m:r>
                      <m:r>
                        <a:rPr sz="3000" i="1">
                          <a:solidFill>
                            <a:srgbClr val="000000"/>
                          </a:solidFill>
                          <a:latin typeface="Cambria Math" panose="02040503050406030204" pitchFamily="18" charset="0"/>
                        </a:rPr>
                        <m:t>(</m:t>
                      </m:r>
                      <m:r>
                        <a:rPr sz="3000" i="1">
                          <a:solidFill>
                            <a:srgbClr val="000000"/>
                          </a:solidFill>
                          <a:latin typeface="Cambria Math" panose="02040503050406030204" pitchFamily="18" charset="0"/>
                        </a:rPr>
                        <m:t>𝑟</m:t>
                      </m:r>
                      <m:r>
                        <a:rPr sz="3000" i="1">
                          <a:solidFill>
                            <a:srgbClr val="000000"/>
                          </a:solidFill>
                          <a:latin typeface="Cambria Math" panose="02040503050406030204" pitchFamily="18" charset="0"/>
                        </a:rPr>
                        <m:t>,</m:t>
                      </m:r>
                      <m:r>
                        <a:rPr sz="3000" i="1">
                          <a:solidFill>
                            <a:srgbClr val="000000"/>
                          </a:solidFill>
                          <a:latin typeface="Cambria Math" panose="02040503050406030204" pitchFamily="18" charset="0"/>
                        </a:rPr>
                        <m:t>𝜁</m:t>
                      </m:r>
                      <m:r>
                        <a:rPr sz="3000" i="1">
                          <a:solidFill>
                            <a:srgbClr val="000000"/>
                          </a:solidFill>
                          <a:latin typeface="Cambria Math" panose="02040503050406030204" pitchFamily="18" charset="0"/>
                        </a:rPr>
                        <m:t>)=</m:t>
                      </m:r>
                      <m:limUpp>
                        <m:limUppPr>
                          <m:ctrlPr>
                            <a:rPr sz="3000" i="1">
                              <a:solidFill>
                                <a:srgbClr val="000000"/>
                              </a:solidFill>
                              <a:latin typeface="Cambria Math" panose="02040503050406030204" pitchFamily="18" charset="0"/>
                            </a:rPr>
                          </m:ctrlPr>
                        </m:limUppPr>
                        <m:e>
                          <m:r>
                            <a:rPr sz="3000" i="1">
                              <a:solidFill>
                                <a:srgbClr val="000000"/>
                              </a:solidFill>
                              <a:latin typeface="Cambria Math" panose="02040503050406030204" pitchFamily="18" charset="0"/>
                            </a:rPr>
                            <m:t>𝑧</m:t>
                          </m:r>
                        </m:e>
                        <m:lim>
                          <m:r>
                            <a:rPr sz="3000" i="1">
                              <a:solidFill>
                                <a:srgbClr val="000000"/>
                              </a:solidFill>
                              <a:latin typeface="Cambria Math" panose="02040503050406030204" pitchFamily="18" charset="0"/>
                            </a:rPr>
                            <m:t>̂</m:t>
                          </m:r>
                        </m:lim>
                      </m:limUpp>
                      <m:sSub>
                        <m:sSubPr>
                          <m:ctrlPr>
                            <a:rPr sz="3000" i="1">
                              <a:solidFill>
                                <a:srgbClr val="000000"/>
                              </a:solidFill>
                              <a:latin typeface="Cambria Math" panose="02040503050406030204" pitchFamily="18" charset="0"/>
                            </a:rPr>
                          </m:ctrlPr>
                        </m:sSubPr>
                        <m:e>
                          <m:r>
                            <a:rPr sz="3000" i="1">
                              <a:solidFill>
                                <a:srgbClr val="000000"/>
                              </a:solidFill>
                              <a:latin typeface="Cambria Math" panose="02040503050406030204" pitchFamily="18" charset="0"/>
                            </a:rPr>
                            <m:t>𝐸</m:t>
                          </m:r>
                        </m:e>
                        <m:sub>
                          <m:r>
                            <a:rPr sz="3000" i="1">
                              <a:solidFill>
                                <a:srgbClr val="000000"/>
                              </a:solidFill>
                              <a:latin typeface="Cambria Math" panose="02040503050406030204" pitchFamily="18" charset="0"/>
                            </a:rPr>
                            <m:t>0</m:t>
                          </m:r>
                        </m:sub>
                      </m:sSub>
                      <m:f>
                        <m:fPr>
                          <m:ctrlPr>
                            <a:rPr sz="3000" i="1">
                              <a:solidFill>
                                <a:srgbClr val="000000"/>
                              </a:solidFill>
                              <a:latin typeface="Cambria Math" panose="02040503050406030204" pitchFamily="18" charset="0"/>
                            </a:rPr>
                          </m:ctrlPr>
                        </m:fPr>
                        <m:num>
                          <m:sSub>
                            <m:sSubPr>
                              <m:ctrlPr>
                                <a:rPr sz="3000" i="1">
                                  <a:solidFill>
                                    <a:srgbClr val="000000"/>
                                  </a:solidFill>
                                  <a:latin typeface="Cambria Math" panose="02040503050406030204" pitchFamily="18" charset="0"/>
                                </a:rPr>
                              </m:ctrlPr>
                            </m:sSubPr>
                            <m:e>
                              <m:r>
                                <a:rPr sz="3000" i="1">
                                  <a:solidFill>
                                    <a:srgbClr val="000000"/>
                                  </a:solidFill>
                                  <a:latin typeface="Cambria Math" panose="02040503050406030204" pitchFamily="18" charset="0"/>
                                </a:rPr>
                                <m:t>𝑤</m:t>
                              </m:r>
                            </m:e>
                            <m:sub>
                              <m:r>
                                <a:rPr sz="3000" i="1">
                                  <a:solidFill>
                                    <a:srgbClr val="000000"/>
                                  </a:solidFill>
                                  <a:latin typeface="Cambria Math" panose="02040503050406030204" pitchFamily="18" charset="0"/>
                                </a:rPr>
                                <m:t>0</m:t>
                              </m:r>
                            </m:sub>
                          </m:sSub>
                        </m:num>
                        <m:den>
                          <m:r>
                            <a:rPr sz="3000" i="1">
                              <a:solidFill>
                                <a:srgbClr val="000000"/>
                              </a:solidFill>
                              <a:latin typeface="Cambria Math" panose="02040503050406030204" pitchFamily="18" charset="0"/>
                            </a:rPr>
                            <m:t>𝑤</m:t>
                          </m:r>
                          <m:r>
                            <a:rPr sz="3000" i="1">
                              <a:solidFill>
                                <a:srgbClr val="000000"/>
                              </a:solidFill>
                              <a:latin typeface="Cambria Math" panose="02040503050406030204" pitchFamily="18" charset="0"/>
                            </a:rPr>
                            <m:t>(</m:t>
                          </m:r>
                          <m:r>
                            <a:rPr sz="3000" i="1">
                              <a:solidFill>
                                <a:srgbClr val="000000"/>
                              </a:solidFill>
                              <a:latin typeface="Cambria Math" panose="02040503050406030204" pitchFamily="18" charset="0"/>
                            </a:rPr>
                            <m:t>𝜁</m:t>
                          </m:r>
                          <m:r>
                            <a:rPr sz="3000" i="1">
                              <a:solidFill>
                                <a:srgbClr val="000000"/>
                              </a:solidFill>
                              <a:latin typeface="Cambria Math" panose="02040503050406030204" pitchFamily="18" charset="0"/>
                            </a:rPr>
                            <m:t>)</m:t>
                          </m:r>
                        </m:den>
                      </m:f>
                      <m:r>
                        <m:rPr>
                          <m:sty m:val="p"/>
                        </m:rPr>
                        <a:rPr sz="3000" i="1">
                          <a:solidFill>
                            <a:srgbClr val="000000"/>
                          </a:solidFill>
                          <a:latin typeface="Cambria Math" panose="02040503050406030204" pitchFamily="18" charset="0"/>
                        </a:rPr>
                        <m:t>exp</m:t>
                      </m:r>
                      <m:r>
                        <a:rPr sz="3000" i="1">
                          <a:solidFill>
                            <a:srgbClr val="000000"/>
                          </a:solidFill>
                          <a:latin typeface="Cambria Math" panose="02040503050406030204" pitchFamily="18" charset="0"/>
                        </a:rPr>
                        <m:t>(</m:t>
                      </m:r>
                      <m:f>
                        <m:fPr>
                          <m:ctrlPr>
                            <a:rPr sz="3000" i="1">
                              <a:solidFill>
                                <a:srgbClr val="000000"/>
                              </a:solidFill>
                              <a:latin typeface="Cambria Math" panose="02040503050406030204" pitchFamily="18" charset="0"/>
                            </a:rPr>
                          </m:ctrlPr>
                        </m:fPr>
                        <m:num>
                          <m:r>
                            <a:rPr sz="3000" i="1">
                              <a:solidFill>
                                <a:srgbClr val="000000"/>
                              </a:solidFill>
                              <a:latin typeface="Cambria Math" panose="02040503050406030204" pitchFamily="18" charset="0"/>
                            </a:rPr>
                            <m:t>−</m:t>
                          </m:r>
                          <m:sSup>
                            <m:sSupPr>
                              <m:ctrlPr>
                                <a:rPr sz="3000" i="1">
                                  <a:solidFill>
                                    <a:srgbClr val="000000"/>
                                  </a:solidFill>
                                  <a:latin typeface="Cambria Math" panose="02040503050406030204" pitchFamily="18" charset="0"/>
                                </a:rPr>
                              </m:ctrlPr>
                            </m:sSupPr>
                            <m:e>
                              <m:r>
                                <a:rPr sz="3000" i="1">
                                  <a:solidFill>
                                    <a:srgbClr val="000000"/>
                                  </a:solidFill>
                                  <a:latin typeface="Cambria Math" panose="02040503050406030204" pitchFamily="18" charset="0"/>
                                </a:rPr>
                                <m:t>𝑟</m:t>
                              </m:r>
                            </m:e>
                            <m:sup>
                              <m:r>
                                <a:rPr sz="3000" i="1">
                                  <a:solidFill>
                                    <a:srgbClr val="000000"/>
                                  </a:solidFill>
                                  <a:latin typeface="Cambria Math" panose="02040503050406030204" pitchFamily="18" charset="0"/>
                                </a:rPr>
                                <m:t>2</m:t>
                              </m:r>
                            </m:sup>
                          </m:sSup>
                        </m:num>
                        <m:den>
                          <m:r>
                            <a:rPr sz="3000" i="1">
                              <a:solidFill>
                                <a:srgbClr val="000000"/>
                              </a:solidFill>
                              <a:latin typeface="Cambria Math" panose="02040503050406030204" pitchFamily="18" charset="0"/>
                            </a:rPr>
                            <m:t>𝑤</m:t>
                          </m:r>
                          <m:r>
                            <a:rPr sz="3000" i="1">
                              <a:solidFill>
                                <a:srgbClr val="000000"/>
                              </a:solidFill>
                              <a:latin typeface="Cambria Math" panose="02040503050406030204" pitchFamily="18" charset="0"/>
                            </a:rPr>
                            <m:t>(</m:t>
                          </m:r>
                          <m:r>
                            <a:rPr sz="3000" i="1">
                              <a:solidFill>
                                <a:srgbClr val="000000"/>
                              </a:solidFill>
                              <a:latin typeface="Cambria Math" panose="02040503050406030204" pitchFamily="18" charset="0"/>
                            </a:rPr>
                            <m:t>𝜁</m:t>
                          </m:r>
                          <m:sSup>
                            <m:sSupPr>
                              <m:ctrlPr>
                                <a:rPr sz="3000" i="1">
                                  <a:solidFill>
                                    <a:srgbClr val="000000"/>
                                  </a:solidFill>
                                  <a:latin typeface="Cambria Math" panose="02040503050406030204" pitchFamily="18" charset="0"/>
                                </a:rPr>
                              </m:ctrlPr>
                            </m:sSupPr>
                            <m:e>
                              <m:r>
                                <a:rPr sz="3000" i="1">
                                  <a:solidFill>
                                    <a:srgbClr val="000000"/>
                                  </a:solidFill>
                                  <a:latin typeface="Cambria Math" panose="02040503050406030204" pitchFamily="18" charset="0"/>
                                </a:rPr>
                                <m:t>)</m:t>
                              </m:r>
                            </m:e>
                            <m:sup>
                              <m:r>
                                <a:rPr sz="3000" i="1">
                                  <a:solidFill>
                                    <a:srgbClr val="000000"/>
                                  </a:solidFill>
                                  <a:latin typeface="Cambria Math" panose="02040503050406030204" pitchFamily="18" charset="0"/>
                                </a:rPr>
                                <m:t>2</m:t>
                              </m:r>
                            </m:sup>
                          </m:sSup>
                        </m:den>
                      </m:f>
                      <m:r>
                        <a:rPr sz="3000" i="1">
                          <a:solidFill>
                            <a:srgbClr val="000000"/>
                          </a:solidFill>
                          <a:latin typeface="Cambria Math" panose="02040503050406030204" pitchFamily="18" charset="0"/>
                        </a:rPr>
                        <m:t>)</m:t>
                      </m:r>
                      <m:r>
                        <m:rPr>
                          <m:sty m:val="p"/>
                        </m:rPr>
                        <a:rPr sz="3000" i="1">
                          <a:solidFill>
                            <a:srgbClr val="000000"/>
                          </a:solidFill>
                          <a:latin typeface="Cambria Math" panose="02040503050406030204" pitchFamily="18" charset="0"/>
                        </a:rPr>
                        <m:t>exp</m:t>
                      </m:r>
                      <m:r>
                        <a:rPr sz="3000" i="1">
                          <a:solidFill>
                            <a:srgbClr val="000000"/>
                          </a:solidFill>
                          <a:latin typeface="Cambria Math" panose="02040503050406030204" pitchFamily="18" charset="0"/>
                        </a:rPr>
                        <m:t>(−</m:t>
                      </m:r>
                      <m:r>
                        <a:rPr sz="3000" i="1">
                          <a:solidFill>
                            <a:srgbClr val="000000"/>
                          </a:solidFill>
                          <a:latin typeface="Cambria Math" panose="02040503050406030204" pitchFamily="18" charset="0"/>
                        </a:rPr>
                        <m:t>𝑖</m:t>
                      </m:r>
                      <m:r>
                        <a:rPr sz="3000" i="1">
                          <a:solidFill>
                            <a:srgbClr val="000000"/>
                          </a:solidFill>
                          <a:latin typeface="Cambria Math" panose="02040503050406030204" pitchFamily="18" charset="0"/>
                        </a:rPr>
                        <m:t>(</m:t>
                      </m:r>
                      <m:r>
                        <a:rPr sz="3000" i="1">
                          <a:solidFill>
                            <a:srgbClr val="000000"/>
                          </a:solidFill>
                          <a:latin typeface="Cambria Math" panose="02040503050406030204" pitchFamily="18" charset="0"/>
                        </a:rPr>
                        <m:t>𝑘𝑧</m:t>
                      </m:r>
                      <m:r>
                        <a:rPr sz="3000" i="1">
                          <a:solidFill>
                            <a:srgbClr val="000000"/>
                          </a:solidFill>
                          <a:latin typeface="Cambria Math" panose="02040503050406030204" pitchFamily="18" charset="0"/>
                        </a:rPr>
                        <m:t>+</m:t>
                      </m:r>
                      <m:r>
                        <a:rPr sz="3000" i="1">
                          <a:solidFill>
                            <a:srgbClr val="000000"/>
                          </a:solidFill>
                          <a:latin typeface="Cambria Math" panose="02040503050406030204" pitchFamily="18" charset="0"/>
                        </a:rPr>
                        <m:t>𝑘</m:t>
                      </m:r>
                      <m:f>
                        <m:fPr>
                          <m:ctrlPr>
                            <a:rPr sz="3000" i="1">
                              <a:solidFill>
                                <a:srgbClr val="000000"/>
                              </a:solidFill>
                              <a:latin typeface="Cambria Math" panose="02040503050406030204" pitchFamily="18" charset="0"/>
                            </a:rPr>
                          </m:ctrlPr>
                        </m:fPr>
                        <m:num>
                          <m:sSup>
                            <m:sSupPr>
                              <m:ctrlPr>
                                <a:rPr sz="3000" i="1">
                                  <a:solidFill>
                                    <a:srgbClr val="000000"/>
                                  </a:solidFill>
                                  <a:latin typeface="Cambria Math" panose="02040503050406030204" pitchFamily="18" charset="0"/>
                                </a:rPr>
                              </m:ctrlPr>
                            </m:sSupPr>
                            <m:e>
                              <m:r>
                                <a:rPr sz="3000" i="1">
                                  <a:solidFill>
                                    <a:srgbClr val="000000"/>
                                  </a:solidFill>
                                  <a:latin typeface="Cambria Math" panose="02040503050406030204" pitchFamily="18" charset="0"/>
                                </a:rPr>
                                <m:t>𝑟</m:t>
                              </m:r>
                            </m:e>
                            <m:sup>
                              <m:r>
                                <a:rPr sz="3000" i="1">
                                  <a:solidFill>
                                    <a:srgbClr val="000000"/>
                                  </a:solidFill>
                                  <a:latin typeface="Cambria Math" panose="02040503050406030204" pitchFamily="18" charset="0"/>
                                </a:rPr>
                                <m:t>2</m:t>
                              </m:r>
                            </m:sup>
                          </m:sSup>
                        </m:num>
                        <m:den>
                          <m:r>
                            <a:rPr sz="3000" i="1">
                              <a:solidFill>
                                <a:srgbClr val="000000"/>
                              </a:solidFill>
                              <a:latin typeface="Cambria Math" panose="02040503050406030204" pitchFamily="18" charset="0"/>
                            </a:rPr>
                            <m:t>2</m:t>
                          </m:r>
                          <m:r>
                            <a:rPr sz="3000" i="1">
                              <a:solidFill>
                                <a:srgbClr val="000000"/>
                              </a:solidFill>
                              <a:latin typeface="Cambria Math" panose="02040503050406030204" pitchFamily="18" charset="0"/>
                            </a:rPr>
                            <m:t>𝑅</m:t>
                          </m:r>
                          <m:r>
                            <a:rPr sz="3000" i="1">
                              <a:solidFill>
                                <a:srgbClr val="000000"/>
                              </a:solidFill>
                              <a:latin typeface="Cambria Math" panose="02040503050406030204" pitchFamily="18" charset="0"/>
                            </a:rPr>
                            <m:t>(</m:t>
                          </m:r>
                          <m:r>
                            <a:rPr sz="3000" i="1">
                              <a:solidFill>
                                <a:srgbClr val="000000"/>
                              </a:solidFill>
                              <a:latin typeface="Cambria Math" panose="02040503050406030204" pitchFamily="18" charset="0"/>
                            </a:rPr>
                            <m:t>𝜁</m:t>
                          </m:r>
                          <m:r>
                            <a:rPr sz="3000" i="1">
                              <a:solidFill>
                                <a:srgbClr val="000000"/>
                              </a:solidFill>
                              <a:latin typeface="Cambria Math" panose="02040503050406030204" pitchFamily="18" charset="0"/>
                            </a:rPr>
                            <m:t>)</m:t>
                          </m:r>
                        </m:den>
                      </m:f>
                      <m:r>
                        <a:rPr sz="3000" i="1">
                          <a:solidFill>
                            <a:srgbClr val="000000"/>
                          </a:solidFill>
                          <a:latin typeface="Cambria Math" panose="02040503050406030204" pitchFamily="18" charset="0"/>
                        </a:rPr>
                        <m:t>−</m:t>
                      </m:r>
                      <m:r>
                        <a:rPr sz="3000" i="1">
                          <a:solidFill>
                            <a:srgbClr val="000000"/>
                          </a:solidFill>
                          <a:latin typeface="Cambria Math" panose="02040503050406030204" pitchFamily="18" charset="0"/>
                        </a:rPr>
                        <m:t>𝜓</m:t>
                      </m:r>
                      <m:r>
                        <a:rPr sz="3000" i="1">
                          <a:solidFill>
                            <a:srgbClr val="000000"/>
                          </a:solidFill>
                          <a:latin typeface="Cambria Math" panose="02040503050406030204" pitchFamily="18" charset="0"/>
                        </a:rPr>
                        <m:t>(</m:t>
                      </m:r>
                      <m:r>
                        <a:rPr sz="3000" i="1">
                          <a:solidFill>
                            <a:srgbClr val="000000"/>
                          </a:solidFill>
                          <a:latin typeface="Cambria Math" panose="02040503050406030204" pitchFamily="18" charset="0"/>
                        </a:rPr>
                        <m:t>𝜁</m:t>
                      </m:r>
                      <m:r>
                        <a:rPr sz="3000" i="1">
                          <a:solidFill>
                            <a:srgbClr val="000000"/>
                          </a:solidFill>
                          <a:latin typeface="Cambria Math" panose="02040503050406030204" pitchFamily="18" charset="0"/>
                        </a:rPr>
                        <m:t>)))</m:t>
                      </m:r>
                    </m:oMath>
                  </m:oMathPara>
                </a14:m>
                <a:endParaRPr sz="3000"/>
              </a:p>
            </p:txBody>
          </p:sp>
        </mc:Choice>
        <mc:Fallback xmlns="">
          <p:sp>
            <p:nvSpPr>
              <p:cNvPr id="1161" name="Equation"/>
              <p:cNvSpPr txBox="1">
                <a:spLocks noRot="1" noChangeAspect="1" noMove="1" noResize="1" noEditPoints="1" noAdjustHandles="1" noChangeArrowheads="1" noChangeShapeType="1" noTextEdit="1"/>
              </p:cNvSpPr>
              <p:nvPr/>
            </p:nvSpPr>
            <p:spPr>
              <a:xfrm>
                <a:off x="6438950" y="10821728"/>
                <a:ext cx="10164402" cy="964678"/>
              </a:xfrm>
              <a:prstGeom prst="rect">
                <a:avLst/>
              </a:prstGeom>
              <a:blipFill>
                <a:blip r:embed="rId7"/>
                <a:stretch>
                  <a:fillRect l="-249" r="-873" b="-23684"/>
                </a:stretch>
              </a:blipFill>
              <a:ln w="12700">
                <a:miter lim="400000"/>
              </a:ln>
            </p:spPr>
            <p:txBody>
              <a:bodyPr/>
              <a:lstStyle/>
              <a:p>
                <a:r>
                  <a:rPr lang="en-PT">
                    <a:noFill/>
                  </a:rPr>
                  <a:t> </a:t>
                </a:r>
              </a:p>
            </p:txBody>
          </p:sp>
        </mc:Fallback>
      </mc:AlternateContent>
      <p:sp>
        <p:nvSpPr>
          <p:cNvPr id="1162" name="Rectangle"/>
          <p:cNvSpPr/>
          <p:nvPr/>
        </p:nvSpPr>
        <p:spPr>
          <a:xfrm>
            <a:off x="5992182" y="10632422"/>
            <a:ext cx="11688436" cy="1580753"/>
          </a:xfrm>
          <a:prstGeom prst="rect">
            <a:avLst/>
          </a:prstGeom>
          <a:ln w="63500">
            <a:solidFill>
              <a:schemeClr val="accent5"/>
            </a:solidFill>
            <a:miter lim="400000"/>
          </a:ln>
        </p:spPr>
        <p:txBody>
          <a:bodyPr lIns="71437" tIns="71437" rIns="71437" bIns="71437" anchor="ctr"/>
          <a:lstStyle/>
          <a:p>
            <a:pPr>
              <a:defRPr sz="3200">
                <a:solidFill>
                  <a:srgbClr val="FFFFFF"/>
                </a:solidFill>
              </a:defRPr>
            </a:pPr>
            <a:endParaRPr/>
          </a:p>
        </p:txBody>
      </p:sp>
      <p:sp>
        <p:nvSpPr>
          <p:cNvPr id="1163" name="(1)"/>
          <p:cNvSpPr txBox="1"/>
          <p:nvPr/>
        </p:nvSpPr>
        <p:spPr>
          <a:xfrm>
            <a:off x="16835736" y="11004029"/>
            <a:ext cx="756841" cy="600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gn="just" defTabSz="584200">
              <a:lnSpc>
                <a:spcPct val="120000"/>
              </a:lnSpc>
              <a:buClr>
                <a:srgbClr val="000000"/>
              </a:buClr>
              <a:defRPr sz="3200">
                <a:latin typeface="Gill Sans"/>
                <a:ea typeface="Gill Sans"/>
                <a:cs typeface="Gill Sans"/>
                <a:sym typeface="Gill Sans"/>
              </a:defRPr>
            </a:lvl1pPr>
          </a:lstStyle>
          <a:p>
            <a:r>
              <a:t>(1)</a:t>
            </a:r>
          </a:p>
        </p:txBody>
      </p:sp>
      <p:sp>
        <p:nvSpPr>
          <p:cNvPr id="4" name="Slide Number Placeholder 3">
            <a:extLst>
              <a:ext uri="{FF2B5EF4-FFF2-40B4-BE49-F238E27FC236}">
                <a16:creationId xmlns:a16="http://schemas.microsoft.com/office/drawing/2014/main" id="{15460582-B174-1AE0-AF01-A92DD53FB614}"/>
              </a:ext>
            </a:extLst>
          </p:cNvPr>
          <p:cNvSpPr>
            <a:spLocks noGrp="1"/>
          </p:cNvSpPr>
          <p:nvPr>
            <p:ph type="sldNum" sz="quarter" idx="2"/>
          </p:nvPr>
        </p:nvSpPr>
        <p:spPr/>
        <p:txBody>
          <a:bodyPr/>
          <a:lstStyle/>
          <a:p>
            <a:fld id="{86CB4B4D-7CA3-9044-876B-883B54F8677D}" type="slidenum">
              <a:rPr lang="en-PT" smtClean="0"/>
              <a:t>33</a:t>
            </a:fld>
            <a:endParaRPr lang="en-PT"/>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6"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defRPr sz="6000">
                <a:solidFill>
                  <a:srgbClr val="FFFFFF"/>
                </a:solidFill>
                <a:uFill>
                  <a:solidFill>
                    <a:srgbClr val="FFFFFF"/>
                  </a:solidFill>
                </a:uFill>
                <a:latin typeface="Gill Sans"/>
                <a:ea typeface="Gill Sans"/>
                <a:cs typeface="Gill Sans"/>
                <a:sym typeface="Gill Sans"/>
              </a:defRPr>
            </a:pPr>
            <a:endParaRPr/>
          </a:p>
        </p:txBody>
      </p:sp>
      <p:pic>
        <p:nvPicPr>
          <p:cNvPr id="1167" name="IST_A_RGB_NEG.png" descr="IST_A_RGB_NEG.png"/>
          <p:cNvPicPr>
            <a:picLocks noChangeAspect="1"/>
          </p:cNvPicPr>
          <p:nvPr/>
        </p:nvPicPr>
        <p:blipFill>
          <a:blip r:embed="rId2"/>
          <a:srcRect l="17253" t="30113" r="17253" b="30113"/>
          <a:stretch>
            <a:fillRect/>
          </a:stretch>
        </p:blipFill>
        <p:spPr>
          <a:xfrm>
            <a:off x="21213327" y="230774"/>
            <a:ext cx="2853938" cy="1224784"/>
          </a:xfrm>
          <a:prstGeom prst="rect">
            <a:avLst/>
          </a:prstGeom>
          <a:ln w="12700">
            <a:miter lim="400000"/>
          </a:ln>
        </p:spPr>
      </p:pic>
      <p:sp>
        <p:nvSpPr>
          <p:cNvPr id="1169" name="The longitudinal profile matches the plane wave injection"/>
          <p:cNvSpPr txBox="1"/>
          <p:nvPr/>
        </p:nvSpPr>
        <p:spPr>
          <a:xfrm>
            <a:off x="520700" y="334931"/>
            <a:ext cx="18269372" cy="10191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defRPr sz="6000">
                <a:solidFill>
                  <a:srgbClr val="FFFFFF"/>
                </a:solidFill>
                <a:uFill>
                  <a:solidFill>
                    <a:srgbClr val="FFFFFF"/>
                  </a:solidFill>
                </a:uFill>
                <a:latin typeface="Gill Sans"/>
                <a:ea typeface="Gill Sans"/>
                <a:cs typeface="Gill Sans"/>
                <a:sym typeface="Gill Sans"/>
              </a:defRPr>
            </a:lvl1pPr>
          </a:lstStyle>
          <a:p>
            <a:r>
              <a:t>The longitudinal profile matches the plane wave injection </a:t>
            </a:r>
          </a:p>
        </p:txBody>
      </p:sp>
      <p:pic>
        <p:nvPicPr>
          <p:cNvPr id="1170" name="image (3).png" descr="image (3).png"/>
          <p:cNvPicPr>
            <a:picLocks noChangeAspect="1"/>
          </p:cNvPicPr>
          <p:nvPr/>
        </p:nvPicPr>
        <p:blipFill>
          <a:blip r:embed="rId3"/>
          <a:stretch>
            <a:fillRect/>
          </a:stretch>
        </p:blipFill>
        <p:spPr>
          <a:xfrm>
            <a:off x="3302294" y="2457428"/>
            <a:ext cx="17973732" cy="9690907"/>
          </a:xfrm>
          <a:prstGeom prst="rect">
            <a:avLst/>
          </a:prstGeom>
          <a:ln w="12700">
            <a:miter lim="400000"/>
          </a:ln>
        </p:spPr>
      </p:pic>
      <mc:AlternateContent xmlns:mc="http://schemas.openxmlformats.org/markup-compatibility/2006" xmlns:a14="http://schemas.microsoft.com/office/drawing/2010/main">
        <mc:Choice Requires="a14">
          <p:sp>
            <p:nvSpPr>
              <p:cNvPr id="1171" name="In blue the laser field from OSIRIS implementation, and in orange the field from equation (1) in the axis, at  ."/>
              <p:cNvSpPr txBox="1"/>
              <p:nvPr/>
            </p:nvSpPr>
            <p:spPr>
              <a:xfrm>
                <a:off x="2992938" y="12383858"/>
                <a:ext cx="18398123" cy="63227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spAutoFit/>
              </a:bodyPr>
              <a:lstStyle/>
              <a:p>
                <a:pPr algn="just" defTabSz="584200">
                  <a:lnSpc>
                    <a:spcPct val="120000"/>
                  </a:lnSpc>
                  <a:buClr>
                    <a:srgbClr val="000000"/>
                  </a:buClr>
                  <a:defRPr sz="3200">
                    <a:latin typeface="Gill Sans"/>
                    <a:ea typeface="Gill Sans"/>
                    <a:cs typeface="Gill Sans"/>
                    <a:sym typeface="Gill Sans"/>
                  </a:defRPr>
                </a:pPr>
                <a:r>
                  <a:rPr>
                    <a:latin typeface="Gill Sans Light"/>
                    <a:ea typeface="Gill Sans Light"/>
                    <a:cs typeface="Gill Sans Light"/>
                    <a:sym typeface="Gill Sans Light"/>
                  </a:rPr>
                  <a:t>In </a:t>
                </a:r>
                <a:r>
                  <a:rPr>
                    <a:solidFill>
                      <a:srgbClr val="2777B5"/>
                    </a:solidFill>
                  </a:rPr>
                  <a:t>blue </a:t>
                </a:r>
                <a:r>
                  <a:rPr>
                    <a:latin typeface="Gill Sans Light"/>
                    <a:ea typeface="Gill Sans Light"/>
                    <a:cs typeface="Gill Sans Light"/>
                    <a:sym typeface="Gill Sans Light"/>
                  </a:rPr>
                  <a:t>the laser field from OSIRIS implementation, and in </a:t>
                </a:r>
                <a:r>
                  <a:rPr>
                    <a:solidFill>
                      <a:srgbClr val="FE912D"/>
                    </a:solidFill>
                  </a:rPr>
                  <a:t>orange</a:t>
                </a:r>
                <a:r>
                  <a:rPr>
                    <a:latin typeface="Gill Sans Light"/>
                    <a:ea typeface="Gill Sans Light"/>
                    <a:cs typeface="Gill Sans Light"/>
                    <a:sym typeface="Gill Sans Light"/>
                  </a:rPr>
                  <a:t> the field from equation (1) in the axis, at </a:t>
                </a:r>
                <a14:m>
                  <m:oMath xmlns:m="http://schemas.openxmlformats.org/officeDocument/2006/math">
                    <m:r>
                      <a:rPr sz="3350" i="1">
                        <a:solidFill>
                          <a:srgbClr val="000000"/>
                        </a:solidFill>
                        <a:latin typeface="Cambria Math" panose="02040503050406030204" pitchFamily="18" charset="0"/>
                      </a:rPr>
                      <m:t>𝑟</m:t>
                    </m:r>
                    <m:r>
                      <a:rPr sz="3350" i="1">
                        <a:solidFill>
                          <a:srgbClr val="000000"/>
                        </a:solidFill>
                        <a:latin typeface="Cambria Math" panose="02040503050406030204" pitchFamily="18" charset="0"/>
                      </a:rPr>
                      <m:t>=0</m:t>
                    </m:r>
                  </m:oMath>
                </a14:m>
                <a:r>
                  <a:rPr>
                    <a:latin typeface="Gill Sans Light"/>
                    <a:ea typeface="Gill Sans Light"/>
                    <a:cs typeface="Gill Sans Light"/>
                    <a:sym typeface="Gill Sans Light"/>
                  </a:rPr>
                  <a:t>.</a:t>
                </a:r>
              </a:p>
            </p:txBody>
          </p:sp>
        </mc:Choice>
        <mc:Fallback xmlns="">
          <p:sp>
            <p:nvSpPr>
              <p:cNvPr id="1171" name="In blue the laser field from OSIRIS implementation, and in orange the field from equation (1) in the axis, at  ."/>
              <p:cNvSpPr txBox="1">
                <a:spLocks noRot="1" noChangeAspect="1" noMove="1" noResize="1" noEditPoints="1" noAdjustHandles="1" noChangeArrowheads="1" noChangeShapeType="1" noTextEdit="1"/>
              </p:cNvSpPr>
              <p:nvPr/>
            </p:nvSpPr>
            <p:spPr>
              <a:xfrm>
                <a:off x="2992938" y="12383858"/>
                <a:ext cx="18398123" cy="632274"/>
              </a:xfrm>
              <a:prstGeom prst="rect">
                <a:avLst/>
              </a:prstGeom>
              <a:blipFill>
                <a:blip r:embed="rId5"/>
                <a:stretch>
                  <a:fillRect l="-897" t="-3922" r="-552" b="-31373"/>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4" name="Slide Number Placeholder 3">
            <a:extLst>
              <a:ext uri="{FF2B5EF4-FFF2-40B4-BE49-F238E27FC236}">
                <a16:creationId xmlns:a16="http://schemas.microsoft.com/office/drawing/2014/main" id="{66FE0F9D-2924-09A8-E88F-6FFC004C1B31}"/>
              </a:ext>
            </a:extLst>
          </p:cNvPr>
          <p:cNvSpPr>
            <a:spLocks noGrp="1"/>
          </p:cNvSpPr>
          <p:nvPr>
            <p:ph type="sldNum" sz="quarter" idx="2"/>
          </p:nvPr>
        </p:nvSpPr>
        <p:spPr/>
        <p:txBody>
          <a:bodyPr/>
          <a:lstStyle/>
          <a:p>
            <a:fld id="{86CB4B4D-7CA3-9044-876B-883B54F8677D}" type="slidenum">
              <a:rPr lang="en-PT" smtClean="0"/>
              <a:t>34</a:t>
            </a:fld>
            <a:endParaRPr lang="en-PT"/>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95" name="Group"/>
          <p:cNvGrpSpPr/>
          <p:nvPr/>
        </p:nvGrpSpPr>
        <p:grpSpPr>
          <a:xfrm>
            <a:off x="12292279" y="4080867"/>
            <a:ext cx="6227036" cy="3470453"/>
            <a:chOff x="0" y="0"/>
            <a:chExt cx="6227035" cy="3470451"/>
          </a:xfrm>
        </p:grpSpPr>
        <p:grpSp>
          <p:nvGrpSpPr>
            <p:cNvPr id="1192" name="Group"/>
            <p:cNvGrpSpPr/>
            <p:nvPr/>
          </p:nvGrpSpPr>
          <p:grpSpPr>
            <a:xfrm>
              <a:off x="0" y="385354"/>
              <a:ext cx="6227036" cy="3085098"/>
              <a:chOff x="0" y="0"/>
              <a:chExt cx="6227035" cy="3085097"/>
            </a:xfrm>
          </p:grpSpPr>
          <p:pic>
            <p:nvPicPr>
              <p:cNvPr id="1183" name="09.png" descr="09.png"/>
              <p:cNvPicPr>
                <a:picLocks noChangeAspect="1"/>
              </p:cNvPicPr>
              <p:nvPr/>
            </p:nvPicPr>
            <p:blipFill>
              <a:blip r:embed="rId3"/>
              <a:stretch>
                <a:fillRect/>
              </a:stretch>
            </p:blipFill>
            <p:spPr>
              <a:xfrm>
                <a:off x="0" y="0"/>
                <a:ext cx="6227036" cy="2988978"/>
              </a:xfrm>
              <a:prstGeom prst="rect">
                <a:avLst/>
              </a:prstGeom>
              <a:ln w="12700" cap="flat">
                <a:noFill/>
                <a:miter lim="400000"/>
              </a:ln>
              <a:effectLst/>
            </p:spPr>
          </p:pic>
          <p:sp>
            <p:nvSpPr>
              <p:cNvPr id="1184" name="Line"/>
              <p:cNvSpPr/>
              <p:nvPr/>
            </p:nvSpPr>
            <p:spPr>
              <a:xfrm>
                <a:off x="4050557" y="2472611"/>
                <a:ext cx="658254" cy="1083"/>
              </a:xfrm>
              <a:prstGeom prst="line">
                <a:avLst/>
              </a:prstGeom>
              <a:noFill/>
              <a:ln w="50800" cap="flat">
                <a:solidFill>
                  <a:srgbClr val="B8371E"/>
                </a:solidFill>
                <a:prstDash val="solid"/>
                <a:miter lim="400000"/>
                <a:headEnd type="triangle" w="med" len="med"/>
                <a:tailEnd type="triangle" w="med" len="med"/>
              </a:ln>
              <a:effectLst/>
            </p:spPr>
            <p:txBody>
              <a:bodyPr wrap="square" lIns="71437" tIns="71437" rIns="71437" bIns="71437" numCol="1" anchor="ctr">
                <a:noAutofit/>
              </a:bodyPr>
              <a:lstStyle/>
              <a:p>
                <a:pPr>
                  <a:defRPr sz="3200">
                    <a:solidFill>
                      <a:srgbClr val="FFFFFF"/>
                    </a:solidFill>
                  </a:defRPr>
                </a:pPr>
                <a:endParaRPr/>
              </a:p>
            </p:txBody>
          </p:sp>
          <mc:AlternateContent xmlns:mc="http://schemas.openxmlformats.org/markup-compatibility/2006" xmlns:a14="http://schemas.microsoft.com/office/drawing/2010/main">
            <mc:Choice Requires="a14">
              <p:sp>
                <p:nvSpPr>
                  <p:cNvPr id="1185" name="Rectangle"/>
                  <p:cNvSpPr txBox="1"/>
                  <p:nvPr/>
                </p:nvSpPr>
                <p:spPr>
                  <a:xfrm>
                    <a:off x="4017464" y="2461966"/>
                    <a:ext cx="1069695" cy="623132"/>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solidFill>
                          <a:srgbClr val="B8371E"/>
                        </a:solidFill>
                        <a:latin typeface="Gill Sans"/>
                        <a:ea typeface="Gill Sans"/>
                        <a:cs typeface="Gill Sans"/>
                        <a:sym typeface="Gill Sans"/>
                      </a:defRPr>
                    </a:lvl1pPr>
                  </a:lstStyle>
                  <a:p>
                    <a:pPr/>
                    <a14:m>
                      <m:oMathPara xmlns:m="http://schemas.openxmlformats.org/officeDocument/2006/math">
                        <m:oMathParaPr>
                          <m:jc m:val="center"/>
                        </m:oMathParaPr>
                        <m:oMath>
                          <m:r>
                            <a:rPr sz="2600" i="1">
                              <a:solidFill>
                                <a:srgbClr val="B8361D"/>
                              </a:solidFill>
                              <a:latin typeface="Cambria Math" panose="02040503050406030204" pitchFamily="18" charset="0"/>
                            </a:rPr>
                            <m:t>0.9⋅</m:t>
                          </m:r>
                          <m:sSub>
                            <m:sSubPr>
                              <m:ctrlPr>
                                <a:rPr sz="2600" i="1">
                                  <a:solidFill>
                                    <a:srgbClr val="B8361D"/>
                                  </a:solidFill>
                                  <a:latin typeface="Cambria Math" panose="02040503050406030204" pitchFamily="18" charset="0"/>
                                </a:rPr>
                              </m:ctrlPr>
                            </m:sSubPr>
                            <m:e>
                              <m:r>
                                <a:rPr sz="2600" i="1">
                                  <a:solidFill>
                                    <a:srgbClr val="B8361D"/>
                                  </a:solidFill>
                                  <a:latin typeface="Cambria Math" panose="02040503050406030204" pitchFamily="18" charset="0"/>
                                </a:rPr>
                                <m:t>𝜆</m:t>
                              </m:r>
                            </m:e>
                            <m:sub>
                              <m:r>
                                <a:rPr sz="2600" i="1">
                                  <a:solidFill>
                                    <a:srgbClr val="B8361D"/>
                                  </a:solidFill>
                                  <a:latin typeface="Cambria Math" panose="02040503050406030204" pitchFamily="18" charset="0"/>
                                </a:rPr>
                                <m:t>𝑝</m:t>
                              </m:r>
                            </m:sub>
                          </m:sSub>
                        </m:oMath>
                      </m:oMathPara>
                    </a14:m>
                    <a:endParaRPr/>
                  </a:p>
                </p:txBody>
              </p:sp>
            </mc:Choice>
            <mc:Fallback xmlns="">
              <p:sp>
                <p:nvSpPr>
                  <p:cNvPr id="1185" name="Rectangle"/>
                  <p:cNvSpPr txBox="1">
                    <a:spLocks noRot="1" noChangeAspect="1" noMove="1" noResize="1" noEditPoints="1" noAdjustHandles="1" noChangeArrowheads="1" noChangeShapeType="1" noTextEdit="1"/>
                  </p:cNvSpPr>
                  <p:nvPr/>
                </p:nvSpPr>
                <p:spPr>
                  <a:xfrm>
                    <a:off x="4017464" y="2461966"/>
                    <a:ext cx="1069695" cy="623132"/>
                  </a:xfrm>
                  <a:prstGeom prst="rect">
                    <a:avLst/>
                  </a:prstGeom>
                  <a:blipFill>
                    <a:blip r:embed="rId4"/>
                    <a:stretch>
                      <a:fillRect t="-10000" b="-28000"/>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86" name="Rectangle"/>
                  <p:cNvSpPr txBox="1"/>
                  <p:nvPr/>
                </p:nvSpPr>
                <p:spPr>
                  <a:xfrm>
                    <a:off x="4255527" y="1685282"/>
                    <a:ext cx="516922" cy="742210"/>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3000" i="1">
                                  <a:solidFill>
                                    <a:srgbClr val="000000"/>
                                  </a:solidFill>
                                  <a:latin typeface="Cambria Math" panose="02040503050406030204" pitchFamily="18" charset="0"/>
                                </a:rPr>
                              </m:ctrlPr>
                            </m:sSubPr>
                            <m:e>
                              <m:r>
                                <a:rPr sz="3000" i="1">
                                  <a:solidFill>
                                    <a:srgbClr val="000000"/>
                                  </a:solidFill>
                                  <a:latin typeface="Cambria Math" panose="02040503050406030204" pitchFamily="18" charset="0"/>
                                </a:rPr>
                                <m:t>1</m:t>
                              </m:r>
                            </m:e>
                            <m:sub>
                              <m:r>
                                <a:rPr sz="3000" i="1">
                                  <a:solidFill>
                                    <a:srgbClr val="000000"/>
                                  </a:solidFill>
                                  <a:latin typeface="Cambria Math" panose="02040503050406030204" pitchFamily="18" charset="0"/>
                                </a:rPr>
                                <m:t>𝑠𝑡</m:t>
                              </m:r>
                            </m:sub>
                          </m:sSub>
                        </m:oMath>
                      </m:oMathPara>
                    </a14:m>
                    <a:endParaRPr/>
                  </a:p>
                </p:txBody>
              </p:sp>
            </mc:Choice>
            <mc:Fallback xmlns="">
              <p:sp>
                <p:nvSpPr>
                  <p:cNvPr id="1186" name="Rectangle"/>
                  <p:cNvSpPr txBox="1">
                    <a:spLocks noRot="1" noChangeAspect="1" noMove="1" noResize="1" noEditPoints="1" noAdjustHandles="1" noChangeArrowheads="1" noChangeShapeType="1" noTextEdit="1"/>
                  </p:cNvSpPr>
                  <p:nvPr/>
                </p:nvSpPr>
                <p:spPr>
                  <a:xfrm>
                    <a:off x="4255527" y="1685282"/>
                    <a:ext cx="516922" cy="742210"/>
                  </a:xfrm>
                  <a:prstGeom prst="rect">
                    <a:avLst/>
                  </a:prstGeom>
                  <a:blipFill>
                    <a:blip r:embed="rId5"/>
                    <a:stretch>
                      <a:fillRect l="-34146"/>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87" name="Rectangle"/>
                  <p:cNvSpPr txBox="1"/>
                  <p:nvPr/>
                </p:nvSpPr>
                <p:spPr>
                  <a:xfrm>
                    <a:off x="3465446" y="1685282"/>
                    <a:ext cx="497791" cy="723681"/>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2300" i="1">
                                  <a:solidFill>
                                    <a:srgbClr val="000000"/>
                                  </a:solidFill>
                                  <a:latin typeface="Cambria Math" panose="02040503050406030204" pitchFamily="18" charset="0"/>
                                </a:rPr>
                              </m:ctrlPr>
                            </m:sSubPr>
                            <m:e>
                              <m:r>
                                <a:rPr sz="2300" i="1">
                                  <a:solidFill>
                                    <a:srgbClr val="000000"/>
                                  </a:solidFill>
                                  <a:latin typeface="Cambria Math" panose="02040503050406030204" pitchFamily="18" charset="0"/>
                                </a:rPr>
                                <m:t>2</m:t>
                              </m:r>
                            </m:e>
                            <m:sub>
                              <m:r>
                                <a:rPr sz="2300" i="1">
                                  <a:solidFill>
                                    <a:srgbClr val="000000"/>
                                  </a:solidFill>
                                  <a:latin typeface="Cambria Math" panose="02040503050406030204" pitchFamily="18" charset="0"/>
                                </a:rPr>
                                <m:t>𝑛𝑑</m:t>
                              </m:r>
                            </m:sub>
                          </m:sSub>
                        </m:oMath>
                      </m:oMathPara>
                    </a14:m>
                    <a:endParaRPr/>
                  </a:p>
                </p:txBody>
              </p:sp>
            </mc:Choice>
            <mc:Fallback xmlns="">
              <p:sp>
                <p:nvSpPr>
                  <p:cNvPr id="1187" name="Rectangle"/>
                  <p:cNvSpPr txBox="1">
                    <a:spLocks noRot="1" noChangeAspect="1" noMove="1" noResize="1" noEditPoints="1" noAdjustHandles="1" noChangeArrowheads="1" noChangeShapeType="1" noTextEdit="1"/>
                  </p:cNvSpPr>
                  <p:nvPr/>
                </p:nvSpPr>
                <p:spPr>
                  <a:xfrm>
                    <a:off x="3465446" y="1685282"/>
                    <a:ext cx="497791" cy="723681"/>
                  </a:xfrm>
                  <a:prstGeom prst="rect">
                    <a:avLst/>
                  </a:prstGeom>
                  <a:blipFill>
                    <a:blip r:embed="rId6"/>
                    <a:stretch>
                      <a:fillRect l="-21951"/>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88" name="Rectangle"/>
                  <p:cNvSpPr txBox="1"/>
                  <p:nvPr/>
                </p:nvSpPr>
                <p:spPr>
                  <a:xfrm>
                    <a:off x="2694117" y="1685282"/>
                    <a:ext cx="489853" cy="747077"/>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2400" i="1">
                                  <a:solidFill>
                                    <a:srgbClr val="000000"/>
                                  </a:solidFill>
                                  <a:latin typeface="Cambria Math" panose="02040503050406030204" pitchFamily="18" charset="0"/>
                                </a:rPr>
                              </m:ctrlPr>
                            </m:sSubPr>
                            <m:e>
                              <m:r>
                                <a:rPr sz="2400" i="1">
                                  <a:solidFill>
                                    <a:srgbClr val="000000"/>
                                  </a:solidFill>
                                  <a:latin typeface="Cambria Math" panose="02040503050406030204" pitchFamily="18" charset="0"/>
                                </a:rPr>
                                <m:t>3</m:t>
                              </m:r>
                            </m:e>
                            <m:sub>
                              <m:r>
                                <a:rPr sz="2400" i="1">
                                  <a:solidFill>
                                    <a:srgbClr val="000000"/>
                                  </a:solidFill>
                                  <a:latin typeface="Cambria Math" panose="02040503050406030204" pitchFamily="18" charset="0"/>
                                </a:rPr>
                                <m:t>𝑟𝑑</m:t>
                              </m:r>
                            </m:sub>
                          </m:sSub>
                        </m:oMath>
                      </m:oMathPara>
                    </a14:m>
                    <a:endParaRPr/>
                  </a:p>
                </p:txBody>
              </p:sp>
            </mc:Choice>
            <mc:Fallback xmlns="">
              <p:sp>
                <p:nvSpPr>
                  <p:cNvPr id="1188" name="Rectangle"/>
                  <p:cNvSpPr txBox="1">
                    <a:spLocks noRot="1" noChangeAspect="1" noMove="1" noResize="1" noEditPoints="1" noAdjustHandles="1" noChangeArrowheads="1" noChangeShapeType="1" noTextEdit="1"/>
                  </p:cNvSpPr>
                  <p:nvPr/>
                </p:nvSpPr>
                <p:spPr>
                  <a:xfrm>
                    <a:off x="2694117" y="1685282"/>
                    <a:ext cx="489853" cy="747077"/>
                  </a:xfrm>
                  <a:prstGeom prst="rect">
                    <a:avLst/>
                  </a:prstGeom>
                  <a:blipFill>
                    <a:blip r:embed="rId7"/>
                    <a:stretch>
                      <a:fillRect l="-22500"/>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89" name="Rectangle"/>
                  <p:cNvSpPr txBox="1"/>
                  <p:nvPr/>
                </p:nvSpPr>
                <p:spPr>
                  <a:xfrm>
                    <a:off x="1941540" y="1685451"/>
                    <a:ext cx="495842" cy="653777"/>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2600" i="1">
                                  <a:solidFill>
                                    <a:srgbClr val="000000"/>
                                  </a:solidFill>
                                  <a:latin typeface="Cambria Math" panose="02040503050406030204" pitchFamily="18" charset="0"/>
                                </a:rPr>
                              </m:ctrlPr>
                            </m:sSubPr>
                            <m:e>
                              <m:r>
                                <a:rPr sz="2600" i="1">
                                  <a:solidFill>
                                    <a:srgbClr val="000000"/>
                                  </a:solidFill>
                                  <a:latin typeface="Cambria Math" panose="02040503050406030204" pitchFamily="18" charset="0"/>
                                </a:rPr>
                                <m:t>4</m:t>
                              </m:r>
                            </m:e>
                            <m:sub>
                              <m:r>
                                <a:rPr sz="2600" i="1">
                                  <a:solidFill>
                                    <a:srgbClr val="000000"/>
                                  </a:solidFill>
                                  <a:latin typeface="Cambria Math" panose="02040503050406030204" pitchFamily="18" charset="0"/>
                                </a:rPr>
                                <m:t>𝑡ℎ</m:t>
                              </m:r>
                            </m:sub>
                          </m:sSub>
                        </m:oMath>
                      </m:oMathPara>
                    </a14:m>
                    <a:endParaRPr/>
                  </a:p>
                </p:txBody>
              </p:sp>
            </mc:Choice>
            <mc:Fallback xmlns="">
              <p:sp>
                <p:nvSpPr>
                  <p:cNvPr id="1189" name="Rectangle"/>
                  <p:cNvSpPr txBox="1">
                    <a:spLocks noRot="1" noChangeAspect="1" noMove="1" noResize="1" noEditPoints="1" noAdjustHandles="1" noChangeArrowheads="1" noChangeShapeType="1" noTextEdit="1"/>
                  </p:cNvSpPr>
                  <p:nvPr/>
                </p:nvSpPr>
                <p:spPr>
                  <a:xfrm>
                    <a:off x="1941540" y="1685451"/>
                    <a:ext cx="495842" cy="653777"/>
                  </a:xfrm>
                  <a:prstGeom prst="rect">
                    <a:avLst/>
                  </a:prstGeom>
                  <a:blipFill>
                    <a:blip r:embed="rId8"/>
                    <a:stretch>
                      <a:fillRect l="-27500"/>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90" name="Rectangle"/>
                  <p:cNvSpPr txBox="1"/>
                  <p:nvPr/>
                </p:nvSpPr>
                <p:spPr>
                  <a:xfrm>
                    <a:off x="1151459" y="1685451"/>
                    <a:ext cx="471915" cy="576003"/>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2450" i="1">
                                  <a:solidFill>
                                    <a:srgbClr val="000000"/>
                                  </a:solidFill>
                                  <a:latin typeface="Cambria Math" panose="02040503050406030204" pitchFamily="18" charset="0"/>
                                </a:rPr>
                              </m:ctrlPr>
                            </m:sSubPr>
                            <m:e>
                              <m:r>
                                <a:rPr sz="2450" i="1">
                                  <a:solidFill>
                                    <a:srgbClr val="000000"/>
                                  </a:solidFill>
                                  <a:latin typeface="Cambria Math" panose="02040503050406030204" pitchFamily="18" charset="0"/>
                                </a:rPr>
                                <m:t>5</m:t>
                              </m:r>
                            </m:e>
                            <m:sub>
                              <m:r>
                                <a:rPr sz="2450" i="1">
                                  <a:solidFill>
                                    <a:srgbClr val="000000"/>
                                  </a:solidFill>
                                  <a:latin typeface="Cambria Math" panose="02040503050406030204" pitchFamily="18" charset="0"/>
                                </a:rPr>
                                <m:t>𝑡ℎ</m:t>
                              </m:r>
                            </m:sub>
                          </m:sSub>
                        </m:oMath>
                      </m:oMathPara>
                    </a14:m>
                    <a:endParaRPr/>
                  </a:p>
                </p:txBody>
              </p:sp>
            </mc:Choice>
            <mc:Fallback xmlns="">
              <p:sp>
                <p:nvSpPr>
                  <p:cNvPr id="1190" name="Rectangle"/>
                  <p:cNvSpPr txBox="1">
                    <a:spLocks noRot="1" noChangeAspect="1" noMove="1" noResize="1" noEditPoints="1" noAdjustHandles="1" noChangeArrowheads="1" noChangeShapeType="1" noTextEdit="1"/>
                  </p:cNvSpPr>
                  <p:nvPr/>
                </p:nvSpPr>
                <p:spPr>
                  <a:xfrm>
                    <a:off x="1151459" y="1685451"/>
                    <a:ext cx="471915" cy="576003"/>
                  </a:xfrm>
                  <a:prstGeom prst="rect">
                    <a:avLst/>
                  </a:prstGeom>
                  <a:blipFill>
                    <a:blip r:embed="rId9"/>
                    <a:stretch>
                      <a:fillRect l="-28947"/>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191" name="Driver at"/>
                  <p:cNvSpPr txBox="1"/>
                  <p:nvPr/>
                </p:nvSpPr>
                <p:spPr>
                  <a:xfrm>
                    <a:off x="2263617" y="465736"/>
                    <a:ext cx="2572826" cy="645584"/>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p>
                    <a:pPr defTabSz="457200">
                      <a:tabLst>
                        <a:tab pos="1066800" algn="l"/>
                      </a:tabLst>
                      <a:defRPr sz="3200">
                        <a:latin typeface="Gill Sans"/>
                        <a:ea typeface="Gill Sans"/>
                        <a:cs typeface="Gill Sans"/>
                        <a:sym typeface="Gill Sans"/>
                      </a:defRPr>
                    </a:pPr>
                    <a:r>
                      <a:rPr>
                        <a:latin typeface="Gill Sans Light"/>
                        <a:ea typeface="Gill Sans Light"/>
                        <a:cs typeface="Gill Sans Light"/>
                        <a:sym typeface="Gill Sans Light"/>
                      </a:rPr>
                      <a:t>Driver at </a:t>
                    </a:r>
                    <a14:m>
                      <m:oMath xmlns:m="http://schemas.openxmlformats.org/officeDocument/2006/math">
                        <m:r>
                          <a:rPr sz="3350" i="1">
                            <a:solidFill>
                              <a:srgbClr val="000000"/>
                            </a:solidFill>
                            <a:latin typeface="Cambria Math" panose="02040503050406030204" pitchFamily="18" charset="0"/>
                          </a:rPr>
                          <m:t>0.9</m:t>
                        </m:r>
                        <m:r>
                          <a:rPr sz="3350" i="1">
                            <a:solidFill>
                              <a:srgbClr val="000000"/>
                            </a:solidFill>
                            <a:latin typeface="Cambria Math" panose="02040503050406030204" pitchFamily="18" charset="0"/>
                          </a:rPr>
                          <m:t>𝑐</m:t>
                        </m:r>
                      </m:oMath>
                    </a14:m>
                    <a:endParaRPr>
                      <a:latin typeface="Gill Sans Light"/>
                      <a:ea typeface="Gill Sans Light"/>
                      <a:cs typeface="Gill Sans Light"/>
                      <a:sym typeface="Gill Sans Light"/>
                    </a:endParaRPr>
                  </a:p>
                </p:txBody>
              </p:sp>
            </mc:Choice>
            <mc:Fallback xmlns="">
              <p:sp>
                <p:nvSpPr>
                  <p:cNvPr id="1191" name="Driver at"/>
                  <p:cNvSpPr txBox="1">
                    <a:spLocks noRot="1" noChangeAspect="1" noMove="1" noResize="1" noEditPoints="1" noAdjustHandles="1" noChangeArrowheads="1" noChangeShapeType="1" noTextEdit="1"/>
                  </p:cNvSpPr>
                  <p:nvPr/>
                </p:nvSpPr>
                <p:spPr>
                  <a:xfrm>
                    <a:off x="2263617" y="465736"/>
                    <a:ext cx="2572826" cy="645584"/>
                  </a:xfrm>
                  <a:prstGeom prst="rect">
                    <a:avLst/>
                  </a:prstGeom>
                  <a:blipFill>
                    <a:blip r:embed="rId10"/>
                    <a:stretch>
                      <a:fillRect l="-4433" t="-5769" b="-26923"/>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grpSp>
        <p:pic>
          <p:nvPicPr>
            <p:cNvPr id="1193" name="pasted-movie.png" descr="pasted-movie.png"/>
            <p:cNvPicPr>
              <a:picLocks noChangeAspect="1"/>
            </p:cNvPicPr>
            <p:nvPr/>
          </p:nvPicPr>
          <p:blipFill>
            <a:blip r:embed="rId11"/>
            <a:stretch>
              <a:fillRect/>
            </a:stretch>
          </p:blipFill>
          <p:spPr>
            <a:xfrm>
              <a:off x="2032676" y="0"/>
              <a:ext cx="1794421" cy="710662"/>
            </a:xfrm>
            <a:prstGeom prst="rect">
              <a:avLst/>
            </a:prstGeom>
            <a:ln w="12700" cap="flat">
              <a:noFill/>
              <a:miter lim="400000"/>
            </a:ln>
            <a:effectLst/>
          </p:spPr>
        </p:pic>
        <p:pic>
          <p:nvPicPr>
            <p:cNvPr id="1194" name="pasted-movie.png" descr="pasted-movie.png"/>
            <p:cNvPicPr>
              <a:picLocks noChangeAspect="1"/>
            </p:cNvPicPr>
            <p:nvPr/>
          </p:nvPicPr>
          <p:blipFill>
            <a:blip r:embed="rId11"/>
            <a:stretch>
              <a:fillRect/>
            </a:stretch>
          </p:blipFill>
          <p:spPr>
            <a:xfrm>
              <a:off x="3254403" y="3216389"/>
              <a:ext cx="561349" cy="222317"/>
            </a:xfrm>
            <a:prstGeom prst="rect">
              <a:avLst/>
            </a:prstGeom>
            <a:ln w="12700" cap="flat">
              <a:noFill/>
              <a:miter lim="400000"/>
            </a:ln>
            <a:effectLst/>
          </p:spPr>
        </p:pic>
      </p:grpSp>
      <p:sp>
        <p:nvSpPr>
          <p:cNvPr id="1196"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defRPr sz="6000">
                <a:solidFill>
                  <a:srgbClr val="FFFFFF"/>
                </a:solidFill>
                <a:uFill>
                  <a:solidFill>
                    <a:srgbClr val="FFFFFF"/>
                  </a:solidFill>
                </a:uFill>
                <a:latin typeface="Gill Sans"/>
                <a:ea typeface="Gill Sans"/>
                <a:cs typeface="Gill Sans"/>
                <a:sym typeface="Gill Sans"/>
              </a:defRPr>
            </a:pPr>
            <a:endParaRPr/>
          </a:p>
        </p:txBody>
      </p:sp>
      <p:pic>
        <p:nvPicPr>
          <p:cNvPr id="1197" name="IST_A_RGB_NEG.png" descr="IST_A_RGB_NEG.png"/>
          <p:cNvPicPr>
            <a:picLocks noChangeAspect="1"/>
          </p:cNvPicPr>
          <p:nvPr/>
        </p:nvPicPr>
        <p:blipFill>
          <a:blip r:embed="rId12"/>
          <a:srcRect l="17253" t="30113" r="17253" b="30113"/>
          <a:stretch>
            <a:fillRect/>
          </a:stretch>
        </p:blipFill>
        <p:spPr>
          <a:xfrm>
            <a:off x="21213327" y="230774"/>
            <a:ext cx="2853938" cy="1224784"/>
          </a:xfrm>
          <a:prstGeom prst="rect">
            <a:avLst/>
          </a:prstGeom>
          <a:ln w="12700">
            <a:miter lim="400000"/>
          </a:ln>
        </p:spPr>
      </p:pic>
      <p:sp>
        <p:nvSpPr>
          <p:cNvPr id="1199" name="Choosing the Driver’s Velocity"/>
          <p:cNvSpPr txBox="1"/>
          <p:nvPr/>
        </p:nvSpPr>
        <p:spPr>
          <a:xfrm>
            <a:off x="88900" y="333565"/>
            <a:ext cx="9821516" cy="10191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defRPr sz="6000">
                <a:solidFill>
                  <a:srgbClr val="FFFFFF"/>
                </a:solidFill>
                <a:uFill>
                  <a:solidFill>
                    <a:srgbClr val="FFFFFF"/>
                  </a:solidFill>
                </a:uFill>
                <a:latin typeface="Gill Sans"/>
                <a:ea typeface="Gill Sans"/>
                <a:cs typeface="Gill Sans"/>
                <a:sym typeface="Gill Sans"/>
              </a:defRPr>
            </a:lvl1pPr>
          </a:lstStyle>
          <a:p>
            <a:r>
              <a:t>Choosing the Driver’s Velocity</a:t>
            </a:r>
          </a:p>
        </p:txBody>
      </p:sp>
      <p:sp>
        <p:nvSpPr>
          <p:cNvPr id="1200" name="Rectangle"/>
          <p:cNvSpPr/>
          <p:nvPr/>
        </p:nvSpPr>
        <p:spPr>
          <a:xfrm>
            <a:off x="1129390" y="2797703"/>
            <a:ext cx="10686803" cy="9783324"/>
          </a:xfrm>
          <a:prstGeom prst="rect">
            <a:avLst/>
          </a:prstGeom>
          <a:ln w="38100">
            <a:solidFill>
              <a:srgbClr val="137F4E"/>
            </a:solidFill>
            <a:miter lim="400000"/>
          </a:ln>
        </p:spPr>
        <p:txBody>
          <a:bodyPr lIns="50800" tIns="50800" rIns="50800" bIns="50800" anchor="ctr"/>
          <a:lstStyle/>
          <a:p>
            <a:pPr defTabSz="584200">
              <a:defRPr sz="2400">
                <a:solidFill>
                  <a:srgbClr val="137F4E"/>
                </a:solidFill>
              </a:defRPr>
            </a:pPr>
            <a:endParaRPr/>
          </a:p>
        </p:txBody>
      </p:sp>
      <p:sp>
        <p:nvSpPr>
          <p:cNvPr id="1201" name="Choosing a Very Fast Driver"/>
          <p:cNvSpPr/>
          <p:nvPr/>
        </p:nvSpPr>
        <p:spPr>
          <a:xfrm>
            <a:off x="1106932" y="2357286"/>
            <a:ext cx="10724903" cy="791213"/>
          </a:xfrm>
          <a:prstGeom prst="rect">
            <a:avLst/>
          </a:prstGeom>
          <a:solidFill>
            <a:srgbClr val="137F4E"/>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defTabSz="457200">
              <a:lnSpc>
                <a:spcPts val="4400"/>
              </a:lnSpc>
              <a:tabLst>
                <a:tab pos="1066800" algn="l"/>
              </a:tabLst>
              <a:defRPr sz="3200" b="1">
                <a:solidFill>
                  <a:srgbClr val="FFFFFF"/>
                </a:solidFill>
                <a:latin typeface="Gill Sans"/>
                <a:ea typeface="Gill Sans"/>
                <a:cs typeface="Gill Sans"/>
                <a:sym typeface="Gill Sans"/>
              </a:defRPr>
            </a:lvl1pPr>
          </a:lstStyle>
          <a:p>
            <a:r>
              <a:t>Choosing a Very Fast Driver</a:t>
            </a:r>
          </a:p>
        </p:txBody>
      </p:sp>
      <p:grpSp>
        <p:nvGrpSpPr>
          <p:cNvPr id="1204" name="Group"/>
          <p:cNvGrpSpPr/>
          <p:nvPr/>
        </p:nvGrpSpPr>
        <p:grpSpPr>
          <a:xfrm>
            <a:off x="1544106" y="3949229"/>
            <a:ext cx="9857370" cy="5211148"/>
            <a:chOff x="0" y="0"/>
            <a:chExt cx="9857368" cy="5211147"/>
          </a:xfrm>
        </p:grpSpPr>
        <p:pic>
          <p:nvPicPr>
            <p:cNvPr id="1202" name="selfinjection.png" descr="selfinjection.png"/>
            <p:cNvPicPr>
              <a:picLocks noChangeAspect="1"/>
            </p:cNvPicPr>
            <p:nvPr/>
          </p:nvPicPr>
          <p:blipFill>
            <a:blip r:embed="rId13"/>
            <a:stretch>
              <a:fillRect/>
            </a:stretch>
          </p:blipFill>
          <p:spPr>
            <a:xfrm>
              <a:off x="0" y="479611"/>
              <a:ext cx="9857369" cy="4731537"/>
            </a:xfrm>
            <a:prstGeom prst="rect">
              <a:avLst/>
            </a:prstGeom>
            <a:ln w="12700" cap="flat">
              <a:noFill/>
              <a:miter lim="400000"/>
            </a:ln>
            <a:effectLst/>
          </p:spPr>
        </p:pic>
        <p:pic>
          <p:nvPicPr>
            <p:cNvPr id="1203" name="pasted-movie.png" descr="pasted-movie.png"/>
            <p:cNvPicPr>
              <a:picLocks noChangeAspect="1"/>
            </p:cNvPicPr>
            <p:nvPr/>
          </p:nvPicPr>
          <p:blipFill>
            <a:blip r:embed="rId14"/>
            <a:stretch>
              <a:fillRect/>
            </a:stretch>
          </p:blipFill>
          <p:spPr>
            <a:xfrm>
              <a:off x="2944484" y="0"/>
              <a:ext cx="3520788" cy="1019175"/>
            </a:xfrm>
            <a:prstGeom prst="rect">
              <a:avLst/>
            </a:prstGeom>
            <a:ln w="12700" cap="flat">
              <a:noFill/>
              <a:miter lim="400000"/>
            </a:ln>
            <a:effectLst/>
          </p:spPr>
        </p:pic>
      </p:grpSp>
      <mc:AlternateContent xmlns:mc="http://schemas.openxmlformats.org/markup-compatibility/2006" xmlns:a14="http://schemas.microsoft.com/office/drawing/2010/main">
        <mc:Choice Requires="a14">
          <p:sp>
            <p:nvSpPr>
              <p:cNvPr id="1205" name="Example   and"/>
              <p:cNvSpPr txBox="1"/>
              <p:nvPr/>
            </p:nvSpPr>
            <p:spPr>
              <a:xfrm>
                <a:off x="3556847" y="3387726"/>
                <a:ext cx="5835881" cy="70001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71437" tIns="71437" rIns="71437" bIns="71437" anchor="ctr">
                <a:spAutoFit/>
              </a:bodyPr>
              <a:lstStyle/>
              <a:p>
                <a:pPr algn="l" defTabSz="457200">
                  <a:defRPr sz="3200">
                    <a:latin typeface="Gill Sans Light"/>
                    <a:ea typeface="Gill Sans Light"/>
                    <a:cs typeface="Gill Sans Light"/>
                    <a:sym typeface="Gill Sans Light"/>
                  </a:defRPr>
                </a:pPr>
                <a:r>
                  <a:t>Example </a:t>
                </a:r>
                <a14:m>
                  <m:oMath xmlns:m="http://schemas.openxmlformats.org/officeDocument/2006/math">
                    <m:sSubSup>
                      <m:sSubSupPr>
                        <m:ctrlPr>
                          <a:rPr sz="3350" i="1">
                            <a:solidFill>
                              <a:srgbClr val="000000"/>
                            </a:solidFill>
                            <a:latin typeface="Cambria Math" panose="02040503050406030204" pitchFamily="18" charset="0"/>
                          </a:rPr>
                        </m:ctrlPr>
                      </m:sSubSup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𝑝</m:t>
                        </m:r>
                      </m:sub>
                      <m:sup>
                        <m:r>
                          <a:rPr sz="3350" i="1">
                            <a:solidFill>
                              <a:srgbClr val="000000"/>
                            </a:solidFill>
                            <a:latin typeface="Cambria Math" panose="02040503050406030204" pitchFamily="18" charset="0"/>
                          </a:rPr>
                          <m:t>𝑖</m:t>
                        </m:r>
                      </m:sup>
                    </m:sSubSup>
                    <m:r>
                      <a:rPr sz="3350" i="1">
                        <a:solidFill>
                          <a:srgbClr val="000000"/>
                        </a:solidFill>
                        <a:latin typeface="Cambria Math" panose="02040503050406030204" pitchFamily="18" charset="0"/>
                      </a:rPr>
                      <m:t>=0.5</m:t>
                    </m:r>
                    <m:r>
                      <a:rPr sz="3350" i="1">
                        <a:solidFill>
                          <a:srgbClr val="000000"/>
                        </a:solidFill>
                        <a:latin typeface="Cambria Math" panose="02040503050406030204" pitchFamily="18" charset="0"/>
                      </a:rPr>
                      <m:t>𝑐</m:t>
                    </m:r>
                  </m:oMath>
                </a14:m>
                <a:r>
                  <a:t> and </a:t>
                </a: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𝑑</m:t>
                        </m:r>
                      </m:sub>
                    </m:sSub>
                    <m:r>
                      <a:rPr sz="3350" i="1">
                        <a:solidFill>
                          <a:srgbClr val="000000"/>
                        </a:solidFill>
                        <a:latin typeface="Cambria Math" panose="02040503050406030204" pitchFamily="18" charset="0"/>
                      </a:rPr>
                      <m:t>=0.97</m:t>
                    </m:r>
                    <m:r>
                      <a:rPr sz="3350" i="1">
                        <a:solidFill>
                          <a:srgbClr val="000000"/>
                        </a:solidFill>
                        <a:latin typeface="Cambria Math" panose="02040503050406030204" pitchFamily="18" charset="0"/>
                      </a:rPr>
                      <m:t>𝑐</m:t>
                    </m:r>
                  </m:oMath>
                </a14:m>
                <a:endParaRPr/>
              </a:p>
            </p:txBody>
          </p:sp>
        </mc:Choice>
        <mc:Fallback xmlns="">
          <p:sp>
            <p:nvSpPr>
              <p:cNvPr id="1205" name="Example   and"/>
              <p:cNvSpPr txBox="1">
                <a:spLocks noRot="1" noChangeAspect="1" noMove="1" noResize="1" noEditPoints="1" noAdjustHandles="1" noChangeArrowheads="1" noChangeShapeType="1" noTextEdit="1"/>
              </p:cNvSpPr>
              <p:nvPr/>
            </p:nvSpPr>
            <p:spPr>
              <a:xfrm>
                <a:off x="3556847" y="3387726"/>
                <a:ext cx="5835881" cy="700013"/>
              </a:xfrm>
              <a:prstGeom prst="rect">
                <a:avLst/>
              </a:prstGeom>
              <a:blipFill>
                <a:blip r:embed="rId16"/>
                <a:stretch>
                  <a:fillRect l="-2820" t="-1754" r="-6941" b="-1754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206" name="To trap the particles, we need to have a very steep down ramp in the beginning."/>
          <p:cNvSpPr txBox="1"/>
          <p:nvPr/>
        </p:nvSpPr>
        <p:spPr>
          <a:xfrm>
            <a:off x="2698059" y="9175862"/>
            <a:ext cx="7993257" cy="10826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algn="l" defTabSz="457200">
              <a:defRPr sz="3200">
                <a:latin typeface="Gill Sans Light"/>
                <a:ea typeface="Gill Sans Light"/>
                <a:cs typeface="Gill Sans Light"/>
                <a:sym typeface="Gill Sans Light"/>
              </a:defRPr>
            </a:pPr>
            <a:r>
              <a:t>To trap the particles, we need to have a very </a:t>
            </a:r>
            <a:r>
              <a:rPr>
                <a:latin typeface="Gill Sans"/>
                <a:ea typeface="Gill Sans"/>
                <a:cs typeface="Gill Sans"/>
                <a:sym typeface="Gill Sans"/>
              </a:rPr>
              <a:t>steep down ramp </a:t>
            </a:r>
            <a:r>
              <a:t>in the beginning. </a:t>
            </a:r>
          </a:p>
        </p:txBody>
      </p:sp>
      <mc:AlternateContent xmlns:mc="http://schemas.openxmlformats.org/markup-compatibility/2006" xmlns:a14="http://schemas.microsoft.com/office/drawing/2010/main">
        <mc:Choice Requires="a14">
          <p:sp>
            <p:nvSpPr>
              <p:cNvPr id="1207" name="This leads to strong self-injection, that perturbs the wake structure."/>
              <p:cNvSpPr txBox="1"/>
              <p:nvPr/>
            </p:nvSpPr>
            <p:spPr>
              <a:xfrm>
                <a:off x="3355866" y="10654930"/>
                <a:ext cx="6227036" cy="110217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spAutoFit/>
              </a:bodyPr>
              <a:lstStyle/>
              <a:p>
                <a:pPr algn="l" defTabSz="457200">
                  <a:defRPr sz="3200">
                    <a:latin typeface="Gill Sans Light"/>
                    <a:ea typeface="Gill Sans Light"/>
                    <a:cs typeface="Gill Sans Light"/>
                    <a:sym typeface="Gill Sans Light"/>
                  </a:defRPr>
                </a:pPr>
                <a14:m>
                  <m:oMath xmlns:m="http://schemas.openxmlformats.org/officeDocument/2006/math">
                    <m:r>
                      <a:rPr sz="3350" i="1">
                        <a:solidFill>
                          <a:srgbClr val="000000"/>
                        </a:solidFill>
                        <a:latin typeface="Cambria Math" panose="02040503050406030204" pitchFamily="18" charset="0"/>
                      </a:rPr>
                      <m:t>→</m:t>
                    </m:r>
                  </m:oMath>
                </a14:m>
                <a:r>
                  <a:t>This leads to strong </a:t>
                </a:r>
                <a:r>
                  <a:rPr>
                    <a:latin typeface="Gill Sans"/>
                    <a:ea typeface="Gill Sans"/>
                    <a:cs typeface="Gill Sans"/>
                    <a:sym typeface="Gill Sans"/>
                  </a:rPr>
                  <a:t>self-injection</a:t>
                </a:r>
                <a:r>
                  <a:t>, that perturbs the wake structure.</a:t>
                </a:r>
              </a:p>
            </p:txBody>
          </p:sp>
        </mc:Choice>
        <mc:Fallback xmlns="">
          <p:sp>
            <p:nvSpPr>
              <p:cNvPr id="1207" name="This leads to strong self-injection, that perturbs the wake structure."/>
              <p:cNvSpPr txBox="1">
                <a:spLocks noRot="1" noChangeAspect="1" noMove="1" noResize="1" noEditPoints="1" noAdjustHandles="1" noChangeArrowheads="1" noChangeShapeType="1" noTextEdit="1"/>
              </p:cNvSpPr>
              <p:nvPr/>
            </p:nvSpPr>
            <p:spPr>
              <a:xfrm>
                <a:off x="3355866" y="10654930"/>
                <a:ext cx="6227036" cy="1102174"/>
              </a:xfrm>
              <a:prstGeom prst="rect">
                <a:avLst/>
              </a:prstGeom>
              <a:blipFill>
                <a:blip r:embed="rId17"/>
                <a:stretch>
                  <a:fillRect l="-2851" t="-6897" b="-17241"/>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209" name="when the driver velocity decreases, , the distance it can travel within one plasma period ( ) also becomes shorter.…"/>
              <p:cNvSpPr txBox="1"/>
              <p:nvPr/>
            </p:nvSpPr>
            <p:spPr>
              <a:xfrm>
                <a:off x="13417379" y="8177288"/>
                <a:ext cx="9857370" cy="1659311"/>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spAutoFit/>
              </a:bodyPr>
              <a:lstStyle/>
              <a:p>
                <a:pPr algn="l" defTabSz="457200">
                  <a:defRPr sz="3200">
                    <a:latin typeface="Gill Sans Light"/>
                    <a:ea typeface="Gill Sans Light"/>
                    <a:cs typeface="Gill Sans Light"/>
                    <a:sym typeface="Gill Sans Light"/>
                  </a:defRPr>
                </a:pPr>
                <a:r>
                  <a:t>when the driver velocity decreases, , the distance it can travel within one plasma period (</a:t>
                </a:r>
                <a14:m>
                  <m:oMath xmlns:m="http://schemas.openxmlformats.org/officeDocument/2006/math">
                    <m:f>
                      <m:fPr>
                        <m:type m:val="lin"/>
                        <m:ctrlPr>
                          <a:rPr sz="3350" i="1">
                            <a:solidFill>
                              <a:srgbClr val="000000"/>
                            </a:solidFill>
                            <a:latin typeface="Cambria Math" panose="02040503050406030204" pitchFamily="18" charset="0"/>
                          </a:rPr>
                        </m:ctrlPr>
                      </m:fPr>
                      <m:num>
                        <m:r>
                          <a:rPr sz="3350" i="1">
                            <a:solidFill>
                              <a:srgbClr val="000000"/>
                            </a:solidFill>
                            <a:latin typeface="Cambria Math" panose="02040503050406030204" pitchFamily="18" charset="0"/>
                          </a:rPr>
                          <m:t>1</m:t>
                        </m:r>
                      </m:num>
                      <m:den>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𝜔</m:t>
                            </m:r>
                          </m:e>
                          <m:sub>
                            <m:r>
                              <a:rPr sz="3350" i="1">
                                <a:solidFill>
                                  <a:srgbClr val="000000"/>
                                </a:solidFill>
                                <a:latin typeface="Cambria Math" panose="02040503050406030204" pitchFamily="18" charset="0"/>
                              </a:rPr>
                              <m:t>𝑝</m:t>
                            </m:r>
                          </m:sub>
                        </m:sSub>
                      </m:den>
                    </m:f>
                  </m:oMath>
                </a14:m>
                <a:r>
                  <a:t>) also becomes shorter. </a:t>
                </a:r>
              </a:p>
              <a:p>
                <a:pPr algn="l" defTabSz="457200">
                  <a:defRPr sz="3200">
                    <a:latin typeface="Gill Sans Light"/>
                    <a:ea typeface="Gill Sans Light"/>
                    <a:cs typeface="Gill Sans Light"/>
                    <a:sym typeface="Gill Sans Light"/>
                  </a:defRPr>
                </a:pPr>
                <a14:m>
                  <m:oMath xmlns:m="http://schemas.openxmlformats.org/officeDocument/2006/math">
                    <m:r>
                      <a:rPr sz="3350" i="1">
                        <a:solidFill>
                          <a:srgbClr val="000000"/>
                        </a:solidFill>
                        <a:latin typeface="Cambria Math" panose="02040503050406030204" pitchFamily="18" charset="0"/>
                      </a:rPr>
                      <m:t>→</m:t>
                    </m:r>
                  </m:oMath>
                </a14:m>
                <a:r>
                  <a:t> the size of the formed plasma wake is reduced.</a:t>
                </a:r>
              </a:p>
            </p:txBody>
          </p:sp>
        </mc:Choice>
        <mc:Fallback xmlns="">
          <p:sp>
            <p:nvSpPr>
              <p:cNvPr id="1209" name="when the driver velocity decreases, , the distance it can travel within one plasma period ( ) also becomes shorter.…"/>
              <p:cNvSpPr txBox="1">
                <a:spLocks noRot="1" noChangeAspect="1" noMove="1" noResize="1" noEditPoints="1" noAdjustHandles="1" noChangeArrowheads="1" noChangeShapeType="1" noTextEdit="1"/>
              </p:cNvSpPr>
              <p:nvPr/>
            </p:nvSpPr>
            <p:spPr>
              <a:xfrm>
                <a:off x="13417379" y="8177288"/>
                <a:ext cx="9857370" cy="1659311"/>
              </a:xfrm>
              <a:prstGeom prst="rect">
                <a:avLst/>
              </a:prstGeom>
              <a:blipFill>
                <a:blip r:embed="rId18"/>
                <a:stretch>
                  <a:fillRect l="-1673" t="-32576" b="-27273"/>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210" name="Choosing a Very Slow Driver"/>
          <p:cNvSpPr/>
          <p:nvPr/>
        </p:nvSpPr>
        <p:spPr>
          <a:xfrm>
            <a:off x="12555407" y="2357286"/>
            <a:ext cx="11581314" cy="791213"/>
          </a:xfrm>
          <a:prstGeom prst="rect">
            <a:avLst/>
          </a:prstGeom>
          <a:solidFill>
            <a:srgbClr val="137F4E"/>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defTabSz="457200">
              <a:lnSpc>
                <a:spcPts val="4400"/>
              </a:lnSpc>
              <a:tabLst>
                <a:tab pos="1066800" algn="l"/>
              </a:tabLst>
              <a:defRPr sz="3200" b="1">
                <a:solidFill>
                  <a:srgbClr val="FFFFFF"/>
                </a:solidFill>
                <a:latin typeface="Gill Sans"/>
                <a:ea typeface="Gill Sans"/>
                <a:cs typeface="Gill Sans"/>
                <a:sym typeface="Gill Sans"/>
              </a:defRPr>
            </a:lvl1pPr>
          </a:lstStyle>
          <a:p>
            <a:r>
              <a:t>Choosing a Very Slow Driver</a:t>
            </a:r>
          </a:p>
        </p:txBody>
      </p:sp>
      <p:grpSp>
        <p:nvGrpSpPr>
          <p:cNvPr id="1219" name="Group"/>
          <p:cNvGrpSpPr/>
          <p:nvPr/>
        </p:nvGrpSpPr>
        <p:grpSpPr>
          <a:xfrm>
            <a:off x="17726733" y="4444223"/>
            <a:ext cx="6465763" cy="3170548"/>
            <a:chOff x="0" y="0"/>
            <a:chExt cx="6465761" cy="3170546"/>
          </a:xfrm>
        </p:grpSpPr>
        <p:pic>
          <p:nvPicPr>
            <p:cNvPr id="1211" name="097.png" descr="097.png"/>
            <p:cNvPicPr>
              <a:picLocks noChangeAspect="1"/>
            </p:cNvPicPr>
            <p:nvPr/>
          </p:nvPicPr>
          <p:blipFill>
            <a:blip r:embed="rId19"/>
            <a:stretch>
              <a:fillRect/>
            </a:stretch>
          </p:blipFill>
          <p:spPr>
            <a:xfrm>
              <a:off x="0" y="0"/>
              <a:ext cx="6465762" cy="3103567"/>
            </a:xfrm>
            <a:prstGeom prst="rect">
              <a:avLst/>
            </a:prstGeom>
            <a:ln w="12700" cap="flat">
              <a:noFill/>
              <a:miter lim="400000"/>
            </a:ln>
            <a:effectLst/>
          </p:spPr>
        </p:pic>
        <p:sp>
          <p:nvSpPr>
            <p:cNvPr id="1212" name="Line"/>
            <p:cNvSpPr/>
            <p:nvPr/>
          </p:nvSpPr>
          <p:spPr>
            <a:xfrm>
              <a:off x="4185305" y="2567403"/>
              <a:ext cx="683489" cy="1125"/>
            </a:xfrm>
            <a:prstGeom prst="line">
              <a:avLst/>
            </a:prstGeom>
            <a:noFill/>
            <a:ln w="50800" cap="flat">
              <a:solidFill>
                <a:srgbClr val="B8371E"/>
              </a:solidFill>
              <a:prstDash val="solid"/>
              <a:miter lim="400000"/>
              <a:headEnd type="triangle" w="med" len="med"/>
              <a:tailEnd type="triangle" w="med" len="med"/>
            </a:ln>
            <a:effectLst/>
          </p:spPr>
          <p:txBody>
            <a:bodyPr wrap="square" lIns="71437" tIns="71437" rIns="71437" bIns="71437" numCol="1" anchor="ctr">
              <a:noAutofit/>
            </a:bodyPr>
            <a:lstStyle/>
            <a:p>
              <a:pPr>
                <a:defRPr sz="3200">
                  <a:solidFill>
                    <a:srgbClr val="FFFFFF"/>
                  </a:solidFill>
                </a:defRPr>
              </a:pPr>
              <a:endParaRPr/>
            </a:p>
          </p:txBody>
        </p:sp>
        <mc:AlternateContent xmlns:mc="http://schemas.openxmlformats.org/markup-compatibility/2006" xmlns:a14="http://schemas.microsoft.com/office/drawing/2010/main">
          <mc:Choice Requires="a14">
            <p:sp>
              <p:nvSpPr>
                <p:cNvPr id="1213" name="Rectangle"/>
                <p:cNvSpPr txBox="1"/>
                <p:nvPr/>
              </p:nvSpPr>
              <p:spPr>
                <a:xfrm>
                  <a:off x="3952316" y="2551328"/>
                  <a:ext cx="1149467" cy="619219"/>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solidFill>
                        <a:srgbClr val="B8371E"/>
                      </a:solidFill>
                      <a:latin typeface="Gill Sans"/>
                      <a:ea typeface="Gill Sans"/>
                      <a:cs typeface="Gill Sans"/>
                      <a:sym typeface="Gill Sans"/>
                    </a:defRPr>
                  </a:lvl1pPr>
                </a:lstStyle>
                <a:p>
                  <a:pPr/>
                  <a14:m>
                    <m:oMathPara xmlns:m="http://schemas.openxmlformats.org/officeDocument/2006/math">
                      <m:oMathParaPr>
                        <m:jc m:val="center"/>
                      </m:oMathParaPr>
                      <m:oMath>
                        <m:r>
                          <a:rPr sz="2400" i="1">
                            <a:solidFill>
                              <a:srgbClr val="B8361D"/>
                            </a:solidFill>
                            <a:latin typeface="Cambria Math" panose="02040503050406030204" pitchFamily="18" charset="0"/>
                          </a:rPr>
                          <m:t>0.97⋅</m:t>
                        </m:r>
                        <m:sSub>
                          <m:sSubPr>
                            <m:ctrlPr>
                              <a:rPr sz="2400" i="1">
                                <a:solidFill>
                                  <a:srgbClr val="B8361D"/>
                                </a:solidFill>
                                <a:latin typeface="Cambria Math" panose="02040503050406030204" pitchFamily="18" charset="0"/>
                              </a:rPr>
                            </m:ctrlPr>
                          </m:sSubPr>
                          <m:e>
                            <m:r>
                              <a:rPr sz="2400" i="1">
                                <a:solidFill>
                                  <a:srgbClr val="B8361D"/>
                                </a:solidFill>
                                <a:latin typeface="Cambria Math" panose="02040503050406030204" pitchFamily="18" charset="0"/>
                              </a:rPr>
                              <m:t>𝜆</m:t>
                            </m:r>
                          </m:e>
                          <m:sub>
                            <m:r>
                              <a:rPr sz="2400" i="1">
                                <a:solidFill>
                                  <a:srgbClr val="B8361D"/>
                                </a:solidFill>
                                <a:latin typeface="Cambria Math" panose="02040503050406030204" pitchFamily="18" charset="0"/>
                              </a:rPr>
                              <m:t>𝑝</m:t>
                            </m:r>
                          </m:sub>
                        </m:sSub>
                      </m:oMath>
                    </m:oMathPara>
                  </a14:m>
                  <a:endParaRPr/>
                </a:p>
              </p:txBody>
            </p:sp>
          </mc:Choice>
          <mc:Fallback xmlns="">
            <p:sp>
              <p:nvSpPr>
                <p:cNvPr id="1213" name="Rectangle"/>
                <p:cNvSpPr txBox="1">
                  <a:spLocks noRot="1" noChangeAspect="1" noMove="1" noResize="1" noEditPoints="1" noAdjustHandles="1" noChangeArrowheads="1" noChangeShapeType="1" noTextEdit="1"/>
                </p:cNvSpPr>
                <p:nvPr/>
              </p:nvSpPr>
              <p:spPr>
                <a:xfrm>
                  <a:off x="3952316" y="2551328"/>
                  <a:ext cx="1149467" cy="619219"/>
                </a:xfrm>
                <a:prstGeom prst="rect">
                  <a:avLst/>
                </a:prstGeom>
                <a:blipFill>
                  <a:blip r:embed="rId20"/>
                  <a:stretch>
                    <a:fillRect t="-6122" b="-22449"/>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214" name="Rectangle"/>
                <p:cNvSpPr txBox="1"/>
                <p:nvPr/>
              </p:nvSpPr>
              <p:spPr>
                <a:xfrm>
                  <a:off x="4471745" y="1800899"/>
                  <a:ext cx="450091" cy="739262"/>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2450" i="1">
                                <a:solidFill>
                                  <a:srgbClr val="000000"/>
                                </a:solidFill>
                                <a:latin typeface="Cambria Math" panose="02040503050406030204" pitchFamily="18" charset="0"/>
                              </a:rPr>
                            </m:ctrlPr>
                          </m:sSubPr>
                          <m:e>
                            <m:r>
                              <a:rPr sz="2450" i="1">
                                <a:solidFill>
                                  <a:srgbClr val="000000"/>
                                </a:solidFill>
                                <a:latin typeface="Cambria Math" panose="02040503050406030204" pitchFamily="18" charset="0"/>
                              </a:rPr>
                              <m:t>1</m:t>
                            </m:r>
                          </m:e>
                          <m:sub>
                            <m:r>
                              <a:rPr sz="2450" i="1">
                                <a:solidFill>
                                  <a:srgbClr val="000000"/>
                                </a:solidFill>
                                <a:latin typeface="Cambria Math" panose="02040503050406030204" pitchFamily="18" charset="0"/>
                              </a:rPr>
                              <m:t>𝑠𝑡</m:t>
                            </m:r>
                          </m:sub>
                        </m:sSub>
                      </m:oMath>
                    </m:oMathPara>
                  </a14:m>
                  <a:endParaRPr/>
                </a:p>
              </p:txBody>
            </p:sp>
          </mc:Choice>
          <mc:Fallback xmlns="">
            <p:sp>
              <p:nvSpPr>
                <p:cNvPr id="1214" name="Rectangle"/>
                <p:cNvSpPr txBox="1">
                  <a:spLocks noRot="1" noChangeAspect="1" noMove="1" noResize="1" noEditPoints="1" noAdjustHandles="1" noChangeArrowheads="1" noChangeShapeType="1" noTextEdit="1"/>
                </p:cNvSpPr>
                <p:nvPr/>
              </p:nvSpPr>
              <p:spPr>
                <a:xfrm>
                  <a:off x="4471745" y="1800899"/>
                  <a:ext cx="450091" cy="739262"/>
                </a:xfrm>
                <a:prstGeom prst="rect">
                  <a:avLst/>
                </a:prstGeom>
                <a:blipFill>
                  <a:blip r:embed="rId21"/>
                  <a:stretch>
                    <a:fillRect l="-27027"/>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215" name="Rectangle"/>
                <p:cNvSpPr txBox="1"/>
                <p:nvPr/>
              </p:nvSpPr>
              <p:spPr>
                <a:xfrm>
                  <a:off x="3501767" y="1835829"/>
                  <a:ext cx="523013" cy="675826"/>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2450" i="1">
                                <a:solidFill>
                                  <a:srgbClr val="000000"/>
                                </a:solidFill>
                                <a:latin typeface="Cambria Math" panose="02040503050406030204" pitchFamily="18" charset="0"/>
                              </a:rPr>
                            </m:ctrlPr>
                          </m:sSubPr>
                          <m:e>
                            <m:r>
                              <a:rPr sz="2450" i="1">
                                <a:solidFill>
                                  <a:srgbClr val="000000"/>
                                </a:solidFill>
                                <a:latin typeface="Cambria Math" panose="02040503050406030204" pitchFamily="18" charset="0"/>
                              </a:rPr>
                              <m:t>2</m:t>
                            </m:r>
                          </m:e>
                          <m:sub>
                            <m:r>
                              <a:rPr sz="2450" i="1">
                                <a:solidFill>
                                  <a:srgbClr val="000000"/>
                                </a:solidFill>
                                <a:latin typeface="Cambria Math" panose="02040503050406030204" pitchFamily="18" charset="0"/>
                              </a:rPr>
                              <m:t>𝑛𝑑</m:t>
                            </m:r>
                          </m:sub>
                        </m:sSub>
                      </m:oMath>
                    </m:oMathPara>
                  </a14:m>
                  <a:endParaRPr/>
                </a:p>
              </p:txBody>
            </p:sp>
          </mc:Choice>
          <mc:Fallback xmlns="">
            <p:sp>
              <p:nvSpPr>
                <p:cNvPr id="1215" name="Rectangle"/>
                <p:cNvSpPr txBox="1">
                  <a:spLocks noRot="1" noChangeAspect="1" noMove="1" noResize="1" noEditPoints="1" noAdjustHandles="1" noChangeArrowheads="1" noChangeShapeType="1" noTextEdit="1"/>
                </p:cNvSpPr>
                <p:nvPr/>
              </p:nvSpPr>
              <p:spPr>
                <a:xfrm>
                  <a:off x="3501767" y="1835829"/>
                  <a:ext cx="523013" cy="675826"/>
                </a:xfrm>
                <a:prstGeom prst="rect">
                  <a:avLst/>
                </a:prstGeom>
                <a:blipFill>
                  <a:blip r:embed="rId22"/>
                  <a:stretch>
                    <a:fillRect l="-26190"/>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216" name="Rectangle"/>
                <p:cNvSpPr txBox="1"/>
                <p:nvPr/>
              </p:nvSpPr>
              <p:spPr>
                <a:xfrm>
                  <a:off x="2636250" y="1835829"/>
                  <a:ext cx="557695" cy="684758"/>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2850" i="1">
                                <a:solidFill>
                                  <a:srgbClr val="000000"/>
                                </a:solidFill>
                                <a:latin typeface="Cambria Math" panose="02040503050406030204" pitchFamily="18" charset="0"/>
                              </a:rPr>
                            </m:ctrlPr>
                          </m:sSubPr>
                          <m:e>
                            <m:r>
                              <a:rPr sz="2850" i="1">
                                <a:solidFill>
                                  <a:srgbClr val="000000"/>
                                </a:solidFill>
                                <a:latin typeface="Cambria Math" panose="02040503050406030204" pitchFamily="18" charset="0"/>
                              </a:rPr>
                              <m:t>3</m:t>
                            </m:r>
                          </m:e>
                          <m:sub>
                            <m:r>
                              <a:rPr sz="2850" i="1">
                                <a:solidFill>
                                  <a:srgbClr val="000000"/>
                                </a:solidFill>
                                <a:latin typeface="Cambria Math" panose="02040503050406030204" pitchFamily="18" charset="0"/>
                              </a:rPr>
                              <m:t>𝑟𝑑</m:t>
                            </m:r>
                          </m:sub>
                        </m:sSub>
                      </m:oMath>
                    </m:oMathPara>
                  </a14:m>
                  <a:endParaRPr/>
                </a:p>
              </p:txBody>
            </p:sp>
          </mc:Choice>
          <mc:Fallback xmlns="">
            <p:sp>
              <p:nvSpPr>
                <p:cNvPr id="1216" name="Rectangle"/>
                <p:cNvSpPr txBox="1">
                  <a:spLocks noRot="1" noChangeAspect="1" noMove="1" noResize="1" noEditPoints="1" noAdjustHandles="1" noChangeArrowheads="1" noChangeShapeType="1" noTextEdit="1"/>
                </p:cNvSpPr>
                <p:nvPr/>
              </p:nvSpPr>
              <p:spPr>
                <a:xfrm>
                  <a:off x="2636250" y="1835829"/>
                  <a:ext cx="557695" cy="684758"/>
                </a:xfrm>
                <a:prstGeom prst="rect">
                  <a:avLst/>
                </a:prstGeom>
                <a:blipFill>
                  <a:blip r:embed="rId23"/>
                  <a:stretch>
                    <a:fillRect l="-28889"/>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217" name="Rectangle"/>
                <p:cNvSpPr txBox="1"/>
                <p:nvPr/>
              </p:nvSpPr>
              <p:spPr>
                <a:xfrm>
                  <a:off x="1671889" y="1836004"/>
                  <a:ext cx="612093" cy="642775"/>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defTabSz="457200">
                    <a:tabLst>
                      <a:tab pos="1066800" algn="l"/>
                    </a:tabLst>
                    <a:defRPr sz="3500">
                      <a:latin typeface="Gill Sans"/>
                      <a:ea typeface="Gill Sans"/>
                      <a:cs typeface="Gill Sans"/>
                      <a:sym typeface="Gill Sans"/>
                    </a:defRPr>
                  </a:lvl1pPr>
                </a:lstStyle>
                <a:p>
                  <a:pPr/>
                  <a14:m>
                    <m:oMathPara xmlns:m="http://schemas.openxmlformats.org/officeDocument/2006/math">
                      <m:oMathParaPr>
                        <m:jc m:val="center"/>
                      </m:oMathParaPr>
                      <m:oMath>
                        <m:sSub>
                          <m:sSubPr>
                            <m:ctrlPr>
                              <a:rPr sz="3400" i="1">
                                <a:solidFill>
                                  <a:srgbClr val="000000"/>
                                </a:solidFill>
                                <a:latin typeface="Cambria Math" panose="02040503050406030204" pitchFamily="18" charset="0"/>
                              </a:rPr>
                            </m:ctrlPr>
                          </m:sSubPr>
                          <m:e>
                            <m:r>
                              <a:rPr sz="3400" i="1">
                                <a:solidFill>
                                  <a:srgbClr val="000000"/>
                                </a:solidFill>
                                <a:latin typeface="Cambria Math" panose="02040503050406030204" pitchFamily="18" charset="0"/>
                              </a:rPr>
                              <m:t>4</m:t>
                            </m:r>
                          </m:e>
                          <m:sub>
                            <m:r>
                              <a:rPr sz="3400" i="1">
                                <a:solidFill>
                                  <a:srgbClr val="000000"/>
                                </a:solidFill>
                                <a:latin typeface="Cambria Math" panose="02040503050406030204" pitchFamily="18" charset="0"/>
                              </a:rPr>
                              <m:t>𝑡ℎ</m:t>
                            </m:r>
                          </m:sub>
                        </m:sSub>
                      </m:oMath>
                    </m:oMathPara>
                  </a14:m>
                  <a:endParaRPr/>
                </a:p>
              </p:txBody>
            </p:sp>
          </mc:Choice>
          <mc:Fallback xmlns="">
            <p:sp>
              <p:nvSpPr>
                <p:cNvPr id="1217" name="Rectangle"/>
                <p:cNvSpPr txBox="1">
                  <a:spLocks noRot="1" noChangeAspect="1" noMove="1" noResize="1" noEditPoints="1" noAdjustHandles="1" noChangeArrowheads="1" noChangeShapeType="1" noTextEdit="1"/>
                </p:cNvSpPr>
                <p:nvPr/>
              </p:nvSpPr>
              <p:spPr>
                <a:xfrm>
                  <a:off x="1671889" y="1836004"/>
                  <a:ext cx="612093" cy="642775"/>
                </a:xfrm>
                <a:prstGeom prst="rect">
                  <a:avLst/>
                </a:prstGeom>
                <a:blipFill>
                  <a:blip r:embed="rId24"/>
                  <a:stretch>
                    <a:fillRect l="-32653" r="-2041" b="-3846"/>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218" name="Driver at"/>
                <p:cNvSpPr txBox="1"/>
                <p:nvPr/>
              </p:nvSpPr>
              <p:spPr>
                <a:xfrm>
                  <a:off x="2207936" y="494133"/>
                  <a:ext cx="2830657" cy="651832"/>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p>
                  <a:pPr defTabSz="457200">
                    <a:tabLst>
                      <a:tab pos="1066800" algn="l"/>
                    </a:tabLst>
                    <a:defRPr sz="3200">
                      <a:latin typeface="Gill Sans"/>
                      <a:ea typeface="Gill Sans"/>
                      <a:cs typeface="Gill Sans"/>
                      <a:sym typeface="Gill Sans"/>
                    </a:defRPr>
                  </a:pPr>
                  <a:r>
                    <a:rPr>
                      <a:latin typeface="Gill Sans Light"/>
                      <a:ea typeface="Gill Sans Light"/>
                      <a:cs typeface="Gill Sans Light"/>
                      <a:sym typeface="Gill Sans Light"/>
                    </a:rPr>
                    <a:t>Driver at </a:t>
                  </a:r>
                  <a14:m>
                    <m:oMath xmlns:m="http://schemas.openxmlformats.org/officeDocument/2006/math">
                      <m:r>
                        <a:rPr sz="3350" i="1">
                          <a:solidFill>
                            <a:srgbClr val="000000"/>
                          </a:solidFill>
                          <a:latin typeface="Cambria Math" panose="02040503050406030204" pitchFamily="18" charset="0"/>
                        </a:rPr>
                        <m:t>0.97</m:t>
                      </m:r>
                      <m:r>
                        <a:rPr sz="3350" i="1">
                          <a:solidFill>
                            <a:srgbClr val="000000"/>
                          </a:solidFill>
                          <a:latin typeface="Cambria Math" panose="02040503050406030204" pitchFamily="18" charset="0"/>
                        </a:rPr>
                        <m:t>𝑐</m:t>
                      </m:r>
                    </m:oMath>
                  </a14:m>
                  <a:endParaRPr>
                    <a:latin typeface="Gill Sans Light"/>
                    <a:ea typeface="Gill Sans Light"/>
                    <a:cs typeface="Gill Sans Light"/>
                    <a:sym typeface="Gill Sans Light"/>
                  </a:endParaRPr>
                </a:p>
              </p:txBody>
            </p:sp>
          </mc:Choice>
          <mc:Fallback xmlns="">
            <p:sp>
              <p:nvSpPr>
                <p:cNvPr id="1218" name="Driver at"/>
                <p:cNvSpPr txBox="1">
                  <a:spLocks noRot="1" noChangeAspect="1" noMove="1" noResize="1" noEditPoints="1" noAdjustHandles="1" noChangeArrowheads="1" noChangeShapeType="1" noTextEdit="1"/>
                </p:cNvSpPr>
                <p:nvPr/>
              </p:nvSpPr>
              <p:spPr>
                <a:xfrm>
                  <a:off x="2207936" y="494133"/>
                  <a:ext cx="2830657" cy="651832"/>
                </a:xfrm>
                <a:prstGeom prst="rect">
                  <a:avLst/>
                </a:prstGeom>
                <a:blipFill>
                  <a:blip r:embed="rId25"/>
                  <a:stretch>
                    <a:fillRect l="-3571" t="-3774" b="-24528"/>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grpSp>
      <p:sp>
        <p:nvSpPr>
          <p:cNvPr id="1220" name="Slower drivers produce shorter plasma wake wavelengths"/>
          <p:cNvSpPr txBox="1"/>
          <p:nvPr/>
        </p:nvSpPr>
        <p:spPr>
          <a:xfrm>
            <a:off x="13375382" y="3364920"/>
            <a:ext cx="9607551" cy="612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lgn="l" defTabSz="457200">
              <a:defRPr sz="3200">
                <a:latin typeface="Gill Sans Light"/>
                <a:ea typeface="Gill Sans Light"/>
                <a:cs typeface="Gill Sans Light"/>
                <a:sym typeface="Gill Sans Light"/>
              </a:defRPr>
            </a:pPr>
            <a:r>
              <a:rPr>
                <a:latin typeface="Gill Sans"/>
                <a:ea typeface="Gill Sans"/>
                <a:cs typeface="Gill Sans"/>
                <a:sym typeface="Gill Sans"/>
              </a:rPr>
              <a:t>Slower drivers</a:t>
            </a:r>
            <a:r>
              <a:t> produce </a:t>
            </a:r>
            <a:r>
              <a:rPr>
                <a:latin typeface="Gill Sans"/>
                <a:ea typeface="Gill Sans"/>
                <a:cs typeface="Gill Sans"/>
                <a:sym typeface="Gill Sans"/>
              </a:rPr>
              <a:t>shorter plasma wake wavelengths</a:t>
            </a:r>
          </a:p>
        </p:txBody>
      </p:sp>
      <p:sp>
        <p:nvSpPr>
          <p:cNvPr id="1221" name="Rectangle"/>
          <p:cNvSpPr/>
          <p:nvPr/>
        </p:nvSpPr>
        <p:spPr>
          <a:xfrm>
            <a:off x="12571050" y="3096237"/>
            <a:ext cx="11550028" cy="9484791"/>
          </a:xfrm>
          <a:prstGeom prst="rect">
            <a:avLst/>
          </a:prstGeom>
          <a:ln w="38100">
            <a:solidFill>
              <a:srgbClr val="137F4E"/>
            </a:solidFill>
            <a:miter lim="400000"/>
          </a:ln>
        </p:spPr>
        <p:txBody>
          <a:bodyPr lIns="50800" tIns="50800" rIns="50800" bIns="50800" anchor="ctr"/>
          <a:lstStyle/>
          <a:p>
            <a:pPr defTabSz="584200">
              <a:defRPr sz="2400">
                <a:solidFill>
                  <a:srgbClr val="137F4E"/>
                </a:solidFill>
              </a:defRPr>
            </a:pPr>
            <a:endParaRPr/>
          </a:p>
        </p:txBody>
      </p:sp>
      <p:sp>
        <p:nvSpPr>
          <p:cNvPr id="1222" name="Also if the driver is too slow, the wavebreaking limit will also change and so the electric field we can achieve without breaking the wake will also change"/>
          <p:cNvSpPr txBox="1"/>
          <p:nvPr/>
        </p:nvSpPr>
        <p:spPr>
          <a:xfrm>
            <a:off x="13417379" y="10429729"/>
            <a:ext cx="9857370" cy="15525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algn="l" defTabSz="457200">
              <a:defRPr sz="3200">
                <a:latin typeface="Gill Sans Light"/>
                <a:ea typeface="Gill Sans Light"/>
                <a:cs typeface="Gill Sans Light"/>
                <a:sym typeface="Gill Sans Light"/>
              </a:defRPr>
            </a:pPr>
            <a:r>
              <a:t>Also if the driver is too slow, the </a:t>
            </a:r>
            <a:r>
              <a:rPr>
                <a:latin typeface="Gill Sans"/>
                <a:ea typeface="Gill Sans"/>
                <a:cs typeface="Gill Sans"/>
                <a:sym typeface="Gill Sans"/>
              </a:rPr>
              <a:t>wavebreaking limit </a:t>
            </a:r>
            <a:r>
              <a:t>will also change and so the electric field we can achieve without breaking the wake will also change</a:t>
            </a:r>
          </a:p>
        </p:txBody>
      </p:sp>
      <p:sp>
        <p:nvSpPr>
          <p:cNvPr id="4" name="Slide Number Placeholder 3">
            <a:extLst>
              <a:ext uri="{FF2B5EF4-FFF2-40B4-BE49-F238E27FC236}">
                <a16:creationId xmlns:a16="http://schemas.microsoft.com/office/drawing/2014/main" id="{DADA7866-DDFC-CDA4-A65C-AA9750B60A34}"/>
              </a:ext>
            </a:extLst>
          </p:cNvPr>
          <p:cNvSpPr>
            <a:spLocks noGrp="1"/>
          </p:cNvSpPr>
          <p:nvPr>
            <p:ph type="sldNum" sz="quarter" idx="2"/>
          </p:nvPr>
        </p:nvSpPr>
        <p:spPr/>
        <p:txBody>
          <a:bodyPr/>
          <a:lstStyle/>
          <a:p>
            <a:fld id="{86CB4B4D-7CA3-9044-876B-883B54F8677D}" type="slidenum">
              <a:rPr lang="en-PT" smtClean="0"/>
              <a:t>35</a:t>
            </a:fld>
            <a:endParaRPr lang="en-PT"/>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2"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1504"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p:pic>
        <p:nvPicPr>
          <p:cNvPr id="1505" name="Stpulses-2.png" descr="Stpulses-2.png"/>
          <p:cNvPicPr>
            <a:picLocks noChangeAspect="1"/>
          </p:cNvPicPr>
          <p:nvPr/>
        </p:nvPicPr>
        <p:blipFill>
          <a:blip r:embed="rId4"/>
          <a:srcRect l="50643" t="7260"/>
          <a:stretch>
            <a:fillRect/>
          </a:stretch>
        </p:blipFill>
        <p:spPr>
          <a:xfrm>
            <a:off x="2339379" y="3640744"/>
            <a:ext cx="11881922" cy="8138156"/>
          </a:xfrm>
          <a:prstGeom prst="rect">
            <a:avLst/>
          </a:prstGeom>
          <a:ln w="12700">
            <a:miter lim="400000"/>
          </a:ln>
        </p:spPr>
      </p:pic>
      <p:sp>
        <p:nvSpPr>
          <p:cNvPr id="1506" name="Tailored Density Profile in Plasma Applied to Different Particles"/>
          <p:cNvSpPr txBox="1"/>
          <p:nvPr/>
        </p:nvSpPr>
        <p:spPr>
          <a:xfrm>
            <a:off x="15367" y="338941"/>
            <a:ext cx="19279913" cy="1019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lvl1pPr marR="75026" indent="367902" algn="l" defTabSz="1696640">
              <a:defRPr sz="6000">
                <a:solidFill>
                  <a:srgbClr val="FFFFFF"/>
                </a:solidFill>
                <a:uFill>
                  <a:solidFill>
                    <a:srgbClr val="FFFFFF"/>
                  </a:solidFill>
                </a:uFill>
                <a:latin typeface="+mj-lt"/>
                <a:ea typeface="+mj-ea"/>
                <a:cs typeface="+mj-cs"/>
                <a:sym typeface="Gill Sans"/>
              </a:defRPr>
            </a:lvl1pPr>
          </a:lstStyle>
          <a:p>
            <a:r>
              <a:t>Spatio Temporal Pulses and Phase Velocity Control in Vacuum</a:t>
            </a:r>
          </a:p>
        </p:txBody>
      </p:sp>
      <mc:AlternateContent xmlns:mc="http://schemas.openxmlformats.org/markup-compatibility/2006" xmlns:a14="http://schemas.microsoft.com/office/drawing/2010/main">
        <mc:Choice Requires="a14">
          <p:sp>
            <p:nvSpPr>
              <p:cNvPr id="1507" name="="/>
              <p:cNvSpPr txBox="1"/>
              <p:nvPr/>
            </p:nvSpPr>
            <p:spPr>
              <a:xfrm>
                <a:off x="4598466" y="10907248"/>
                <a:ext cx="4524660" cy="809396"/>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lstStyle/>
              <a:p>
                <a:pPr algn="just" defTabSz="457200">
                  <a:defRPr sz="3200">
                    <a:latin typeface="Gill Sans Light"/>
                    <a:ea typeface="Gill Sans Light"/>
                    <a:cs typeface="Gill Sans Light"/>
                    <a:sym typeface="Gill Sans Light"/>
                  </a:defRPr>
                </a:pPr>
                <a14:m>
                  <m:oMath xmlns:m="http://schemas.openxmlformats.org/officeDocument/2006/math">
                    <m:f>
                      <m:fPr>
                        <m:type m:val="lin"/>
                        <m:ctrlPr>
                          <a:rPr sz="3350" i="1">
                            <a:solidFill>
                              <a:srgbClr val="000000"/>
                            </a:solidFill>
                            <a:latin typeface="Cambria Math" panose="02040503050406030204" pitchFamily="18" charset="0"/>
                          </a:rPr>
                        </m:ctrlPr>
                      </m:fPr>
                      <m:num>
                        <m:r>
                          <a:rPr sz="3350" i="1">
                            <a:solidFill>
                              <a:srgbClr val="000000"/>
                            </a:solidFill>
                            <a:latin typeface="Cambria Math" panose="02040503050406030204" pitchFamily="18" charset="0"/>
                          </a:rPr>
                          <m:t>𝜔</m:t>
                        </m:r>
                      </m:num>
                      <m:den>
                        <m:r>
                          <a:rPr sz="3350" i="1">
                            <a:solidFill>
                              <a:srgbClr val="000000"/>
                            </a:solidFill>
                            <a:latin typeface="Cambria Math" panose="02040503050406030204" pitchFamily="18" charset="0"/>
                          </a:rPr>
                          <m:t>𝑐</m:t>
                        </m:r>
                      </m:den>
                    </m:f>
                  </m:oMath>
                </a14:m>
                <a:r>
                  <a:t> = </a:t>
                </a: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𝑘</m:t>
                        </m:r>
                      </m:e>
                      <m:sub>
                        <m:r>
                          <a:rPr sz="3350" i="1">
                            <a:solidFill>
                              <a:srgbClr val="000000"/>
                            </a:solidFill>
                            <a:latin typeface="Cambria Math" panose="02040503050406030204" pitchFamily="18" charset="0"/>
                          </a:rPr>
                          <m:t>0</m:t>
                        </m:r>
                      </m:sub>
                    </m:sSub>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𝑘</m:t>
                        </m:r>
                      </m:e>
                      <m:sub>
                        <m:r>
                          <a:rPr sz="3350" i="1">
                            <a:solidFill>
                              <a:srgbClr val="000000"/>
                            </a:solidFill>
                            <a:latin typeface="Cambria Math" panose="02040503050406030204" pitchFamily="18" charset="0"/>
                          </a:rPr>
                          <m:t>𝑧</m:t>
                        </m:r>
                      </m:sub>
                    </m:sSub>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𝑘</m:t>
                        </m:r>
                      </m:e>
                      <m:sub>
                        <m:r>
                          <a:rPr sz="3350" i="1">
                            <a:solidFill>
                              <a:srgbClr val="000000"/>
                            </a:solidFill>
                            <a:latin typeface="Cambria Math" panose="02040503050406030204" pitchFamily="18" charset="0"/>
                          </a:rPr>
                          <m:t>0</m:t>
                        </m:r>
                      </m:sub>
                    </m:sSub>
                    <m:r>
                      <a:rPr sz="3350" i="1">
                        <a:solidFill>
                          <a:srgbClr val="000000"/>
                        </a:solidFill>
                        <a:latin typeface="Cambria Math" panose="02040503050406030204" pitchFamily="18" charset="0"/>
                      </a:rPr>
                      <m:t>)</m:t>
                    </m:r>
                    <m:r>
                      <m:rPr>
                        <m:sty m:val="p"/>
                      </m:rPr>
                      <a:rPr sz="3350" i="1">
                        <a:solidFill>
                          <a:srgbClr val="000000"/>
                        </a:solidFill>
                        <a:latin typeface="Cambria Math" panose="02040503050406030204" pitchFamily="18" charset="0"/>
                      </a:rPr>
                      <m:t>tan</m:t>
                    </m:r>
                    <m:r>
                      <a:rPr sz="3350" i="1">
                        <a:solidFill>
                          <a:srgbClr val="000000"/>
                        </a:solidFill>
                        <a:latin typeface="Cambria Math" panose="02040503050406030204" pitchFamily="18" charset="0"/>
                      </a:rPr>
                      <m:t>𝜃</m:t>
                    </m:r>
                  </m:oMath>
                </a14:m>
                <a:endParaRPr/>
              </a:p>
            </p:txBody>
          </p:sp>
        </mc:Choice>
        <mc:Fallback xmlns="">
          <p:sp>
            <p:nvSpPr>
              <p:cNvPr id="1507" name="="/>
              <p:cNvSpPr txBox="1">
                <a:spLocks noRot="1" noChangeAspect="1" noMove="1" noResize="1" noEditPoints="1" noAdjustHandles="1" noChangeArrowheads="1" noChangeShapeType="1" noTextEdit="1"/>
              </p:cNvSpPr>
              <p:nvPr/>
            </p:nvSpPr>
            <p:spPr>
              <a:xfrm>
                <a:off x="4598466" y="10907248"/>
                <a:ext cx="4524660" cy="809396"/>
              </a:xfrm>
              <a:prstGeom prst="rect">
                <a:avLst/>
              </a:prstGeom>
              <a:blipFill>
                <a:blip r:embed="rId5"/>
                <a:stretch>
                  <a:fillRect l="-8101" t="-116923" b="-107692"/>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508" name="Hyperplane"/>
          <p:cNvSpPr txBox="1"/>
          <p:nvPr/>
        </p:nvSpPr>
        <p:spPr>
          <a:xfrm>
            <a:off x="5463834" y="10415847"/>
            <a:ext cx="2267478" cy="623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algn="just" defTabSz="457200">
              <a:defRPr sz="3200">
                <a:solidFill>
                  <a:srgbClr val="A994AF"/>
                </a:solidFill>
                <a:latin typeface="Gill Sans SemiBold"/>
                <a:ea typeface="Gill Sans SemiBold"/>
                <a:cs typeface="Gill Sans SemiBold"/>
                <a:sym typeface="Gill Sans SemiBold"/>
              </a:defRPr>
            </a:lvl1pPr>
          </a:lstStyle>
          <a:p>
            <a:r>
              <a:t>Hyperplane</a:t>
            </a:r>
          </a:p>
        </p:txBody>
      </p:sp>
      <p:sp>
        <p:nvSpPr>
          <p:cNvPr id="1509" name="In free space, we can sculpt optical pulses with a modulation of the spatio-temporal degrees of freedom *."/>
          <p:cNvSpPr txBox="1"/>
          <p:nvPr/>
        </p:nvSpPr>
        <p:spPr>
          <a:xfrm>
            <a:off x="788350" y="2244085"/>
            <a:ext cx="22221127" cy="766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algn="l" defTabSz="457200">
              <a:buClr>
                <a:srgbClr val="000000"/>
              </a:buClr>
              <a:defRPr sz="3200">
                <a:latin typeface="+mj-lt"/>
                <a:ea typeface="+mj-ea"/>
                <a:cs typeface="+mj-cs"/>
                <a:sym typeface="Gill Sans"/>
              </a:defRPr>
            </a:lvl1pPr>
          </a:lstStyle>
          <a:p>
            <a:r>
              <a:t>In free space, we can sculpt optical pulses with a modulation of the spatio-temporal degrees of freedom *.</a:t>
            </a:r>
          </a:p>
        </p:txBody>
      </p:sp>
      <p:sp>
        <p:nvSpPr>
          <p:cNvPr id="1510" name="*H. Kondakci,  Y. F. Abouraddy, Nature Communications, 10, 929 (2019)"/>
          <p:cNvSpPr txBox="1"/>
          <p:nvPr/>
        </p:nvSpPr>
        <p:spPr>
          <a:xfrm>
            <a:off x="292298" y="12927268"/>
            <a:ext cx="8218935" cy="485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defTabSz="642937">
              <a:lnSpc>
                <a:spcPts val="2800"/>
              </a:lnSpc>
              <a:tabLst>
                <a:tab pos="1498600" algn="l"/>
              </a:tabLst>
              <a:defRPr sz="2400" i="1">
                <a:solidFill>
                  <a:srgbClr val="009DE0"/>
                </a:solidFill>
                <a:latin typeface="Gill Sans Light"/>
                <a:ea typeface="Gill Sans Light"/>
                <a:cs typeface="Gill Sans Light"/>
                <a:sym typeface="Gill Sans Light"/>
              </a:defRPr>
            </a:lvl1pPr>
          </a:lstStyle>
          <a:p>
            <a:r>
              <a:t>*H. Kondakci,  Y. F. Abouraddy, Nature Communications, 10, 929 (2019)</a:t>
            </a:r>
          </a:p>
        </p:txBody>
      </p:sp>
      <mc:AlternateContent xmlns:mc="http://schemas.openxmlformats.org/markup-compatibility/2006" xmlns:a14="http://schemas.microsoft.com/office/drawing/2010/main">
        <mc:Choice Requires="a14">
          <p:sp>
            <p:nvSpPr>
              <p:cNvPr id="1511" name="Rectangle"/>
              <p:cNvSpPr txBox="1"/>
              <p:nvPr/>
            </p:nvSpPr>
            <p:spPr>
              <a:xfrm>
                <a:off x="2066289" y="9532701"/>
                <a:ext cx="2776222" cy="668549"/>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lstStyle>
                <a:lvl1pPr algn="just" defTabSz="457200">
                  <a:defRPr sz="3200">
                    <a:latin typeface="Gill Sans Light"/>
                    <a:ea typeface="Gill Sans Light"/>
                    <a:cs typeface="Gill Sans Light"/>
                    <a:sym typeface="Gill Sans Light"/>
                  </a:defRPr>
                </a:lvl1pPr>
              </a:lstStyle>
              <a:p>
                <a:pPr/>
                <a14:m>
                  <m:oMathPara xmlns:m="http://schemas.openxmlformats.org/officeDocument/2006/math">
                    <m:oMathParaPr>
                      <m:jc m:val="left"/>
                    </m:oMathParaPr>
                    <m:oMath>
                      <m:sSubSup>
                        <m:sSubSupPr>
                          <m:ctrlPr>
                            <a:rPr sz="3100" i="1">
                              <a:solidFill>
                                <a:srgbClr val="000000"/>
                              </a:solidFill>
                              <a:latin typeface="Cambria Math" panose="02040503050406030204" pitchFamily="18" charset="0"/>
                            </a:rPr>
                          </m:ctrlPr>
                        </m:sSubSupPr>
                        <m:e>
                          <m:r>
                            <a:rPr sz="3100" i="1">
                              <a:solidFill>
                                <a:srgbClr val="000000"/>
                              </a:solidFill>
                              <a:latin typeface="Cambria Math" panose="02040503050406030204" pitchFamily="18" charset="0"/>
                            </a:rPr>
                            <m:t>𝑘</m:t>
                          </m:r>
                        </m:e>
                        <m:sub>
                          <m:r>
                            <a:rPr sz="3100" i="1">
                              <a:solidFill>
                                <a:srgbClr val="000000"/>
                              </a:solidFill>
                              <a:latin typeface="Cambria Math" panose="02040503050406030204" pitchFamily="18" charset="0"/>
                            </a:rPr>
                            <m:t>𝑥</m:t>
                          </m:r>
                        </m:sub>
                        <m:sup>
                          <m:r>
                            <a:rPr sz="3100" i="1">
                              <a:solidFill>
                                <a:srgbClr val="000000"/>
                              </a:solidFill>
                              <a:latin typeface="Cambria Math" panose="02040503050406030204" pitchFamily="18" charset="0"/>
                            </a:rPr>
                            <m:t>2</m:t>
                          </m:r>
                        </m:sup>
                      </m:sSubSup>
                      <m:r>
                        <a:rPr sz="3100" i="1">
                          <a:solidFill>
                            <a:srgbClr val="000000"/>
                          </a:solidFill>
                          <a:latin typeface="Cambria Math" panose="02040503050406030204" pitchFamily="18" charset="0"/>
                        </a:rPr>
                        <m:t>+</m:t>
                      </m:r>
                      <m:sSubSup>
                        <m:sSubSupPr>
                          <m:ctrlPr>
                            <a:rPr sz="3100" i="1">
                              <a:solidFill>
                                <a:srgbClr val="000000"/>
                              </a:solidFill>
                              <a:latin typeface="Cambria Math" panose="02040503050406030204" pitchFamily="18" charset="0"/>
                            </a:rPr>
                          </m:ctrlPr>
                        </m:sSubSupPr>
                        <m:e>
                          <m:r>
                            <a:rPr sz="3100" i="1">
                              <a:solidFill>
                                <a:srgbClr val="000000"/>
                              </a:solidFill>
                              <a:latin typeface="Cambria Math" panose="02040503050406030204" pitchFamily="18" charset="0"/>
                            </a:rPr>
                            <m:t>𝑘</m:t>
                          </m:r>
                        </m:e>
                        <m:sub>
                          <m:r>
                            <a:rPr sz="3100" i="1">
                              <a:solidFill>
                                <a:srgbClr val="000000"/>
                              </a:solidFill>
                              <a:latin typeface="Cambria Math" panose="02040503050406030204" pitchFamily="18" charset="0"/>
                            </a:rPr>
                            <m:t>𝑧</m:t>
                          </m:r>
                        </m:sub>
                        <m:sup>
                          <m:r>
                            <a:rPr sz="3100" i="1">
                              <a:solidFill>
                                <a:srgbClr val="000000"/>
                              </a:solidFill>
                              <a:latin typeface="Cambria Math" panose="02040503050406030204" pitchFamily="18" charset="0"/>
                            </a:rPr>
                            <m:t>2</m:t>
                          </m:r>
                        </m:sup>
                      </m:sSubSup>
                      <m:r>
                        <a:rPr sz="3100" i="1">
                          <a:solidFill>
                            <a:srgbClr val="000000"/>
                          </a:solidFill>
                          <a:latin typeface="Cambria Math" panose="02040503050406030204" pitchFamily="18" charset="0"/>
                        </a:rPr>
                        <m:t>=(</m:t>
                      </m:r>
                      <m:r>
                        <a:rPr sz="3100" i="1">
                          <a:solidFill>
                            <a:srgbClr val="000000"/>
                          </a:solidFill>
                          <a:latin typeface="Cambria Math" panose="02040503050406030204" pitchFamily="18" charset="0"/>
                        </a:rPr>
                        <m:t>𝜔</m:t>
                      </m:r>
                      <m:r>
                        <a:rPr sz="3100" i="1">
                          <a:solidFill>
                            <a:srgbClr val="000000"/>
                          </a:solidFill>
                          <a:latin typeface="Cambria Math" panose="02040503050406030204" pitchFamily="18" charset="0"/>
                        </a:rPr>
                        <m:t>/</m:t>
                      </m:r>
                      <m:r>
                        <a:rPr sz="3100" i="1">
                          <a:solidFill>
                            <a:srgbClr val="000000"/>
                          </a:solidFill>
                          <a:latin typeface="Cambria Math" panose="02040503050406030204" pitchFamily="18" charset="0"/>
                        </a:rPr>
                        <m:t>𝑐</m:t>
                      </m:r>
                      <m:sSup>
                        <m:sSupPr>
                          <m:ctrlPr>
                            <a:rPr sz="3100" i="1">
                              <a:solidFill>
                                <a:srgbClr val="000000"/>
                              </a:solidFill>
                              <a:latin typeface="Cambria Math" panose="02040503050406030204" pitchFamily="18" charset="0"/>
                            </a:rPr>
                          </m:ctrlPr>
                        </m:sSupPr>
                        <m:e>
                          <m:r>
                            <a:rPr sz="3100" i="1">
                              <a:solidFill>
                                <a:srgbClr val="000000"/>
                              </a:solidFill>
                              <a:latin typeface="Cambria Math" panose="02040503050406030204" pitchFamily="18" charset="0"/>
                            </a:rPr>
                            <m:t>)</m:t>
                          </m:r>
                        </m:e>
                        <m:sup>
                          <m:r>
                            <a:rPr sz="3100" i="1">
                              <a:solidFill>
                                <a:srgbClr val="000000"/>
                              </a:solidFill>
                              <a:latin typeface="Cambria Math" panose="02040503050406030204" pitchFamily="18" charset="0"/>
                            </a:rPr>
                            <m:t>2</m:t>
                          </m:r>
                        </m:sup>
                      </m:sSup>
                    </m:oMath>
                  </m:oMathPara>
                </a14:m>
                <a:endParaRPr/>
              </a:p>
            </p:txBody>
          </p:sp>
        </mc:Choice>
        <mc:Fallback xmlns="">
          <p:sp>
            <p:nvSpPr>
              <p:cNvPr id="1511" name="Rectangle"/>
              <p:cNvSpPr txBox="1">
                <a:spLocks noRot="1" noChangeAspect="1" noMove="1" noResize="1" noEditPoints="1" noAdjustHandles="1" noChangeArrowheads="1" noChangeShapeType="1" noTextEdit="1"/>
              </p:cNvSpPr>
              <p:nvPr/>
            </p:nvSpPr>
            <p:spPr>
              <a:xfrm>
                <a:off x="2066289" y="9532701"/>
                <a:ext cx="2776222" cy="668549"/>
              </a:xfrm>
              <a:prstGeom prst="rect">
                <a:avLst/>
              </a:prstGeom>
              <a:blipFill>
                <a:blip r:embed="rId6"/>
                <a:stretch>
                  <a:fillRect l="-2727" t="-18519" b="-46296"/>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512" name="Light cone"/>
          <p:cNvSpPr txBox="1"/>
          <p:nvPr/>
        </p:nvSpPr>
        <p:spPr>
          <a:xfrm>
            <a:off x="2515086" y="8863306"/>
            <a:ext cx="2083124" cy="7665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algn="just" defTabSz="457200">
              <a:defRPr sz="3200">
                <a:solidFill>
                  <a:srgbClr val="9BA29A"/>
                </a:solidFill>
                <a:latin typeface="Gill Sans SemiBold"/>
                <a:ea typeface="Gill Sans SemiBold"/>
                <a:cs typeface="Gill Sans SemiBold"/>
                <a:sym typeface="Gill Sans SemiBold"/>
              </a:defRPr>
            </a:lvl1pPr>
          </a:lstStyle>
          <a:p>
            <a:r>
              <a:t>Light cone</a:t>
            </a:r>
          </a:p>
        </p:txBody>
      </p:sp>
      <mc:AlternateContent xmlns:mc="http://schemas.openxmlformats.org/markup-compatibility/2006" xmlns:a14="http://schemas.microsoft.com/office/drawing/2010/main">
        <mc:Choice Requires="a14">
          <p:sp>
            <p:nvSpPr>
              <p:cNvPr id="1513" name="This allows us to have pulses propagating  with a group velocity  :"/>
              <p:cNvSpPr/>
              <p:nvPr/>
            </p:nvSpPr>
            <p:spPr>
              <a:xfrm>
                <a:off x="17179557" y="4455752"/>
                <a:ext cx="4933836" cy="3134230"/>
              </a:xfrm>
              <a:prstGeom prst="rect">
                <a:avLst/>
              </a:prstGeom>
              <a:solidFill>
                <a:srgbClr val="B8361E">
                  <a:alpha val="13646"/>
                </a:srgbClr>
              </a:solidFill>
              <a:ln w="38100">
                <a:solidFill>
                  <a:srgbClr val="B8361E"/>
                </a:solidFill>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lstStyle/>
              <a:p>
                <a:pPr marL="53353" marR="53353" defTabSz="1206500">
                  <a:defRPr sz="3200">
                    <a:uFill>
                      <a:solidFill>
                        <a:srgbClr val="000000"/>
                      </a:solidFill>
                    </a:uFill>
                    <a:latin typeface="Gill Sans SemiBold"/>
                    <a:ea typeface="Gill Sans SemiBold"/>
                    <a:cs typeface="Gill Sans SemiBold"/>
                    <a:sym typeface="Gill Sans SemiBold"/>
                  </a:defRPr>
                </a:pPr>
                <a:r>
                  <a:t>This allows us to have pulses propagating  with a group velocity </a:t>
                </a:r>
                <a14:m>
                  <m:oMath xmlns:m="http://schemas.openxmlformats.org/officeDocument/2006/math">
                    <m:sSub>
                      <m:sSubPr>
                        <m:ctrlPr>
                          <a:rPr sz="3400" i="1">
                            <a:solidFill>
                              <a:srgbClr val="000000"/>
                            </a:solidFill>
                            <a:latin typeface="Cambria Math" panose="02040503050406030204" pitchFamily="18" charset="0"/>
                          </a:rPr>
                        </m:ctrlPr>
                      </m:sSubPr>
                      <m:e>
                        <m:r>
                          <a:rPr sz="3400" i="1">
                            <a:solidFill>
                              <a:srgbClr val="000000"/>
                            </a:solidFill>
                            <a:latin typeface="Cambria Math" panose="02040503050406030204" pitchFamily="18" charset="0"/>
                          </a:rPr>
                          <m:t>𝑣</m:t>
                        </m:r>
                      </m:e>
                      <m:sub>
                        <m:r>
                          <a:rPr sz="3400" i="1">
                            <a:solidFill>
                              <a:srgbClr val="000000"/>
                            </a:solidFill>
                            <a:latin typeface="Cambria Math" panose="02040503050406030204" pitchFamily="18" charset="0"/>
                          </a:rPr>
                          <m:t>𝑔</m:t>
                        </m:r>
                      </m:sub>
                    </m:sSub>
                    <m:r>
                      <a:rPr sz="3400" i="1">
                        <a:solidFill>
                          <a:srgbClr val="000000"/>
                        </a:solidFill>
                        <a:latin typeface="Cambria Math" panose="02040503050406030204" pitchFamily="18" charset="0"/>
                      </a:rPr>
                      <m:t>≠</m:t>
                    </m:r>
                    <m:r>
                      <a:rPr sz="3400" i="1">
                        <a:solidFill>
                          <a:srgbClr val="000000"/>
                        </a:solidFill>
                        <a:latin typeface="Cambria Math" panose="02040503050406030204" pitchFamily="18" charset="0"/>
                      </a:rPr>
                      <m:t>𝑐</m:t>
                    </m:r>
                  </m:oMath>
                </a14:m>
                <a:r>
                  <a:t>:</a:t>
                </a:r>
              </a:p>
              <a:p>
                <a:pPr marL="53353" marR="53353" defTabSz="1206500">
                  <a:defRPr sz="3200">
                    <a:uFill>
                      <a:solidFill>
                        <a:srgbClr val="000000"/>
                      </a:solidFill>
                    </a:uFill>
                    <a:latin typeface="Gill Sans SemiBold"/>
                    <a:ea typeface="Gill Sans SemiBold"/>
                    <a:cs typeface="Gill Sans SemiBold"/>
                    <a:sym typeface="Gill Sans SemiBold"/>
                  </a:defRPr>
                </a:pPr>
                <a14:m>
                  <m:oMathPara xmlns:m="http://schemas.openxmlformats.org/officeDocument/2006/math">
                    <m:oMathParaPr>
                      <m:jc m:val="center"/>
                    </m:oMathParaPr>
                    <m:oMath>
                      <m:sSub>
                        <m:sSubPr>
                          <m:ctrlPr>
                            <a:rPr sz="3400" i="1">
                              <a:solidFill>
                                <a:srgbClr val="000000"/>
                              </a:solidFill>
                              <a:latin typeface="Cambria Math" panose="02040503050406030204" pitchFamily="18" charset="0"/>
                            </a:rPr>
                          </m:ctrlPr>
                        </m:sSubPr>
                        <m:e>
                          <m:r>
                            <a:rPr sz="3400" i="1">
                              <a:solidFill>
                                <a:srgbClr val="000000"/>
                              </a:solidFill>
                              <a:latin typeface="Cambria Math" panose="02040503050406030204" pitchFamily="18" charset="0"/>
                            </a:rPr>
                            <m:t>𝑣</m:t>
                          </m:r>
                        </m:e>
                        <m:sub>
                          <m:r>
                            <a:rPr sz="3400" i="1">
                              <a:solidFill>
                                <a:srgbClr val="000000"/>
                              </a:solidFill>
                              <a:latin typeface="Cambria Math" panose="02040503050406030204" pitchFamily="18" charset="0"/>
                            </a:rPr>
                            <m:t>𝑔</m:t>
                          </m:r>
                        </m:sub>
                      </m:sSub>
                      <m:r>
                        <a:rPr sz="3400" i="1">
                          <a:solidFill>
                            <a:srgbClr val="000000"/>
                          </a:solidFill>
                          <a:latin typeface="Cambria Math" panose="02040503050406030204" pitchFamily="18" charset="0"/>
                        </a:rPr>
                        <m:t>=</m:t>
                      </m:r>
                      <m:f>
                        <m:fPr>
                          <m:ctrlPr>
                            <a:rPr sz="3400" i="1">
                              <a:solidFill>
                                <a:srgbClr val="000000"/>
                              </a:solidFill>
                              <a:latin typeface="Cambria Math" panose="02040503050406030204" pitchFamily="18" charset="0"/>
                            </a:rPr>
                          </m:ctrlPr>
                        </m:fPr>
                        <m:num>
                          <m:r>
                            <a:rPr sz="3400" i="1">
                              <a:solidFill>
                                <a:srgbClr val="000000"/>
                              </a:solidFill>
                              <a:latin typeface="Cambria Math" panose="02040503050406030204" pitchFamily="18" charset="0"/>
                            </a:rPr>
                            <m:t>𝜕𝜔</m:t>
                          </m:r>
                        </m:num>
                        <m:den>
                          <m:r>
                            <a:rPr sz="3400" i="1">
                              <a:solidFill>
                                <a:srgbClr val="000000"/>
                              </a:solidFill>
                              <a:latin typeface="Cambria Math" panose="02040503050406030204" pitchFamily="18" charset="0"/>
                            </a:rPr>
                            <m:t>𝜕</m:t>
                          </m:r>
                          <m:r>
                            <a:rPr sz="3400" i="1">
                              <a:solidFill>
                                <a:srgbClr val="000000"/>
                              </a:solidFill>
                              <a:latin typeface="Cambria Math" panose="02040503050406030204" pitchFamily="18" charset="0"/>
                            </a:rPr>
                            <m:t>𝑘</m:t>
                          </m:r>
                        </m:den>
                      </m:f>
                      <m:r>
                        <a:rPr sz="3400" i="1">
                          <a:solidFill>
                            <a:srgbClr val="000000"/>
                          </a:solidFill>
                          <a:latin typeface="Cambria Math" panose="02040503050406030204" pitchFamily="18" charset="0"/>
                        </a:rPr>
                        <m:t>=</m:t>
                      </m:r>
                      <m:r>
                        <m:rPr>
                          <m:sty m:val="p"/>
                        </m:rPr>
                        <a:rPr sz="3400" i="1">
                          <a:solidFill>
                            <a:srgbClr val="000000"/>
                          </a:solidFill>
                          <a:latin typeface="Cambria Math" panose="02040503050406030204" pitchFamily="18" charset="0"/>
                        </a:rPr>
                        <m:t>ctan</m:t>
                      </m:r>
                      <m:r>
                        <a:rPr sz="3400" i="1">
                          <a:solidFill>
                            <a:srgbClr val="000000"/>
                          </a:solidFill>
                          <a:latin typeface="Cambria Math" panose="02040503050406030204" pitchFamily="18" charset="0"/>
                        </a:rPr>
                        <m:t>𝜃</m:t>
                      </m:r>
                    </m:oMath>
                  </m:oMathPara>
                </a14:m>
                <a:endParaRPr/>
              </a:p>
            </p:txBody>
          </p:sp>
        </mc:Choice>
        <mc:Fallback xmlns="">
          <p:sp>
            <p:nvSpPr>
              <p:cNvPr id="1513" name="This allows us to have pulses propagating  with a group velocity  :"/>
              <p:cNvSpPr>
                <a:spLocks noRot="1" noChangeAspect="1" noMove="1" noResize="1" noEditPoints="1" noAdjustHandles="1" noChangeArrowheads="1" noChangeShapeType="1" noTextEdit="1"/>
              </p:cNvSpPr>
              <p:nvPr/>
            </p:nvSpPr>
            <p:spPr>
              <a:xfrm>
                <a:off x="17179557" y="4455752"/>
                <a:ext cx="4933836" cy="3134230"/>
              </a:xfrm>
              <a:prstGeom prst="rect">
                <a:avLst/>
              </a:prstGeom>
              <a:blipFill>
                <a:blip r:embed="rId7"/>
                <a:stretch>
                  <a:fillRect l="-1531" r="-3571"/>
                </a:stretch>
              </a:blipFill>
              <a:ln w="38100">
                <a:solidFill>
                  <a:srgbClr val="B8361E"/>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2" name="Slide Number Placeholder 1">
            <a:extLst>
              <a:ext uri="{FF2B5EF4-FFF2-40B4-BE49-F238E27FC236}">
                <a16:creationId xmlns:a16="http://schemas.microsoft.com/office/drawing/2014/main" id="{488125B2-0FA0-DA14-2BA5-8C2142A80E2C}"/>
              </a:ext>
            </a:extLst>
          </p:cNvPr>
          <p:cNvSpPr>
            <a:spLocks noGrp="1"/>
          </p:cNvSpPr>
          <p:nvPr>
            <p:ph type="sldNum" sz="quarter" idx="2"/>
          </p:nvPr>
        </p:nvSpPr>
        <p:spPr/>
        <p:txBody>
          <a:bodyPr/>
          <a:lstStyle/>
          <a:p>
            <a:fld id="{86CB4B4D-7CA3-9044-876B-883B54F8677D}" type="slidenum">
              <a:rPr lang="en-PT" smtClean="0"/>
              <a:t>36</a:t>
            </a:fld>
            <a:endParaRPr lang="en-PT"/>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7"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518"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009DE0"/>
                    </a:solidFill>
                    <a:latin typeface="+mj-lt"/>
                    <a:ea typeface="+mj-ea"/>
                    <a:cs typeface="+mj-cs"/>
                    <a:sym typeface="Gill Sans"/>
                  </a:defRPr>
                </a:pPr>
                <a:r>
                  <a:t>C Badiali | Thesis Defence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9</m:t>
                        </m:r>
                      </m:e>
                      <m:sup>
                        <m:r>
                          <a:rPr sz="2300" i="1">
                            <a:solidFill>
                              <a:srgbClr val="009DDF"/>
                            </a:solidFill>
                            <a:latin typeface="Cambria Math" panose="02040503050406030204" pitchFamily="18" charset="0"/>
                          </a:rPr>
                          <m:t>𝑡ℎ</m:t>
                        </m:r>
                      </m:sup>
                    </m:sSup>
                  </m:oMath>
                </a14:m>
                <a:r>
                  <a:t> June | 2026 </a:t>
                </a:r>
              </a:p>
            </p:txBody>
          </p:sp>
        </mc:Choice>
        <mc:Fallback xmlns="">
          <p:sp>
            <p:nvSpPr>
              <p:cNvPr id="1518"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2"/>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519" name="Tecnico_ID_Principal_RBG-BRANCO.png" descr="Tecnico_ID_Principal_RBG-BRANCO.png"/>
          <p:cNvPicPr>
            <a:picLocks noChangeAspect="1"/>
          </p:cNvPicPr>
          <p:nvPr/>
        </p:nvPicPr>
        <p:blipFill>
          <a:blip r:embed="rId3"/>
          <a:stretch>
            <a:fillRect/>
          </a:stretch>
        </p:blipFill>
        <p:spPr>
          <a:xfrm>
            <a:off x="21096067" y="91707"/>
            <a:ext cx="2741243" cy="1522293"/>
          </a:xfrm>
          <a:prstGeom prst="rect">
            <a:avLst/>
          </a:prstGeom>
          <a:ln w="12700">
            <a:miter lim="400000"/>
          </a:ln>
        </p:spPr>
      </p:pic>
      <p:pic>
        <p:nvPicPr>
          <p:cNvPr id="1520" name="pasted-movie.png" descr="pasted-movie.png"/>
          <p:cNvPicPr>
            <a:picLocks noChangeAspect="1"/>
          </p:cNvPicPr>
          <p:nvPr/>
        </p:nvPicPr>
        <p:blipFill>
          <a:blip r:embed="rId4"/>
          <a:stretch>
            <a:fillRect/>
          </a:stretch>
        </p:blipFill>
        <p:spPr>
          <a:xfrm>
            <a:off x="2149952" y="2915294"/>
            <a:ext cx="11634955" cy="9035068"/>
          </a:xfrm>
          <a:prstGeom prst="rect">
            <a:avLst/>
          </a:prstGeom>
          <a:ln w="12700">
            <a:miter lim="400000"/>
          </a:ln>
        </p:spPr>
      </p:pic>
      <p:sp>
        <p:nvSpPr>
          <p:cNvPr id="1521" name="Tailored Density Profile in Plasma Applied to Different Particles"/>
          <p:cNvSpPr txBox="1"/>
          <p:nvPr/>
        </p:nvSpPr>
        <p:spPr>
          <a:xfrm>
            <a:off x="15367" y="338941"/>
            <a:ext cx="17526718" cy="1019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lvl1pPr marR="75026" indent="367902" algn="l" defTabSz="1696640">
              <a:defRPr sz="6000">
                <a:solidFill>
                  <a:srgbClr val="FFFFFF"/>
                </a:solidFill>
                <a:uFill>
                  <a:solidFill>
                    <a:srgbClr val="FFFFFF"/>
                  </a:solidFill>
                </a:uFill>
                <a:latin typeface="+mj-lt"/>
                <a:ea typeface="+mj-ea"/>
                <a:cs typeface="+mj-cs"/>
                <a:sym typeface="Gill Sans"/>
              </a:defRPr>
            </a:lvl1pPr>
          </a:lstStyle>
          <a:p>
            <a:r>
              <a:t>Experimental Setup to Produce Spatio-Temporal Pulses</a:t>
            </a:r>
          </a:p>
        </p:txBody>
      </p:sp>
      <p:sp>
        <p:nvSpPr>
          <p:cNvPr id="1522" name="Ultrashort laser pulse into a diffraction grating (wavelengths seperation)…"/>
          <p:cNvSpPr txBox="1"/>
          <p:nvPr/>
        </p:nvSpPr>
        <p:spPr>
          <a:xfrm>
            <a:off x="14636965" y="4072090"/>
            <a:ext cx="8586570" cy="6721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marL="774700" indent="-635000" algn="l">
              <a:buSzPct val="171000"/>
              <a:buFont typeface="Helvetica Neue"/>
              <a:buChar char="•"/>
              <a:defRPr sz="3200">
                <a:latin typeface="Gill Sans Light"/>
                <a:ea typeface="Gill Sans Light"/>
                <a:cs typeface="Gill Sans Light"/>
                <a:sym typeface="Gill Sans Light"/>
              </a:defRPr>
            </a:pPr>
            <a:r>
              <a:t>	Ultrashort laser pulse into a </a:t>
            </a:r>
            <a:r>
              <a:rPr>
                <a:latin typeface="+mj-lt"/>
                <a:ea typeface="+mj-ea"/>
                <a:cs typeface="+mj-cs"/>
                <a:sym typeface="Gill Sans"/>
              </a:rPr>
              <a:t>diffraction grating</a:t>
            </a:r>
            <a:r>
              <a:t> (wavelengths seperation)</a:t>
            </a:r>
          </a:p>
          <a:p>
            <a:pPr marL="774700" indent="-635000" algn="l">
              <a:buSzPct val="171000"/>
              <a:buFont typeface="Helvetica Neue"/>
              <a:buChar char="•"/>
              <a:defRPr sz="3200">
                <a:latin typeface="Gill Sans Light"/>
                <a:ea typeface="Gill Sans Light"/>
                <a:cs typeface="Gill Sans Light"/>
                <a:sym typeface="Gill Sans Light"/>
              </a:defRPr>
            </a:pPr>
            <a:r>
              <a:t>	Map the wavelengths onto the </a:t>
            </a:r>
            <a:r>
              <a:rPr>
                <a:latin typeface="+mj-lt"/>
                <a:ea typeface="+mj-ea"/>
                <a:cs typeface="+mj-cs"/>
                <a:sym typeface="Gill Sans"/>
              </a:rPr>
              <a:t>spatial light modulator</a:t>
            </a:r>
            <a:r>
              <a:t> (SLM), creating the spatio-temporal correlation in frequency space</a:t>
            </a:r>
          </a:p>
          <a:p>
            <a:pPr marL="774700" indent="-635000" algn="l">
              <a:buSzPct val="171000"/>
              <a:buFont typeface="Helvetica Neue"/>
              <a:buChar char="•"/>
              <a:defRPr sz="3200">
                <a:latin typeface="Gill Sans Light"/>
                <a:ea typeface="Gill Sans Light"/>
                <a:cs typeface="Gill Sans Light"/>
                <a:sym typeface="Gill Sans Light"/>
              </a:defRPr>
            </a:pPr>
            <a:r>
              <a:t>	Send the light back through the same optical system again in the SLM (reversing wavelength separation and recreating the pulse)</a:t>
            </a:r>
          </a:p>
          <a:p>
            <a:pPr marL="774700" indent="-635000" algn="l">
              <a:buSzPct val="171000"/>
              <a:buFont typeface="Helvetica Neue"/>
              <a:buChar char="•"/>
              <a:defRPr sz="3200">
                <a:latin typeface="Gill Sans Light"/>
                <a:ea typeface="Gill Sans Light"/>
                <a:cs typeface="Gill Sans Light"/>
                <a:sym typeface="Gill Sans Light"/>
              </a:defRPr>
            </a:pPr>
            <a:r>
              <a:t>	Each wavelength now keeps the spatial phase pattern imposed by the SLM.</a:t>
            </a:r>
          </a:p>
          <a:p>
            <a:pPr marL="774700" indent="-635000" algn="l">
              <a:buSzPct val="171000"/>
              <a:buFont typeface="Helvetica Neue"/>
              <a:buChar char="•"/>
              <a:defRPr sz="3200">
                <a:latin typeface="Gill Sans Light"/>
                <a:ea typeface="Gill Sans Light"/>
                <a:cs typeface="Gill Sans Light"/>
                <a:sym typeface="Gill Sans Light"/>
              </a:defRPr>
            </a:pPr>
            <a:r>
              <a:t>	The desired group velocity is selected by changing the </a:t>
            </a:r>
            <a:r>
              <a:rPr>
                <a:latin typeface="+mj-lt"/>
                <a:ea typeface="+mj-ea"/>
                <a:cs typeface="+mj-cs"/>
                <a:sym typeface="Gill Sans"/>
              </a:rPr>
              <a:t>spectral tilt angle</a:t>
            </a:r>
            <a:r>
              <a:t>.</a:t>
            </a:r>
          </a:p>
          <a:p>
            <a:pPr marL="774700" indent="-635000" algn="l">
              <a:buSzPct val="171000"/>
              <a:buFont typeface="Helvetica Neue"/>
              <a:buChar char="•"/>
              <a:defRPr sz="3200">
                <a:latin typeface="Gill Sans Light"/>
                <a:ea typeface="Gill Sans Light"/>
                <a:cs typeface="Gill Sans Light"/>
                <a:sym typeface="Gill Sans Light"/>
              </a:defRPr>
            </a:pPr>
            <a:r>
              <a:t>Experimentally, this is done by changing the phase pattern displayed on the SLM.</a:t>
            </a:r>
          </a:p>
        </p:txBody>
      </p:sp>
      <p:sp>
        <p:nvSpPr>
          <p:cNvPr id="2" name="Slide Number Placeholder 1">
            <a:extLst>
              <a:ext uri="{FF2B5EF4-FFF2-40B4-BE49-F238E27FC236}">
                <a16:creationId xmlns:a16="http://schemas.microsoft.com/office/drawing/2014/main" id="{D21E581A-FCAF-773D-AFBC-DBDBBB5D9B21}"/>
              </a:ext>
            </a:extLst>
          </p:cNvPr>
          <p:cNvSpPr>
            <a:spLocks noGrp="1"/>
          </p:cNvSpPr>
          <p:nvPr>
            <p:ph type="sldNum" sz="quarter" idx="2"/>
          </p:nvPr>
        </p:nvSpPr>
        <p:spPr/>
        <p:txBody>
          <a:bodyPr/>
          <a:lstStyle/>
          <a:p>
            <a:fld id="{86CB4B4D-7CA3-9044-876B-883B54F8677D}" type="slidenum">
              <a:rPr lang="en-PT" smtClean="0"/>
              <a:t>37</a:t>
            </a:fld>
            <a:endParaRPr lang="en-PT"/>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4" name="Rectangle"/>
          <p:cNvSpPr/>
          <p:nvPr/>
        </p:nvSpPr>
        <p:spPr>
          <a:xfrm>
            <a:off x="-25692" y="-1"/>
            <a:ext cx="24435384" cy="1800001"/>
          </a:xfrm>
          <a:prstGeom prst="rect">
            <a:avLst/>
          </a:prstGeom>
          <a:solidFill>
            <a:srgbClr val="009D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89296" tIns="89296" rIns="89296" bIns="89296" anchor="ctr"/>
          <a:lstStyle>
            <a:lvl1pPr marL="75027" marR="75027" indent="292875" algn="l" defTabSz="1696640">
              <a:defRPr sz="6000">
                <a:solidFill>
                  <a:srgbClr val="FFFFFF"/>
                </a:solidFill>
                <a:uFill>
                  <a:solidFill>
                    <a:srgbClr val="FFFFFF"/>
                  </a:solidFill>
                </a:uFill>
                <a:latin typeface="+mj-lt"/>
                <a:ea typeface="+mj-ea"/>
                <a:cs typeface="+mj-cs"/>
                <a:sym typeface="Gill Sans"/>
              </a:defRPr>
            </a:lvl1pPr>
          </a:lstStyle>
          <a:p>
            <a:r>
              <a:t> </a:t>
            </a:r>
          </a:p>
        </p:txBody>
      </p:sp>
      <p:pic>
        <p:nvPicPr>
          <p:cNvPr id="1526" name="Tecnico_ID_Principal_RBG-BRANCO.png" descr="Tecnico_ID_Principal_RBG-BRANCO.png"/>
          <p:cNvPicPr>
            <a:picLocks noChangeAspect="1"/>
          </p:cNvPicPr>
          <p:nvPr/>
        </p:nvPicPr>
        <p:blipFill>
          <a:blip r:embed="rId2"/>
          <a:stretch>
            <a:fillRect/>
          </a:stretch>
        </p:blipFill>
        <p:spPr>
          <a:xfrm>
            <a:off x="21096067" y="91707"/>
            <a:ext cx="2741243" cy="1522293"/>
          </a:xfrm>
          <a:prstGeom prst="rect">
            <a:avLst/>
          </a:prstGeom>
          <a:ln w="12700">
            <a:miter lim="400000"/>
          </a:ln>
        </p:spPr>
      </p:pic>
      <mc:AlternateContent xmlns:mc="http://schemas.openxmlformats.org/markup-compatibility/2006" xmlns:a14="http://schemas.microsoft.com/office/drawing/2010/main">
        <mc:Choice Requires="a14">
          <p:sp>
            <p:nvSpPr>
              <p:cNvPr id="1527" name="Example of our case with   beam at 0.9c,"/>
              <p:cNvSpPr/>
              <p:nvPr/>
            </p:nvSpPr>
            <p:spPr>
              <a:xfrm>
                <a:off x="-171575" y="112600"/>
                <a:ext cx="17926466" cy="1574801"/>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71437" tIns="71437" rIns="71437" bIns="71437" anchor="ctr">
                <a:spAutoFit/>
              </a:bodyPr>
              <a:lstStyle/>
              <a:p>
                <a:pPr marL="367903" marR="75027"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r>
                  <a:t>Example of our case with </a:t>
                </a:r>
                <a14:m>
                  <m:oMath xmlns:m="http://schemas.openxmlformats.org/officeDocument/2006/math">
                    <m:f>
                      <m:fPr>
                        <m:type m:val="lin"/>
                        <m:ctrlPr>
                          <a:rPr sz="6300" i="1">
                            <a:solidFill>
                              <a:srgbClr val="FEFEFE"/>
                            </a:solidFill>
                            <a:latin typeface="Cambria Math" panose="02040503050406030204" pitchFamily="18" charset="0"/>
                          </a:rPr>
                        </m:ctrlPr>
                      </m:fPr>
                      <m:num>
                        <m:sSub>
                          <m:sSubPr>
                            <m:ctrlPr>
                              <a:rPr sz="6300" i="1">
                                <a:solidFill>
                                  <a:srgbClr val="FEFEFE"/>
                                </a:solidFill>
                                <a:latin typeface="Cambria Math" panose="02040503050406030204" pitchFamily="18" charset="0"/>
                              </a:rPr>
                            </m:ctrlPr>
                          </m:sSubPr>
                          <m:e>
                            <m:r>
                              <a:rPr sz="6300" i="1">
                                <a:solidFill>
                                  <a:srgbClr val="FEFEFE"/>
                                </a:solidFill>
                                <a:latin typeface="Cambria Math" panose="02040503050406030204" pitchFamily="18" charset="0"/>
                              </a:rPr>
                              <m:t>𝑚</m:t>
                            </m:r>
                          </m:e>
                          <m:sub>
                            <m:r>
                              <a:rPr sz="6300" i="1">
                                <a:solidFill>
                                  <a:srgbClr val="FEFEFE"/>
                                </a:solidFill>
                                <a:latin typeface="Cambria Math" panose="02040503050406030204" pitchFamily="18" charset="0"/>
                              </a:rPr>
                              <m:t>𝜇</m:t>
                            </m:r>
                          </m:sub>
                        </m:sSub>
                      </m:num>
                      <m:den>
                        <m:r>
                          <a:rPr sz="6300" i="1">
                            <a:solidFill>
                              <a:srgbClr val="FEFEFE"/>
                            </a:solidFill>
                            <a:latin typeface="Cambria Math" panose="02040503050406030204" pitchFamily="18" charset="0"/>
                          </a:rPr>
                          <m:t>4</m:t>
                        </m:r>
                      </m:den>
                    </m:f>
                  </m:oMath>
                </a14:m>
                <a:r>
                  <a:t> beam at 0.9c, </a:t>
                </a:r>
                <a14:m>
                  <m:oMath xmlns:m="http://schemas.openxmlformats.org/officeDocument/2006/math">
                    <m:sSub>
                      <m:sSubPr>
                        <m:ctrlPr>
                          <a:rPr sz="6300" i="1">
                            <a:solidFill>
                              <a:srgbClr val="FEFEFE"/>
                            </a:solidFill>
                            <a:latin typeface="Cambria Math" panose="02040503050406030204" pitchFamily="18" charset="0"/>
                          </a:rPr>
                        </m:ctrlPr>
                      </m:sSubPr>
                      <m:e>
                        <m:r>
                          <a:rPr sz="6300" i="1">
                            <a:solidFill>
                              <a:srgbClr val="FEFEFE"/>
                            </a:solidFill>
                            <a:latin typeface="Cambria Math" panose="02040503050406030204" pitchFamily="18" charset="0"/>
                          </a:rPr>
                          <m:t>𝑣</m:t>
                        </m:r>
                      </m:e>
                      <m:sub>
                        <m:r>
                          <a:rPr sz="6300" i="1">
                            <a:solidFill>
                              <a:srgbClr val="FEFEFE"/>
                            </a:solidFill>
                            <a:latin typeface="Cambria Math" panose="02040503050406030204" pitchFamily="18" charset="0"/>
                          </a:rPr>
                          <m:t>𝑑</m:t>
                        </m:r>
                      </m:sub>
                    </m:sSub>
                    <m:r>
                      <a:rPr sz="6300" i="1">
                        <a:solidFill>
                          <a:srgbClr val="FEFEFE"/>
                        </a:solidFill>
                        <a:latin typeface="Cambria Math" panose="02040503050406030204" pitchFamily="18" charset="0"/>
                      </a:rPr>
                      <m:t>=0.97</m:t>
                    </m:r>
                    <m:r>
                      <a:rPr sz="6300" i="1">
                        <a:solidFill>
                          <a:srgbClr val="FEFEFE"/>
                        </a:solidFill>
                        <a:latin typeface="Cambria Math" panose="02040503050406030204" pitchFamily="18" charset="0"/>
                      </a:rPr>
                      <m:t>𝑐</m:t>
                    </m:r>
                  </m:oMath>
                </a14:m>
                <a:endParaRPr/>
              </a:p>
            </p:txBody>
          </p:sp>
        </mc:Choice>
        <mc:Fallback xmlns="">
          <p:sp>
            <p:nvSpPr>
              <p:cNvPr id="1527" name="Example of our case with   beam at 0.9c,"/>
              <p:cNvSpPr>
                <a:spLocks noRot="1" noChangeAspect="1" noMove="1" noResize="1" noEditPoints="1" noAdjustHandles="1" noChangeArrowheads="1" noChangeShapeType="1" noTextEdit="1"/>
              </p:cNvSpPr>
              <p:nvPr/>
            </p:nvSpPr>
            <p:spPr>
              <a:xfrm>
                <a:off x="-171575" y="112600"/>
                <a:ext cx="17926466" cy="1574801"/>
              </a:xfrm>
              <a:prstGeom prst="rect">
                <a:avLst/>
              </a:prstGeom>
              <a:blipFill>
                <a:blip r:embed="rId3"/>
                <a:stretch>
                  <a:fillRect l="-142" t="-88800" r="-5732" b="-13200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528" name="Image" descr="Image"/>
          <p:cNvPicPr>
            <a:picLocks noChangeAspect="1"/>
          </p:cNvPicPr>
          <p:nvPr/>
        </p:nvPicPr>
        <p:blipFill>
          <a:blip r:embed="rId4"/>
          <a:stretch>
            <a:fillRect/>
          </a:stretch>
        </p:blipFill>
        <p:spPr>
          <a:xfrm>
            <a:off x="717420" y="4062300"/>
            <a:ext cx="11639983" cy="6879610"/>
          </a:xfrm>
          <a:prstGeom prst="rect">
            <a:avLst/>
          </a:prstGeom>
          <a:ln w="12700">
            <a:miter lim="400000"/>
          </a:ln>
        </p:spPr>
      </p:pic>
      <p:pic>
        <p:nvPicPr>
          <p:cNvPr id="1529" name="Image" descr="Image"/>
          <p:cNvPicPr>
            <a:picLocks noChangeAspect="1"/>
          </p:cNvPicPr>
          <p:nvPr/>
        </p:nvPicPr>
        <p:blipFill>
          <a:blip r:embed="rId5"/>
          <a:stretch>
            <a:fillRect/>
          </a:stretch>
        </p:blipFill>
        <p:spPr>
          <a:xfrm>
            <a:off x="12547926" y="4062300"/>
            <a:ext cx="11639983" cy="6927056"/>
          </a:xfrm>
          <a:prstGeom prst="rect">
            <a:avLst/>
          </a:prstGeom>
          <a:ln w="12700">
            <a:miter lim="400000"/>
          </a:ln>
        </p:spPr>
      </p:pic>
      <p:sp>
        <p:nvSpPr>
          <p:cNvPr id="1530" name="The acceleration process ends when the particles reach the laser"/>
          <p:cNvSpPr txBox="1"/>
          <p:nvPr/>
        </p:nvSpPr>
        <p:spPr>
          <a:xfrm>
            <a:off x="6851438" y="2879933"/>
            <a:ext cx="10681125" cy="612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gn="l" defTabSz="457200">
              <a:defRPr sz="3200">
                <a:latin typeface="Gill Sans Light"/>
                <a:ea typeface="Gill Sans Light"/>
                <a:cs typeface="Gill Sans Light"/>
                <a:sym typeface="Gill Sans Light"/>
              </a:defRPr>
            </a:lvl1pPr>
          </a:lstStyle>
          <a:p>
            <a:r>
              <a:t>The acceleration process ends when the particles reach the laser</a:t>
            </a:r>
          </a:p>
        </p:txBody>
      </p:sp>
      <p:sp>
        <p:nvSpPr>
          <p:cNvPr id="2" name="Slide Number Placeholder 1">
            <a:extLst>
              <a:ext uri="{FF2B5EF4-FFF2-40B4-BE49-F238E27FC236}">
                <a16:creationId xmlns:a16="http://schemas.microsoft.com/office/drawing/2014/main" id="{5B2C20C4-4064-DFDC-4EFC-F6D6EDB4C2A1}"/>
              </a:ext>
            </a:extLst>
          </p:cNvPr>
          <p:cNvSpPr>
            <a:spLocks noGrp="1"/>
          </p:cNvSpPr>
          <p:nvPr>
            <p:ph type="sldNum" sz="quarter" idx="2"/>
          </p:nvPr>
        </p:nvSpPr>
        <p:spPr/>
        <p:txBody>
          <a:bodyPr/>
          <a:lstStyle/>
          <a:p>
            <a:fld id="{86CB4B4D-7CA3-9044-876B-883B54F8677D}" type="slidenum">
              <a:rPr lang="en-PT" smtClean="0"/>
              <a:t>38</a:t>
            </a:fld>
            <a:endParaRPr lang="en-PT"/>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2" name="Rectangle"/>
          <p:cNvSpPr/>
          <p:nvPr/>
        </p:nvSpPr>
        <p:spPr>
          <a:xfrm>
            <a:off x="1711591" y="2467285"/>
            <a:ext cx="8903356" cy="7378032"/>
          </a:xfrm>
          <a:prstGeom prst="rect">
            <a:avLst/>
          </a:prstGeom>
          <a:solidFill>
            <a:schemeClr val="accent1">
              <a:satOff val="-3355"/>
              <a:lumOff val="26614"/>
              <a:alpha val="29908"/>
            </a:schemeClr>
          </a:solid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1533"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sp>
        <p:nvSpPr>
          <p:cNvPr id="1534" name="C Badiali | Updates | February 24th, 2024"/>
          <p:cNvSpPr txBox="1"/>
          <p:nvPr/>
        </p:nvSpPr>
        <p:spPr>
          <a:xfrm>
            <a:off x="15298737" y="13251656"/>
            <a:ext cx="9054704"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spAutoFit/>
          </a:bodyPr>
          <a:lstStyle>
            <a:lvl1pPr algn="r" defTabSz="642937">
              <a:lnSpc>
                <a:spcPts val="2600"/>
              </a:lnSpc>
              <a:tabLst>
                <a:tab pos="1498600" algn="l"/>
                <a:tab pos="6553200" algn="l"/>
              </a:tabLst>
              <a:defRPr sz="2200">
                <a:solidFill>
                  <a:srgbClr val="009DE0"/>
                </a:solidFill>
                <a:latin typeface="+mj-lt"/>
                <a:ea typeface="+mj-ea"/>
                <a:cs typeface="+mj-cs"/>
                <a:sym typeface="Gill Sans"/>
              </a:defRPr>
            </a:lvl1pPr>
          </a:lstStyle>
          <a:p>
            <a:r>
              <a:rPr dirty="0"/>
              <a:t>C Badiali | Updates | February 24th, 2024</a:t>
            </a:r>
          </a:p>
        </p:txBody>
      </p:sp>
      <p:pic>
        <p:nvPicPr>
          <p:cNvPr id="1535" name="Tecnico_ID_Principal_RBG-BRANCO.png" descr="Tecnico_ID_Principal_RBG-BRANCO.png"/>
          <p:cNvPicPr>
            <a:picLocks noChangeAspect="1"/>
          </p:cNvPicPr>
          <p:nvPr/>
        </p:nvPicPr>
        <p:blipFill>
          <a:blip r:embed="rId2"/>
          <a:stretch>
            <a:fillRect/>
          </a:stretch>
        </p:blipFill>
        <p:spPr>
          <a:xfrm>
            <a:off x="21096067" y="91707"/>
            <a:ext cx="2741243" cy="1522293"/>
          </a:xfrm>
          <a:prstGeom prst="rect">
            <a:avLst/>
          </a:prstGeom>
          <a:ln w="12700">
            <a:miter lim="400000"/>
          </a:ln>
        </p:spPr>
      </p:pic>
      <p:sp>
        <p:nvSpPr>
          <p:cNvPr id="1536" name="Line"/>
          <p:cNvSpPr/>
          <p:nvPr/>
        </p:nvSpPr>
        <p:spPr>
          <a:xfrm>
            <a:off x="241277" y="6139504"/>
            <a:ext cx="13067218" cy="1"/>
          </a:xfrm>
          <a:prstGeom prst="line">
            <a:avLst/>
          </a:prstGeom>
          <a:ln w="25400">
            <a:solidFill>
              <a:srgbClr val="000000"/>
            </a:solidFill>
            <a:miter lim="400000"/>
            <a:tailEnd type="triangle"/>
          </a:ln>
        </p:spPr>
        <p:txBody>
          <a:bodyPr lIns="27093" tIns="27093" rIns="27093" bIns="27093" anchor="ctr"/>
          <a:lstStyle/>
          <a:p>
            <a:pPr defTabSz="1733930">
              <a:defRPr sz="1600">
                <a:solidFill>
                  <a:srgbClr val="5E5E5E"/>
                </a:solidFill>
                <a:latin typeface="Helvetica Neue"/>
                <a:ea typeface="Helvetica Neue"/>
                <a:cs typeface="Helvetica Neue"/>
                <a:sym typeface="Helvetica Neue"/>
              </a:defRPr>
            </a:pPr>
            <a:endParaRPr/>
          </a:p>
        </p:txBody>
      </p:sp>
      <p:sp>
        <p:nvSpPr>
          <p:cNvPr id="1537" name="Line"/>
          <p:cNvSpPr/>
          <p:nvPr/>
        </p:nvSpPr>
        <p:spPr>
          <a:xfrm flipH="1" flipV="1">
            <a:off x="3713574" y="2462798"/>
            <a:ext cx="2935628" cy="3317072"/>
          </a:xfrm>
          <a:prstGeom prst="line">
            <a:avLst/>
          </a:prstGeom>
          <a:ln w="12700">
            <a:solidFill>
              <a:srgbClr val="EE220C"/>
            </a:solidFill>
            <a:miter lim="400000"/>
          </a:ln>
        </p:spPr>
        <p:txBody>
          <a:bodyPr lIns="27093" tIns="27093" rIns="27093" bIns="27093" anchor="ctr"/>
          <a:lstStyle/>
          <a:p>
            <a:pPr defTabSz="1733930">
              <a:defRPr sz="1600">
                <a:solidFill>
                  <a:srgbClr val="5E5E5E"/>
                </a:solidFill>
                <a:latin typeface="Helvetica Neue"/>
                <a:ea typeface="Helvetica Neue"/>
                <a:cs typeface="Helvetica Neue"/>
                <a:sym typeface="Helvetica Neue"/>
              </a:defRPr>
            </a:pPr>
            <a:endParaRPr/>
          </a:p>
        </p:txBody>
      </p:sp>
      <p:sp>
        <p:nvSpPr>
          <p:cNvPr id="1538" name="Line"/>
          <p:cNvSpPr/>
          <p:nvPr/>
        </p:nvSpPr>
        <p:spPr>
          <a:xfrm flipH="1" flipV="1">
            <a:off x="1702152" y="2463735"/>
            <a:ext cx="4950274" cy="3690103"/>
          </a:xfrm>
          <a:prstGeom prst="line">
            <a:avLst/>
          </a:prstGeom>
          <a:ln w="12700">
            <a:solidFill>
              <a:srgbClr val="EE220C"/>
            </a:solidFill>
            <a:miter lim="400000"/>
          </a:ln>
        </p:spPr>
        <p:txBody>
          <a:bodyPr lIns="27093" tIns="27093" rIns="27093" bIns="27093" anchor="ctr"/>
          <a:lstStyle/>
          <a:p>
            <a:pPr defTabSz="1733930">
              <a:defRPr sz="1600">
                <a:solidFill>
                  <a:srgbClr val="5E5E5E"/>
                </a:solidFill>
                <a:latin typeface="Helvetica Neue"/>
                <a:ea typeface="Helvetica Neue"/>
                <a:cs typeface="Helvetica Neue"/>
                <a:sym typeface="Helvetica Neue"/>
              </a:defRPr>
            </a:pPr>
            <a:endParaRPr/>
          </a:p>
        </p:txBody>
      </p:sp>
      <p:sp>
        <p:nvSpPr>
          <p:cNvPr id="1539" name="Line"/>
          <p:cNvSpPr/>
          <p:nvPr/>
        </p:nvSpPr>
        <p:spPr>
          <a:xfrm flipH="1">
            <a:off x="3678142" y="6499187"/>
            <a:ext cx="2971104" cy="3344522"/>
          </a:xfrm>
          <a:prstGeom prst="line">
            <a:avLst/>
          </a:prstGeom>
          <a:ln w="12700">
            <a:solidFill>
              <a:srgbClr val="EE220C"/>
            </a:solidFill>
            <a:miter lim="400000"/>
          </a:ln>
        </p:spPr>
        <p:txBody>
          <a:bodyPr lIns="27093" tIns="27093" rIns="27093" bIns="27093" anchor="ctr"/>
          <a:lstStyle/>
          <a:p>
            <a:pPr defTabSz="1733930">
              <a:defRPr sz="1600">
                <a:solidFill>
                  <a:srgbClr val="5E5E5E"/>
                </a:solidFill>
                <a:latin typeface="Helvetica Neue"/>
                <a:ea typeface="Helvetica Neue"/>
                <a:cs typeface="Helvetica Neue"/>
                <a:sym typeface="Helvetica Neue"/>
              </a:defRPr>
            </a:pPr>
            <a:endParaRPr/>
          </a:p>
        </p:txBody>
      </p:sp>
      <p:sp>
        <p:nvSpPr>
          <p:cNvPr id="1540" name="Line"/>
          <p:cNvSpPr/>
          <p:nvPr/>
        </p:nvSpPr>
        <p:spPr>
          <a:xfrm flipH="1">
            <a:off x="1715713" y="6167526"/>
            <a:ext cx="4935961" cy="3650144"/>
          </a:xfrm>
          <a:prstGeom prst="line">
            <a:avLst/>
          </a:prstGeom>
          <a:ln w="12700">
            <a:solidFill>
              <a:srgbClr val="EE220C"/>
            </a:solidFill>
            <a:miter lim="400000"/>
          </a:ln>
        </p:spPr>
        <p:txBody>
          <a:bodyPr lIns="27093" tIns="27093" rIns="27093" bIns="27093" anchor="ctr"/>
          <a:lstStyle/>
          <a:p>
            <a:pPr defTabSz="1733930">
              <a:defRPr sz="1600">
                <a:solidFill>
                  <a:srgbClr val="5E5E5E"/>
                </a:solidFill>
                <a:latin typeface="Helvetica Neue"/>
                <a:ea typeface="Helvetica Neue"/>
                <a:cs typeface="Helvetica Neue"/>
                <a:sym typeface="Helvetica Neue"/>
              </a:defRPr>
            </a:pPr>
            <a:endParaRPr/>
          </a:p>
        </p:txBody>
      </p:sp>
      <p:sp>
        <p:nvSpPr>
          <p:cNvPr id="1541" name="Line"/>
          <p:cNvSpPr/>
          <p:nvPr/>
        </p:nvSpPr>
        <p:spPr>
          <a:xfrm flipH="1">
            <a:off x="9006535" y="3943561"/>
            <a:ext cx="1562242" cy="1836308"/>
          </a:xfrm>
          <a:prstGeom prst="line">
            <a:avLst/>
          </a:prstGeom>
          <a:ln w="12700">
            <a:solidFill>
              <a:srgbClr val="EE220C"/>
            </a:solidFill>
            <a:miter lim="400000"/>
          </a:ln>
        </p:spPr>
        <p:txBody>
          <a:bodyPr lIns="27093" tIns="27093" rIns="27093" bIns="27093" anchor="ctr"/>
          <a:lstStyle/>
          <a:p>
            <a:pPr defTabSz="1733930">
              <a:defRPr sz="1600">
                <a:solidFill>
                  <a:srgbClr val="5E5E5E"/>
                </a:solidFill>
                <a:latin typeface="Helvetica Neue"/>
                <a:ea typeface="Helvetica Neue"/>
                <a:cs typeface="Helvetica Neue"/>
                <a:sym typeface="Helvetica Neue"/>
              </a:defRPr>
            </a:pPr>
            <a:endParaRPr/>
          </a:p>
        </p:txBody>
      </p:sp>
      <p:sp>
        <p:nvSpPr>
          <p:cNvPr id="1542" name="Line"/>
          <p:cNvSpPr/>
          <p:nvPr/>
        </p:nvSpPr>
        <p:spPr>
          <a:xfrm flipH="1">
            <a:off x="8989103" y="5216638"/>
            <a:ext cx="1595337" cy="937200"/>
          </a:xfrm>
          <a:prstGeom prst="line">
            <a:avLst/>
          </a:prstGeom>
          <a:ln w="12700">
            <a:solidFill>
              <a:srgbClr val="EE220C"/>
            </a:solidFill>
            <a:miter lim="400000"/>
          </a:ln>
        </p:spPr>
        <p:txBody>
          <a:bodyPr lIns="27093" tIns="27093" rIns="27093" bIns="27093" anchor="ctr"/>
          <a:lstStyle/>
          <a:p>
            <a:pPr defTabSz="1733930">
              <a:defRPr sz="1600">
                <a:solidFill>
                  <a:srgbClr val="5E5E5E"/>
                </a:solidFill>
                <a:latin typeface="Helvetica Neue"/>
                <a:ea typeface="Helvetica Neue"/>
                <a:cs typeface="Helvetica Neue"/>
                <a:sym typeface="Helvetica Neue"/>
              </a:defRPr>
            </a:pPr>
            <a:endParaRPr/>
          </a:p>
        </p:txBody>
      </p:sp>
      <p:sp>
        <p:nvSpPr>
          <p:cNvPr id="1543" name="Line"/>
          <p:cNvSpPr/>
          <p:nvPr/>
        </p:nvSpPr>
        <p:spPr>
          <a:xfrm>
            <a:off x="8976891" y="6158583"/>
            <a:ext cx="1622546" cy="820771"/>
          </a:xfrm>
          <a:prstGeom prst="line">
            <a:avLst/>
          </a:prstGeom>
          <a:ln w="12700">
            <a:solidFill>
              <a:srgbClr val="EE220C"/>
            </a:solidFill>
            <a:miter lim="400000"/>
          </a:ln>
        </p:spPr>
        <p:txBody>
          <a:bodyPr lIns="27093" tIns="27093" rIns="27093" bIns="27093" anchor="ctr"/>
          <a:lstStyle/>
          <a:p>
            <a:pPr defTabSz="1733930">
              <a:defRPr sz="1600">
                <a:solidFill>
                  <a:srgbClr val="5E5E5E"/>
                </a:solidFill>
                <a:latin typeface="Helvetica Neue"/>
                <a:ea typeface="Helvetica Neue"/>
                <a:cs typeface="Helvetica Neue"/>
                <a:sym typeface="Helvetica Neue"/>
              </a:defRPr>
            </a:pPr>
            <a:endParaRPr/>
          </a:p>
        </p:txBody>
      </p:sp>
      <p:sp>
        <p:nvSpPr>
          <p:cNvPr id="1544" name="Line"/>
          <p:cNvSpPr/>
          <p:nvPr/>
        </p:nvSpPr>
        <p:spPr>
          <a:xfrm>
            <a:off x="8992326" y="6499187"/>
            <a:ext cx="1590660" cy="1791827"/>
          </a:xfrm>
          <a:prstGeom prst="line">
            <a:avLst/>
          </a:prstGeom>
          <a:ln w="12700">
            <a:solidFill>
              <a:srgbClr val="EE220C"/>
            </a:solidFill>
            <a:miter lim="400000"/>
          </a:ln>
        </p:spPr>
        <p:txBody>
          <a:bodyPr lIns="27093" tIns="27093" rIns="27093" bIns="27093" anchor="ctr"/>
          <a:lstStyle/>
          <a:p>
            <a:pPr defTabSz="1733930">
              <a:defRPr sz="1600">
                <a:solidFill>
                  <a:srgbClr val="5E5E5E"/>
                </a:solidFill>
                <a:latin typeface="Helvetica Neue"/>
                <a:ea typeface="Helvetica Neue"/>
                <a:cs typeface="Helvetica Neue"/>
                <a:sym typeface="Helvetica Neue"/>
              </a:defRPr>
            </a:pPr>
            <a:endParaRPr/>
          </a:p>
        </p:txBody>
      </p:sp>
      <p:sp>
        <p:nvSpPr>
          <p:cNvPr id="1545" name="Line"/>
          <p:cNvSpPr/>
          <p:nvPr/>
        </p:nvSpPr>
        <p:spPr>
          <a:xfrm flipH="1" flipV="1">
            <a:off x="84628" y="6137580"/>
            <a:ext cx="7532936" cy="1"/>
          </a:xfrm>
          <a:prstGeom prst="line">
            <a:avLst/>
          </a:prstGeom>
          <a:ln w="25400">
            <a:solidFill>
              <a:srgbClr val="000000"/>
            </a:solidFill>
            <a:miter lim="400000"/>
          </a:ln>
        </p:spPr>
        <p:txBody>
          <a:bodyPr lIns="27093" tIns="27093" rIns="27093" bIns="27093" anchor="ctr"/>
          <a:lstStyle/>
          <a:p>
            <a:pPr defTabSz="1733930">
              <a:defRPr sz="1600">
                <a:solidFill>
                  <a:srgbClr val="5E5E5E"/>
                </a:solidFill>
                <a:latin typeface="Helvetica Neue"/>
                <a:ea typeface="Helvetica Neue"/>
                <a:cs typeface="Helvetica Neue"/>
                <a:sym typeface="Helvetica Neue"/>
              </a:defRPr>
            </a:pPr>
            <a:endParaRPr/>
          </a:p>
        </p:txBody>
      </p:sp>
      <p:sp>
        <p:nvSpPr>
          <p:cNvPr id="1546" name="pulseFocus"/>
          <p:cNvSpPr txBox="1"/>
          <p:nvPr/>
        </p:nvSpPr>
        <p:spPr>
          <a:xfrm>
            <a:off x="6158898" y="7656216"/>
            <a:ext cx="3412949" cy="498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lstStyle>
            <a:lvl1pPr defTabSz="1733930">
              <a:defRPr sz="3200">
                <a:latin typeface="+mj-lt"/>
                <a:ea typeface="+mj-ea"/>
                <a:cs typeface="+mj-cs"/>
                <a:sym typeface="Gill Sans"/>
              </a:defRPr>
            </a:lvl1pPr>
          </a:lstStyle>
          <a:p>
            <a:r>
              <a:t>pulseFocus</a:t>
            </a:r>
          </a:p>
        </p:txBody>
      </p:sp>
      <mc:AlternateContent xmlns:mc="http://schemas.openxmlformats.org/markup-compatibility/2006" xmlns:a14="http://schemas.microsoft.com/office/drawing/2010/main">
        <mc:Choice Requires="a14">
          <p:sp>
            <p:nvSpPr>
              <p:cNvPr id="1547" name="Rectangle"/>
              <p:cNvSpPr txBox="1"/>
              <p:nvPr/>
            </p:nvSpPr>
            <p:spPr>
              <a:xfrm>
                <a:off x="12328462" y="6049913"/>
                <a:ext cx="1872546" cy="1198371"/>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27093" tIns="27093" rIns="27093" bIns="27093" anchor="ctr"/>
              <a:lstStyle>
                <a:lvl1pPr defTabSz="1733930">
                  <a:defRPr>
                    <a:latin typeface="+mj-lt"/>
                    <a:ea typeface="+mj-ea"/>
                    <a:cs typeface="+mj-cs"/>
                    <a:sym typeface="Gill Sans"/>
                  </a:defRPr>
                </a:lvl1pPr>
              </a:lstStyle>
              <a:p>
                <a:pPr/>
                <a14:m>
                  <m:oMathPara xmlns:m="http://schemas.openxmlformats.org/officeDocument/2006/math">
                    <m:oMathParaPr>
                      <m:jc m:val="center"/>
                    </m:oMathParaPr>
                    <m:oMath>
                      <m:sSub>
                        <m:sSubPr>
                          <m:ctrlPr>
                            <a:rPr sz="5250" i="1">
                              <a:solidFill>
                                <a:srgbClr val="000000"/>
                              </a:solidFill>
                              <a:latin typeface="Cambria Math" panose="02040503050406030204" pitchFamily="18" charset="0"/>
                            </a:rPr>
                          </m:ctrlPr>
                        </m:sSubPr>
                        <m:e>
                          <m:r>
                            <a:rPr sz="5250" i="1">
                              <a:solidFill>
                                <a:srgbClr val="000000"/>
                              </a:solidFill>
                              <a:latin typeface="Cambria Math" panose="02040503050406030204" pitchFamily="18" charset="0"/>
                            </a:rPr>
                            <m:t>𝑥</m:t>
                          </m:r>
                        </m:e>
                        <m:sub>
                          <m:r>
                            <a:rPr sz="5250" i="1">
                              <a:solidFill>
                                <a:srgbClr val="000000"/>
                              </a:solidFill>
                              <a:latin typeface="Cambria Math" panose="02040503050406030204" pitchFamily="18" charset="0"/>
                            </a:rPr>
                            <m:t>1</m:t>
                          </m:r>
                        </m:sub>
                      </m:sSub>
                    </m:oMath>
                  </m:oMathPara>
                </a14:m>
                <a:endParaRPr/>
              </a:p>
            </p:txBody>
          </p:sp>
        </mc:Choice>
        <mc:Fallback xmlns="">
          <p:sp>
            <p:nvSpPr>
              <p:cNvPr id="1547" name="Rectangle"/>
              <p:cNvSpPr txBox="1">
                <a:spLocks noRot="1" noChangeAspect="1" noMove="1" noResize="1" noEditPoints="1" noAdjustHandles="1" noChangeArrowheads="1" noChangeShapeType="1" noTextEdit="1"/>
              </p:cNvSpPr>
              <p:nvPr/>
            </p:nvSpPr>
            <p:spPr>
              <a:xfrm>
                <a:off x="12328462" y="6049913"/>
                <a:ext cx="1872546" cy="1198371"/>
              </a:xfrm>
              <a:prstGeom prst="rect">
                <a:avLst/>
              </a:prstGeom>
              <a:blipFill>
                <a:blip r:embed="rId3"/>
                <a:stretch>
                  <a:fillRect/>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548" name="Rectangle"/>
          <p:cNvSpPr/>
          <p:nvPr/>
        </p:nvSpPr>
        <p:spPr>
          <a:xfrm>
            <a:off x="769842" y="2443164"/>
            <a:ext cx="12010087" cy="7392681"/>
          </a:xfrm>
          <a:prstGeom prst="rect">
            <a:avLst/>
          </a:prstGeom>
          <a:ln w="50800">
            <a:solidFill>
              <a:srgbClr val="000000"/>
            </a:solidFill>
            <a:miter lim="400000"/>
          </a:ln>
        </p:spPr>
        <p:txBody>
          <a:bodyPr lIns="0" tIns="0" rIns="0" bIns="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549" name="Oval"/>
          <p:cNvSpPr/>
          <p:nvPr/>
        </p:nvSpPr>
        <p:spPr>
          <a:xfrm>
            <a:off x="8098372" y="5506506"/>
            <a:ext cx="324809" cy="1190999"/>
          </a:xfrm>
          <a:prstGeom prst="ellipse">
            <a:avLst/>
          </a:prstGeom>
          <a:solidFill>
            <a:srgbClr val="ED220D"/>
          </a:solidFill>
          <a:ln w="12700">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1550" name="Oval"/>
          <p:cNvSpPr/>
          <p:nvPr/>
        </p:nvSpPr>
        <p:spPr>
          <a:xfrm>
            <a:off x="8546596" y="5683588"/>
            <a:ext cx="324809" cy="836834"/>
          </a:xfrm>
          <a:prstGeom prst="ellipse">
            <a:avLst/>
          </a:prstGeom>
          <a:solidFill>
            <a:srgbClr val="ED220D"/>
          </a:solidFill>
          <a:ln w="12700">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1551" name="Oval"/>
          <p:cNvSpPr/>
          <p:nvPr/>
        </p:nvSpPr>
        <p:spPr>
          <a:xfrm>
            <a:off x="6782823" y="5683588"/>
            <a:ext cx="324809" cy="836834"/>
          </a:xfrm>
          <a:prstGeom prst="ellipse">
            <a:avLst/>
          </a:prstGeom>
          <a:solidFill>
            <a:srgbClr val="ED220D"/>
          </a:solidFill>
          <a:ln w="12700">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1552" name="Oval"/>
          <p:cNvSpPr/>
          <p:nvPr/>
        </p:nvSpPr>
        <p:spPr>
          <a:xfrm>
            <a:off x="7231047" y="5506506"/>
            <a:ext cx="324809" cy="1190999"/>
          </a:xfrm>
          <a:prstGeom prst="ellipse">
            <a:avLst/>
          </a:prstGeom>
          <a:solidFill>
            <a:srgbClr val="ED220D"/>
          </a:solidFill>
          <a:ln w="12700">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1553" name="Oval"/>
          <p:cNvSpPr/>
          <p:nvPr/>
        </p:nvSpPr>
        <p:spPr>
          <a:xfrm>
            <a:off x="7695564" y="5121107"/>
            <a:ext cx="324809" cy="1743076"/>
          </a:xfrm>
          <a:prstGeom prst="ellipse">
            <a:avLst/>
          </a:prstGeom>
          <a:solidFill>
            <a:srgbClr val="ED220D"/>
          </a:solidFill>
          <a:ln w="12700">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1554" name="Line"/>
          <p:cNvSpPr/>
          <p:nvPr/>
        </p:nvSpPr>
        <p:spPr>
          <a:xfrm flipV="1">
            <a:off x="7865373" y="6192558"/>
            <a:ext cx="1" cy="1387214"/>
          </a:xfrm>
          <a:prstGeom prst="line">
            <a:avLst/>
          </a:prstGeom>
          <a:ln w="25400">
            <a:solidFill>
              <a:srgbClr val="000000"/>
            </a:solidFill>
            <a:miter lim="400000"/>
            <a:tailEnd type="triangle"/>
          </a:ln>
        </p:spPr>
        <p:txBody>
          <a:bodyPr lIns="50800" tIns="50800" rIns="50800" bIns="50800" anchor="ctr"/>
          <a:lstStyle/>
          <a:p>
            <a:pPr defTabSz="825500">
              <a:defRPr sz="3000" b="1">
                <a:latin typeface="Helvetica Neue"/>
                <a:ea typeface="Helvetica Neue"/>
                <a:cs typeface="Helvetica Neue"/>
                <a:sym typeface="Helvetica Neue"/>
              </a:defRPr>
            </a:pPr>
            <a:endParaRPr/>
          </a:p>
        </p:txBody>
      </p:sp>
      <p:sp>
        <p:nvSpPr>
          <p:cNvPr id="1555" name="position of the peak intensity of the pulse longitudinally"/>
          <p:cNvSpPr txBox="1"/>
          <p:nvPr/>
        </p:nvSpPr>
        <p:spPr>
          <a:xfrm>
            <a:off x="5426915" y="8307940"/>
            <a:ext cx="4862106" cy="104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1733930">
              <a:defRPr sz="3200">
                <a:latin typeface="Gill Sans Light"/>
                <a:ea typeface="Gill Sans Light"/>
                <a:cs typeface="Gill Sans Light"/>
                <a:sym typeface="Gill Sans Light"/>
              </a:defRPr>
            </a:lvl1pPr>
          </a:lstStyle>
          <a:p>
            <a:r>
              <a:t>position of the peak intensity of the pulse longitudinally </a:t>
            </a:r>
          </a:p>
        </p:txBody>
      </p:sp>
      <p:sp>
        <p:nvSpPr>
          <p:cNvPr id="1556" name="Circle"/>
          <p:cNvSpPr/>
          <p:nvPr/>
        </p:nvSpPr>
        <p:spPr>
          <a:xfrm>
            <a:off x="7797008" y="6078544"/>
            <a:ext cx="121921" cy="121921"/>
          </a:xfrm>
          <a:prstGeom prst="ellipse">
            <a:avLst/>
          </a:prstGeom>
          <a:solidFill>
            <a:srgbClr val="00A2FF"/>
          </a:solidFill>
          <a:ln w="12700">
            <a:miter lim="400000"/>
          </a:ln>
        </p:spPr>
        <p:txBody>
          <a:bodyPr lIns="0" tIns="0" rIns="0" bIns="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557" name="Line"/>
          <p:cNvSpPr/>
          <p:nvPr/>
        </p:nvSpPr>
        <p:spPr>
          <a:xfrm>
            <a:off x="8140599" y="4072269"/>
            <a:ext cx="2338690" cy="1892021"/>
          </a:xfrm>
          <a:prstGeom prst="line">
            <a:avLst/>
          </a:prstGeom>
          <a:ln w="25400">
            <a:solidFill>
              <a:srgbClr val="000000"/>
            </a:solidFill>
            <a:miter lim="400000"/>
            <a:tailEnd type="triangle"/>
          </a:ln>
        </p:spPr>
        <p:txBody>
          <a:bodyPr lIns="50800" tIns="50800" rIns="50800" bIns="50800" anchor="ctr"/>
          <a:lstStyle/>
          <a:p>
            <a:pPr defTabSz="825500">
              <a:defRPr sz="3000" b="1">
                <a:latin typeface="Helvetica Neue"/>
                <a:ea typeface="Helvetica Neue"/>
                <a:cs typeface="Helvetica Neue"/>
                <a:sym typeface="Helvetica Neue"/>
              </a:defRPr>
            </a:pPr>
            <a:endParaRPr/>
          </a:p>
        </p:txBody>
      </p:sp>
      <p:sp>
        <p:nvSpPr>
          <p:cNvPr id="1558" name="pulseFront"/>
          <p:cNvSpPr txBox="1"/>
          <p:nvPr/>
        </p:nvSpPr>
        <p:spPr>
          <a:xfrm>
            <a:off x="6554300" y="2878448"/>
            <a:ext cx="3412950" cy="498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lstStyle>
            <a:lvl1pPr defTabSz="1733930">
              <a:defRPr sz="3200">
                <a:latin typeface="+mj-lt"/>
                <a:ea typeface="+mj-ea"/>
                <a:cs typeface="+mj-cs"/>
                <a:sym typeface="Gill Sans"/>
              </a:defRPr>
            </a:lvl1pPr>
          </a:lstStyle>
          <a:p>
            <a:r>
              <a:t>pulseFront</a:t>
            </a:r>
          </a:p>
        </p:txBody>
      </p:sp>
      <p:sp>
        <p:nvSpPr>
          <p:cNvPr id="1559" name="End of the pulse (front)"/>
          <p:cNvSpPr txBox="1"/>
          <p:nvPr/>
        </p:nvSpPr>
        <p:spPr>
          <a:xfrm>
            <a:off x="5829723" y="3376866"/>
            <a:ext cx="4862106"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1733930">
              <a:defRPr sz="3200">
                <a:latin typeface="Gill Sans Light"/>
                <a:ea typeface="Gill Sans Light"/>
                <a:cs typeface="Gill Sans Light"/>
                <a:sym typeface="Gill Sans Light"/>
              </a:defRPr>
            </a:lvl1pPr>
          </a:lstStyle>
          <a:p>
            <a:r>
              <a:t>End of the pulse (front)</a:t>
            </a:r>
          </a:p>
        </p:txBody>
      </p:sp>
      <p:sp>
        <p:nvSpPr>
          <p:cNvPr id="1560" name="Line"/>
          <p:cNvSpPr/>
          <p:nvPr/>
        </p:nvSpPr>
        <p:spPr>
          <a:xfrm>
            <a:off x="1713710" y="10203446"/>
            <a:ext cx="8907165" cy="1"/>
          </a:xfrm>
          <a:prstGeom prst="line">
            <a:avLst/>
          </a:prstGeom>
          <a:ln w="38100">
            <a:solidFill>
              <a:srgbClr val="479FF8"/>
            </a:solidFill>
            <a:miter lim="400000"/>
            <a:headEnd type="triangle" len="sm"/>
            <a:tailEnd type="triangle" len="sm"/>
          </a:ln>
        </p:spPr>
        <p:txBody>
          <a:bodyPr lIns="50800" tIns="50800" rIns="50800" bIns="50800" anchor="ctr"/>
          <a:lstStyle/>
          <a:p>
            <a:pPr defTabSz="825500">
              <a:defRPr sz="3000" b="1">
                <a:latin typeface="Helvetica Neue"/>
                <a:ea typeface="Helvetica Neue"/>
                <a:cs typeface="Helvetica Neue"/>
                <a:sym typeface="Helvetica Neue"/>
              </a:defRPr>
            </a:pPr>
            <a:endParaRPr/>
          </a:p>
        </p:txBody>
      </p:sp>
      <p:sp>
        <p:nvSpPr>
          <p:cNvPr id="1561" name="Line"/>
          <p:cNvSpPr/>
          <p:nvPr/>
        </p:nvSpPr>
        <p:spPr>
          <a:xfrm flipV="1">
            <a:off x="10597607" y="2430846"/>
            <a:ext cx="1" cy="7417317"/>
          </a:xfrm>
          <a:prstGeom prst="line">
            <a:avLst/>
          </a:prstGeom>
          <a:ln w="12700">
            <a:solidFill>
              <a:srgbClr val="000000"/>
            </a:solidFill>
            <a:custDash>
              <a:ds d="200000" sp="200000"/>
            </a:custDash>
            <a:miter lim="400000"/>
          </a:ln>
        </p:spPr>
        <p:txBody>
          <a:bodyPr lIns="50800" tIns="50800" rIns="50800" bIns="50800" anchor="ctr"/>
          <a:lstStyle/>
          <a:p>
            <a:pPr defTabSz="825500">
              <a:defRPr sz="3000" b="1">
                <a:latin typeface="Helvetica Neue"/>
                <a:ea typeface="Helvetica Neue"/>
                <a:cs typeface="Helvetica Neue"/>
                <a:sym typeface="Helvetica Neue"/>
              </a:defRPr>
            </a:pPr>
            <a:endParaRPr/>
          </a:p>
        </p:txBody>
      </p:sp>
      <p:sp>
        <p:nvSpPr>
          <p:cNvPr id="1562" name="Line"/>
          <p:cNvSpPr/>
          <p:nvPr/>
        </p:nvSpPr>
        <p:spPr>
          <a:xfrm flipV="1">
            <a:off x="1716073" y="2388512"/>
            <a:ext cx="1" cy="7417317"/>
          </a:xfrm>
          <a:prstGeom prst="line">
            <a:avLst/>
          </a:prstGeom>
          <a:ln w="12700">
            <a:solidFill>
              <a:srgbClr val="000000"/>
            </a:solidFill>
            <a:custDash>
              <a:ds d="200000" sp="200000"/>
            </a:custDash>
            <a:miter lim="400000"/>
          </a:ln>
        </p:spPr>
        <p:txBody>
          <a:bodyPr lIns="50800" tIns="50800" rIns="50800" bIns="50800" anchor="ctr"/>
          <a:lstStyle/>
          <a:p>
            <a:pPr defTabSz="825500">
              <a:defRPr sz="3000" b="1">
                <a:latin typeface="Helvetica Neue"/>
                <a:ea typeface="Helvetica Neue"/>
                <a:cs typeface="Helvetica Neue"/>
                <a:sym typeface="Helvetica Neue"/>
              </a:defRPr>
            </a:pPr>
            <a:endParaRPr/>
          </a:p>
        </p:txBody>
      </p:sp>
      <p:sp>
        <p:nvSpPr>
          <p:cNvPr id="1563" name="duration"/>
          <p:cNvSpPr txBox="1"/>
          <p:nvPr/>
        </p:nvSpPr>
        <p:spPr>
          <a:xfrm>
            <a:off x="4460818" y="10558966"/>
            <a:ext cx="3412949" cy="498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lstStyle>
            <a:lvl1pPr defTabSz="1733930">
              <a:defRPr sz="3200">
                <a:latin typeface="+mj-lt"/>
                <a:ea typeface="+mj-ea"/>
                <a:cs typeface="+mj-cs"/>
                <a:sym typeface="Gill Sans"/>
              </a:defRPr>
            </a:lvl1pPr>
          </a:lstStyle>
          <a:p>
            <a:r>
              <a:t>duration</a:t>
            </a:r>
          </a:p>
        </p:txBody>
      </p:sp>
      <p:sp>
        <p:nvSpPr>
          <p:cNvPr id="1564" name="Duration of the laser pulse. It’s the sum of the parameters of lon_flat + 2*lon_rise"/>
          <p:cNvSpPr txBox="1"/>
          <p:nvPr/>
        </p:nvSpPr>
        <p:spPr>
          <a:xfrm>
            <a:off x="3831027" y="11057551"/>
            <a:ext cx="5106799" cy="1511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1733930">
              <a:defRPr sz="3200">
                <a:latin typeface="Gill Sans Light"/>
                <a:ea typeface="Gill Sans Light"/>
                <a:cs typeface="Gill Sans Light"/>
                <a:sym typeface="Gill Sans Light"/>
              </a:defRPr>
            </a:lvl1pPr>
          </a:lstStyle>
          <a:p>
            <a:r>
              <a:t>Duration of the laser pulse. It’s the sum of the parameters of lon_flat + 2*lon_rise </a:t>
            </a:r>
          </a:p>
        </p:txBody>
      </p:sp>
      <p:sp>
        <p:nvSpPr>
          <p:cNvPr id="1565" name="Pulse Survival in a Simulation"/>
          <p:cNvSpPr txBox="1"/>
          <p:nvPr/>
        </p:nvSpPr>
        <p:spPr>
          <a:xfrm>
            <a:off x="394505" y="260423"/>
            <a:ext cx="9411123" cy="10191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lvl1pPr>
          </a:lstStyle>
          <a:p>
            <a:r>
              <a:t>Pulse Survival in a Simulation</a:t>
            </a:r>
          </a:p>
        </p:txBody>
      </p:sp>
      <p:sp>
        <p:nvSpPr>
          <p:cNvPr id="1566" name="Rectangle"/>
          <p:cNvSpPr/>
          <p:nvPr/>
        </p:nvSpPr>
        <p:spPr>
          <a:xfrm>
            <a:off x="14571515" y="4846261"/>
            <a:ext cx="8839856" cy="5014665"/>
          </a:xfrm>
          <a:prstGeom prst="rect">
            <a:avLst/>
          </a:prstGeom>
          <a:ln w="25400">
            <a:solidFill>
              <a:srgbClr val="B8361E"/>
            </a:solidFill>
            <a:miter lim="400000"/>
          </a:ln>
        </p:spPr>
        <p:txBody>
          <a:bodyPr lIns="71437" tIns="71437" rIns="71437" bIns="71437" anchor="ctr"/>
          <a:lstStyle/>
          <a:p>
            <a:pPr>
              <a:defRPr sz="3200">
                <a:solidFill>
                  <a:srgbClr val="FFFFFF"/>
                </a:solidFill>
              </a:defRPr>
            </a:pPr>
            <a:endParaRPr/>
          </a:p>
        </p:txBody>
      </p:sp>
      <p:sp>
        <p:nvSpPr>
          <p:cNvPr id="1567" name="The pulse so will survive maximum for:"/>
          <p:cNvSpPr txBox="1"/>
          <p:nvPr/>
        </p:nvSpPr>
        <p:spPr>
          <a:xfrm>
            <a:off x="15479495" y="6572250"/>
            <a:ext cx="7023896"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1733930">
              <a:defRPr sz="3200">
                <a:latin typeface="Gill Sans Light"/>
                <a:ea typeface="Gill Sans Light"/>
                <a:cs typeface="Gill Sans Light"/>
                <a:sym typeface="Gill Sans Light"/>
              </a:defRPr>
            </a:lvl1pPr>
          </a:lstStyle>
          <a:p>
            <a:r>
              <a:t>The pulse so will survive maximum for: </a:t>
            </a:r>
          </a:p>
        </p:txBody>
      </p:sp>
      <p:sp>
        <p:nvSpPr>
          <p:cNvPr id="1568" name="Circle"/>
          <p:cNvSpPr/>
          <p:nvPr/>
        </p:nvSpPr>
        <p:spPr>
          <a:xfrm>
            <a:off x="10538973" y="6078544"/>
            <a:ext cx="121921" cy="121921"/>
          </a:xfrm>
          <a:prstGeom prst="ellipse">
            <a:avLst/>
          </a:prstGeom>
          <a:solidFill>
            <a:srgbClr val="00A2FF"/>
          </a:solidFill>
          <a:ln w="12700">
            <a:miter lim="400000"/>
          </a:ln>
        </p:spPr>
        <p:txBody>
          <a:bodyPr lIns="0" tIns="0" rIns="0" bIns="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mc:AlternateContent xmlns:mc="http://schemas.openxmlformats.org/markup-compatibility/2006" xmlns:a14="http://schemas.microsoft.com/office/drawing/2010/main">
        <mc:Choice Requires="a14">
          <p:sp>
            <p:nvSpPr>
              <p:cNvPr id="1569" name="Text"/>
              <p:cNvSpPr txBox="1"/>
              <p:nvPr/>
            </p:nvSpPr>
            <p:spPr>
              <a:xfrm>
                <a:off x="14813395" y="7788913"/>
                <a:ext cx="8356097" cy="118054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lvl1pPr defTabSz="1733930">
                  <a:defRPr sz="3200">
                    <a:latin typeface="Gill Sans Light"/>
                    <a:ea typeface="Gill Sans Light"/>
                    <a:cs typeface="Gill Sans Light"/>
                    <a:sym typeface="Gill Sans Light"/>
                  </a:defRPr>
                </a:lvl1pPr>
              </a:lstStyle>
              <a:p>
                <a:pPr/>
                <a14:m>
                  <m:oMathPara xmlns:m="http://schemas.openxmlformats.org/officeDocument/2006/math">
                    <m:oMathParaPr>
                      <m:jc m:val="center"/>
                    </m:oMathParaPr>
                    <m:o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𝑡</m:t>
                          </m:r>
                        </m:e>
                        <m:sub>
                          <m:r>
                            <a:rPr sz="3350" i="1">
                              <a:solidFill>
                                <a:srgbClr val="000000"/>
                              </a:solidFill>
                              <a:latin typeface="Cambria Math" panose="02040503050406030204" pitchFamily="18" charset="0"/>
                            </a:rPr>
                            <m:t>𝑚𝑎𝑥</m:t>
                          </m:r>
                        </m:sub>
                      </m:sSub>
                      <m:r>
                        <a:rPr sz="3350" i="1">
                          <a:solidFill>
                            <a:srgbClr val="000000"/>
                          </a:solidFill>
                          <a:latin typeface="Cambria Math" panose="02040503050406030204" pitchFamily="18" charset="0"/>
                        </a:rPr>
                        <m:t>=</m:t>
                      </m:r>
                      <m:f>
                        <m:fPr>
                          <m:ctrlPr>
                            <a:rPr sz="3350" i="1">
                              <a:solidFill>
                                <a:srgbClr val="000000"/>
                              </a:solidFill>
                              <a:latin typeface="Cambria Math" panose="02040503050406030204" pitchFamily="18" charset="0"/>
                            </a:rPr>
                          </m:ctrlPr>
                        </m:fPr>
                        <m:num>
                          <m:r>
                            <m:rPr>
                              <m:sty m:val="p"/>
                            </m:rPr>
                            <a:rPr sz="3350" i="1">
                              <a:solidFill>
                                <a:srgbClr val="000000"/>
                              </a:solidFill>
                              <a:latin typeface="Cambria Math" panose="02040503050406030204" pitchFamily="18" charset="0"/>
                            </a:rPr>
                            <m:t>duration</m:t>
                          </m:r>
                          <m:r>
                            <a:rPr sz="3350" i="1">
                              <a:solidFill>
                                <a:srgbClr val="000000"/>
                              </a:solidFill>
                              <a:latin typeface="Cambria Math" panose="02040503050406030204" pitchFamily="18" charset="0"/>
                            </a:rPr>
                            <m:t>−(</m:t>
                          </m:r>
                          <m:r>
                            <m:rPr>
                              <m:sty m:val="p"/>
                            </m:rPr>
                            <a:rPr sz="3350" i="1">
                              <a:solidFill>
                                <a:srgbClr val="000000"/>
                              </a:solidFill>
                              <a:latin typeface="Cambria Math" panose="02040503050406030204" pitchFamily="18" charset="0"/>
                            </a:rPr>
                            <m:t>pulseFront</m:t>
                          </m:r>
                          <m:r>
                            <a:rPr sz="3350" i="1">
                              <a:solidFill>
                                <a:srgbClr val="000000"/>
                              </a:solidFill>
                              <a:latin typeface="Cambria Math" panose="02040503050406030204" pitchFamily="18" charset="0"/>
                            </a:rPr>
                            <m:t>−</m:t>
                          </m:r>
                          <m:r>
                            <m:rPr>
                              <m:sty m:val="p"/>
                            </m:rPr>
                            <a:rPr sz="3350" i="1">
                              <a:solidFill>
                                <a:srgbClr val="000000"/>
                              </a:solidFill>
                              <a:latin typeface="Cambria Math" panose="02040503050406030204" pitchFamily="18" charset="0"/>
                            </a:rPr>
                            <m:t>pulseFocus</m:t>
                          </m:r>
                          <m:r>
                            <a:rPr sz="3350" i="1">
                              <a:solidFill>
                                <a:srgbClr val="000000"/>
                              </a:solidFill>
                              <a:latin typeface="Cambria Math" panose="02040503050406030204" pitchFamily="18" charset="0"/>
                            </a:rPr>
                            <m:t>)</m:t>
                          </m:r>
                        </m:num>
                        <m:den>
                          <m:r>
                            <a:rPr sz="3350" i="1">
                              <a:solidFill>
                                <a:srgbClr val="000000"/>
                              </a:solidFill>
                              <a:latin typeface="Cambria Math" panose="02040503050406030204" pitchFamily="18" charset="0"/>
                            </a:rPr>
                            <m:t>𝑐</m:t>
                          </m:r>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𝑓</m:t>
                              </m:r>
                            </m:sub>
                          </m:sSub>
                        </m:den>
                      </m:f>
                    </m:oMath>
                  </m:oMathPara>
                </a14:m>
                <a:endParaRPr/>
              </a:p>
            </p:txBody>
          </p:sp>
        </mc:Choice>
        <mc:Fallback xmlns="">
          <p:sp>
            <p:nvSpPr>
              <p:cNvPr id="1569" name="Text"/>
              <p:cNvSpPr txBox="1">
                <a:spLocks noRot="1" noChangeAspect="1" noMove="1" noResize="1" noEditPoints="1" noAdjustHandles="1" noChangeArrowheads="1" noChangeShapeType="1" noTextEdit="1"/>
              </p:cNvSpPr>
              <p:nvPr/>
            </p:nvSpPr>
            <p:spPr>
              <a:xfrm>
                <a:off x="14813395" y="7788913"/>
                <a:ext cx="8356097" cy="1180543"/>
              </a:xfrm>
              <a:prstGeom prst="rect">
                <a:avLst/>
              </a:prstGeom>
              <a:blipFill>
                <a:blip r:embed="rId4"/>
                <a:stretch>
                  <a:fillRect t="-11702" b="-29787"/>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570" name="Pulse Survival Time"/>
          <p:cNvSpPr/>
          <p:nvPr/>
        </p:nvSpPr>
        <p:spPr>
          <a:xfrm>
            <a:off x="14539765" y="4751416"/>
            <a:ext cx="8903356" cy="1179895"/>
          </a:xfrm>
          <a:prstGeom prst="rect">
            <a:avLst/>
          </a:prstGeom>
          <a:solidFill>
            <a:schemeClr val="accent5"/>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a:defRPr>
                <a:solidFill>
                  <a:srgbClr val="FFFFFF"/>
                </a:solidFill>
                <a:latin typeface="Gill Sans SemiBold"/>
                <a:ea typeface="Gill Sans SemiBold"/>
                <a:cs typeface="Gill Sans SemiBold"/>
                <a:sym typeface="Gill Sans SemiBold"/>
              </a:defRPr>
            </a:lvl1pPr>
          </a:lstStyle>
          <a:p>
            <a:r>
              <a:t>Pulse Survival Time</a:t>
            </a:r>
          </a:p>
        </p:txBody>
      </p:sp>
      <p:sp>
        <p:nvSpPr>
          <p:cNvPr id="2" name="Slide Number Placeholder 1">
            <a:extLst>
              <a:ext uri="{FF2B5EF4-FFF2-40B4-BE49-F238E27FC236}">
                <a16:creationId xmlns:a16="http://schemas.microsoft.com/office/drawing/2014/main" id="{279545EA-A2DF-D940-6E5F-346053125C57}"/>
              </a:ext>
            </a:extLst>
          </p:cNvPr>
          <p:cNvSpPr>
            <a:spLocks noGrp="1"/>
          </p:cNvSpPr>
          <p:nvPr>
            <p:ph type="sldNum" sz="quarter" idx="2"/>
          </p:nvPr>
        </p:nvSpPr>
        <p:spPr/>
        <p:txBody>
          <a:bodyPr/>
          <a:lstStyle/>
          <a:p>
            <a:fld id="{86CB4B4D-7CA3-9044-876B-883B54F8677D}" type="slidenum">
              <a:rPr lang="en-PT" smtClean="0"/>
              <a:t>39</a:t>
            </a:fld>
            <a:endParaRPr lang="en-PT"/>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6" name="Tailored Density Profile in Plasma"/>
          <p:cNvSpPr txBox="1"/>
          <p:nvPr/>
        </p:nvSpPr>
        <p:spPr>
          <a:xfrm>
            <a:off x="15367" y="338941"/>
            <a:ext cx="11071300" cy="10191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lvl1pPr>
          </a:lstStyle>
          <a:p>
            <a:r>
              <a:t>Tailored Density Profile in Plasma </a:t>
            </a:r>
          </a:p>
        </p:txBody>
      </p:sp>
      <p:sp>
        <p:nvSpPr>
          <p:cNvPr id="1587" name="Subluminal Driver &amp; Tailored Plasma Profile"/>
          <p:cNvSpPr/>
          <p:nvPr/>
        </p:nvSpPr>
        <p:spPr>
          <a:xfrm>
            <a:off x="2952874" y="2227100"/>
            <a:ext cx="18478252" cy="792355"/>
          </a:xfrm>
          <a:prstGeom prst="rect">
            <a:avLst/>
          </a:prstGeom>
          <a:solidFill>
            <a:srgbClr val="137F4E"/>
          </a:solidFill>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defTabSz="457200">
              <a:lnSpc>
                <a:spcPts val="4400"/>
              </a:lnSpc>
              <a:tabLst>
                <a:tab pos="1066800" algn="l"/>
              </a:tabLst>
              <a:defRPr sz="3200" b="1">
                <a:solidFill>
                  <a:srgbClr val="FFFFFF"/>
                </a:solidFill>
                <a:latin typeface="+mj-lt"/>
                <a:ea typeface="+mj-ea"/>
                <a:cs typeface="+mj-cs"/>
                <a:sym typeface="Gill Sans"/>
              </a:defRPr>
            </a:lvl1pPr>
          </a:lstStyle>
          <a:p>
            <a:r>
              <a:t>Subluminal Driver &amp; Tailored Plasma Profile</a:t>
            </a:r>
          </a:p>
        </p:txBody>
      </p:sp>
      <mc:AlternateContent xmlns:mc="http://schemas.openxmlformats.org/markup-compatibility/2006" xmlns:a14="http://schemas.microsoft.com/office/drawing/2010/main">
        <mc:Choice Requires="a14">
          <p:sp>
            <p:nvSpPr>
              <p:cNvPr id="1588" name="the driver always moves at  , even if the density is changing.…"/>
              <p:cNvSpPr txBox="1"/>
              <p:nvPr/>
            </p:nvSpPr>
            <p:spPr>
              <a:xfrm>
                <a:off x="13788525" y="5434239"/>
                <a:ext cx="6733881" cy="4088886"/>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lstStyle/>
              <a:p>
                <a:pPr marL="228600" indent="-228600" algn="just" defTabSz="457200">
                  <a:lnSpc>
                    <a:spcPct val="120000"/>
                  </a:lnSpc>
                  <a:spcBef>
                    <a:spcPts val="1200"/>
                  </a:spcBef>
                  <a:buSzPct val="100000"/>
                  <a:buChar char="•"/>
                  <a:defRPr sz="3200">
                    <a:latin typeface="Gill Sans Light"/>
                    <a:ea typeface="Gill Sans Light"/>
                    <a:cs typeface="Gill Sans Light"/>
                    <a:sym typeface="Gill Sans Light"/>
                  </a:defRPr>
                </a:pPr>
                <a:r>
                  <a:t>the </a:t>
                </a:r>
                <a:r>
                  <a:rPr>
                    <a:solidFill>
                      <a:srgbClr val="B8371E"/>
                    </a:solidFill>
                    <a:latin typeface="+mj-lt"/>
                    <a:ea typeface="+mj-ea"/>
                    <a:cs typeface="+mj-cs"/>
                    <a:sym typeface="Gill Sans"/>
                  </a:rPr>
                  <a:t>driver </a:t>
                </a:r>
                <a:r>
                  <a:t>always moves at</a:t>
                </a:r>
                <a:r>
                  <a:rPr>
                    <a:solidFill>
                      <a:srgbClr val="B8371E"/>
                    </a:solidFill>
                    <a:latin typeface="+mj-lt"/>
                    <a:ea typeface="+mj-ea"/>
                    <a:cs typeface="+mj-cs"/>
                    <a:sym typeface="Gill Sans"/>
                  </a:rPr>
                  <a:t> </a:t>
                </a: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𝑓</m:t>
                        </m:r>
                      </m:sub>
                    </m:sSub>
                  </m:oMath>
                </a14:m>
                <a:r>
                  <a:t>, even if the density is changing.</a:t>
                </a:r>
              </a:p>
              <a:p>
                <a:pPr marL="228600" indent="-228600" algn="just" defTabSz="457200">
                  <a:lnSpc>
                    <a:spcPct val="120000"/>
                  </a:lnSpc>
                  <a:spcBef>
                    <a:spcPts val="1200"/>
                  </a:spcBef>
                  <a:buSzPct val="100000"/>
                  <a:buChar char="•"/>
                  <a:defRPr sz="3200">
                    <a:latin typeface="Gill Sans Light"/>
                    <a:ea typeface="Gill Sans Light"/>
                    <a:cs typeface="Gill Sans Light"/>
                    <a:sym typeface="Gill Sans Light"/>
                  </a:defRPr>
                </a:pPr>
                <a:r>
                  <a:t>The </a:t>
                </a:r>
                <a:r>
                  <a:rPr>
                    <a:latin typeface="+mj-lt"/>
                    <a:ea typeface="+mj-ea"/>
                    <a:cs typeface="+mj-cs"/>
                    <a:sym typeface="Gill Sans"/>
                  </a:rPr>
                  <a:t>wakes</a:t>
                </a:r>
                <a:r>
                  <a:t> responds to the plasma variations, decelerating and accelerating.</a:t>
                </a:r>
              </a:p>
              <a:p>
                <a:pPr marL="228600" indent="-228600" algn="just" defTabSz="457200">
                  <a:lnSpc>
                    <a:spcPct val="120000"/>
                  </a:lnSpc>
                  <a:spcBef>
                    <a:spcPts val="1200"/>
                  </a:spcBef>
                  <a:buSzPct val="100000"/>
                  <a:buChar char="•"/>
                  <a:defRPr sz="3200">
                    <a:latin typeface="Gill Sans Light"/>
                    <a:ea typeface="Gill Sans Light"/>
                    <a:cs typeface="Gill Sans Light"/>
                    <a:sym typeface="Gill Sans Light"/>
                  </a:defRPr>
                </a:pPr>
                <a:r>
                  <a:t>The response is different for every acceleration wake. </a:t>
                </a:r>
              </a:p>
            </p:txBody>
          </p:sp>
        </mc:Choice>
        <mc:Fallback xmlns="">
          <p:sp>
            <p:nvSpPr>
              <p:cNvPr id="1588" name="the driver always moves at  , even if the density is changing.…"/>
              <p:cNvSpPr txBox="1">
                <a:spLocks noRot="1" noChangeAspect="1" noMove="1" noResize="1" noEditPoints="1" noAdjustHandles="1" noChangeArrowheads="1" noChangeShapeType="1" noTextEdit="1"/>
              </p:cNvSpPr>
              <p:nvPr/>
            </p:nvSpPr>
            <p:spPr>
              <a:xfrm>
                <a:off x="13788525" y="5434239"/>
                <a:ext cx="6733881" cy="4088886"/>
              </a:xfrm>
              <a:prstGeom prst="rect">
                <a:avLst/>
              </a:prstGeom>
              <a:blipFill>
                <a:blip r:embed="rId2"/>
                <a:stretch>
                  <a:fillRect l="-2632" r="-4511" b="-1548"/>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589" name="figure2_withmuons.png" descr="figure2_withmuons.png"/>
          <p:cNvPicPr>
            <a:picLocks noChangeAspect="1"/>
          </p:cNvPicPr>
          <p:nvPr/>
        </p:nvPicPr>
        <p:blipFill>
          <a:blip r:embed="rId3"/>
          <a:srcRect l="53122"/>
          <a:stretch>
            <a:fillRect/>
          </a:stretch>
        </p:blipFill>
        <p:spPr>
          <a:xfrm>
            <a:off x="5422432" y="3203078"/>
            <a:ext cx="7148372" cy="9689308"/>
          </a:xfrm>
          <a:prstGeom prst="rect">
            <a:avLst/>
          </a:prstGeom>
          <a:ln w="12700">
            <a:miter lim="400000"/>
          </a:ln>
        </p:spPr>
      </p:pic>
      <p:sp>
        <p:nvSpPr>
          <p:cNvPr id="1590" name="Rectangle"/>
          <p:cNvSpPr/>
          <p:nvPr/>
        </p:nvSpPr>
        <p:spPr>
          <a:xfrm>
            <a:off x="2948302" y="2225517"/>
            <a:ext cx="18487396" cy="10506330"/>
          </a:xfrm>
          <a:prstGeom prst="rect">
            <a:avLst/>
          </a:prstGeom>
          <a:ln w="25400">
            <a:solidFill>
              <a:srgbClr val="000000"/>
            </a:solidFill>
            <a:miter lim="400000"/>
          </a:ln>
        </p:spPr>
        <p:txBody>
          <a:bodyPr lIns="50800" tIns="50800" rIns="50800" bIns="50800" anchor="ctr"/>
          <a:lstStyle/>
          <a:p>
            <a:pPr defTabSz="584200">
              <a:defRPr sz="2400">
                <a:solidFill>
                  <a:srgbClr val="137F4E"/>
                </a:solidFill>
              </a:defRPr>
            </a:pPr>
            <a:endParaRPr/>
          </a:p>
        </p:txBody>
      </p:sp>
      <p:pic>
        <p:nvPicPr>
          <p:cNvPr id="1591" name="pasted-movie.png" descr="pasted-movie.png"/>
          <p:cNvPicPr>
            <a:picLocks noChangeAspect="1"/>
          </p:cNvPicPr>
          <p:nvPr/>
        </p:nvPicPr>
        <p:blipFill>
          <a:blip r:embed="rId4"/>
          <a:stretch>
            <a:fillRect/>
          </a:stretch>
        </p:blipFill>
        <p:spPr>
          <a:xfrm>
            <a:off x="5316067" y="11469147"/>
            <a:ext cx="469901" cy="1054101"/>
          </a:xfrm>
          <a:prstGeom prst="rect">
            <a:avLst/>
          </a:prstGeom>
          <a:ln w="12700">
            <a:miter lim="400000"/>
          </a:ln>
        </p:spPr>
      </p:pic>
      <p:sp>
        <p:nvSpPr>
          <p:cNvPr id="2" name="Slide Number Placeholder 1">
            <a:extLst>
              <a:ext uri="{FF2B5EF4-FFF2-40B4-BE49-F238E27FC236}">
                <a16:creationId xmlns:a16="http://schemas.microsoft.com/office/drawing/2014/main" id="{37E02FD1-C38B-73DE-AD8E-271B664A4DD1}"/>
              </a:ext>
            </a:extLst>
          </p:cNvPr>
          <p:cNvSpPr>
            <a:spLocks noGrp="1"/>
          </p:cNvSpPr>
          <p:nvPr>
            <p:ph type="sldNum" sz="quarter" idx="2"/>
          </p:nvPr>
        </p:nvSpPr>
        <p:spPr/>
        <p:txBody>
          <a:bodyPr/>
          <a:lstStyle/>
          <a:p>
            <a:fld id="{86CB4B4D-7CA3-9044-876B-883B54F8677D}" type="slidenum">
              <a:rPr lang="en-PT" smtClean="0"/>
              <a:t>40</a:t>
            </a:fld>
            <a:endParaRPr lang="en-PT"/>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0"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p:pic>
        <p:nvPicPr>
          <p:cNvPr id="1602" name="Tecnico_ID_Principal_RBG-BRANCO.png" descr="Tecnico_ID_Principal_RBG-BRANCO.png"/>
          <p:cNvPicPr>
            <a:picLocks noChangeAspect="1"/>
          </p:cNvPicPr>
          <p:nvPr/>
        </p:nvPicPr>
        <p:blipFill>
          <a:blip r:embed="rId2"/>
          <a:stretch>
            <a:fillRect/>
          </a:stretch>
        </p:blipFill>
        <p:spPr>
          <a:xfrm>
            <a:off x="21096067" y="91707"/>
            <a:ext cx="2741243" cy="1522293"/>
          </a:xfrm>
          <a:prstGeom prst="rect">
            <a:avLst/>
          </a:prstGeom>
          <a:ln w="12700">
            <a:miter lim="400000"/>
          </a:ln>
        </p:spPr>
      </p:pic>
      <p:sp>
        <p:nvSpPr>
          <p:cNvPr id="1603" name="Laser Energy Estimate"/>
          <p:cNvSpPr txBox="1"/>
          <p:nvPr/>
        </p:nvSpPr>
        <p:spPr>
          <a:xfrm>
            <a:off x="88900" y="333565"/>
            <a:ext cx="7334970" cy="10191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lvl1pPr>
          </a:lstStyle>
          <a:p>
            <a:r>
              <a:t>Laser Energy Estimate</a:t>
            </a:r>
          </a:p>
        </p:txBody>
      </p:sp>
      <mc:AlternateContent xmlns:mc="http://schemas.openxmlformats.org/markup-compatibility/2006" xmlns:a14="http://schemas.microsoft.com/office/drawing/2010/main">
        <mc:Choice Requires="a14">
          <p:sp>
            <p:nvSpPr>
              <p:cNvPr id="1604" name="Maximum survival time of the laser"/>
              <p:cNvSpPr txBox="1"/>
              <p:nvPr/>
            </p:nvSpPr>
            <p:spPr>
              <a:xfrm>
                <a:off x="11565777" y="3193119"/>
                <a:ext cx="9740615" cy="120889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spAutoFit/>
              </a:bodyPr>
              <a:lstStyle/>
              <a:p>
                <a:pPr algn="l" defTabSz="457200">
                  <a:defRPr sz="3200">
                    <a:latin typeface="Gill Sans Light"/>
                    <a:ea typeface="Gill Sans Light"/>
                    <a:cs typeface="Gill Sans Light"/>
                    <a:sym typeface="Gill Sans Light"/>
                  </a:defRPr>
                </a:pPr>
                <a:r>
                  <a:t>Maximum survival time of the laser </a:t>
                </a: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𝑡</m:t>
                        </m:r>
                      </m:e>
                      <m:sub>
                        <m:r>
                          <a:rPr sz="3350" i="1">
                            <a:solidFill>
                              <a:srgbClr val="000000"/>
                            </a:solidFill>
                            <a:latin typeface="Cambria Math" panose="02040503050406030204" pitchFamily="18" charset="0"/>
                          </a:rPr>
                          <m:t>𝑚𝑎𝑥</m:t>
                        </m:r>
                      </m:sub>
                    </m:sSub>
                    <m:r>
                      <a:rPr sz="3350" i="1">
                        <a:solidFill>
                          <a:srgbClr val="000000"/>
                        </a:solidFill>
                        <a:latin typeface="Cambria Math" panose="02040503050406030204" pitchFamily="18" charset="0"/>
                      </a:rPr>
                      <m:t>=</m:t>
                    </m:r>
                    <m:f>
                      <m:fPr>
                        <m:ctrlPr>
                          <a:rPr sz="3350" i="1">
                            <a:solidFill>
                              <a:srgbClr val="000000"/>
                            </a:solidFill>
                            <a:latin typeface="Cambria Math" panose="02040503050406030204" pitchFamily="18" charset="0"/>
                          </a:rPr>
                        </m:ctrlPr>
                      </m:fPr>
                      <m:num>
                        <m:r>
                          <a:rPr sz="3350" i="1">
                            <a:solidFill>
                              <a:srgbClr val="000000"/>
                            </a:solidFill>
                            <a:latin typeface="Cambria Math" panose="02040503050406030204" pitchFamily="18" charset="0"/>
                          </a:rPr>
                          <m:t>𝐿</m:t>
                        </m:r>
                      </m:num>
                      <m:den>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𝑐</m:t>
                        </m:r>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𝑓</m:t>
                            </m:r>
                          </m:sub>
                        </m:sSub>
                        <m:r>
                          <a:rPr sz="3350" i="1">
                            <a:solidFill>
                              <a:srgbClr val="000000"/>
                            </a:solidFill>
                            <a:latin typeface="Cambria Math" panose="02040503050406030204" pitchFamily="18" charset="0"/>
                          </a:rPr>
                          <m:t>)</m:t>
                        </m:r>
                      </m:den>
                    </m:f>
                  </m:oMath>
                </a14:m>
                <a:endParaRPr/>
              </a:p>
            </p:txBody>
          </p:sp>
        </mc:Choice>
        <mc:Fallback xmlns="">
          <p:sp>
            <p:nvSpPr>
              <p:cNvPr id="1604" name="Maximum survival time of the laser"/>
              <p:cNvSpPr txBox="1">
                <a:spLocks noRot="1" noChangeAspect="1" noMove="1" noResize="1" noEditPoints="1" noAdjustHandles="1" noChangeArrowheads="1" noChangeShapeType="1" noTextEdit="1"/>
              </p:cNvSpPr>
              <p:nvPr/>
            </p:nvSpPr>
            <p:spPr>
              <a:xfrm>
                <a:off x="11565777" y="3193119"/>
                <a:ext cx="9740615" cy="1208897"/>
              </a:xfrm>
              <a:prstGeom prst="rect">
                <a:avLst/>
              </a:prstGeom>
              <a:blipFill>
                <a:blip r:embed="rId3"/>
                <a:stretch>
                  <a:fillRect l="-1693"/>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605" name="Our maximum energy gain will then be"/>
              <p:cNvSpPr txBox="1"/>
              <p:nvPr/>
            </p:nvSpPr>
            <p:spPr>
              <a:xfrm>
                <a:off x="11565777" y="4420631"/>
                <a:ext cx="11459702" cy="70062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spAutoFit/>
              </a:bodyPr>
              <a:lstStyle/>
              <a:p>
                <a:pPr algn="l" defTabSz="457200">
                  <a:defRPr sz="3200">
                    <a:latin typeface="Gill Sans Light"/>
                    <a:ea typeface="Gill Sans Light"/>
                    <a:cs typeface="Gill Sans Light"/>
                    <a:sym typeface="Gill Sans Light"/>
                  </a:defRPr>
                </a:pPr>
                <a:r>
                  <a:t>Our maximum energy gain will then be </a:t>
                </a:r>
                <a14:m>
                  <m:oMath xmlns:m="http://schemas.openxmlformats.org/officeDocument/2006/math">
                    <m:r>
                      <m:rPr>
                        <m:sty m:val="p"/>
                      </m:rPr>
                      <a:rPr sz="3350" i="1">
                        <a:solidFill>
                          <a:srgbClr val="000000"/>
                        </a:solidFill>
                        <a:latin typeface="Cambria Math" panose="02040503050406030204" pitchFamily="18" charset="0"/>
                      </a:rPr>
                      <m:t>Δ</m:t>
                    </m:r>
                    <m:r>
                      <a:rPr sz="3350" i="1">
                        <a:solidFill>
                          <a:srgbClr val="000000"/>
                        </a:solidFill>
                        <a:latin typeface="Cambria Math" panose="02040503050406030204" pitchFamily="18" charset="0"/>
                      </a:rPr>
                      <m:t>𝑊</m:t>
                    </m:r>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𝑒</m:t>
                    </m:r>
                    <m:r>
                      <a:rPr sz="3350" i="1">
                        <a:solidFill>
                          <a:srgbClr val="000000"/>
                        </a:solidFill>
                        <a:latin typeface="Cambria Math" panose="02040503050406030204" pitchFamily="18" charset="0"/>
                      </a:rPr>
                      <m:t>&lt;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𝐸</m:t>
                        </m:r>
                      </m:e>
                      <m:sub>
                        <m:r>
                          <a:rPr sz="3350" i="1">
                            <a:solidFill>
                              <a:srgbClr val="000000"/>
                            </a:solidFill>
                            <a:latin typeface="Cambria Math" panose="02040503050406030204" pitchFamily="18" charset="0"/>
                          </a:rPr>
                          <m:t>𝑎𝑐𝑐𝑒𝑙</m:t>
                        </m:r>
                      </m:sub>
                    </m:sSub>
                    <m:r>
                      <a:rPr sz="3350" i="1">
                        <a:solidFill>
                          <a:srgbClr val="000000"/>
                        </a:solidFill>
                        <a:latin typeface="Cambria Math" panose="02040503050406030204" pitchFamily="18" charset="0"/>
                      </a:rPr>
                      <m:t>&gt;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𝑓</m:t>
                        </m:r>
                      </m:sub>
                    </m:sSub>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𝑡</m:t>
                        </m:r>
                      </m:e>
                      <m:sub>
                        <m:r>
                          <a:rPr sz="3350" i="1">
                            <a:solidFill>
                              <a:srgbClr val="000000"/>
                            </a:solidFill>
                            <a:latin typeface="Cambria Math" panose="02040503050406030204" pitchFamily="18" charset="0"/>
                          </a:rPr>
                          <m:t>𝑚𝑎𝑥</m:t>
                        </m:r>
                      </m:sub>
                    </m:sSub>
                  </m:oMath>
                </a14:m>
                <a:endParaRPr/>
              </a:p>
            </p:txBody>
          </p:sp>
        </mc:Choice>
        <mc:Fallback xmlns="">
          <p:sp>
            <p:nvSpPr>
              <p:cNvPr id="1605" name="Our maximum energy gain will then be"/>
              <p:cNvSpPr txBox="1">
                <a:spLocks noRot="1" noChangeAspect="1" noMove="1" noResize="1" noEditPoints="1" noAdjustHandles="1" noChangeArrowheads="1" noChangeShapeType="1" noTextEdit="1"/>
              </p:cNvSpPr>
              <p:nvPr/>
            </p:nvSpPr>
            <p:spPr>
              <a:xfrm>
                <a:off x="11565777" y="4420631"/>
                <a:ext cx="11459702" cy="700624"/>
              </a:xfrm>
              <a:prstGeom prst="rect">
                <a:avLst/>
              </a:prstGeom>
              <a:blipFill>
                <a:blip r:embed="rId4"/>
                <a:stretch>
                  <a:fillRect l="-1440" t="-3571" b="-17857"/>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606" name="From our theoretical model we can also predict the energy gain. We get:"/>
          <p:cNvSpPr txBox="1"/>
          <p:nvPr/>
        </p:nvSpPr>
        <p:spPr>
          <a:xfrm>
            <a:off x="11642493" y="5453650"/>
            <a:ext cx="11856239" cy="612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gn="l" defTabSz="457200">
              <a:defRPr sz="3200">
                <a:latin typeface="Gill Sans Light"/>
                <a:ea typeface="Gill Sans Light"/>
                <a:cs typeface="Gill Sans Light"/>
                <a:sym typeface="Gill Sans Light"/>
              </a:defRPr>
            </a:lvl1pPr>
          </a:lstStyle>
          <a:p>
            <a:r>
              <a:t>From our theoretical model we can also predict the energy gain. We get:</a:t>
            </a:r>
          </a:p>
        </p:txBody>
      </p:sp>
      <p:grpSp>
        <p:nvGrpSpPr>
          <p:cNvPr id="1620" name="Group"/>
          <p:cNvGrpSpPr/>
          <p:nvPr/>
        </p:nvGrpSpPr>
        <p:grpSpPr>
          <a:xfrm>
            <a:off x="3251393" y="2746083"/>
            <a:ext cx="7034977" cy="5551678"/>
            <a:chOff x="0" y="0"/>
            <a:chExt cx="7034976" cy="5551677"/>
          </a:xfrm>
        </p:grpSpPr>
        <p:grpSp>
          <p:nvGrpSpPr>
            <p:cNvPr id="1618" name="Group"/>
            <p:cNvGrpSpPr/>
            <p:nvPr/>
          </p:nvGrpSpPr>
          <p:grpSpPr>
            <a:xfrm>
              <a:off x="-1" y="0"/>
              <a:ext cx="7034977" cy="5551678"/>
              <a:chOff x="0" y="0"/>
              <a:chExt cx="7034975" cy="5551677"/>
            </a:xfrm>
          </p:grpSpPr>
          <p:pic>
            <p:nvPicPr>
              <p:cNvPr id="1607" name="time1_laser.png" descr="time1_laser.png"/>
              <p:cNvPicPr>
                <a:picLocks noChangeAspect="1"/>
              </p:cNvPicPr>
              <p:nvPr/>
            </p:nvPicPr>
            <p:blipFill>
              <a:blip r:embed="rId5"/>
              <a:srcRect r="19176"/>
              <a:stretch>
                <a:fillRect/>
              </a:stretch>
            </p:blipFill>
            <p:spPr>
              <a:xfrm>
                <a:off x="320836" y="0"/>
                <a:ext cx="6714140" cy="4794320"/>
              </a:xfrm>
              <a:prstGeom prst="rect">
                <a:avLst/>
              </a:prstGeom>
              <a:ln w="12700" cap="flat">
                <a:noFill/>
                <a:miter lim="400000"/>
              </a:ln>
              <a:effectLst/>
            </p:spPr>
          </p:pic>
          <mc:AlternateContent xmlns:mc="http://schemas.openxmlformats.org/markup-compatibility/2006" xmlns:a14="http://schemas.microsoft.com/office/drawing/2010/main">
            <mc:Choice Requires="a14">
              <p:sp>
                <p:nvSpPr>
                  <p:cNvPr id="1608" name="Rectangle"/>
                  <p:cNvSpPr txBox="1"/>
                  <p:nvPr/>
                </p:nvSpPr>
                <p:spPr>
                  <a:xfrm>
                    <a:off x="5389973" y="209656"/>
                    <a:ext cx="824043" cy="832635"/>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algn="l" defTabSz="457200">
                      <a:buClr>
                        <a:srgbClr val="000000"/>
                      </a:buClr>
                      <a:defRPr sz="4000">
                        <a:solidFill>
                          <a:srgbClr val="FFFFFF"/>
                        </a:solidFill>
                        <a:latin typeface="Helvetica"/>
                        <a:ea typeface="Helvetica"/>
                        <a:cs typeface="Helvetica"/>
                        <a:sym typeface="Helvetica"/>
                      </a:defRPr>
                    </a:lvl1pPr>
                  </a:lstStyle>
                  <a:p>
                    <a:pPr/>
                    <a14:m>
                      <m:oMathPara xmlns:m="http://schemas.openxmlformats.org/officeDocument/2006/math">
                        <m:oMathParaPr>
                          <m:jc m:val="left"/>
                        </m:oMathParaPr>
                        <m:oMath>
                          <m:sSub>
                            <m:sSubPr>
                              <m:ctrlPr>
                                <a:rPr sz="4850" i="1">
                                  <a:solidFill>
                                    <a:srgbClr val="FEFEFE"/>
                                  </a:solidFill>
                                  <a:latin typeface="Cambria Math" panose="02040503050406030204" pitchFamily="18" charset="0"/>
                                </a:rPr>
                              </m:ctrlPr>
                            </m:sSubPr>
                            <m:e>
                              <m:r>
                                <a:rPr sz="4850" i="1">
                                  <a:solidFill>
                                    <a:srgbClr val="FEFEFE"/>
                                  </a:solidFill>
                                  <a:latin typeface="Cambria Math" panose="02040503050406030204" pitchFamily="18" charset="0"/>
                                </a:rPr>
                                <m:t>𝑡</m:t>
                              </m:r>
                            </m:e>
                            <m:sub>
                              <m:r>
                                <a:rPr sz="4850" i="1">
                                  <a:solidFill>
                                    <a:srgbClr val="FEFEFE"/>
                                  </a:solidFill>
                                  <a:latin typeface="Cambria Math" panose="02040503050406030204" pitchFamily="18" charset="0"/>
                                </a:rPr>
                                <m:t>1</m:t>
                              </m:r>
                            </m:sub>
                          </m:sSub>
                        </m:oMath>
                      </m:oMathPara>
                    </a14:m>
                    <a:endParaRPr/>
                  </a:p>
                </p:txBody>
              </p:sp>
            </mc:Choice>
            <mc:Fallback xmlns="">
              <p:sp>
                <p:nvSpPr>
                  <p:cNvPr id="1608" name="Rectangle"/>
                  <p:cNvSpPr txBox="1">
                    <a:spLocks noRot="1" noChangeAspect="1" noMove="1" noResize="1" noEditPoints="1" noAdjustHandles="1" noChangeArrowheads="1" noChangeShapeType="1" noTextEdit="1"/>
                  </p:cNvSpPr>
                  <p:nvPr/>
                </p:nvSpPr>
                <p:spPr>
                  <a:xfrm>
                    <a:off x="5389973" y="209656"/>
                    <a:ext cx="824043" cy="832635"/>
                  </a:xfrm>
                  <a:prstGeom prst="rect">
                    <a:avLst/>
                  </a:prstGeom>
                  <a:blipFill>
                    <a:blip r:embed="rId6"/>
                    <a:stretch>
                      <a:fillRect l="-12121" b="-5970"/>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609" name="image35.png" descr="image35.png"/>
              <p:cNvPicPr>
                <a:picLocks noChangeAspect="1"/>
              </p:cNvPicPr>
              <p:nvPr/>
            </p:nvPicPr>
            <p:blipFill>
              <a:blip r:embed="rId7"/>
              <a:stretch>
                <a:fillRect/>
              </a:stretch>
            </p:blipFill>
            <p:spPr>
              <a:xfrm>
                <a:off x="3722603" y="4372587"/>
                <a:ext cx="392649" cy="421734"/>
              </a:xfrm>
              <a:prstGeom prst="rect">
                <a:avLst/>
              </a:prstGeom>
              <a:ln w="12700" cap="flat">
                <a:noFill/>
                <a:miter lim="400000"/>
              </a:ln>
              <a:effectLst/>
            </p:spPr>
          </p:pic>
          <p:pic>
            <p:nvPicPr>
              <p:cNvPr id="1610" name="image35.png" descr="image35.png"/>
              <p:cNvPicPr>
                <a:picLocks noChangeAspect="1"/>
              </p:cNvPicPr>
              <p:nvPr/>
            </p:nvPicPr>
            <p:blipFill>
              <a:blip r:embed="rId7"/>
              <a:stretch>
                <a:fillRect/>
              </a:stretch>
            </p:blipFill>
            <p:spPr>
              <a:xfrm>
                <a:off x="379180" y="1902072"/>
                <a:ext cx="392649" cy="421734"/>
              </a:xfrm>
              <a:prstGeom prst="rect">
                <a:avLst/>
              </a:prstGeom>
              <a:ln w="12700" cap="flat">
                <a:noFill/>
                <a:miter lim="400000"/>
              </a:ln>
              <a:effectLst/>
            </p:spPr>
          </p:pic>
          <p:sp>
            <p:nvSpPr>
              <p:cNvPr id="1611" name="z - ct"/>
              <p:cNvSpPr txBox="1"/>
              <p:nvPr/>
            </p:nvSpPr>
            <p:spPr>
              <a:xfrm>
                <a:off x="3345571" y="4254668"/>
                <a:ext cx="1573638" cy="65757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lgn="l" defTabSz="457200">
                  <a:buClr>
                    <a:srgbClr val="000000"/>
                  </a:buClr>
                  <a:defRPr sz="4000">
                    <a:latin typeface="Helvetica"/>
                    <a:ea typeface="Helvetica"/>
                    <a:cs typeface="Helvetica"/>
                    <a:sym typeface="Helvetica"/>
                  </a:defRPr>
                </a:lvl1pPr>
              </a:lstStyle>
              <a:p>
                <a:r>
                  <a:t>z - ct</a:t>
                </a:r>
              </a:p>
            </p:txBody>
          </p:sp>
          <p:sp>
            <p:nvSpPr>
              <p:cNvPr id="1612" name="Line"/>
              <p:cNvSpPr/>
              <p:nvPr/>
            </p:nvSpPr>
            <p:spPr>
              <a:xfrm>
                <a:off x="5743781" y="1142531"/>
                <a:ext cx="475518" cy="1"/>
              </a:xfrm>
              <a:prstGeom prst="line">
                <a:avLst/>
              </a:prstGeom>
              <a:noFill/>
              <a:ln w="25400" cap="flat">
                <a:solidFill>
                  <a:srgbClr val="F2AA3C"/>
                </a:solidFill>
                <a:prstDash val="solid"/>
                <a:miter lim="400000"/>
                <a:tailEnd type="triangle" w="med" len="med"/>
              </a:ln>
              <a:effectLst/>
            </p:spPr>
            <p:txBody>
              <a:bodyPr wrap="square" lIns="71437" tIns="71437" rIns="71437" bIns="71437" numCol="1" anchor="ctr">
                <a:noAutofit/>
              </a:bodyPr>
              <a:lstStyle/>
              <a:p>
                <a:pPr>
                  <a:defRPr sz="3200">
                    <a:solidFill>
                      <a:srgbClr val="FFFFFF"/>
                    </a:solidFill>
                  </a:defRPr>
                </a:pPr>
                <a:endParaRPr/>
              </a:p>
            </p:txBody>
          </p:sp>
          <mc:AlternateContent xmlns:mc="http://schemas.openxmlformats.org/markup-compatibility/2006" xmlns:a14="http://schemas.microsoft.com/office/drawing/2010/main">
            <mc:Choice Requires="a14">
              <p:sp>
                <p:nvSpPr>
                  <p:cNvPr id="1613" name="Rectangle"/>
                  <p:cNvSpPr txBox="1"/>
                  <p:nvPr/>
                </p:nvSpPr>
                <p:spPr>
                  <a:xfrm>
                    <a:off x="5864641" y="996942"/>
                    <a:ext cx="732180" cy="770797"/>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algn="l" defTabSz="457200">
                      <a:buClr>
                        <a:srgbClr val="000000"/>
                      </a:buClr>
                      <a:defRPr sz="4000">
                        <a:solidFill>
                          <a:srgbClr val="F2A93B"/>
                        </a:solidFill>
                        <a:latin typeface="Helvetica"/>
                        <a:ea typeface="Helvetica"/>
                        <a:cs typeface="Helvetica"/>
                        <a:sym typeface="Helvetica"/>
                      </a:defRPr>
                    </a:lvl1pPr>
                  </a:lstStyle>
                  <a:p>
                    <a:pPr/>
                    <a14:m>
                      <m:oMathPara xmlns:m="http://schemas.openxmlformats.org/officeDocument/2006/math">
                        <m:oMathParaPr>
                          <m:jc m:val="left"/>
                        </m:oMathParaPr>
                        <m:oMath>
                          <m:sSub>
                            <m:sSubPr>
                              <m:ctrlPr>
                                <a:rPr sz="4250" i="1">
                                  <a:solidFill>
                                    <a:srgbClr val="F2A93A"/>
                                  </a:solidFill>
                                  <a:latin typeface="Cambria Math" panose="02040503050406030204" pitchFamily="18" charset="0"/>
                                </a:rPr>
                              </m:ctrlPr>
                            </m:sSubPr>
                            <m:e>
                              <m:r>
                                <a:rPr sz="4250" i="1">
                                  <a:solidFill>
                                    <a:srgbClr val="F2A93A"/>
                                  </a:solidFill>
                                  <a:latin typeface="Cambria Math" panose="02040503050406030204" pitchFamily="18" charset="0"/>
                                </a:rPr>
                                <m:t>𝑣</m:t>
                              </m:r>
                            </m:e>
                            <m:sub>
                              <m:r>
                                <a:rPr sz="4250" i="1">
                                  <a:solidFill>
                                    <a:srgbClr val="F2A93A"/>
                                  </a:solidFill>
                                  <a:latin typeface="Cambria Math" panose="02040503050406030204" pitchFamily="18" charset="0"/>
                                </a:rPr>
                                <m:t>𝑓</m:t>
                              </m:r>
                            </m:sub>
                          </m:sSub>
                        </m:oMath>
                      </m:oMathPara>
                    </a14:m>
                    <a:endParaRPr/>
                  </a:p>
                </p:txBody>
              </p:sp>
            </mc:Choice>
            <mc:Fallback xmlns="">
              <p:sp>
                <p:nvSpPr>
                  <p:cNvPr id="1613" name="Rectangle"/>
                  <p:cNvSpPr txBox="1">
                    <a:spLocks noRot="1" noChangeAspect="1" noMove="1" noResize="1" noEditPoints="1" noAdjustHandles="1" noChangeArrowheads="1" noChangeShapeType="1" noTextEdit="1"/>
                  </p:cNvSpPr>
                  <p:nvPr/>
                </p:nvSpPr>
                <p:spPr>
                  <a:xfrm>
                    <a:off x="5864641" y="996942"/>
                    <a:ext cx="732180" cy="770797"/>
                  </a:xfrm>
                  <a:prstGeom prst="rect">
                    <a:avLst/>
                  </a:prstGeom>
                  <a:blipFill>
                    <a:blip r:embed="rId8"/>
                    <a:stretch>
                      <a:fillRect l="-6780" r="-1695" b="-16129"/>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614" name="image35.png" descr="image35.png"/>
              <p:cNvPicPr>
                <a:picLocks noChangeAspect="1"/>
              </p:cNvPicPr>
              <p:nvPr/>
            </p:nvPicPr>
            <p:blipFill>
              <a:blip r:embed="rId7"/>
              <a:stretch>
                <a:fillRect/>
              </a:stretch>
            </p:blipFill>
            <p:spPr>
              <a:xfrm>
                <a:off x="379180" y="1902072"/>
                <a:ext cx="392649" cy="421734"/>
              </a:xfrm>
              <a:prstGeom prst="rect">
                <a:avLst/>
              </a:prstGeom>
              <a:ln w="12700" cap="flat">
                <a:noFill/>
                <a:miter lim="400000"/>
              </a:ln>
              <a:effectLst/>
            </p:spPr>
          </p:pic>
          <p:sp>
            <p:nvSpPr>
              <p:cNvPr id="1615" name="x"/>
              <p:cNvSpPr txBox="1"/>
              <p:nvPr/>
            </p:nvSpPr>
            <p:spPr>
              <a:xfrm>
                <a:off x="0" y="1806130"/>
                <a:ext cx="645725" cy="6575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lgn="l" defTabSz="457200">
                  <a:buClr>
                    <a:srgbClr val="000000"/>
                  </a:buClr>
                  <a:defRPr sz="4000">
                    <a:latin typeface="Helvetica"/>
                    <a:ea typeface="Helvetica"/>
                    <a:cs typeface="Helvetica"/>
                    <a:sym typeface="Helvetica"/>
                  </a:defRPr>
                </a:lvl1pPr>
              </a:lstStyle>
              <a:p>
                <a:r>
                  <a:t>x</a:t>
                </a:r>
              </a:p>
            </p:txBody>
          </p:sp>
          <p:sp>
            <p:nvSpPr>
              <p:cNvPr id="1616" name="pulse envelope"/>
              <p:cNvSpPr txBox="1"/>
              <p:nvPr/>
            </p:nvSpPr>
            <p:spPr>
              <a:xfrm>
                <a:off x="2283659" y="3584473"/>
                <a:ext cx="3697462" cy="68832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indent="237744" algn="l" defTabSz="457200">
                  <a:buClr>
                    <a:srgbClr val="000000"/>
                  </a:buClr>
                  <a:defRPr sz="3200">
                    <a:solidFill>
                      <a:srgbClr val="FFFFFF"/>
                    </a:solidFill>
                    <a:latin typeface="+mj-lt"/>
                    <a:ea typeface="+mj-ea"/>
                    <a:cs typeface="+mj-cs"/>
                    <a:sym typeface="Gill Sans"/>
                  </a:defRPr>
                </a:lvl1pPr>
              </a:lstStyle>
              <a:p>
                <a:r>
                  <a:t>pulse envelope</a:t>
                </a:r>
              </a:p>
            </p:txBody>
          </p:sp>
          <p:sp>
            <p:nvSpPr>
              <p:cNvPr id="1617" name="L"/>
              <p:cNvSpPr txBox="1"/>
              <p:nvPr/>
            </p:nvSpPr>
            <p:spPr>
              <a:xfrm>
                <a:off x="3704324" y="4894107"/>
                <a:ext cx="856133" cy="6575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lgn="l" defTabSz="457200">
                  <a:buClr>
                    <a:srgbClr val="000000"/>
                  </a:buClr>
                  <a:defRPr sz="4000">
                    <a:latin typeface="Helvetica"/>
                    <a:ea typeface="Helvetica"/>
                    <a:cs typeface="Helvetica"/>
                    <a:sym typeface="Helvetica"/>
                  </a:defRPr>
                </a:lvl1pPr>
              </a:lstStyle>
              <a:p>
                <a:r>
                  <a:t>L</a:t>
                </a:r>
              </a:p>
            </p:txBody>
          </p:sp>
        </p:grpSp>
        <p:sp>
          <p:nvSpPr>
            <p:cNvPr id="1619" name="Line"/>
            <p:cNvSpPr/>
            <p:nvPr/>
          </p:nvSpPr>
          <p:spPr>
            <a:xfrm>
              <a:off x="768091" y="4944121"/>
              <a:ext cx="6161569" cy="1"/>
            </a:xfrm>
            <a:prstGeom prst="line">
              <a:avLst/>
            </a:prstGeom>
            <a:noFill/>
            <a:ln w="50800" cap="flat">
              <a:solidFill>
                <a:srgbClr val="000000"/>
              </a:solidFill>
              <a:prstDash val="solid"/>
              <a:miter lim="400000"/>
              <a:headEnd type="triangle" w="med" len="sm"/>
              <a:tailEnd type="triangle" w="med" len="sm"/>
            </a:ln>
            <a:effectLst/>
          </p:spPr>
          <p:txBody>
            <a:bodyPr wrap="square" lIns="71437" tIns="71437" rIns="71437" bIns="71437" numCol="1" anchor="ctr">
              <a:noAutofit/>
            </a:bodyPr>
            <a:lstStyle/>
            <a:p>
              <a:pPr>
                <a:defRPr sz="3200">
                  <a:solidFill>
                    <a:srgbClr val="FFFFFF"/>
                  </a:solidFill>
                </a:defRPr>
              </a:pPr>
              <a:endParaRPr/>
            </a:p>
          </p:txBody>
        </p:sp>
      </p:grpSp>
      <mc:AlternateContent xmlns:mc="http://schemas.openxmlformats.org/markup-compatibility/2006" xmlns:a14="http://schemas.microsoft.com/office/drawing/2010/main">
        <mc:Choice Requires="a14">
          <p:sp>
            <p:nvSpPr>
              <p:cNvPr id="1621" name="For typical parameters used  to have an energy gain of  :"/>
              <p:cNvSpPr txBox="1"/>
              <p:nvPr/>
            </p:nvSpPr>
            <p:spPr>
              <a:xfrm>
                <a:off x="4169452" y="9074723"/>
                <a:ext cx="5741901" cy="1121672"/>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spAutoFit/>
              </a:bodyPr>
              <a:lstStyle/>
              <a:p>
                <a:pPr algn="l" defTabSz="457200">
                  <a:defRPr sz="3200">
                    <a:latin typeface="Gill Sans Light"/>
                    <a:ea typeface="Gill Sans Light"/>
                    <a:cs typeface="Gill Sans Light"/>
                    <a:sym typeface="Gill Sans Light"/>
                  </a:defRPr>
                </a:pPr>
                <a:r>
                  <a:t>For typical parameters used</a:t>
                </a:r>
                <a14:m>
                  <m:oMath xmlns:m="http://schemas.openxmlformats.org/officeDocument/2006/math">
                    <m:sSup>
                      <m:sSupPr>
                        <m:ctrlPr>
                          <a:rPr sz="3350" i="1">
                            <a:solidFill>
                              <a:srgbClr val="000000"/>
                            </a:solidFill>
                            <a:latin typeface="Cambria Math" panose="02040503050406030204" pitchFamily="18" charset="0"/>
                          </a:rPr>
                        </m:ctrlPr>
                      </m:sSupPr>
                      <m:e/>
                      <m:sup>
                        <m:r>
                          <a:rPr sz="3350" i="1">
                            <a:solidFill>
                              <a:srgbClr val="000000"/>
                            </a:solidFill>
                            <a:latin typeface="Cambria Math" panose="02040503050406030204" pitchFamily="18" charset="0"/>
                          </a:rPr>
                          <m:t>∗</m:t>
                        </m:r>
                      </m:sup>
                    </m:sSup>
                  </m:oMath>
                </a14:m>
                <a:r>
                  <a:t> to have an energy gain of </a:t>
                </a:r>
                <a14:m>
                  <m:oMath xmlns:m="http://schemas.openxmlformats.org/officeDocument/2006/math">
                    <m:r>
                      <m:rPr>
                        <m:sty m:val="p"/>
                      </m:rPr>
                      <a:rPr sz="3350" i="1">
                        <a:solidFill>
                          <a:srgbClr val="000000"/>
                        </a:solidFill>
                        <a:latin typeface="Cambria Math" panose="02040503050406030204" pitchFamily="18" charset="0"/>
                      </a:rPr>
                      <m:t>Δ</m:t>
                    </m:r>
                    <m:r>
                      <a:rPr sz="3350" i="1">
                        <a:solidFill>
                          <a:srgbClr val="000000"/>
                        </a:solidFill>
                        <a:latin typeface="Cambria Math" panose="02040503050406030204" pitchFamily="18" charset="0"/>
                      </a:rPr>
                      <m:t>𝛾</m:t>
                    </m:r>
                    <m:r>
                      <a:rPr sz="3350" i="1">
                        <a:solidFill>
                          <a:srgbClr val="000000"/>
                        </a:solidFill>
                        <a:latin typeface="Cambria Math" panose="02040503050406030204" pitchFamily="18" charset="0"/>
                      </a:rPr>
                      <m:t>=5</m:t>
                    </m:r>
                  </m:oMath>
                </a14:m>
                <a:r>
                  <a:t>:</a:t>
                </a:r>
              </a:p>
            </p:txBody>
          </p:sp>
        </mc:Choice>
        <mc:Fallback xmlns="">
          <p:sp>
            <p:nvSpPr>
              <p:cNvPr id="1621" name="For typical parameters used  to have an energy gain of  :"/>
              <p:cNvSpPr txBox="1">
                <a:spLocks noRot="1" noChangeAspect="1" noMove="1" noResize="1" noEditPoints="1" noAdjustHandles="1" noChangeArrowheads="1" noChangeShapeType="1" noTextEdit="1"/>
              </p:cNvSpPr>
              <p:nvPr/>
            </p:nvSpPr>
            <p:spPr>
              <a:xfrm>
                <a:off x="4169452" y="9074723"/>
                <a:ext cx="5741901" cy="1121672"/>
              </a:xfrm>
              <a:prstGeom prst="rect">
                <a:avLst/>
              </a:prstGeom>
              <a:blipFill>
                <a:blip r:embed="rId9"/>
                <a:stretch>
                  <a:fillRect l="-3091" t="-2222" r="-1987" b="-16667"/>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622" name="*"/>
              <p:cNvSpPr txBox="1"/>
              <p:nvPr/>
            </p:nvSpPr>
            <p:spPr>
              <a:xfrm>
                <a:off x="282745" y="12815289"/>
                <a:ext cx="9999152" cy="560958"/>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71437" tIns="71437" rIns="71437" bIns="71437" anchor="ctr">
                <a:spAutoFit/>
              </a:bodyPr>
              <a:lstStyle/>
              <a:p>
                <a:pPr algn="l" defTabSz="457200">
                  <a:defRPr sz="2400">
                    <a:latin typeface="Gill Sans Light"/>
                    <a:ea typeface="Gill Sans Light"/>
                    <a:cs typeface="Gill Sans Light"/>
                    <a:sym typeface="Gill Sans Light"/>
                  </a:defRPr>
                </a:pPr>
                <a:r>
                  <a:t>*</a:t>
                </a:r>
                <a14:m>
                  <m:oMath xmlns:m="http://schemas.openxmlformats.org/officeDocument/2006/math">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𝑎</m:t>
                        </m:r>
                      </m:e>
                      <m:sub>
                        <m:r>
                          <a:rPr sz="2500" i="1">
                            <a:solidFill>
                              <a:srgbClr val="000000"/>
                            </a:solidFill>
                            <a:latin typeface="Cambria Math" panose="02040503050406030204" pitchFamily="18" charset="0"/>
                          </a:rPr>
                          <m:t>0</m:t>
                        </m:r>
                      </m:sub>
                    </m:sSub>
                    <m:r>
                      <a:rPr sz="2500" i="1">
                        <a:solidFill>
                          <a:srgbClr val="000000"/>
                        </a:solidFill>
                        <a:latin typeface="Cambria Math" panose="02040503050406030204" pitchFamily="18" charset="0"/>
                      </a:rPr>
                      <m:t>=0.8,</m:t>
                    </m:r>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𝑤</m:t>
                        </m:r>
                      </m:e>
                      <m:sub>
                        <m:r>
                          <a:rPr sz="2500" i="1">
                            <a:solidFill>
                              <a:srgbClr val="000000"/>
                            </a:solidFill>
                            <a:latin typeface="Cambria Math" panose="02040503050406030204" pitchFamily="18" charset="0"/>
                          </a:rPr>
                          <m:t>0</m:t>
                        </m:r>
                      </m:sub>
                    </m:sSub>
                    <m:r>
                      <a:rPr sz="2500" i="1">
                        <a:solidFill>
                          <a:srgbClr val="000000"/>
                        </a:solidFill>
                        <a:latin typeface="Cambria Math" panose="02040503050406030204" pitchFamily="18" charset="0"/>
                      </a:rPr>
                      <m:t>=0.72</m:t>
                    </m:r>
                    <m:r>
                      <a:rPr sz="2500" i="1">
                        <a:solidFill>
                          <a:srgbClr val="000000"/>
                        </a:solidFill>
                        <a:latin typeface="Cambria Math" panose="02040503050406030204" pitchFamily="18" charset="0"/>
                      </a:rPr>
                      <m:t>𝜇</m:t>
                    </m:r>
                    <m:r>
                      <m:rPr>
                        <m:sty m:val="p"/>
                      </m:rPr>
                      <a:rPr sz="2500" i="1">
                        <a:solidFill>
                          <a:srgbClr val="000000"/>
                        </a:solidFill>
                        <a:latin typeface="Cambria Math" panose="02040503050406030204" pitchFamily="18" charset="0"/>
                      </a:rPr>
                      <m:t>m</m:t>
                    </m:r>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𝜆</m:t>
                    </m:r>
                    <m:r>
                      <a:rPr sz="2500" i="1">
                        <a:solidFill>
                          <a:srgbClr val="000000"/>
                        </a:solidFill>
                        <a:latin typeface="Cambria Math" panose="02040503050406030204" pitchFamily="18" charset="0"/>
                      </a:rPr>
                      <m:t>=0.8</m:t>
                    </m:r>
                    <m:r>
                      <a:rPr sz="2500" i="1">
                        <a:solidFill>
                          <a:srgbClr val="000000"/>
                        </a:solidFill>
                        <a:latin typeface="Cambria Math" panose="02040503050406030204" pitchFamily="18" charset="0"/>
                      </a:rPr>
                      <m:t>𝜇</m:t>
                    </m:r>
                    <m:r>
                      <m:rPr>
                        <m:sty m:val="p"/>
                      </m:rPr>
                      <a:rPr sz="2500" i="1">
                        <a:solidFill>
                          <a:srgbClr val="000000"/>
                        </a:solidFill>
                        <a:latin typeface="Cambria Math" panose="02040503050406030204" pitchFamily="18" charset="0"/>
                      </a:rPr>
                      <m:t>m</m:t>
                    </m:r>
                    <m:r>
                      <a:rPr sz="2500" i="1">
                        <a:solidFill>
                          <a:srgbClr val="000000"/>
                        </a:solidFill>
                        <a:latin typeface="Cambria Math" panose="02040503050406030204" pitchFamily="18" charset="0"/>
                      </a:rPr>
                      <m:t>,</m:t>
                    </m:r>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𝑣</m:t>
                        </m:r>
                      </m:e>
                      <m:sub>
                        <m:r>
                          <a:rPr sz="2500" i="1">
                            <a:solidFill>
                              <a:srgbClr val="000000"/>
                            </a:solidFill>
                            <a:latin typeface="Cambria Math" panose="02040503050406030204" pitchFamily="18" charset="0"/>
                          </a:rPr>
                          <m:t>𝑔</m:t>
                        </m:r>
                      </m:sub>
                    </m:sSub>
                    <m:r>
                      <a:rPr sz="2500" i="1">
                        <a:solidFill>
                          <a:srgbClr val="000000"/>
                        </a:solidFill>
                        <a:latin typeface="Cambria Math" panose="02040503050406030204" pitchFamily="18" charset="0"/>
                      </a:rPr>
                      <m:t>=0.97</m:t>
                    </m:r>
                    <m:r>
                      <a:rPr sz="2500" i="1">
                        <a:solidFill>
                          <a:srgbClr val="000000"/>
                        </a:solidFill>
                        <a:latin typeface="Cambria Math" panose="02040503050406030204" pitchFamily="18" charset="0"/>
                      </a:rPr>
                      <m:t>𝑐</m:t>
                    </m:r>
                    <m:r>
                      <m:rPr>
                        <m:sty m:val="p"/>
                      </m:rPr>
                      <a:rPr sz="2500" i="1">
                        <a:solidFill>
                          <a:srgbClr val="000000"/>
                        </a:solidFill>
                        <a:latin typeface="Cambria Math" panose="02040503050406030204" pitchFamily="18" charset="0"/>
                      </a:rPr>
                      <m:t>and</m:t>
                    </m:r>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𝐸</m:t>
                        </m:r>
                      </m:e>
                      <m:sub>
                        <m:r>
                          <a:rPr sz="2500" i="1">
                            <a:solidFill>
                              <a:srgbClr val="000000"/>
                            </a:solidFill>
                            <a:latin typeface="Cambria Math" panose="02040503050406030204" pitchFamily="18" charset="0"/>
                          </a:rPr>
                          <m:t>𝑎𝑐𝑐𝑒𝑙</m:t>
                        </m:r>
                      </m:sub>
                    </m:sSub>
                    <m:r>
                      <a:rPr sz="2500" i="1">
                        <a:solidFill>
                          <a:srgbClr val="000000"/>
                        </a:solidFill>
                        <a:latin typeface="Cambria Math" panose="02040503050406030204" pitchFamily="18" charset="0"/>
                      </a:rPr>
                      <m:t>≃0.2</m:t>
                    </m:r>
                    <m:r>
                      <m:rPr>
                        <m:sty m:val="p"/>
                      </m:rPr>
                      <a:rPr sz="2500" i="1">
                        <a:solidFill>
                          <a:srgbClr val="000000"/>
                        </a:solidFill>
                        <a:latin typeface="Cambria Math" panose="02040503050406030204" pitchFamily="18" charset="0"/>
                      </a:rPr>
                      <m:t>GeV</m:t>
                    </m:r>
                    <m:r>
                      <a:rPr sz="2500" i="1">
                        <a:solidFill>
                          <a:srgbClr val="000000"/>
                        </a:solidFill>
                        <a:latin typeface="Cambria Math" panose="02040503050406030204" pitchFamily="18" charset="0"/>
                      </a:rPr>
                      <m:t>/</m:t>
                    </m:r>
                    <m:r>
                      <m:rPr>
                        <m:sty m:val="p"/>
                      </m:rPr>
                      <a:rPr sz="2500" i="1">
                        <a:solidFill>
                          <a:srgbClr val="000000"/>
                        </a:solidFill>
                        <a:latin typeface="Cambria Math" panose="02040503050406030204" pitchFamily="18" charset="0"/>
                      </a:rPr>
                      <m:t>cm</m:t>
                    </m:r>
                  </m:oMath>
                </a14:m>
                <a:endParaRPr/>
              </a:p>
            </p:txBody>
          </p:sp>
        </mc:Choice>
        <mc:Fallback xmlns="">
          <p:sp>
            <p:nvSpPr>
              <p:cNvPr id="1622" name="*"/>
              <p:cNvSpPr txBox="1">
                <a:spLocks noRot="1" noChangeAspect="1" noMove="1" noResize="1" noEditPoints="1" noAdjustHandles="1" noChangeArrowheads="1" noChangeShapeType="1" noTextEdit="1"/>
              </p:cNvSpPr>
              <p:nvPr/>
            </p:nvSpPr>
            <p:spPr>
              <a:xfrm>
                <a:off x="282745" y="12815289"/>
                <a:ext cx="9999152" cy="560958"/>
              </a:xfrm>
              <a:prstGeom prst="rect">
                <a:avLst/>
              </a:prstGeom>
              <a:blipFill>
                <a:blip r:embed="rId10"/>
                <a:stretch>
                  <a:fillRect l="-1269" b="-13043"/>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623" name="Text"/>
              <p:cNvSpPr txBox="1"/>
              <p:nvPr/>
            </p:nvSpPr>
            <p:spPr>
              <a:xfrm>
                <a:off x="13414960" y="6902547"/>
                <a:ext cx="8769609" cy="1455936"/>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71437" tIns="71437" rIns="71437" bIns="71437" anchor="ctr">
                <a:spAutoFit/>
              </a:bodyPr>
              <a:lstStyle>
                <a:lvl1pPr>
                  <a:defRPr sz="3200">
                    <a:latin typeface="+mj-lt"/>
                    <a:ea typeface="+mj-ea"/>
                    <a:cs typeface="+mj-cs"/>
                    <a:sym typeface="Gill Sans"/>
                  </a:defRPr>
                </a:lvl1pPr>
              </a:lstStyle>
              <a:p>
                <a:pPr/>
                <a14:m>
                  <m:oMathPara xmlns:m="http://schemas.openxmlformats.org/officeDocument/2006/math">
                    <m:oMathParaPr>
                      <m:jc m:val="center"/>
                    </m:oMathParaPr>
                    <m:oMath>
                      <m:r>
                        <a:rPr sz="3350" i="1">
                          <a:solidFill>
                            <a:srgbClr val="000000"/>
                          </a:solidFill>
                          <a:latin typeface="Cambria Math" panose="02040503050406030204" pitchFamily="18" charset="0"/>
                        </a:rPr>
                        <m:t>𝜀</m:t>
                      </m:r>
                      <m:r>
                        <a:rPr sz="3350" i="1">
                          <a:solidFill>
                            <a:srgbClr val="000000"/>
                          </a:solidFill>
                          <a:latin typeface="Cambria Math" panose="02040503050406030204" pitchFamily="18" charset="0"/>
                        </a:rPr>
                        <m:t>[</m:t>
                      </m:r>
                      <m:r>
                        <m:rPr>
                          <m:sty m:val="p"/>
                        </m:rPr>
                        <a:rPr sz="3350" i="1">
                          <a:solidFill>
                            <a:srgbClr val="000000"/>
                          </a:solidFill>
                          <a:latin typeface="Cambria Math" panose="02040503050406030204" pitchFamily="18" charset="0"/>
                        </a:rPr>
                        <m:t>J</m:t>
                      </m:r>
                      <m:r>
                        <a:rPr sz="3350" i="1">
                          <a:solidFill>
                            <a:srgbClr val="000000"/>
                          </a:solidFill>
                          <a:latin typeface="Cambria Math" panose="02040503050406030204" pitchFamily="18" charset="0"/>
                        </a:rPr>
                        <m:t>]≈</m:t>
                      </m:r>
                      <m:f>
                        <m:fPr>
                          <m:ctrlPr>
                            <a:rPr sz="3350" i="1">
                              <a:solidFill>
                                <a:srgbClr val="000000"/>
                              </a:solidFill>
                              <a:latin typeface="Cambria Math" panose="02040503050406030204" pitchFamily="18" charset="0"/>
                            </a:rPr>
                          </m:ctrlPr>
                        </m:fPr>
                        <m:num>
                          <m:sSubSup>
                            <m:sSubSupPr>
                              <m:ctrlPr>
                                <a:rPr sz="3350" i="1">
                                  <a:solidFill>
                                    <a:srgbClr val="000000"/>
                                  </a:solidFill>
                                  <a:latin typeface="Cambria Math" panose="02040503050406030204" pitchFamily="18" charset="0"/>
                                </a:rPr>
                              </m:ctrlPr>
                            </m:sSubSupPr>
                            <m:e>
                              <m:r>
                                <a:rPr sz="3350" i="1">
                                  <a:solidFill>
                                    <a:srgbClr val="000000"/>
                                  </a:solidFill>
                                  <a:latin typeface="Cambria Math" panose="02040503050406030204" pitchFamily="18" charset="0"/>
                                </a:rPr>
                                <m:t>𝑎</m:t>
                              </m:r>
                            </m:e>
                            <m:sub>
                              <m:r>
                                <a:rPr sz="3350" i="1">
                                  <a:solidFill>
                                    <a:srgbClr val="000000"/>
                                  </a:solidFill>
                                  <a:latin typeface="Cambria Math" panose="02040503050406030204" pitchFamily="18" charset="0"/>
                                </a:rPr>
                                <m:t>0</m:t>
                              </m:r>
                            </m:sub>
                            <m:sup>
                              <m:r>
                                <a:rPr sz="3350" i="1">
                                  <a:solidFill>
                                    <a:srgbClr val="000000"/>
                                  </a:solidFill>
                                  <a:latin typeface="Cambria Math" panose="02040503050406030204" pitchFamily="18" charset="0"/>
                                </a:rPr>
                                <m:t>2</m:t>
                              </m:r>
                            </m:sup>
                          </m:sSubSup>
                          <m:r>
                            <m:rPr>
                              <m:sty m:val="p"/>
                            </m:rPr>
                            <a:rPr sz="3350" i="1">
                              <a:solidFill>
                                <a:srgbClr val="000000"/>
                              </a:solidFill>
                              <a:latin typeface="Cambria Math" panose="02040503050406030204" pitchFamily="18" charset="0"/>
                            </a:rPr>
                            <m:t>Δ</m:t>
                          </m:r>
                          <m:r>
                            <a:rPr sz="3350" i="1">
                              <a:solidFill>
                                <a:srgbClr val="000000"/>
                              </a:solidFill>
                              <a:latin typeface="Cambria Math" panose="02040503050406030204" pitchFamily="18" charset="0"/>
                            </a:rPr>
                            <m:t>𝛾</m:t>
                          </m:r>
                        </m:num>
                        <m:den>
                          <m:r>
                            <a:rPr sz="3350" i="1">
                              <a:solidFill>
                                <a:srgbClr val="000000"/>
                              </a:solidFill>
                              <a:latin typeface="Cambria Math" panose="02040503050406030204" pitchFamily="18" charset="0"/>
                            </a:rPr>
                            <m:t>20</m:t>
                          </m:r>
                        </m:den>
                      </m:f>
                      <m:f>
                        <m:fPr>
                          <m:ctrlPr>
                            <a:rPr sz="3350" i="1">
                              <a:solidFill>
                                <a:srgbClr val="000000"/>
                              </a:solidFill>
                              <a:latin typeface="Cambria Math" panose="02040503050406030204" pitchFamily="18" charset="0"/>
                            </a:rPr>
                          </m:ctrlPr>
                        </m:fPr>
                        <m:num>
                          <m:r>
                            <a:rPr sz="3350" i="1">
                              <a:solidFill>
                                <a:srgbClr val="000000"/>
                              </a:solidFill>
                              <a:latin typeface="Cambria Math" panose="02040503050406030204" pitchFamily="18" charset="0"/>
                            </a:rPr>
                            <m:t>𝑒</m:t>
                          </m:r>
                        </m:num>
                        <m:den>
                          <m:r>
                            <a:rPr sz="3350" i="1">
                              <a:solidFill>
                                <a:srgbClr val="000000"/>
                              </a:solidFill>
                              <a:latin typeface="Cambria Math" panose="02040503050406030204" pitchFamily="18" charset="0"/>
                            </a:rPr>
                            <m:t>𝑞</m:t>
                          </m:r>
                        </m:den>
                      </m:f>
                      <m:f>
                        <m:fPr>
                          <m:ctrlPr>
                            <a:rPr sz="3350" i="1">
                              <a:solidFill>
                                <a:srgbClr val="000000"/>
                              </a:solidFill>
                              <a:latin typeface="Cambria Math" panose="02040503050406030204" pitchFamily="18" charset="0"/>
                            </a:rPr>
                          </m:ctrlPr>
                        </m:fPr>
                        <m:num>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𝑚</m:t>
                              </m:r>
                            </m:e>
                            <m:sub>
                              <m:r>
                                <a:rPr sz="3350" i="1">
                                  <a:solidFill>
                                    <a:srgbClr val="000000"/>
                                  </a:solidFill>
                                  <a:latin typeface="Cambria Math" panose="02040503050406030204" pitchFamily="18" charset="0"/>
                                </a:rPr>
                                <m:t>𝑝</m:t>
                              </m:r>
                            </m:sub>
                          </m:sSub>
                        </m:num>
                        <m:den>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𝑚</m:t>
                              </m:r>
                            </m:e>
                            <m:sub>
                              <m:r>
                                <a:rPr sz="3350" i="1">
                                  <a:solidFill>
                                    <a:srgbClr val="000000"/>
                                  </a:solidFill>
                                  <a:latin typeface="Cambria Math" panose="02040503050406030204" pitchFamily="18" charset="0"/>
                                </a:rPr>
                                <m:t>𝑒</m:t>
                              </m:r>
                            </m:sub>
                          </m:sSub>
                        </m:den>
                      </m:f>
                      <m:d>
                        <m:dPr>
                          <m:ctrlPr>
                            <a:rPr sz="3350" i="1">
                              <a:solidFill>
                                <a:srgbClr val="000000"/>
                              </a:solidFill>
                              <a:latin typeface="Cambria Math" panose="02040503050406030204" pitchFamily="18" charset="0"/>
                            </a:rPr>
                          </m:ctrlPr>
                        </m:dPr>
                        <m:e>
                          <m:f>
                            <m:fPr>
                              <m:ctrlPr>
                                <a:rPr sz="3350" i="1">
                                  <a:solidFill>
                                    <a:srgbClr val="000000"/>
                                  </a:solidFill>
                                  <a:latin typeface="Cambria Math" panose="02040503050406030204" pitchFamily="18" charset="0"/>
                                </a:rPr>
                              </m:ctrlPr>
                            </m:fPr>
                            <m:num>
                              <m:r>
                                <a:rPr sz="3350" i="1">
                                  <a:solidFill>
                                    <a:srgbClr val="000000"/>
                                  </a:solidFill>
                                  <a:latin typeface="Cambria Math" panose="02040503050406030204" pitchFamily="18" charset="0"/>
                                </a:rPr>
                                <m:t>𝑐</m:t>
                              </m:r>
                            </m:num>
                            <m:den>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𝑓</m:t>
                                  </m:r>
                                </m:sub>
                              </m:sSub>
                            </m:den>
                          </m:f>
                          <m:r>
                            <a:rPr sz="3350" i="1">
                              <a:solidFill>
                                <a:srgbClr val="000000"/>
                              </a:solidFill>
                              <a:latin typeface="Cambria Math" panose="02040503050406030204" pitchFamily="18" charset="0"/>
                            </a:rPr>
                            <m:t>−1</m:t>
                          </m:r>
                        </m:e>
                      </m:d>
                      <m:sSubSup>
                        <m:sSubSupPr>
                          <m:ctrlPr>
                            <a:rPr sz="3350" i="1">
                              <a:solidFill>
                                <a:srgbClr val="000000"/>
                              </a:solidFill>
                              <a:latin typeface="Cambria Math" panose="02040503050406030204" pitchFamily="18" charset="0"/>
                            </a:rPr>
                          </m:ctrlPr>
                        </m:sSubSupPr>
                        <m:e>
                          <m:r>
                            <a:rPr sz="3350" i="1">
                              <a:solidFill>
                                <a:srgbClr val="000000"/>
                              </a:solidFill>
                              <a:latin typeface="Cambria Math" panose="02040503050406030204" pitchFamily="18" charset="0"/>
                            </a:rPr>
                            <m:t>𝐸</m:t>
                          </m:r>
                        </m:e>
                        <m:sub>
                          <m:r>
                            <a:rPr sz="3350" i="1">
                              <a:solidFill>
                                <a:srgbClr val="000000"/>
                              </a:solidFill>
                              <a:latin typeface="Cambria Math" panose="02040503050406030204" pitchFamily="18" charset="0"/>
                            </a:rPr>
                            <m:t>𝑎𝑐𝑐</m:t>
                          </m:r>
                        </m:sub>
                        <m:sup>
                          <m:r>
                            <a:rPr sz="3350" i="1">
                              <a:solidFill>
                                <a:srgbClr val="000000"/>
                              </a:solidFill>
                              <a:latin typeface="Cambria Math" panose="02040503050406030204" pitchFamily="18" charset="0"/>
                            </a:rPr>
                            <m:t>−1</m:t>
                          </m:r>
                        </m:sup>
                      </m:sSubSup>
                      <m:d>
                        <m:dPr>
                          <m:begChr m:val="["/>
                          <m:endChr m:val="]"/>
                          <m:ctrlPr>
                            <a:rPr sz="3350" i="1">
                              <a:solidFill>
                                <a:srgbClr val="000000"/>
                              </a:solidFill>
                              <a:latin typeface="Cambria Math" panose="02040503050406030204" pitchFamily="18" charset="0"/>
                            </a:rPr>
                          </m:ctrlPr>
                        </m:dPr>
                        <m:e>
                          <m:f>
                            <m:fPr>
                              <m:ctrlPr>
                                <a:rPr sz="3350" i="1">
                                  <a:solidFill>
                                    <a:srgbClr val="000000"/>
                                  </a:solidFill>
                                  <a:latin typeface="Cambria Math" panose="02040503050406030204" pitchFamily="18" charset="0"/>
                                </a:rPr>
                              </m:ctrlPr>
                            </m:fPr>
                            <m:num>
                              <m:r>
                                <m:rPr>
                                  <m:sty m:val="p"/>
                                </m:rPr>
                                <a:rPr sz="3350" i="1">
                                  <a:solidFill>
                                    <a:srgbClr val="000000"/>
                                  </a:solidFill>
                                  <a:latin typeface="Cambria Math" panose="02040503050406030204" pitchFamily="18" charset="0"/>
                                </a:rPr>
                                <m:t>GV</m:t>
                              </m:r>
                            </m:num>
                            <m:den>
                              <m:r>
                                <m:rPr>
                                  <m:sty m:val="p"/>
                                </m:rPr>
                                <a:rPr sz="3350" i="1">
                                  <a:solidFill>
                                    <a:srgbClr val="000000"/>
                                  </a:solidFill>
                                  <a:latin typeface="Cambria Math" panose="02040503050406030204" pitchFamily="18" charset="0"/>
                                </a:rPr>
                                <m:t>m</m:t>
                              </m:r>
                            </m:den>
                          </m:f>
                        </m:e>
                      </m:d>
                      <m:sSup>
                        <m:sSupPr>
                          <m:ctrlPr>
                            <a:rPr sz="3350" i="1">
                              <a:solidFill>
                                <a:srgbClr val="000000"/>
                              </a:solidFill>
                              <a:latin typeface="Cambria Math" panose="02040503050406030204" pitchFamily="18" charset="0"/>
                            </a:rPr>
                          </m:ctrlPr>
                        </m:sSupPr>
                        <m:e>
                          <m:d>
                            <m:dPr>
                              <m:ctrlPr>
                                <a:rPr sz="3350" i="1">
                                  <a:solidFill>
                                    <a:srgbClr val="000000"/>
                                  </a:solidFill>
                                  <a:latin typeface="Cambria Math" panose="02040503050406030204" pitchFamily="18" charset="0"/>
                                </a:rPr>
                              </m:ctrlPr>
                            </m:dPr>
                            <m:e>
                              <m:f>
                                <m:fPr>
                                  <m:ctrlPr>
                                    <a:rPr sz="3350" i="1">
                                      <a:solidFill>
                                        <a:srgbClr val="000000"/>
                                      </a:solidFill>
                                      <a:latin typeface="Cambria Math" panose="02040503050406030204" pitchFamily="18" charset="0"/>
                                    </a:rPr>
                                  </m:ctrlPr>
                                </m:fPr>
                                <m:num>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𝑤</m:t>
                                      </m:r>
                                    </m:e>
                                    <m:sub>
                                      <m:r>
                                        <a:rPr sz="3350" i="1">
                                          <a:solidFill>
                                            <a:srgbClr val="000000"/>
                                          </a:solidFill>
                                          <a:latin typeface="Cambria Math" panose="02040503050406030204" pitchFamily="18" charset="0"/>
                                        </a:rPr>
                                        <m:t>0</m:t>
                                      </m:r>
                                    </m:sub>
                                  </m:sSub>
                                </m:num>
                                <m:den>
                                  <m:r>
                                    <a:rPr sz="3350" i="1">
                                      <a:solidFill>
                                        <a:srgbClr val="000000"/>
                                      </a:solidFill>
                                      <a:latin typeface="Cambria Math" panose="02040503050406030204" pitchFamily="18" charset="0"/>
                                    </a:rPr>
                                    <m:t>𝜆</m:t>
                                  </m:r>
                                </m:den>
                              </m:f>
                            </m:e>
                          </m:d>
                        </m:e>
                        <m:sup>
                          <m:r>
                            <a:rPr sz="3350" i="1">
                              <a:solidFill>
                                <a:srgbClr val="000000"/>
                              </a:solidFill>
                              <a:latin typeface="Cambria Math" panose="02040503050406030204" pitchFamily="18" charset="0"/>
                            </a:rPr>
                            <m:t>2</m:t>
                          </m:r>
                        </m:sup>
                      </m:sSup>
                    </m:oMath>
                  </m:oMathPara>
                </a14:m>
                <a:endParaRPr/>
              </a:p>
            </p:txBody>
          </p:sp>
        </mc:Choice>
        <mc:Fallback xmlns="">
          <p:sp>
            <p:nvSpPr>
              <p:cNvPr id="1623" name="Text"/>
              <p:cNvSpPr txBox="1">
                <a:spLocks noRot="1" noChangeAspect="1" noMove="1" noResize="1" noEditPoints="1" noAdjustHandles="1" noChangeArrowheads="1" noChangeShapeType="1" noTextEdit="1"/>
              </p:cNvSpPr>
              <p:nvPr/>
            </p:nvSpPr>
            <p:spPr>
              <a:xfrm>
                <a:off x="13414960" y="6902547"/>
                <a:ext cx="8769609" cy="1455936"/>
              </a:xfrm>
              <a:prstGeom prst="rect">
                <a:avLst/>
              </a:prstGeom>
              <a:blipFill>
                <a:blip r:embed="rId11"/>
                <a:stretch>
                  <a:fillRect b="-862"/>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graphicFrame>
        <p:nvGraphicFramePr>
          <p:cNvPr id="1624" name="Table 1"/>
          <p:cNvGraphicFramePr/>
          <p:nvPr/>
        </p:nvGraphicFramePr>
        <p:xfrm>
          <a:off x="12386399" y="8977996"/>
          <a:ext cx="10368424" cy="2694535"/>
        </p:xfrm>
        <a:graphic>
          <a:graphicData uri="http://schemas.openxmlformats.org/drawingml/2006/table">
            <a:tbl>
              <a:tblPr firstRow="1">
                <a:tableStyleId>{2708684C-4D16-4618-839F-0558EEFCDFE6}</a:tableStyleId>
              </a:tblPr>
              <a:tblGrid>
                <a:gridCol w="1823172">
                  <a:extLst>
                    <a:ext uri="{9D8B030D-6E8A-4147-A177-3AD203B41FA5}">
                      <a16:colId xmlns:a16="http://schemas.microsoft.com/office/drawing/2014/main" val="20000"/>
                    </a:ext>
                  </a:extLst>
                </a:gridCol>
                <a:gridCol w="3318293">
                  <a:extLst>
                    <a:ext uri="{9D8B030D-6E8A-4147-A177-3AD203B41FA5}">
                      <a16:colId xmlns:a16="http://schemas.microsoft.com/office/drawing/2014/main" val="20001"/>
                    </a:ext>
                  </a:extLst>
                </a:gridCol>
                <a:gridCol w="5226959">
                  <a:extLst>
                    <a:ext uri="{9D8B030D-6E8A-4147-A177-3AD203B41FA5}">
                      <a16:colId xmlns:a16="http://schemas.microsoft.com/office/drawing/2014/main" val="20002"/>
                    </a:ext>
                  </a:extLst>
                </a:gridCol>
              </a:tblGrid>
              <a:tr h="538907">
                <a:tc>
                  <a:txBody>
                    <a:bodyPr/>
                    <a:lstStyle/>
                    <a:p>
                      <a:pPr defTabSz="457200">
                        <a:lnSpc>
                          <a:spcPct val="100000"/>
                        </a:lnSpc>
                        <a:tabLst>
                          <a:tab pos="1651000" algn="l"/>
                        </a:tabLst>
                        <a:defRPr sz="1800" b="0"/>
                      </a:pPr>
                      <a:r>
                        <a:rPr sz="3200">
                          <a:latin typeface="Gill Sans SemiBold"/>
                          <a:ea typeface="Gill Sans SemiBold"/>
                          <a:cs typeface="Gill Sans SemiBold"/>
                          <a:sym typeface="Gill Sans SemiBold"/>
                        </a:rPr>
                        <a:t>Particle</a:t>
                      </a:r>
                    </a:p>
                  </a:txBody>
                  <a:tcPr marL="12700" marR="12700" marT="12700" marB="12700" anchor="ctr" horzOverflow="overflow">
                    <a:lnL w="12700">
                      <a:solidFill>
                        <a:srgbClr val="000000"/>
                      </a:solidFill>
                      <a:miter lim="400000"/>
                    </a:lnL>
                    <a:lnT w="12700">
                      <a:solidFill>
                        <a:srgbClr val="000000"/>
                      </a:solidFill>
                      <a:miter lim="400000"/>
                    </a:lnT>
                  </a:tcPr>
                </a:tc>
                <a:tc>
                  <a:txBody>
                    <a:bodyPr/>
                    <a:lstStyle/>
                    <a:p>
                      <a:pPr defTabSz="457200">
                        <a:lnSpc>
                          <a:spcPct val="100000"/>
                        </a:lnSpc>
                        <a:tabLst>
                          <a:tab pos="1651000" algn="l"/>
                        </a:tabLst>
                        <a:defRPr sz="1800" b="0"/>
                      </a:pPr>
                      <a:r>
                        <a:rPr sz="3200">
                          <a:latin typeface="Gill Sans SemiBold"/>
                          <a:ea typeface="Gill Sans SemiBold"/>
                          <a:cs typeface="Gill Sans SemiBold"/>
                          <a:sym typeface="Gill Sans SemiBold"/>
                        </a:rPr>
                        <a:t>Mass (MeV/c²)</a:t>
                      </a:r>
                    </a:p>
                  </a:txBody>
                  <a:tcPr marL="12700" marR="12700" marT="12700" marB="12700" anchor="ctr" horzOverflow="overflow">
                    <a:lnT w="12700">
                      <a:solidFill>
                        <a:srgbClr val="000000"/>
                      </a:solidFill>
                      <a:miter lim="400000"/>
                    </a:lnT>
                  </a:tcPr>
                </a:tc>
                <a:tc>
                  <a:txBody>
                    <a:bodyPr/>
                    <a:lstStyle/>
                    <a:p>
                      <a:pPr defTabSz="457200">
                        <a:lnSpc>
                          <a:spcPct val="100000"/>
                        </a:lnSpc>
                        <a:tabLst>
                          <a:tab pos="1651000" algn="l"/>
                        </a:tabLst>
                        <a:defRPr sz="1800" b="0"/>
                      </a:pPr>
                      <a:r>
                        <a:rPr sz="3200">
                          <a:latin typeface="Gill Sans SemiBold"/>
                          <a:ea typeface="Gill Sans SemiBold"/>
                          <a:cs typeface="Gill Sans SemiBold"/>
                          <a:sym typeface="Gill Sans SemiBold"/>
                        </a:rPr>
                        <a:t>Required Laser Energy</a:t>
                      </a:r>
                    </a:p>
                  </a:txBody>
                  <a:tcPr marL="12700" marR="12700" marT="12700" marB="12700" anchor="ctr" horzOverflow="overflow">
                    <a:lnR w="12700">
                      <a:solidFill>
                        <a:srgbClr val="000000"/>
                      </a:solidFill>
                      <a:miter lim="400000"/>
                    </a:lnR>
                    <a:lnT w="12700">
                      <a:solidFill>
                        <a:srgbClr val="000000"/>
                      </a:solidFill>
                      <a:miter lim="400000"/>
                    </a:lnT>
                  </a:tcPr>
                </a:tc>
                <a:extLst>
                  <a:ext uri="{0D108BD9-81ED-4DB2-BD59-A6C34878D82A}">
                    <a16:rowId xmlns:a16="http://schemas.microsoft.com/office/drawing/2014/main" val="10000"/>
                  </a:ext>
                </a:extLst>
              </a:tr>
              <a:tr h="538907">
                <a:tc>
                  <a:txBody>
                    <a:bodyPr/>
                    <a:lstStyle/>
                    <a:p>
                      <a:pPr defTabSz="457200">
                        <a:lnSpc>
                          <a:spcPct val="100000"/>
                        </a:lnSpc>
                        <a:tabLst/>
                        <a:defRPr sz="1800"/>
                      </a:pPr>
                      <a:r>
                        <a:rPr sz="3200">
                          <a:sym typeface="Helvetica Light"/>
                        </a:rPr>
                        <a:t>Muon</a:t>
                      </a:r>
                    </a:p>
                  </a:txBody>
                  <a:tcPr marL="12700" marR="12700" marT="12700" marB="12700" anchor="ctr" horzOverflow="overflow">
                    <a:lnL w="12700">
                      <a:solidFill>
                        <a:srgbClr val="000000"/>
                      </a:solidFill>
                      <a:miter lim="400000"/>
                    </a:lnL>
                    <a:lnB w="12700">
                      <a:miter lim="400000"/>
                    </a:lnB>
                  </a:tcPr>
                </a:tc>
                <a:tc>
                  <a:txBody>
                    <a:bodyPr/>
                    <a:lstStyle/>
                    <a:p>
                      <a:pPr defTabSz="457200">
                        <a:lnSpc>
                          <a:spcPct val="100000"/>
                        </a:lnSpc>
                        <a:tabLst/>
                        <a:defRPr sz="1800"/>
                      </a:pPr>
                      <a:r>
                        <a:rPr sz="3200">
                          <a:sym typeface="Helvetica Light"/>
                        </a:rPr>
                        <a:t>105.7</a:t>
                      </a:r>
                    </a:p>
                  </a:txBody>
                  <a:tcPr marL="12700" marR="12700" marT="12700" marB="12700" anchor="ctr" horzOverflow="overflow">
                    <a:lnB w="12700">
                      <a:miter lim="400000"/>
                    </a:lnB>
                  </a:tcPr>
                </a:tc>
                <a:tc>
                  <a:txBody>
                    <a:bodyPr/>
                    <a:lstStyle/>
                    <a:p>
                      <a:pPr defTabSz="457200">
                        <a:lnSpc>
                          <a:spcPct val="100000"/>
                        </a:lnSpc>
                        <a:tabLst/>
                        <a:defRPr sz="1800"/>
                      </a:pPr>
                      <a:r>
                        <a:rPr sz="3200">
                          <a:sym typeface="Helvetica Light"/>
                        </a:rPr>
                        <a:t>1 J</a:t>
                      </a:r>
                    </a:p>
                  </a:txBody>
                  <a:tcPr marL="12700" marR="12700" marT="12700" marB="12700" anchor="ctr" horzOverflow="overflow">
                    <a:lnR w="12700">
                      <a:solidFill>
                        <a:srgbClr val="000000"/>
                      </a:solidFill>
                      <a:miter lim="400000"/>
                    </a:lnR>
                    <a:lnB w="12700">
                      <a:miter lim="400000"/>
                    </a:lnB>
                  </a:tcPr>
                </a:tc>
                <a:extLst>
                  <a:ext uri="{0D108BD9-81ED-4DB2-BD59-A6C34878D82A}">
                    <a16:rowId xmlns:a16="http://schemas.microsoft.com/office/drawing/2014/main" val="10001"/>
                  </a:ext>
                </a:extLst>
              </a:tr>
              <a:tr h="538907">
                <a:tc>
                  <a:txBody>
                    <a:bodyPr/>
                    <a:lstStyle/>
                    <a:p>
                      <a:pPr defTabSz="457200">
                        <a:lnSpc>
                          <a:spcPct val="100000"/>
                        </a:lnSpc>
                        <a:tabLst/>
                        <a:defRPr sz="1800"/>
                      </a:pPr>
                      <a:r>
                        <a:rPr sz="3200">
                          <a:sym typeface="Helvetica Light"/>
                        </a:rPr>
                        <a:t>Pion</a:t>
                      </a:r>
                    </a:p>
                  </a:txBody>
                  <a:tcPr marL="12700" marR="12700" marT="12700" marB="12700" anchor="ctr" horzOverflow="overflow">
                    <a:lnL w="12700">
                      <a:solidFill>
                        <a:srgbClr val="000000"/>
                      </a:solidFill>
                      <a:miter lim="400000"/>
                    </a:lnL>
                    <a:lnT w="12700">
                      <a:miter lim="400000"/>
                    </a:lnT>
                    <a:lnB w="12700">
                      <a:miter lim="400000"/>
                    </a:lnB>
                  </a:tcPr>
                </a:tc>
                <a:tc>
                  <a:txBody>
                    <a:bodyPr/>
                    <a:lstStyle/>
                    <a:p>
                      <a:pPr defTabSz="457200">
                        <a:lnSpc>
                          <a:spcPct val="100000"/>
                        </a:lnSpc>
                        <a:tabLst/>
                        <a:defRPr sz="1800"/>
                      </a:pPr>
                      <a:r>
                        <a:rPr sz="3200">
                          <a:sym typeface="Helvetica Light"/>
                        </a:rPr>
                        <a:t>139.6</a:t>
                      </a:r>
                    </a:p>
                  </a:txBody>
                  <a:tcPr marL="12700" marR="12700" marT="12700" marB="12700" anchor="ctr" horzOverflow="overflow">
                    <a:lnT w="12700">
                      <a:miter lim="400000"/>
                    </a:lnT>
                    <a:lnB w="12700">
                      <a:miter lim="400000"/>
                    </a:lnB>
                  </a:tcPr>
                </a:tc>
                <a:tc>
                  <a:txBody>
                    <a:bodyPr/>
                    <a:lstStyle/>
                    <a:p>
                      <a:pPr defTabSz="457200">
                        <a:lnSpc>
                          <a:spcPct val="100000"/>
                        </a:lnSpc>
                        <a:tabLst/>
                        <a:defRPr sz="1800"/>
                      </a:pPr>
                      <a:r>
                        <a:rPr sz="3200">
                          <a:sym typeface="Helvetica Light"/>
                        </a:rPr>
                        <a:t>1.3 J</a:t>
                      </a:r>
                    </a:p>
                  </a:txBody>
                  <a:tcPr marL="12700" marR="12700" marT="12700" marB="12700" anchor="ctr" horzOverflow="overflow">
                    <a:lnR w="12700">
                      <a:solidFill>
                        <a:srgbClr val="000000"/>
                      </a:solidFill>
                      <a:miter lim="400000"/>
                    </a:lnR>
                    <a:lnT w="12700">
                      <a:miter lim="400000"/>
                    </a:lnT>
                    <a:lnB w="12700">
                      <a:miter lim="400000"/>
                    </a:lnB>
                  </a:tcPr>
                </a:tc>
                <a:extLst>
                  <a:ext uri="{0D108BD9-81ED-4DB2-BD59-A6C34878D82A}">
                    <a16:rowId xmlns:a16="http://schemas.microsoft.com/office/drawing/2014/main" val="10002"/>
                  </a:ext>
                </a:extLst>
              </a:tr>
              <a:tr h="538907">
                <a:tc>
                  <a:txBody>
                    <a:bodyPr/>
                    <a:lstStyle/>
                    <a:p>
                      <a:pPr defTabSz="457200">
                        <a:lnSpc>
                          <a:spcPct val="100000"/>
                        </a:lnSpc>
                        <a:tabLst/>
                        <a:defRPr sz="1800"/>
                      </a:pPr>
                      <a:r>
                        <a:rPr sz="3200">
                          <a:sym typeface="Helvetica Light"/>
                        </a:rPr>
                        <a:t>Kaon</a:t>
                      </a:r>
                    </a:p>
                  </a:txBody>
                  <a:tcPr marL="12700" marR="12700" marT="12700" marB="12700" anchor="ctr" horzOverflow="overflow">
                    <a:lnL w="12700">
                      <a:solidFill>
                        <a:srgbClr val="000000"/>
                      </a:solidFill>
                      <a:miter lim="400000"/>
                    </a:lnL>
                    <a:lnT w="12700">
                      <a:miter lim="400000"/>
                    </a:lnT>
                    <a:lnB w="12700">
                      <a:miter lim="400000"/>
                    </a:lnB>
                  </a:tcPr>
                </a:tc>
                <a:tc>
                  <a:txBody>
                    <a:bodyPr/>
                    <a:lstStyle/>
                    <a:p>
                      <a:pPr defTabSz="457200">
                        <a:lnSpc>
                          <a:spcPct val="100000"/>
                        </a:lnSpc>
                        <a:tabLst/>
                        <a:defRPr sz="1800"/>
                      </a:pPr>
                      <a:r>
                        <a:rPr sz="3200">
                          <a:sym typeface="Helvetica Light"/>
                        </a:rPr>
                        <a:t>493.7</a:t>
                      </a:r>
                    </a:p>
                  </a:txBody>
                  <a:tcPr marL="12700" marR="12700" marT="12700" marB="12700" anchor="ctr" horzOverflow="overflow">
                    <a:lnT w="12700">
                      <a:miter lim="400000"/>
                    </a:lnT>
                    <a:lnB w="12700">
                      <a:miter lim="400000"/>
                    </a:lnB>
                  </a:tcPr>
                </a:tc>
                <a:tc>
                  <a:txBody>
                    <a:bodyPr/>
                    <a:lstStyle/>
                    <a:p>
                      <a:pPr defTabSz="457200">
                        <a:lnSpc>
                          <a:spcPct val="100000"/>
                        </a:lnSpc>
                        <a:tabLst/>
                        <a:defRPr sz="1800"/>
                      </a:pPr>
                      <a:r>
                        <a:rPr sz="3200">
                          <a:sym typeface="Helvetica Light"/>
                        </a:rPr>
                        <a:t>4.9 J</a:t>
                      </a:r>
                    </a:p>
                  </a:txBody>
                  <a:tcPr marL="12700" marR="12700" marT="12700" marB="12700" anchor="ctr" horzOverflow="overflow">
                    <a:lnR w="12700">
                      <a:solidFill>
                        <a:srgbClr val="000000"/>
                      </a:solidFill>
                      <a:miter lim="400000"/>
                    </a:lnR>
                    <a:lnT w="12700">
                      <a:miter lim="400000"/>
                    </a:lnT>
                    <a:lnB w="12700">
                      <a:miter lim="400000"/>
                    </a:lnB>
                  </a:tcPr>
                </a:tc>
                <a:extLst>
                  <a:ext uri="{0D108BD9-81ED-4DB2-BD59-A6C34878D82A}">
                    <a16:rowId xmlns:a16="http://schemas.microsoft.com/office/drawing/2014/main" val="10003"/>
                  </a:ext>
                </a:extLst>
              </a:tr>
              <a:tr h="538907">
                <a:tc>
                  <a:txBody>
                    <a:bodyPr/>
                    <a:lstStyle/>
                    <a:p>
                      <a:pPr defTabSz="457200">
                        <a:lnSpc>
                          <a:spcPct val="100000"/>
                        </a:lnSpc>
                        <a:tabLst/>
                        <a:defRPr sz="1800"/>
                      </a:pPr>
                      <a:r>
                        <a:rPr sz="3200">
                          <a:sym typeface="Helvetica Light"/>
                        </a:rPr>
                        <a:t>Proton</a:t>
                      </a:r>
                    </a:p>
                  </a:txBody>
                  <a:tcPr marL="12700" marR="12700" marT="12700" marB="12700" anchor="ctr" horzOverflow="overflow">
                    <a:lnL w="12700">
                      <a:solidFill>
                        <a:srgbClr val="000000"/>
                      </a:solidFill>
                      <a:miter lim="400000"/>
                    </a:lnL>
                    <a:lnT w="12700">
                      <a:miter lim="400000"/>
                    </a:lnT>
                    <a:lnB w="12700">
                      <a:solidFill>
                        <a:srgbClr val="000000"/>
                      </a:solidFill>
                      <a:miter lim="400000"/>
                    </a:lnB>
                  </a:tcPr>
                </a:tc>
                <a:tc>
                  <a:txBody>
                    <a:bodyPr/>
                    <a:lstStyle/>
                    <a:p>
                      <a:pPr defTabSz="457200">
                        <a:lnSpc>
                          <a:spcPct val="100000"/>
                        </a:lnSpc>
                        <a:tabLst/>
                        <a:defRPr sz="1800"/>
                      </a:pPr>
                      <a:r>
                        <a:rPr sz="3200">
                          <a:sym typeface="Helvetica Light"/>
                        </a:rPr>
                        <a:t>938.3</a:t>
                      </a:r>
                    </a:p>
                  </a:txBody>
                  <a:tcPr marL="12700" marR="12700" marT="12700" marB="12700" anchor="ctr" horzOverflow="overflow">
                    <a:lnT w="12700">
                      <a:miter lim="400000"/>
                    </a:lnT>
                    <a:lnB w="12700">
                      <a:solidFill>
                        <a:srgbClr val="000000"/>
                      </a:solidFill>
                      <a:miter lim="400000"/>
                    </a:lnB>
                  </a:tcPr>
                </a:tc>
                <a:tc>
                  <a:txBody>
                    <a:bodyPr/>
                    <a:lstStyle/>
                    <a:p>
                      <a:pPr defTabSz="457200">
                        <a:lnSpc>
                          <a:spcPct val="100000"/>
                        </a:lnSpc>
                        <a:tabLst/>
                        <a:defRPr sz="1800"/>
                      </a:pPr>
                      <a:r>
                        <a:rPr sz="3200">
                          <a:sym typeface="Helvetica Light"/>
                        </a:rPr>
                        <a:t>9.2 J</a:t>
                      </a:r>
                    </a:p>
                  </a:txBody>
                  <a:tcPr marL="12700" marR="12700" marT="12700" marB="12700" anchor="ctr" horzOverflow="overflow">
                    <a:lnR w="12700">
                      <a:solidFill>
                        <a:srgbClr val="000000"/>
                      </a:solidFill>
                      <a:miter lim="400000"/>
                    </a:lnR>
                    <a:lnT w="12700">
                      <a:miter lim="400000"/>
                    </a:lnT>
                    <a:lnB w="12700">
                      <a:solidFill>
                        <a:srgbClr val="000000"/>
                      </a:solidFill>
                      <a:miter lim="400000"/>
                    </a:lnB>
                  </a:tcPr>
                </a:tc>
                <a:extLst>
                  <a:ext uri="{0D108BD9-81ED-4DB2-BD59-A6C34878D82A}">
                    <a16:rowId xmlns:a16="http://schemas.microsoft.com/office/drawing/2014/main" val="10004"/>
                  </a:ext>
                </a:extLst>
              </a:tr>
            </a:tbl>
          </a:graphicData>
        </a:graphic>
      </p:graphicFrame>
      <p:sp>
        <p:nvSpPr>
          <p:cNvPr id="2" name="Slide Number Placeholder 1">
            <a:extLst>
              <a:ext uri="{FF2B5EF4-FFF2-40B4-BE49-F238E27FC236}">
                <a16:creationId xmlns:a16="http://schemas.microsoft.com/office/drawing/2014/main" id="{2C792F34-0AB2-A27E-51B3-9E17D2870F7C}"/>
              </a:ext>
            </a:extLst>
          </p:cNvPr>
          <p:cNvSpPr>
            <a:spLocks noGrp="1"/>
          </p:cNvSpPr>
          <p:nvPr>
            <p:ph type="sldNum" sz="quarter" idx="2"/>
          </p:nvPr>
        </p:nvSpPr>
        <p:spPr/>
        <p:txBody>
          <a:bodyPr/>
          <a:lstStyle/>
          <a:p>
            <a:fld id="{86CB4B4D-7CA3-9044-876B-883B54F8677D}" type="slidenum">
              <a:rPr lang="en-PT" smtClean="0"/>
              <a:t>41</a:t>
            </a:fld>
            <a:endParaRPr lang="en-PT"/>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Rectangle"/>
          <p:cNvSpPr/>
          <p:nvPr/>
        </p:nvSpPr>
        <p:spPr>
          <a:xfrm>
            <a:off x="13192408" y="2371306"/>
            <a:ext cx="8588641" cy="4706175"/>
          </a:xfrm>
          <a:prstGeom prst="rect">
            <a:avLst/>
          </a:prstGeom>
          <a:solidFill>
            <a:srgbClr val="AEA2CC"/>
          </a:solid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grpSp>
        <p:nvGrpSpPr>
          <p:cNvPr id="322" name="Group"/>
          <p:cNvGrpSpPr/>
          <p:nvPr/>
        </p:nvGrpSpPr>
        <p:grpSpPr>
          <a:xfrm>
            <a:off x="16346425" y="3161378"/>
            <a:ext cx="3715365" cy="2667514"/>
            <a:chOff x="0" y="0"/>
            <a:chExt cx="3715364" cy="2667512"/>
          </a:xfrm>
        </p:grpSpPr>
        <p:sp>
          <p:nvSpPr>
            <p:cNvPr id="301" name="Oval"/>
            <p:cNvSpPr/>
            <p:nvPr/>
          </p:nvSpPr>
          <p:spPr>
            <a:xfrm>
              <a:off x="575616" y="803117"/>
              <a:ext cx="3139748" cy="1270001"/>
            </a:xfrm>
            <a:prstGeom prst="ellipse">
              <a:avLst/>
            </a:prstGeom>
            <a:gradFill flip="none" rotWithShape="1">
              <a:gsLst>
                <a:gs pos="0">
                  <a:srgbClr val="FBFBFB"/>
                </a:gs>
                <a:gs pos="100000">
                  <a:srgbClr val="BEBEBE"/>
                </a:gs>
              </a:gsLst>
              <a:lin ang="5400000" scaled="0"/>
            </a:gradFill>
            <a:ln w="12700" cap="flat">
              <a:noFill/>
              <a:miter lim="400000"/>
            </a:ln>
            <a:effectLst>
              <a:outerShdw blurRad="50800" dist="25400" dir="5400000" rotWithShape="0">
                <a:srgbClr val="000000">
                  <a:alpha val="50000"/>
                </a:srgbClr>
              </a:outerShdw>
            </a:effectLst>
          </p:spPr>
          <p:txBody>
            <a:bodyPr wrap="square" lIns="71437" tIns="71437" rIns="71437" bIns="71437" numCol="1" anchor="ctr">
              <a:noAutofit/>
            </a:bodyPr>
            <a:lstStyle/>
            <a:p>
              <a:pPr>
                <a:defRPr sz="3200">
                  <a:solidFill>
                    <a:srgbClr val="FFFFFF"/>
                  </a:solidFill>
                </a:defRPr>
              </a:pPr>
              <a:endParaRPr/>
            </a:p>
          </p:txBody>
        </p:sp>
        <mc:AlternateContent xmlns:mc="http://schemas.openxmlformats.org/markup-compatibility/2006" xmlns:a14="http://schemas.microsoft.com/office/drawing/2010/main">
          <mc:Choice Requires="a14">
            <p:sp>
              <p:nvSpPr>
                <p:cNvPr id="302" name="Rectangle"/>
                <p:cNvSpPr txBox="1"/>
                <p:nvPr/>
              </p:nvSpPr>
              <p:spPr>
                <a:xfrm>
                  <a:off x="2220425" y="0"/>
                  <a:ext cx="731204" cy="606416"/>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50800" tIns="50800" rIns="50800" bIns="50800" numCol="1" anchor="t">
                  <a:noAutofit/>
                </a:bodyPr>
                <a:lstStyle>
                  <a:lvl1pPr>
                    <a:defRPr b="1">
                      <a:latin typeface="Helvetica"/>
                      <a:ea typeface="Helvetica"/>
                      <a:cs typeface="Helvetica"/>
                      <a:sym typeface="Helvetica"/>
                    </a:defRPr>
                  </a:lvl1pPr>
                </a:lstStyle>
                <a:p>
                  <a:pPr/>
                  <a14:m>
                    <m:oMathPara xmlns:m="http://schemas.openxmlformats.org/officeDocument/2006/math">
                      <m:oMathParaPr>
                        <m:jc m:val="center"/>
                      </m:oMathParaPr>
                      <m:oMath>
                        <m:sSup>
                          <m:sSupPr>
                            <m:ctrlPr>
                              <a:rPr sz="4000" i="1">
                                <a:solidFill>
                                  <a:srgbClr val="000000"/>
                                </a:solidFill>
                                <a:latin typeface="Cambria Math" panose="02040503050406030204" pitchFamily="18" charset="0"/>
                              </a:rPr>
                            </m:ctrlPr>
                          </m:sSupPr>
                          <m:e>
                            <m:r>
                              <a:rPr sz="4000" i="1">
                                <a:solidFill>
                                  <a:srgbClr val="000000"/>
                                </a:solidFill>
                                <a:latin typeface="Cambria Math" panose="02040503050406030204" pitchFamily="18" charset="0"/>
                              </a:rPr>
                              <m:t>𝑒</m:t>
                            </m:r>
                          </m:e>
                          <m:sup>
                            <m:r>
                              <a:rPr sz="4000" i="1">
                                <a:solidFill>
                                  <a:srgbClr val="000000"/>
                                </a:solidFill>
                                <a:latin typeface="Cambria Math" panose="02040503050406030204" pitchFamily="18" charset="0"/>
                              </a:rPr>
                              <m:t>−</m:t>
                            </m:r>
                          </m:sup>
                        </m:sSup>
                      </m:oMath>
                    </m:oMathPara>
                  </a14:m>
                  <a:endParaRPr/>
                </a:p>
              </p:txBody>
            </p:sp>
          </mc:Choice>
          <mc:Fallback xmlns="">
            <p:sp>
              <p:nvSpPr>
                <p:cNvPr id="302" name="Rectangle"/>
                <p:cNvSpPr txBox="1">
                  <a:spLocks noRot="1" noChangeAspect="1" noMove="1" noResize="1" noEditPoints="1" noAdjustHandles="1" noChangeArrowheads="1" noChangeShapeType="1" noTextEdit="1"/>
                </p:cNvSpPr>
                <p:nvPr/>
              </p:nvSpPr>
              <p:spPr>
                <a:xfrm>
                  <a:off x="2220425" y="0"/>
                  <a:ext cx="731204" cy="606416"/>
                </a:xfrm>
                <a:prstGeom prst="rect">
                  <a:avLst/>
                </a:prstGeom>
                <a:blipFill>
                  <a:blip r:embed="rId3"/>
                  <a:stretch>
                    <a:fillRect l="-17241" b="-6250"/>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303" name="Rectangle"/>
                <p:cNvSpPr txBox="1"/>
                <p:nvPr/>
              </p:nvSpPr>
              <p:spPr>
                <a:xfrm>
                  <a:off x="1617133" y="0"/>
                  <a:ext cx="731204" cy="606416"/>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50800" tIns="50800" rIns="50800" bIns="50800" numCol="1" anchor="t">
                  <a:noAutofit/>
                </a:bodyPr>
                <a:lstStyle>
                  <a:lvl1pPr>
                    <a:defRPr b="1">
                      <a:latin typeface="Helvetica"/>
                      <a:ea typeface="Helvetica"/>
                      <a:cs typeface="Helvetica"/>
                      <a:sym typeface="Helvetica"/>
                    </a:defRPr>
                  </a:lvl1pPr>
                </a:lstStyle>
                <a:p>
                  <a:pPr/>
                  <a14:m>
                    <m:oMathPara xmlns:m="http://schemas.openxmlformats.org/officeDocument/2006/math">
                      <m:oMathParaPr>
                        <m:jc m:val="center"/>
                      </m:oMathParaPr>
                      <m:oMath>
                        <m:sSup>
                          <m:sSupPr>
                            <m:ctrlPr>
                              <a:rPr sz="4000" i="1">
                                <a:solidFill>
                                  <a:srgbClr val="000000"/>
                                </a:solidFill>
                                <a:latin typeface="Cambria Math" panose="02040503050406030204" pitchFamily="18" charset="0"/>
                              </a:rPr>
                            </m:ctrlPr>
                          </m:sSupPr>
                          <m:e>
                            <m:r>
                              <a:rPr sz="4000" i="1">
                                <a:solidFill>
                                  <a:srgbClr val="000000"/>
                                </a:solidFill>
                                <a:latin typeface="Cambria Math" panose="02040503050406030204" pitchFamily="18" charset="0"/>
                              </a:rPr>
                              <m:t>𝑒</m:t>
                            </m:r>
                          </m:e>
                          <m:sup>
                            <m:r>
                              <a:rPr sz="4000" i="1">
                                <a:solidFill>
                                  <a:srgbClr val="000000"/>
                                </a:solidFill>
                                <a:latin typeface="Cambria Math" panose="02040503050406030204" pitchFamily="18" charset="0"/>
                              </a:rPr>
                              <m:t>−</m:t>
                            </m:r>
                          </m:sup>
                        </m:sSup>
                      </m:oMath>
                    </m:oMathPara>
                  </a14:m>
                  <a:endParaRPr/>
                </a:p>
              </p:txBody>
            </p:sp>
          </mc:Choice>
          <mc:Fallback xmlns="">
            <p:sp>
              <p:nvSpPr>
                <p:cNvPr id="303" name="Rectangle"/>
                <p:cNvSpPr txBox="1">
                  <a:spLocks noRot="1" noChangeAspect="1" noMove="1" noResize="1" noEditPoints="1" noAdjustHandles="1" noChangeArrowheads="1" noChangeShapeType="1" noTextEdit="1"/>
                </p:cNvSpPr>
                <p:nvPr/>
              </p:nvSpPr>
              <p:spPr>
                <a:xfrm>
                  <a:off x="1617133" y="0"/>
                  <a:ext cx="731204" cy="606416"/>
                </a:xfrm>
                <a:prstGeom prst="rect">
                  <a:avLst/>
                </a:prstGeom>
                <a:blipFill>
                  <a:blip r:embed="rId4"/>
                  <a:stretch>
                    <a:fillRect l="-15254" b="-6250"/>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304" name="Rectangle"/>
                <p:cNvSpPr txBox="1"/>
                <p:nvPr/>
              </p:nvSpPr>
              <p:spPr>
                <a:xfrm>
                  <a:off x="914400" y="127000"/>
                  <a:ext cx="731203" cy="606416"/>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50800" tIns="50800" rIns="50800" bIns="50800" numCol="1" anchor="t">
                  <a:noAutofit/>
                </a:bodyPr>
                <a:lstStyle>
                  <a:lvl1pPr>
                    <a:defRPr b="1">
                      <a:latin typeface="Helvetica"/>
                      <a:ea typeface="Helvetica"/>
                      <a:cs typeface="Helvetica"/>
                      <a:sym typeface="Helvetica"/>
                    </a:defRPr>
                  </a:lvl1pPr>
                </a:lstStyle>
                <a:p>
                  <a:pPr/>
                  <a14:m>
                    <m:oMathPara xmlns:m="http://schemas.openxmlformats.org/officeDocument/2006/math">
                      <m:oMathParaPr>
                        <m:jc m:val="center"/>
                      </m:oMathParaPr>
                      <m:oMath>
                        <m:sSup>
                          <m:sSupPr>
                            <m:ctrlPr>
                              <a:rPr sz="4000" i="1">
                                <a:solidFill>
                                  <a:srgbClr val="000000"/>
                                </a:solidFill>
                                <a:latin typeface="Cambria Math" panose="02040503050406030204" pitchFamily="18" charset="0"/>
                              </a:rPr>
                            </m:ctrlPr>
                          </m:sSupPr>
                          <m:e>
                            <m:r>
                              <a:rPr sz="4000" i="1">
                                <a:solidFill>
                                  <a:srgbClr val="000000"/>
                                </a:solidFill>
                                <a:latin typeface="Cambria Math" panose="02040503050406030204" pitchFamily="18" charset="0"/>
                              </a:rPr>
                              <m:t>𝑒</m:t>
                            </m:r>
                          </m:e>
                          <m:sup>
                            <m:r>
                              <a:rPr sz="4000" i="1">
                                <a:solidFill>
                                  <a:srgbClr val="000000"/>
                                </a:solidFill>
                                <a:latin typeface="Cambria Math" panose="02040503050406030204" pitchFamily="18" charset="0"/>
                              </a:rPr>
                              <m:t>−</m:t>
                            </m:r>
                          </m:sup>
                        </m:sSup>
                      </m:oMath>
                    </m:oMathPara>
                  </a14:m>
                  <a:endParaRPr/>
                </a:p>
              </p:txBody>
            </p:sp>
          </mc:Choice>
          <mc:Fallback xmlns="">
            <p:sp>
              <p:nvSpPr>
                <p:cNvPr id="304" name="Rectangle"/>
                <p:cNvSpPr txBox="1">
                  <a:spLocks noRot="1" noChangeAspect="1" noMove="1" noResize="1" noEditPoints="1" noAdjustHandles="1" noChangeArrowheads="1" noChangeShapeType="1" noTextEdit="1"/>
                </p:cNvSpPr>
                <p:nvPr/>
              </p:nvSpPr>
              <p:spPr>
                <a:xfrm>
                  <a:off x="914400" y="127000"/>
                  <a:ext cx="731203" cy="606416"/>
                </a:xfrm>
                <a:prstGeom prst="rect">
                  <a:avLst/>
                </a:prstGeom>
                <a:blipFill>
                  <a:blip r:embed="rId5"/>
                  <a:stretch>
                    <a:fillRect l="-15517" b="-6122"/>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305" name="Rectangle"/>
                <p:cNvSpPr txBox="1"/>
                <p:nvPr/>
              </p:nvSpPr>
              <p:spPr>
                <a:xfrm>
                  <a:off x="338667" y="448733"/>
                  <a:ext cx="731204" cy="606417"/>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50800" tIns="50800" rIns="50800" bIns="50800" numCol="1" anchor="t">
                  <a:noAutofit/>
                </a:bodyPr>
                <a:lstStyle>
                  <a:lvl1pPr>
                    <a:defRPr b="1">
                      <a:latin typeface="Helvetica"/>
                      <a:ea typeface="Helvetica"/>
                      <a:cs typeface="Helvetica"/>
                      <a:sym typeface="Helvetica"/>
                    </a:defRPr>
                  </a:lvl1pPr>
                </a:lstStyle>
                <a:p>
                  <a:pPr/>
                  <a14:m>
                    <m:oMathPara xmlns:m="http://schemas.openxmlformats.org/officeDocument/2006/math">
                      <m:oMathParaPr>
                        <m:jc m:val="center"/>
                      </m:oMathParaPr>
                      <m:oMath>
                        <m:sSup>
                          <m:sSupPr>
                            <m:ctrlPr>
                              <a:rPr sz="4000" i="1">
                                <a:solidFill>
                                  <a:srgbClr val="000000"/>
                                </a:solidFill>
                                <a:latin typeface="Cambria Math" panose="02040503050406030204" pitchFamily="18" charset="0"/>
                              </a:rPr>
                            </m:ctrlPr>
                          </m:sSupPr>
                          <m:e>
                            <m:r>
                              <a:rPr sz="4000" i="1">
                                <a:solidFill>
                                  <a:srgbClr val="000000"/>
                                </a:solidFill>
                                <a:latin typeface="Cambria Math" panose="02040503050406030204" pitchFamily="18" charset="0"/>
                              </a:rPr>
                              <m:t>𝑒</m:t>
                            </m:r>
                          </m:e>
                          <m:sup>
                            <m:r>
                              <a:rPr sz="4000" i="1">
                                <a:solidFill>
                                  <a:srgbClr val="000000"/>
                                </a:solidFill>
                                <a:latin typeface="Cambria Math" panose="02040503050406030204" pitchFamily="18" charset="0"/>
                              </a:rPr>
                              <m:t>−</m:t>
                            </m:r>
                          </m:sup>
                        </m:sSup>
                      </m:oMath>
                    </m:oMathPara>
                  </a14:m>
                  <a:endParaRPr/>
                </a:p>
              </p:txBody>
            </p:sp>
          </mc:Choice>
          <mc:Fallback xmlns="">
            <p:sp>
              <p:nvSpPr>
                <p:cNvPr id="305" name="Rectangle"/>
                <p:cNvSpPr txBox="1">
                  <a:spLocks noRot="1" noChangeAspect="1" noMove="1" noResize="1" noEditPoints="1" noAdjustHandles="1" noChangeArrowheads="1" noChangeShapeType="1" noTextEdit="1"/>
                </p:cNvSpPr>
                <p:nvPr/>
              </p:nvSpPr>
              <p:spPr>
                <a:xfrm>
                  <a:off x="338667" y="448733"/>
                  <a:ext cx="731204" cy="606417"/>
                </a:xfrm>
                <a:prstGeom prst="rect">
                  <a:avLst/>
                </a:prstGeom>
                <a:blipFill>
                  <a:blip r:embed="rId6"/>
                  <a:stretch>
                    <a:fillRect l="-15254" b="-6122"/>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306" name="Rectangle"/>
                <p:cNvSpPr txBox="1"/>
                <p:nvPr/>
              </p:nvSpPr>
              <p:spPr>
                <a:xfrm>
                  <a:off x="0" y="922866"/>
                  <a:ext cx="731203" cy="606417"/>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50800" tIns="50800" rIns="50800" bIns="50800" numCol="1" anchor="t">
                  <a:noAutofit/>
                </a:bodyPr>
                <a:lstStyle>
                  <a:lvl1pPr>
                    <a:defRPr b="1">
                      <a:latin typeface="Helvetica"/>
                      <a:ea typeface="Helvetica"/>
                      <a:cs typeface="Helvetica"/>
                      <a:sym typeface="Helvetica"/>
                    </a:defRPr>
                  </a:lvl1pPr>
                </a:lstStyle>
                <a:p>
                  <a:pPr/>
                  <a14:m>
                    <m:oMathPara xmlns:m="http://schemas.openxmlformats.org/officeDocument/2006/math">
                      <m:oMathParaPr>
                        <m:jc m:val="center"/>
                      </m:oMathParaPr>
                      <m:oMath>
                        <m:sSup>
                          <m:sSupPr>
                            <m:ctrlPr>
                              <a:rPr sz="4000" i="1">
                                <a:solidFill>
                                  <a:srgbClr val="000000"/>
                                </a:solidFill>
                                <a:latin typeface="Cambria Math" panose="02040503050406030204" pitchFamily="18" charset="0"/>
                              </a:rPr>
                            </m:ctrlPr>
                          </m:sSupPr>
                          <m:e>
                            <m:r>
                              <a:rPr sz="4000" i="1">
                                <a:solidFill>
                                  <a:srgbClr val="000000"/>
                                </a:solidFill>
                                <a:latin typeface="Cambria Math" panose="02040503050406030204" pitchFamily="18" charset="0"/>
                              </a:rPr>
                              <m:t>𝑒</m:t>
                            </m:r>
                          </m:e>
                          <m:sup>
                            <m:r>
                              <a:rPr sz="4000" i="1">
                                <a:solidFill>
                                  <a:srgbClr val="000000"/>
                                </a:solidFill>
                                <a:latin typeface="Cambria Math" panose="02040503050406030204" pitchFamily="18" charset="0"/>
                              </a:rPr>
                              <m:t>−</m:t>
                            </m:r>
                          </m:sup>
                        </m:sSup>
                      </m:oMath>
                    </m:oMathPara>
                  </a14:m>
                  <a:endParaRPr/>
                </a:p>
              </p:txBody>
            </p:sp>
          </mc:Choice>
          <mc:Fallback xmlns="">
            <p:sp>
              <p:nvSpPr>
                <p:cNvPr id="306" name="Rectangle"/>
                <p:cNvSpPr txBox="1">
                  <a:spLocks noRot="1" noChangeAspect="1" noMove="1" noResize="1" noEditPoints="1" noAdjustHandles="1" noChangeArrowheads="1" noChangeShapeType="1" noTextEdit="1"/>
                </p:cNvSpPr>
                <p:nvPr/>
              </p:nvSpPr>
              <p:spPr>
                <a:xfrm>
                  <a:off x="0" y="922866"/>
                  <a:ext cx="731203" cy="606417"/>
                </a:xfrm>
                <a:prstGeom prst="rect">
                  <a:avLst/>
                </a:prstGeom>
                <a:blipFill>
                  <a:blip r:embed="rId7"/>
                  <a:stretch>
                    <a:fillRect l="-15517" b="-6122"/>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307" name="Rectangle"/>
                <p:cNvSpPr txBox="1"/>
                <p:nvPr/>
              </p:nvSpPr>
              <p:spPr>
                <a:xfrm>
                  <a:off x="177950" y="1551401"/>
                  <a:ext cx="731204" cy="606417"/>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50800" tIns="50800" rIns="50800" bIns="50800" numCol="1" anchor="t">
                  <a:noAutofit/>
                </a:bodyPr>
                <a:lstStyle>
                  <a:lvl1pPr>
                    <a:defRPr b="1">
                      <a:latin typeface="Helvetica"/>
                      <a:ea typeface="Helvetica"/>
                      <a:cs typeface="Helvetica"/>
                      <a:sym typeface="Helvetica"/>
                    </a:defRPr>
                  </a:lvl1pPr>
                </a:lstStyle>
                <a:p>
                  <a:pPr/>
                  <a14:m>
                    <m:oMathPara xmlns:m="http://schemas.openxmlformats.org/officeDocument/2006/math">
                      <m:oMathParaPr>
                        <m:jc m:val="center"/>
                      </m:oMathParaPr>
                      <m:oMath>
                        <m:sSup>
                          <m:sSupPr>
                            <m:ctrlPr>
                              <a:rPr sz="4000" i="1">
                                <a:solidFill>
                                  <a:srgbClr val="000000"/>
                                </a:solidFill>
                                <a:latin typeface="Cambria Math" panose="02040503050406030204" pitchFamily="18" charset="0"/>
                              </a:rPr>
                            </m:ctrlPr>
                          </m:sSupPr>
                          <m:e>
                            <m:r>
                              <a:rPr sz="4000" i="1">
                                <a:solidFill>
                                  <a:srgbClr val="000000"/>
                                </a:solidFill>
                                <a:latin typeface="Cambria Math" panose="02040503050406030204" pitchFamily="18" charset="0"/>
                              </a:rPr>
                              <m:t>𝑒</m:t>
                            </m:r>
                          </m:e>
                          <m:sup>
                            <m:r>
                              <a:rPr sz="4000" i="1">
                                <a:solidFill>
                                  <a:srgbClr val="000000"/>
                                </a:solidFill>
                                <a:latin typeface="Cambria Math" panose="02040503050406030204" pitchFamily="18" charset="0"/>
                              </a:rPr>
                              <m:t>−</m:t>
                            </m:r>
                          </m:sup>
                        </m:sSup>
                      </m:oMath>
                    </m:oMathPara>
                  </a14:m>
                  <a:endParaRPr dirty="0"/>
                </a:p>
              </p:txBody>
            </p:sp>
          </mc:Choice>
          <mc:Fallback xmlns="">
            <p:sp>
              <p:nvSpPr>
                <p:cNvPr id="307" name="Rectangle"/>
                <p:cNvSpPr txBox="1">
                  <a:spLocks noRot="1" noChangeAspect="1" noMove="1" noResize="1" noEditPoints="1" noAdjustHandles="1" noChangeArrowheads="1" noChangeShapeType="1" noTextEdit="1"/>
                </p:cNvSpPr>
                <p:nvPr/>
              </p:nvSpPr>
              <p:spPr>
                <a:xfrm>
                  <a:off x="177950" y="1551401"/>
                  <a:ext cx="731204" cy="606417"/>
                </a:xfrm>
                <a:prstGeom prst="rect">
                  <a:avLst/>
                </a:prstGeom>
                <a:blipFill>
                  <a:blip r:embed="rId8"/>
                  <a:stretch>
                    <a:fillRect l="-15517" b="-4082"/>
                  </a:stretch>
                </a:blipFill>
                <a:ln w="12700" cap="flat">
                  <a:noFill/>
                  <a:miter lim="400000"/>
                </a:ln>
                <a:effectLst/>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308" name="Rectangle"/>
                <p:cNvSpPr txBox="1"/>
                <p:nvPr/>
              </p:nvSpPr>
              <p:spPr>
                <a:xfrm>
                  <a:off x="642362" y="1862251"/>
                  <a:ext cx="731204" cy="606416"/>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50800" tIns="50800" rIns="50800" bIns="50800" numCol="1" anchor="t">
                  <a:noAutofit/>
                </a:bodyPr>
                <a:lstStyle>
                  <a:lvl1pPr>
                    <a:defRPr b="1">
                      <a:latin typeface="Helvetica"/>
                      <a:ea typeface="Helvetica"/>
                      <a:cs typeface="Helvetica"/>
                      <a:sym typeface="Helvetica"/>
                    </a:defRPr>
                  </a:lvl1pPr>
                </a:lstStyle>
                <a:p>
                  <a:pPr/>
                  <a14:m>
                    <m:oMathPara xmlns:m="http://schemas.openxmlformats.org/officeDocument/2006/math">
                      <m:oMathParaPr>
                        <m:jc m:val="center"/>
                      </m:oMathParaPr>
                      <m:oMath>
                        <m:sSup>
                          <m:sSupPr>
                            <m:ctrlPr>
                              <a:rPr sz="4000" i="1">
                                <a:solidFill>
                                  <a:srgbClr val="000000"/>
                                </a:solidFill>
                                <a:latin typeface="Cambria Math" panose="02040503050406030204" pitchFamily="18" charset="0"/>
                              </a:rPr>
                            </m:ctrlPr>
                          </m:sSupPr>
                          <m:e>
                            <m:r>
                              <a:rPr sz="4000" i="1">
                                <a:solidFill>
                                  <a:srgbClr val="000000"/>
                                </a:solidFill>
                                <a:latin typeface="Cambria Math" panose="02040503050406030204" pitchFamily="18" charset="0"/>
                              </a:rPr>
                              <m:t>𝑒</m:t>
                            </m:r>
                          </m:e>
                          <m:sup>
                            <m:r>
                              <a:rPr sz="4000" i="1">
                                <a:solidFill>
                                  <a:srgbClr val="000000"/>
                                </a:solidFill>
                                <a:latin typeface="Cambria Math" panose="02040503050406030204" pitchFamily="18" charset="0"/>
                              </a:rPr>
                              <m:t>−</m:t>
                            </m:r>
                          </m:sup>
                        </m:sSup>
                      </m:oMath>
                    </m:oMathPara>
                  </a14:m>
                  <a:endParaRPr dirty="0"/>
                </a:p>
              </p:txBody>
            </p:sp>
          </mc:Choice>
          <mc:Fallback xmlns="">
            <p:sp>
              <p:nvSpPr>
                <p:cNvPr id="308" name="Rectangle"/>
                <p:cNvSpPr txBox="1">
                  <a:spLocks noRot="1" noChangeAspect="1" noMove="1" noResize="1" noEditPoints="1" noAdjustHandles="1" noChangeArrowheads="1" noChangeShapeType="1" noTextEdit="1"/>
                </p:cNvSpPr>
                <p:nvPr/>
              </p:nvSpPr>
              <p:spPr>
                <a:xfrm>
                  <a:off x="642362" y="1862251"/>
                  <a:ext cx="731204" cy="606416"/>
                </a:xfrm>
                <a:prstGeom prst="rect">
                  <a:avLst/>
                </a:prstGeom>
                <a:blipFill>
                  <a:blip r:embed="rId9"/>
                  <a:stretch>
                    <a:fillRect l="-15254" b="-6122"/>
                  </a:stretch>
                </a:blipFill>
                <a:ln w="12700" cap="flat">
                  <a:noFill/>
                  <a:miter lim="400000"/>
                </a:ln>
                <a:effectLst/>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309" name="Rectangle"/>
                <p:cNvSpPr txBox="1"/>
                <p:nvPr/>
              </p:nvSpPr>
              <p:spPr>
                <a:xfrm>
                  <a:off x="1300797" y="2015063"/>
                  <a:ext cx="731204" cy="606416"/>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50800" tIns="50800" rIns="50800" bIns="50800" numCol="1" anchor="t">
                  <a:noAutofit/>
                </a:bodyPr>
                <a:lstStyle>
                  <a:lvl1pPr>
                    <a:defRPr b="1">
                      <a:latin typeface="Helvetica"/>
                      <a:ea typeface="Helvetica"/>
                      <a:cs typeface="Helvetica"/>
                      <a:sym typeface="Helvetica"/>
                    </a:defRPr>
                  </a:lvl1pPr>
                </a:lstStyle>
                <a:p>
                  <a:pPr/>
                  <a14:m>
                    <m:oMathPara xmlns:m="http://schemas.openxmlformats.org/officeDocument/2006/math">
                      <m:oMathParaPr>
                        <m:jc m:val="center"/>
                      </m:oMathParaPr>
                      <m:oMath>
                        <m:sSup>
                          <m:sSupPr>
                            <m:ctrlPr>
                              <a:rPr sz="4000" i="1">
                                <a:solidFill>
                                  <a:srgbClr val="000000"/>
                                </a:solidFill>
                                <a:latin typeface="Cambria Math" panose="02040503050406030204" pitchFamily="18" charset="0"/>
                              </a:rPr>
                            </m:ctrlPr>
                          </m:sSupPr>
                          <m:e>
                            <m:r>
                              <a:rPr sz="4000" i="1">
                                <a:solidFill>
                                  <a:srgbClr val="000000"/>
                                </a:solidFill>
                                <a:latin typeface="Cambria Math" panose="02040503050406030204" pitchFamily="18" charset="0"/>
                              </a:rPr>
                              <m:t>𝑒</m:t>
                            </m:r>
                          </m:e>
                          <m:sup>
                            <m:r>
                              <a:rPr sz="4000" i="1">
                                <a:solidFill>
                                  <a:srgbClr val="000000"/>
                                </a:solidFill>
                                <a:latin typeface="Cambria Math" panose="02040503050406030204" pitchFamily="18" charset="0"/>
                              </a:rPr>
                              <m:t>−</m:t>
                            </m:r>
                          </m:sup>
                        </m:sSup>
                      </m:oMath>
                    </m:oMathPara>
                  </a14:m>
                  <a:endParaRPr dirty="0"/>
                </a:p>
              </p:txBody>
            </p:sp>
          </mc:Choice>
          <mc:Fallback xmlns="">
            <p:sp>
              <p:nvSpPr>
                <p:cNvPr id="309" name="Rectangle"/>
                <p:cNvSpPr txBox="1">
                  <a:spLocks noRot="1" noChangeAspect="1" noMove="1" noResize="1" noEditPoints="1" noAdjustHandles="1" noChangeArrowheads="1" noChangeShapeType="1" noTextEdit="1"/>
                </p:cNvSpPr>
                <p:nvPr/>
              </p:nvSpPr>
              <p:spPr>
                <a:xfrm>
                  <a:off x="1300797" y="2015063"/>
                  <a:ext cx="731204" cy="606416"/>
                </a:xfrm>
                <a:prstGeom prst="rect">
                  <a:avLst/>
                </a:prstGeom>
                <a:blipFill>
                  <a:blip r:embed="rId9"/>
                  <a:stretch>
                    <a:fillRect l="-15254" b="-6122"/>
                  </a:stretch>
                </a:blipFill>
                <a:ln w="12700" cap="flat">
                  <a:noFill/>
                  <a:miter lim="400000"/>
                </a:ln>
                <a:effectLst/>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310" name="Rectangle"/>
                <p:cNvSpPr txBox="1"/>
                <p:nvPr/>
              </p:nvSpPr>
              <p:spPr>
                <a:xfrm>
                  <a:off x="1966461" y="2061096"/>
                  <a:ext cx="731203" cy="606416"/>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50800" tIns="50800" rIns="50800" bIns="50800" numCol="1" anchor="t">
                  <a:noAutofit/>
                </a:bodyPr>
                <a:lstStyle>
                  <a:lvl1pPr>
                    <a:defRPr b="1">
                      <a:latin typeface="Helvetica"/>
                      <a:ea typeface="Helvetica"/>
                      <a:cs typeface="Helvetica"/>
                      <a:sym typeface="Helvetica"/>
                    </a:defRPr>
                  </a:lvl1pPr>
                </a:lstStyle>
                <a:p>
                  <a:pPr/>
                  <a14:m>
                    <m:oMathPara xmlns:m="http://schemas.openxmlformats.org/officeDocument/2006/math">
                      <m:oMathParaPr>
                        <m:jc m:val="center"/>
                      </m:oMathParaPr>
                      <m:oMath>
                        <m:sSup>
                          <m:sSupPr>
                            <m:ctrlPr>
                              <a:rPr sz="4000" i="1">
                                <a:solidFill>
                                  <a:srgbClr val="000000"/>
                                </a:solidFill>
                                <a:latin typeface="Cambria Math" panose="02040503050406030204" pitchFamily="18" charset="0"/>
                              </a:rPr>
                            </m:ctrlPr>
                          </m:sSupPr>
                          <m:e>
                            <m:r>
                              <a:rPr sz="4000" i="1">
                                <a:solidFill>
                                  <a:srgbClr val="000000"/>
                                </a:solidFill>
                                <a:latin typeface="Cambria Math" panose="02040503050406030204" pitchFamily="18" charset="0"/>
                              </a:rPr>
                              <m:t>𝑒</m:t>
                            </m:r>
                          </m:e>
                          <m:sup>
                            <m:r>
                              <a:rPr sz="4000" i="1">
                                <a:solidFill>
                                  <a:srgbClr val="000000"/>
                                </a:solidFill>
                                <a:latin typeface="Cambria Math" panose="02040503050406030204" pitchFamily="18" charset="0"/>
                              </a:rPr>
                              <m:t>−</m:t>
                            </m:r>
                          </m:sup>
                        </m:sSup>
                      </m:oMath>
                    </m:oMathPara>
                  </a14:m>
                  <a:endParaRPr dirty="0"/>
                </a:p>
              </p:txBody>
            </p:sp>
          </mc:Choice>
          <mc:Fallback xmlns="">
            <p:sp>
              <p:nvSpPr>
                <p:cNvPr id="310" name="Rectangle"/>
                <p:cNvSpPr txBox="1">
                  <a:spLocks noRot="1" noChangeAspect="1" noMove="1" noResize="1" noEditPoints="1" noAdjustHandles="1" noChangeArrowheads="1" noChangeShapeType="1" noTextEdit="1"/>
                </p:cNvSpPr>
                <p:nvPr/>
              </p:nvSpPr>
              <p:spPr>
                <a:xfrm>
                  <a:off x="1966461" y="2061096"/>
                  <a:ext cx="731203" cy="606416"/>
                </a:xfrm>
                <a:prstGeom prst="rect">
                  <a:avLst/>
                </a:prstGeom>
                <a:blipFill>
                  <a:blip r:embed="rId10"/>
                  <a:stretch>
                    <a:fillRect l="-15254" b="-6250"/>
                  </a:stretch>
                </a:blipFill>
                <a:ln w="12700" cap="flat">
                  <a:noFill/>
                  <a:miter lim="400000"/>
                </a:ln>
                <a:effectLst/>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311" name="Rectangle"/>
                <p:cNvSpPr txBox="1"/>
                <p:nvPr/>
              </p:nvSpPr>
              <p:spPr>
                <a:xfrm>
                  <a:off x="2729728" y="1995022"/>
                  <a:ext cx="731204" cy="606416"/>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50800" tIns="50800" rIns="50800" bIns="50800" numCol="1" anchor="t">
                  <a:noAutofit/>
                </a:bodyPr>
                <a:lstStyle>
                  <a:lvl1pPr>
                    <a:defRPr b="1">
                      <a:latin typeface="Helvetica"/>
                      <a:ea typeface="Helvetica"/>
                      <a:cs typeface="Helvetica"/>
                      <a:sym typeface="Helvetica"/>
                    </a:defRPr>
                  </a:lvl1pPr>
                </a:lstStyle>
                <a:p>
                  <a:pPr/>
                  <a14:m>
                    <m:oMathPara xmlns:m="http://schemas.openxmlformats.org/officeDocument/2006/math">
                      <m:oMathParaPr>
                        <m:jc m:val="center"/>
                      </m:oMathParaPr>
                      <m:oMath>
                        <m:sSup>
                          <m:sSupPr>
                            <m:ctrlPr>
                              <a:rPr sz="4000" i="1">
                                <a:solidFill>
                                  <a:srgbClr val="000000"/>
                                </a:solidFill>
                                <a:latin typeface="Cambria Math" panose="02040503050406030204" pitchFamily="18" charset="0"/>
                              </a:rPr>
                            </m:ctrlPr>
                          </m:sSupPr>
                          <m:e>
                            <m:r>
                              <a:rPr sz="4000" i="1">
                                <a:solidFill>
                                  <a:srgbClr val="000000"/>
                                </a:solidFill>
                                <a:latin typeface="Cambria Math" panose="02040503050406030204" pitchFamily="18" charset="0"/>
                              </a:rPr>
                              <m:t>𝑒</m:t>
                            </m:r>
                          </m:e>
                          <m:sup>
                            <m:r>
                              <a:rPr sz="4000" i="1">
                                <a:solidFill>
                                  <a:srgbClr val="000000"/>
                                </a:solidFill>
                                <a:latin typeface="Cambria Math" panose="02040503050406030204" pitchFamily="18" charset="0"/>
                              </a:rPr>
                              <m:t>−</m:t>
                            </m:r>
                          </m:sup>
                        </m:sSup>
                      </m:oMath>
                    </m:oMathPara>
                  </a14:m>
                  <a:endParaRPr dirty="0"/>
                </a:p>
              </p:txBody>
            </p:sp>
          </mc:Choice>
          <mc:Fallback xmlns="">
            <p:sp>
              <p:nvSpPr>
                <p:cNvPr id="311" name="Rectangle"/>
                <p:cNvSpPr txBox="1">
                  <a:spLocks noRot="1" noChangeAspect="1" noMove="1" noResize="1" noEditPoints="1" noAdjustHandles="1" noChangeArrowheads="1" noChangeShapeType="1" noTextEdit="1"/>
                </p:cNvSpPr>
                <p:nvPr/>
              </p:nvSpPr>
              <p:spPr>
                <a:xfrm>
                  <a:off x="2729728" y="1995022"/>
                  <a:ext cx="731204" cy="606416"/>
                </a:xfrm>
                <a:prstGeom prst="rect">
                  <a:avLst/>
                </a:prstGeom>
                <a:blipFill>
                  <a:blip r:embed="rId11"/>
                  <a:stretch>
                    <a:fillRect l="-13559" b="-6250"/>
                  </a:stretch>
                </a:blipFill>
                <a:ln w="12700" cap="flat">
                  <a:noFill/>
                  <a:miter lim="400000"/>
                </a:ln>
                <a:effectLst/>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312" name="Rectangle"/>
                <p:cNvSpPr txBox="1"/>
                <p:nvPr/>
              </p:nvSpPr>
              <p:spPr>
                <a:xfrm>
                  <a:off x="2895600" y="127000"/>
                  <a:ext cx="731203" cy="606416"/>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50800" tIns="50800" rIns="50800" bIns="50800" numCol="1" anchor="t">
                  <a:noAutofit/>
                </a:bodyPr>
                <a:lstStyle>
                  <a:lvl1pPr>
                    <a:defRPr b="1">
                      <a:latin typeface="Helvetica"/>
                      <a:ea typeface="Helvetica"/>
                      <a:cs typeface="Helvetica"/>
                      <a:sym typeface="Helvetica"/>
                    </a:defRPr>
                  </a:lvl1pPr>
                </a:lstStyle>
                <a:p>
                  <a:pPr/>
                  <a14:m>
                    <m:oMathPara xmlns:m="http://schemas.openxmlformats.org/officeDocument/2006/math">
                      <m:oMathParaPr>
                        <m:jc m:val="center"/>
                      </m:oMathParaPr>
                      <m:oMath>
                        <m:sSup>
                          <m:sSupPr>
                            <m:ctrlPr>
                              <a:rPr sz="4000" i="1">
                                <a:solidFill>
                                  <a:srgbClr val="000000"/>
                                </a:solidFill>
                                <a:latin typeface="Cambria Math" panose="02040503050406030204" pitchFamily="18" charset="0"/>
                              </a:rPr>
                            </m:ctrlPr>
                          </m:sSupPr>
                          <m:e>
                            <m:r>
                              <a:rPr sz="4000" i="1">
                                <a:solidFill>
                                  <a:srgbClr val="000000"/>
                                </a:solidFill>
                                <a:latin typeface="Cambria Math" panose="02040503050406030204" pitchFamily="18" charset="0"/>
                              </a:rPr>
                              <m:t>𝑒</m:t>
                            </m:r>
                          </m:e>
                          <m:sup>
                            <m:r>
                              <a:rPr sz="4000" i="1">
                                <a:solidFill>
                                  <a:srgbClr val="000000"/>
                                </a:solidFill>
                                <a:latin typeface="Cambria Math" panose="02040503050406030204" pitchFamily="18" charset="0"/>
                              </a:rPr>
                              <m:t>−</m:t>
                            </m:r>
                          </m:sup>
                        </m:sSup>
                      </m:oMath>
                    </m:oMathPara>
                  </a14:m>
                  <a:endParaRPr/>
                </a:p>
              </p:txBody>
            </p:sp>
          </mc:Choice>
          <mc:Fallback xmlns="">
            <p:sp>
              <p:nvSpPr>
                <p:cNvPr id="312" name="Rectangle"/>
                <p:cNvSpPr txBox="1">
                  <a:spLocks noRot="1" noChangeAspect="1" noMove="1" noResize="1" noEditPoints="1" noAdjustHandles="1" noChangeArrowheads="1" noChangeShapeType="1" noTextEdit="1"/>
                </p:cNvSpPr>
                <p:nvPr/>
              </p:nvSpPr>
              <p:spPr>
                <a:xfrm>
                  <a:off x="2895600" y="127000"/>
                  <a:ext cx="731203" cy="606416"/>
                </a:xfrm>
                <a:prstGeom prst="rect">
                  <a:avLst/>
                </a:prstGeom>
                <a:blipFill>
                  <a:blip r:embed="rId5"/>
                  <a:stretch>
                    <a:fillRect l="-15517" b="-6122"/>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313" name="Line"/>
            <p:cNvSpPr/>
            <p:nvPr/>
          </p:nvSpPr>
          <p:spPr>
            <a:xfrm flipH="1" flipV="1">
              <a:off x="1347050" y="952649"/>
              <a:ext cx="166517" cy="198502"/>
            </a:xfrm>
            <a:prstGeom prst="line">
              <a:avLst/>
            </a:prstGeom>
            <a:noFill/>
            <a:ln w="25400" cap="flat">
              <a:solidFill>
                <a:srgbClr val="000000"/>
              </a:solidFill>
              <a:prstDash val="solid"/>
              <a:miter lim="400000"/>
              <a:tailEnd type="triangle" w="med" len="med"/>
            </a:ln>
            <a:effectLst/>
          </p:spPr>
          <p:txBody>
            <a:bodyPr wrap="square" lIns="71437" tIns="71437" rIns="71437" bIns="71437" numCol="1" anchor="ctr">
              <a:noAutofit/>
            </a:bodyPr>
            <a:lstStyle/>
            <a:p>
              <a:pPr>
                <a:defRPr sz="3200">
                  <a:solidFill>
                    <a:srgbClr val="FFFFFF"/>
                  </a:solidFill>
                </a:defRPr>
              </a:pPr>
              <a:endParaRPr/>
            </a:p>
          </p:txBody>
        </p:sp>
        <p:sp>
          <p:nvSpPr>
            <p:cNvPr id="314" name="Line"/>
            <p:cNvSpPr/>
            <p:nvPr/>
          </p:nvSpPr>
          <p:spPr>
            <a:xfrm flipH="1" flipV="1">
              <a:off x="1829650" y="876449"/>
              <a:ext cx="166517" cy="198502"/>
            </a:xfrm>
            <a:prstGeom prst="line">
              <a:avLst/>
            </a:prstGeom>
            <a:noFill/>
            <a:ln w="25400" cap="flat">
              <a:solidFill>
                <a:srgbClr val="000000"/>
              </a:solidFill>
              <a:prstDash val="solid"/>
              <a:miter lim="400000"/>
              <a:tailEnd type="triangle" w="med" len="med"/>
            </a:ln>
            <a:effectLst/>
          </p:spPr>
          <p:txBody>
            <a:bodyPr wrap="square" lIns="71437" tIns="71437" rIns="71437" bIns="71437" numCol="1" anchor="ctr">
              <a:noAutofit/>
            </a:bodyPr>
            <a:lstStyle/>
            <a:p>
              <a:pPr>
                <a:defRPr sz="3200">
                  <a:solidFill>
                    <a:srgbClr val="FFFFFF"/>
                  </a:solidFill>
                </a:defRPr>
              </a:pPr>
              <a:endParaRPr/>
            </a:p>
          </p:txBody>
        </p:sp>
        <p:sp>
          <p:nvSpPr>
            <p:cNvPr id="315" name="Line"/>
            <p:cNvSpPr/>
            <p:nvPr/>
          </p:nvSpPr>
          <p:spPr>
            <a:xfrm flipH="1" flipV="1">
              <a:off x="940651" y="1113515"/>
              <a:ext cx="202549" cy="157595"/>
            </a:xfrm>
            <a:prstGeom prst="line">
              <a:avLst/>
            </a:prstGeom>
            <a:noFill/>
            <a:ln w="25400" cap="flat">
              <a:solidFill>
                <a:srgbClr val="000000"/>
              </a:solidFill>
              <a:prstDash val="solid"/>
              <a:miter lim="400000"/>
              <a:tailEnd type="triangle" w="med" len="med"/>
            </a:ln>
            <a:effectLst/>
          </p:spPr>
          <p:txBody>
            <a:bodyPr wrap="square" lIns="71437" tIns="71437" rIns="71437" bIns="71437" numCol="1" anchor="ctr">
              <a:noAutofit/>
            </a:bodyPr>
            <a:lstStyle/>
            <a:p>
              <a:pPr>
                <a:defRPr sz="3200">
                  <a:solidFill>
                    <a:srgbClr val="FFFFFF"/>
                  </a:solidFill>
                </a:defRPr>
              </a:pPr>
              <a:endParaRPr/>
            </a:p>
          </p:txBody>
        </p:sp>
        <p:sp>
          <p:nvSpPr>
            <p:cNvPr id="316" name="Line"/>
            <p:cNvSpPr/>
            <p:nvPr/>
          </p:nvSpPr>
          <p:spPr>
            <a:xfrm flipH="1">
              <a:off x="644317" y="1463332"/>
              <a:ext cx="294930" cy="14251"/>
            </a:xfrm>
            <a:prstGeom prst="line">
              <a:avLst/>
            </a:prstGeom>
            <a:noFill/>
            <a:ln w="25400" cap="flat">
              <a:solidFill>
                <a:srgbClr val="000000"/>
              </a:solidFill>
              <a:prstDash val="solid"/>
              <a:miter lim="400000"/>
              <a:tailEnd type="triangle" w="med" len="med"/>
            </a:ln>
            <a:effectLst/>
          </p:spPr>
          <p:txBody>
            <a:bodyPr wrap="square" lIns="71437" tIns="71437" rIns="71437" bIns="71437" numCol="1" anchor="ctr">
              <a:noAutofit/>
            </a:bodyPr>
            <a:lstStyle/>
            <a:p>
              <a:pPr>
                <a:defRPr sz="3200">
                  <a:solidFill>
                    <a:srgbClr val="FFFFFF"/>
                  </a:solidFill>
                </a:defRPr>
              </a:pPr>
              <a:endParaRPr/>
            </a:p>
          </p:txBody>
        </p:sp>
        <p:sp>
          <p:nvSpPr>
            <p:cNvPr id="317" name="Line"/>
            <p:cNvSpPr/>
            <p:nvPr/>
          </p:nvSpPr>
          <p:spPr>
            <a:xfrm flipH="1" flipV="1">
              <a:off x="2329184" y="851049"/>
              <a:ext cx="166517" cy="198502"/>
            </a:xfrm>
            <a:prstGeom prst="line">
              <a:avLst/>
            </a:prstGeom>
            <a:noFill/>
            <a:ln w="25400" cap="flat">
              <a:solidFill>
                <a:srgbClr val="000000"/>
              </a:solidFill>
              <a:prstDash val="solid"/>
              <a:miter lim="400000"/>
              <a:tailEnd type="triangle" w="med" len="med"/>
            </a:ln>
            <a:effectLst/>
          </p:spPr>
          <p:txBody>
            <a:bodyPr wrap="square" lIns="71437" tIns="71437" rIns="71437" bIns="71437" numCol="1" anchor="ctr">
              <a:noAutofit/>
            </a:bodyPr>
            <a:lstStyle/>
            <a:p>
              <a:pPr>
                <a:defRPr sz="3200">
                  <a:solidFill>
                    <a:srgbClr val="FFFFFF"/>
                  </a:solidFill>
                </a:defRPr>
              </a:pPr>
              <a:endParaRPr/>
            </a:p>
          </p:txBody>
        </p:sp>
        <p:sp>
          <p:nvSpPr>
            <p:cNvPr id="318" name="Line"/>
            <p:cNvSpPr/>
            <p:nvPr/>
          </p:nvSpPr>
          <p:spPr>
            <a:xfrm flipH="1">
              <a:off x="2360278" y="1793412"/>
              <a:ext cx="166517" cy="198502"/>
            </a:xfrm>
            <a:prstGeom prst="line">
              <a:avLst/>
            </a:prstGeom>
            <a:noFill/>
            <a:ln w="25400" cap="flat">
              <a:solidFill>
                <a:srgbClr val="000000"/>
              </a:solidFill>
              <a:prstDash val="solid"/>
              <a:miter lim="400000"/>
              <a:tailEnd type="triangle" w="med" len="med"/>
            </a:ln>
            <a:effectLst/>
          </p:spPr>
          <p:txBody>
            <a:bodyPr wrap="square" lIns="71437" tIns="71437" rIns="71437" bIns="71437" numCol="1" anchor="ctr">
              <a:noAutofit/>
            </a:bodyPr>
            <a:lstStyle/>
            <a:p>
              <a:pPr>
                <a:defRPr sz="3200">
                  <a:solidFill>
                    <a:srgbClr val="FFFFFF"/>
                  </a:solidFill>
                </a:defRPr>
              </a:pPr>
              <a:endParaRPr/>
            </a:p>
          </p:txBody>
        </p:sp>
        <p:sp>
          <p:nvSpPr>
            <p:cNvPr id="319" name="Line"/>
            <p:cNvSpPr/>
            <p:nvPr/>
          </p:nvSpPr>
          <p:spPr>
            <a:xfrm flipH="1">
              <a:off x="1911546" y="1808918"/>
              <a:ext cx="166516" cy="198503"/>
            </a:xfrm>
            <a:prstGeom prst="line">
              <a:avLst/>
            </a:prstGeom>
            <a:noFill/>
            <a:ln w="25400" cap="flat">
              <a:solidFill>
                <a:srgbClr val="000000"/>
              </a:solidFill>
              <a:prstDash val="solid"/>
              <a:miter lim="400000"/>
              <a:tailEnd type="triangle" w="med" len="med"/>
            </a:ln>
            <a:effectLst/>
          </p:spPr>
          <p:txBody>
            <a:bodyPr wrap="square" lIns="71437" tIns="71437" rIns="71437" bIns="71437" numCol="1" anchor="ctr">
              <a:noAutofit/>
            </a:bodyPr>
            <a:lstStyle/>
            <a:p>
              <a:pPr>
                <a:defRPr sz="3200">
                  <a:solidFill>
                    <a:srgbClr val="FFFFFF"/>
                  </a:solidFill>
                </a:defRPr>
              </a:pPr>
              <a:endParaRPr/>
            </a:p>
          </p:txBody>
        </p:sp>
        <p:sp>
          <p:nvSpPr>
            <p:cNvPr id="320" name="Line"/>
            <p:cNvSpPr/>
            <p:nvPr/>
          </p:nvSpPr>
          <p:spPr>
            <a:xfrm flipH="1">
              <a:off x="1469816" y="1744281"/>
              <a:ext cx="166517" cy="198503"/>
            </a:xfrm>
            <a:prstGeom prst="line">
              <a:avLst/>
            </a:prstGeom>
            <a:noFill/>
            <a:ln w="25400" cap="flat">
              <a:solidFill>
                <a:srgbClr val="000000"/>
              </a:solidFill>
              <a:prstDash val="solid"/>
              <a:miter lim="400000"/>
              <a:tailEnd type="triangle" w="med" len="med"/>
            </a:ln>
            <a:effectLst/>
          </p:spPr>
          <p:txBody>
            <a:bodyPr wrap="square" lIns="71437" tIns="71437" rIns="71437" bIns="71437" numCol="1" anchor="ctr">
              <a:noAutofit/>
            </a:bodyPr>
            <a:lstStyle/>
            <a:p>
              <a:pPr>
                <a:defRPr sz="3200">
                  <a:solidFill>
                    <a:srgbClr val="FFFFFF"/>
                  </a:solidFill>
                </a:defRPr>
              </a:pPr>
              <a:endParaRPr/>
            </a:p>
          </p:txBody>
        </p:sp>
        <p:sp>
          <p:nvSpPr>
            <p:cNvPr id="321" name="Line"/>
            <p:cNvSpPr/>
            <p:nvPr/>
          </p:nvSpPr>
          <p:spPr>
            <a:xfrm flipH="1">
              <a:off x="998112" y="1626422"/>
              <a:ext cx="202550" cy="157594"/>
            </a:xfrm>
            <a:prstGeom prst="line">
              <a:avLst/>
            </a:prstGeom>
            <a:noFill/>
            <a:ln w="25400" cap="flat">
              <a:solidFill>
                <a:srgbClr val="000000"/>
              </a:solidFill>
              <a:prstDash val="solid"/>
              <a:miter lim="400000"/>
              <a:tailEnd type="triangle" w="med" len="med"/>
            </a:ln>
            <a:effectLst/>
          </p:spPr>
          <p:txBody>
            <a:bodyPr wrap="square" lIns="71437" tIns="71437" rIns="71437" bIns="71437" numCol="1" anchor="ctr">
              <a:noAutofit/>
            </a:bodyPr>
            <a:lstStyle/>
            <a:p>
              <a:pPr>
                <a:defRPr sz="3200">
                  <a:solidFill>
                    <a:srgbClr val="FFFFFF"/>
                  </a:solidFill>
                </a:defRPr>
              </a:pPr>
              <a:endParaRPr/>
            </a:p>
          </p:txBody>
        </p:sp>
      </p:grpSp>
      <p:sp>
        <p:nvSpPr>
          <p:cNvPr id="324"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defRPr sz="6000">
                <a:solidFill>
                  <a:srgbClr val="FFFFFF"/>
                </a:solidFill>
                <a:uFill>
                  <a:solidFill>
                    <a:srgbClr val="FFFFFF"/>
                  </a:solidFill>
                </a:uFill>
                <a:latin typeface="Gill Sans"/>
                <a:ea typeface="Gill Sans"/>
                <a:cs typeface="Gill Sans"/>
                <a:sym typeface="Gill Sans"/>
              </a:defRPr>
            </a:pPr>
            <a:endParaRPr/>
          </a:p>
        </p:txBody>
      </p:sp>
      <p:pic>
        <p:nvPicPr>
          <p:cNvPr id="325" name="IST_A_RGB_NEG.png" descr="IST_A_RGB_NEG.png"/>
          <p:cNvPicPr>
            <a:picLocks noChangeAspect="1"/>
          </p:cNvPicPr>
          <p:nvPr/>
        </p:nvPicPr>
        <p:blipFill>
          <a:blip r:embed="rId12"/>
          <a:srcRect l="17253" t="30113" r="17253" b="30113"/>
          <a:stretch>
            <a:fillRect/>
          </a:stretch>
        </p:blipFill>
        <p:spPr>
          <a:xfrm>
            <a:off x="21213327" y="230774"/>
            <a:ext cx="2853938" cy="1224784"/>
          </a:xfrm>
          <a:prstGeom prst="rect">
            <a:avLst/>
          </a:prstGeom>
          <a:ln w="12700">
            <a:miter lim="400000"/>
          </a:ln>
        </p:spPr>
      </p:pic>
      <mc:AlternateContent xmlns:mc="http://schemas.openxmlformats.org/markup-compatibility/2006" xmlns:a14="http://schemas.microsoft.com/office/drawing/2010/main">
        <mc:Choice Requires="a14">
          <p:sp>
            <p:nvSpPr>
              <p:cNvPr id="326" name="C Badiali | LPAW 2025 | Ischia Island (Italy) | 13-19  April 2025"/>
              <p:cNvSpPr txBox="1"/>
              <p:nvPr/>
            </p:nvSpPr>
            <p:spPr>
              <a:xfrm>
                <a:off x="6758676" y="13251656"/>
                <a:ext cx="17594766"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1" indent="342900" algn="r" defTabSz="642937">
                  <a:lnSpc>
                    <a:spcPts val="2600"/>
                  </a:lnSpc>
                  <a:tabLst>
                    <a:tab pos="1498600" algn="l"/>
                    <a:tab pos="6553200" algn="l"/>
                  </a:tabLst>
                  <a:defRPr sz="2200">
                    <a:solidFill>
                      <a:srgbClr val="009DE0"/>
                    </a:solidFill>
                    <a:latin typeface="Gill Sans"/>
                    <a:ea typeface="Gill Sans"/>
                    <a:cs typeface="Gill Sans"/>
                    <a:sym typeface="Gill Sans"/>
                  </a:defRPr>
                </a:pPr>
                <a:r>
                  <a:t>C Badiali | LPAW 2025 | Ischia Island (Italy) | 13-19</a:t>
                </a:r>
                <a14:m>
                  <m:oMath xmlns:m="http://schemas.openxmlformats.org/officeDocument/2006/math">
                    <m:sSup>
                      <m:sSupPr>
                        <m:ctrlPr>
                          <a:rPr sz="2300" i="1">
                            <a:solidFill>
                              <a:srgbClr val="009DDF"/>
                            </a:solidFill>
                            <a:latin typeface="Cambria Math" panose="02040503050406030204" pitchFamily="18" charset="0"/>
                          </a:rPr>
                        </m:ctrlPr>
                      </m:sSupPr>
                      <m:e/>
                      <m:sup>
                        <m:r>
                          <m:rPr>
                            <m:sty m:val="p"/>
                          </m:rPr>
                          <a:rPr sz="2300" i="1">
                            <a:solidFill>
                              <a:srgbClr val="009DDF"/>
                            </a:solidFill>
                            <a:latin typeface="Cambria Math" panose="02040503050406030204" pitchFamily="18" charset="0"/>
                          </a:rPr>
                          <m:t>th</m:t>
                        </m:r>
                      </m:sup>
                    </m:sSup>
                  </m:oMath>
                </a14:m>
                <a:r>
                  <a:t> April 2025</a:t>
                </a:r>
              </a:p>
            </p:txBody>
          </p:sp>
        </mc:Choice>
        <mc:Fallback xmlns="">
          <p:sp>
            <p:nvSpPr>
              <p:cNvPr id="326" name="C Badiali | LPAW 2025 | Ischia Island (Italy) | 13-19  April 2025"/>
              <p:cNvSpPr txBox="1">
                <a:spLocks noRot="1" noChangeAspect="1" noMove="1" noResize="1" noEditPoints="1" noAdjustHandles="1" noChangeArrowheads="1" noChangeShapeType="1" noTextEdit="1"/>
              </p:cNvSpPr>
              <p:nvPr/>
            </p:nvSpPr>
            <p:spPr>
              <a:xfrm>
                <a:off x="6758676" y="13251656"/>
                <a:ext cx="17594766" cy="480023"/>
              </a:xfrm>
              <a:prstGeom prst="rect">
                <a:avLst/>
              </a:prstGeom>
              <a:blipFill>
                <a:blip r:embed="rId13"/>
                <a:stretch>
                  <a:fillRect t="-2564" r="-577"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327" name="Plasma Based Wake-Field Acceleration in a Nutshell"/>
          <p:cNvSpPr txBox="1"/>
          <p:nvPr/>
        </p:nvSpPr>
        <p:spPr>
          <a:xfrm>
            <a:off x="546100" y="343266"/>
            <a:ext cx="16379999" cy="10191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defRPr sz="6000">
                <a:solidFill>
                  <a:srgbClr val="FFFFFF"/>
                </a:solidFill>
                <a:uFill>
                  <a:solidFill>
                    <a:srgbClr val="FFFFFF"/>
                  </a:solidFill>
                </a:uFill>
                <a:latin typeface="Gill Sans"/>
                <a:ea typeface="Gill Sans"/>
                <a:cs typeface="Gill Sans"/>
                <a:sym typeface="Gill Sans"/>
              </a:defRPr>
            </a:lvl1pPr>
          </a:lstStyle>
          <a:p>
            <a:r>
              <a:t>Plasma Based Wake-Field Acceleration in a Nutshell</a:t>
            </a:r>
          </a:p>
        </p:txBody>
      </p:sp>
      <p:sp>
        <p:nvSpPr>
          <p:cNvPr id="328" name="Let us assume a laser driver moving at c"/>
          <p:cNvSpPr txBox="1"/>
          <p:nvPr/>
        </p:nvSpPr>
        <p:spPr>
          <a:xfrm>
            <a:off x="2894943" y="5576118"/>
            <a:ext cx="7916967" cy="7625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defTabSz="457200">
              <a:lnSpc>
                <a:spcPct val="120000"/>
              </a:lnSpc>
              <a:spcBef>
                <a:spcPts val="1200"/>
              </a:spcBef>
              <a:defRPr sz="3200">
                <a:latin typeface="Gill Sans Light"/>
                <a:ea typeface="Gill Sans Light"/>
                <a:cs typeface="Gill Sans Light"/>
                <a:sym typeface="Gill Sans Light"/>
              </a:defRPr>
            </a:pPr>
            <a:r>
              <a:t>Let us assume a laser driver moving at </a:t>
            </a:r>
            <a:r>
              <a:rPr>
                <a:latin typeface="Gill Sans"/>
                <a:ea typeface="Gill Sans"/>
                <a:cs typeface="Gill Sans"/>
                <a:sym typeface="Gill Sans"/>
              </a:rPr>
              <a:t>c</a:t>
            </a:r>
          </a:p>
        </p:txBody>
      </p:sp>
      <mc:AlternateContent xmlns:mc="http://schemas.openxmlformats.org/markup-compatibility/2006" xmlns:a14="http://schemas.microsoft.com/office/drawing/2010/main">
        <mc:Choice Requires="a14">
          <p:sp>
            <p:nvSpPr>
              <p:cNvPr id="329" name="The ponderomotive force of the laser pulse pushes the plasma electrons away from their equilibrium position and create a wake (and a wave) that follows the drive pulse with  ."/>
              <p:cNvSpPr txBox="1"/>
              <p:nvPr/>
            </p:nvSpPr>
            <p:spPr>
              <a:xfrm>
                <a:off x="12294571" y="9004082"/>
                <a:ext cx="10384315" cy="171991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lstStyle/>
              <a:p>
                <a:pPr>
                  <a:defRPr sz="3200">
                    <a:latin typeface="Gill Sans Light"/>
                    <a:ea typeface="Gill Sans Light"/>
                    <a:cs typeface="Gill Sans Light"/>
                    <a:sym typeface="Gill Sans Light"/>
                  </a:defRPr>
                </a:pPr>
                <a:r>
                  <a:t>The</a:t>
                </a:r>
                <a:r>
                  <a:rPr>
                    <a:latin typeface="Gill Sans"/>
                    <a:ea typeface="Gill Sans"/>
                    <a:cs typeface="Gill Sans"/>
                    <a:sym typeface="Gill Sans"/>
                  </a:rPr>
                  <a:t> ponderomotive force</a:t>
                </a:r>
                <a:r>
                  <a:t> of the laser pulse pushes the plasma electrons away from their equilibrium position and create a wake (and a wave) that follows the drive pulse with </a:t>
                </a: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𝜙</m:t>
                        </m:r>
                      </m:sub>
                    </m:sSub>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𝑐</m:t>
                    </m:r>
                  </m:oMath>
                </a14:m>
                <a:r>
                  <a:t>.</a:t>
                </a:r>
              </a:p>
            </p:txBody>
          </p:sp>
        </mc:Choice>
        <mc:Fallback xmlns="">
          <p:sp>
            <p:nvSpPr>
              <p:cNvPr id="329" name="The ponderomotive force of the laser pulse pushes the plasma electrons away from their equilibrium position and create a wake (and a wave) that follows the drive pulse with  ."/>
              <p:cNvSpPr txBox="1">
                <a:spLocks noRot="1" noChangeAspect="1" noMove="1" noResize="1" noEditPoints="1" noAdjustHandles="1" noChangeArrowheads="1" noChangeShapeType="1" noTextEdit="1"/>
              </p:cNvSpPr>
              <p:nvPr/>
            </p:nvSpPr>
            <p:spPr>
              <a:xfrm>
                <a:off x="12294571" y="9004082"/>
                <a:ext cx="10384315" cy="1719917"/>
              </a:xfrm>
              <a:prstGeom prst="rect">
                <a:avLst/>
              </a:prstGeom>
              <a:blipFill>
                <a:blip r:embed="rId14"/>
                <a:stretch>
                  <a:fillRect l="-1222" t="-4380" r="-2200" b="-365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330" name="plasma"/>
          <p:cNvSpPr txBox="1"/>
          <p:nvPr/>
        </p:nvSpPr>
        <p:spPr>
          <a:xfrm>
            <a:off x="13222982" y="2481262"/>
            <a:ext cx="1722636" cy="625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200" b="1">
                <a:solidFill>
                  <a:srgbClr val="FFFFFF"/>
                </a:solidFill>
                <a:latin typeface="Gill Sans"/>
                <a:ea typeface="Gill Sans"/>
                <a:cs typeface="Gill Sans"/>
                <a:sym typeface="Gill Sans"/>
              </a:defRPr>
            </a:lvl1pPr>
          </a:lstStyle>
          <a:p>
            <a:r>
              <a:t>plasma </a:t>
            </a:r>
          </a:p>
        </p:txBody>
      </p:sp>
      <p:sp>
        <p:nvSpPr>
          <p:cNvPr id="331" name="T. Tajjima and J. M. Dawson, Physical Review Letters 43, 267 (1979)"/>
          <p:cNvSpPr txBox="1"/>
          <p:nvPr/>
        </p:nvSpPr>
        <p:spPr>
          <a:xfrm>
            <a:off x="170894" y="12846522"/>
            <a:ext cx="8646597" cy="5289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lgn="l" defTabSz="642937">
              <a:lnSpc>
                <a:spcPts val="3000"/>
              </a:lnSpc>
              <a:tabLst>
                <a:tab pos="1498600" algn="l"/>
              </a:tabLst>
              <a:defRPr sz="2500">
                <a:latin typeface="Gill Sans Light"/>
                <a:ea typeface="Gill Sans Light"/>
                <a:cs typeface="Gill Sans Light"/>
                <a:sym typeface="Gill Sans Light"/>
              </a:defRPr>
            </a:pPr>
            <a:r>
              <a:rPr dirty="0"/>
              <a:t>T. Tajima and J. M. Dawson, Physical Review Letters </a:t>
            </a:r>
            <a:r>
              <a:rPr dirty="0">
                <a:latin typeface="Gill Sans"/>
                <a:ea typeface="Gill Sans"/>
                <a:cs typeface="Gill Sans"/>
                <a:sym typeface="Gill Sans"/>
              </a:rPr>
              <a:t>43</a:t>
            </a:r>
            <a:r>
              <a:rPr dirty="0"/>
              <a:t>, 267 (1979)</a:t>
            </a:r>
          </a:p>
        </p:txBody>
      </p:sp>
      <p:grpSp>
        <p:nvGrpSpPr>
          <p:cNvPr id="337" name="Group"/>
          <p:cNvGrpSpPr/>
          <p:nvPr/>
        </p:nvGrpSpPr>
        <p:grpSpPr>
          <a:xfrm>
            <a:off x="6072008" y="4133982"/>
            <a:ext cx="1562837" cy="1019176"/>
            <a:chOff x="0" y="16933"/>
            <a:chExt cx="1562836" cy="1019175"/>
          </a:xfrm>
        </p:grpSpPr>
        <p:sp>
          <p:nvSpPr>
            <p:cNvPr id="332" name="Oval"/>
            <p:cNvSpPr/>
            <p:nvPr/>
          </p:nvSpPr>
          <p:spPr>
            <a:xfrm>
              <a:off x="0" y="316697"/>
              <a:ext cx="202396" cy="385782"/>
            </a:xfrm>
            <a:prstGeom prst="ellipse">
              <a:avLst/>
            </a:prstGeom>
            <a:blipFill rotWithShape="1">
              <a:blip r:embed="rId15"/>
              <a:srcRect/>
              <a:tile tx="0" ty="0" sx="100000" sy="100000" flip="none" algn="tl"/>
            </a:blipFill>
            <a:ln w="12700" cap="flat">
              <a:noFill/>
              <a:miter lim="400000"/>
            </a:ln>
            <a:effectLst>
              <a:outerShdw blurRad="50800" dist="25400" dir="5400000" rotWithShape="0">
                <a:srgbClr val="000000">
                  <a:alpha val="50000"/>
                </a:srgbClr>
              </a:outerShdw>
            </a:effectLst>
          </p:spPr>
          <p:txBody>
            <a:bodyPr wrap="square" lIns="71437" tIns="71437" rIns="71437" bIns="71437" numCol="1" anchor="ctr">
              <a:noAutofit/>
            </a:bodyPr>
            <a:lstStyle/>
            <a:p>
              <a:pPr>
                <a:defRPr sz="3200">
                  <a:solidFill>
                    <a:srgbClr val="FFFFFF"/>
                  </a:solidFill>
                </a:defRPr>
              </a:pPr>
              <a:endParaRPr/>
            </a:p>
          </p:txBody>
        </p:sp>
        <p:sp>
          <p:nvSpPr>
            <p:cNvPr id="333" name="Oval"/>
            <p:cNvSpPr/>
            <p:nvPr/>
          </p:nvSpPr>
          <p:spPr>
            <a:xfrm>
              <a:off x="352809" y="143686"/>
              <a:ext cx="202397" cy="731803"/>
            </a:xfrm>
            <a:prstGeom prst="ellipse">
              <a:avLst/>
            </a:prstGeom>
            <a:blipFill rotWithShape="1">
              <a:blip r:embed="rId15"/>
              <a:srcRect/>
              <a:tile tx="0" ty="0" sx="100000" sy="100000" flip="none" algn="tl"/>
            </a:blipFill>
            <a:ln w="12700" cap="flat">
              <a:noFill/>
              <a:miter lim="400000"/>
            </a:ln>
            <a:effectLst>
              <a:outerShdw blurRad="50800" dist="25400" dir="5400000" rotWithShape="0">
                <a:srgbClr val="000000">
                  <a:alpha val="50000"/>
                </a:srgbClr>
              </a:outerShdw>
            </a:effectLst>
          </p:spPr>
          <p:txBody>
            <a:bodyPr wrap="square" lIns="71437" tIns="71437" rIns="71437" bIns="71437" numCol="1" anchor="ctr">
              <a:noAutofit/>
            </a:bodyPr>
            <a:lstStyle/>
            <a:p>
              <a:pPr>
                <a:defRPr sz="3200">
                  <a:solidFill>
                    <a:srgbClr val="FFFFFF"/>
                  </a:solidFill>
                </a:defRPr>
              </a:pPr>
              <a:endParaRPr/>
            </a:p>
          </p:txBody>
        </p:sp>
        <p:sp>
          <p:nvSpPr>
            <p:cNvPr id="334" name="Oval"/>
            <p:cNvSpPr/>
            <p:nvPr/>
          </p:nvSpPr>
          <p:spPr>
            <a:xfrm>
              <a:off x="688686" y="16933"/>
              <a:ext cx="202397" cy="1019176"/>
            </a:xfrm>
            <a:prstGeom prst="ellipse">
              <a:avLst/>
            </a:prstGeom>
            <a:blipFill rotWithShape="1">
              <a:blip r:embed="rId15"/>
              <a:srcRect/>
              <a:tile tx="0" ty="0" sx="100000" sy="100000" flip="none" algn="tl"/>
            </a:blipFill>
            <a:ln w="12700" cap="flat">
              <a:noFill/>
              <a:miter lim="400000"/>
            </a:ln>
            <a:effectLst>
              <a:outerShdw blurRad="50800" dist="25400" dir="5400000" rotWithShape="0">
                <a:srgbClr val="000000">
                  <a:alpha val="50000"/>
                </a:srgbClr>
              </a:outerShdw>
            </a:effectLst>
          </p:spPr>
          <p:txBody>
            <a:bodyPr wrap="square" lIns="71437" tIns="71437" rIns="71437" bIns="71437" numCol="1" anchor="ctr">
              <a:noAutofit/>
            </a:bodyPr>
            <a:lstStyle/>
            <a:p>
              <a:pPr>
                <a:defRPr sz="3200">
                  <a:solidFill>
                    <a:srgbClr val="FFFFFF"/>
                  </a:solidFill>
                </a:defRPr>
              </a:pPr>
              <a:endParaRPr/>
            </a:p>
          </p:txBody>
        </p:sp>
        <p:sp>
          <p:nvSpPr>
            <p:cNvPr id="335" name="Oval"/>
            <p:cNvSpPr/>
            <p:nvPr/>
          </p:nvSpPr>
          <p:spPr>
            <a:xfrm>
              <a:off x="1024564" y="160619"/>
              <a:ext cx="202396" cy="731804"/>
            </a:xfrm>
            <a:prstGeom prst="ellipse">
              <a:avLst/>
            </a:prstGeom>
            <a:blipFill rotWithShape="1">
              <a:blip r:embed="rId15"/>
              <a:srcRect/>
              <a:tile tx="0" ty="0" sx="100000" sy="100000" flip="none" algn="tl"/>
            </a:blipFill>
            <a:ln w="12700" cap="flat">
              <a:noFill/>
              <a:miter lim="400000"/>
            </a:ln>
            <a:effectLst>
              <a:outerShdw blurRad="50800" dist="25400" dir="5400000" rotWithShape="0">
                <a:srgbClr val="000000">
                  <a:alpha val="50000"/>
                </a:srgbClr>
              </a:outerShdw>
            </a:effectLst>
          </p:spPr>
          <p:txBody>
            <a:bodyPr wrap="square" lIns="71437" tIns="71437" rIns="71437" bIns="71437" numCol="1" anchor="ctr">
              <a:noAutofit/>
            </a:bodyPr>
            <a:lstStyle/>
            <a:p>
              <a:pPr>
                <a:defRPr sz="3200">
                  <a:solidFill>
                    <a:srgbClr val="FFFFFF"/>
                  </a:solidFill>
                </a:defRPr>
              </a:pPr>
              <a:endParaRPr/>
            </a:p>
          </p:txBody>
        </p:sp>
        <p:sp>
          <p:nvSpPr>
            <p:cNvPr id="336" name="Oval"/>
            <p:cNvSpPr/>
            <p:nvPr/>
          </p:nvSpPr>
          <p:spPr>
            <a:xfrm>
              <a:off x="1360441" y="316697"/>
              <a:ext cx="202396" cy="385782"/>
            </a:xfrm>
            <a:prstGeom prst="ellipse">
              <a:avLst/>
            </a:prstGeom>
            <a:blipFill rotWithShape="1">
              <a:blip r:embed="rId15"/>
              <a:srcRect/>
              <a:tile tx="0" ty="0" sx="100000" sy="100000" flip="none" algn="tl"/>
            </a:blipFill>
            <a:ln w="12700" cap="flat">
              <a:noFill/>
              <a:miter lim="400000"/>
            </a:ln>
            <a:effectLst>
              <a:outerShdw blurRad="50800" dist="25400" dir="5400000" rotWithShape="0">
                <a:srgbClr val="000000">
                  <a:alpha val="50000"/>
                </a:srgbClr>
              </a:outerShdw>
            </a:effectLst>
          </p:spPr>
          <p:txBody>
            <a:bodyPr wrap="square" lIns="71437" tIns="71437" rIns="71437" bIns="71437" numCol="1" anchor="ctr">
              <a:noAutofit/>
            </a:bodyPr>
            <a:lstStyle/>
            <a:p>
              <a:pPr>
                <a:defRPr sz="3200">
                  <a:solidFill>
                    <a:srgbClr val="FFFFFF"/>
                  </a:solidFill>
                </a:defRPr>
              </a:pPr>
              <a:endParaRPr/>
            </a:p>
          </p:txBody>
        </p:sp>
      </p:grpSp>
      <p:sp>
        <p:nvSpPr>
          <p:cNvPr id="3" name="TextBox 2">
            <a:extLst>
              <a:ext uri="{FF2B5EF4-FFF2-40B4-BE49-F238E27FC236}">
                <a16:creationId xmlns:a16="http://schemas.microsoft.com/office/drawing/2014/main" id="{46D13397-2A5D-9D0C-64E0-92DB2758339B}"/>
              </a:ext>
            </a:extLst>
          </p:cNvPr>
          <p:cNvSpPr txBox="1"/>
          <p:nvPr/>
        </p:nvSpPr>
        <p:spPr>
          <a:xfrm>
            <a:off x="16042105" y="13276223"/>
            <a:ext cx="8357999" cy="43088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a:r>
              <a:rPr lang="en-PT" sz="2200" dirty="0">
                <a:solidFill>
                  <a:srgbClr val="019FE0"/>
                </a:solidFill>
                <a:latin typeface="Gill Sans" panose="020B0502020104020203" pitchFamily="34" charset="-79"/>
                <a:cs typeface="Gill Sans" panose="020B0502020104020203" pitchFamily="34" charset="-79"/>
              </a:rPr>
              <a:t>C Badiali | EPS 2025, Vilnius (Lithuania) | 7th July 2025</a:t>
            </a:r>
          </a:p>
        </p:txBody>
      </p:sp>
      <p:sp>
        <p:nvSpPr>
          <p:cNvPr id="2" name="Slide Number Placeholder 1">
            <a:extLst>
              <a:ext uri="{FF2B5EF4-FFF2-40B4-BE49-F238E27FC236}">
                <a16:creationId xmlns:a16="http://schemas.microsoft.com/office/drawing/2014/main" id="{CF3EF9AE-2590-6B0F-2897-B5C7CE4F4704}"/>
              </a:ext>
            </a:extLst>
          </p:cNvPr>
          <p:cNvSpPr>
            <a:spLocks noGrp="1"/>
          </p:cNvSpPr>
          <p:nvPr>
            <p:ph type="sldNum" sz="quarter" idx="2"/>
          </p:nvPr>
        </p:nvSpPr>
        <p:spPr/>
        <p:txBody>
          <a:bodyPr/>
          <a:lstStyle/>
          <a:p>
            <a:fld id="{86CB4B4D-7CA3-9044-876B-883B54F8677D}" type="slidenum">
              <a:rPr lang="en-PT" smtClean="0"/>
              <a:t>42</a:t>
            </a:fld>
            <a:endParaRPr lang="en-PT"/>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path" presetSubtype="0" accel="50000" decel="50000" fill="hold" nodeType="clickEffect">
                                  <p:stCondLst>
                                    <p:cond delay="0"/>
                                  </p:stCondLst>
                                  <p:childTnLst>
                                    <p:animMotion origin="layout" path="M 0.000000 0.000000 L 0.518883 -0.004037" pathEditMode="relative">
                                      <p:cBhvr>
                                        <p:cTn id="6" dur="1000" fill="hold"/>
                                        <p:tgtEl>
                                          <p:spTgt spid="337"/>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32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iterate>
                                    <p:tmAbs val="0"/>
                                  </p:iterate>
                                  <p:childTnLst>
                                    <p:set>
                                      <p:cBhvr>
                                        <p:cTn id="13" fill="hold"/>
                                        <p:tgtEl>
                                          <p:spTgt spid="3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 grpId="0" animBg="1" advAuto="0"/>
      <p:bldP spid="329" grpId="0" animBg="1" advAuto="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3" name="out.mp4" descr="out.mp4"/>
          <p:cNvPicPr>
            <a:picLocks/>
          </p:cNvPicPr>
          <p:nvPr>
            <a:videoFile r:link="rId1"/>
            <p:extLst>
              <p:ext uri="{DAA4B4D4-6D71-4841-9C94-3DE7FCFB9230}">
                <p14:media xmlns:p14="http://schemas.microsoft.com/office/powerpoint/2010/main" r:embed="rId2">
                  <p14:trim st="5600.0175" end="6589.6961"/>
                </p14:media>
              </p:ext>
            </p:extLst>
          </p:nvPr>
        </p:nvPicPr>
        <p:blipFill>
          <a:blip r:embed="rId5"/>
          <a:stretch>
            <a:fillRect/>
          </a:stretch>
        </p:blipFill>
        <p:spPr>
          <a:xfrm>
            <a:off x="11827498" y="1708093"/>
            <a:ext cx="11137844" cy="6682708"/>
          </a:xfrm>
          <a:prstGeom prst="rect">
            <a:avLst/>
          </a:prstGeom>
          <a:ln w="12700">
            <a:miter lim="400000"/>
          </a:ln>
        </p:spPr>
      </p:pic>
      <p:sp>
        <p:nvSpPr>
          <p:cNvPr id="324"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defRPr sz="6000">
                <a:solidFill>
                  <a:srgbClr val="FFFFFF"/>
                </a:solidFill>
                <a:uFill>
                  <a:solidFill>
                    <a:srgbClr val="FFFFFF"/>
                  </a:solidFill>
                </a:uFill>
                <a:latin typeface="Gill Sans"/>
                <a:ea typeface="Gill Sans"/>
                <a:cs typeface="Gill Sans"/>
                <a:sym typeface="Gill Sans"/>
              </a:defRPr>
            </a:pPr>
            <a:endParaRPr/>
          </a:p>
        </p:txBody>
      </p:sp>
      <p:pic>
        <p:nvPicPr>
          <p:cNvPr id="325" name="IST_A_RGB_NEG.png" descr="IST_A_RGB_NEG.png"/>
          <p:cNvPicPr>
            <a:picLocks noChangeAspect="1"/>
          </p:cNvPicPr>
          <p:nvPr/>
        </p:nvPicPr>
        <p:blipFill>
          <a:blip r:embed="rId6"/>
          <a:srcRect l="17253" t="30113" r="17253" b="30113"/>
          <a:stretch>
            <a:fillRect/>
          </a:stretch>
        </p:blipFill>
        <p:spPr>
          <a:xfrm>
            <a:off x="21213327" y="230774"/>
            <a:ext cx="2853938" cy="1224784"/>
          </a:xfrm>
          <a:prstGeom prst="rect">
            <a:avLst/>
          </a:prstGeom>
          <a:ln w="12700">
            <a:miter lim="400000"/>
          </a:ln>
        </p:spPr>
      </p:pic>
      <mc:AlternateContent xmlns:mc="http://schemas.openxmlformats.org/markup-compatibility/2006" xmlns:a14="http://schemas.microsoft.com/office/drawing/2010/main">
        <mc:Choice Requires="a14">
          <p:sp>
            <p:nvSpPr>
              <p:cNvPr id="326" name="C Badiali | LPAW 2025 | Ischia Island (Italy) | 13-19  April 2025"/>
              <p:cNvSpPr txBox="1"/>
              <p:nvPr/>
            </p:nvSpPr>
            <p:spPr>
              <a:xfrm>
                <a:off x="6758676" y="13251656"/>
                <a:ext cx="17594766"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1" indent="342900" algn="r" defTabSz="642937">
                  <a:lnSpc>
                    <a:spcPts val="2600"/>
                  </a:lnSpc>
                  <a:tabLst>
                    <a:tab pos="1498600" algn="l"/>
                    <a:tab pos="6553200" algn="l"/>
                  </a:tabLst>
                  <a:defRPr sz="2200">
                    <a:solidFill>
                      <a:srgbClr val="009DE0"/>
                    </a:solidFill>
                    <a:latin typeface="Gill Sans"/>
                    <a:ea typeface="Gill Sans"/>
                    <a:cs typeface="Gill Sans"/>
                    <a:sym typeface="Gill Sans"/>
                  </a:defRPr>
                </a:pPr>
                <a:r>
                  <a:t>C Badiali | LPAW 2025 | Ischia Island (Italy) | 13-19</a:t>
                </a:r>
                <a14:m>
                  <m:oMath xmlns:m="http://schemas.openxmlformats.org/officeDocument/2006/math">
                    <m:sSup>
                      <m:sSupPr>
                        <m:ctrlPr>
                          <a:rPr sz="2300" i="1">
                            <a:solidFill>
                              <a:srgbClr val="009DDF"/>
                            </a:solidFill>
                            <a:latin typeface="Cambria Math" panose="02040503050406030204" pitchFamily="18" charset="0"/>
                          </a:rPr>
                        </m:ctrlPr>
                      </m:sSupPr>
                      <m:e/>
                      <m:sup>
                        <m:r>
                          <m:rPr>
                            <m:sty m:val="p"/>
                          </m:rPr>
                          <a:rPr sz="2300" i="1">
                            <a:solidFill>
                              <a:srgbClr val="009DDF"/>
                            </a:solidFill>
                            <a:latin typeface="Cambria Math" panose="02040503050406030204" pitchFamily="18" charset="0"/>
                          </a:rPr>
                          <m:t>th</m:t>
                        </m:r>
                      </m:sup>
                    </m:sSup>
                  </m:oMath>
                </a14:m>
                <a:r>
                  <a:t> April 2025</a:t>
                </a:r>
              </a:p>
            </p:txBody>
          </p:sp>
        </mc:Choice>
        <mc:Fallback xmlns="">
          <p:sp>
            <p:nvSpPr>
              <p:cNvPr id="326" name="C Badiali | LPAW 2025 | Ischia Island (Italy) | 13-19  April 2025"/>
              <p:cNvSpPr txBox="1">
                <a:spLocks noRot="1" noChangeAspect="1" noMove="1" noResize="1" noEditPoints="1" noAdjustHandles="1" noChangeArrowheads="1" noChangeShapeType="1" noTextEdit="1"/>
              </p:cNvSpPr>
              <p:nvPr/>
            </p:nvSpPr>
            <p:spPr>
              <a:xfrm>
                <a:off x="6758676" y="13251656"/>
                <a:ext cx="17594766" cy="480023"/>
              </a:xfrm>
              <a:prstGeom prst="rect">
                <a:avLst/>
              </a:prstGeom>
              <a:blipFill>
                <a:blip r:embed="rId7"/>
                <a:stretch>
                  <a:fillRect t="-2564" r="-577"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327" name="Plasma Based Wake-Field Acceleration in a Nutshell"/>
          <p:cNvSpPr txBox="1"/>
          <p:nvPr/>
        </p:nvSpPr>
        <p:spPr>
          <a:xfrm>
            <a:off x="546100" y="343266"/>
            <a:ext cx="16379999" cy="10191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defRPr sz="6000">
                <a:solidFill>
                  <a:srgbClr val="FFFFFF"/>
                </a:solidFill>
                <a:uFill>
                  <a:solidFill>
                    <a:srgbClr val="FFFFFF"/>
                  </a:solidFill>
                </a:uFill>
                <a:latin typeface="Gill Sans"/>
                <a:ea typeface="Gill Sans"/>
                <a:cs typeface="Gill Sans"/>
                <a:sym typeface="Gill Sans"/>
              </a:defRPr>
            </a:lvl1pPr>
          </a:lstStyle>
          <a:p>
            <a:r>
              <a:t>Plasma Based Wake-Field Acceleration in a Nutshell</a:t>
            </a:r>
          </a:p>
        </p:txBody>
      </p:sp>
      <p:sp>
        <p:nvSpPr>
          <p:cNvPr id="328" name="Let us assume a laser driver moving at c"/>
          <p:cNvSpPr txBox="1"/>
          <p:nvPr/>
        </p:nvSpPr>
        <p:spPr>
          <a:xfrm>
            <a:off x="2894943" y="5576118"/>
            <a:ext cx="7916967" cy="7625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defTabSz="457200">
              <a:lnSpc>
                <a:spcPct val="120000"/>
              </a:lnSpc>
              <a:spcBef>
                <a:spcPts val="1200"/>
              </a:spcBef>
              <a:defRPr sz="3200">
                <a:latin typeface="Gill Sans Light"/>
                <a:ea typeface="Gill Sans Light"/>
                <a:cs typeface="Gill Sans Light"/>
                <a:sym typeface="Gill Sans Light"/>
              </a:defRPr>
            </a:pPr>
            <a:r>
              <a:t>Let us assume a laser driver moving at </a:t>
            </a:r>
            <a:r>
              <a:rPr>
                <a:latin typeface="Gill Sans"/>
                <a:ea typeface="Gill Sans"/>
                <a:cs typeface="Gill Sans"/>
                <a:sym typeface="Gill Sans"/>
              </a:rPr>
              <a:t>c</a:t>
            </a:r>
          </a:p>
        </p:txBody>
      </p:sp>
      <mc:AlternateContent xmlns:mc="http://schemas.openxmlformats.org/markup-compatibility/2006" xmlns:a14="http://schemas.microsoft.com/office/drawing/2010/main">
        <mc:Choice Requires="a14">
          <p:sp>
            <p:nvSpPr>
              <p:cNvPr id="329" name="The ponderomotive force of the laser pulse pushes the plasma electrons away from their equilibrium position and create a wake (and a wave) that follows the drive pulse with  ."/>
              <p:cNvSpPr txBox="1"/>
              <p:nvPr/>
            </p:nvSpPr>
            <p:spPr>
              <a:xfrm>
                <a:off x="12294571" y="9004082"/>
                <a:ext cx="10384315" cy="171991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lstStyle/>
              <a:p>
                <a:pPr>
                  <a:defRPr sz="3200">
                    <a:latin typeface="Gill Sans Light"/>
                    <a:ea typeface="Gill Sans Light"/>
                    <a:cs typeface="Gill Sans Light"/>
                    <a:sym typeface="Gill Sans Light"/>
                  </a:defRPr>
                </a:pPr>
                <a:r>
                  <a:t>The</a:t>
                </a:r>
                <a:r>
                  <a:rPr>
                    <a:latin typeface="Gill Sans"/>
                    <a:ea typeface="Gill Sans"/>
                    <a:cs typeface="Gill Sans"/>
                    <a:sym typeface="Gill Sans"/>
                  </a:rPr>
                  <a:t> ponderomotive force</a:t>
                </a:r>
                <a:r>
                  <a:t> of the laser pulse pushes the plasma electrons away from their equilibrium position and create a wake (and a wave) that follows the drive pulse with </a:t>
                </a: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𝑣</m:t>
                        </m:r>
                      </m:e>
                      <m:sub>
                        <m:r>
                          <a:rPr sz="3350" i="1">
                            <a:solidFill>
                              <a:srgbClr val="000000"/>
                            </a:solidFill>
                            <a:latin typeface="Cambria Math" panose="02040503050406030204" pitchFamily="18" charset="0"/>
                          </a:rPr>
                          <m:t>𝜙</m:t>
                        </m:r>
                      </m:sub>
                    </m:sSub>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𝑐</m:t>
                    </m:r>
                  </m:oMath>
                </a14:m>
                <a:r>
                  <a:t>.</a:t>
                </a:r>
              </a:p>
            </p:txBody>
          </p:sp>
        </mc:Choice>
        <mc:Fallback xmlns="">
          <p:sp>
            <p:nvSpPr>
              <p:cNvPr id="329" name="The ponderomotive force of the laser pulse pushes the plasma electrons away from their equilibrium position and create a wake (and a wave) that follows the drive pulse with  ."/>
              <p:cNvSpPr txBox="1">
                <a:spLocks noRot="1" noChangeAspect="1" noMove="1" noResize="1" noEditPoints="1" noAdjustHandles="1" noChangeArrowheads="1" noChangeShapeType="1" noTextEdit="1"/>
              </p:cNvSpPr>
              <p:nvPr/>
            </p:nvSpPr>
            <p:spPr>
              <a:xfrm>
                <a:off x="12294571" y="9004082"/>
                <a:ext cx="10384315" cy="1719917"/>
              </a:xfrm>
              <a:prstGeom prst="rect">
                <a:avLst/>
              </a:prstGeom>
              <a:blipFill>
                <a:blip r:embed="rId8"/>
                <a:stretch>
                  <a:fillRect l="-1100" t="-4380" r="-2200" b="-365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331" name="T. Tajjima and J. M. Dawson, Physical Review Letters 43, 267 (1979)"/>
          <p:cNvSpPr txBox="1"/>
          <p:nvPr/>
        </p:nvSpPr>
        <p:spPr>
          <a:xfrm>
            <a:off x="170894" y="12846522"/>
            <a:ext cx="8646597" cy="5289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lgn="l" defTabSz="642937">
              <a:lnSpc>
                <a:spcPts val="3000"/>
              </a:lnSpc>
              <a:tabLst>
                <a:tab pos="1498600" algn="l"/>
              </a:tabLst>
              <a:defRPr sz="2500">
                <a:latin typeface="Gill Sans Light"/>
                <a:ea typeface="Gill Sans Light"/>
                <a:cs typeface="Gill Sans Light"/>
                <a:sym typeface="Gill Sans Light"/>
              </a:defRPr>
            </a:pPr>
            <a:r>
              <a:rPr dirty="0"/>
              <a:t>T. Tajima and J. M. Dawson, Physical Review Letters </a:t>
            </a:r>
            <a:r>
              <a:rPr dirty="0">
                <a:latin typeface="Gill Sans"/>
                <a:ea typeface="Gill Sans"/>
                <a:cs typeface="Gill Sans"/>
                <a:sym typeface="Gill Sans"/>
              </a:rPr>
              <a:t>43</a:t>
            </a:r>
            <a:r>
              <a:rPr dirty="0"/>
              <a:t>, 267 (1979)</a:t>
            </a:r>
          </a:p>
        </p:txBody>
      </p:sp>
      <p:grpSp>
        <p:nvGrpSpPr>
          <p:cNvPr id="337" name="Group"/>
          <p:cNvGrpSpPr/>
          <p:nvPr/>
        </p:nvGrpSpPr>
        <p:grpSpPr>
          <a:xfrm>
            <a:off x="18645008" y="4018812"/>
            <a:ext cx="1562837" cy="1019176"/>
            <a:chOff x="0" y="16933"/>
            <a:chExt cx="1562836" cy="1019175"/>
          </a:xfrm>
        </p:grpSpPr>
        <p:sp>
          <p:nvSpPr>
            <p:cNvPr id="332" name="Oval"/>
            <p:cNvSpPr/>
            <p:nvPr/>
          </p:nvSpPr>
          <p:spPr>
            <a:xfrm>
              <a:off x="0" y="316697"/>
              <a:ext cx="202396" cy="385782"/>
            </a:xfrm>
            <a:prstGeom prst="ellipse">
              <a:avLst/>
            </a:prstGeom>
            <a:blipFill rotWithShape="1">
              <a:blip r:embed="rId9"/>
              <a:srcRect/>
              <a:tile tx="0" ty="0" sx="100000" sy="100000" flip="none" algn="tl"/>
            </a:blipFill>
            <a:ln w="12700" cap="flat">
              <a:noFill/>
              <a:miter lim="400000"/>
            </a:ln>
            <a:effectLst>
              <a:outerShdw blurRad="50800" dist="25400" dir="5400000" rotWithShape="0">
                <a:srgbClr val="000000">
                  <a:alpha val="50000"/>
                </a:srgbClr>
              </a:outerShdw>
            </a:effectLst>
          </p:spPr>
          <p:txBody>
            <a:bodyPr wrap="square" lIns="71437" tIns="71437" rIns="71437" bIns="71437" numCol="1" anchor="ctr">
              <a:noAutofit/>
            </a:bodyPr>
            <a:lstStyle/>
            <a:p>
              <a:pPr>
                <a:defRPr sz="3200">
                  <a:solidFill>
                    <a:srgbClr val="FFFFFF"/>
                  </a:solidFill>
                </a:defRPr>
              </a:pPr>
              <a:endParaRPr/>
            </a:p>
          </p:txBody>
        </p:sp>
        <p:sp>
          <p:nvSpPr>
            <p:cNvPr id="333" name="Oval"/>
            <p:cNvSpPr/>
            <p:nvPr/>
          </p:nvSpPr>
          <p:spPr>
            <a:xfrm>
              <a:off x="352809" y="143686"/>
              <a:ext cx="202397" cy="731803"/>
            </a:xfrm>
            <a:prstGeom prst="ellipse">
              <a:avLst/>
            </a:prstGeom>
            <a:blipFill rotWithShape="1">
              <a:blip r:embed="rId9"/>
              <a:srcRect/>
              <a:tile tx="0" ty="0" sx="100000" sy="100000" flip="none" algn="tl"/>
            </a:blipFill>
            <a:ln w="12700" cap="flat">
              <a:noFill/>
              <a:miter lim="400000"/>
            </a:ln>
            <a:effectLst>
              <a:outerShdw blurRad="50800" dist="25400" dir="5400000" rotWithShape="0">
                <a:srgbClr val="000000">
                  <a:alpha val="50000"/>
                </a:srgbClr>
              </a:outerShdw>
            </a:effectLst>
          </p:spPr>
          <p:txBody>
            <a:bodyPr wrap="square" lIns="71437" tIns="71437" rIns="71437" bIns="71437" numCol="1" anchor="ctr">
              <a:noAutofit/>
            </a:bodyPr>
            <a:lstStyle/>
            <a:p>
              <a:pPr>
                <a:defRPr sz="3200">
                  <a:solidFill>
                    <a:srgbClr val="FFFFFF"/>
                  </a:solidFill>
                </a:defRPr>
              </a:pPr>
              <a:endParaRPr/>
            </a:p>
          </p:txBody>
        </p:sp>
        <p:sp>
          <p:nvSpPr>
            <p:cNvPr id="334" name="Oval"/>
            <p:cNvSpPr/>
            <p:nvPr/>
          </p:nvSpPr>
          <p:spPr>
            <a:xfrm>
              <a:off x="688686" y="16933"/>
              <a:ext cx="202397" cy="1019176"/>
            </a:xfrm>
            <a:prstGeom prst="ellipse">
              <a:avLst/>
            </a:prstGeom>
            <a:blipFill rotWithShape="1">
              <a:blip r:embed="rId9"/>
              <a:srcRect/>
              <a:tile tx="0" ty="0" sx="100000" sy="100000" flip="none" algn="tl"/>
            </a:blipFill>
            <a:ln w="12700" cap="flat">
              <a:noFill/>
              <a:miter lim="400000"/>
            </a:ln>
            <a:effectLst>
              <a:outerShdw blurRad="50800" dist="25400" dir="5400000" rotWithShape="0">
                <a:srgbClr val="000000">
                  <a:alpha val="50000"/>
                </a:srgbClr>
              </a:outerShdw>
            </a:effectLst>
          </p:spPr>
          <p:txBody>
            <a:bodyPr wrap="square" lIns="71437" tIns="71437" rIns="71437" bIns="71437" numCol="1" anchor="ctr">
              <a:noAutofit/>
            </a:bodyPr>
            <a:lstStyle/>
            <a:p>
              <a:pPr>
                <a:defRPr sz="3200">
                  <a:solidFill>
                    <a:srgbClr val="FFFFFF"/>
                  </a:solidFill>
                </a:defRPr>
              </a:pPr>
              <a:endParaRPr/>
            </a:p>
          </p:txBody>
        </p:sp>
        <p:sp>
          <p:nvSpPr>
            <p:cNvPr id="335" name="Oval"/>
            <p:cNvSpPr/>
            <p:nvPr/>
          </p:nvSpPr>
          <p:spPr>
            <a:xfrm>
              <a:off x="1024564" y="160619"/>
              <a:ext cx="202396" cy="731804"/>
            </a:xfrm>
            <a:prstGeom prst="ellipse">
              <a:avLst/>
            </a:prstGeom>
            <a:blipFill rotWithShape="1">
              <a:blip r:embed="rId9"/>
              <a:srcRect/>
              <a:tile tx="0" ty="0" sx="100000" sy="100000" flip="none" algn="tl"/>
            </a:blipFill>
            <a:ln w="12700" cap="flat">
              <a:noFill/>
              <a:miter lim="400000"/>
            </a:ln>
            <a:effectLst>
              <a:outerShdw blurRad="50800" dist="25400" dir="5400000" rotWithShape="0">
                <a:srgbClr val="000000">
                  <a:alpha val="50000"/>
                </a:srgbClr>
              </a:outerShdw>
            </a:effectLst>
          </p:spPr>
          <p:txBody>
            <a:bodyPr wrap="square" lIns="71437" tIns="71437" rIns="71437" bIns="71437" numCol="1" anchor="ctr">
              <a:noAutofit/>
            </a:bodyPr>
            <a:lstStyle/>
            <a:p>
              <a:pPr>
                <a:defRPr sz="3200">
                  <a:solidFill>
                    <a:srgbClr val="FFFFFF"/>
                  </a:solidFill>
                </a:defRPr>
              </a:pPr>
              <a:endParaRPr/>
            </a:p>
          </p:txBody>
        </p:sp>
        <p:sp>
          <p:nvSpPr>
            <p:cNvPr id="336" name="Oval"/>
            <p:cNvSpPr/>
            <p:nvPr/>
          </p:nvSpPr>
          <p:spPr>
            <a:xfrm>
              <a:off x="1360441" y="316697"/>
              <a:ext cx="202396" cy="385782"/>
            </a:xfrm>
            <a:prstGeom prst="ellipse">
              <a:avLst/>
            </a:prstGeom>
            <a:blipFill rotWithShape="1">
              <a:blip r:embed="rId9"/>
              <a:srcRect/>
              <a:tile tx="0" ty="0" sx="100000" sy="100000" flip="none" algn="tl"/>
            </a:blipFill>
            <a:ln w="12700" cap="flat">
              <a:noFill/>
              <a:miter lim="400000"/>
            </a:ln>
            <a:effectLst>
              <a:outerShdw blurRad="50800" dist="25400" dir="5400000" rotWithShape="0">
                <a:srgbClr val="000000">
                  <a:alpha val="50000"/>
                </a:srgbClr>
              </a:outerShdw>
            </a:effectLst>
          </p:spPr>
          <p:txBody>
            <a:bodyPr wrap="square" lIns="71437" tIns="71437" rIns="71437" bIns="71437" numCol="1" anchor="ctr">
              <a:noAutofit/>
            </a:bodyPr>
            <a:lstStyle/>
            <a:p>
              <a:pPr>
                <a:defRPr sz="3200">
                  <a:solidFill>
                    <a:srgbClr val="FFFFFF"/>
                  </a:solidFill>
                </a:defRPr>
              </a:pPr>
              <a:endParaRPr/>
            </a:p>
          </p:txBody>
        </p:sp>
      </p:grpSp>
      <mc:AlternateContent xmlns:mc="http://schemas.openxmlformats.org/markup-compatibility/2006" xmlns:a14="http://schemas.microsoft.com/office/drawing/2010/main">
        <mc:Choice Requires="a14">
          <p:sp>
            <p:nvSpPr>
              <p:cNvPr id="338" name="Electric field  &gt;"/>
              <p:cNvSpPr/>
              <p:nvPr/>
            </p:nvSpPr>
            <p:spPr>
              <a:xfrm rot="21000000">
                <a:off x="12068488" y="1945499"/>
                <a:ext cx="3048500" cy="1428756"/>
              </a:xfrm>
              <a:prstGeom prst="rect">
                <a:avLst/>
              </a:prstGeom>
              <a:solidFill>
                <a:srgbClr val="D4FB79">
                  <a:alpha val="89033"/>
                </a:srgbClr>
              </a:solidFill>
              <a:ln w="25400">
                <a:solidFill>
                  <a:srgbClr val="000000"/>
                </a:solidFill>
                <a:miter lim="400000"/>
              </a:ln>
              <a:extLst>
                <a:ext uri="{C572A759-6A51-4108-AA02-DFA0A04FC94B}">
                  <ma14:wrappingTextBoxFlag xmlns:ma14="http://schemas.microsoft.com/office/mac/drawingml/2011/main" xmlns:m="http://schemas.openxmlformats.org/officeDocument/2006/math" xmlns="" val="1"/>
                </a:ext>
              </a:extLst>
            </p:spPr>
            <p:txBody>
              <a:bodyPr lIns="63500" tIns="63500" rIns="63500" bIns="63500" anchor="ctr"/>
              <a:lstStyle/>
              <a:p>
                <a:pPr marL="53353" marR="53353" defTabSz="1206500">
                  <a:defRPr sz="3200" b="1">
                    <a:uFill>
                      <a:solidFill>
                        <a:srgbClr val="000000"/>
                      </a:solidFill>
                    </a:uFill>
                    <a:latin typeface="Gill Sans"/>
                    <a:ea typeface="Gill Sans"/>
                    <a:cs typeface="Gill Sans"/>
                    <a:sym typeface="Gill Sans"/>
                  </a:defRPr>
                </a:pPr>
                <a:r>
                  <a:rPr dirty="0"/>
                  <a:t>Electric field  &gt; </a:t>
                </a:r>
                <a14:m>
                  <m:oMath xmlns:m="http://schemas.openxmlformats.org/officeDocument/2006/math">
                    <m:r>
                      <a:rPr sz="3700" i="1">
                        <a:solidFill>
                          <a:srgbClr val="000000"/>
                        </a:solidFill>
                        <a:latin typeface="Cambria Math" panose="02040503050406030204" pitchFamily="18" charset="0"/>
                      </a:rPr>
                      <m:t>10</m:t>
                    </m:r>
                    <m:r>
                      <a:rPr sz="3700" i="1" smtClean="0">
                        <a:solidFill>
                          <a:srgbClr val="000000"/>
                        </a:solidFill>
                        <a:latin typeface="Cambria Math" panose="02040503050406030204" pitchFamily="18" charset="0"/>
                      </a:rPr>
                      <m:t>0</m:t>
                    </m:r>
                    <m:r>
                      <m:rPr>
                        <m:sty m:val="p"/>
                      </m:rPr>
                      <a:rPr sz="3700" i="1">
                        <a:solidFill>
                          <a:srgbClr val="000000"/>
                        </a:solidFill>
                        <a:latin typeface="Cambria Math" panose="02040503050406030204" pitchFamily="18" charset="0"/>
                      </a:rPr>
                      <m:t>GV</m:t>
                    </m:r>
                    <m:r>
                      <a:rPr sz="3700" i="1">
                        <a:solidFill>
                          <a:srgbClr val="000000"/>
                        </a:solidFill>
                        <a:latin typeface="Cambria Math" panose="02040503050406030204" pitchFamily="18" charset="0"/>
                      </a:rPr>
                      <m:t>/</m:t>
                    </m:r>
                    <m:r>
                      <m:rPr>
                        <m:sty m:val="p"/>
                      </m:rPr>
                      <a:rPr sz="3700" i="1">
                        <a:solidFill>
                          <a:srgbClr val="000000"/>
                        </a:solidFill>
                        <a:latin typeface="Cambria Math" panose="02040503050406030204" pitchFamily="18" charset="0"/>
                      </a:rPr>
                      <m:t>m</m:t>
                    </m:r>
                  </m:oMath>
                </a14:m>
                <a:endParaRPr dirty="0"/>
              </a:p>
            </p:txBody>
          </p:sp>
        </mc:Choice>
        <mc:Fallback xmlns="">
          <p:sp>
            <p:nvSpPr>
              <p:cNvPr id="338" name="Electric field  &gt;"/>
              <p:cNvSpPr>
                <a:spLocks noRot="1" noChangeAspect="1" noMove="1" noResize="1" noEditPoints="1" noAdjustHandles="1" noChangeArrowheads="1" noChangeShapeType="1" noTextEdit="1"/>
              </p:cNvSpPr>
              <p:nvPr/>
            </p:nvSpPr>
            <p:spPr>
              <a:xfrm rot="21000000">
                <a:off x="12068488" y="1945499"/>
                <a:ext cx="3048500" cy="1428756"/>
              </a:xfrm>
              <a:prstGeom prst="rect">
                <a:avLst/>
              </a:prstGeom>
              <a:blipFill>
                <a:blip r:embed="rId10"/>
                <a:stretch>
                  <a:fillRect r="-4231"/>
                </a:stretch>
              </a:blipFill>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3" name="TextBox 2">
            <a:extLst>
              <a:ext uri="{FF2B5EF4-FFF2-40B4-BE49-F238E27FC236}">
                <a16:creationId xmlns:a16="http://schemas.microsoft.com/office/drawing/2014/main" id="{64B8DE93-3979-F6E6-9FB0-8151AC93BD14}"/>
              </a:ext>
            </a:extLst>
          </p:cNvPr>
          <p:cNvSpPr txBox="1"/>
          <p:nvPr/>
        </p:nvSpPr>
        <p:spPr>
          <a:xfrm>
            <a:off x="16042105" y="13276223"/>
            <a:ext cx="8357999" cy="43088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a:r>
              <a:rPr lang="en-PT" sz="2200" dirty="0">
                <a:solidFill>
                  <a:srgbClr val="019FE0"/>
                </a:solidFill>
                <a:latin typeface="Gill Sans" panose="020B0502020104020203" pitchFamily="34" charset="-79"/>
                <a:cs typeface="Gill Sans" panose="020B0502020104020203" pitchFamily="34" charset="-79"/>
              </a:rPr>
              <a:t>C Badiali | EPS 2025, Vilnius (Lithuania) | 7th July 2025</a:t>
            </a:r>
          </a:p>
        </p:txBody>
      </p:sp>
      <p:sp>
        <p:nvSpPr>
          <p:cNvPr id="2" name="Slide Number Placeholder 1">
            <a:extLst>
              <a:ext uri="{FF2B5EF4-FFF2-40B4-BE49-F238E27FC236}">
                <a16:creationId xmlns:a16="http://schemas.microsoft.com/office/drawing/2014/main" id="{0185C9F7-FF52-F709-C42C-81E5D556D1F7}"/>
              </a:ext>
            </a:extLst>
          </p:cNvPr>
          <p:cNvSpPr>
            <a:spLocks noGrp="1"/>
          </p:cNvSpPr>
          <p:nvPr>
            <p:ph type="sldNum" sz="quarter" idx="2"/>
          </p:nvPr>
        </p:nvSpPr>
        <p:spPr/>
        <p:txBody>
          <a:bodyPr/>
          <a:lstStyle/>
          <a:p>
            <a:fld id="{86CB4B4D-7CA3-9044-876B-883B54F8677D}" type="slidenum">
              <a:rPr lang="en-PT" smtClean="0"/>
              <a:t>43</a:t>
            </a:fld>
            <a:endParaRPr lang="en-PT"/>
          </a:p>
        </p:txBody>
      </p:sp>
    </p:spTree>
    <p:extLst>
      <p:ext uri="{BB962C8B-B14F-4D97-AF65-F5344CB8AC3E}">
        <p14:creationId xmlns:p14="http://schemas.microsoft.com/office/powerpoint/2010/main" val="4032119205"/>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repeatCount="indefinite" fill="hold" display="0">
                  <p:stCondLst>
                    <p:cond delay="indefinite"/>
                  </p:stCondLst>
                </p:cTn>
                <p:tgtEl>
                  <p:spTgt spid="323"/>
                </p:tgtEl>
              </p:cMediaNode>
            </p:video>
            <p:seq concurrent="1" prevAc="none" nextAc="seek">
              <p:cTn id="8" restart="whenNotActive" fill="hold" evtFilter="cancelBubble" nodeType="interactiveSeq">
                <p:stCondLst>
                  <p:cond evt="onClick" delay="0">
                    <p:tgtEl>
                      <p:spTgt spid="32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23"/>
                                        </p:tgtEl>
                                      </p:cBhvr>
                                    </p:cmd>
                                  </p:childTnLst>
                                </p:cTn>
                              </p:par>
                            </p:childTnLst>
                          </p:cTn>
                        </p:par>
                      </p:childTnLst>
                    </p:cTn>
                  </p:par>
                </p:childTnLst>
              </p:cTn>
              <p:nextCondLst>
                <p:cond evt="onClick" delay="0">
                  <p:tgtEl>
                    <p:spTgt spid="323"/>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0" name="Tailored Density Profile in Plasma Applied to Different Particles"/>
          <p:cNvSpPr txBox="1"/>
          <p:nvPr/>
        </p:nvSpPr>
        <p:spPr>
          <a:xfrm>
            <a:off x="15367" y="338941"/>
            <a:ext cx="16552638" cy="1019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6" tIns="71436" rIns="71436" bIns="71436">
            <a:spAutoFit/>
          </a:bodyPr>
          <a:lstStyle>
            <a:lvl1pPr marR="75026" indent="367902" algn="l" defTabSz="1696640">
              <a:defRPr sz="6000">
                <a:solidFill>
                  <a:srgbClr val="FFFFFF"/>
                </a:solidFill>
                <a:uFill>
                  <a:solidFill>
                    <a:srgbClr val="FFFFFF"/>
                  </a:solidFill>
                </a:uFill>
                <a:latin typeface="+mj-lt"/>
                <a:ea typeface="+mj-ea"/>
                <a:cs typeface="+mj-cs"/>
                <a:sym typeface="Gill Sans"/>
              </a:defRPr>
            </a:lvl1pPr>
          </a:lstStyle>
          <a:p>
            <a:r>
              <a:t>Optimal trapped charged and varying density profile</a:t>
            </a:r>
          </a:p>
        </p:txBody>
      </p:sp>
      <p:sp>
        <p:nvSpPr>
          <p:cNvPr id="1651" name="In the blowout regime, the optimal beam loading charge scales as"/>
          <p:cNvSpPr txBox="1"/>
          <p:nvPr/>
        </p:nvSpPr>
        <p:spPr>
          <a:xfrm>
            <a:off x="768559" y="1862378"/>
            <a:ext cx="10602716" cy="612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lgn="l" defTabSz="457200">
              <a:defRPr sz="3200">
                <a:latin typeface="Gill Sans Light"/>
                <a:ea typeface="Gill Sans Light"/>
                <a:cs typeface="Gill Sans Light"/>
                <a:sym typeface="Gill Sans Light"/>
              </a:defRPr>
            </a:pPr>
            <a:r>
              <a:t>In the blowout regime, the </a:t>
            </a:r>
            <a:r>
              <a:rPr>
                <a:latin typeface="+mj-lt"/>
                <a:ea typeface="+mj-ea"/>
                <a:cs typeface="+mj-cs"/>
                <a:sym typeface="Gill Sans"/>
              </a:rPr>
              <a:t>optimal beam loading</a:t>
            </a:r>
            <a:r>
              <a:t> charge scales as</a:t>
            </a:r>
          </a:p>
        </p:txBody>
      </p:sp>
      <mc:AlternateContent xmlns:mc="http://schemas.openxmlformats.org/markup-compatibility/2006" xmlns:a14="http://schemas.microsoft.com/office/drawing/2010/main">
        <mc:Choice Requires="a14">
          <p:sp>
            <p:nvSpPr>
              <p:cNvPr id="1652" name="Equation"/>
              <p:cNvSpPr txBox="1"/>
              <p:nvPr/>
            </p:nvSpPr>
            <p:spPr>
              <a:xfrm>
                <a:off x="10590157" y="2979416"/>
                <a:ext cx="3203686" cy="1040410"/>
              </a:xfrm>
              <a:prstGeom prst="rect">
                <a:avLst/>
              </a:prstGeom>
              <a:ln w="12700">
                <a:miter lim="400000"/>
              </a:ln>
            </p:spPr>
            <p:txBody>
              <a:bodyPr wrap="none" lIns="0" tIns="0" rIns="0" bIns="0">
                <a:spAutoFit/>
              </a:bodyPr>
              <a:lstStyle/>
              <a:p>
                <a:pPr algn="l" defTabSz="914400" latinLnBrk="1">
                  <a:defRPr sz="1800"/>
                </a:pPr>
                <a14:m>
                  <m:oMathPara xmlns:m="http://schemas.openxmlformats.org/officeDocument/2006/math">
                    <m:oMath>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𝑄</m:t>
                          </m:r>
                        </m:e>
                        <m:sub>
                          <m:r>
                            <m:rPr>
                              <m:sty m:val="p"/>
                            </m:rPr>
                            <a:rPr sz="3200" i="1">
                              <a:solidFill>
                                <a:srgbClr val="000000"/>
                              </a:solidFill>
                              <a:latin typeface="Cambria Math" panose="02040503050406030204" pitchFamily="18" charset="0"/>
                            </a:rPr>
                            <m:t>opt</m:t>
                          </m:r>
                        </m:sub>
                      </m:sSub>
                      <m:r>
                        <a:rPr sz="3200" i="1">
                          <a:solidFill>
                            <a:srgbClr val="000000"/>
                          </a:solidFill>
                          <a:latin typeface="Cambria Math" panose="02040503050406030204" pitchFamily="18" charset="0"/>
                        </a:rPr>
                        <m:t>∝</m:t>
                      </m:r>
                      <m:f>
                        <m:fPr>
                          <m:ctrlPr>
                            <a:rPr sz="3200" i="1">
                              <a:solidFill>
                                <a:srgbClr val="000000"/>
                              </a:solidFill>
                              <a:latin typeface="Cambria Math" panose="02040503050406030204" pitchFamily="18" charset="0"/>
                            </a:rPr>
                          </m:ctrlPr>
                        </m:fPr>
                        <m:num>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𝐸</m:t>
                              </m:r>
                            </m:e>
                            <m:sub>
                              <m:r>
                                <a:rPr sz="3200" i="1">
                                  <a:solidFill>
                                    <a:srgbClr val="000000"/>
                                  </a:solidFill>
                                  <a:latin typeface="Cambria Math" panose="02040503050406030204" pitchFamily="18" charset="0"/>
                                </a:rPr>
                                <m:t>𝑧</m:t>
                              </m:r>
                            </m:sub>
                          </m:sSub>
                        </m:num>
                        <m:den>
                          <m:sSubSup>
                            <m:sSubSupPr>
                              <m:ctrlPr>
                                <a:rPr sz="3200" i="1">
                                  <a:solidFill>
                                    <a:srgbClr val="000000"/>
                                  </a:solidFill>
                                  <a:latin typeface="Cambria Math" panose="02040503050406030204" pitchFamily="18" charset="0"/>
                                </a:rPr>
                              </m:ctrlPr>
                            </m:sSubSupPr>
                            <m:e>
                              <m:r>
                                <a:rPr sz="3200" i="1">
                                  <a:solidFill>
                                    <a:srgbClr val="000000"/>
                                  </a:solidFill>
                                  <a:latin typeface="Cambria Math" panose="02040503050406030204" pitchFamily="18" charset="0"/>
                                </a:rPr>
                                <m:t>𝑘</m:t>
                              </m:r>
                            </m:e>
                            <m:sub>
                              <m:r>
                                <a:rPr sz="3200" i="1">
                                  <a:solidFill>
                                    <a:srgbClr val="000000"/>
                                  </a:solidFill>
                                  <a:latin typeface="Cambria Math" panose="02040503050406030204" pitchFamily="18" charset="0"/>
                                </a:rPr>
                                <m:t>𝑝</m:t>
                              </m:r>
                            </m:sub>
                            <m:sup>
                              <m:r>
                                <a:rPr sz="3200" i="1">
                                  <a:solidFill>
                                    <a:srgbClr val="000000"/>
                                  </a:solidFill>
                                  <a:latin typeface="Cambria Math" panose="02040503050406030204" pitchFamily="18" charset="0"/>
                                </a:rPr>
                                <m:t>2</m:t>
                              </m:r>
                            </m:sup>
                          </m:sSubSup>
                        </m:den>
                      </m:f>
                      <m:r>
                        <a:rPr sz="3200" i="1">
                          <a:solidFill>
                            <a:srgbClr val="000000"/>
                          </a:solidFill>
                          <a:latin typeface="Cambria Math" panose="02040503050406030204" pitchFamily="18" charset="0"/>
                        </a:rPr>
                        <m:t>∝</m:t>
                      </m:r>
                      <m:sSup>
                        <m:sSupPr>
                          <m:ctrlPr>
                            <a:rPr sz="3200" i="1">
                              <a:solidFill>
                                <a:srgbClr val="000000"/>
                              </a:solidFill>
                              <a:latin typeface="Cambria Math" panose="02040503050406030204" pitchFamily="18" charset="0"/>
                            </a:rPr>
                          </m:ctrlPr>
                        </m:sSupPr>
                        <m:e>
                          <m:r>
                            <a:rPr sz="3200" i="1">
                              <a:solidFill>
                                <a:srgbClr val="000000"/>
                              </a:solidFill>
                              <a:latin typeface="Cambria Math" panose="02040503050406030204" pitchFamily="18" charset="0"/>
                            </a:rPr>
                            <m:t>𝑛</m:t>
                          </m:r>
                        </m:e>
                        <m:sup>
                          <m:r>
                            <a:rPr sz="3200" i="1">
                              <a:solidFill>
                                <a:srgbClr val="000000"/>
                              </a:solidFill>
                              <a:latin typeface="Cambria Math" panose="02040503050406030204" pitchFamily="18" charset="0"/>
                            </a:rPr>
                            <m:t>−1/2</m:t>
                          </m:r>
                        </m:sup>
                      </m:sSup>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𝑎</m:t>
                          </m:r>
                        </m:e>
                        <m:sub>
                          <m:r>
                            <a:rPr sz="3200" i="1">
                              <a:solidFill>
                                <a:srgbClr val="000000"/>
                              </a:solidFill>
                              <a:latin typeface="Cambria Math" panose="02040503050406030204" pitchFamily="18" charset="0"/>
                            </a:rPr>
                            <m:t>0</m:t>
                          </m:r>
                        </m:sub>
                      </m:sSub>
                    </m:oMath>
                  </m:oMathPara>
                </a14:m>
                <a:endParaRPr sz="3200"/>
              </a:p>
            </p:txBody>
          </p:sp>
        </mc:Choice>
        <mc:Fallback xmlns="">
          <p:sp>
            <p:nvSpPr>
              <p:cNvPr id="1652" name="Equation"/>
              <p:cNvSpPr txBox="1">
                <a:spLocks noRot="1" noChangeAspect="1" noMove="1" noResize="1" noEditPoints="1" noAdjustHandles="1" noChangeArrowheads="1" noChangeShapeType="1" noTextEdit="1"/>
              </p:cNvSpPr>
              <p:nvPr/>
            </p:nvSpPr>
            <p:spPr>
              <a:xfrm>
                <a:off x="10590157" y="2979416"/>
                <a:ext cx="3203686" cy="1040410"/>
              </a:xfrm>
              <a:prstGeom prst="rect">
                <a:avLst/>
              </a:prstGeom>
              <a:blipFill>
                <a:blip r:embed="rId2"/>
                <a:stretch>
                  <a:fillRect l="-5512" t="-1205" r="-14567" b="-10843"/>
                </a:stretch>
              </a:blipFill>
              <a:ln w="12700">
                <a:miter lim="400000"/>
              </a:ln>
            </p:spPr>
            <p:txBody>
              <a:bodyPr/>
              <a:lstStyle/>
              <a:p>
                <a:r>
                  <a:rPr lang="en-PT">
                    <a:noFill/>
                  </a:rPr>
                  <a:t> </a:t>
                </a:r>
              </a:p>
            </p:txBody>
          </p:sp>
        </mc:Fallback>
      </mc:AlternateContent>
      <p:sp>
        <p:nvSpPr>
          <p:cNvPr id="1653" name="Since the plasma density varies along the tailored profile, the optimal beam loading charge is also expected to vary during propagation:"/>
          <p:cNvSpPr txBox="1"/>
          <p:nvPr/>
        </p:nvSpPr>
        <p:spPr>
          <a:xfrm>
            <a:off x="770753" y="4604818"/>
            <a:ext cx="21615203" cy="612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defTabSz="457200">
              <a:defRPr sz="3200">
                <a:latin typeface="Gill Sans Light"/>
                <a:ea typeface="Gill Sans Light"/>
                <a:cs typeface="Gill Sans Light"/>
                <a:sym typeface="Gill Sans Light"/>
              </a:defRPr>
            </a:lvl1pPr>
          </a:lstStyle>
          <a:p>
            <a:r>
              <a:t>Since the plasma density varies along the tailored profile, the optimal beam loading charge is also expected to vary during propagation:</a:t>
            </a:r>
          </a:p>
        </p:txBody>
      </p:sp>
      <mc:AlternateContent xmlns:mc="http://schemas.openxmlformats.org/markup-compatibility/2006" xmlns:a14="http://schemas.microsoft.com/office/drawing/2010/main">
        <mc:Choice Requires="a14">
          <p:sp>
            <p:nvSpPr>
              <p:cNvPr id="1654" name="Density down-ramp:  ( ) ⇒ ( )…"/>
              <p:cNvSpPr txBox="1"/>
              <p:nvPr/>
            </p:nvSpPr>
            <p:spPr>
              <a:xfrm>
                <a:off x="8630539" y="5641127"/>
                <a:ext cx="6914364" cy="160507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71437" tIns="71437" rIns="71437" bIns="71437" anchor="ctr">
                <a:spAutoFit/>
              </a:bodyPr>
              <a:lstStyle/>
              <a:p>
                <a:pPr algn="l" defTabSz="457200">
                  <a:defRPr sz="3200">
                    <a:latin typeface="+mj-lt"/>
                    <a:ea typeface="+mj-ea"/>
                    <a:cs typeface="+mj-cs"/>
                    <a:sym typeface="Gill Sans"/>
                  </a:defRPr>
                </a:pPr>
                <a:r>
                  <a:t>Density down-ramp:  (</a:t>
                </a:r>
                <a14:m>
                  <m:oMath xmlns:m="http://schemas.openxmlformats.org/officeDocument/2006/math">
                    <m:r>
                      <a:rPr sz="3700" i="1">
                        <a:solidFill>
                          <a:srgbClr val="000000"/>
                        </a:solidFill>
                        <a:latin typeface="Cambria Math" panose="02040503050406030204" pitchFamily="18" charset="0"/>
                      </a:rPr>
                      <m:t>𝑛</m:t>
                    </m:r>
                    <m:r>
                      <a:rPr sz="3700" i="1">
                        <a:solidFill>
                          <a:srgbClr val="000000"/>
                        </a:solidFill>
                        <a:latin typeface="Cambria Math" panose="02040503050406030204" pitchFamily="18" charset="0"/>
                      </a:rPr>
                      <m:t>↓</m:t>
                    </m:r>
                  </m:oMath>
                </a14:m>
                <a:r>
                  <a:t>) ⇒ (</a:t>
                </a:r>
                <a14:m>
                  <m:oMath xmlns:m="http://schemas.openxmlformats.org/officeDocument/2006/math">
                    <m:sSub>
                      <m:sSubPr>
                        <m:ctrlPr>
                          <a:rPr sz="3700" i="1">
                            <a:solidFill>
                              <a:srgbClr val="000000"/>
                            </a:solidFill>
                            <a:latin typeface="Cambria Math" panose="02040503050406030204" pitchFamily="18" charset="0"/>
                          </a:rPr>
                        </m:ctrlPr>
                      </m:sSubPr>
                      <m:e>
                        <m:r>
                          <a:rPr sz="3700" i="1">
                            <a:solidFill>
                              <a:srgbClr val="000000"/>
                            </a:solidFill>
                            <a:latin typeface="Cambria Math" panose="02040503050406030204" pitchFamily="18" charset="0"/>
                          </a:rPr>
                          <m:t>𝑄</m:t>
                        </m:r>
                      </m:e>
                      <m:sub>
                        <m:r>
                          <m:rPr>
                            <m:sty m:val="p"/>
                          </m:rPr>
                          <a:rPr sz="3700" i="1">
                            <a:solidFill>
                              <a:srgbClr val="000000"/>
                            </a:solidFill>
                            <a:latin typeface="Cambria Math" panose="02040503050406030204" pitchFamily="18" charset="0"/>
                          </a:rPr>
                          <m:t>opt</m:t>
                        </m:r>
                      </m:sub>
                    </m:sSub>
                    <m:r>
                      <a:rPr sz="3700" i="1">
                        <a:solidFill>
                          <a:srgbClr val="000000"/>
                        </a:solidFill>
                        <a:latin typeface="Cambria Math" panose="02040503050406030204" pitchFamily="18" charset="0"/>
                      </a:rPr>
                      <m:t>↑</m:t>
                    </m:r>
                  </m:oMath>
                </a14:m>
                <a:r>
                  <a:t>)</a:t>
                </a:r>
              </a:p>
              <a:p>
                <a:pPr algn="l" defTabSz="457200">
                  <a:defRPr sz="3200">
                    <a:latin typeface="+mj-lt"/>
                    <a:ea typeface="+mj-ea"/>
                    <a:cs typeface="+mj-cs"/>
                    <a:sym typeface="Gill Sans"/>
                  </a:defRPr>
                </a:pPr>
                <a:r>
                  <a:t>Density up-ramp:</a:t>
                </a:r>
                <a:r>
                  <a:rPr b="1"/>
                  <a:t>     </a:t>
                </a:r>
                <a:r>
                  <a:t> (</a:t>
                </a:r>
                <a14:m>
                  <m:oMath xmlns:m="http://schemas.openxmlformats.org/officeDocument/2006/math">
                    <m:r>
                      <a:rPr sz="3700" i="1">
                        <a:solidFill>
                          <a:srgbClr val="000000"/>
                        </a:solidFill>
                        <a:latin typeface="Cambria Math" panose="02040503050406030204" pitchFamily="18" charset="0"/>
                      </a:rPr>
                      <m:t>𝑛</m:t>
                    </m:r>
                    <m:r>
                      <a:rPr sz="3700" i="1">
                        <a:solidFill>
                          <a:srgbClr val="000000"/>
                        </a:solidFill>
                        <a:latin typeface="Cambria Math" panose="02040503050406030204" pitchFamily="18" charset="0"/>
                      </a:rPr>
                      <m:t>↑</m:t>
                    </m:r>
                  </m:oMath>
                </a14:m>
                <a:r>
                  <a:t>) ⇒ </a:t>
                </a:r>
                <a14:m>
                  <m:oMath xmlns:m="http://schemas.openxmlformats.org/officeDocument/2006/math">
                    <m:r>
                      <a:rPr sz="3700" i="1">
                        <a:solidFill>
                          <a:srgbClr val="000000"/>
                        </a:solidFill>
                        <a:latin typeface="Cambria Math" panose="02040503050406030204" pitchFamily="18" charset="0"/>
                      </a:rPr>
                      <m:t>(</m:t>
                    </m:r>
                    <m:sSub>
                      <m:sSubPr>
                        <m:ctrlPr>
                          <a:rPr sz="3700" i="1">
                            <a:solidFill>
                              <a:srgbClr val="000000"/>
                            </a:solidFill>
                            <a:latin typeface="Cambria Math" panose="02040503050406030204" pitchFamily="18" charset="0"/>
                          </a:rPr>
                        </m:ctrlPr>
                      </m:sSubPr>
                      <m:e>
                        <m:r>
                          <a:rPr sz="3700" i="1">
                            <a:solidFill>
                              <a:srgbClr val="000000"/>
                            </a:solidFill>
                            <a:latin typeface="Cambria Math" panose="02040503050406030204" pitchFamily="18" charset="0"/>
                          </a:rPr>
                          <m:t>𝑄</m:t>
                        </m:r>
                      </m:e>
                      <m:sub>
                        <m:r>
                          <m:rPr>
                            <m:sty m:val="p"/>
                          </m:rPr>
                          <a:rPr sz="3700" i="1">
                            <a:solidFill>
                              <a:srgbClr val="000000"/>
                            </a:solidFill>
                            <a:latin typeface="Cambria Math" panose="02040503050406030204" pitchFamily="18" charset="0"/>
                          </a:rPr>
                          <m:t>opt</m:t>
                        </m:r>
                      </m:sub>
                    </m:sSub>
                    <m:r>
                      <a:rPr sz="3700" i="1">
                        <a:solidFill>
                          <a:srgbClr val="000000"/>
                        </a:solidFill>
                        <a:latin typeface="Cambria Math" panose="02040503050406030204" pitchFamily="18" charset="0"/>
                      </a:rPr>
                      <m:t>↓)</m:t>
                    </m:r>
                  </m:oMath>
                </a14:m>
                <a:endParaRPr/>
              </a:p>
            </p:txBody>
          </p:sp>
        </mc:Choice>
        <mc:Fallback xmlns="">
          <p:sp>
            <p:nvSpPr>
              <p:cNvPr id="1654" name="Density down-ramp:  ( ) ⇒ ( )…"/>
              <p:cNvSpPr txBox="1">
                <a:spLocks noRot="1" noChangeAspect="1" noMove="1" noResize="1" noEditPoints="1" noAdjustHandles="1" noChangeArrowheads="1" noChangeShapeType="1" noTextEdit="1"/>
              </p:cNvSpPr>
              <p:nvPr/>
            </p:nvSpPr>
            <p:spPr>
              <a:xfrm>
                <a:off x="8630539" y="5641127"/>
                <a:ext cx="6914364" cy="1605073"/>
              </a:xfrm>
              <a:prstGeom prst="rect">
                <a:avLst/>
              </a:prstGeom>
              <a:blipFill>
                <a:blip r:embed="rId3"/>
                <a:stretch>
                  <a:fillRect l="-2569" r="-550" b="-787"/>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655" name="In the profiles used in this work the plasma density increases by ~10x. Using the scaling above,…"/>
          <p:cNvSpPr txBox="1"/>
          <p:nvPr/>
        </p:nvSpPr>
        <p:spPr>
          <a:xfrm>
            <a:off x="637479" y="8457946"/>
            <a:ext cx="22900483" cy="47670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lgn="l" defTabSz="457200">
              <a:spcBef>
                <a:spcPts val="1200"/>
              </a:spcBef>
              <a:defRPr sz="3200">
                <a:latin typeface="+mj-lt"/>
                <a:ea typeface="+mj-ea"/>
                <a:cs typeface="+mj-cs"/>
                <a:sym typeface="Gill Sans"/>
              </a:defRPr>
            </a:pPr>
            <a:r>
              <a:rPr>
                <a:latin typeface="Gill Sans Light"/>
                <a:ea typeface="Gill Sans Light"/>
                <a:cs typeface="Gill Sans Light"/>
                <a:sym typeface="Gill Sans Light"/>
              </a:rPr>
              <a:t>In the profiles used in this work the </a:t>
            </a:r>
            <a:r>
              <a:t>plasma density increases by ~10x. </a:t>
            </a:r>
            <a:r>
              <a:rPr>
                <a:latin typeface="Gill Sans Light"/>
                <a:ea typeface="Gill Sans Light"/>
                <a:cs typeface="Gill Sans Light"/>
                <a:sym typeface="Gill Sans Light"/>
              </a:rPr>
              <a:t>Using the scaling above,</a:t>
            </a:r>
          </a:p>
          <a:p>
            <a:pPr algn="l" defTabSz="457200">
              <a:spcBef>
                <a:spcPts val="1200"/>
              </a:spcBef>
              <a:defRPr sz="3200">
                <a:latin typeface="+mj-lt"/>
                <a:ea typeface="+mj-ea"/>
                <a:cs typeface="+mj-cs"/>
                <a:sym typeface="Gill Sans"/>
              </a:defRPr>
            </a:pPr>
            <a:endParaRPr>
              <a:latin typeface="Gill Sans Light"/>
              <a:ea typeface="Gill Sans Light"/>
              <a:cs typeface="Gill Sans Light"/>
              <a:sym typeface="Gill Sans Light"/>
            </a:endParaRPr>
          </a:p>
          <a:p>
            <a:pPr algn="l" defTabSz="457200">
              <a:spcBef>
                <a:spcPts val="1200"/>
              </a:spcBef>
              <a:defRPr sz="3200">
                <a:latin typeface="+mj-lt"/>
                <a:ea typeface="+mj-ea"/>
                <a:cs typeface="+mj-cs"/>
                <a:sym typeface="Gill Sans"/>
              </a:defRPr>
            </a:pPr>
            <a:endParaRPr>
              <a:latin typeface="Gill Sans Light"/>
              <a:ea typeface="Gill Sans Light"/>
              <a:cs typeface="Gill Sans Light"/>
              <a:sym typeface="Gill Sans Light"/>
            </a:endParaRPr>
          </a:p>
          <a:p>
            <a:pPr algn="l" defTabSz="457200">
              <a:spcBef>
                <a:spcPts val="1200"/>
              </a:spcBef>
              <a:defRPr sz="3200">
                <a:latin typeface="+mj-lt"/>
                <a:ea typeface="+mj-ea"/>
                <a:cs typeface="+mj-cs"/>
                <a:sym typeface="Gill Sans"/>
              </a:defRPr>
            </a:pPr>
            <a:br/>
            <a:endParaRPr>
              <a:latin typeface="Gill Sans Light"/>
              <a:ea typeface="Gill Sans Light"/>
              <a:cs typeface="Gill Sans Light"/>
              <a:sym typeface="Gill Sans Light"/>
            </a:endParaRPr>
          </a:p>
          <a:p>
            <a:pPr algn="l" defTabSz="457200">
              <a:spcBef>
                <a:spcPts val="1200"/>
              </a:spcBef>
              <a:defRPr sz="3200">
                <a:latin typeface="+mj-lt"/>
                <a:ea typeface="+mj-ea"/>
                <a:cs typeface="+mj-cs"/>
                <a:sym typeface="Gill Sans"/>
              </a:defRPr>
            </a:pPr>
            <a:r>
              <a:rPr>
                <a:latin typeface="Gill Sans Light"/>
                <a:ea typeface="Gill Sans Light"/>
                <a:cs typeface="Gill Sans Light"/>
                <a:sym typeface="Gill Sans Light"/>
              </a:rPr>
              <a:t>Therefore, the optimal beam loading charge at the end of the density ramp is expected to be about</a:t>
            </a:r>
            <a:r>
              <a:t> three times smaller</a:t>
            </a:r>
            <a:r>
              <a:rPr b="1"/>
              <a:t> </a:t>
            </a:r>
            <a:r>
              <a:rPr>
                <a:latin typeface="Gill Sans Light"/>
                <a:ea typeface="Gill Sans Light"/>
                <a:cs typeface="Gill Sans Light"/>
                <a:sym typeface="Gill Sans Light"/>
              </a:rPr>
              <a:t>than at the beginning.</a:t>
            </a:r>
          </a:p>
          <a:p>
            <a:pPr algn="l" defTabSz="457200">
              <a:spcBef>
                <a:spcPts val="1200"/>
              </a:spcBef>
              <a:defRPr sz="3200">
                <a:latin typeface="+mj-lt"/>
                <a:ea typeface="+mj-ea"/>
                <a:cs typeface="+mj-cs"/>
                <a:sym typeface="Gill Sans"/>
              </a:defRPr>
            </a:pPr>
            <a:endParaRPr>
              <a:latin typeface="Gill Sans Light"/>
              <a:ea typeface="Gill Sans Light"/>
              <a:cs typeface="Gill Sans Light"/>
              <a:sym typeface="Gill Sans Light"/>
            </a:endParaRPr>
          </a:p>
        </p:txBody>
      </p:sp>
      <mc:AlternateContent xmlns:mc="http://schemas.openxmlformats.org/markup-compatibility/2006" xmlns:a14="http://schemas.microsoft.com/office/drawing/2010/main">
        <mc:Choice Requires="a14">
          <p:sp>
            <p:nvSpPr>
              <p:cNvPr id="1656" name="Equation"/>
              <p:cNvSpPr txBox="1"/>
              <p:nvPr/>
            </p:nvSpPr>
            <p:spPr>
              <a:xfrm>
                <a:off x="8435309" y="9577054"/>
                <a:ext cx="7269101" cy="1343747"/>
              </a:xfrm>
              <a:prstGeom prst="rect">
                <a:avLst/>
              </a:prstGeom>
              <a:ln w="12700">
                <a:miter lim="400000"/>
              </a:ln>
            </p:spPr>
            <p:txBody>
              <a:bodyPr wrap="none" lIns="0" tIns="0" rIns="0" bIns="0">
                <a:spAutoFit/>
              </a:bodyPr>
              <a:lstStyle/>
              <a:p>
                <a:pPr algn="l" defTabSz="914400" latinLnBrk="1">
                  <a:defRPr sz="1800"/>
                </a:pPr>
                <a14:m>
                  <m:oMathPara xmlns:m="http://schemas.openxmlformats.org/officeDocument/2006/math">
                    <m:oMath>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𝑄</m:t>
                          </m:r>
                        </m:e>
                        <m:sub>
                          <m:r>
                            <m:rPr>
                              <m:sty m:val="p"/>
                            </m:rPr>
                            <a:rPr sz="3200" i="1">
                              <a:solidFill>
                                <a:srgbClr val="000000"/>
                              </a:solidFill>
                              <a:latin typeface="Cambria Math" panose="02040503050406030204" pitchFamily="18" charset="0"/>
                            </a:rPr>
                            <m:t>opt</m:t>
                          </m:r>
                          <m:r>
                            <a:rPr sz="3200" i="1">
                              <a:solidFill>
                                <a:srgbClr val="000000"/>
                              </a:solidFill>
                              <a:latin typeface="Cambria Math" panose="02040503050406030204" pitchFamily="18" charset="0"/>
                            </a:rPr>
                            <m:t>,</m:t>
                          </m:r>
                          <m:r>
                            <m:rPr>
                              <m:sty m:val="p"/>
                            </m:rPr>
                            <a:rPr sz="3200" i="1">
                              <a:solidFill>
                                <a:srgbClr val="000000"/>
                              </a:solidFill>
                              <a:latin typeface="Cambria Math" panose="02040503050406030204" pitchFamily="18" charset="0"/>
                            </a:rPr>
                            <m:t>f</m:t>
                          </m:r>
                        </m:sub>
                      </m:sSub>
                      <m:r>
                        <a:rPr sz="3200" i="1">
                          <a:solidFill>
                            <a:srgbClr val="000000"/>
                          </a:solidFill>
                          <a:latin typeface="Cambria Math" panose="02040503050406030204" pitchFamily="18" charset="0"/>
                        </a:rPr>
                        <m:t>=</m:t>
                      </m:r>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𝑄</m:t>
                          </m:r>
                        </m:e>
                        <m:sub>
                          <m:r>
                            <m:rPr>
                              <m:sty m:val="p"/>
                            </m:rPr>
                            <a:rPr sz="3200" i="1">
                              <a:solidFill>
                                <a:srgbClr val="000000"/>
                              </a:solidFill>
                              <a:latin typeface="Cambria Math" panose="02040503050406030204" pitchFamily="18" charset="0"/>
                            </a:rPr>
                            <m:t>opt</m:t>
                          </m:r>
                          <m:r>
                            <a:rPr sz="3200" i="1">
                              <a:solidFill>
                                <a:srgbClr val="000000"/>
                              </a:solidFill>
                              <a:latin typeface="Cambria Math" panose="02040503050406030204" pitchFamily="18" charset="0"/>
                            </a:rPr>
                            <m:t>,</m:t>
                          </m:r>
                          <m:r>
                            <m:rPr>
                              <m:sty m:val="p"/>
                            </m:rPr>
                            <a:rPr sz="3200" i="1">
                              <a:solidFill>
                                <a:srgbClr val="000000"/>
                              </a:solidFill>
                              <a:latin typeface="Cambria Math" panose="02040503050406030204" pitchFamily="18" charset="0"/>
                            </a:rPr>
                            <m:t>i</m:t>
                          </m:r>
                        </m:sub>
                      </m:sSub>
                      <m:sSup>
                        <m:sSupPr>
                          <m:ctrlPr>
                            <a:rPr sz="3200" i="1">
                              <a:solidFill>
                                <a:srgbClr val="000000"/>
                              </a:solidFill>
                              <a:latin typeface="Cambria Math" panose="02040503050406030204" pitchFamily="18" charset="0"/>
                            </a:rPr>
                          </m:ctrlPr>
                        </m:sSupPr>
                        <m:e>
                          <m:d>
                            <m:dPr>
                              <m:ctrlPr>
                                <a:rPr sz="3200" i="1">
                                  <a:solidFill>
                                    <a:srgbClr val="000000"/>
                                  </a:solidFill>
                                  <a:latin typeface="Cambria Math" panose="02040503050406030204" pitchFamily="18" charset="0"/>
                                </a:rPr>
                              </m:ctrlPr>
                            </m:dPr>
                            <m:e>
                              <m:f>
                                <m:fPr>
                                  <m:ctrlPr>
                                    <a:rPr sz="3200" i="1">
                                      <a:solidFill>
                                        <a:srgbClr val="000000"/>
                                      </a:solidFill>
                                      <a:latin typeface="Cambria Math" panose="02040503050406030204" pitchFamily="18" charset="0"/>
                                    </a:rPr>
                                  </m:ctrlPr>
                                </m:fPr>
                                <m:num>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𝑛</m:t>
                                      </m:r>
                                    </m:e>
                                    <m:sub>
                                      <m:r>
                                        <a:rPr sz="3200" i="1">
                                          <a:solidFill>
                                            <a:srgbClr val="000000"/>
                                          </a:solidFill>
                                          <a:latin typeface="Cambria Math" panose="02040503050406030204" pitchFamily="18" charset="0"/>
                                        </a:rPr>
                                        <m:t>𝑓</m:t>
                                      </m:r>
                                    </m:sub>
                                  </m:sSub>
                                </m:num>
                                <m:den>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𝑛</m:t>
                                      </m:r>
                                    </m:e>
                                    <m:sub>
                                      <m:r>
                                        <a:rPr sz="3200" i="1">
                                          <a:solidFill>
                                            <a:srgbClr val="000000"/>
                                          </a:solidFill>
                                          <a:latin typeface="Cambria Math" panose="02040503050406030204" pitchFamily="18" charset="0"/>
                                        </a:rPr>
                                        <m:t>𝑖</m:t>
                                      </m:r>
                                    </m:sub>
                                  </m:sSub>
                                </m:den>
                              </m:f>
                            </m:e>
                          </m:d>
                        </m:e>
                        <m:sup>
                          <m:r>
                            <a:rPr sz="3200" i="1">
                              <a:solidFill>
                                <a:srgbClr val="000000"/>
                              </a:solidFill>
                              <a:latin typeface="Cambria Math" panose="02040503050406030204" pitchFamily="18" charset="0"/>
                            </a:rPr>
                            <m:t>−1/2</m:t>
                          </m:r>
                        </m:sup>
                      </m:sSup>
                      <m:r>
                        <a:rPr sz="3200" i="1">
                          <a:solidFill>
                            <a:srgbClr val="000000"/>
                          </a:solidFill>
                          <a:latin typeface="Cambria Math" panose="02040503050406030204" pitchFamily="18" charset="0"/>
                        </a:rPr>
                        <m:t>=</m:t>
                      </m:r>
                      <m:f>
                        <m:fPr>
                          <m:ctrlPr>
                            <a:rPr sz="3200" i="1">
                              <a:solidFill>
                                <a:srgbClr val="000000"/>
                              </a:solidFill>
                              <a:latin typeface="Cambria Math" panose="02040503050406030204" pitchFamily="18" charset="0"/>
                            </a:rPr>
                          </m:ctrlPr>
                        </m:fPr>
                        <m:num>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𝑄</m:t>
                              </m:r>
                            </m:e>
                            <m:sub>
                              <m:r>
                                <m:rPr>
                                  <m:sty m:val="p"/>
                                </m:rPr>
                                <a:rPr sz="3200" i="1">
                                  <a:solidFill>
                                    <a:srgbClr val="000000"/>
                                  </a:solidFill>
                                  <a:latin typeface="Cambria Math" panose="02040503050406030204" pitchFamily="18" charset="0"/>
                                </a:rPr>
                                <m:t>opt</m:t>
                              </m:r>
                              <m:r>
                                <a:rPr sz="3200" i="1">
                                  <a:solidFill>
                                    <a:srgbClr val="000000"/>
                                  </a:solidFill>
                                  <a:latin typeface="Cambria Math" panose="02040503050406030204" pitchFamily="18" charset="0"/>
                                </a:rPr>
                                <m:t>,</m:t>
                              </m:r>
                              <m:r>
                                <m:rPr>
                                  <m:sty m:val="p"/>
                                </m:rPr>
                                <a:rPr sz="3200" i="1">
                                  <a:solidFill>
                                    <a:srgbClr val="000000"/>
                                  </a:solidFill>
                                  <a:latin typeface="Cambria Math" panose="02040503050406030204" pitchFamily="18" charset="0"/>
                                </a:rPr>
                                <m:t>i</m:t>
                              </m:r>
                            </m:sub>
                          </m:sSub>
                        </m:num>
                        <m:den>
                          <m:rad>
                            <m:radPr>
                              <m:degHide m:val="on"/>
                              <m:ctrlPr>
                                <a:rPr sz="3200" i="1">
                                  <a:solidFill>
                                    <a:srgbClr val="000000"/>
                                  </a:solidFill>
                                  <a:latin typeface="Cambria Math" panose="02040503050406030204" pitchFamily="18" charset="0"/>
                                </a:rPr>
                              </m:ctrlPr>
                            </m:radPr>
                            <m:deg/>
                            <m:e>
                              <m:r>
                                <a:rPr sz="3200" i="1">
                                  <a:solidFill>
                                    <a:srgbClr val="000000"/>
                                  </a:solidFill>
                                  <a:latin typeface="Cambria Math" panose="02040503050406030204" pitchFamily="18" charset="0"/>
                                </a:rPr>
                                <m:t>10</m:t>
                              </m:r>
                            </m:e>
                          </m:rad>
                        </m:den>
                      </m:f>
                      <m:r>
                        <a:rPr sz="3200" i="1">
                          <a:solidFill>
                            <a:srgbClr val="000000"/>
                          </a:solidFill>
                          <a:latin typeface="Cambria Math" panose="02040503050406030204" pitchFamily="18" charset="0"/>
                        </a:rPr>
                        <m:t>≈0.32</m:t>
                      </m:r>
                      <m:sSub>
                        <m:sSubPr>
                          <m:ctrlPr>
                            <a:rPr sz="3200" i="1">
                              <a:solidFill>
                                <a:srgbClr val="000000"/>
                              </a:solidFill>
                              <a:latin typeface="Cambria Math" panose="02040503050406030204" pitchFamily="18" charset="0"/>
                            </a:rPr>
                          </m:ctrlPr>
                        </m:sSubPr>
                        <m:e>
                          <m:r>
                            <a:rPr sz="3200" i="1">
                              <a:solidFill>
                                <a:srgbClr val="000000"/>
                              </a:solidFill>
                              <a:latin typeface="Cambria Math" panose="02040503050406030204" pitchFamily="18" charset="0"/>
                            </a:rPr>
                            <m:t>𝑄</m:t>
                          </m:r>
                        </m:e>
                        <m:sub>
                          <m:r>
                            <m:rPr>
                              <m:sty m:val="p"/>
                            </m:rPr>
                            <a:rPr sz="3200" i="1">
                              <a:solidFill>
                                <a:srgbClr val="000000"/>
                              </a:solidFill>
                              <a:latin typeface="Cambria Math" panose="02040503050406030204" pitchFamily="18" charset="0"/>
                            </a:rPr>
                            <m:t>opt</m:t>
                          </m:r>
                          <m:r>
                            <a:rPr sz="3200" i="1">
                              <a:solidFill>
                                <a:srgbClr val="000000"/>
                              </a:solidFill>
                              <a:latin typeface="Cambria Math" panose="02040503050406030204" pitchFamily="18" charset="0"/>
                            </a:rPr>
                            <m:t>,</m:t>
                          </m:r>
                          <m:r>
                            <m:rPr>
                              <m:sty m:val="p"/>
                            </m:rPr>
                            <a:rPr sz="3200" i="1">
                              <a:solidFill>
                                <a:srgbClr val="000000"/>
                              </a:solidFill>
                              <a:latin typeface="Cambria Math" panose="02040503050406030204" pitchFamily="18" charset="0"/>
                            </a:rPr>
                            <m:t>i</m:t>
                          </m:r>
                        </m:sub>
                      </m:sSub>
                    </m:oMath>
                  </m:oMathPara>
                </a14:m>
                <a:endParaRPr sz="3200"/>
              </a:p>
            </p:txBody>
          </p:sp>
        </mc:Choice>
        <mc:Fallback xmlns="">
          <p:sp>
            <p:nvSpPr>
              <p:cNvPr id="1656" name="Equation"/>
              <p:cNvSpPr txBox="1">
                <a:spLocks noRot="1" noChangeAspect="1" noMove="1" noResize="1" noEditPoints="1" noAdjustHandles="1" noChangeArrowheads="1" noChangeShapeType="1" noTextEdit="1"/>
              </p:cNvSpPr>
              <p:nvPr/>
            </p:nvSpPr>
            <p:spPr>
              <a:xfrm>
                <a:off x="8435309" y="9577054"/>
                <a:ext cx="7269101" cy="1343747"/>
              </a:xfrm>
              <a:prstGeom prst="rect">
                <a:avLst/>
              </a:prstGeom>
              <a:blipFill>
                <a:blip r:embed="rId4"/>
                <a:stretch>
                  <a:fillRect l="-2618" t="-943" r="-5934"/>
                </a:stretch>
              </a:blipFill>
              <a:ln w="12700">
                <a:miter lim="400000"/>
              </a:ln>
            </p:spPr>
            <p:txBody>
              <a:bodyPr/>
              <a:lstStyle/>
              <a:p>
                <a:r>
                  <a:rPr lang="en-PT">
                    <a:noFill/>
                  </a:rPr>
                  <a:t> </a:t>
                </a:r>
              </a:p>
            </p:txBody>
          </p:sp>
        </mc:Fallback>
      </mc:AlternateContent>
      <p:sp>
        <p:nvSpPr>
          <p:cNvPr id="3" name="Slide Number Placeholder 2">
            <a:extLst>
              <a:ext uri="{FF2B5EF4-FFF2-40B4-BE49-F238E27FC236}">
                <a16:creationId xmlns:a16="http://schemas.microsoft.com/office/drawing/2014/main" id="{627412CF-59F9-4654-371A-278EAC9F1C80}"/>
              </a:ext>
            </a:extLst>
          </p:cNvPr>
          <p:cNvSpPr>
            <a:spLocks noGrp="1"/>
          </p:cNvSpPr>
          <p:nvPr>
            <p:ph type="sldNum" sz="quarter" idx="2"/>
          </p:nvPr>
        </p:nvSpPr>
        <p:spPr/>
        <p:txBody>
          <a:bodyPr/>
          <a:lstStyle/>
          <a:p>
            <a:fld id="{86CB4B4D-7CA3-9044-876B-883B54F8677D}" type="slidenum">
              <a:rPr lang="en-PT" smtClean="0"/>
              <a:t>44</a:t>
            </a:fld>
            <a:endParaRPr lang="en-PT"/>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ECBEF-E6E0-AC84-531A-8F6E8FD728D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4CC0F16-2C15-19DB-9C9A-3CE1DB632C38}"/>
              </a:ext>
            </a:extLst>
          </p:cNvPr>
          <p:cNvPicPr>
            <a:picLocks noChangeAspect="1"/>
          </p:cNvPicPr>
          <p:nvPr/>
        </p:nvPicPr>
        <p:blipFill>
          <a:blip r:embed="rId2"/>
          <a:stretch>
            <a:fillRect/>
          </a:stretch>
        </p:blipFill>
        <p:spPr>
          <a:xfrm>
            <a:off x="-1" y="-9716"/>
            <a:ext cx="24401273" cy="13725716"/>
          </a:xfrm>
          <a:prstGeom prst="rect">
            <a:avLst/>
          </a:prstGeom>
        </p:spPr>
      </p:pic>
      <p:sp>
        <p:nvSpPr>
          <p:cNvPr id="4" name="Slide Number Placeholder 3">
            <a:extLst>
              <a:ext uri="{FF2B5EF4-FFF2-40B4-BE49-F238E27FC236}">
                <a16:creationId xmlns:a16="http://schemas.microsoft.com/office/drawing/2014/main" id="{B8B56B74-9818-0C0F-B034-BB60C5EDE59A}"/>
              </a:ext>
            </a:extLst>
          </p:cNvPr>
          <p:cNvSpPr>
            <a:spLocks noGrp="1"/>
          </p:cNvSpPr>
          <p:nvPr>
            <p:ph type="sldNum" sz="quarter" idx="2"/>
          </p:nvPr>
        </p:nvSpPr>
        <p:spPr/>
        <p:txBody>
          <a:bodyPr/>
          <a:lstStyle/>
          <a:p>
            <a:fld id="{86CB4B4D-7CA3-9044-876B-883B54F8677D}" type="slidenum">
              <a:rPr lang="en-PT" smtClean="0"/>
              <a:t>45</a:t>
            </a:fld>
            <a:endParaRPr lang="en-PT"/>
          </a:p>
        </p:txBody>
      </p:sp>
    </p:spTree>
    <p:extLst>
      <p:ext uri="{BB962C8B-B14F-4D97-AF65-F5344CB8AC3E}">
        <p14:creationId xmlns:p14="http://schemas.microsoft.com/office/powerpoint/2010/main" val="4285349656"/>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FF51E-3B76-C6B2-98CD-72A94B98CE8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D0FE43B-202F-B840-21A5-235CC99CF0EF}"/>
              </a:ext>
            </a:extLst>
          </p:cNvPr>
          <p:cNvPicPr>
            <a:picLocks noChangeAspect="1"/>
          </p:cNvPicPr>
          <p:nvPr/>
        </p:nvPicPr>
        <p:blipFill>
          <a:blip r:embed="rId2"/>
          <a:stretch>
            <a:fillRect/>
          </a:stretch>
        </p:blipFill>
        <p:spPr>
          <a:xfrm>
            <a:off x="0" y="0"/>
            <a:ext cx="24384000" cy="13716000"/>
          </a:xfrm>
          <a:prstGeom prst="rect">
            <a:avLst/>
          </a:prstGeom>
        </p:spPr>
      </p:pic>
      <p:sp>
        <p:nvSpPr>
          <p:cNvPr id="4" name="Slide Number Placeholder 3">
            <a:extLst>
              <a:ext uri="{FF2B5EF4-FFF2-40B4-BE49-F238E27FC236}">
                <a16:creationId xmlns:a16="http://schemas.microsoft.com/office/drawing/2014/main" id="{2AD7A37A-3973-9AAB-8E29-1FB80E9336E9}"/>
              </a:ext>
            </a:extLst>
          </p:cNvPr>
          <p:cNvSpPr>
            <a:spLocks noGrp="1"/>
          </p:cNvSpPr>
          <p:nvPr>
            <p:ph type="sldNum" sz="quarter" idx="2"/>
          </p:nvPr>
        </p:nvSpPr>
        <p:spPr/>
        <p:txBody>
          <a:bodyPr/>
          <a:lstStyle/>
          <a:p>
            <a:fld id="{86CB4B4D-7CA3-9044-876B-883B54F8677D}" type="slidenum">
              <a:rPr lang="en-PT" smtClean="0"/>
              <a:t>46</a:t>
            </a:fld>
            <a:endParaRPr lang="en-PT"/>
          </a:p>
        </p:txBody>
      </p:sp>
    </p:spTree>
    <p:extLst>
      <p:ext uri="{BB962C8B-B14F-4D97-AF65-F5344CB8AC3E}">
        <p14:creationId xmlns:p14="http://schemas.microsoft.com/office/powerpoint/2010/main" val="4289853843"/>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7366F-98ED-EDCB-23B9-B6362FE8802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23DCF53-7C8D-2921-DE69-C8F33B4D49D5}"/>
              </a:ext>
            </a:extLst>
          </p:cNvPr>
          <p:cNvPicPr>
            <a:picLocks noChangeAspect="1"/>
          </p:cNvPicPr>
          <p:nvPr/>
        </p:nvPicPr>
        <p:blipFill>
          <a:blip r:embed="rId2"/>
          <a:stretch>
            <a:fillRect/>
          </a:stretch>
        </p:blipFill>
        <p:spPr>
          <a:xfrm>
            <a:off x="0" y="0"/>
            <a:ext cx="24384000" cy="13716000"/>
          </a:xfrm>
          <a:prstGeom prst="rect">
            <a:avLst/>
          </a:prstGeom>
        </p:spPr>
      </p:pic>
      <p:sp>
        <p:nvSpPr>
          <p:cNvPr id="4" name="Slide Number Placeholder 3">
            <a:extLst>
              <a:ext uri="{FF2B5EF4-FFF2-40B4-BE49-F238E27FC236}">
                <a16:creationId xmlns:a16="http://schemas.microsoft.com/office/drawing/2014/main" id="{42F35E6E-3767-B152-1E57-152659476CCA}"/>
              </a:ext>
            </a:extLst>
          </p:cNvPr>
          <p:cNvSpPr>
            <a:spLocks noGrp="1"/>
          </p:cNvSpPr>
          <p:nvPr>
            <p:ph type="sldNum" sz="quarter" idx="2"/>
          </p:nvPr>
        </p:nvSpPr>
        <p:spPr/>
        <p:txBody>
          <a:bodyPr/>
          <a:lstStyle/>
          <a:p>
            <a:fld id="{86CB4B4D-7CA3-9044-876B-883B54F8677D}" type="slidenum">
              <a:rPr lang="en-PT" smtClean="0"/>
              <a:t>47</a:t>
            </a:fld>
            <a:endParaRPr lang="en-PT"/>
          </a:p>
        </p:txBody>
      </p:sp>
    </p:spTree>
    <p:extLst>
      <p:ext uri="{BB962C8B-B14F-4D97-AF65-F5344CB8AC3E}">
        <p14:creationId xmlns:p14="http://schemas.microsoft.com/office/powerpoint/2010/main" val="3536061184"/>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A60F5-ED4F-2567-4F68-95E134A80C2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2F400BB-100A-8021-1638-3A85B49F7B24}"/>
              </a:ext>
            </a:extLst>
          </p:cNvPr>
          <p:cNvPicPr>
            <a:picLocks noChangeAspect="1"/>
          </p:cNvPicPr>
          <p:nvPr/>
        </p:nvPicPr>
        <p:blipFill>
          <a:blip r:embed="rId2"/>
          <a:stretch>
            <a:fillRect/>
          </a:stretch>
        </p:blipFill>
        <p:spPr>
          <a:xfrm>
            <a:off x="0" y="0"/>
            <a:ext cx="24384000" cy="13716000"/>
          </a:xfrm>
          <a:prstGeom prst="rect">
            <a:avLst/>
          </a:prstGeom>
        </p:spPr>
      </p:pic>
      <p:sp>
        <p:nvSpPr>
          <p:cNvPr id="4" name="Slide Number Placeholder 3">
            <a:extLst>
              <a:ext uri="{FF2B5EF4-FFF2-40B4-BE49-F238E27FC236}">
                <a16:creationId xmlns:a16="http://schemas.microsoft.com/office/drawing/2014/main" id="{BF654E45-B427-AE2D-159F-2DD2AEA1773D}"/>
              </a:ext>
            </a:extLst>
          </p:cNvPr>
          <p:cNvSpPr>
            <a:spLocks noGrp="1"/>
          </p:cNvSpPr>
          <p:nvPr>
            <p:ph type="sldNum" sz="quarter" idx="2"/>
          </p:nvPr>
        </p:nvSpPr>
        <p:spPr/>
        <p:txBody>
          <a:bodyPr/>
          <a:lstStyle/>
          <a:p>
            <a:fld id="{86CB4B4D-7CA3-9044-876B-883B54F8677D}" type="slidenum">
              <a:rPr lang="en-PT" smtClean="0"/>
              <a:t>48</a:t>
            </a:fld>
            <a:endParaRPr lang="en-PT"/>
          </a:p>
        </p:txBody>
      </p:sp>
    </p:spTree>
    <p:extLst>
      <p:ext uri="{BB962C8B-B14F-4D97-AF65-F5344CB8AC3E}">
        <p14:creationId xmlns:p14="http://schemas.microsoft.com/office/powerpoint/2010/main" val="2000079127"/>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CBD4A-7BE7-9F0F-A76E-E5268CDD976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CC97C8A-4A5C-56EA-E2C9-6F43D7F892BA}"/>
              </a:ext>
            </a:extLst>
          </p:cNvPr>
          <p:cNvPicPr>
            <a:picLocks noChangeAspect="1"/>
          </p:cNvPicPr>
          <p:nvPr/>
        </p:nvPicPr>
        <p:blipFill>
          <a:blip r:embed="rId2"/>
          <a:stretch>
            <a:fillRect/>
          </a:stretch>
        </p:blipFill>
        <p:spPr>
          <a:xfrm>
            <a:off x="0" y="0"/>
            <a:ext cx="24384000" cy="13716000"/>
          </a:xfrm>
          <a:prstGeom prst="rect">
            <a:avLst/>
          </a:prstGeom>
        </p:spPr>
      </p:pic>
      <p:sp>
        <p:nvSpPr>
          <p:cNvPr id="4" name="Slide Number Placeholder 3">
            <a:extLst>
              <a:ext uri="{FF2B5EF4-FFF2-40B4-BE49-F238E27FC236}">
                <a16:creationId xmlns:a16="http://schemas.microsoft.com/office/drawing/2014/main" id="{93CCA09B-E956-5AAF-C00E-4430CDBFE8A2}"/>
              </a:ext>
            </a:extLst>
          </p:cNvPr>
          <p:cNvSpPr>
            <a:spLocks noGrp="1"/>
          </p:cNvSpPr>
          <p:nvPr>
            <p:ph type="sldNum" sz="quarter" idx="2"/>
          </p:nvPr>
        </p:nvSpPr>
        <p:spPr/>
        <p:txBody>
          <a:bodyPr/>
          <a:lstStyle/>
          <a:p>
            <a:fld id="{86CB4B4D-7CA3-9044-876B-883B54F8677D}" type="slidenum">
              <a:rPr lang="en-PT" smtClean="0"/>
              <a:t>49</a:t>
            </a:fld>
            <a:endParaRPr lang="en-PT"/>
          </a:p>
        </p:txBody>
      </p:sp>
    </p:spTree>
    <p:extLst>
      <p:ext uri="{BB962C8B-B14F-4D97-AF65-F5344CB8AC3E}">
        <p14:creationId xmlns:p14="http://schemas.microsoft.com/office/powerpoint/2010/main" val="3756991420"/>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EA54D-4DD6-E163-0011-6F878CFCA47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CDB6DF3-5883-7B74-5B3D-4C8D51084456}"/>
              </a:ext>
            </a:extLst>
          </p:cNvPr>
          <p:cNvPicPr>
            <a:picLocks noChangeAspect="1"/>
          </p:cNvPicPr>
          <p:nvPr/>
        </p:nvPicPr>
        <p:blipFill>
          <a:blip r:embed="rId2"/>
          <a:stretch>
            <a:fillRect/>
          </a:stretch>
        </p:blipFill>
        <p:spPr>
          <a:xfrm>
            <a:off x="0" y="0"/>
            <a:ext cx="24384000" cy="13716000"/>
          </a:xfrm>
          <a:prstGeom prst="rect">
            <a:avLst/>
          </a:prstGeom>
        </p:spPr>
      </p:pic>
      <p:sp>
        <p:nvSpPr>
          <p:cNvPr id="4" name="Slide Number Placeholder 3">
            <a:extLst>
              <a:ext uri="{FF2B5EF4-FFF2-40B4-BE49-F238E27FC236}">
                <a16:creationId xmlns:a16="http://schemas.microsoft.com/office/drawing/2014/main" id="{E72D2749-0ABF-10EE-4C67-C136E6A4A5F7}"/>
              </a:ext>
            </a:extLst>
          </p:cNvPr>
          <p:cNvSpPr>
            <a:spLocks noGrp="1"/>
          </p:cNvSpPr>
          <p:nvPr>
            <p:ph type="sldNum" sz="quarter" idx="2"/>
          </p:nvPr>
        </p:nvSpPr>
        <p:spPr/>
        <p:txBody>
          <a:bodyPr/>
          <a:lstStyle/>
          <a:p>
            <a:fld id="{86CB4B4D-7CA3-9044-876B-883B54F8677D}" type="slidenum">
              <a:rPr lang="en-PT" smtClean="0"/>
              <a:t>50</a:t>
            </a:fld>
            <a:endParaRPr lang="en-PT"/>
          </a:p>
        </p:txBody>
      </p:sp>
    </p:spTree>
    <p:extLst>
      <p:ext uri="{BB962C8B-B14F-4D97-AF65-F5344CB8AC3E}">
        <p14:creationId xmlns:p14="http://schemas.microsoft.com/office/powerpoint/2010/main" val="1532077241"/>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07982-9C05-525C-8D93-BFA2BE92400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4FFD33E-D2BF-AA5B-01E3-F5B99B6CF643}"/>
              </a:ext>
            </a:extLst>
          </p:cNvPr>
          <p:cNvPicPr>
            <a:picLocks noChangeAspect="1"/>
          </p:cNvPicPr>
          <p:nvPr/>
        </p:nvPicPr>
        <p:blipFill>
          <a:blip r:embed="rId3"/>
          <a:stretch>
            <a:fillRect/>
          </a:stretch>
        </p:blipFill>
        <p:spPr>
          <a:xfrm>
            <a:off x="-193436" y="219455"/>
            <a:ext cx="23854044" cy="13130785"/>
          </a:xfrm>
          <a:prstGeom prst="rect">
            <a:avLst/>
          </a:prstGeom>
        </p:spPr>
      </p:pic>
      <p:sp>
        <p:nvSpPr>
          <p:cNvPr id="4" name="Slide Number Placeholder 3">
            <a:extLst>
              <a:ext uri="{FF2B5EF4-FFF2-40B4-BE49-F238E27FC236}">
                <a16:creationId xmlns:a16="http://schemas.microsoft.com/office/drawing/2014/main" id="{A68E05EB-8FE2-F5DC-651D-E2C4DA34AC5D}"/>
              </a:ext>
            </a:extLst>
          </p:cNvPr>
          <p:cNvSpPr>
            <a:spLocks noGrp="1"/>
          </p:cNvSpPr>
          <p:nvPr>
            <p:ph type="sldNum" sz="quarter" idx="2"/>
          </p:nvPr>
        </p:nvSpPr>
        <p:spPr/>
        <p:txBody>
          <a:bodyPr/>
          <a:lstStyle/>
          <a:p>
            <a:fld id="{86CB4B4D-7CA3-9044-876B-883B54F8677D}" type="slidenum">
              <a:rPr lang="en-PT" smtClean="0"/>
              <a:t>51</a:t>
            </a:fld>
            <a:endParaRPr lang="en-PT"/>
          </a:p>
        </p:txBody>
      </p:sp>
    </p:spTree>
    <p:extLst>
      <p:ext uri="{BB962C8B-B14F-4D97-AF65-F5344CB8AC3E}">
        <p14:creationId xmlns:p14="http://schemas.microsoft.com/office/powerpoint/2010/main" val="2838773140"/>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 name="Rectangle"/>
          <p:cNvSpPr txBox="1"/>
          <p:nvPr/>
        </p:nvSpPr>
        <p:spPr>
          <a:xfrm>
            <a:off x="0" y="-1"/>
            <a:ext cx="24384001" cy="1705709"/>
          </a:xfrm>
          <a:prstGeom prst="rect">
            <a:avLst/>
          </a:prstGeom>
          <a:solidFill>
            <a:srgbClr val="009DE0"/>
          </a:solidFill>
          <a:ln w="12700">
            <a:miter lim="400000"/>
          </a:ln>
        </p:spPr>
        <p:txBody>
          <a:bodyPr lIns="89296" tIns="89296" rIns="89296" bIns="89296" anchor="ctr"/>
          <a:lstStyle/>
          <a:p>
            <a:pPr marL="75027" marR="75027" indent="292875" algn="l" defTabSz="1696640">
              <a:lnSpc>
                <a:spcPts val="7200"/>
              </a:lnSpc>
              <a:tabLst>
                <a:tab pos="1498600" algn="l"/>
                <a:tab pos="6553200" algn="l"/>
              </a:tabLst>
              <a:defRPr sz="6000">
                <a:solidFill>
                  <a:srgbClr val="FFFFFF"/>
                </a:solidFill>
                <a:uFill>
                  <a:solidFill>
                    <a:srgbClr val="FFFFFF"/>
                  </a:solidFill>
                </a:uFill>
                <a:latin typeface="+mj-lt"/>
                <a:ea typeface="+mj-ea"/>
                <a:cs typeface="+mj-cs"/>
                <a:sym typeface="Gill Sans"/>
              </a:defRPr>
            </a:pPr>
            <a:endParaRPr/>
          </a:p>
        </p:txBody>
      </p:sp>
      <mc:AlternateContent xmlns:mc="http://schemas.openxmlformats.org/markup-compatibility/2006" xmlns:a14="http://schemas.microsoft.com/office/drawing/2010/main">
        <mc:Choice Requires="a14">
          <p:sp>
            <p:nvSpPr>
              <p:cNvPr id="1659" name="C Badiali | Thesis Defence |   June | 2026"/>
              <p:cNvSpPr txBox="1"/>
              <p:nvPr/>
            </p:nvSpPr>
            <p:spPr>
              <a:xfrm>
                <a:off x="14533057" y="13251656"/>
                <a:ext cx="9820385" cy="4800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spAutoFit/>
              </a:bodyPr>
              <a:lstStyle/>
              <a:p>
                <a:pPr lvl="2" indent="685800" algn="r" defTabSz="642937">
                  <a:lnSpc>
                    <a:spcPts val="2600"/>
                  </a:lnSpc>
                  <a:tabLst>
                    <a:tab pos="1498600" algn="l"/>
                    <a:tab pos="6553200" algn="l"/>
                  </a:tabLst>
                  <a:defRPr sz="2200">
                    <a:solidFill>
                      <a:srgbClr val="009DE0"/>
                    </a:solidFill>
                    <a:latin typeface="+mj-lt"/>
                    <a:ea typeface="+mj-ea"/>
                    <a:cs typeface="+mj-cs"/>
                    <a:sym typeface="Gill Sans"/>
                  </a:defRPr>
                </a:pPr>
                <a:r>
                  <a:t>C Badiali | Thesis Defence | </a:t>
                </a:r>
                <a14:m>
                  <m:oMath xmlns:m="http://schemas.openxmlformats.org/officeDocument/2006/math">
                    <m:sSup>
                      <m:sSupPr>
                        <m:ctrlPr>
                          <a:rPr sz="2300" i="1">
                            <a:solidFill>
                              <a:srgbClr val="009DDF"/>
                            </a:solidFill>
                            <a:latin typeface="Cambria Math" panose="02040503050406030204" pitchFamily="18" charset="0"/>
                          </a:rPr>
                        </m:ctrlPr>
                      </m:sSupPr>
                      <m:e>
                        <m:r>
                          <a:rPr sz="2300" i="1">
                            <a:solidFill>
                              <a:srgbClr val="009DDF"/>
                            </a:solidFill>
                            <a:latin typeface="Cambria Math" panose="02040503050406030204" pitchFamily="18" charset="0"/>
                          </a:rPr>
                          <m:t>9</m:t>
                        </m:r>
                      </m:e>
                      <m:sup>
                        <m:r>
                          <a:rPr sz="2300" i="1">
                            <a:solidFill>
                              <a:srgbClr val="009DDF"/>
                            </a:solidFill>
                            <a:latin typeface="Cambria Math" panose="02040503050406030204" pitchFamily="18" charset="0"/>
                          </a:rPr>
                          <m:t>𝑡ℎ</m:t>
                        </m:r>
                      </m:sup>
                    </m:sSup>
                  </m:oMath>
                </a14:m>
                <a:r>
                  <a:t> June | 2026 </a:t>
                </a:r>
              </a:p>
            </p:txBody>
          </p:sp>
        </mc:Choice>
        <mc:Fallback xmlns="">
          <p:sp>
            <p:nvSpPr>
              <p:cNvPr id="1659" name="C Badiali | Thesis Defence |   June | 2026"/>
              <p:cNvSpPr txBox="1">
                <a:spLocks noRot="1" noChangeAspect="1" noMove="1" noResize="1" noEditPoints="1" noAdjustHandles="1" noChangeArrowheads="1" noChangeShapeType="1" noTextEdit="1"/>
              </p:cNvSpPr>
              <p:nvPr/>
            </p:nvSpPr>
            <p:spPr>
              <a:xfrm>
                <a:off x="14533057" y="13251656"/>
                <a:ext cx="9820385" cy="480023"/>
              </a:xfrm>
              <a:prstGeom prst="rect">
                <a:avLst/>
              </a:prstGeom>
              <a:blipFill>
                <a:blip r:embed="rId3"/>
                <a:stretch>
                  <a:fillRect t="-2564" r="-1809" b="-179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pic>
        <p:nvPicPr>
          <p:cNvPr id="1660" name="Tecnico_ID_Principal_RBG-BRANCO.png" descr="Tecnico_ID_Principal_RBG-BRANCO.png"/>
          <p:cNvPicPr>
            <a:picLocks noChangeAspect="1"/>
          </p:cNvPicPr>
          <p:nvPr/>
        </p:nvPicPr>
        <p:blipFill>
          <a:blip r:embed="rId4"/>
          <a:stretch>
            <a:fillRect/>
          </a:stretch>
        </p:blipFill>
        <p:spPr>
          <a:xfrm>
            <a:off x="21096067" y="91707"/>
            <a:ext cx="2741243" cy="1522293"/>
          </a:xfrm>
          <a:prstGeom prst="rect">
            <a:avLst/>
          </a:prstGeom>
          <a:ln w="12700">
            <a:miter lim="400000"/>
          </a:ln>
        </p:spPr>
      </p:pic>
      <p:sp>
        <p:nvSpPr>
          <p:cNvPr id="1661" name="Charge Scaling and Comparison with Muon Collider Requirements"/>
          <p:cNvSpPr txBox="1"/>
          <p:nvPr/>
        </p:nvSpPr>
        <p:spPr>
          <a:xfrm>
            <a:off x="377572" y="313851"/>
            <a:ext cx="20650498" cy="981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lvl1pPr marL="75027" marR="75027" indent="292875" algn="l" defTabSz="1696640">
              <a:lnSpc>
                <a:spcPts val="6900"/>
              </a:lnSpc>
              <a:tabLst>
                <a:tab pos="1498600" algn="l"/>
                <a:tab pos="6553200" algn="l"/>
              </a:tabLst>
              <a:defRPr sz="5800">
                <a:solidFill>
                  <a:srgbClr val="FFFFFF"/>
                </a:solidFill>
                <a:uFill>
                  <a:solidFill>
                    <a:srgbClr val="FFFFFF"/>
                  </a:solidFill>
                </a:uFill>
                <a:latin typeface="+mj-lt"/>
                <a:ea typeface="+mj-ea"/>
                <a:cs typeface="+mj-cs"/>
                <a:sym typeface="Gill Sans"/>
              </a:defRPr>
            </a:lvl1pPr>
          </a:lstStyle>
          <a:p>
            <a:r>
              <a:t>Charge Scaling and Comparison with Muon Collider Requirements </a:t>
            </a:r>
          </a:p>
        </p:txBody>
      </p:sp>
      <p:sp>
        <p:nvSpPr>
          <p:cNvPr id="1662" name="Simulated case:…"/>
          <p:cNvSpPr txBox="1"/>
          <p:nvPr/>
        </p:nvSpPr>
        <p:spPr>
          <a:xfrm>
            <a:off x="846559" y="2213054"/>
            <a:ext cx="7468390" cy="26064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lgn="l" defTabSz="457200">
              <a:spcBef>
                <a:spcPts val="1400"/>
              </a:spcBef>
              <a:defRPr sz="3200">
                <a:latin typeface="+mj-lt"/>
                <a:ea typeface="+mj-ea"/>
                <a:cs typeface="+mj-cs"/>
                <a:sym typeface="Gill Sans"/>
              </a:defRPr>
            </a:pPr>
            <a:r>
              <a:rPr dirty="0"/>
              <a:t>Simulated case:</a:t>
            </a:r>
          </a:p>
          <a:p>
            <a:pPr marL="457200" indent="-317500" algn="l" defTabSz="457200">
              <a:buSzPct val="75000"/>
              <a:buFont typeface="Times Roman"/>
              <a:buChar char="•"/>
              <a:defRPr sz="3200">
                <a:latin typeface="Gill Sans Light"/>
                <a:ea typeface="Gill Sans Light"/>
                <a:cs typeface="Gill Sans Light"/>
                <a:sym typeface="Gill Sans Light"/>
              </a:defRPr>
            </a:pPr>
            <a:r>
              <a:rPr dirty="0"/>
              <a:t>Optimum beam loading: </a:t>
            </a:r>
            <a:r>
              <a:rPr dirty="0" err="1"/>
              <a:t>Λ</a:t>
            </a:r>
            <a:r>
              <a:rPr dirty="0"/>
              <a:t> ≈ </a:t>
            </a:r>
            <a:r>
              <a:rPr lang="pt-PT" dirty="0"/>
              <a:t>0.13</a:t>
            </a:r>
            <a:endParaRPr dirty="0"/>
          </a:p>
          <a:p>
            <a:pPr marL="457200" indent="-317500" algn="l" defTabSz="457200">
              <a:buSzPct val="75000"/>
              <a:buFont typeface="Times Roman"/>
              <a:buChar char="•"/>
              <a:defRPr sz="3200">
                <a:latin typeface="Gill Sans Light"/>
                <a:ea typeface="Gill Sans Light"/>
                <a:cs typeface="Gill Sans Light"/>
                <a:sym typeface="Gill Sans Light"/>
              </a:defRPr>
            </a:pPr>
            <a:r>
              <a:rPr dirty="0"/>
              <a:t>Injected charge: Q ≈ </a:t>
            </a:r>
            <a:r>
              <a:rPr lang="pt-PT" dirty="0"/>
              <a:t>11</a:t>
            </a:r>
            <a:r>
              <a:rPr dirty="0"/>
              <a:t> </a:t>
            </a:r>
            <a:r>
              <a:rPr dirty="0" err="1"/>
              <a:t>pC</a:t>
            </a:r>
            <a:endParaRPr dirty="0"/>
          </a:p>
          <a:p>
            <a:pPr marL="457200" indent="-317500" algn="l" defTabSz="457200">
              <a:buSzPct val="75000"/>
              <a:buFont typeface="Times Roman"/>
              <a:buChar char="•"/>
              <a:defRPr sz="3200">
                <a:latin typeface="Gill Sans Light"/>
                <a:ea typeface="Gill Sans Light"/>
                <a:cs typeface="Gill Sans Light"/>
                <a:sym typeface="Gill Sans Light"/>
              </a:defRPr>
            </a:pPr>
            <a:r>
              <a:rPr dirty="0"/>
              <a:t>Trapped charge: ≈ </a:t>
            </a:r>
            <a:r>
              <a:rPr lang="pt-PT" dirty="0"/>
              <a:t>11</a:t>
            </a:r>
            <a:r>
              <a:rPr dirty="0"/>
              <a:t> </a:t>
            </a:r>
            <a:r>
              <a:rPr dirty="0" err="1"/>
              <a:t>pC</a:t>
            </a:r>
            <a:r>
              <a:rPr dirty="0"/>
              <a:t> (100% trapping)</a:t>
            </a:r>
          </a:p>
          <a:p>
            <a:pPr marL="457200" indent="-317500" algn="l" defTabSz="457200">
              <a:buSzPct val="75000"/>
              <a:buFont typeface="Times Roman"/>
              <a:buChar char="•"/>
              <a:defRPr sz="3200">
                <a:latin typeface="Gill Sans Light"/>
                <a:ea typeface="Gill Sans Light"/>
                <a:cs typeface="Gill Sans Light"/>
                <a:sym typeface="Gill Sans Light"/>
              </a:defRPr>
            </a:pPr>
            <a:r>
              <a:rPr dirty="0"/>
              <a:t>Muon population: ≈ </a:t>
            </a:r>
            <a:r>
              <a:rPr lang="pt-PT" dirty="0"/>
              <a:t>7</a:t>
            </a:r>
            <a:r>
              <a:rPr dirty="0"/>
              <a:t> × 10⁷ </a:t>
            </a:r>
            <a:r>
              <a:rPr dirty="0" err="1"/>
              <a:t>μ</a:t>
            </a:r>
            <a:endParaRPr dirty="0"/>
          </a:p>
        </p:txBody>
      </p:sp>
      <mc:AlternateContent xmlns:mc="http://schemas.openxmlformats.org/markup-compatibility/2006" xmlns:a14="http://schemas.microsoft.com/office/drawing/2010/main">
        <mc:Choice Requires="a14">
          <p:sp>
            <p:nvSpPr>
              <p:cNvPr id="1663" name="Scaling of maximum charge…"/>
              <p:cNvSpPr txBox="1"/>
              <p:nvPr/>
            </p:nvSpPr>
            <p:spPr>
              <a:xfrm>
                <a:off x="914009" y="5911669"/>
                <a:ext cx="7033684" cy="6736816"/>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71437" tIns="71437" rIns="71437" bIns="71437" anchor="ctr">
                <a:spAutoFit/>
              </a:bodyPr>
              <a:lstStyle/>
              <a:p>
                <a:pPr algn="l" defTabSz="457200">
                  <a:spcBef>
                    <a:spcPts val="1400"/>
                  </a:spcBef>
                  <a:defRPr sz="3200">
                    <a:latin typeface="+mj-lt"/>
                    <a:ea typeface="+mj-ea"/>
                    <a:cs typeface="+mj-cs"/>
                    <a:sym typeface="Gill Sans"/>
                  </a:defRPr>
                </a:pPr>
                <a:r>
                  <a:t>Scaling of maximum charge</a:t>
                </a:r>
              </a:p>
              <a:p>
                <a:pPr algn="l" defTabSz="457200">
                  <a:spcBef>
                    <a:spcPts val="1200"/>
                  </a:spcBef>
                  <a:defRPr sz="3200">
                    <a:latin typeface="Gill Sans Light"/>
                    <a:ea typeface="Gill Sans Light"/>
                    <a:cs typeface="Gill Sans Light"/>
                    <a:sym typeface="Gill Sans Light"/>
                  </a:defRPr>
                </a:pPr>
                <a:r>
                  <a:t>Bubble radius:</a:t>
                </a:r>
                <a:br/>
                <a:br/>
                <a14:m>
                  <m:oMathPara xmlns:m="http://schemas.openxmlformats.org/officeDocument/2006/math">
                    <m:o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𝑅</m:t>
                          </m:r>
                        </m:e>
                        <m:sub>
                          <m:r>
                            <a:rPr sz="3350" i="1">
                              <a:solidFill>
                                <a:srgbClr val="000000"/>
                              </a:solidFill>
                              <a:latin typeface="Cambria Math" panose="02040503050406030204" pitchFamily="18" charset="0"/>
                            </a:rPr>
                            <m:t>𝑏</m:t>
                          </m:r>
                        </m:sub>
                      </m:sSub>
                      <m:r>
                        <a:rPr sz="3350" i="1">
                          <a:solidFill>
                            <a:srgbClr val="000000"/>
                          </a:solidFill>
                          <a:latin typeface="Cambria Math" panose="02040503050406030204" pitchFamily="18" charset="0"/>
                        </a:rPr>
                        <m:t>∝</m:t>
                      </m:r>
                      <m:f>
                        <m:fPr>
                          <m:ctrlPr>
                            <a:rPr sz="3350" i="1">
                              <a:solidFill>
                                <a:srgbClr val="000000"/>
                              </a:solidFill>
                              <a:latin typeface="Cambria Math" panose="02040503050406030204" pitchFamily="18" charset="0"/>
                            </a:rPr>
                          </m:ctrlPr>
                        </m:fPr>
                        <m:num>
                          <m:rad>
                            <m:radPr>
                              <m:degHide m:val="on"/>
                              <m:ctrlPr>
                                <a:rPr sz="3350" i="1">
                                  <a:solidFill>
                                    <a:srgbClr val="000000"/>
                                  </a:solidFill>
                                  <a:latin typeface="Cambria Math" panose="02040503050406030204" pitchFamily="18" charset="0"/>
                                </a:rPr>
                              </m:ctrlPr>
                            </m:radPr>
                            <m:deg/>
                            <m:e>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𝑎</m:t>
                                  </m:r>
                                </m:e>
                                <m:sub>
                                  <m:r>
                                    <a:rPr sz="3350" i="1">
                                      <a:solidFill>
                                        <a:srgbClr val="000000"/>
                                      </a:solidFill>
                                      <a:latin typeface="Cambria Math" panose="02040503050406030204" pitchFamily="18" charset="0"/>
                                    </a:rPr>
                                    <m:t>0</m:t>
                                  </m:r>
                                </m:sub>
                              </m:sSub>
                            </m:e>
                          </m:rad>
                        </m:num>
                        <m:den>
                          <m:rad>
                            <m:radPr>
                              <m:degHide m:val="on"/>
                              <m:ctrlPr>
                                <a:rPr sz="3350" i="1">
                                  <a:solidFill>
                                    <a:srgbClr val="000000"/>
                                  </a:solidFill>
                                  <a:latin typeface="Cambria Math" panose="02040503050406030204" pitchFamily="18" charset="0"/>
                                </a:rPr>
                              </m:ctrlPr>
                            </m:radPr>
                            <m:deg/>
                            <m:e>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𝑛</m:t>
                                  </m:r>
                                </m:e>
                                <m:sub>
                                  <m:r>
                                    <a:rPr sz="3350" i="1">
                                      <a:solidFill>
                                        <a:srgbClr val="000000"/>
                                      </a:solidFill>
                                      <a:latin typeface="Cambria Math" panose="02040503050406030204" pitchFamily="18" charset="0"/>
                                    </a:rPr>
                                    <m:t>0</m:t>
                                  </m:r>
                                </m:sub>
                              </m:sSub>
                            </m:e>
                          </m:rad>
                        </m:den>
                      </m:f>
                    </m:oMath>
                  </m:oMathPara>
                </a14:m>
                <a:endParaRPr/>
              </a:p>
              <a:p>
                <a:pPr algn="l" defTabSz="457200">
                  <a:spcBef>
                    <a:spcPts val="1200"/>
                  </a:spcBef>
                  <a:defRPr sz="3200">
                    <a:latin typeface="Gill Sans Light"/>
                    <a:ea typeface="Gill Sans Light"/>
                    <a:cs typeface="Gill Sans Light"/>
                    <a:sym typeface="Gill Sans Light"/>
                  </a:defRPr>
                </a:pPr>
                <a:r>
                  <a:t>Maximum supported charge:</a:t>
                </a:r>
                <a:br/>
                <a:b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𝑄</m:t>
                        </m:r>
                      </m:e>
                      <m:sub>
                        <m:r>
                          <a:rPr sz="3350" i="1">
                            <a:solidFill>
                              <a:srgbClr val="000000"/>
                            </a:solidFill>
                            <a:latin typeface="Cambria Math" panose="02040503050406030204" pitchFamily="18" charset="0"/>
                          </a:rPr>
                          <m:t>𝑚𝑎𝑥</m:t>
                        </m:r>
                      </m:sub>
                    </m:sSub>
                    <m:r>
                      <a:rPr sz="3350" i="1">
                        <a:solidFill>
                          <a:srgbClr val="000000"/>
                        </a:solidFill>
                        <a:latin typeface="Cambria Math" panose="02040503050406030204" pitchFamily="18" charset="0"/>
                      </a:rPr>
                      <m:t>∝</m:t>
                    </m:r>
                    <m:f>
                      <m:fPr>
                        <m:ctrlPr>
                          <a:rPr sz="3350" i="1">
                            <a:solidFill>
                              <a:srgbClr val="000000"/>
                            </a:solidFill>
                            <a:latin typeface="Cambria Math" panose="02040503050406030204" pitchFamily="18" charset="0"/>
                          </a:rPr>
                        </m:ctrlPr>
                      </m:fPr>
                      <m:num>
                        <m:sSubSup>
                          <m:sSubSupPr>
                            <m:ctrlPr>
                              <a:rPr sz="3350" i="1">
                                <a:solidFill>
                                  <a:srgbClr val="000000"/>
                                </a:solidFill>
                                <a:latin typeface="Cambria Math" panose="02040503050406030204" pitchFamily="18" charset="0"/>
                              </a:rPr>
                            </m:ctrlPr>
                          </m:sSubSupPr>
                          <m:e>
                            <m:r>
                              <a:rPr sz="3350" i="1">
                                <a:solidFill>
                                  <a:srgbClr val="000000"/>
                                </a:solidFill>
                                <a:latin typeface="Cambria Math" panose="02040503050406030204" pitchFamily="18" charset="0"/>
                              </a:rPr>
                              <m:t>𝑎</m:t>
                            </m:r>
                          </m:e>
                          <m:sub>
                            <m:r>
                              <a:rPr sz="3350" i="1">
                                <a:solidFill>
                                  <a:srgbClr val="000000"/>
                                </a:solidFill>
                                <a:latin typeface="Cambria Math" panose="02040503050406030204" pitchFamily="18" charset="0"/>
                              </a:rPr>
                              <m:t>0</m:t>
                            </m:r>
                          </m:sub>
                          <m:sup>
                            <m:f>
                              <m:fPr>
                                <m:type m:val="lin"/>
                                <m:ctrlPr>
                                  <a:rPr sz="3350" i="1">
                                    <a:solidFill>
                                      <a:srgbClr val="000000"/>
                                    </a:solidFill>
                                    <a:latin typeface="Cambria Math" panose="02040503050406030204" pitchFamily="18" charset="0"/>
                                  </a:rPr>
                                </m:ctrlPr>
                              </m:fPr>
                              <m:num>
                                <m:r>
                                  <a:rPr sz="3350" i="1">
                                    <a:solidFill>
                                      <a:srgbClr val="000000"/>
                                    </a:solidFill>
                                    <a:latin typeface="Cambria Math" panose="02040503050406030204" pitchFamily="18" charset="0"/>
                                  </a:rPr>
                                  <m:t>3</m:t>
                                </m:r>
                              </m:num>
                              <m:den>
                                <m:r>
                                  <a:rPr sz="3350" i="1">
                                    <a:solidFill>
                                      <a:srgbClr val="000000"/>
                                    </a:solidFill>
                                    <a:latin typeface="Cambria Math" panose="02040503050406030204" pitchFamily="18" charset="0"/>
                                  </a:rPr>
                                  <m:t>2</m:t>
                                </m:r>
                              </m:den>
                            </m:f>
                          </m:sup>
                        </m:sSubSup>
                      </m:num>
                      <m:den>
                        <m:rad>
                          <m:radPr>
                            <m:degHide m:val="on"/>
                            <m:ctrlPr>
                              <a:rPr sz="3350" i="1">
                                <a:solidFill>
                                  <a:srgbClr val="000000"/>
                                </a:solidFill>
                                <a:latin typeface="Cambria Math" panose="02040503050406030204" pitchFamily="18" charset="0"/>
                              </a:rPr>
                            </m:ctrlPr>
                          </m:radPr>
                          <m:deg/>
                          <m:e>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𝑛</m:t>
                                </m:r>
                              </m:e>
                              <m:sub>
                                <m:r>
                                  <a:rPr sz="3350" i="1">
                                    <a:solidFill>
                                      <a:srgbClr val="000000"/>
                                    </a:solidFill>
                                    <a:latin typeface="Cambria Math" panose="02040503050406030204" pitchFamily="18" charset="0"/>
                                  </a:rPr>
                                  <m:t>0</m:t>
                                </m:r>
                              </m:sub>
                            </m:sSub>
                          </m:e>
                        </m:rad>
                      </m:den>
                    </m:f>
                  </m:oMath>
                </a14:m>
                <a:r>
                  <a:t>Therefore:</a:t>
                </a:r>
              </a:p>
              <a:p>
                <a:pPr marL="457200" indent="-317500" algn="l" defTabSz="457200">
                  <a:buSzPct val="71000"/>
                  <a:buFont typeface="Times Roman"/>
                  <a:buChar char="•"/>
                  <a:defRPr sz="3200">
                    <a:latin typeface="Gill Sans Light"/>
                    <a:ea typeface="Gill Sans Light"/>
                    <a:cs typeface="Gill Sans Light"/>
                    <a:sym typeface="Gill Sans Light"/>
                  </a:defRPr>
                </a:pPr>
                <a:r>
                  <a:t>↑ (</a:t>
                </a: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𝑎</m:t>
                        </m:r>
                      </m:e>
                      <m:sub>
                        <m:r>
                          <a:rPr sz="3350" i="1">
                            <a:solidFill>
                              <a:srgbClr val="000000"/>
                            </a:solidFill>
                            <a:latin typeface="Cambria Math" panose="02040503050406030204" pitchFamily="18" charset="0"/>
                          </a:rPr>
                          <m:t>0</m:t>
                        </m:r>
                      </m:sub>
                    </m:sSub>
                  </m:oMath>
                </a14:m>
                <a:r>
                  <a:t>) ⇒ larger bubble ⇒ higher charge</a:t>
                </a:r>
              </a:p>
              <a:p>
                <a:pPr marL="457200" indent="-317500" algn="l" defTabSz="457200">
                  <a:buSzPct val="71000"/>
                  <a:buFont typeface="Times Roman"/>
                  <a:buChar char="•"/>
                  <a:defRPr sz="3200">
                    <a:latin typeface="Gill Sans Light"/>
                    <a:ea typeface="Gill Sans Light"/>
                    <a:cs typeface="Gill Sans Light"/>
                    <a:sym typeface="Gill Sans Light"/>
                  </a:defRPr>
                </a:pPr>
                <a:r>
                  <a:t>↓ (</a:t>
                </a:r>
                <a14:m>
                  <m:oMath xmlns:m="http://schemas.openxmlformats.org/officeDocument/2006/math">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𝑛</m:t>
                        </m:r>
                      </m:e>
                      <m:sub>
                        <m:r>
                          <a:rPr sz="3350" i="1">
                            <a:solidFill>
                              <a:srgbClr val="000000"/>
                            </a:solidFill>
                            <a:latin typeface="Cambria Math" panose="02040503050406030204" pitchFamily="18" charset="0"/>
                          </a:rPr>
                          <m:t>0</m:t>
                        </m:r>
                      </m:sub>
                    </m:sSub>
                  </m:oMath>
                </a14:m>
                <a:r>
                  <a:t>) ⇒ larger bubble ⇒ higher charge</a:t>
                </a:r>
              </a:p>
            </p:txBody>
          </p:sp>
        </mc:Choice>
        <mc:Fallback xmlns="">
          <p:sp>
            <p:nvSpPr>
              <p:cNvPr id="1663" name="Scaling of maximum charge…"/>
              <p:cNvSpPr txBox="1">
                <a:spLocks noRot="1" noChangeAspect="1" noMove="1" noResize="1" noEditPoints="1" noAdjustHandles="1" noChangeArrowheads="1" noChangeShapeType="1" noTextEdit="1"/>
              </p:cNvSpPr>
              <p:nvPr/>
            </p:nvSpPr>
            <p:spPr>
              <a:xfrm>
                <a:off x="914009" y="5911669"/>
                <a:ext cx="7033684" cy="6736816"/>
              </a:xfrm>
              <a:prstGeom prst="rect">
                <a:avLst/>
              </a:prstGeom>
              <a:blipFill>
                <a:blip r:embed="rId5"/>
                <a:stretch>
                  <a:fillRect l="-2527" r="-2166"/>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mc:AlternateContent xmlns:mc="http://schemas.openxmlformats.org/markup-compatibility/2006" xmlns:a14="http://schemas.microsoft.com/office/drawing/2010/main">
        <mc:Choice Requires="a14">
          <p:sp>
            <p:nvSpPr>
              <p:cNvPr id="1664" name="Baseline ~11 pC…"/>
              <p:cNvSpPr txBox="1"/>
              <p:nvPr/>
            </p:nvSpPr>
            <p:spPr>
              <a:xfrm>
                <a:off x="12097782" y="7265461"/>
                <a:ext cx="6868803" cy="257899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spAutoFit/>
              </a:bodyPr>
              <a:lstStyle/>
              <a:p>
                <a:pPr algn="l" defTabSz="457200">
                  <a:defRPr sz="3200">
                    <a:latin typeface="Gill Sans Light"/>
                    <a:ea typeface="Gill Sans Light"/>
                    <a:cs typeface="Gill Sans Light"/>
                    <a:sym typeface="Gill Sans Light"/>
                  </a:defRPr>
                </a:pPr>
                <a:r>
                  <a:t>Baseline ~11 pC</a:t>
                </a:r>
              </a:p>
              <a:p>
                <a:pPr algn="l" defTabSz="457200">
                  <a:defRPr sz="3200">
                    <a:latin typeface="Gill Sans Light"/>
                    <a:ea typeface="Gill Sans Light"/>
                    <a:cs typeface="Gill Sans Light"/>
                    <a:sym typeface="Gill Sans Light"/>
                  </a:defRPr>
                </a:pPr>
                <a:r>
                  <a:t>a₀ : 2 a₀ → 4 ~30 pC</a:t>
                </a:r>
              </a:p>
              <a:p>
                <a:pPr algn="l" defTabSz="457200">
                  <a:defRPr sz="3200">
                    <a:latin typeface="Gill Sans Light"/>
                    <a:ea typeface="Gill Sans Light"/>
                    <a:cs typeface="Gill Sans Light"/>
                    <a:sym typeface="Gill Sans Light"/>
                  </a:defRPr>
                </a:pPr>
                <a:r>
                  <a:t>n₀ → n₀/10 ~35 pC</a:t>
                </a:r>
              </a:p>
              <a:p>
                <a:pPr algn="l" defTabSz="457200">
                  <a:defRPr sz="3200">
                    <a:latin typeface="Gill Sans Light"/>
                    <a:ea typeface="Gill Sans Light"/>
                    <a:cs typeface="Gill Sans Light"/>
                    <a:sym typeface="Gill Sans Light"/>
                  </a:defRPr>
                </a:pPr>
                <a:r>
                  <a:t>Both changes ~100 pC (</a:t>
                </a:r>
                <a14:m>
                  <m:oMath xmlns:m="http://schemas.openxmlformats.org/officeDocument/2006/math">
                    <m:r>
                      <a:rPr sz="3350" i="1">
                        <a:solidFill>
                          <a:srgbClr val="000000"/>
                        </a:solidFill>
                        <a:latin typeface="Cambria Math" panose="02040503050406030204" pitchFamily="18" charset="0"/>
                      </a:rPr>
                      <m:t>7⋅</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10</m:t>
                        </m:r>
                      </m:e>
                      <m:sup>
                        <m:r>
                          <a:rPr sz="3350" i="1">
                            <a:solidFill>
                              <a:srgbClr val="000000"/>
                            </a:solidFill>
                            <a:latin typeface="Cambria Math" panose="02040503050406030204" pitchFamily="18" charset="0"/>
                          </a:rPr>
                          <m:t>8</m:t>
                        </m:r>
                      </m:sup>
                    </m:sSup>
                  </m:oMath>
                </a14:m>
                <a:r>
                  <a:t> muons vs </a:t>
                </a:r>
                <a14:m>
                  <m:oMath xmlns:m="http://schemas.openxmlformats.org/officeDocument/2006/math">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10</m:t>
                        </m:r>
                      </m:e>
                      <m:sup>
                        <m:r>
                          <a:rPr sz="3350" i="1">
                            <a:solidFill>
                              <a:srgbClr val="000000"/>
                            </a:solidFill>
                            <a:latin typeface="Cambria Math" panose="02040503050406030204" pitchFamily="18" charset="0"/>
                          </a:rPr>
                          <m:t>10</m:t>
                        </m:r>
                      </m:sup>
                    </m:sSup>
                  </m:oMath>
                </a14:m>
                <a:r>
                  <a:t>-</a:t>
                </a:r>
                <a14:m>
                  <m:oMath xmlns:m="http://schemas.openxmlformats.org/officeDocument/2006/math">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10</m:t>
                        </m:r>
                      </m:e>
                      <m:sup>
                        <m:r>
                          <a:rPr sz="3350" i="1">
                            <a:solidFill>
                              <a:srgbClr val="000000"/>
                            </a:solidFill>
                            <a:latin typeface="Cambria Math" panose="02040503050406030204" pitchFamily="18" charset="0"/>
                          </a:rPr>
                          <m:t>12</m:t>
                        </m:r>
                      </m:sup>
                    </m:sSup>
                  </m:oMath>
                </a14:m>
                <a:r>
                  <a:t> needed for a collider)</a:t>
                </a:r>
              </a:p>
            </p:txBody>
          </p:sp>
        </mc:Choice>
        <mc:Fallback xmlns="">
          <p:sp>
            <p:nvSpPr>
              <p:cNvPr id="1664" name="Baseline ~11 pC…"/>
              <p:cNvSpPr txBox="1">
                <a:spLocks noRot="1" noChangeAspect="1" noMove="1" noResize="1" noEditPoints="1" noAdjustHandles="1" noChangeArrowheads="1" noChangeShapeType="1" noTextEdit="1"/>
              </p:cNvSpPr>
              <p:nvPr/>
            </p:nvSpPr>
            <p:spPr>
              <a:xfrm>
                <a:off x="12097782" y="7265461"/>
                <a:ext cx="6868803" cy="2578997"/>
              </a:xfrm>
              <a:prstGeom prst="rect">
                <a:avLst/>
              </a:prstGeom>
              <a:blipFill>
                <a:blip r:embed="rId6"/>
                <a:stretch>
                  <a:fillRect l="-2583" t="-2941" b="-7353"/>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PT">
                    <a:noFill/>
                  </a:rPr>
                  <a:t> </a:t>
                </a:r>
              </a:p>
            </p:txBody>
          </p:sp>
        </mc:Fallback>
      </mc:AlternateContent>
      <p:sp>
        <p:nvSpPr>
          <p:cNvPr id="1665" name="Arrow"/>
          <p:cNvSpPr/>
          <p:nvPr/>
        </p:nvSpPr>
        <p:spPr>
          <a:xfrm>
            <a:off x="8476421" y="8102393"/>
            <a:ext cx="1151737" cy="905132"/>
          </a:xfrm>
          <a:prstGeom prst="rightArrow">
            <a:avLst>
              <a:gd name="adj1" fmla="val 32000"/>
              <a:gd name="adj2" fmla="val 81437"/>
            </a:avLst>
          </a:prstGeom>
          <a:ln w="25400">
            <a:solidFill>
              <a:srgbClr val="000000"/>
            </a:solidFill>
            <a:miter lim="400000"/>
          </a:ln>
        </p:spPr>
        <p:txBody>
          <a:bodyPr lIns="71437" tIns="71437" rIns="71437" bIns="71437" anchor="ctr"/>
          <a:lstStyle/>
          <a:p>
            <a:pPr>
              <a:defRPr sz="3200">
                <a:solidFill>
                  <a:srgbClr val="FFFFFF"/>
                </a:solidFill>
              </a:defRPr>
            </a:pPr>
            <a:endParaRPr/>
          </a:p>
        </p:txBody>
      </p:sp>
      <p:sp>
        <p:nvSpPr>
          <p:cNvPr id="2" name="Slide Number Placeholder 1">
            <a:extLst>
              <a:ext uri="{FF2B5EF4-FFF2-40B4-BE49-F238E27FC236}">
                <a16:creationId xmlns:a16="http://schemas.microsoft.com/office/drawing/2014/main" id="{3A0EBD0A-81DB-4212-F545-9A7E66A17367}"/>
              </a:ext>
            </a:extLst>
          </p:cNvPr>
          <p:cNvSpPr>
            <a:spLocks noGrp="1"/>
          </p:cNvSpPr>
          <p:nvPr>
            <p:ph type="sldNum" sz="quarter" idx="2"/>
          </p:nvPr>
        </p:nvSpPr>
        <p:spPr/>
        <p:txBody>
          <a:bodyPr/>
          <a:lstStyle/>
          <a:p>
            <a:fld id="{86CB4B4D-7CA3-9044-876B-883B54F8677D}" type="slidenum">
              <a:rPr lang="en-PT" smtClean="0"/>
              <a:t>52</a:t>
            </a:fld>
            <a:endParaRPr lang="en-PT"/>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50000"/>
            </a:srgbClr>
          </a:outerShdw>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50000"/>
            </a:srgbClr>
          </a:outerShdw>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3832</TotalTime>
  <Words>5195</Words>
  <Application>Microsoft Macintosh PowerPoint</Application>
  <PresentationFormat>Custom</PresentationFormat>
  <Paragraphs>558</Paragraphs>
  <Slides>52</Slides>
  <Notes>14</Notes>
  <HiddenSlides>0</HiddenSlides>
  <MMClips>16</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Cambria Math</vt:lpstr>
      <vt:lpstr>Gill Sans</vt:lpstr>
      <vt:lpstr>Gill Sans Light</vt:lpstr>
      <vt:lpstr>Gill Sans SemiBold</vt:lpstr>
      <vt:lpstr>Helvetica Light</vt:lpstr>
      <vt:lpstr>Helvetica Neue</vt:lpstr>
      <vt:lpstr>Lucida Grande</vt:lpstr>
      <vt:lpstr>Times Roman</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Chiara Badiali</cp:lastModifiedBy>
  <cp:revision>111</cp:revision>
  <dcterms:modified xsi:type="dcterms:W3CDTF">2026-09-21T13:25:36Z</dcterms:modified>
</cp:coreProperties>
</file>