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45" r:id="rId2"/>
    <p:sldId id="34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995" autoAdjust="0"/>
  </p:normalViewPr>
  <p:slideViewPr>
    <p:cSldViewPr snapToGrid="0">
      <p:cViewPr varScale="1">
        <p:scale>
          <a:sx n="66" d="100"/>
          <a:sy n="66" d="100"/>
        </p:scale>
        <p:origin x="60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BCB637-8F19-4049-B685-96225804557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08D451-021B-4034-84DE-F2369538E68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5AADB-056B-40F7-9EF1-F3E97EE6989A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D855B9-C13F-419E-B51B-92D0FAED852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CD3725-3E3C-4D9D-9E13-60F08545B5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D466B4-DE39-4433-BEAE-1BA710D56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4619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AC7E2D-12D8-43C1-86CE-7D7371C7C7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37736-61ED-4D44-B515-97C70C4EA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76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Andrini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Greta (SPARQS-Torino)</a:t>
            </a:r>
          </a:p>
          <a:p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Balconi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Lorenzo (ECHO-MAGNET-Milano)</a:t>
            </a:r>
          </a:p>
          <a:p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Margotti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Lorenzo (PHASE-gamma-Bologna)</a:t>
            </a:r>
          </a:p>
          <a:p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Khwairakpam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Omorjit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Singh (HILLIS-LNL)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Giovannetti Matteo (MSPC-LNF)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Marco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Battestini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(PROBE-TIFPA)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37736-61ED-4D44-B515-97C70C4EA03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894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Andrini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Greta (SPARQS-Torino)</a:t>
            </a:r>
          </a:p>
          <a:p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Balconi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Lorenzo (ECHO-MAGNET-Milano)</a:t>
            </a:r>
          </a:p>
          <a:p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Margotti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Lorenzo (PHASE-gamma-Bologna)</a:t>
            </a:r>
          </a:p>
          <a:p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Khwairakpam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Omorjit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Singh (HILLIS-LNL)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Giovannetti Matteo (MSPC-LNF)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Marco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Battestini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(PROBE-TIFPA)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37736-61ED-4D44-B515-97C70C4EA03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671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32D1B-23AB-4854-8BE2-730DFBD40C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EA2941-8380-43BA-8155-366EE16DB5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B75D96-5113-44BD-83ED-FC7ACF024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C9BF3-38B3-43B8-B5B6-1D72120EAA42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CBE093-580D-4E4E-A61F-99EDFEE9C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BEAE2D-BE05-4FD2-9DEF-63B40CD2F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59C6-2047-4911-9745-2189E4508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775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B966F-A66E-44E2-80AD-7616BD263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2700ED-77EE-48F5-B130-01A3A60ED1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4B7D1B-E09B-461B-9C22-05885DAA8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C9BF3-38B3-43B8-B5B6-1D72120EAA42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3E9995-E6EF-4C5F-9DFA-94B396099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1F58EA-7D02-4E04-9656-845A66AC2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59C6-2047-4911-9745-2189E4508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29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2B642-6128-43CD-BAF4-DC6C4F5D11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FFC99C-98D8-4C74-958E-703D13DB78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B8CE50-BF2B-4A26-89AC-690B95F32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C9BF3-38B3-43B8-B5B6-1D72120EAA42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89AD0F-A7C6-400B-A6E5-7EE1A86C4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B28B1F-1843-4D4E-A83B-6DAB08230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59C6-2047-4911-9745-2189E4508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7736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olo e contenu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128"/>
          <p:cNvSpPr/>
          <p:nvPr userDrawn="1"/>
        </p:nvSpPr>
        <p:spPr>
          <a:xfrm>
            <a:off x="0" y="6229351"/>
            <a:ext cx="12192000" cy="638175"/>
          </a:xfrm>
          <a:prstGeom prst="rect">
            <a:avLst/>
          </a:prstGeom>
          <a:solidFill>
            <a:srgbClr val="002A4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1800">
              <a:solidFill>
                <a:prstClr val="white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00201"/>
            <a:ext cx="11098301" cy="4525963"/>
          </a:xfrm>
        </p:spPr>
        <p:txBody>
          <a:bodyPr/>
          <a:lstStyle>
            <a:lvl1pPr>
              <a:defRPr sz="2600">
                <a:latin typeface="Comic Sans MS" panose="030F0702030302020204" pitchFamily="66" charset="0"/>
              </a:defRPr>
            </a:lvl1pPr>
            <a:lvl2pPr>
              <a:defRPr sz="2400">
                <a:latin typeface="Comic Sans MS" panose="030F0702030302020204" pitchFamily="66" charset="0"/>
              </a:defRPr>
            </a:lvl2pPr>
            <a:lvl3pPr>
              <a:defRPr sz="2000">
                <a:latin typeface="Comic Sans MS" panose="030F0702030302020204" pitchFamily="66" charset="0"/>
              </a:defRPr>
            </a:lvl3pPr>
            <a:lvl4pPr>
              <a:defRPr sz="1800">
                <a:latin typeface="Comic Sans MS" panose="030F0702030302020204" pitchFamily="66" charset="0"/>
              </a:defRPr>
            </a:lvl4pPr>
            <a:lvl5pPr>
              <a:defRPr sz="1600">
                <a:latin typeface="Comic Sans MS" panose="030F0702030302020204" pitchFamily="66" charset="0"/>
              </a:defRPr>
            </a:lvl5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8" name="Titolo 1"/>
          <p:cNvSpPr>
            <a:spLocks noGrp="1"/>
          </p:cNvSpPr>
          <p:nvPr>
            <p:ph type="title"/>
          </p:nvPr>
        </p:nvSpPr>
        <p:spPr>
          <a:xfrm>
            <a:off x="384695" y="139166"/>
            <a:ext cx="11441391" cy="840400"/>
          </a:xfrm>
          <a:noFill/>
        </p:spPr>
        <p:txBody>
          <a:bodyPr>
            <a:norm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lang="it-IT" sz="3200" b="1" kern="1200" dirty="0">
                <a:solidFill>
                  <a:srgbClr val="002060"/>
                </a:solidFill>
                <a:latin typeface="Comic Sans MS" panose="030F0702030302020204" pitchFamily="66" charset="0"/>
                <a:ea typeface="+mj-ea"/>
                <a:cs typeface="+mj-cs"/>
              </a:defRPr>
            </a:lvl1pPr>
          </a:lstStyle>
          <a:p>
            <a:endParaRPr lang="it-IT" dirty="0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0"/>
          </p:nvPr>
        </p:nvSpPr>
        <p:spPr>
          <a:xfrm>
            <a:off x="11398251" y="6365876"/>
            <a:ext cx="620183" cy="365125"/>
          </a:xfrm>
        </p:spPr>
        <p:txBody>
          <a:bodyPr/>
          <a:lstStyle>
            <a:lvl1pPr defTabSz="457200">
              <a:defRPr sz="180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5CC69D5F-3D4F-4381-AC5C-F7E4450AA2D3}" type="slidenum">
              <a:rPr lang="it-IT" altLang="it-IT" smtClean="0"/>
              <a:pPr/>
              <a:t>‹#›</a:t>
            </a:fld>
            <a:endParaRPr lang="it-IT" altLang="it-IT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CF2AB8FB-4AE5-48BA-A65F-C6637CA451D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2427" y="6195190"/>
            <a:ext cx="1440000" cy="66281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B18B060-4232-4B2D-840C-C8CB5D2FC90A}"/>
              </a:ext>
            </a:extLst>
          </p:cNvPr>
          <p:cNvSpPr/>
          <p:nvPr userDrawn="1"/>
        </p:nvSpPr>
        <p:spPr>
          <a:xfrm>
            <a:off x="5177195" y="6408732"/>
            <a:ext cx="526298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it-IT" sz="1200" dirty="0">
                <a:solidFill>
                  <a:prstClr val="white"/>
                </a:solidFill>
                <a:latin typeface="Comic Sans MS" panose="030F0702030302020204" pitchFamily="66" charset="0"/>
              </a:rPr>
              <a:t>Gruppo V – Marzo 2026 – Consiglio di Sezione, INFN Sezione di Milano</a:t>
            </a:r>
          </a:p>
        </p:txBody>
      </p:sp>
    </p:spTree>
    <p:extLst>
      <p:ext uri="{BB962C8B-B14F-4D97-AF65-F5344CB8AC3E}">
        <p14:creationId xmlns:p14="http://schemas.microsoft.com/office/powerpoint/2010/main" val="13219814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0DE7E-3EB5-44BF-905A-6C04179F9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F7A2E-D63D-49DF-9BE7-C667ADA5C5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7D6CAC-CEC6-4A32-8317-F27C80FD7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C9BF3-38B3-43B8-B5B6-1D72120EAA42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EC50F4-42DC-4D3F-97F3-A9B27A01F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A13147-3B02-4B05-AB5D-67A216A9B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59C6-2047-4911-9745-2189E4508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987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C4612-3C20-4527-8008-7AAD3E46F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2475B0-20F9-4F5F-B4F8-66A282B05E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778E76-72B1-4980-8D79-DF3AD8E0F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C9BF3-38B3-43B8-B5B6-1D72120EAA42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E4B95-81B2-4409-9BD1-7FD1304F2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9F969-16AD-4586-8552-FC76F4D06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59C6-2047-4911-9745-2189E4508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341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A02A7-DA9F-4142-B6F4-5C858A72B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E1933-3654-4CD5-821A-91ED1A3E63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9A54A4-EB60-4C57-BFAC-17D1B0A848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1EA695-C600-4DB5-9DE1-D67CB69A4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C9BF3-38B3-43B8-B5B6-1D72120EAA42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2A172B-B59B-45B0-BF58-9F8ED8FD8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B7A33-6092-494F-B79B-309CEC270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59C6-2047-4911-9745-2189E4508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58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A11A-3C81-460A-B0F4-791202ED8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6EF6DA-7448-4B4D-8757-5F78BCCD27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8DA753-A1B9-4CA3-BEE1-1B542DD455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05D522-56AC-4BFD-83BE-FDFF91316B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51C875-DBFA-4CAF-A7B7-ED133DB99D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4223B2-1B50-420B-A28F-E59BE1A60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C9BF3-38B3-43B8-B5B6-1D72120EAA42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735DF1-26B3-4A16-B283-422F60B58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A43C0E-DF30-4C1C-AF01-0FA1D1394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59C6-2047-4911-9745-2189E4508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838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D5057-2B60-4192-BE2E-A038D323C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89CC18-D9C0-4012-81EC-AA54CE6E7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C9BF3-38B3-43B8-B5B6-1D72120EAA42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B11967-D2BF-46B1-8ACF-82A73691B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9D605B-3C93-47C9-B56D-C608B57F6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59C6-2047-4911-9745-2189E4508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187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806236-F74B-48B0-AF69-FEADD92BD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C9BF3-38B3-43B8-B5B6-1D72120EAA42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05B962-48BA-415C-85E7-5792D771E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2A048-35CA-46AA-9F91-B84317F6D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59C6-2047-4911-9745-2189E4508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4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86DCB-3A3C-4085-B9D6-1F401DC49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601B59-575E-4985-A5CE-0F0E6345F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39AAAC-DCF5-47EB-9138-14F2333761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7BB412-055D-4736-A69B-BC17CE3FD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C9BF3-38B3-43B8-B5B6-1D72120EAA42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AF0FEC-F90D-42F7-8448-19E470DA2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1C6E4-B50A-4192-BE1F-900D81BB5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59C6-2047-4911-9745-2189E4508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732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2943-859E-4D8F-841F-9CBB42DA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46C16D-587E-4C8D-9A18-2FB56821F1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A7DCBB-653D-4741-9083-ABBE7C5C8A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AE0CCF-7E1B-450F-B65B-949DFA5E1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C9BF3-38B3-43B8-B5B6-1D72120EAA42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E2F0B7-029E-44BA-A41B-C287BB409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8585BE-55A8-46E3-9DB7-516D59038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59C6-2047-4911-9745-2189E4508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313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8394BB-77D9-4189-A416-6A5F783B5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8A455D-6355-4AE4-9809-A2B293954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BFA1B9-C077-4EFA-A43D-92ACA984D7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C9BF3-38B3-43B8-B5B6-1D72120EAA42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A98F5-0DBA-42D2-A169-E4AD10172A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796A2-1398-4DF4-8C46-22ED029DDE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159C6-2047-4911-9745-2189E4508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369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3AC2C3E-C73D-434D-935B-8E901856C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52901"/>
            <a:ext cx="12192000" cy="5173263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it-IT" sz="2200" b="1" dirty="0"/>
              <a:t> Grant Giovani: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t-IT" sz="2000" b="1" dirty="0"/>
              <a:t> </a:t>
            </a:r>
            <a:r>
              <a:rPr lang="it-IT" sz="1800" dirty="0"/>
              <a:t>banditi nel 2026 come incarichi di ricerca Post-doc.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t-IT" sz="1800" b="1" dirty="0"/>
              <a:t>MAX 4 anni dal dottorato alla uscita del bando (al </a:t>
            </a:r>
            <a:r>
              <a:rPr lang="it-IT" sz="1800" b="1" dirty="0" err="1"/>
              <a:t>max</a:t>
            </a:r>
            <a:r>
              <a:rPr lang="it-IT" sz="1800" b="1" dirty="0"/>
              <a:t> 1 anno incarico di ricerca post-doc alle spalle)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t-IT" sz="1800" dirty="0"/>
              <a:t> allegata alla domanda lettera del Direttore di Sezione/Laboratorio che garantisca il supporto all'attività 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t-IT" sz="1800" dirty="0"/>
              <a:t>allegata alla domanda lettera di supporto referente interno, referente per situazioni critiche o estreme che dovrà essere a conoscenza di avere questo ruolo. Ruolo altrimenti demandato al coordinatore.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sz="2200" dirty="0"/>
              <a:t> </a:t>
            </a:r>
            <a:r>
              <a:rPr lang="it-IT" sz="2200" b="1" dirty="0"/>
              <a:t>Call</a:t>
            </a:r>
            <a:endParaRPr lang="it-IT" sz="22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it-IT" sz="1800" dirty="0"/>
              <a:t>Attenzione il bando potrebbe uscire molto presto.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sz="2200" dirty="0"/>
              <a:t> </a:t>
            </a:r>
            <a:r>
              <a:rPr lang="it-IT" sz="2200" b="1" dirty="0"/>
              <a:t>Consuntivi – scadenza 25.3.26!!!!</a:t>
            </a:r>
            <a:endParaRPr lang="it-IT" sz="22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it-IT" sz="1800" dirty="0"/>
              <a:t>Per problemi tecnici aprire ticket, non scrivere via mail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t-IT" sz="1800" dirty="0"/>
              <a:t>Nelle pubblicazioni  sempre label agli esperimenti, se non c’e’ esperimento di pertinenza inserire DOTAZ5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t-IT" sz="1800" dirty="0"/>
              <a:t>Concordare anticipatamente i referee per la percentuale di soddisfacimento </a:t>
            </a:r>
            <a:r>
              <a:rPr lang="it-IT" sz="1800" dirty="0" err="1"/>
              <a:t>milestones</a:t>
            </a:r>
            <a:r>
              <a:rPr lang="it-IT" sz="1800" dirty="0"/>
              <a:t> da inserire in DB entro il 25.3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t-IT" sz="1800" dirty="0"/>
              <a:t>I responsabili di esperimenti chiusi 2025 dovrebbero aver ricevuto la agenda della riunione di Aprile a Pavia per consuntivi </a:t>
            </a:r>
          </a:p>
          <a:p>
            <a:pPr>
              <a:buFont typeface="Wingdings" panose="05000000000000000000" pitchFamily="2" charset="2"/>
              <a:buChar char="q"/>
            </a:pPr>
            <a:endParaRPr lang="it-IT" sz="1800" dirty="0"/>
          </a:p>
          <a:p>
            <a:pPr>
              <a:buFont typeface="Wingdings" panose="05000000000000000000" pitchFamily="2" charset="2"/>
              <a:buChar char="ü"/>
            </a:pPr>
            <a:endParaRPr lang="it-IT" sz="2000" dirty="0"/>
          </a:p>
          <a:p>
            <a:pPr>
              <a:buFont typeface="Wingdings" panose="05000000000000000000" pitchFamily="2" charset="2"/>
              <a:buChar char="§"/>
            </a:pPr>
            <a:endParaRPr lang="it-IT" sz="1800" dirty="0"/>
          </a:p>
          <a:p>
            <a:endParaRPr lang="en-US" sz="1800" dirty="0"/>
          </a:p>
          <a:p>
            <a:endParaRPr lang="en-US" sz="18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AF36252-56FE-43A5-8624-A6C8C78AA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Aggiornamento </a:t>
            </a:r>
            <a:r>
              <a:rPr lang="en-US" dirty="0" err="1"/>
              <a:t>dalla</a:t>
            </a:r>
            <a:r>
              <a:rPr lang="en-US" dirty="0"/>
              <a:t> </a:t>
            </a:r>
            <a:r>
              <a:rPr lang="en-US" dirty="0" err="1"/>
              <a:t>riunione</a:t>
            </a:r>
            <a:r>
              <a:rPr lang="en-US" dirty="0"/>
              <a:t> di </a:t>
            </a:r>
            <a:r>
              <a:rPr lang="en-US" dirty="0" err="1"/>
              <a:t>marzo</a:t>
            </a:r>
            <a:r>
              <a:rPr lang="en-US" dirty="0"/>
              <a:t> (12.3 online) - I</a:t>
            </a:r>
          </a:p>
        </p:txBody>
      </p:sp>
    </p:spTree>
    <p:extLst>
      <p:ext uri="{BB962C8B-B14F-4D97-AF65-F5344CB8AC3E}">
        <p14:creationId xmlns:p14="http://schemas.microsoft.com/office/powerpoint/2010/main" val="2478196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3AC2C3E-C73D-434D-935B-8E901856C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52901"/>
            <a:ext cx="12192000" cy="5173263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1800" dirty="0"/>
              <a:t> </a:t>
            </a:r>
            <a:r>
              <a:rPr lang="it-IT" sz="2200" b="1" dirty="0"/>
              <a:t>Workshops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t-IT" sz="1800" dirty="0"/>
              <a:t> </a:t>
            </a:r>
            <a:r>
              <a:rPr lang="it-IT" sz="1800" b="1" dirty="0"/>
              <a:t>ottobre «Quantum Technologies» a Torino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t-IT" sz="1800" b="1" dirty="0"/>
              <a:t>Autunno possibile workshop sul calcolo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t-IT" sz="1800" b="1" dirty="0"/>
              <a:t>….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sz="2200" b="1" dirty="0"/>
              <a:t> Possibilita’ Incontro con Divisione Servizi alla Ricerca per training per proposte europee.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t-IT" sz="1800" dirty="0"/>
              <a:t> riservato CSN5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t-IT" sz="1800" dirty="0"/>
              <a:t> iniziativa aperta a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it-IT" sz="1400" dirty="0"/>
              <a:t>Giovani ricercatori vincitori di un Bando Grant CSN5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it-IT" sz="1400" dirty="0"/>
              <a:t>Ricercatori con contratto a Tempo Determinato INFN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it-IT" sz="1400" dirty="0"/>
              <a:t>Ricercatori recentemente assunti a Tempo Indeterminato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it-IT" sz="1400" dirty="0"/>
              <a:t>Ricercatori e Tecnologi INFN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it-IT" sz="1400" dirty="0"/>
              <a:t>Associati INFN che intendano candidarsi a una Call europea con INFN come </a:t>
            </a:r>
            <a:r>
              <a:rPr lang="it-IT" sz="1400" dirty="0" err="1"/>
              <a:t>host</a:t>
            </a:r>
            <a:r>
              <a:rPr lang="it-IT" sz="1400" dirty="0"/>
              <a:t> institution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t-IT" sz="1800" dirty="0"/>
              <a:t>s</a:t>
            </a:r>
            <a:r>
              <a:rPr lang="it-IT" sz="1800"/>
              <a:t>ollecito </a:t>
            </a:r>
            <a:r>
              <a:rPr lang="it-IT" sz="1800" dirty="0"/>
              <a:t>ad inviare domanda </a:t>
            </a:r>
            <a:r>
              <a:rPr lang="it-IT" sz="1800"/>
              <a:t>se interessati… </a:t>
            </a:r>
            <a:endParaRPr lang="it-IT" sz="1800" dirty="0"/>
          </a:p>
          <a:p>
            <a:pPr>
              <a:buFont typeface="Wingdings" panose="05000000000000000000" pitchFamily="2" charset="2"/>
              <a:buChar char="q"/>
            </a:pPr>
            <a:endParaRPr lang="it-IT" sz="1800" dirty="0"/>
          </a:p>
          <a:p>
            <a:pPr>
              <a:buFont typeface="Wingdings" panose="05000000000000000000" pitchFamily="2" charset="2"/>
              <a:buChar char="ü"/>
            </a:pPr>
            <a:endParaRPr lang="it-IT" sz="2000" dirty="0"/>
          </a:p>
          <a:p>
            <a:pPr>
              <a:buFont typeface="Wingdings" panose="05000000000000000000" pitchFamily="2" charset="2"/>
              <a:buChar char="§"/>
            </a:pPr>
            <a:endParaRPr lang="it-IT" sz="1800" dirty="0"/>
          </a:p>
          <a:p>
            <a:endParaRPr lang="en-US" sz="1800" dirty="0"/>
          </a:p>
          <a:p>
            <a:endParaRPr lang="en-US" sz="18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AF36252-56FE-43A5-8624-A6C8C78AA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Aggiornamento </a:t>
            </a:r>
            <a:r>
              <a:rPr lang="en-US" dirty="0" err="1"/>
              <a:t>dalla</a:t>
            </a:r>
            <a:r>
              <a:rPr lang="en-US" dirty="0"/>
              <a:t> </a:t>
            </a:r>
            <a:r>
              <a:rPr lang="en-US" dirty="0" err="1"/>
              <a:t>riunione</a:t>
            </a:r>
            <a:r>
              <a:rPr lang="en-US" dirty="0"/>
              <a:t> di </a:t>
            </a:r>
            <a:r>
              <a:rPr lang="en-US" dirty="0" err="1"/>
              <a:t>marzo</a:t>
            </a:r>
            <a:r>
              <a:rPr lang="en-US" dirty="0"/>
              <a:t> (12.3 online) </a:t>
            </a:r>
            <a:r>
              <a:rPr lang="en-US"/>
              <a:t>- 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894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5844</TotalTime>
  <Words>331</Words>
  <Application>Microsoft Office PowerPoint</Application>
  <PresentationFormat>Widescreen</PresentationFormat>
  <Paragraphs>47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Wingdings</vt:lpstr>
      <vt:lpstr>Office Theme</vt:lpstr>
      <vt:lpstr>Aggiornamento dalla riunione di marzo (12.3 online) - I</vt:lpstr>
      <vt:lpstr>Aggiornamento dalla riunione di marzo (12.3 online) - II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CSN 5 @ Milano</dc:title>
  <dc:creator>Chiara Guazzoni</dc:creator>
  <cp:lastModifiedBy>Chiara Guazzoni</cp:lastModifiedBy>
  <cp:revision>42</cp:revision>
  <dcterms:created xsi:type="dcterms:W3CDTF">2025-11-14T15:53:50Z</dcterms:created>
  <dcterms:modified xsi:type="dcterms:W3CDTF">2026-03-17T08:11:59Z</dcterms:modified>
</cp:coreProperties>
</file>