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mp" ContentType="image/png"/>
  <Default Extension="vml" ContentType="application/vnd.openxmlformats-officedocument.vmlDrawing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1.xml" ContentType="application/vnd.openxmlformats-officedocument.presentationml.notesSlide+xml"/>
  <Override PartName="/ppt/tags/tag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50" r:id="rId2"/>
    <p:sldMasterId id="2147483760" r:id="rId3"/>
    <p:sldMasterId id="2147483786" r:id="rId4"/>
  </p:sldMasterIdLst>
  <p:notesMasterIdLst>
    <p:notesMasterId r:id="rId62"/>
  </p:notesMasterIdLst>
  <p:handoutMasterIdLst>
    <p:handoutMasterId r:id="rId63"/>
  </p:handoutMasterIdLst>
  <p:sldIdLst>
    <p:sldId id="4025" r:id="rId5"/>
    <p:sldId id="4990" r:id="rId6"/>
    <p:sldId id="4991" r:id="rId7"/>
    <p:sldId id="2147378846" r:id="rId8"/>
    <p:sldId id="2147378847" r:id="rId9"/>
    <p:sldId id="2147378848" r:id="rId10"/>
    <p:sldId id="4977" r:id="rId11"/>
    <p:sldId id="4316" r:id="rId12"/>
    <p:sldId id="4335" r:id="rId13"/>
    <p:sldId id="2147378850" r:id="rId14"/>
    <p:sldId id="4161" r:id="rId15"/>
    <p:sldId id="4976" r:id="rId16"/>
    <p:sldId id="4978" r:id="rId17"/>
    <p:sldId id="4979" r:id="rId18"/>
    <p:sldId id="2147378852" r:id="rId19"/>
    <p:sldId id="4098" r:id="rId20"/>
    <p:sldId id="4105" r:id="rId21"/>
    <p:sldId id="4106" r:id="rId22"/>
    <p:sldId id="4107" r:id="rId23"/>
    <p:sldId id="4109" r:id="rId24"/>
    <p:sldId id="2147378853" r:id="rId25"/>
    <p:sldId id="4970" r:id="rId26"/>
    <p:sldId id="4989" r:id="rId27"/>
    <p:sldId id="4111" r:id="rId28"/>
    <p:sldId id="4980" r:id="rId29"/>
    <p:sldId id="4981" r:id="rId30"/>
    <p:sldId id="4982" r:id="rId31"/>
    <p:sldId id="4987" r:id="rId32"/>
    <p:sldId id="4983" r:id="rId33"/>
    <p:sldId id="4951" r:id="rId34"/>
    <p:sldId id="410" r:id="rId35"/>
    <p:sldId id="4984" r:id="rId36"/>
    <p:sldId id="4985" r:id="rId37"/>
    <p:sldId id="4986" r:id="rId38"/>
    <p:sldId id="4967" r:id="rId39"/>
    <p:sldId id="4958" r:id="rId40"/>
    <p:sldId id="2147378851" r:id="rId41"/>
    <p:sldId id="4459" r:id="rId42"/>
    <p:sldId id="4388" r:id="rId43"/>
    <p:sldId id="4461" r:id="rId44"/>
    <p:sldId id="4395" r:id="rId45"/>
    <p:sldId id="4473" r:id="rId46"/>
    <p:sldId id="4471" r:id="rId47"/>
    <p:sldId id="4419" r:id="rId48"/>
    <p:sldId id="4403" r:id="rId49"/>
    <p:sldId id="4475" r:id="rId50"/>
    <p:sldId id="4457" r:id="rId51"/>
    <p:sldId id="4408" r:id="rId52"/>
    <p:sldId id="4094" r:id="rId53"/>
    <p:sldId id="2147378862" r:id="rId54"/>
    <p:sldId id="4261" r:id="rId55"/>
    <p:sldId id="5038" r:id="rId56"/>
    <p:sldId id="4083" r:id="rId57"/>
    <p:sldId id="4973" r:id="rId58"/>
    <p:sldId id="2147378881" r:id="rId59"/>
    <p:sldId id="4988" r:id="rId60"/>
    <p:sldId id="4053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Yi" initials="Z" lastIdx="1" clrIdx="0">
    <p:extLst>
      <p:ext uri="{19B8F6BF-5375-455C-9EA6-DF929625EA0E}">
        <p15:presenceInfo xmlns:p15="http://schemas.microsoft.com/office/powerpoint/2012/main" userId="Zhou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2BA"/>
    <a:srgbClr val="1034A6"/>
    <a:srgbClr val="942093"/>
    <a:srgbClr val="170F7F"/>
    <a:srgbClr val="0F34A6"/>
    <a:srgbClr val="FCD6B6"/>
    <a:srgbClr val="E841FF"/>
    <a:srgbClr val="FDD6B6"/>
    <a:srgbClr val="4E8F00"/>
    <a:srgbClr val="FED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8" autoAdjust="0"/>
    <p:restoredTop sz="88433" autoAdjust="0"/>
  </p:normalViewPr>
  <p:slideViewPr>
    <p:cSldViewPr snapToObjects="1">
      <p:cViewPr>
        <p:scale>
          <a:sx n="80" d="100"/>
          <a:sy n="80" d="100"/>
        </p:scale>
        <p:origin x="2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432"/>
    </p:cViewPr>
  </p:sorterViewPr>
  <p:notesViewPr>
    <p:cSldViewPr snapToObjects="1">
      <p:cViewPr varScale="1">
        <p:scale>
          <a:sx n="67" d="100"/>
          <a:sy n="67" d="100"/>
        </p:scale>
        <p:origin x="1868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ggler\model\2025-04\&#22909;&#22330;&#21306;&#23545;&#27604;\&#26032;&#24314;%20XLSX%20&#24037;&#20316;&#3492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603674540682415E-2"/>
          <c:y val="7.5020486983381651E-2"/>
          <c:w val="0.92347795811237876"/>
          <c:h val="0.7667663001743139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xVal>
            <c:numRef>
              <c:f>'[新建 XLSX 工作表.xlsx]Sheet1'!$K$181:$K$221</c:f>
              <c:numCache>
                <c:formatCode>General</c:formatCode>
                <c:ptCount val="41"/>
                <c:pt idx="0">
                  <c:v>-20</c:v>
                </c:pt>
                <c:pt idx="1">
                  <c:v>-19</c:v>
                </c:pt>
                <c:pt idx="2">
                  <c:v>-18</c:v>
                </c:pt>
                <c:pt idx="3">
                  <c:v>-17</c:v>
                </c:pt>
                <c:pt idx="4">
                  <c:v>-16</c:v>
                </c:pt>
                <c:pt idx="5">
                  <c:v>-15</c:v>
                </c:pt>
                <c:pt idx="6">
                  <c:v>-14</c:v>
                </c:pt>
                <c:pt idx="7">
                  <c:v>-13</c:v>
                </c:pt>
                <c:pt idx="8">
                  <c:v>-12</c:v>
                </c:pt>
                <c:pt idx="9">
                  <c:v>-11</c:v>
                </c:pt>
                <c:pt idx="10">
                  <c:v>-10</c:v>
                </c:pt>
                <c:pt idx="11">
                  <c:v>-9</c:v>
                </c:pt>
                <c:pt idx="12">
                  <c:v>-8</c:v>
                </c:pt>
                <c:pt idx="13">
                  <c:v>-7</c:v>
                </c:pt>
                <c:pt idx="14">
                  <c:v>-6</c:v>
                </c:pt>
                <c:pt idx="15">
                  <c:v>-5</c:v>
                </c:pt>
                <c:pt idx="16">
                  <c:v>-4</c:v>
                </c:pt>
                <c:pt idx="17">
                  <c:v>-3</c:v>
                </c:pt>
                <c:pt idx="18">
                  <c:v>-2</c:v>
                </c:pt>
                <c:pt idx="19">
                  <c:v>-1</c:v>
                </c:pt>
                <c:pt idx="20">
                  <c:v>0</c:v>
                </c:pt>
                <c:pt idx="21">
                  <c:v>1</c:v>
                </c:pt>
                <c:pt idx="22">
                  <c:v>2</c:v>
                </c:pt>
                <c:pt idx="23">
                  <c:v>3</c:v>
                </c:pt>
                <c:pt idx="24">
                  <c:v>4</c:v>
                </c:pt>
                <c:pt idx="25">
                  <c:v>5</c:v>
                </c:pt>
                <c:pt idx="26">
                  <c:v>6</c:v>
                </c:pt>
                <c:pt idx="27">
                  <c:v>7</c:v>
                </c:pt>
                <c:pt idx="28">
                  <c:v>8</c:v>
                </c:pt>
                <c:pt idx="29">
                  <c:v>9</c:v>
                </c:pt>
                <c:pt idx="30">
                  <c:v>10</c:v>
                </c:pt>
                <c:pt idx="31">
                  <c:v>11</c:v>
                </c:pt>
                <c:pt idx="32">
                  <c:v>12</c:v>
                </c:pt>
                <c:pt idx="33">
                  <c:v>13</c:v>
                </c:pt>
                <c:pt idx="34">
                  <c:v>14</c:v>
                </c:pt>
                <c:pt idx="35">
                  <c:v>15</c:v>
                </c:pt>
                <c:pt idx="36">
                  <c:v>16</c:v>
                </c:pt>
                <c:pt idx="37">
                  <c:v>17</c:v>
                </c:pt>
                <c:pt idx="38">
                  <c:v>18</c:v>
                </c:pt>
                <c:pt idx="39">
                  <c:v>19</c:v>
                </c:pt>
                <c:pt idx="40">
                  <c:v>20</c:v>
                </c:pt>
              </c:numCache>
            </c:numRef>
          </c:xVal>
          <c:yVal>
            <c:numRef>
              <c:f>'[新建 XLSX 工作表.xlsx]Sheet1'!$L$181:$L$221</c:f>
              <c:numCache>
                <c:formatCode>General</c:formatCode>
                <c:ptCount val="41"/>
                <c:pt idx="0">
                  <c:v>0.99805964782949197</c:v>
                </c:pt>
                <c:pt idx="1">
                  <c:v>0.99844017942026098</c:v>
                </c:pt>
                <c:pt idx="2">
                  <c:v>0.99870184423033903</c:v>
                </c:pt>
                <c:pt idx="3">
                  <c:v>0.99891859387077298</c:v>
                </c:pt>
                <c:pt idx="4">
                  <c:v>0.99910771757665495</c:v>
                </c:pt>
                <c:pt idx="5">
                  <c:v>0.99926607854916905</c:v>
                </c:pt>
                <c:pt idx="6">
                  <c:v>0.99935827201374094</c:v>
                </c:pt>
                <c:pt idx="7">
                  <c:v>0.99946148111577104</c:v>
                </c:pt>
                <c:pt idx="8">
                  <c:v>0.99958458468010003</c:v>
                </c:pt>
                <c:pt idx="9">
                  <c:v>0.99966936245753502</c:v>
                </c:pt>
                <c:pt idx="10">
                  <c:v>0.99973641942688596</c:v>
                </c:pt>
                <c:pt idx="11">
                  <c:v>0.99978585558677202</c:v>
                </c:pt>
                <c:pt idx="12">
                  <c:v>0.99981983932832297</c:v>
                </c:pt>
                <c:pt idx="13">
                  <c:v>0.99984604422985301</c:v>
                </c:pt>
                <c:pt idx="14">
                  <c:v>0.99986506501999795</c:v>
                </c:pt>
                <c:pt idx="15">
                  <c:v>0.99987752274281805</c:v>
                </c:pt>
                <c:pt idx="16">
                  <c:v>0.99990169609343604</c:v>
                </c:pt>
                <c:pt idx="17">
                  <c:v>0.99992906413681004</c:v>
                </c:pt>
                <c:pt idx="18">
                  <c:v>0.99995730058925203</c:v>
                </c:pt>
                <c:pt idx="19">
                  <c:v>0.99998642124001802</c:v>
                </c:pt>
                <c:pt idx="20">
                  <c:v>1</c:v>
                </c:pt>
                <c:pt idx="21">
                  <c:v>0.99999761582237501</c:v>
                </c:pt>
                <c:pt idx="22">
                  <c:v>0.99996982146909497</c:v>
                </c:pt>
                <c:pt idx="23">
                  <c:v>0.99993051148525702</c:v>
                </c:pt>
                <c:pt idx="24">
                  <c:v>0.99988353844927502</c:v>
                </c:pt>
                <c:pt idx="25">
                  <c:v>0.99982889183497703</c:v>
                </c:pt>
                <c:pt idx="26">
                  <c:v>0.99979825015256896</c:v>
                </c:pt>
                <c:pt idx="27">
                  <c:v>0.99976566112861298</c:v>
                </c:pt>
                <c:pt idx="28">
                  <c:v>0.99971968281574597</c:v>
                </c:pt>
                <c:pt idx="29">
                  <c:v>0.99968995691017404</c:v>
                </c:pt>
                <c:pt idx="30">
                  <c:v>0.99964439964412699</c:v>
                </c:pt>
                <c:pt idx="31">
                  <c:v>0.99958301628069102</c:v>
                </c:pt>
                <c:pt idx="32">
                  <c:v>0.99950579629369496</c:v>
                </c:pt>
                <c:pt idx="33">
                  <c:v>0.99941851855076003</c:v>
                </c:pt>
                <c:pt idx="34">
                  <c:v>0.99932073042655201</c:v>
                </c:pt>
                <c:pt idx="35">
                  <c:v>0.99917751661342902</c:v>
                </c:pt>
                <c:pt idx="36">
                  <c:v>0.99902290295762297</c:v>
                </c:pt>
                <c:pt idx="37">
                  <c:v>0.99885513158865802</c:v>
                </c:pt>
                <c:pt idx="38">
                  <c:v>0.99863311886296002</c:v>
                </c:pt>
                <c:pt idx="39">
                  <c:v>0.99835618584253005</c:v>
                </c:pt>
                <c:pt idx="40">
                  <c:v>0.99802433779045396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037-42F9-B778-375262EF1E7F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xVal>
            <c:numRef>
              <c:f>'[新建 XLSX 工作表.xlsx]Sheet1'!$K$181:$K$221</c:f>
              <c:numCache>
                <c:formatCode>General</c:formatCode>
                <c:ptCount val="41"/>
                <c:pt idx="0">
                  <c:v>-20</c:v>
                </c:pt>
                <c:pt idx="1">
                  <c:v>-19</c:v>
                </c:pt>
                <c:pt idx="2">
                  <c:v>-18</c:v>
                </c:pt>
                <c:pt idx="3">
                  <c:v>-17</c:v>
                </c:pt>
                <c:pt idx="4">
                  <c:v>-16</c:v>
                </c:pt>
                <c:pt idx="5">
                  <c:v>-15</c:v>
                </c:pt>
                <c:pt idx="6">
                  <c:v>-14</c:v>
                </c:pt>
                <c:pt idx="7">
                  <c:v>-13</c:v>
                </c:pt>
                <c:pt idx="8">
                  <c:v>-12</c:v>
                </c:pt>
                <c:pt idx="9">
                  <c:v>-11</c:v>
                </c:pt>
                <c:pt idx="10">
                  <c:v>-10</c:v>
                </c:pt>
                <c:pt idx="11">
                  <c:v>-9</c:v>
                </c:pt>
                <c:pt idx="12">
                  <c:v>-8</c:v>
                </c:pt>
                <c:pt idx="13">
                  <c:v>-7</c:v>
                </c:pt>
                <c:pt idx="14">
                  <c:v>-6</c:v>
                </c:pt>
                <c:pt idx="15">
                  <c:v>-5</c:v>
                </c:pt>
                <c:pt idx="16">
                  <c:v>-4</c:v>
                </c:pt>
                <c:pt idx="17">
                  <c:v>-3</c:v>
                </c:pt>
                <c:pt idx="18">
                  <c:v>-2</c:v>
                </c:pt>
                <c:pt idx="19">
                  <c:v>-1</c:v>
                </c:pt>
                <c:pt idx="20">
                  <c:v>0</c:v>
                </c:pt>
                <c:pt idx="21">
                  <c:v>1</c:v>
                </c:pt>
                <c:pt idx="22">
                  <c:v>2</c:v>
                </c:pt>
                <c:pt idx="23">
                  <c:v>3</c:v>
                </c:pt>
                <c:pt idx="24">
                  <c:v>4</c:v>
                </c:pt>
                <c:pt idx="25">
                  <c:v>5</c:v>
                </c:pt>
                <c:pt idx="26">
                  <c:v>6</c:v>
                </c:pt>
                <c:pt idx="27">
                  <c:v>7</c:v>
                </c:pt>
                <c:pt idx="28">
                  <c:v>8</c:v>
                </c:pt>
                <c:pt idx="29">
                  <c:v>9</c:v>
                </c:pt>
                <c:pt idx="30">
                  <c:v>10</c:v>
                </c:pt>
                <c:pt idx="31">
                  <c:v>11</c:v>
                </c:pt>
                <c:pt idx="32">
                  <c:v>12</c:v>
                </c:pt>
                <c:pt idx="33">
                  <c:v>13</c:v>
                </c:pt>
                <c:pt idx="34">
                  <c:v>14</c:v>
                </c:pt>
                <c:pt idx="35">
                  <c:v>15</c:v>
                </c:pt>
                <c:pt idx="36">
                  <c:v>16</c:v>
                </c:pt>
                <c:pt idx="37">
                  <c:v>17</c:v>
                </c:pt>
                <c:pt idx="38">
                  <c:v>18</c:v>
                </c:pt>
                <c:pt idx="39">
                  <c:v>19</c:v>
                </c:pt>
                <c:pt idx="40">
                  <c:v>20</c:v>
                </c:pt>
              </c:numCache>
            </c:numRef>
          </c:xVal>
          <c:yVal>
            <c:numRef>
              <c:f>'[新建 XLSX 工作表.xlsx]Sheet1'!$M$181:$M$221</c:f>
              <c:numCache>
                <c:formatCode>General</c:formatCode>
                <c:ptCount val="41"/>
                <c:pt idx="0">
                  <c:v>0.99703613081657805</c:v>
                </c:pt>
                <c:pt idx="1">
                  <c:v>0.99744976966323295</c:v>
                </c:pt>
                <c:pt idx="2">
                  <c:v>0.99781647835121701</c:v>
                </c:pt>
                <c:pt idx="3">
                  <c:v>0.998142421055628</c:v>
                </c:pt>
                <c:pt idx="4">
                  <c:v>0.99842760972254097</c:v>
                </c:pt>
                <c:pt idx="5">
                  <c:v>0.99867383626332296</c:v>
                </c:pt>
                <c:pt idx="6">
                  <c:v>0.99889032902150698</c:v>
                </c:pt>
                <c:pt idx="7">
                  <c:v>0.99907794214151102</c:v>
                </c:pt>
                <c:pt idx="8">
                  <c:v>0.99924318623463304</c:v>
                </c:pt>
                <c:pt idx="9">
                  <c:v>0.99938605532783198</c:v>
                </c:pt>
                <c:pt idx="10">
                  <c:v>0.99950656136718496</c:v>
                </c:pt>
                <c:pt idx="11">
                  <c:v>0.99961170475309602</c:v>
                </c:pt>
                <c:pt idx="12">
                  <c:v>0.99970281149997398</c:v>
                </c:pt>
                <c:pt idx="13">
                  <c:v>0.99977653073356498</c:v>
                </c:pt>
                <c:pt idx="14">
                  <c:v>0.99983494107105397</c:v>
                </c:pt>
                <c:pt idx="15">
                  <c:v>0.99987930282343396</c:v>
                </c:pt>
                <c:pt idx="16">
                  <c:v>0.99991779307957296</c:v>
                </c:pt>
                <c:pt idx="17">
                  <c:v>0.99995007734934704</c:v>
                </c:pt>
                <c:pt idx="18">
                  <c:v>0.99997453693949101</c:v>
                </c:pt>
                <c:pt idx="19">
                  <c:v>0.99999117782304203</c:v>
                </c:pt>
                <c:pt idx="20">
                  <c:v>1</c:v>
                </c:pt>
                <c:pt idx="21">
                  <c:v>0.99999117782304203</c:v>
                </c:pt>
                <c:pt idx="22">
                  <c:v>0.99997453693949101</c:v>
                </c:pt>
                <c:pt idx="23">
                  <c:v>0.99995007734934704</c:v>
                </c:pt>
                <c:pt idx="24">
                  <c:v>0.99991779307957296</c:v>
                </c:pt>
                <c:pt idx="25">
                  <c:v>0.99987930282343396</c:v>
                </c:pt>
                <c:pt idx="26">
                  <c:v>0.99983494107105397</c:v>
                </c:pt>
                <c:pt idx="27">
                  <c:v>0.99977653073356498</c:v>
                </c:pt>
                <c:pt idx="28">
                  <c:v>0.99970281149997398</c:v>
                </c:pt>
                <c:pt idx="29">
                  <c:v>0.99961170475309602</c:v>
                </c:pt>
                <c:pt idx="30">
                  <c:v>0.99950656136718496</c:v>
                </c:pt>
                <c:pt idx="31">
                  <c:v>0.99938605532783198</c:v>
                </c:pt>
                <c:pt idx="32">
                  <c:v>0.99924318623463304</c:v>
                </c:pt>
                <c:pt idx="33">
                  <c:v>0.99907794214151102</c:v>
                </c:pt>
                <c:pt idx="34">
                  <c:v>0.99889032902150698</c:v>
                </c:pt>
                <c:pt idx="35">
                  <c:v>0.99867383626332296</c:v>
                </c:pt>
                <c:pt idx="36">
                  <c:v>0.99842760972254097</c:v>
                </c:pt>
                <c:pt idx="37">
                  <c:v>0.998142421055628</c:v>
                </c:pt>
                <c:pt idx="38">
                  <c:v>0.99781647835121701</c:v>
                </c:pt>
                <c:pt idx="39">
                  <c:v>0.99744976966323295</c:v>
                </c:pt>
                <c:pt idx="40">
                  <c:v>0.99703613081657805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037-42F9-B778-375262EF1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48561"/>
        <c:axId val="101769617"/>
      </c:scatterChart>
      <c:valAx>
        <c:axId val="14844856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769617"/>
        <c:crosses val="autoZero"/>
        <c:crossBetween val="midCat"/>
      </c:valAx>
      <c:valAx>
        <c:axId val="10176961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8448561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9f6b55d-f117-4804-8933-16ec35a0d769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F280-C202-459E-9C88-243362EFD57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C674-D29B-42E3-B510-33870CA84A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56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65565-5D00-41A1-A9D4-D472FA0F166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B772-BE26-4EC4-8890-F0A68D4013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BF176F5C-B021-432C-A718-B7D3623AD2F3}" type="slidenum">
              <a:rPr lang="en-US" altLang="zh-CN" sz="1200" b="0">
                <a:ea typeface="宋体" panose="02010600030101010101" pitchFamily="2" charset="-122"/>
              </a:rPr>
              <a:pPr/>
              <a:t>1</a:t>
            </a:fld>
            <a:endParaRPr lang="en-US" altLang="zh-CN" sz="1200" b="0" dirty="0">
              <a:ea typeface="宋体" panose="02010600030101010101" pitchFamily="2" charset="-122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报告时间：</a:t>
            </a:r>
            <a:r>
              <a:rPr lang="en-US" altLang="zh-CN" dirty="0"/>
              <a:t>25+5</a:t>
            </a:r>
            <a:endParaRPr lang="en-CN" altLang="zh-CN" dirty="0"/>
          </a:p>
          <a:p>
            <a:pPr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860549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23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69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4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58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303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65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66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454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B772-BE26-4EC4-8890-F0A68D401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74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中科院强磁场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79B92-8600-44F1-929A-4D2240C2A7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9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53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B772-BE26-4EC4-8890-F0A68D401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474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98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B772-BE26-4EC4-8890-F0A68D401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06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B772-BE26-4EC4-8890-F0A68D401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9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86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057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272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0FFAB-DD9A-4C7C-AFFE-B6E4C3FB7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681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843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6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b="1" kern="1200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20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19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882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100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016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56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561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13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240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318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3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91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8816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3827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47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24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STCF: 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ab-1,</a:t>
                </a:r>
                <a:r>
                  <a:rPr lang="zh-CN" altLang="en-US" dirty="0"/>
                  <a:t> </a:t>
                </a:r>
                <a:r>
                  <a:rPr lang="en-US" dirty="0"/>
                  <a:t>one year</a:t>
                </a:r>
              </a:p>
              <a:p>
                <a:r>
                  <a:rPr lang="en-US" dirty="0" err="1"/>
                  <a:t>BelleII</a:t>
                </a:r>
                <a:r>
                  <a:rPr lang="en-US" dirty="0"/>
                  <a:t>: 50 ab-1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~10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years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</a:rPr>
                  <a:t>世界独特的超大数据样本 </a:t>
                </a:r>
                <a:r>
                  <a:rPr lang="en-US" altLang="zh-CN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</a:rPr>
                  <a:t>+</a:t>
                </a:r>
                <a:r>
                  <a:rPr lang="zh-CN" altLang="en-US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</a:rPr>
                  <a:t> 高分辨 </a:t>
                </a:r>
                <a:r>
                  <a:rPr lang="en-US" altLang="zh-CN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</a:rPr>
                  <a:t>+</a:t>
                </a:r>
                <a:r>
                  <a:rPr lang="zh-CN" altLang="en-US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</a:rPr>
                  <a:t> 低本底 </a:t>
                </a:r>
                <a:r>
                  <a:rPr lang="zh-CN" altLang="en-US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  <a:sym typeface="Wingdings" pitchFamily="2" charset="2"/>
                  </a:rPr>
                  <a:t>➜</a:t>
                </a:r>
                <a:r>
                  <a:rPr lang="en-US" altLang="zh-CN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  <a:sym typeface="Wingdings" pitchFamily="2" charset="2"/>
                  </a:rPr>
                  <a:t> </a:t>
                </a:r>
                <a:r>
                  <a:rPr lang="zh-CN" altLang="en-US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  <a:sym typeface="Wingdings" pitchFamily="2" charset="2"/>
                  </a:rPr>
                  <a:t>高精度测量 ➜ 重大发现 </a:t>
                </a:r>
                <a:r>
                  <a:rPr lang="en-US" altLang="zh-CN" sz="1200" spc="120" dirty="0">
                    <a:solidFill>
                      <a:srgbClr val="1034A6"/>
                    </a:solidFill>
                    <a:latin typeface="STZhongsong" panose="02010600040101010101" pitchFamily="2" charset="-122"/>
                    <a:ea typeface="STZhongsong" panose="02010600040101010101" pitchFamily="2" charset="-122"/>
                    <a:sym typeface="Wingdings" pitchFamily="2" charset="2"/>
                  </a:rPr>
                  <a:t> </a:t>
                </a:r>
                <a:endParaRPr lang="en-US" sz="1200" spc="120" dirty="0">
                  <a:solidFill>
                    <a:srgbClr val="1034A6"/>
                  </a:solidFill>
                  <a:latin typeface="STZhongsong" panose="02010600040101010101" pitchFamily="2" charset="-122"/>
                  <a:ea typeface="STZhongsong" panose="02010600040101010101" pitchFamily="2" charset="-12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energy region of STCF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covers the pair production thresholds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τ-leptons, charmed mesons &amp; baryons, and all of the strange hyperons.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Huge samples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CN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XYZ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𝐽/</a:t>
                </a:r>
                <a:r>
                  <a:rPr lang="zh-CN" alt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𝐷^+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𝐷_𝑠^+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lang="el-GR" altLang="zh-CN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𝑐^+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could be used to make precision measurements of hadron properties, search for new ones, and study their rare decays</a:t>
                </a:r>
                <a:endParaRPr lang="en-US" altLang="zh-CN" sz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STCF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is expected to have higher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detection efficiency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low</a:t>
                </a:r>
                <a:r>
                  <a:rPr lang="zh-CN" alt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bkg.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excellent resolution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,  and good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kinematic constraining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28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41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364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B772-BE26-4EC4-8890-F0A68D401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9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2305C-DFFF-9873-9D6E-340F5F2857D8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325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E829E-E4B6-FB6B-BA96-CD797ABB7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60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83B6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31C1D-A40B-3F9E-D1DD-74A26D602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576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C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1CF1A-758E-393B-7621-B18ABA022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78" b="31733"/>
          <a:stretch/>
        </p:blipFill>
        <p:spPr>
          <a:xfrm>
            <a:off x="6971184" y="120091"/>
            <a:ext cx="5220816" cy="10686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06012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463887-D1FF-8494-81C7-E3D2CD5DDE20}"/>
              </a:ext>
            </a:extLst>
          </p:cNvPr>
          <p:cNvSpPr/>
          <p:nvPr/>
        </p:nvSpPr>
        <p:spPr>
          <a:xfrm>
            <a:off x="0" y="6596480"/>
            <a:ext cx="12192000" cy="261520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2FD810-6D2C-59C5-6832-84A06F87954E}"/>
              </a:ext>
            </a:extLst>
          </p:cNvPr>
          <p:cNvSpPr/>
          <p:nvPr/>
        </p:nvSpPr>
        <p:spPr>
          <a:xfrm>
            <a:off x="0" y="-12699"/>
            <a:ext cx="12192000" cy="744535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0"/>
            <a:ext cx="10008704" cy="731836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2E631-FB4F-B022-C89D-46E936107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4" t="9926" r="20206" b="43367"/>
          <a:stretch/>
        </p:blipFill>
        <p:spPr>
          <a:xfrm>
            <a:off x="10537144" y="21222"/>
            <a:ext cx="1527191" cy="689391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546A221-DFA8-0431-A88F-A00D01DE6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8408" y="6567142"/>
            <a:ext cx="2743200" cy="290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MiSans VF Bold" pitchFamily="2" charset="-122"/>
                <a:ea typeface="MiSans VF Bold" pitchFamily="2" charset="-122"/>
                <a:cs typeface="MiSans VF Bold" pitchFamily="2" charset="-122"/>
              </a:defRPr>
            </a:lvl1pPr>
          </a:lstStyle>
          <a:p>
            <a:fld id="{8B80FCF1-5380-5140-9600-F1CFBEB352AB}" type="slidenum">
              <a:rPr lang="en-CN" smtClean="0"/>
              <a:pPr/>
              <a:t>‹#›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14415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463887-D1FF-8494-81C7-E3D2CD5DDE20}"/>
              </a:ext>
            </a:extLst>
          </p:cNvPr>
          <p:cNvSpPr/>
          <p:nvPr/>
        </p:nvSpPr>
        <p:spPr>
          <a:xfrm>
            <a:off x="0" y="6596480"/>
            <a:ext cx="12192000" cy="261520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2FD810-6D2C-59C5-6832-84A06F87954E}"/>
              </a:ext>
            </a:extLst>
          </p:cNvPr>
          <p:cNvSpPr/>
          <p:nvPr/>
        </p:nvSpPr>
        <p:spPr>
          <a:xfrm>
            <a:off x="0" y="-12699"/>
            <a:ext cx="12192000" cy="744535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9F48A88D-53CB-986E-5486-235D77B4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0"/>
            <a:ext cx="10008704" cy="731836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CN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FB10E4-FA72-F540-B86D-48E605D90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8408" y="6567142"/>
            <a:ext cx="2743200" cy="290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MiSans VF Bold" pitchFamily="2" charset="-122"/>
                <a:ea typeface="MiSans VF Bold" pitchFamily="2" charset="-122"/>
                <a:cs typeface="MiSans VF Bold" pitchFamily="2" charset="-122"/>
              </a:defRPr>
            </a:lvl1pPr>
          </a:lstStyle>
          <a:p>
            <a:fld id="{8B80FCF1-5380-5140-9600-F1CFBEB352AB}" type="slidenum">
              <a:rPr lang="en-CN" smtClean="0"/>
              <a:pPr/>
              <a:t>‹#›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24086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C33142-A2E7-248F-2F75-6DD679B5BEB8}"/>
              </a:ext>
            </a:extLst>
          </p:cNvPr>
          <p:cNvSpPr/>
          <p:nvPr/>
        </p:nvSpPr>
        <p:spPr>
          <a:xfrm>
            <a:off x="0" y="6596480"/>
            <a:ext cx="12192000" cy="261520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3D3EA2-B6E2-5E95-F6E2-7DA1AE8F3EAC}"/>
              </a:ext>
            </a:extLst>
          </p:cNvPr>
          <p:cNvSpPr/>
          <p:nvPr/>
        </p:nvSpPr>
        <p:spPr>
          <a:xfrm>
            <a:off x="0" y="-12699"/>
            <a:ext cx="12192000" cy="744535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1pPr>
            <a:lvl2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2pPr>
            <a:lvl3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3pPr>
            <a:lvl4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4pPr>
            <a:lvl5pPr>
              <a:defRPr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50B02-22C1-029B-20CC-499D87866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4" t="9926" r="20206" b="43367"/>
          <a:stretch/>
        </p:blipFill>
        <p:spPr>
          <a:xfrm>
            <a:off x="10537144" y="21222"/>
            <a:ext cx="1527191" cy="689391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8931819-B82E-8C23-049D-D4F516C2C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2123" y="6596480"/>
            <a:ext cx="2743200" cy="261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MiSans VF Bold" pitchFamily="2" charset="-122"/>
                <a:ea typeface="MiSans VF Bold" pitchFamily="2" charset="-122"/>
                <a:cs typeface="MiSans VF Bold" pitchFamily="2" charset="-122"/>
              </a:defRPr>
            </a:lvl1pPr>
          </a:lstStyle>
          <a:p>
            <a:fld id="{8B80FCF1-5380-5140-9600-F1CFBEB352AB}" type="slidenum">
              <a:rPr lang="en-CN" smtClean="0"/>
              <a:pPr/>
              <a:t>‹#›</a:t>
            </a:fld>
            <a:endParaRPr lang="en-CN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5377B-A8B2-3F3F-BBC6-92455D39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0"/>
            <a:ext cx="10008704" cy="731836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CN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D7714C-C8D5-4A7B-8F64-78EA471F6243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11C07F2-36EA-4E22-99B8-1FCFCAA6A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312E7F-7EC6-46AB-BE57-1E7A47EFA5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601" y="35257"/>
            <a:ext cx="915223" cy="7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9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713B03-9CCD-AAE4-B249-C4A38F1912CD}"/>
              </a:ext>
            </a:extLst>
          </p:cNvPr>
          <p:cNvSpPr/>
          <p:nvPr/>
        </p:nvSpPr>
        <p:spPr>
          <a:xfrm>
            <a:off x="0" y="-12699"/>
            <a:ext cx="12192000" cy="744535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1pPr>
            <a:lvl2pPr>
              <a:defRPr sz="24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2pPr>
            <a:lvl3pPr>
              <a:defRPr sz="20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3pPr>
            <a:lvl4pPr>
              <a:defRPr sz="18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4pPr>
            <a:lvl5pPr>
              <a:defRPr sz="18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1pPr>
            <a:lvl2pPr>
              <a:defRPr sz="24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2pPr>
            <a:lvl3pPr>
              <a:defRPr sz="20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3pPr>
            <a:lvl4pPr>
              <a:defRPr sz="18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4pPr>
            <a:lvl5pPr>
              <a:defRPr sz="1800" b="0" i="0"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14775-AA1F-F714-70F8-F7F1EFCBEC1B}"/>
              </a:ext>
            </a:extLst>
          </p:cNvPr>
          <p:cNvSpPr/>
          <p:nvPr/>
        </p:nvSpPr>
        <p:spPr>
          <a:xfrm>
            <a:off x="0" y="6596480"/>
            <a:ext cx="12192000" cy="261520"/>
          </a:xfrm>
          <a:prstGeom prst="rect">
            <a:avLst/>
          </a:prstGeom>
          <a:solidFill>
            <a:srgbClr val="283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46BC95-D772-CEA9-E0B5-6F0BC412D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4" t="9926" r="20206" b="43367"/>
          <a:stretch/>
        </p:blipFill>
        <p:spPr>
          <a:xfrm>
            <a:off x="10537144" y="21222"/>
            <a:ext cx="1527191" cy="689391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6C1F23D-5A7A-9E79-5FC1-3BB8ED21B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2123" y="6596480"/>
            <a:ext cx="2743200" cy="261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MiSans VF Bold" pitchFamily="2" charset="-122"/>
                <a:ea typeface="MiSans VF Bold" pitchFamily="2" charset="-122"/>
                <a:cs typeface="MiSans VF Bold" pitchFamily="2" charset="-122"/>
              </a:defRPr>
            </a:lvl1pPr>
          </a:lstStyle>
          <a:p>
            <a:fld id="{8B80FCF1-5380-5140-9600-F1CFBEB352AB}" type="slidenum">
              <a:rPr lang="en-CN" smtClean="0"/>
              <a:pPr/>
              <a:t>‹#›</a:t>
            </a:fld>
            <a:endParaRPr lang="en-CN" dirty="0"/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C24777A7-22E9-47F8-13D3-9218C50E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0"/>
            <a:ext cx="10008704" cy="731836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7096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01178-954F-11F7-16DA-A30776C7D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2123" y="6596480"/>
            <a:ext cx="2743200" cy="261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283B68"/>
                </a:solidFill>
                <a:latin typeface="MiSans VF Bold" pitchFamily="2" charset="-122"/>
                <a:ea typeface="MiSans VF Bold" pitchFamily="2" charset="-122"/>
                <a:cs typeface="MiSans VF Bold" pitchFamily="2" charset="-122"/>
              </a:defRPr>
            </a:lvl1pPr>
          </a:lstStyle>
          <a:p>
            <a:fld id="{8B80FCF1-5380-5140-9600-F1CFBEB352AB}" type="slidenum">
              <a:rPr lang="en-CN" smtClean="0"/>
              <a:pPr/>
              <a:t>‹#›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65794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9917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635" y="6581775"/>
            <a:ext cx="12200890" cy="295910"/>
            <a:chOff x="-1" y="10365"/>
            <a:chExt cx="19214" cy="466"/>
          </a:xfrm>
          <a:solidFill>
            <a:srgbClr val="0E3272"/>
          </a:solidFill>
        </p:grpSpPr>
        <p:sp>
          <p:nvSpPr>
            <p:cNvPr id="22" name="矩形 21"/>
            <p:cNvSpPr/>
            <p:nvPr/>
          </p:nvSpPr>
          <p:spPr>
            <a:xfrm>
              <a:off x="-1" y="10461"/>
              <a:ext cx="19214" cy="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0" y="10365"/>
              <a:ext cx="4641" cy="370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-24765" y="0"/>
            <a:ext cx="12216130" cy="730250"/>
            <a:chOff x="-39" y="0"/>
            <a:chExt cx="19238" cy="1150"/>
          </a:xfrm>
          <a:solidFill>
            <a:srgbClr val="0E3272"/>
          </a:solidFill>
        </p:grpSpPr>
        <p:sp>
          <p:nvSpPr>
            <p:cNvPr id="24" name="矩形 23"/>
            <p:cNvSpPr/>
            <p:nvPr/>
          </p:nvSpPr>
          <p:spPr>
            <a:xfrm>
              <a:off x="-39" y="0"/>
              <a:ext cx="19239" cy="1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0800000">
              <a:off x="14559" y="1006"/>
              <a:ext cx="4641" cy="144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6"/>
          <p:cNvSpPr>
            <a:spLocks noChangeAspect="1"/>
          </p:cNvSpPr>
          <p:nvPr userDrawn="1"/>
        </p:nvSpPr>
        <p:spPr>
          <a:xfrm>
            <a:off x="11582400" y="6248400"/>
            <a:ext cx="360000" cy="35941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  <a:t>‹#›</a:t>
            </a:fld>
            <a:endParaRPr lang="zh-CN" altLang="en-US" sz="1400" dirty="0"/>
          </a:p>
        </p:txBody>
      </p:sp>
      <p:pic>
        <p:nvPicPr>
          <p:cNvPr id="4" name="图片 9" descr="1231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940" y="117475"/>
            <a:ext cx="2247265" cy="4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5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EB7AEA-CB48-41F7-B515-B4F3F507C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332385-84F9-4896-991E-49D47A21D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601" y="35257"/>
            <a:ext cx="915223" cy="7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5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2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3270C68-CA54-435D-B70C-606081A4AC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27A977-756B-44AF-B682-7589B3E7EB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601" y="35257"/>
            <a:ext cx="915223" cy="7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50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3511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DFE3643-81FC-45F7-8633-EF04D2673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8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60C2F-EEDE-F44B-803C-5C743D274D6A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22F33A-A3D1-EBEB-22D6-97506653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08772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287FDD3-CDFA-EF49-A10D-1322C950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1CDDE9-B88E-234E-A6D4-D842F0AB9A85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9D7FDDD-992B-F946-BDF0-9E13F01559AD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47B504B-FB3C-9B46-81A0-790A36F6F7C0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3DBB4A54-CEBE-42AD-A072-A39EF13BDFCD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91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5FEE81A-7312-664C-853C-656C8E25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3AC04B3-47FF-B94A-9443-5E2CBAB5FD2F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F6CDD96-2BFD-5F49-94F0-A6C0394071C0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7651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305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C9DDAB7-96A9-334D-9651-A686984A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7518CB-DF15-E047-BB7E-B5711858249A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41B53DE-DE93-684B-ABFE-870875C29D7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76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96460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7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647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78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04672"/>
            <a:ext cx="2743200" cy="532149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04672"/>
            <a:ext cx="8026400" cy="5321492"/>
          </a:xfrm>
        </p:spPr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69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E0531-9553-48FB-9810-8BBCA7A5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FAA1F-F4DF-4FE0-B8C6-79B30D65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60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7E68F-B206-4361-A239-35AB7E52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7862"/>
            <a:ext cx="41148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58052-24D1-42F7-8042-51E4352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711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4B9DCB-804D-43F6-8F57-6CE9BBD9E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66EBA82-D96D-4E93-8B34-FCE065EF5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08C79C-71EB-4FCE-B171-8583C80F32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601" y="35257"/>
            <a:ext cx="915223" cy="7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9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90"/>
            <a:ext cx="2133600" cy="149405"/>
          </a:xfrm>
          <a:prstGeom prst="rect">
            <a:avLst/>
          </a:prstGeom>
          <a:noFill/>
        </p:spPr>
        <p:txBody>
          <a:bodyPr lIns="81000" tIns="81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9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9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9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60C2F-EEDE-F44B-803C-5C743D274D6A}"/>
              </a:ext>
            </a:extLst>
          </p:cNvPr>
          <p:cNvSpPr txBox="1"/>
          <p:nvPr/>
        </p:nvSpPr>
        <p:spPr>
          <a:xfrm>
            <a:off x="9956800" y="6629402"/>
            <a:ext cx="2133600" cy="149405"/>
          </a:xfrm>
          <a:prstGeom prst="rect">
            <a:avLst/>
          </a:prstGeom>
          <a:noFill/>
        </p:spPr>
        <p:txBody>
          <a:bodyPr lIns="81000" tIns="81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9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9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9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5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35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35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5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35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35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22F33A-A3D1-EBEB-22D6-97506653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2537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E0531-9553-48FB-9810-8BBCA7A5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FAA1F-F4DF-4FE0-B8C6-79B30D65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60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7E68F-B206-4361-A239-35AB7E52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7862"/>
            <a:ext cx="41148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58052-24D1-42F7-8042-51E4352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711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4B9DCB-804D-43F6-8F57-6CE9BBD9E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93D9E6B-41B1-4967-9871-2EE8C2C3F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878AA9-FCBE-410A-B3AD-44DA3867EB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601" y="35257"/>
            <a:ext cx="915223" cy="7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4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A401884-4814-4FFD-96E9-C412561FB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5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2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2305C-DFFF-9873-9D6E-340F5F2857D8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02604B1-6F15-4C74-8843-6E725E903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36ADB8-3A4C-46F6-9E8B-D5133E750E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601" y="35257"/>
            <a:ext cx="915223" cy="7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6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AC9B25F-4BB5-4357-BDC7-41411CD17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75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60C2F-EEDE-F44B-803C-5C743D274D6A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22F33A-A3D1-EBEB-22D6-97506653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07562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287FDD3-CDFA-EF49-A10D-1322C950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1CDDE9-B88E-234E-A6D4-D842F0AB9A85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9D7FDDD-992B-F946-BDF0-9E13F01559AD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47B504B-FB3C-9B46-81A0-790A36F6F7C0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3DBB4A54-CEBE-42AD-A072-A39EF13BDFCD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791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5FEE81A-7312-664C-853C-656C8E25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3AC04B3-47FF-B94A-9443-5E2CBAB5FD2F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F6CDD96-2BFD-5F49-94F0-A6C0394071C0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7651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484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C9DDAB7-96A9-334D-9651-A686984A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7518CB-DF15-E047-BB7E-B5711858249A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41B53DE-DE93-684B-ABFE-870875C29D7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B05CE7A-9106-4EE4-8BEC-C71ED497E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00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0819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7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97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5592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3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04672"/>
            <a:ext cx="2743200" cy="532149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04672"/>
            <a:ext cx="8026400" cy="5321492"/>
          </a:xfrm>
        </p:spPr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442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E0531-9553-48FB-9810-8BBCA7A5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FAA1F-F4DF-4FE0-B8C6-79B30D65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60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7E68F-B206-4361-A239-35AB7E52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7862"/>
            <a:ext cx="41148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58052-24D1-42F7-8042-51E4352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711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4B9DCB-804D-43F6-8F57-6CE9BBD9E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6707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E0531-9553-48FB-9810-8BBCA7A5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FAA1F-F4DF-4FE0-B8C6-79B30D65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60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7E68F-B206-4361-A239-35AB7E52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7862"/>
            <a:ext cx="41148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58052-24D1-42F7-8042-51E4352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711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4B9DCB-804D-43F6-8F57-6CE9BBD9E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723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E0531-9553-48FB-9810-8BBCA7A5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FAA1F-F4DF-4FE0-B8C6-79B30D65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60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7E68F-B206-4361-A239-35AB7E52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7862"/>
            <a:ext cx="41148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58052-24D1-42F7-8042-51E4352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711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4B9DCB-804D-43F6-8F57-6CE9BBD9E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184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E0531-9553-48FB-9810-8BBCA7A5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FAA1F-F4DF-4FE0-B8C6-79B30D65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60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7E68F-B206-4361-A239-35AB7E52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7862"/>
            <a:ext cx="41148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58052-24D1-42F7-8042-51E4352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711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4B9DCB-804D-43F6-8F57-6CE9BBD9E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379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0061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3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800100" indent="-342900">
              <a:buFont typeface="微软雅黑" panose="020B0503020204020204" pitchFamily="34" charset="-122"/>
              <a:buChar char="−"/>
              <a:defRPr sz="22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2305C-DFFF-9873-9D6E-340F5F2857D8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40431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60C2F-EEDE-F44B-803C-5C743D274D6A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22F33A-A3D1-EBEB-22D6-97506653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566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D7AB43-CD3F-9040-9832-D80A060C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71" y="3061252"/>
            <a:ext cx="3260035" cy="7686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58632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3" r:id="rId2"/>
    <p:sldLayoutId id="2147483736" r:id="rId3"/>
    <p:sldLayoutId id="2147483747" r:id="rId4"/>
    <p:sldLayoutId id="2147483748" r:id="rId5"/>
    <p:sldLayoutId id="2147483749" r:id="rId6"/>
    <p:sldLayoutId id="2147483720" r:id="rId7"/>
    <p:sldLayoutId id="2147483721" r:id="rId8"/>
    <p:sldLayoutId id="214748372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75BC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EF8756-0108-8C67-4AE7-B69CB40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21" y="0"/>
            <a:ext cx="10515600" cy="73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87D92-0C58-4D5E-A98A-F6FFFCE9E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2EB58-913D-F746-9CBB-4918084D308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49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800" r:id="rId8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i="0" kern="1200" dirty="0" smtClean="0">
          <a:solidFill>
            <a:schemeClr val="bg1"/>
          </a:solidFill>
          <a:effectLst/>
          <a:latin typeface="MISANS VF HEAVY" pitchFamily="2" charset="-122"/>
          <a:ea typeface="MISANS VF HEAVY" pitchFamily="2" charset="-122"/>
          <a:cs typeface="MISANS VF HEAVY" pitchFamily="2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3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86F3E-4045-B447-BDB8-EF0A8C9C71E0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80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EF8756-0108-8C67-4AE7-B69CB40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8869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kern="1200" dirty="0" smtClean="0">
          <a:solidFill>
            <a:schemeClr val="bg1"/>
          </a:solidFill>
          <a:effectLst/>
          <a:latin typeface="+mj-ea"/>
          <a:ea typeface="+mj-ea"/>
          <a:cs typeface="等线" panose="02010600030101010101" pitchFamily="2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3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86F3E-4045-B447-BDB8-EF0A8C9C71E0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80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EF8756-0108-8C67-4AE7-B69CB40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C6EB2FC-94EB-48C6-BF17-D436D4C66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1594" t="9926" r="20206" b="43367"/>
          <a:stretch/>
        </p:blipFill>
        <p:spPr>
          <a:xfrm>
            <a:off x="10689544" y="76200"/>
            <a:ext cx="1527191" cy="6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8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kern="1200" dirty="0" smtClean="0">
          <a:solidFill>
            <a:schemeClr val="bg1"/>
          </a:solidFill>
          <a:effectLst/>
          <a:latin typeface="+mj-ea"/>
          <a:ea typeface="+mj-ea"/>
          <a:cs typeface="等线" panose="02010600030101010101" pitchFamily="2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tif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fif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8.jpeg"/><Relationship Id="rId7" Type="http://schemas.openxmlformats.org/officeDocument/2006/relationships/image" Target="../media/image123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jpeg"/><Relationship Id="rId7" Type="http://schemas.openxmlformats.org/officeDocument/2006/relationships/image" Target="../media/image50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0" Type="http://schemas.openxmlformats.org/officeDocument/2006/relationships/image" Target="../media/image132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3.xml"/><Relationship Id="rId7" Type="http://schemas.openxmlformats.org/officeDocument/2006/relationships/image" Target="../media/image1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5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42.png"/><Relationship Id="rId12" Type="http://schemas.openxmlformats.org/officeDocument/2006/relationships/image" Target="../media/image14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Relationship Id="rId14" Type="http://schemas.openxmlformats.org/officeDocument/2006/relationships/image" Target="../media/image14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0.emf"/><Relationship Id="rId11" Type="http://schemas.openxmlformats.org/officeDocument/2006/relationships/image" Target="../media/image157.jpeg"/><Relationship Id="rId5" Type="http://schemas.openxmlformats.org/officeDocument/2006/relationships/package" Target="../embeddings/Microsoft_Visio_Drawing.vsdx"/><Relationship Id="rId10" Type="http://schemas.openxmlformats.org/officeDocument/2006/relationships/image" Target="../media/image156.emf"/><Relationship Id="rId4" Type="http://schemas.openxmlformats.org/officeDocument/2006/relationships/image" Target="../media/image152.jpeg"/><Relationship Id="rId9" Type="http://schemas.openxmlformats.org/officeDocument/2006/relationships/image" Target="../media/image1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2.vsdx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6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10" Type="http://schemas.openxmlformats.org/officeDocument/2006/relationships/image" Target="../media/image172.tmp"/><Relationship Id="rId4" Type="http://schemas.openxmlformats.org/officeDocument/2006/relationships/image" Target="../media/image166.jpeg"/><Relationship Id="rId9" Type="http://schemas.openxmlformats.org/officeDocument/2006/relationships/image" Target="../media/image1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7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公式" r:id="rId4" imgW="114151" imgH="215619" progId="Equation.3">
                  <p:embed/>
                </p:oleObj>
              </mc:Choice>
              <mc:Fallback>
                <p:oleObj name="公式" r:id="rId4" imgW="114151" imgH="215619" progId="Equation.3">
                  <p:embed/>
                  <p:pic>
                    <p:nvPicPr>
                      <p:cNvPr id="410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71F9C6-965F-C519-C386-5225ECFD981C}"/>
              </a:ext>
            </a:extLst>
          </p:cNvPr>
          <p:cNvSpPr txBox="1"/>
          <p:nvPr/>
        </p:nvSpPr>
        <p:spPr>
          <a:xfrm>
            <a:off x="1066800" y="2090400"/>
            <a:ext cx="975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Status and Prospects of  Super Tau-Charm Facility</a:t>
            </a:r>
            <a:endParaRPr lang="en-CN" sz="4800" b="1" dirty="0">
              <a:solidFill>
                <a:srgbClr val="1034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4B52A-7C26-6A89-4EEA-F41E5BA5F9F1}"/>
              </a:ext>
            </a:extLst>
          </p:cNvPr>
          <p:cNvSpPr txBox="1"/>
          <p:nvPr/>
        </p:nvSpPr>
        <p:spPr>
          <a:xfrm>
            <a:off x="1103134" y="4114800"/>
            <a:ext cx="9985732" cy="223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1034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Jingyu Tang, USTC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1034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On behalf of the STCF team</a:t>
            </a:r>
            <a:r>
              <a:rPr lang="zh-CN" altLang="en-US" sz="2800" dirty="0">
                <a:solidFill>
                  <a:srgbClr val="1034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en-CN" sz="2800" dirty="0">
              <a:solidFill>
                <a:srgbClr val="1034A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000" dirty="0">
              <a:solidFill>
                <a:srgbClr val="1034A6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INFN-LNF, Rome, April 14, 2026</a:t>
            </a:r>
            <a:endParaRPr lang="en-CN" altLang="zh-CN" sz="2800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29CB0D-2F2C-4075-B2AB-5BABC253C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9" y="35257"/>
            <a:ext cx="1460401" cy="12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FF0DD38-5362-41E5-918D-D76B7928F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10</a:t>
            </a:fld>
            <a:endParaRPr lang="en-CN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2267C15-ACDD-47F8-96CA-3699F06CC871}"/>
              </a:ext>
            </a:extLst>
          </p:cNvPr>
          <p:cNvGrpSpPr/>
          <p:nvPr/>
        </p:nvGrpSpPr>
        <p:grpSpPr>
          <a:xfrm>
            <a:off x="6259405" y="3500388"/>
            <a:ext cx="2199170" cy="2954558"/>
            <a:chOff x="9138062" y="3371137"/>
            <a:chExt cx="2199170" cy="295455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39AC057-9D11-4755-9C64-3735C749C776}"/>
                </a:ext>
              </a:extLst>
            </p:cNvPr>
            <p:cNvSpPr txBox="1"/>
            <p:nvPr/>
          </p:nvSpPr>
          <p:spPr>
            <a:xfrm>
              <a:off x="9138062" y="5371588"/>
              <a:ext cx="2199169" cy="954107"/>
            </a:xfrm>
            <a:prstGeom prst="rect">
              <a:avLst/>
            </a:prstGeom>
            <a:solidFill>
              <a:srgbClr val="E841FF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Key question 3: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Any new physics?  If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so,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where? 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E44663-A0E1-45CE-92B6-F2DDC089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8274" y="3371137"/>
              <a:ext cx="2128958" cy="2000451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DC67CA9-3980-43A1-92BD-869F6A18857F}"/>
              </a:ext>
            </a:extLst>
          </p:cNvPr>
          <p:cNvGrpSpPr/>
          <p:nvPr/>
        </p:nvGrpSpPr>
        <p:grpSpPr>
          <a:xfrm>
            <a:off x="2396562" y="2266629"/>
            <a:ext cx="3931193" cy="2502284"/>
            <a:chOff x="3547704" y="2271965"/>
            <a:chExt cx="5181600" cy="250228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142A48F-BF9C-409D-8C0A-831560A3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7704" y="2271965"/>
              <a:ext cx="5181600" cy="2502284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8ACCC85-3176-4B3D-B682-B071D5B3D93E}"/>
                </a:ext>
              </a:extLst>
            </p:cNvPr>
            <p:cNvSpPr txBox="1"/>
            <p:nvPr/>
          </p:nvSpPr>
          <p:spPr>
            <a:xfrm rot="1080000">
              <a:off x="5844193" y="2736119"/>
              <a:ext cx="1447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STCF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C2682C2-F976-4AAA-898B-9888A920BA5C}"/>
              </a:ext>
            </a:extLst>
          </p:cNvPr>
          <p:cNvGrpSpPr/>
          <p:nvPr/>
        </p:nvGrpSpPr>
        <p:grpSpPr>
          <a:xfrm>
            <a:off x="321676" y="3539542"/>
            <a:ext cx="2112741" cy="2942683"/>
            <a:chOff x="546933" y="3508801"/>
            <a:chExt cx="2112741" cy="2942683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4F2ECEE-FCD1-4804-9E78-0B95737767D2}"/>
                </a:ext>
              </a:extLst>
            </p:cNvPr>
            <p:cNvSpPr txBox="1"/>
            <p:nvPr/>
          </p:nvSpPr>
          <p:spPr>
            <a:xfrm>
              <a:off x="546933" y="5497377"/>
              <a:ext cx="2112741" cy="954107"/>
            </a:xfrm>
            <a:prstGeom prst="rect">
              <a:avLst/>
            </a:prstGeom>
            <a:solidFill>
              <a:srgbClr val="E841FF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Key question 2: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New CPV source beyond SM?  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4FDB796-F325-43D6-A748-88F16B8BB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33" y="3508801"/>
              <a:ext cx="2112741" cy="2000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589DD96-53FC-4855-BBC9-27AE5829EF31}"/>
              </a:ext>
            </a:extLst>
          </p:cNvPr>
          <p:cNvSpPr txBox="1"/>
          <p:nvPr/>
        </p:nvSpPr>
        <p:spPr>
          <a:xfrm>
            <a:off x="3218338" y="5186421"/>
            <a:ext cx="2432802" cy="1200329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Unprecedented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large data samples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high-precision measurements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F34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003574-040B-4A16-956A-CB81C3A9B051}"/>
              </a:ext>
            </a:extLst>
          </p:cNvPr>
          <p:cNvSpPr txBox="1"/>
          <p:nvPr/>
        </p:nvSpPr>
        <p:spPr>
          <a:xfrm>
            <a:off x="6222047" y="1070604"/>
            <a:ext cx="2234370" cy="1477328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Transition region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between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perturbative and non-perturbative QCD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BA000EF6-C4D6-4865-B3D3-C7B82408FF56}"/>
              </a:ext>
            </a:extLst>
          </p:cNvPr>
          <p:cNvCxnSpPr>
            <a:cxnSpLocks/>
          </p:cNvCxnSpPr>
          <p:nvPr/>
        </p:nvCxnSpPr>
        <p:spPr>
          <a:xfrm>
            <a:off x="5651140" y="5528118"/>
            <a:ext cx="743217" cy="0"/>
          </a:xfrm>
          <a:prstGeom prst="straightConnector1">
            <a:avLst/>
          </a:prstGeom>
          <a:ln w="127000"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61DA264-79A7-4909-8E21-723CD3BDC42F}"/>
              </a:ext>
            </a:extLst>
          </p:cNvPr>
          <p:cNvCxnSpPr>
            <a:cxnSpLocks/>
          </p:cNvCxnSpPr>
          <p:nvPr/>
        </p:nvCxnSpPr>
        <p:spPr>
          <a:xfrm>
            <a:off x="2434417" y="5539993"/>
            <a:ext cx="783921" cy="0"/>
          </a:xfrm>
          <a:prstGeom prst="straightConnector1">
            <a:avLst/>
          </a:prstGeom>
          <a:ln w="1270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CECB436-7CE6-4350-B36D-66E659D97CAA}"/>
              </a:ext>
            </a:extLst>
          </p:cNvPr>
          <p:cNvCxnSpPr>
            <a:cxnSpLocks/>
          </p:cNvCxnSpPr>
          <p:nvPr/>
        </p:nvCxnSpPr>
        <p:spPr>
          <a:xfrm flipV="1">
            <a:off x="4374969" y="3849571"/>
            <a:ext cx="0" cy="1336850"/>
          </a:xfrm>
          <a:prstGeom prst="straightConnector1">
            <a:avLst/>
          </a:prstGeom>
          <a:ln w="127000">
            <a:headEnd type="triangl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F3819B3-D3EE-4237-8958-761EBB4759E4}"/>
              </a:ext>
            </a:extLst>
          </p:cNvPr>
          <p:cNvCxnSpPr>
            <a:cxnSpLocks/>
          </p:cNvCxnSpPr>
          <p:nvPr/>
        </p:nvCxnSpPr>
        <p:spPr>
          <a:xfrm flipV="1">
            <a:off x="5412463" y="2059327"/>
            <a:ext cx="790860" cy="514001"/>
          </a:xfrm>
          <a:prstGeom prst="straightConnector1">
            <a:avLst/>
          </a:prstGeom>
          <a:ln w="127000"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2AB30CB9-0ED8-4AC1-9DA7-232C636096D9}"/>
              </a:ext>
            </a:extLst>
          </p:cNvPr>
          <p:cNvCxnSpPr>
            <a:cxnSpLocks/>
          </p:cNvCxnSpPr>
          <p:nvPr/>
        </p:nvCxnSpPr>
        <p:spPr>
          <a:xfrm>
            <a:off x="5079935" y="1759237"/>
            <a:ext cx="1123388" cy="1764"/>
          </a:xfrm>
          <a:prstGeom prst="straightConnector1">
            <a:avLst/>
          </a:prstGeom>
          <a:ln w="1270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EFC02AD-D93D-4F46-8C4F-BF11D8803767}"/>
              </a:ext>
            </a:extLst>
          </p:cNvPr>
          <p:cNvGrpSpPr/>
          <p:nvPr/>
        </p:nvGrpSpPr>
        <p:grpSpPr>
          <a:xfrm>
            <a:off x="76200" y="1025344"/>
            <a:ext cx="5008955" cy="2328402"/>
            <a:chOff x="995441" y="868155"/>
            <a:chExt cx="5008955" cy="232840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E06BF45-B29C-445D-B3D5-2B1AA529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5441" y="868155"/>
              <a:ext cx="2553049" cy="232840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6743F63-4DCC-4D36-96AD-44D2C7C387F5}"/>
                </a:ext>
              </a:extLst>
            </p:cNvPr>
            <p:cNvSpPr txBox="1"/>
            <p:nvPr/>
          </p:nvSpPr>
          <p:spPr>
            <a:xfrm>
              <a:off x="3515097" y="1175026"/>
              <a:ext cx="2489299" cy="954107"/>
            </a:xfrm>
            <a:prstGeom prst="rect">
              <a:avLst/>
            </a:prstGeom>
            <a:solidFill>
              <a:srgbClr val="E841FF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Key question 1: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What is the nature of color confinement? 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2AF5347-81C4-49CE-AC35-3788BF99CE97}"/>
              </a:ext>
            </a:extLst>
          </p:cNvPr>
          <p:cNvGrpSpPr/>
          <p:nvPr/>
        </p:nvGrpSpPr>
        <p:grpSpPr>
          <a:xfrm>
            <a:off x="8620544" y="990600"/>
            <a:ext cx="3495256" cy="5591442"/>
            <a:chOff x="-15430" y="1006176"/>
            <a:chExt cx="10631272" cy="5591442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952FA81-8A71-4760-AC37-151C1E6610CB}"/>
                </a:ext>
              </a:extLst>
            </p:cNvPr>
            <p:cNvSpPr txBox="1"/>
            <p:nvPr/>
          </p:nvSpPr>
          <p:spPr>
            <a:xfrm>
              <a:off x="-15430" y="1006176"/>
              <a:ext cx="9855100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Broad physics are anticipated, several mini-workshops were organized to refine the core scientific goals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36191F7-A6FB-41B3-9474-75DEFD081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089" y="2299610"/>
              <a:ext cx="7872852" cy="158489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F16F2787-BCEB-454B-8F50-FB1F11CE0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0291" y="3625415"/>
              <a:ext cx="7872852" cy="146760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F27E66D-6A25-49ED-BA89-11FA3012D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42990" y="4800344"/>
              <a:ext cx="7872852" cy="179727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713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5285E96-A319-458A-BB46-9FD0CDD7F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0"/>
            <a:ext cx="8686800" cy="7318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j-lt"/>
                <a:ea typeface="STZhongsong" panose="02010600040101010101" pitchFamily="2" charset="-122"/>
                <a:cs typeface="+mj-cs"/>
              </a:rPr>
              <a:t>Flagship Measurements at STCF</a:t>
            </a:r>
            <a:endParaRPr lang="zh-CN" altLang="en-US" dirty="0">
              <a:latin typeface="+mj-lt"/>
              <a:ea typeface="STZhongsong" panose="02010600040101010101" pitchFamily="2" charset="-122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4AD56A-E662-4C31-A4B5-5CFFE5B2D3A8}"/>
              </a:ext>
            </a:extLst>
          </p:cNvPr>
          <p:cNvSpPr/>
          <p:nvPr/>
        </p:nvSpPr>
        <p:spPr>
          <a:xfrm>
            <a:off x="879008" y="1017360"/>
            <a:ext cx="10164038" cy="10025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i="1" spc="120" dirty="0">
                <a:latin typeface="Arial" panose="020B0604020202020204" pitchFamily="34" charset="0"/>
                <a:cs typeface="Arial" panose="020B0604020202020204" pitchFamily="34" charset="0"/>
              </a:rPr>
              <a:t>STCF aims to reveal the mystery of </a:t>
            </a:r>
            <a:r>
              <a:rPr lang="en-US" altLang="zh-CN" sz="2400" b="1" i="1" spc="1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quarks form matter</a:t>
            </a:r>
            <a:r>
              <a:rPr lang="en-US" altLang="zh-CN" sz="2400" b="1" i="1" spc="12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altLang="zh-CN" sz="2400" b="1" i="1" spc="1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of fundamental interactions</a:t>
            </a:r>
            <a:endParaRPr lang="en-US" altLang="zh-CN" sz="2400" b="1" i="1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BA2C016-EE4E-4933-8A3E-E059A4187659}"/>
              </a:ext>
            </a:extLst>
          </p:cNvPr>
          <p:cNvGrpSpPr/>
          <p:nvPr/>
        </p:nvGrpSpPr>
        <p:grpSpPr>
          <a:xfrm>
            <a:off x="838200" y="2323962"/>
            <a:ext cx="9753600" cy="1701153"/>
            <a:chOff x="963650" y="2642247"/>
            <a:chExt cx="10264700" cy="1701153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DA54B993-7324-415A-A7AD-88D7553D4571}"/>
                </a:ext>
              </a:extLst>
            </p:cNvPr>
            <p:cNvSpPr/>
            <p:nvPr/>
          </p:nvSpPr>
          <p:spPr>
            <a:xfrm>
              <a:off x="1035757" y="2642247"/>
              <a:ext cx="10192593" cy="1701153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5C2F38D-C7E8-CACA-E076-C297DBD95281}"/>
                </a:ext>
              </a:extLst>
            </p:cNvPr>
            <p:cNvSpPr txBox="1"/>
            <p:nvPr/>
          </p:nvSpPr>
          <p:spPr>
            <a:xfrm>
              <a:off x="963650" y="3174539"/>
              <a:ext cx="9959900" cy="1141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lvl="1" indent="-457200">
                <a:lnSpc>
                  <a:spcPct val="150000"/>
                </a:lnSpc>
                <a:buSzPct val="200000"/>
                <a:buBlip>
                  <a:blip r:embed="rId3"/>
                </a:buBlip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Hadron generation: fragmentation and energy correlator</a:t>
              </a:r>
            </a:p>
            <a:p>
              <a:pPr marL="914400" lvl="1" indent="-457200">
                <a:lnSpc>
                  <a:spcPct val="150000"/>
                </a:lnSpc>
                <a:buSzPct val="200000"/>
                <a:buBlip>
                  <a:blip r:embed="rId3"/>
                </a:buBlip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Exotic hadronic states and more  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1CC9F0E-3182-7C3C-6B9D-88AEE17EE417}"/>
                </a:ext>
              </a:extLst>
            </p:cNvPr>
            <p:cNvSpPr txBox="1"/>
            <p:nvPr/>
          </p:nvSpPr>
          <p:spPr>
            <a:xfrm>
              <a:off x="1106109" y="2700304"/>
              <a:ext cx="8126363" cy="474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spc="12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Scientific question: how quarks form matter </a:t>
              </a:r>
              <a:endPara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03B3E5F-0619-4041-BFC2-DDF4F7B81801}"/>
              </a:ext>
            </a:extLst>
          </p:cNvPr>
          <p:cNvGrpSpPr/>
          <p:nvPr/>
        </p:nvGrpSpPr>
        <p:grpSpPr>
          <a:xfrm>
            <a:off x="819912" y="4604907"/>
            <a:ext cx="9753600" cy="1436841"/>
            <a:chOff x="950601" y="4648200"/>
            <a:chExt cx="9753600" cy="1436841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7B3586-0E6D-6C45-B9A7-A40A789E09EC}"/>
                </a:ext>
              </a:extLst>
            </p:cNvPr>
            <p:cNvSpPr/>
            <p:nvPr/>
          </p:nvSpPr>
          <p:spPr>
            <a:xfrm>
              <a:off x="950601" y="4648200"/>
              <a:ext cx="9753600" cy="1436841"/>
            </a:xfrm>
            <a:prstGeom prst="roundRect">
              <a:avLst/>
            </a:prstGeom>
            <a:noFill/>
            <a:ln w="25400">
              <a:solidFill>
                <a:srgbClr val="0F34A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D07A40-FBA5-B0C9-B19E-3F540D09E9AF}"/>
                </a:ext>
              </a:extLst>
            </p:cNvPr>
            <p:cNvSpPr txBox="1"/>
            <p:nvPr/>
          </p:nvSpPr>
          <p:spPr>
            <a:xfrm>
              <a:off x="970393" y="5366620"/>
              <a:ext cx="8305800" cy="587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lvl="1" indent="-457200">
                <a:lnSpc>
                  <a:spcPct val="150000"/>
                </a:lnSpc>
                <a:buSzPct val="200000"/>
                <a:buBlip>
                  <a:blip r:embed="rId3"/>
                </a:buBlip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CP violation in the hyperon decay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8B0C340-1629-4AF8-CC69-874BFD2AAE5C}"/>
                </a:ext>
              </a:extLst>
            </p:cNvPr>
            <p:cNvSpPr txBox="1"/>
            <p:nvPr/>
          </p:nvSpPr>
          <p:spPr>
            <a:xfrm>
              <a:off x="970393" y="4797325"/>
              <a:ext cx="96214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spc="12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Scientific question: symmetry of fundamental interactions</a:t>
              </a:r>
              <a:endPara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7C0E5FD-302A-4088-93D4-7258FF899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11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0538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57948" y="3733800"/>
            <a:ext cx="6676104" cy="1398946"/>
          </a:xfrm>
        </p:spPr>
        <p:txBody>
          <a:bodyPr>
            <a:normAutofit/>
          </a:bodyPr>
          <a:lstStyle/>
          <a:p>
            <a:pPr algn="ctr"/>
            <a:r>
              <a:rPr lang="en-US" altLang="zh-CN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Design and R&amp;D Efforts</a:t>
            </a:r>
          </a:p>
        </p:txBody>
      </p:sp>
    </p:spTree>
    <p:extLst>
      <p:ext uri="{BB962C8B-B14F-4D97-AF65-F5344CB8AC3E}">
        <p14:creationId xmlns:p14="http://schemas.microsoft.com/office/powerpoint/2010/main" val="153860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4800" y="3276600"/>
            <a:ext cx="10830588" cy="3200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0F52BA"/>
                </a:solidFill>
              </a:rPr>
              <a:t>Core design goals: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 err="1"/>
              <a:t>CoM</a:t>
            </a:r>
            <a:r>
              <a:rPr lang="en-US" altLang="zh-CN" sz="2000" dirty="0"/>
              <a:t> energy: 2-7 GeV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Luminosity: &gt;5</a:t>
            </a:r>
            <a:r>
              <a:rPr lang="en-US" altLang="zh-CN" sz="2000" dirty="0">
                <a:sym typeface="Symbol" panose="05050102010706020507" pitchFamily="18" charset="2"/>
              </a:rPr>
              <a:t>10</a:t>
            </a:r>
            <a:r>
              <a:rPr lang="en-US" altLang="zh-CN" sz="2000" baseline="30000" dirty="0">
                <a:sym typeface="Symbol" panose="05050102010706020507" pitchFamily="18" charset="2"/>
              </a:rPr>
              <a:t>34</a:t>
            </a:r>
            <a:r>
              <a:rPr lang="en-US" altLang="zh-CN" sz="2000" dirty="0">
                <a:sym typeface="Symbol" panose="05050102010706020507" pitchFamily="18" charset="2"/>
              </a:rPr>
              <a:t> cm</a:t>
            </a:r>
            <a:r>
              <a:rPr lang="en-US" altLang="zh-CN" sz="2000" baseline="30000" dirty="0">
                <a:sym typeface="Symbol" panose="05050102010706020507" pitchFamily="18" charset="2"/>
              </a:rPr>
              <a:t>-2</a:t>
            </a:r>
            <a:r>
              <a:rPr lang="en-US" altLang="zh-CN" sz="2000" dirty="0">
                <a:sym typeface="Symbol" panose="05050102010706020507" pitchFamily="18" charset="2"/>
              </a:rPr>
              <a:t>s</a:t>
            </a:r>
            <a:r>
              <a:rPr lang="en-US" altLang="zh-CN" sz="2000" baseline="30000" dirty="0">
                <a:sym typeface="Symbol" panose="05050102010706020507" pitchFamily="18" charset="2"/>
              </a:rPr>
              <a:t>-1</a:t>
            </a:r>
            <a:r>
              <a:rPr lang="en-US" altLang="zh-CN" sz="2000" dirty="0">
                <a:sym typeface="Symbol" panose="05050102010706020507" pitchFamily="18" charset="2"/>
              </a:rPr>
              <a:t> @4GeV</a:t>
            </a:r>
            <a:endParaRPr lang="en-US" altLang="zh-CN" sz="2000" baseline="30000" dirty="0">
              <a:sym typeface="Symbol" panose="05050102010706020507" pitchFamily="18" charset="2"/>
            </a:endParaRP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Upgrading potential: polarized beam, higher luminosity</a:t>
            </a:r>
          </a:p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0F52BA"/>
                </a:solidFill>
              </a:rPr>
              <a:t>Accelerator structure: 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Double-ring collider:  </a:t>
            </a:r>
            <a:br>
              <a:rPr lang="en-US" altLang="zh-CN" sz="2000" dirty="0"/>
            </a:br>
            <a:r>
              <a:rPr lang="en-US" altLang="zh-CN" sz="2000" dirty="0"/>
              <a:t>low emittance, high current, large Piwinski angle (crab-waist)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Injector: full-energy linacs, e+ damping ring, beam transport lines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STCF Accelerator Design Goals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734329-5277-4F57-8E9E-D9FDFEF1C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23" y="914400"/>
            <a:ext cx="837307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7526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Collider Rings</a:t>
            </a:r>
          </a:p>
        </p:txBody>
      </p:sp>
      <p:sp>
        <p:nvSpPr>
          <p:cNvPr id="25" name="内容占位符 1"/>
          <p:cNvSpPr>
            <a:spLocks noGrp="1"/>
          </p:cNvSpPr>
          <p:nvPr>
            <p:ph idx="1"/>
          </p:nvPr>
        </p:nvSpPr>
        <p:spPr>
          <a:xfrm>
            <a:off x="304800" y="1066800"/>
            <a:ext cx="6553200" cy="4876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Layout and lattice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the two-fold lattice scheme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physics issues: Dynamic Aperture/Local Momentum Aperture, Touschek lifetime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Adjustability (emittance/energy spread) to wide energy range (1.0-3.5 GeV)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Straight sections for different functions (injection/extraction, damping wigglers, collimation, RF stations, beam crossing, tune matching, etc.)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Present version: Lattice Ver. 5.0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3E9A45-86D1-4ACE-A7DF-A14392CB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310" y="1045191"/>
            <a:ext cx="4869126" cy="46693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635B01-4825-4F43-8A60-39D720B66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823" y="2005084"/>
            <a:ext cx="2867777" cy="212868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6355FFE-C2A7-4DB3-B88B-190756F4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470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B8FEEB8-415E-4C31-9495-F790E5F5E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34294"/>
              </p:ext>
            </p:extLst>
          </p:nvPr>
        </p:nvGraphicFramePr>
        <p:xfrm>
          <a:off x="6126090" y="914400"/>
          <a:ext cx="5989710" cy="5729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8261">
                  <a:extLst>
                    <a:ext uri="{9D8B030D-6E8A-4147-A177-3AD203B41FA5}">
                      <a16:colId xmlns:a16="http://schemas.microsoft.com/office/drawing/2014/main" val="949888718"/>
                    </a:ext>
                  </a:extLst>
                </a:gridCol>
                <a:gridCol w="605494">
                  <a:extLst>
                    <a:ext uri="{9D8B030D-6E8A-4147-A177-3AD203B41FA5}">
                      <a16:colId xmlns:a16="http://schemas.microsoft.com/office/drawing/2014/main" val="411048091"/>
                    </a:ext>
                  </a:extLst>
                </a:gridCol>
                <a:gridCol w="743094">
                  <a:extLst>
                    <a:ext uri="{9D8B030D-6E8A-4147-A177-3AD203B41FA5}">
                      <a16:colId xmlns:a16="http://schemas.microsoft.com/office/drawing/2014/main" val="4250311462"/>
                    </a:ext>
                  </a:extLst>
                </a:gridCol>
                <a:gridCol w="817403">
                  <a:extLst>
                    <a:ext uri="{9D8B030D-6E8A-4147-A177-3AD203B41FA5}">
                      <a16:colId xmlns:a16="http://schemas.microsoft.com/office/drawing/2014/main" val="1376140383"/>
                    </a:ext>
                  </a:extLst>
                </a:gridCol>
                <a:gridCol w="891711">
                  <a:extLst>
                    <a:ext uri="{9D8B030D-6E8A-4147-A177-3AD203B41FA5}">
                      <a16:colId xmlns:a16="http://schemas.microsoft.com/office/drawing/2014/main" val="3113043776"/>
                    </a:ext>
                  </a:extLst>
                </a:gridCol>
                <a:gridCol w="713747">
                  <a:extLst>
                    <a:ext uri="{9D8B030D-6E8A-4147-A177-3AD203B41FA5}">
                      <a16:colId xmlns:a16="http://schemas.microsoft.com/office/drawing/2014/main" val="176143044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Parameters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</a:rPr>
                        <a:t>Units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</a:rPr>
                        <a:t>Value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</a:rPr>
                        <a:t>Value</a:t>
                      </a:r>
                      <a:endParaRPr lang="zh-CN" altLang="en-US" sz="1400" dirty="0"/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</a:rPr>
                        <a:t>Value</a:t>
                      </a:r>
                      <a:endParaRPr lang="zh-CN" altLang="en-US" sz="1400" dirty="0"/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</a:rPr>
                        <a:t>Value</a:t>
                      </a:r>
                      <a:endParaRPr lang="zh-CN" altLang="en-US" sz="1400" dirty="0"/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3195191156"/>
                  </a:ext>
                </a:extLst>
              </a:tr>
              <a:tr h="386263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Mom. compaction factor, α</a:t>
                      </a:r>
                      <a:r>
                        <a:rPr lang="en-US" sz="1400" kern="1200" baseline="-25000" dirty="0">
                          <a:effectLst/>
                        </a:rPr>
                        <a:t>p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</a:rPr>
                        <a:t>10</a:t>
                      </a:r>
                      <a:r>
                        <a:rPr lang="en-US" sz="1400" kern="1200" baseline="30000" dirty="0">
                          <a:effectLst/>
                        </a:rPr>
                        <a:t>-4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</a:t>
                      </a:r>
                      <a:r>
                        <a:rPr lang="en-US" altLang="zh-CN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4.07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3.36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13.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9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4.3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1677434497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Energy spread (DW, IBS), </a:t>
                      </a:r>
                      <a:r>
                        <a:rPr lang="en-US" sz="1400" kern="1200" dirty="0" err="1">
                          <a:effectLst/>
                        </a:rPr>
                        <a:t>σ</a:t>
                      </a:r>
                      <a:r>
                        <a:rPr lang="en-US" sz="1400" kern="1200" baseline="-25000" dirty="0" err="1">
                          <a:effectLst/>
                        </a:rPr>
                        <a:t>e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10</a:t>
                      </a:r>
                      <a:r>
                        <a:rPr lang="en-US" sz="1400" kern="1200" baseline="30000">
                          <a:effectLst/>
                        </a:rPr>
                        <a:t>-4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8.12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7.16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7.52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10.02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754493640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Beam current, I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A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2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0.8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1.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5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2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4266202796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Bunch filling ratio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 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 gridSpan="4"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48%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064414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Bunch spacing, </a:t>
                      </a:r>
                      <a:r>
                        <a:rPr lang="en-US" sz="1400" kern="1200" dirty="0" err="1">
                          <a:effectLst/>
                        </a:rPr>
                        <a:t>τ</a:t>
                      </a:r>
                      <a:r>
                        <a:rPr lang="en-US" sz="1400" kern="1200" baseline="-25000" dirty="0" err="1">
                          <a:effectLst/>
                        </a:rPr>
                        <a:t>b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ns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 gridSpan="4"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4.0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838856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Single-bunch charge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nC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8.34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3.34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6.25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8.34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27898971"/>
                  </a:ext>
                </a:extLst>
              </a:tr>
              <a:tr h="331499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SR power per beam (Total)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MW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1.</a:t>
                      </a:r>
                      <a:r>
                        <a:rPr lang="en-US" altLang="zh-CN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25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0.1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0.4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7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2.99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3551915712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Trans. damping time, </a:t>
                      </a:r>
                      <a:r>
                        <a:rPr lang="en-US" sz="1400" kern="1200" dirty="0" err="1">
                          <a:effectLst/>
                        </a:rPr>
                        <a:t>τ</a:t>
                      </a:r>
                      <a:r>
                        <a:rPr lang="en-US" sz="1400" kern="1200" baseline="-25000" dirty="0" err="1">
                          <a:effectLst/>
                        </a:rPr>
                        <a:t>x</a:t>
                      </a:r>
                      <a:r>
                        <a:rPr lang="en-US" altLang="zh-CN" sz="1400" kern="1200" dirty="0">
                          <a:effectLst/>
                        </a:rPr>
                        <a:t>, </a:t>
                      </a:r>
                      <a:r>
                        <a:rPr lang="en-US" altLang="zh-CN" sz="1400" kern="1200" dirty="0" err="1">
                          <a:effectLst/>
                        </a:rPr>
                        <a:t>τ</a:t>
                      </a:r>
                      <a:r>
                        <a:rPr lang="en-US" altLang="zh-CN" sz="1400" kern="1200" baseline="-25000" dirty="0" err="1">
                          <a:effectLst/>
                        </a:rPr>
                        <a:t>y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ms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44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27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3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4007167160"/>
                  </a:ext>
                </a:extLst>
              </a:tr>
              <a:tr h="314777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RF frequency, </a:t>
                      </a:r>
                      <a:r>
                        <a:rPr lang="en-US" sz="1400" kern="1200" dirty="0" err="1">
                          <a:effectLst/>
                        </a:rPr>
                        <a:t>f</a:t>
                      </a:r>
                      <a:r>
                        <a:rPr lang="en-US" sz="1400" kern="1200" baseline="-25000" dirty="0" err="1">
                          <a:effectLst/>
                        </a:rPr>
                        <a:t>RF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</a:rPr>
                        <a:t>MHz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 gridSpan="4"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499.7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051554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RF voltage, V</a:t>
                      </a:r>
                      <a:r>
                        <a:rPr lang="en-US" sz="1400" kern="1200" baseline="-25000" dirty="0">
                          <a:effectLst/>
                        </a:rPr>
                        <a:t>RF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MV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2.5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0.75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1.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5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  <a:latin typeface="+mn-lt"/>
                        </a:rPr>
                        <a:t>6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2343840864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Bunch length (0.1Ω, IBS), 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mm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9.0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9.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9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9.4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8.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9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155821090"/>
                  </a:ext>
                </a:extLst>
              </a:tr>
              <a:tr h="354156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Piwinski angle, </a:t>
                      </a:r>
                      <a:r>
                        <a:rPr lang="en-US" sz="1400" kern="1200" dirty="0" err="1">
                          <a:effectLst/>
                        </a:rPr>
                        <a:t>Ф</a:t>
                      </a:r>
                      <a:r>
                        <a:rPr lang="en-US" sz="1400" kern="1200" baseline="-25000" dirty="0" err="1">
                          <a:effectLst/>
                        </a:rPr>
                        <a:t>piw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</a:rPr>
                        <a:t>rad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21.53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9.09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23.12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5.12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2032181956"/>
                  </a:ext>
                </a:extLst>
              </a:tr>
              <a:tr h="349724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Ver. beam-beam parameter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>
                          <a:effectLst/>
                        </a:rPr>
                        <a:t> </a:t>
                      </a:r>
                      <a:endParaRPr lang="zh-CN" sz="14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0.</a:t>
                      </a:r>
                      <a:r>
                        <a:rPr lang="en-US" altLang="zh-CN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0.0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93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0.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109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0.0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49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1621649068"/>
                  </a:ext>
                </a:extLst>
              </a:tr>
              <a:tr h="371630">
                <a:tc>
                  <a:txBody>
                    <a:bodyPr/>
                    <a:lstStyle/>
                    <a:p>
                      <a:pPr indent="0"/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Touschek lifetime (Elegant)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364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267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371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10972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2373308592"/>
                  </a:ext>
                </a:extLst>
              </a:tr>
              <a:tr h="406785">
                <a:tc>
                  <a:txBody>
                    <a:bodyPr/>
                    <a:lstStyle/>
                    <a:p>
                      <a:pPr indent="0"/>
                      <a:r>
                        <a:rPr lang="en-US" sz="1400" kern="1200" dirty="0">
                          <a:effectLst/>
                        </a:rPr>
                        <a:t>Luminosity, L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</a:rPr>
                        <a:t>cm</a:t>
                      </a:r>
                      <a:r>
                        <a:rPr lang="en-US" sz="1400" kern="1200" baseline="30000" dirty="0">
                          <a:effectLst/>
                        </a:rPr>
                        <a:t>-2</a:t>
                      </a:r>
                      <a:r>
                        <a:rPr lang="en-US" sz="1400" kern="1200" dirty="0">
                          <a:effectLst/>
                        </a:rPr>
                        <a:t>s</a:t>
                      </a:r>
                      <a:r>
                        <a:rPr lang="en-US" sz="1400" kern="1200" baseline="30000" dirty="0">
                          <a:effectLst/>
                        </a:rPr>
                        <a:t>-1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1.0</a:t>
                      </a:r>
                      <a:r>
                        <a:rPr lang="en-US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E+3</a:t>
                      </a:r>
                      <a:r>
                        <a:rPr lang="en-US" altLang="zh-CN" sz="1400" kern="12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5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8.0</a:t>
                      </a:r>
                      <a:r>
                        <a:rPr lang="en-US" sz="1400" kern="1200" dirty="0">
                          <a:effectLst/>
                          <a:latin typeface="+mn-lt"/>
                        </a:rPr>
                        <a:t>E+33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kern="1200" dirty="0">
                          <a:effectLst/>
                          <a:latin typeface="+mn-lt"/>
                        </a:rPr>
                        <a:t>2.</a:t>
                      </a:r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1400" kern="1200" dirty="0">
                          <a:effectLst/>
                          <a:latin typeface="+mn-lt"/>
                        </a:rPr>
                        <a:t>E+34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kern="1200" dirty="0">
                          <a:effectLst/>
                          <a:latin typeface="+mn-lt"/>
                        </a:rPr>
                        <a:t>3.3</a:t>
                      </a:r>
                      <a:r>
                        <a:rPr lang="en-US" sz="1400" kern="1200" dirty="0">
                          <a:effectLst/>
                          <a:latin typeface="+mn-lt"/>
                        </a:rPr>
                        <a:t>E+34</a:t>
                      </a:r>
                      <a:endParaRPr lang="zh-CN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6382" marR="26382" marT="0" marB="0" anchor="ctr"/>
                </a:tc>
                <a:extLst>
                  <a:ext uri="{0D108BD9-81ED-4DB2-BD59-A6C34878D82A}">
                    <a16:rowId xmlns:a16="http://schemas.microsoft.com/office/drawing/2014/main" val="344963936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0A7D7B76-3EF0-41EC-9336-DD13EAF943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5454112"/>
                  </p:ext>
                </p:extLst>
              </p:nvPr>
            </p:nvGraphicFramePr>
            <p:xfrm>
              <a:off x="76200" y="838200"/>
              <a:ext cx="6019800" cy="5867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32660">
                      <a:extLst>
                        <a:ext uri="{9D8B030D-6E8A-4147-A177-3AD203B41FA5}">
                          <a16:colId xmlns:a16="http://schemas.microsoft.com/office/drawing/2014/main" val="949888718"/>
                        </a:ext>
                      </a:extLst>
                    </a:gridCol>
                    <a:gridCol w="625434">
                      <a:extLst>
                        <a:ext uri="{9D8B030D-6E8A-4147-A177-3AD203B41FA5}">
                          <a16:colId xmlns:a16="http://schemas.microsoft.com/office/drawing/2014/main" val="411048091"/>
                        </a:ext>
                      </a:extLst>
                    </a:gridCol>
                    <a:gridCol w="943702">
                      <a:extLst>
                        <a:ext uri="{9D8B030D-6E8A-4147-A177-3AD203B41FA5}">
                          <a16:colId xmlns:a16="http://schemas.microsoft.com/office/drawing/2014/main" val="4250311462"/>
                        </a:ext>
                      </a:extLst>
                    </a:gridCol>
                    <a:gridCol w="840637">
                      <a:extLst>
                        <a:ext uri="{9D8B030D-6E8A-4147-A177-3AD203B41FA5}">
                          <a16:colId xmlns:a16="http://schemas.microsoft.com/office/drawing/2014/main" val="3336732733"/>
                        </a:ext>
                      </a:extLst>
                    </a:gridCol>
                    <a:gridCol w="785010">
                      <a:extLst>
                        <a:ext uri="{9D8B030D-6E8A-4147-A177-3AD203B41FA5}">
                          <a16:colId xmlns:a16="http://schemas.microsoft.com/office/drawing/2014/main" val="24662461"/>
                        </a:ext>
                      </a:extLst>
                    </a:gridCol>
                    <a:gridCol w="55627">
                      <a:extLst>
                        <a:ext uri="{9D8B030D-6E8A-4147-A177-3AD203B41FA5}">
                          <a16:colId xmlns:a16="http://schemas.microsoft.com/office/drawing/2014/main" val="484148227"/>
                        </a:ext>
                      </a:extLst>
                    </a:gridCol>
                    <a:gridCol w="736730">
                      <a:extLst>
                        <a:ext uri="{9D8B030D-6E8A-4147-A177-3AD203B41FA5}">
                          <a16:colId xmlns:a16="http://schemas.microsoft.com/office/drawing/2014/main" val="795071388"/>
                        </a:ext>
                      </a:extLst>
                    </a:gridCol>
                  </a:tblGrid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Parameters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Units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Value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Value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Value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Value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195191156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Beam energy, E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GeV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1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1.5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3.5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009486339"/>
                      </a:ext>
                    </a:extLst>
                  </a:tr>
                  <a:tr h="319336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Circumference, C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8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25.524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2181995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Crossing angle, 2θ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mrad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60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30627"/>
                      </a:ext>
                    </a:extLst>
                  </a:tr>
                  <a:tr h="314902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L</a:t>
                          </a:r>
                          <a:r>
                            <a:rPr lang="en-US" sz="1400" kern="1200" baseline="30000" dirty="0">
                              <a:effectLst/>
                            </a:rPr>
                            <a:t>*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0.9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1572898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Relative gamma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 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3913.9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1956.9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2935.4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6849.3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2027577270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Revolution period, T</a:t>
                          </a:r>
                          <a:r>
                            <a:rPr lang="en-US" sz="1400" kern="1200" baseline="-25000" dirty="0">
                              <a:effectLst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effectLst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kern="1200" dirty="0">
                              <a:effectLst/>
                            </a:rPr>
                            <a:t>s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2.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75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6367933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Revolution frequency, f</a:t>
                          </a:r>
                          <a:r>
                            <a:rPr lang="en-US" sz="1400" kern="1200" baseline="-25000" dirty="0">
                              <a:effectLst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kHz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3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63.15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317268"/>
                      </a:ext>
                    </a:extLst>
                  </a:tr>
                  <a:tr h="240026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altLang="zh-CN" sz="14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Ratio,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4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4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en-US" altLang="zh-CN" sz="1400" b="1" kern="120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zh-CN" altLang="zh-CN" sz="14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4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endParaRPr lang="zh-CN" sz="14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1%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1%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0.5%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367867007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Hor. emittance (SR), </a:t>
                          </a:r>
                          <a:r>
                            <a:rPr lang="en-US" sz="1400" kern="1200" dirty="0" err="1">
                              <a:effectLst/>
                            </a:rPr>
                            <a:t>ε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x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nm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8.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2.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35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4.9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7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2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7</a:t>
                          </a:r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2081014807"/>
                      </a:ext>
                    </a:extLst>
                  </a:tr>
                  <a:tr h="303424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Hor. emittance (DW, IBS)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nm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3.93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6.0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3.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74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27.0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1268629628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Ver. Emittance (SR), ε</a:t>
                          </a:r>
                          <a:r>
                            <a:rPr lang="en-US" sz="1400" kern="1200" baseline="-25000">
                              <a:effectLst/>
                            </a:rPr>
                            <a:t>y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pm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8.3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23.5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99.4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13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225958554"/>
                      </a:ext>
                    </a:extLst>
                  </a:tr>
                  <a:tr h="39550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Ver. emittance (DW, IBS)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pm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39.3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60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74.7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13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1483746609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Hor. beta function at IP, β</a:t>
                          </a:r>
                          <a:r>
                            <a:rPr lang="en-US" sz="1400" kern="1200" baseline="-25000">
                              <a:effectLst/>
                            </a:rPr>
                            <a:t>x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mm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4</a:t>
                          </a:r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40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40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100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1075560128"/>
                      </a:ext>
                    </a:extLst>
                  </a:tr>
                  <a:tr h="314372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Ver. beta function at IP, β</a:t>
                          </a:r>
                          <a:r>
                            <a:rPr lang="en-US" sz="1400" kern="1200" baseline="-25000">
                              <a:effectLst/>
                            </a:rPr>
                            <a:t>y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mm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0.8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2675190201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Hor. beam size at IP, σ</a:t>
                          </a:r>
                          <a:r>
                            <a:rPr lang="en-US" sz="1400" kern="1200" baseline="-25000">
                              <a:effectLst/>
                            </a:rPr>
                            <a:t>x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kern="1200" dirty="0">
                              <a:effectLst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1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2.54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5.49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2.22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51.96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4190297271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Ver. beam size at IP, </a:t>
                          </a:r>
                          <a:r>
                            <a:rPr lang="en-US" sz="1400" kern="1200" dirty="0" err="1">
                              <a:effectLst/>
                            </a:rPr>
                            <a:t>σ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y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kern="1200">
                              <a:effectLst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0.1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0.346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0.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39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0.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455378588"/>
                      </a:ext>
                    </a:extLst>
                  </a:tr>
                  <a:tr h="310070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Betatron tunes, </a:t>
                          </a:r>
                          <a:r>
                            <a:rPr lang="en-US" sz="1400" kern="1200" dirty="0" err="1">
                              <a:effectLst/>
                            </a:rPr>
                            <a:t>ν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x</a:t>
                          </a:r>
                          <a:r>
                            <a:rPr lang="en-US" sz="1400" kern="1200" dirty="0">
                              <a:effectLst/>
                            </a:rPr>
                            <a:t>/</a:t>
                          </a:r>
                          <a:r>
                            <a:rPr lang="en-US" sz="1400" kern="1200" dirty="0" err="1">
                              <a:effectLst/>
                            </a:rPr>
                            <a:t>ν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y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 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28</a:t>
                          </a:r>
                          <a:r>
                            <a:rPr lang="en-US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.54</a:t>
                          </a:r>
                          <a:r>
                            <a:rPr lang="en-US" altLang="zh-CN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5</a:t>
                          </a:r>
                          <a:r>
                            <a:rPr lang="en-US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/3</a:t>
                          </a:r>
                          <a:r>
                            <a:rPr lang="en-US" altLang="zh-CN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1</a:t>
                          </a:r>
                          <a:r>
                            <a:rPr lang="en-US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.58</a:t>
                          </a:r>
                          <a:endParaRPr lang="zh-CN" sz="1100" b="1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28.55/33.58</a:t>
                          </a:r>
                          <a:endParaRPr lang="zh-CN" altLang="en-US" sz="1100" b="1" dirty="0"/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1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28.55/32.58</a:t>
                          </a:r>
                          <a:endParaRPr lang="zh-CN" sz="1100" b="1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1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28.55/30.58</a:t>
                          </a:r>
                          <a:endParaRPr lang="zh-CN" sz="1100" b="1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2143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0A7D7B76-3EF0-41EC-9336-DD13EAF943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5454112"/>
                  </p:ext>
                </p:extLst>
              </p:nvPr>
            </p:nvGraphicFramePr>
            <p:xfrm>
              <a:off x="76200" y="838200"/>
              <a:ext cx="6019800" cy="5867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32660">
                      <a:extLst>
                        <a:ext uri="{9D8B030D-6E8A-4147-A177-3AD203B41FA5}">
                          <a16:colId xmlns:a16="http://schemas.microsoft.com/office/drawing/2014/main" val="949888718"/>
                        </a:ext>
                      </a:extLst>
                    </a:gridCol>
                    <a:gridCol w="625434">
                      <a:extLst>
                        <a:ext uri="{9D8B030D-6E8A-4147-A177-3AD203B41FA5}">
                          <a16:colId xmlns:a16="http://schemas.microsoft.com/office/drawing/2014/main" val="411048091"/>
                        </a:ext>
                      </a:extLst>
                    </a:gridCol>
                    <a:gridCol w="943702">
                      <a:extLst>
                        <a:ext uri="{9D8B030D-6E8A-4147-A177-3AD203B41FA5}">
                          <a16:colId xmlns:a16="http://schemas.microsoft.com/office/drawing/2014/main" val="4250311462"/>
                        </a:ext>
                      </a:extLst>
                    </a:gridCol>
                    <a:gridCol w="840637">
                      <a:extLst>
                        <a:ext uri="{9D8B030D-6E8A-4147-A177-3AD203B41FA5}">
                          <a16:colId xmlns:a16="http://schemas.microsoft.com/office/drawing/2014/main" val="3336732733"/>
                        </a:ext>
                      </a:extLst>
                    </a:gridCol>
                    <a:gridCol w="785010">
                      <a:extLst>
                        <a:ext uri="{9D8B030D-6E8A-4147-A177-3AD203B41FA5}">
                          <a16:colId xmlns:a16="http://schemas.microsoft.com/office/drawing/2014/main" val="24662461"/>
                        </a:ext>
                      </a:extLst>
                    </a:gridCol>
                    <a:gridCol w="55627">
                      <a:extLst>
                        <a:ext uri="{9D8B030D-6E8A-4147-A177-3AD203B41FA5}">
                          <a16:colId xmlns:a16="http://schemas.microsoft.com/office/drawing/2014/main" val="484148227"/>
                        </a:ext>
                      </a:extLst>
                    </a:gridCol>
                    <a:gridCol w="736730">
                      <a:extLst>
                        <a:ext uri="{9D8B030D-6E8A-4147-A177-3AD203B41FA5}">
                          <a16:colId xmlns:a16="http://schemas.microsoft.com/office/drawing/2014/main" val="795071388"/>
                        </a:ext>
                      </a:extLst>
                    </a:gridCol>
                  </a:tblGrid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Parameters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Units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Value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Value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Value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Value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195191156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Beam energy, E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GeV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1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1.5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3.5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009486339"/>
                      </a:ext>
                    </a:extLst>
                  </a:tr>
                  <a:tr h="319336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Circumference, C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8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25.524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2181995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Crossing angle, 2θ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mrad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60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30627"/>
                      </a:ext>
                    </a:extLst>
                  </a:tr>
                  <a:tr h="314902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L</a:t>
                          </a:r>
                          <a:r>
                            <a:rPr lang="en-US" sz="1400" kern="1200" baseline="30000" dirty="0">
                              <a:effectLst/>
                            </a:rPr>
                            <a:t>*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0.9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1572898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Relative gamma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 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3913.9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1956.9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2935.4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6849.3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2027577270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Revolution period, T</a:t>
                          </a:r>
                          <a:r>
                            <a:rPr lang="en-US" sz="1400" kern="1200" baseline="-25000" dirty="0">
                              <a:effectLst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effectLst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kern="1200" dirty="0">
                              <a:effectLst/>
                            </a:rPr>
                            <a:t>s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2.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75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6367933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Revolution frequency, f</a:t>
                          </a:r>
                          <a:r>
                            <a:rPr lang="en-US" sz="1400" kern="1200" baseline="-25000" dirty="0">
                              <a:effectLst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kHz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5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3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</a:rPr>
                            <a:t>63.15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317268"/>
                      </a:ext>
                    </a:extLst>
                  </a:tr>
                  <a:tr h="24002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blipFill>
                          <a:blip r:embed="rId3"/>
                          <a:stretch>
                            <a:fillRect l="-299" t="-1092308" r="-197305" b="-1305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1%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1%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0.5%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367867007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Hor. emittance (SR), </a:t>
                          </a:r>
                          <a:r>
                            <a:rPr lang="en-US" sz="1400" kern="1200" dirty="0" err="1">
                              <a:effectLst/>
                            </a:rPr>
                            <a:t>ε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x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nm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8.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2.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35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4.9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7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2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7</a:t>
                          </a:r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2081014807"/>
                      </a:ext>
                    </a:extLst>
                  </a:tr>
                  <a:tr h="303424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Hor. emittance (DW, IBS)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nm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3.93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6.0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3.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74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27.0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1268629628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Ver. Emittance (SR), ε</a:t>
                          </a:r>
                          <a:r>
                            <a:rPr lang="en-US" sz="1400" kern="1200" baseline="-25000">
                              <a:effectLst/>
                            </a:rPr>
                            <a:t>y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</a:rPr>
                            <a:t>pm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8.3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23.5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99.4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13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225958554"/>
                      </a:ext>
                    </a:extLst>
                  </a:tr>
                  <a:tr h="39550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Ver. emittance (DW, IBS)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pm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39.3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60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74.7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13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1483746609"/>
                      </a:ext>
                    </a:extLst>
                  </a:tr>
                  <a:tr h="297421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Hor. beta function at IP, β</a:t>
                          </a:r>
                          <a:r>
                            <a:rPr lang="en-US" sz="1400" kern="1200" baseline="-25000">
                              <a:effectLst/>
                            </a:rPr>
                            <a:t>x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mm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4</a:t>
                          </a:r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40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40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100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1075560128"/>
                      </a:ext>
                    </a:extLst>
                  </a:tr>
                  <a:tr h="314372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Ver. beta function at IP, β</a:t>
                          </a:r>
                          <a:r>
                            <a:rPr lang="en-US" sz="1400" kern="1200" baseline="-25000">
                              <a:effectLst/>
                            </a:rPr>
                            <a:t>y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mm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0.8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zh-CN" altLang="en-US" sz="1400" dirty="0"/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2675190201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>
                              <a:effectLst/>
                            </a:rPr>
                            <a:t>Hor. beam size at IP, σ</a:t>
                          </a:r>
                          <a:r>
                            <a:rPr lang="en-US" sz="1400" kern="1200" baseline="-25000">
                              <a:effectLst/>
                            </a:rPr>
                            <a:t>x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kern="1200" dirty="0">
                              <a:effectLst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1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2.54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5.49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1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2.22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51.96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4190297271"/>
                      </a:ext>
                    </a:extLst>
                  </a:tr>
                  <a:tr h="354297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Ver. beam size at IP, </a:t>
                          </a:r>
                          <a:r>
                            <a:rPr lang="en-US" sz="1400" kern="1200" dirty="0" err="1">
                              <a:effectLst/>
                            </a:rPr>
                            <a:t>σ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y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400" kern="1200">
                              <a:effectLst/>
                            </a:rPr>
                            <a:t>m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0.1</a:t>
                          </a:r>
                          <a:r>
                            <a:rPr lang="en-US" altLang="zh-CN" sz="1400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8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0.346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0.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39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>
                              <a:effectLst/>
                              <a:latin typeface="+mn-lt"/>
                            </a:rPr>
                            <a:t>0.</a:t>
                          </a:r>
                          <a:r>
                            <a:rPr lang="en-US" altLang="zh-CN" sz="1400" kern="1200" dirty="0">
                              <a:effectLst/>
                              <a:latin typeface="+mn-lt"/>
                            </a:rPr>
                            <a:t>52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extLst>
                      <a:ext uri="{0D108BD9-81ED-4DB2-BD59-A6C34878D82A}">
                        <a16:rowId xmlns:a16="http://schemas.microsoft.com/office/drawing/2014/main" val="3455378588"/>
                      </a:ext>
                    </a:extLst>
                  </a:tr>
                  <a:tr h="310070">
                    <a:tc>
                      <a:txBody>
                        <a:bodyPr/>
                        <a:lstStyle/>
                        <a:p>
                          <a:pPr indent="0"/>
                          <a:r>
                            <a:rPr lang="en-US" sz="1400" kern="1200" dirty="0">
                              <a:effectLst/>
                            </a:rPr>
                            <a:t>Betatron tunes, </a:t>
                          </a:r>
                          <a:r>
                            <a:rPr lang="en-US" sz="1400" kern="1200" dirty="0" err="1">
                              <a:effectLst/>
                            </a:rPr>
                            <a:t>ν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x</a:t>
                          </a:r>
                          <a:r>
                            <a:rPr lang="en-US" sz="1400" kern="1200" dirty="0">
                              <a:effectLst/>
                            </a:rPr>
                            <a:t>/</a:t>
                          </a:r>
                          <a:r>
                            <a:rPr lang="en-US" sz="1400" kern="1200" dirty="0" err="1">
                              <a:effectLst/>
                            </a:rPr>
                            <a:t>ν</a:t>
                          </a:r>
                          <a:r>
                            <a:rPr lang="en-US" sz="1400" kern="1200" baseline="-25000" dirty="0" err="1">
                              <a:effectLst/>
                            </a:rPr>
                            <a:t>y</a:t>
                          </a:r>
                          <a:endParaRPr lang="zh-CN" sz="1400" kern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>
                              <a:effectLst/>
                            </a:rPr>
                            <a:t> </a:t>
                          </a:r>
                          <a:endParaRPr lang="zh-CN" sz="1400" kern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28</a:t>
                          </a:r>
                          <a:r>
                            <a:rPr lang="en-US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.54</a:t>
                          </a:r>
                          <a:r>
                            <a:rPr lang="en-US" altLang="zh-CN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5</a:t>
                          </a:r>
                          <a:r>
                            <a:rPr lang="en-US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/3</a:t>
                          </a:r>
                          <a:r>
                            <a:rPr lang="en-US" altLang="zh-CN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1</a:t>
                          </a:r>
                          <a:r>
                            <a:rPr lang="en-US" sz="1100" b="1" kern="1200" dirty="0"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</a:rPr>
                            <a:t>.58</a:t>
                          </a:r>
                          <a:endParaRPr lang="zh-CN" sz="1100" b="1" kern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1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28.55/33.58</a:t>
                          </a:r>
                          <a:endParaRPr lang="zh-CN" altLang="en-US" sz="1100" b="1" dirty="0"/>
                        </a:p>
                      </a:txBody>
                      <a:tcPr marL="26382" marR="26382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1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28.55/32.58</a:t>
                          </a:r>
                          <a:endParaRPr lang="zh-CN" sz="1100" b="1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/>
                          <a:r>
                            <a:rPr lang="en-US" altLang="zh-CN" sz="11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28.55/30.58</a:t>
                          </a:r>
                          <a:endParaRPr lang="zh-CN" sz="1100" b="1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26382" marR="2638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2143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90464B7B-8325-4E40-AC56-03AAAF235171}"/>
              </a:ext>
            </a:extLst>
          </p:cNvPr>
          <p:cNvSpPr txBox="1"/>
          <p:nvPr/>
        </p:nvSpPr>
        <p:spPr>
          <a:xfrm>
            <a:off x="2819400" y="178713"/>
            <a:ext cx="6629400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Main Parameters of the Collider Rings (Ver. 5.0)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50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9104EC-8FFA-45EC-8343-798530784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32" y="3352800"/>
            <a:ext cx="9233568" cy="30333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676400" y="159255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Collider Ring Physics Design (1)</a:t>
            </a:r>
          </a:p>
        </p:txBody>
      </p:sp>
      <p:sp>
        <p:nvSpPr>
          <p:cNvPr id="26" name="内容占位符 1"/>
          <p:cNvSpPr>
            <a:spLocks noGrp="1"/>
          </p:cNvSpPr>
          <p:nvPr>
            <p:ph idx="1"/>
          </p:nvPr>
        </p:nvSpPr>
        <p:spPr>
          <a:xfrm>
            <a:off x="228600" y="914400"/>
            <a:ext cx="6096000" cy="297180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 design: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~200 m in length, 60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 in bending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Modular lattice design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FFT: final focus telescope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CCY/CCX: local chromaticity correction Y/X 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MCY/YMX/XMC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local matchings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CS: crab sextupoles</a:t>
            </a:r>
          </a:p>
          <a:p>
            <a:pPr lvl="1">
              <a:lnSpc>
                <a:spcPct val="105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MS: matching section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149896-7A30-4ACE-ABDD-012389DE0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1">
                <a:extLst>
                  <a:ext uri="{FF2B5EF4-FFF2-40B4-BE49-F238E27FC236}">
                    <a16:creationId xmlns:a16="http://schemas.microsoft.com/office/drawing/2014/main" id="{4F464C26-A9B8-44EC-8B6E-C209C46DDC1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58000" y="1066800"/>
                <a:ext cx="609600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0" i="0" kern="1200">
                    <a:solidFill>
                      <a:schemeClr val="tx1"/>
                    </a:solidFill>
                    <a:latin typeface="MiSans VF Regular" pitchFamily="2" charset="-122"/>
                    <a:ea typeface="MiSans VF Regular" pitchFamily="2" charset="-122"/>
                    <a:cs typeface="MiSans VF Regular" pitchFamily="2" charset="-122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b="0" i="0" kern="1200">
                    <a:solidFill>
                      <a:schemeClr val="tx1"/>
                    </a:solidFill>
                    <a:latin typeface="MiSans VF Regular" pitchFamily="2" charset="-122"/>
                    <a:ea typeface="MiSans VF Regular" pitchFamily="2" charset="-122"/>
                    <a:cs typeface="MiSans VF Regular" pitchFamily="2" charset="-122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MiSans VF Regular" pitchFamily="2" charset="-122"/>
                    <a:ea typeface="MiSans VF Regular" pitchFamily="2" charset="-122"/>
                    <a:cs typeface="MiSans VF Regular" pitchFamily="2" charset="-122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b="0" i="0" kern="1200">
                    <a:solidFill>
                      <a:schemeClr val="tx1"/>
                    </a:solidFill>
                    <a:latin typeface="MiSans VF Regular" pitchFamily="2" charset="-122"/>
                    <a:ea typeface="MiSans VF Regular" pitchFamily="2" charset="-122"/>
                    <a:cs typeface="MiSans VF Regular" pitchFamily="2" charset="-122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b="0" i="0" kern="1200">
                    <a:solidFill>
                      <a:schemeClr val="tx1"/>
                    </a:solidFill>
                    <a:latin typeface="MiSans VF Regular" pitchFamily="2" charset="-122"/>
                    <a:ea typeface="MiSans VF Regular" pitchFamily="2" charset="-122"/>
                    <a:cs typeface="MiSans VF Regular" pitchFamily="2" charset="-122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solidFill>
                      <a:srgbClr val="0F52B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 key parameters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sz="200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000">
                        <a:latin typeface="Cambria Math" panose="02040503050406030204" pitchFamily="18" charset="0"/>
                      </a:rPr>
                      <m:t>0/0.8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mm (@2 GeV)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Crossing angle: 60 mrad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 i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L</a:t>
                </a:r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*: 0.9 m</a:t>
                </a:r>
              </a:p>
              <a:p>
                <a:pPr lvl="1">
                  <a:lnSpc>
                    <a:spcPct val="110000"/>
                  </a:lnSpc>
                </a:pPr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内容占位符 1">
                <a:extLst>
                  <a:ext uri="{FF2B5EF4-FFF2-40B4-BE49-F238E27FC236}">
                    <a16:creationId xmlns:a16="http://schemas.microsoft.com/office/drawing/2014/main" id="{4F464C26-A9B8-44EC-8B6E-C209C46D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1066800"/>
                <a:ext cx="6096000" cy="2133600"/>
              </a:xfrm>
              <a:prstGeom prst="rect">
                <a:avLst/>
              </a:prstGeom>
              <a:blipFill>
                <a:blip r:embed="rId4"/>
                <a:stretch>
                  <a:fillRect l="-1300" t="-17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85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066800" y="159255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Collider Ring Physics Design (2)</a:t>
            </a:r>
          </a:p>
        </p:txBody>
      </p:sp>
      <p:sp>
        <p:nvSpPr>
          <p:cNvPr id="26" name="内容占位符 1"/>
          <p:cNvSpPr>
            <a:spLocks noGrp="1"/>
          </p:cNvSpPr>
          <p:nvPr>
            <p:ph idx="1"/>
          </p:nvPr>
        </p:nvSpPr>
        <p:spPr>
          <a:xfrm>
            <a:off x="228600" y="914400"/>
            <a:ext cx="6652260" cy="4648199"/>
          </a:xfrm>
        </p:spPr>
        <p:txBody>
          <a:bodyPr/>
          <a:lstStyle/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Arc design: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Four 60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 arcs (~57.2 m) and two 3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 arcs (33.7 m); another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60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 is with IR.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-I transfer between paired sextupoles</a:t>
            </a:r>
          </a:p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Crossing region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Length: ~35 m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Separation between rings: 2.0 m</a:t>
            </a:r>
          </a:p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Straight sections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Default with FODO cells, functional ones with special designs (e.g.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DW with triplets)</a:t>
            </a:r>
          </a:p>
          <a:p>
            <a:pPr marL="457200" lvl="1" indent="0">
              <a:buNone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86D2374-2CA3-442E-BF5D-6E860F6AB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26D5F-3B18-4B41-B257-8687F82476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62802" y="914400"/>
            <a:ext cx="4777738" cy="3124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0096CE-FFB6-4A4E-A3B6-514EF4D6C1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01000" y="4114800"/>
            <a:ext cx="3843070" cy="24265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D3934B2-B35D-423D-8E42-A5BC84F1E6A5}"/>
              </a:ext>
            </a:extLst>
          </p:cNvPr>
          <p:cNvSpPr txBox="1"/>
          <p:nvPr/>
        </p:nvSpPr>
        <p:spPr>
          <a:xfrm>
            <a:off x="8991600" y="990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42093"/>
                </a:solidFill>
              </a:rPr>
              <a:t>60-deg arc lattice</a:t>
            </a:r>
            <a:endParaRPr lang="zh-CN" altLang="en-US" dirty="0">
              <a:solidFill>
                <a:srgbClr val="942093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6151AA7-BC1C-4572-9982-57BCDECE2118}"/>
              </a:ext>
            </a:extLst>
          </p:cNvPr>
          <p:cNvSpPr txBox="1"/>
          <p:nvPr/>
        </p:nvSpPr>
        <p:spPr>
          <a:xfrm>
            <a:off x="9144000" y="4191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42093"/>
                </a:solidFill>
              </a:rPr>
              <a:t>30-deg arc lattice</a:t>
            </a:r>
            <a:endParaRPr lang="zh-CN" altLang="en-US" dirty="0">
              <a:solidFill>
                <a:srgbClr val="942093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812C24C-7416-4D52-AC38-A88CD5F67DB9}"/>
              </a:ext>
            </a:extLst>
          </p:cNvPr>
          <p:cNvSpPr txBox="1"/>
          <p:nvPr/>
        </p:nvSpPr>
        <p:spPr>
          <a:xfrm>
            <a:off x="3657600" y="59830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42093"/>
                </a:solidFill>
              </a:rPr>
              <a:t>Crossing region lattice</a:t>
            </a:r>
            <a:endParaRPr lang="zh-CN" altLang="en-US" dirty="0">
              <a:solidFill>
                <a:srgbClr val="942093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EA8AA74-AF7A-45F9-8BFE-173F568F59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648200"/>
            <a:ext cx="28956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143000" y="159255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Collider Ring Physics Design (3)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E5755A0-4019-4664-9503-C1397796D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201357" y="838200"/>
                <a:ext cx="7467600" cy="5694680"/>
              </a:xfrm>
            </p:spPr>
            <p:txBody>
              <a:bodyPr/>
              <a:lstStyle/>
              <a:p>
                <a:pPr>
                  <a:spcBef>
                    <a:spcPts val="300"/>
                  </a:spcBef>
                </a:pPr>
                <a:r>
                  <a:rPr lang="en-US" altLang="zh-CN" sz="2200" dirty="0">
                    <a:solidFill>
                      <a:srgbClr val="0F52B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Nonlinear dynamics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Very strong due to strong nonlinear effects and higher-order kinetic effects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Very limited DA (w/ fringe): &gt;25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/55</m:t>
                    </m:r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; and 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15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@10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endPara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Small LMA: ~</a:t>
                </a: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ymbol" panose="05050102010706020507" pitchFamily="18" charset="2"/>
                  </a:rPr>
                  <a:t></a:t>
                </a: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1.5% </a:t>
                </a:r>
                <a:r>
                  <a:rPr lang="zh-CN" altLang="en-US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（</a:t>
                </a: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bandwidth</a:t>
                </a:r>
                <a:r>
                  <a:rPr lang="zh-CN" altLang="en-US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）</a:t>
                </a:r>
                <a:endPara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Intense optimization with simulations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altLang="zh-CN" sz="2200" dirty="0">
                    <a:solidFill>
                      <a:srgbClr val="0F52B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Touschek scattering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Simulations (Elegant, SAD)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Current: ~350 s @ 2 GeV (high bunch charge, very small DA and LMA) (improving)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altLang="zh-CN" sz="2200" dirty="0">
                    <a:solidFill>
                      <a:srgbClr val="0F52B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Error studies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COD and optics corrections: ok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Errors at IR lead significant reduction in luminosity: 10-20%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DA and Touschek lifetime: reduction &lt;10%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altLang="zh-CN" sz="2200" dirty="0">
                    <a:solidFill>
                      <a:srgbClr val="0F52B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Collimation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Machine protection, MDI background, tunnel radiation dose</a:t>
                </a:r>
              </a:p>
              <a:p>
                <a:pPr lvl="1">
                  <a:spcBef>
                    <a:spcPts val="300"/>
                  </a:spcBef>
                </a:pP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Full ring for collimators: normal at arcs, nonlinear coll. at straights, reducing burden at IR</a:t>
                </a:r>
              </a:p>
            </p:txBody>
          </p:sp>
        </mc:Choice>
        <mc:Fallback xmlns="">
          <p:sp>
            <p:nvSpPr>
              <p:cNvPr id="26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357" y="838200"/>
                <a:ext cx="7467600" cy="5694680"/>
              </a:xfrm>
              <a:blipFill>
                <a:blip r:embed="rId3"/>
                <a:stretch>
                  <a:fillRect l="-898" t="-749" b="-4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81F998BA-81CC-4999-B918-847F7F506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757" y="1022126"/>
            <a:ext cx="2585716" cy="17236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84ED4B-9885-4C3F-A699-BFB74B02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998" y="1022126"/>
            <a:ext cx="2413002" cy="15965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853723-E4E5-4C8F-8B71-50DF2109B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2744000"/>
            <a:ext cx="3653465" cy="206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B3F1E44-3E61-4A32-BB81-521096987117}"/>
              </a:ext>
            </a:extLst>
          </p:cNvPr>
          <p:cNvSpPr txBox="1"/>
          <p:nvPr/>
        </p:nvSpPr>
        <p:spPr>
          <a:xfrm>
            <a:off x="11416352" y="3150774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LMA</a:t>
            </a:r>
          </a:p>
          <a:p>
            <a:r>
              <a:rPr lang="en-US" altLang="zh-CN" sz="1600" dirty="0"/>
              <a:t>With BPM</a:t>
            </a:r>
          </a:p>
          <a:p>
            <a:r>
              <a:rPr lang="en-US" altLang="zh-CN" sz="1600" dirty="0"/>
              <a:t>Errors</a:t>
            </a:r>
            <a:endParaRPr lang="zh-CN" altLang="en-US" sz="16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59DAD4F-7346-4CC8-9EEA-54866E8BE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066" y="4813200"/>
            <a:ext cx="3753134" cy="17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371600" y="159255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Collider Ring Physics Design (4)</a:t>
            </a:r>
          </a:p>
        </p:txBody>
      </p:sp>
      <p:sp>
        <p:nvSpPr>
          <p:cNvPr id="26" name="内容占位符 1"/>
          <p:cNvSpPr>
            <a:spLocks noGrp="1"/>
          </p:cNvSpPr>
          <p:nvPr>
            <p:ph idx="1"/>
          </p:nvPr>
        </p:nvSpPr>
        <p:spPr>
          <a:xfrm>
            <a:off x="228600" y="914400"/>
            <a:ext cx="7838535" cy="5562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Collective effects, instabilities and longitudinal dynamics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IBS effects: emittance growth, bunch lengthening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Impedance control, collective instabilities (feedbacks)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 to the RF system: HOM-damped TM020 cavities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Beam-beam effects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Strong concern on X/Z instability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Simulations (BBWS, BBSS, IBB, Xsuite)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Tune scans: (0.543, 0.580) for now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Injection and extraction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Off-axis injection (nominal) and </a:t>
            </a:r>
            <a:r>
              <a:rPr lang="en-US" altLang="zh-CN" sz="19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swap-out injection (reserved)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Dumping extraction (for machine protection, extracting all bunches in one turn) and reserved for swapped bunches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Damping wigglers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DWs for adjusting damping time, energy spread, emittance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Influence on focusing, DA and RF frequency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E9F9D07-DCA7-4D42-981F-80119E2AD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432F69-83E9-4876-A7A5-2E00E272FC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22" y="894961"/>
            <a:ext cx="2401677" cy="1763037"/>
          </a:xfrm>
          <a:prstGeom prst="rect">
            <a:avLst/>
          </a:prstGeom>
        </p:spPr>
      </p:pic>
      <p:pic>
        <p:nvPicPr>
          <p:cNvPr id="8" name="Picture 1" descr="A close-up of a graph&#10;&#10;Description automatically generated">
            <a:extLst>
              <a:ext uri="{FF2B5EF4-FFF2-40B4-BE49-F238E27FC236}">
                <a16:creationId xmlns:a16="http://schemas.microsoft.com/office/drawing/2014/main" id="{C98E4AFF-B177-4CC2-A39A-D0FDBE6C15B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00" y="2723760"/>
            <a:ext cx="4402455" cy="17630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868C314-00AE-44B9-A8B7-9AA20D4FB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385" y="4546901"/>
            <a:ext cx="2328815" cy="18699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4EB7C-D4C9-4FB9-AF87-281714F2D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4546901"/>
            <a:ext cx="2085121" cy="18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4CC7FB28-870B-52B0-20CC-33888CA540B3}"/>
              </a:ext>
            </a:extLst>
          </p:cNvPr>
          <p:cNvSpPr txBox="1">
            <a:spLocks/>
          </p:cNvSpPr>
          <p:nvPr/>
        </p:nvSpPr>
        <p:spPr bwMode="auto">
          <a:xfrm>
            <a:off x="914400" y="2209800"/>
            <a:ext cx="1051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514350">
              <a:lnSpc>
                <a:spcPct val="120000"/>
              </a:lnSpc>
            </a:pPr>
            <a:r>
              <a:rPr lang="en-US" altLang="zh-CN" sz="2800" b="1" dirty="0">
                <a:solidFill>
                  <a:srgbClr val="10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General introduction to STCF</a:t>
            </a:r>
          </a:p>
          <a:p>
            <a:pPr marL="603250" indent="-514350">
              <a:lnSpc>
                <a:spcPct val="120000"/>
              </a:lnSpc>
            </a:pPr>
            <a:r>
              <a:rPr lang="en-US" altLang="zh-CN" sz="2800" b="1" dirty="0">
                <a:solidFill>
                  <a:srgbClr val="10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Physics goals</a:t>
            </a:r>
          </a:p>
          <a:p>
            <a:pPr marL="603250" indent="-514350">
              <a:lnSpc>
                <a:spcPct val="120000"/>
              </a:lnSpc>
            </a:pPr>
            <a:r>
              <a:rPr lang="en-US" altLang="zh-CN" sz="2800" b="1" dirty="0">
                <a:solidFill>
                  <a:srgbClr val="10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Accelerator design and R&amp;D efforts</a:t>
            </a:r>
          </a:p>
          <a:p>
            <a:pPr marL="603250" indent="-514350">
              <a:lnSpc>
                <a:spcPct val="120000"/>
              </a:lnSpc>
            </a:pPr>
            <a:r>
              <a:rPr lang="en-US" altLang="zh-CN" sz="2800" b="1" dirty="0">
                <a:solidFill>
                  <a:srgbClr val="10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Detector design and R&amp;D efforts</a:t>
            </a:r>
          </a:p>
          <a:p>
            <a:pPr marL="603250" indent="-514350">
              <a:lnSpc>
                <a:spcPct val="120000"/>
              </a:lnSpc>
            </a:pPr>
            <a:r>
              <a:rPr lang="en-US" altLang="zh-CN" sz="2800" b="1" dirty="0">
                <a:solidFill>
                  <a:srgbClr val="10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Project status and planning</a:t>
            </a:r>
          </a:p>
          <a:p>
            <a:pPr marL="603250" indent="-514350">
              <a:lnSpc>
                <a:spcPct val="120000"/>
              </a:lnSpc>
            </a:pPr>
            <a:r>
              <a:rPr lang="en-US" altLang="zh-CN" sz="2800" b="1" dirty="0">
                <a:solidFill>
                  <a:srgbClr val="10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Summary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E330129-5BB7-4AB4-DA9A-E6F02031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0"/>
            <a:ext cx="12192000" cy="79200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Topics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97D7976-726D-4F28-913D-5193777A5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2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1898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143000" y="159255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Collider Ring Physics Design (5)</a:t>
            </a:r>
          </a:p>
        </p:txBody>
      </p:sp>
      <p:sp>
        <p:nvSpPr>
          <p:cNvPr id="26" name="内容占位符 1"/>
          <p:cNvSpPr>
            <a:spLocks noGrp="1"/>
          </p:cNvSpPr>
          <p:nvPr>
            <p:ph idx="1"/>
          </p:nvPr>
        </p:nvSpPr>
        <p:spPr>
          <a:xfrm>
            <a:off x="304798" y="1040715"/>
            <a:ext cx="11506201" cy="2057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MDI studies at large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Joint study group (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Accelerator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physics, IR magnet, vacuum, diagnostics, mechanics, alignment;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background sim., inner detectors, luminosity monitor)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Layout, interfaces and dimensions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Regular meetings (every two or three months)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140AF5-E1A5-4F88-8188-03F389786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756D35-73B8-4CAB-832A-F4C5601E2B7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62372" y="3962400"/>
            <a:ext cx="5728970" cy="22771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8D07C1D6-37A0-483C-A2FB-629776A0C0B9}"/>
              </a:ext>
            </a:extLst>
          </p:cNvPr>
          <p:cNvSpPr txBox="1">
            <a:spLocks/>
          </p:cNvSpPr>
          <p:nvPr/>
        </p:nvSpPr>
        <p:spPr bwMode="auto">
          <a:xfrm>
            <a:off x="304798" y="3276600"/>
            <a:ext cx="562483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MiSans VF Regular" pitchFamily="2" charset="-122"/>
                <a:ea typeface="MiSans VF Regular" pitchFamily="2" charset="-122"/>
                <a:cs typeface="MiSans VF Regular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 issues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Studying beam loss mechanisms and reducing total beam losses (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Touschek, beam-gas scattering, injection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Effective collimation (controlling most losses outside IR)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Joint simulations (accelerator and detector) on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253370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40E579-DD70-4425-A13D-169ED682A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21</a:t>
            </a:fld>
            <a:endParaRPr lang="en-CN" dirty="0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CA49802-90ED-4D8B-8933-04E91C4D345D}"/>
              </a:ext>
            </a:extLst>
          </p:cNvPr>
          <p:cNvSpPr txBox="1"/>
          <p:nvPr/>
        </p:nvSpPr>
        <p:spPr>
          <a:xfrm>
            <a:off x="16002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Injector Scheme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4CA761B5-E514-4E62-919C-B13C85E77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11430000" cy="3468655"/>
          </a:xfrm>
        </p:spPr>
        <p:txBody>
          <a:bodyPr/>
          <a:lstStyle/>
          <a:p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compatible injector scheme for both the off-axis and swap-out injections in the collider rings, with off-axis injection first.</a:t>
            </a:r>
          </a:p>
          <a:p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Off-axis (baseline scheme): </a:t>
            </a:r>
          </a:p>
          <a:p>
            <a:pPr lvl="1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Injection: 1.0 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e+/e- with 30 Hz  each</a:t>
            </a:r>
          </a:p>
          <a:p>
            <a:pPr lvl="1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e+ beam: 1.0GeV/11.6nC/30Hz e- linac, 1 GeV damping ring, 30 Hz  </a:t>
            </a:r>
          </a:p>
          <a:p>
            <a:r>
              <a:rPr lang="en-US" altLang="zh-CN" sz="22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Swap-out (for future): </a:t>
            </a:r>
          </a:p>
          <a:p>
            <a:pPr lvl="1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Injection: 8.5 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e+/e- also with 30 Hz each</a:t>
            </a:r>
          </a:p>
          <a:p>
            <a:pPr lvl="1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e+ beam: 2.5GeV/11.6nC/90Hz e- linac, 1 GeV DR+AR, ext. 30 Hz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6C7574-8A44-4BB1-A4AE-84F81D344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82"/>
          <a:stretch/>
        </p:blipFill>
        <p:spPr>
          <a:xfrm>
            <a:off x="5029200" y="3881394"/>
            <a:ext cx="6934200" cy="26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6D30358-91A9-42DE-AE73-0008AE5B2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054236"/>
              </p:ext>
            </p:extLst>
          </p:nvPr>
        </p:nvGraphicFramePr>
        <p:xfrm>
          <a:off x="1676400" y="533400"/>
          <a:ext cx="9372600" cy="6218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3829">
                  <a:extLst>
                    <a:ext uri="{9D8B030D-6E8A-4147-A177-3AD203B41FA5}">
                      <a16:colId xmlns:a16="http://schemas.microsoft.com/office/drawing/2014/main" val="3572094895"/>
                    </a:ext>
                  </a:extLst>
                </a:gridCol>
                <a:gridCol w="1698412">
                  <a:extLst>
                    <a:ext uri="{9D8B030D-6E8A-4147-A177-3AD203B41FA5}">
                      <a16:colId xmlns:a16="http://schemas.microsoft.com/office/drawing/2014/main" val="1935729795"/>
                    </a:ext>
                  </a:extLst>
                </a:gridCol>
                <a:gridCol w="1706748">
                  <a:extLst>
                    <a:ext uri="{9D8B030D-6E8A-4147-A177-3AD203B41FA5}">
                      <a16:colId xmlns:a16="http://schemas.microsoft.com/office/drawing/2014/main" val="1829771061"/>
                    </a:ext>
                  </a:extLst>
                </a:gridCol>
                <a:gridCol w="1393611">
                  <a:extLst>
                    <a:ext uri="{9D8B030D-6E8A-4147-A177-3AD203B41FA5}">
                      <a16:colId xmlns:a16="http://schemas.microsoft.com/office/drawing/2014/main" val="502572571"/>
                    </a:ext>
                  </a:extLst>
                </a:gridCol>
              </a:tblGrid>
              <a:tr h="19118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Parameters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Value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Unit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2398641953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Collider ring injection scheme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Off-axis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Swap-out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060391945"/>
                  </a:ext>
                </a:extLst>
              </a:tr>
              <a:tr h="26455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E-gun type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Photo/Therm.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Therm./Therm.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092953713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E-gun charge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1.0/11.6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8.5/11.6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nC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195644614"/>
                  </a:ext>
                </a:extLst>
              </a:tr>
              <a:tr h="191185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Injection e</a:t>
                      </a:r>
                      <a:r>
                        <a:rPr lang="en-US" sz="1800" kern="100" baseline="30000" dirty="0">
                          <a:effectLst/>
                        </a:rPr>
                        <a:t>-</a:t>
                      </a:r>
                      <a:r>
                        <a:rPr lang="en-US" sz="1800" kern="100" dirty="0">
                          <a:effectLst/>
                        </a:rPr>
                        <a:t> bunch charge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8.5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nC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1387921155"/>
                  </a:ext>
                </a:extLst>
              </a:tr>
              <a:tr h="191185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Injection e</a:t>
                      </a:r>
                      <a:r>
                        <a:rPr lang="en-US" sz="1800" kern="100" baseline="30000" dirty="0">
                          <a:effectLst/>
                        </a:rPr>
                        <a:t>+</a:t>
                      </a:r>
                      <a:r>
                        <a:rPr lang="en-US" sz="1800" kern="100" dirty="0">
                          <a:effectLst/>
                        </a:rPr>
                        <a:t> bunch charge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8.5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nC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52931786"/>
                  </a:ext>
                </a:extLst>
              </a:tr>
              <a:tr h="191185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Injection energy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1.0-3.5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1.0-3.5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GeV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4096446703"/>
                  </a:ext>
                </a:extLst>
              </a:tr>
              <a:tr h="186538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Optimal energy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2.0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2.0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GeV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2930944872"/>
                  </a:ext>
                </a:extLst>
              </a:tr>
              <a:tr h="191185">
                <a:tc>
                  <a:txBody>
                    <a:bodyPr/>
                    <a:lstStyle/>
                    <a:p>
                      <a:pPr algn="l"/>
                      <a:r>
                        <a:rPr lang="en-US" sz="1800" kern="100">
                          <a:effectLst/>
                        </a:rPr>
                        <a:t>MW frequency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2998.2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2998.2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MHz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696751042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Injection emittance (X/Y, Geo, rms)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 dirty="0">
                          <a:effectLst/>
                        </a:rPr>
                        <a:t>6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>
                          <a:effectLst/>
                        </a:rPr>
                        <a:t>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nm-rad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005110348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>
                          <a:effectLst/>
                        </a:rPr>
                        <a:t>Injection energy spread (rms)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 dirty="0">
                          <a:effectLst/>
                        </a:rPr>
                        <a:t>0.1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>
                          <a:effectLst/>
                        </a:rPr>
                        <a:t>0.5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%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152328066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>
                          <a:effectLst/>
                        </a:rPr>
                        <a:t>Injection frequency e-/e+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30/30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30/30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Hz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1429988989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e- linac energy for direct injection (EL2)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1.0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GeV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03683124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e- linac energy for e+ production (EL1)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2.5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GeV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547115474"/>
                  </a:ext>
                </a:extLst>
              </a:tr>
              <a:tr h="186538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e+ linac energy (PS)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1.0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GeV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013262222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Main linac booster energy for e-/e+ (ML)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0-2.5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0-2.5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GeV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2668675822"/>
                  </a:ext>
                </a:extLst>
              </a:tr>
              <a:tr h="191185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e+ DR/AR bunch numbers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624875653"/>
                  </a:ext>
                </a:extLst>
              </a:tr>
              <a:tr h="191185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e+ DR/AR RF frequency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499.7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499.7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MHz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107460304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e+ DR/AR injection charge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1.0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2.9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nC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396184332"/>
                  </a:ext>
                </a:extLst>
              </a:tr>
              <a:tr h="286777">
                <a:tc>
                  <a:txBody>
                    <a:bodyPr/>
                    <a:lstStyle/>
                    <a:p>
                      <a:pPr algn="l"/>
                      <a:r>
                        <a:rPr lang="en-US" sz="1800" kern="100">
                          <a:effectLst/>
                        </a:rPr>
                        <a:t>e+ DR/AR injection frequency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30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90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Hz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237342291"/>
                  </a:ext>
                </a:extLst>
              </a:tr>
              <a:tr h="333122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e+ DR/AR injection emittance (X/Y) (rms)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 dirty="0">
                          <a:effectLst/>
                        </a:rPr>
                        <a:t>1400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 dirty="0">
                          <a:effectLst/>
                        </a:rPr>
                        <a:t>1400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nm-rad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271516232"/>
                  </a:ext>
                </a:extLst>
              </a:tr>
              <a:tr h="255553">
                <a:tc>
                  <a:txBody>
                    <a:bodyPr/>
                    <a:lstStyle/>
                    <a:p>
                      <a:pPr algn="l"/>
                      <a:r>
                        <a:rPr lang="en-US" sz="1800" kern="100" dirty="0">
                          <a:effectLst/>
                        </a:rPr>
                        <a:t>e+ DR/AR extraction emittance (X/Y) (rms)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 dirty="0">
                          <a:effectLst/>
                        </a:rPr>
                        <a:t>11/0.12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800" kern="100" dirty="0">
                          <a:effectLst/>
                        </a:rPr>
                        <a:t>30/10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nm-rad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457" marR="33457" marT="0" marB="0" anchor="ctr"/>
                </a:tc>
                <a:extLst>
                  <a:ext uri="{0D108BD9-81ED-4DB2-BD59-A6C34878D82A}">
                    <a16:rowId xmlns:a16="http://schemas.microsoft.com/office/drawing/2014/main" val="267425747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88661D63-7343-427E-9291-02B68AEA6B3F}"/>
              </a:ext>
            </a:extLst>
          </p:cNvPr>
          <p:cNvSpPr txBox="1"/>
          <p:nvPr/>
        </p:nvSpPr>
        <p:spPr>
          <a:xfrm>
            <a:off x="3886200" y="76200"/>
            <a:ext cx="4876800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Main Parameters of the Injector</a:t>
            </a:r>
            <a:endParaRPr lang="zh-CN" altLang="en-US" sz="2200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D7CA75D-8063-4C75-BC46-D3E2FCD4A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22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2796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600200" y="152400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Injector Physics Design (1)</a:t>
            </a:r>
          </a:p>
        </p:txBody>
      </p:sp>
      <p:sp>
        <p:nvSpPr>
          <p:cNvPr id="25" name="内容占位符 1"/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5105400"/>
          </a:xfrm>
        </p:spPr>
        <p:txBody>
          <a:bodyPr/>
          <a:lstStyle/>
          <a:p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e- </a:t>
            </a:r>
            <a:r>
              <a:rPr lang="en-US" altLang="zh-CN" sz="2200" dirty="0" err="1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design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</a:t>
            </a: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L-band photocathode gun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good emittance and momentum spread for direct injection (</a:t>
            </a: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 </a:t>
            </a:r>
            <a:r>
              <a:rPr lang="en-US" altLang="zh-CN" sz="19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off-axis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8.5 </a:t>
            </a:r>
            <a:r>
              <a:rPr lang="en-US" altLang="zh-CN" sz="1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for swap-out)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thermionic gun (11.6 </a:t>
            </a:r>
            <a:r>
              <a:rPr lang="en-US" altLang="zh-CN" sz="1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for e+ production (off-axis): modest beam quality (90 Hz for swap-out)</a:t>
            </a:r>
          </a:p>
          <a:p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linac (e-/e+) design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Almost the same for off-axis and swap-out injections, only bunch charge different 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boost: 0-2.5 GeV, 30 Hz + 30 Hz  </a:t>
            </a:r>
          </a:p>
          <a:p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Positron production and capture 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Tungsten target, AMD (pulsed peak field: 6.5 T)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Relatively mature technique with off-axis injection</a:t>
            </a:r>
          </a:p>
          <a:p>
            <a:pPr lvl="1"/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Technically challenging with swap-out injection: high heat deposition, movable target design needed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D9DE10A-D643-411B-8456-6B8F12FAF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BF0E375-EEFA-4EF4-81B8-F9E2FA5530A2}"/>
              </a:ext>
            </a:extLst>
          </p:cNvPr>
          <p:cNvPicPr/>
          <p:nvPr/>
        </p:nvPicPr>
        <p:blipFill rotWithShape="1">
          <a:blip r:embed="rId3"/>
          <a:srcRect t="6630" r="4389" b="1796"/>
          <a:stretch/>
        </p:blipFill>
        <p:spPr>
          <a:xfrm>
            <a:off x="8153400" y="3192362"/>
            <a:ext cx="3810000" cy="22885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9E2F0B-16DA-4FB1-8C7A-DAB80EC6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914400"/>
            <a:ext cx="5942147" cy="9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41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754BB-7EFB-4355-B7F6-2768066175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886200"/>
            <a:ext cx="3352800" cy="271028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524000" y="152400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Injector Physics Design (2)</a:t>
            </a:r>
          </a:p>
        </p:txBody>
      </p:sp>
      <p:sp>
        <p:nvSpPr>
          <p:cNvPr id="25" name="内容占位符 1"/>
          <p:cNvSpPr>
            <a:spLocks noGrp="1"/>
          </p:cNvSpPr>
          <p:nvPr>
            <p:ph idx="1"/>
          </p:nvPr>
        </p:nvSpPr>
        <p:spPr>
          <a:xfrm>
            <a:off x="228600" y="914400"/>
            <a:ext cx="7467600" cy="5562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e+ </a:t>
            </a:r>
            <a:r>
              <a:rPr lang="en-US" altLang="zh-CN" sz="2400" dirty="0" err="1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endParaRPr lang="en-US" altLang="zh-CN" sz="2400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 aperture acceleration structure: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capture</a:t>
            </a:r>
          </a:p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Damping ring / accumulator ring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DR: several examples exist, 1 GeV, 150 m, 6 bunches circulating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AR: some challenges, multiple off-axis injections, 12 bunches circulating; much larger horizontal acceptance </a:t>
            </a:r>
          </a:p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 transport lines </a:t>
            </a:r>
          </a:p>
          <a:p>
            <a:pPr lvl="1">
              <a:lnSpc>
                <a:spcPct val="11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 injection line: reducing momentum spread</a:t>
            </a:r>
          </a:p>
          <a:p>
            <a:pPr lvl="1">
              <a:lnSpc>
                <a:spcPct val="11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 extraction line: reducing bunch length</a:t>
            </a:r>
          </a:p>
          <a:p>
            <a:pPr lvl="1">
              <a:lnSpc>
                <a:spcPct val="11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Injection lines to the collider rings: controlling emittance growth, </a:t>
            </a: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prolonging bunches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60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 horizontal bending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7872649-48E7-4D0F-B561-6269BEE12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957CCF-1816-479C-86B7-6FA7D68BF9D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48400" y="1066800"/>
            <a:ext cx="5867400" cy="1143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6076CB-338F-4F4A-AA82-996543E9F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779" y="2604838"/>
            <a:ext cx="3471672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7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内容占位符 1"/>
          <p:cNvSpPr>
            <a:spLocks noGrp="1"/>
          </p:cNvSpPr>
          <p:nvPr>
            <p:ph idx="1"/>
          </p:nvPr>
        </p:nvSpPr>
        <p:spPr>
          <a:xfrm>
            <a:off x="284525" y="914401"/>
            <a:ext cx="6954475" cy="3733800"/>
          </a:xfrm>
        </p:spPr>
        <p:txBody>
          <a:bodyPr/>
          <a:lstStyle/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 SC quadrupole magnets: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Based on the CCT technology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CDR design and prototype design completed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TDR design evolving along with the physics design</a:t>
            </a:r>
          </a:p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 IR SC magnets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Solenoids: screening and compensating the magnetic field from the detector solenoid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Field cancellation within the two quads (QD1/QF2)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Field compensation at the IP and at the far ends</a:t>
            </a:r>
          </a:p>
          <a:p>
            <a:pPr lvl="1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Correction coils/magnets (24 coils each side)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804C7880-A397-4E5B-9E21-FFC1FE41822C}"/>
              </a:ext>
            </a:extLst>
          </p:cNvPr>
          <p:cNvSpPr txBox="1"/>
          <p:nvPr/>
        </p:nvSpPr>
        <p:spPr>
          <a:xfrm>
            <a:off x="17526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IR Superconducting Magnets (1)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124A579-1042-4033-A987-7D2B5411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96" y="3800056"/>
            <a:ext cx="5094841" cy="23884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0D906-9871-45C1-9D8E-DCED917DC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067105"/>
            <a:ext cx="4823083" cy="19908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D94E51-FA63-41AF-B1DC-B31A44EE8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691960"/>
            <a:ext cx="4293140" cy="196534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8E3AFC-757F-4704-B49E-5E4BD024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9DCB-804D-43F6-8F57-6CE9BBD9EE9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1426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176B214-8CBB-D796-77F2-43C526529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4690"/>
            <a:ext cx="6705600" cy="300429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altLang="zh-CN" sz="2200" dirty="0">
                <a:solidFill>
                  <a:srgbClr val="1034A6"/>
                </a:solidFill>
              </a:rPr>
              <a:t>R&amp;D and prototyping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Focus on the QD1 (most challenging);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Electromagnetic field optimization: very good, meeting the design goals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Studying the fabrication techniques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Prototype fabrication completed, </a:t>
            </a:r>
            <a:r>
              <a:rPr lang="en-US" altLang="zh-CN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first test showing good performance (design current/field) </a:t>
            </a:r>
          </a:p>
          <a:p>
            <a:pPr lvl="1">
              <a:lnSpc>
                <a:spcPct val="110000"/>
              </a:lnSpc>
              <a:spcBef>
                <a:spcPts val="450"/>
              </a:spcBef>
            </a:pPr>
            <a:r>
              <a:rPr lang="en-US" altLang="zh-CN" sz="18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Next test: field distributions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DF07AD1E-8648-44E2-863E-5F179F4EDF37}"/>
              </a:ext>
            </a:extLst>
          </p:cNvPr>
          <p:cNvSpPr txBox="1"/>
          <p:nvPr/>
        </p:nvSpPr>
        <p:spPr>
          <a:xfrm>
            <a:off x="17526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IR Superconducting Magnets (2)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C0B350-31FF-4B5D-AD89-0EE41E3EA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2" y="3967830"/>
            <a:ext cx="3348518" cy="2621860"/>
          </a:xfrm>
          <a:prstGeom prst="rect">
            <a:avLst/>
          </a:prstGeom>
        </p:spPr>
      </p:pic>
      <p:pic>
        <p:nvPicPr>
          <p:cNvPr id="13" name="图形 1">
            <a:extLst>
              <a:ext uri="{FF2B5EF4-FFF2-40B4-BE49-F238E27FC236}">
                <a16:creationId xmlns:a16="http://schemas.microsoft.com/office/drawing/2014/main" id="{57A4803F-793E-46D7-A723-B6272029C8E7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6453" y="1011470"/>
            <a:ext cx="4313419" cy="233497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2908D9E-3771-42CD-AB83-E36BFD6E1219}"/>
              </a:ext>
            </a:extLst>
          </p:cNvPr>
          <p:cNvSpPr txBox="1"/>
          <p:nvPr/>
        </p:nvSpPr>
        <p:spPr>
          <a:xfrm>
            <a:off x="5524228" y="5943600"/>
            <a:ext cx="34782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QD1 prototype and magnet test/measurement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4C5B5C-A4E5-47D3-95D9-DA2BCACD1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81" y="4500936"/>
            <a:ext cx="3325113" cy="1381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4B3A89B-A81C-486F-AE18-CBD3D0C8F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200" y="4200642"/>
            <a:ext cx="2738918" cy="21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8">
            <a:extLst>
              <a:ext uri="{FF2B5EF4-FFF2-40B4-BE49-F238E27FC236}">
                <a16:creationId xmlns:a16="http://schemas.microsoft.com/office/drawing/2014/main" id="{44BBBEE5-DAD0-4147-9867-6889A8B43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9" r="8740"/>
          <a:stretch/>
        </p:blipFill>
        <p:spPr>
          <a:xfrm rot="5400000">
            <a:off x="8669796" y="3882640"/>
            <a:ext cx="3005806" cy="2514598"/>
          </a:xfrm>
          <a:prstGeom prst="rect">
            <a:avLst/>
          </a:prstGeom>
        </p:spPr>
      </p:pic>
      <p:sp>
        <p:nvSpPr>
          <p:cNvPr id="26" name="内容占位符 1"/>
          <p:cNvSpPr>
            <a:spLocks noGrp="1"/>
          </p:cNvSpPr>
          <p:nvPr>
            <p:ph idx="1"/>
          </p:nvPr>
        </p:nvSpPr>
        <p:spPr>
          <a:xfrm>
            <a:off x="228600" y="838200"/>
            <a:ext cx="7315200" cy="3581400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Concerning two collider rings and DR</a:t>
            </a:r>
          </a:p>
          <a:p>
            <a:pPr lvl="1">
              <a:spcBef>
                <a:spcPts val="5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CRs: Challenging due to very high RF power (&gt;300 kW), deep HOM damping, and low R/Q</a:t>
            </a:r>
          </a:p>
          <a:p>
            <a:pPr lvl="1">
              <a:spcBef>
                <a:spcPts val="5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DR: same RF frequency but relaxed requirements </a:t>
            </a:r>
          </a:p>
          <a:p>
            <a:pPr lvl="1">
              <a:spcBef>
                <a:spcPts val="5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Room-temperature TM020-mode RF cavity was chosen</a:t>
            </a:r>
          </a:p>
          <a:p>
            <a:pPr>
              <a:spcBef>
                <a:spcPts val="500"/>
              </a:spcBef>
            </a:pPr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R&amp;D and prototyping</a:t>
            </a:r>
          </a:p>
          <a:p>
            <a:pPr lvl="1">
              <a:spcBef>
                <a:spcPts val="5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Prototype fabrication almost completed</a:t>
            </a:r>
          </a:p>
          <a:p>
            <a:pPr lvl="1">
              <a:spcBef>
                <a:spcPts val="5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test will be soon, using HALF RF </a:t>
            </a:r>
          </a:p>
          <a:p>
            <a:pPr marL="457200" lvl="1" indent="0">
              <a:spcBef>
                <a:spcPts val="50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power source and test platform </a:t>
            </a:r>
          </a:p>
          <a:p>
            <a:pPr lvl="1">
              <a:spcBef>
                <a:spcPts val="500"/>
              </a:spcBef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804C7880-A397-4E5B-9E21-FFC1FE41822C}"/>
              </a:ext>
            </a:extLst>
          </p:cNvPr>
          <p:cNvSpPr txBox="1"/>
          <p:nvPr/>
        </p:nvSpPr>
        <p:spPr>
          <a:xfrm>
            <a:off x="17526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Ring RF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1">
                <a:extLst>
                  <a:ext uri="{FF2B5EF4-FFF2-40B4-BE49-F238E27FC236}">
                    <a16:creationId xmlns:a16="http://schemas.microsoft.com/office/drawing/2014/main" id="{828DB31C-CD27-4298-9311-FE246F5283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615680"/>
                  </p:ext>
                </p:extLst>
              </p:nvPr>
            </p:nvGraphicFramePr>
            <p:xfrm>
              <a:off x="8058726" y="983546"/>
              <a:ext cx="3684873" cy="26092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4877">
                      <a:extLst>
                        <a:ext uri="{9D8B030D-6E8A-4147-A177-3AD203B41FA5}">
                          <a16:colId xmlns:a16="http://schemas.microsoft.com/office/drawing/2014/main" val="2093162434"/>
                        </a:ext>
                      </a:extLst>
                    </a:gridCol>
                    <a:gridCol w="969996">
                      <a:extLst>
                        <a:ext uri="{9D8B030D-6E8A-4147-A177-3AD203B41FA5}">
                          <a16:colId xmlns:a16="http://schemas.microsoft.com/office/drawing/2014/main" val="1935844928"/>
                        </a:ext>
                      </a:extLst>
                    </a:gridCol>
                  </a:tblGrid>
                  <a:tr h="299493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parameters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 altLang="en-US" sz="1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822130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 mode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TM020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66319420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 [MHz]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499.7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7106608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R/Q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</a:t>
                          </a:r>
                          <a:r>
                            <a:rPr lang="el-GR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4760267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Unloaded quality factor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~60000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95041131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zh-CN" altLang="zh-CN" sz="1800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p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acc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2.48 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72466998"/>
                      </a:ext>
                    </a:extLst>
                  </a:tr>
                  <a:tr h="343486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zh-CN" altLang="zh-CN" sz="18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acc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[mA/V]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2.88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93110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1">
                <a:extLst>
                  <a:ext uri="{FF2B5EF4-FFF2-40B4-BE49-F238E27FC236}">
                    <a16:creationId xmlns:a16="http://schemas.microsoft.com/office/drawing/2014/main" id="{828DB31C-CD27-4298-9311-FE246F5283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615680"/>
                  </p:ext>
                </p:extLst>
              </p:nvPr>
            </p:nvGraphicFramePr>
            <p:xfrm>
              <a:off x="8058726" y="983546"/>
              <a:ext cx="3684873" cy="26092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4877">
                      <a:extLst>
                        <a:ext uri="{9D8B030D-6E8A-4147-A177-3AD203B41FA5}">
                          <a16:colId xmlns:a16="http://schemas.microsoft.com/office/drawing/2014/main" val="2093162434"/>
                        </a:ext>
                      </a:extLst>
                    </a:gridCol>
                    <a:gridCol w="969996">
                      <a:extLst>
                        <a:ext uri="{9D8B030D-6E8A-4147-A177-3AD203B41FA5}">
                          <a16:colId xmlns:a16="http://schemas.microsoft.com/office/drawing/2014/main" val="193584492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parameters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 altLang="en-US" sz="1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8221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 mode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TM020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663194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 [MHz]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499.7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71066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R/Q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</a:t>
                          </a:r>
                          <a:r>
                            <a:rPr lang="el-GR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n-US" altLang="zh-CN" sz="1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476026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Unloaded quality factor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~60000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95041131"/>
                      </a:ext>
                    </a:extLst>
                  </a:tr>
                  <a:tr h="39020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4" t="-478125" r="-36771" b="-2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2.48 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72466998"/>
                      </a:ext>
                    </a:extLst>
                  </a:tr>
                  <a:tr h="39020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4" t="-578125" r="-36771" b="-1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2.88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931100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78FE473-D7DA-4A06-8C99-1B3BC65DC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24" y="4313886"/>
            <a:ext cx="2895600" cy="119625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0768F84-CFF1-4420-B33F-A970A42FF3F9}"/>
              </a:ext>
            </a:extLst>
          </p:cNvPr>
          <p:cNvSpPr txBox="1"/>
          <p:nvPr/>
        </p:nvSpPr>
        <p:spPr>
          <a:xfrm>
            <a:off x="337519" y="473684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HOM damper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4041DB-3C40-436B-AC33-0A54CD15D6FA}"/>
              </a:ext>
            </a:extLst>
          </p:cNvPr>
          <p:cNvSpPr txBox="1"/>
          <p:nvPr/>
        </p:nvSpPr>
        <p:spPr>
          <a:xfrm>
            <a:off x="7869382" y="597086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Cavity in fabrication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0223DE-0EEB-4774-AAD8-4216CFABF017}"/>
              </a:ext>
            </a:extLst>
          </p:cNvPr>
          <p:cNvSpPr txBox="1"/>
          <p:nvPr/>
        </p:nvSpPr>
        <p:spPr>
          <a:xfrm>
            <a:off x="8839200" y="412922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Schematic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图片包含 室内, 厨房, 桌子, 食物&#10;&#10;描述已自动生成">
            <a:extLst>
              <a:ext uri="{FF2B5EF4-FFF2-40B4-BE49-F238E27FC236}">
                <a16:creationId xmlns:a16="http://schemas.microsoft.com/office/drawing/2014/main" id="{6C4940E6-C630-4066-AEE9-A4C6B8D4AE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80" b="12399"/>
          <a:stretch/>
        </p:blipFill>
        <p:spPr>
          <a:xfrm>
            <a:off x="4763627" y="3982280"/>
            <a:ext cx="2927176" cy="26670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02606E-4016-42E1-ABB1-78B58568D8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668" t="-18886" r="12090" b="3538"/>
          <a:stretch/>
        </p:blipFill>
        <p:spPr>
          <a:xfrm rot="16200000" flipH="1">
            <a:off x="2388367" y="4688566"/>
            <a:ext cx="1095202" cy="266246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E18E88F-CC3C-4123-A6D2-3BE99D05E273}"/>
              </a:ext>
            </a:extLst>
          </p:cNvPr>
          <p:cNvSpPr txBox="1"/>
          <p:nvPr/>
        </p:nvSpPr>
        <p:spPr>
          <a:xfrm>
            <a:off x="100018" y="581600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Input coupler ceramic win.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8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3590" y="971266"/>
            <a:ext cx="9829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 under way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100" dirty="0">
                <a:solidFill>
                  <a:srgbClr val="FF0000"/>
                </a:solidFill>
              </a:rPr>
              <a:t>CR vacuum very challenging</a:t>
            </a:r>
            <a:r>
              <a:rPr lang="en-US" altLang="zh-CN" sz="2100" dirty="0"/>
              <a:t>, mature technology for the others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Vacuum requirements for the collider rings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100" dirty="0"/>
              <a:t>Very high SR load: up to </a:t>
            </a:r>
            <a:r>
              <a:rPr lang="en-US" altLang="zh-CN" sz="2100" dirty="0">
                <a:solidFill>
                  <a:srgbClr val="FF0000"/>
                </a:solidFill>
              </a:rPr>
              <a:t>17 kW/m </a:t>
            </a:r>
            <a:r>
              <a:rPr lang="en-US" altLang="zh-CN" sz="2100" dirty="0"/>
              <a:t>(beam current: 2 A; beam energy: 3.5 GeV)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100" dirty="0"/>
              <a:t>Very low pressure (dynamic): &lt;</a:t>
            </a:r>
            <a:r>
              <a:rPr lang="en-US" altLang="zh-CN" sz="2100" dirty="0">
                <a:solidFill>
                  <a:srgbClr val="FF0000"/>
                </a:solidFill>
              </a:rPr>
              <a:t>5</a:t>
            </a:r>
            <a:r>
              <a:rPr lang="en-US" altLang="zh-CN" sz="2100" dirty="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altLang="zh-CN" sz="21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-8</a:t>
            </a:r>
            <a:r>
              <a:rPr lang="en-US" altLang="zh-CN" sz="2100" dirty="0">
                <a:solidFill>
                  <a:srgbClr val="FF0000"/>
                </a:solidFill>
                <a:sym typeface="Symbol" panose="05050102010706020507" pitchFamily="18" charset="2"/>
              </a:rPr>
              <a:t> Pa</a:t>
            </a:r>
            <a:r>
              <a:rPr lang="en-US" altLang="zh-CN" sz="2100" dirty="0">
                <a:sym typeface="Symbol" panose="05050102010706020507" pitchFamily="18" charset="2"/>
              </a:rPr>
              <a:t> at arcs and straights; </a:t>
            </a:r>
            <a:r>
              <a:rPr lang="en-US" altLang="zh-CN" sz="2100" dirty="0"/>
              <a:t> </a:t>
            </a:r>
            <a:r>
              <a:rPr lang="en-US" altLang="zh-CN" sz="2100" dirty="0">
                <a:solidFill>
                  <a:srgbClr val="FF0000"/>
                </a:solidFill>
              </a:rPr>
              <a:t>~1</a:t>
            </a:r>
            <a:r>
              <a:rPr lang="en-US" altLang="zh-CN" sz="2100" dirty="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altLang="zh-CN" sz="21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-7</a:t>
            </a:r>
            <a:r>
              <a:rPr lang="en-US" altLang="zh-CN" sz="2100" dirty="0">
                <a:solidFill>
                  <a:srgbClr val="FF0000"/>
                </a:solidFill>
                <a:sym typeface="Symbol" panose="05050102010706020507" pitchFamily="18" charset="2"/>
              </a:rPr>
              <a:t> Pa at IR</a:t>
            </a:r>
            <a:endParaRPr lang="en-US" altLang="zh-CN" sz="2100" dirty="0">
              <a:solidFill>
                <a:srgbClr val="FF0000"/>
              </a:solidFill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100" dirty="0"/>
              <a:t>IR vacuum: very complicated structure (MDI)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100" dirty="0"/>
              <a:t>Low impedance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R&amp;D efforts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100" dirty="0"/>
              <a:t>Prototype for a standard arc cell vacuum being started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0527603-C835-4FFC-B44D-42BFA974F4D1}"/>
              </a:ext>
            </a:extLst>
          </p:cNvPr>
          <p:cNvSpPr txBox="1"/>
          <p:nvPr/>
        </p:nvSpPr>
        <p:spPr>
          <a:xfrm>
            <a:off x="1524000" y="167657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Vacuum System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3BB248-D41F-454F-AFB4-F10019F2D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28</a:t>
            </a:fld>
            <a:endParaRPr lang="en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E680A0-BD25-441C-9BF4-ABA0E269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837437"/>
            <a:ext cx="7214010" cy="17415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13CA65-8348-474B-ACAB-DC7AE16E5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831"/>
          <a:stretch>
            <a:fillRect/>
          </a:stretch>
        </p:blipFill>
        <p:spPr>
          <a:xfrm>
            <a:off x="8001000" y="3369609"/>
            <a:ext cx="4032000" cy="18507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3FE018-B20A-49C6-BDFF-2DA582330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0547">
            <a:off x="9214583" y="4797430"/>
            <a:ext cx="1800000" cy="24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0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0">
            <a:extLst>
              <a:ext uri="{FF2B5EF4-FFF2-40B4-BE49-F238E27FC236}">
                <a16:creationId xmlns:a16="http://schemas.microsoft.com/office/drawing/2014/main" id="{9DAE3F02-F4C0-4FDB-BCEF-0EE37F264513}"/>
              </a:ext>
            </a:extLst>
          </p:cNvPr>
          <p:cNvSpPr txBox="1"/>
          <p:nvPr/>
        </p:nvSpPr>
        <p:spPr>
          <a:xfrm>
            <a:off x="228600" y="202985"/>
            <a:ext cx="105918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RT magnets, Damping Wigglers, and Power Supplies</a:t>
            </a:r>
          </a:p>
        </p:txBody>
      </p:sp>
      <p:sp>
        <p:nvSpPr>
          <p:cNvPr id="18" name="内容占位符 1">
            <a:extLst>
              <a:ext uri="{FF2B5EF4-FFF2-40B4-BE49-F238E27FC236}">
                <a16:creationId xmlns:a16="http://schemas.microsoft.com/office/drawing/2014/main" id="{72290274-CF8A-402D-969D-D3E460E40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7010"/>
            <a:ext cx="11430000" cy="3422590"/>
          </a:xfrm>
        </p:spPr>
        <p:txBody>
          <a:bodyPr/>
          <a:lstStyle/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 magnets and power supplies</a:t>
            </a:r>
            <a:endParaRPr lang="en-US" altLang="zh-CN" sz="2400" dirty="0">
              <a:solidFill>
                <a:srgbClr val="0F52BA"/>
              </a:solidFill>
            </a:endParaRPr>
          </a:p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Conventional design for collider rings, linacs, transport lines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considered for Damping Ring dipoles</a:t>
            </a:r>
          </a:p>
          <a:p>
            <a:r>
              <a:rPr lang="en-US" altLang="zh-CN" sz="2400" dirty="0">
                <a:solidFill>
                  <a:srgbClr val="0F52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Damping wigglers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RT electromagnetic wigglers adopted for baseline design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SC wigglers under study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Hybrid structure (with permanent magnet blocks) with special configuration found much helpful (increasing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from 1.6 T to 1.9 T @40mm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flatter field)</a:t>
            </a:r>
          </a:p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Prototyping of the hybrid DW under way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5598027-0105-47AC-ACE5-423DF14145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47" b="1015"/>
          <a:stretch>
            <a:fillRect/>
          </a:stretch>
        </p:blipFill>
        <p:spPr>
          <a:xfrm>
            <a:off x="304800" y="4593987"/>
            <a:ext cx="5105400" cy="1916371"/>
          </a:xfrm>
          <a:prstGeom prst="rect">
            <a:avLst/>
          </a:prstGeom>
        </p:spPr>
      </p:pic>
      <p:graphicFrame>
        <p:nvGraphicFramePr>
          <p:cNvPr id="23" name="图表 22">
            <a:extLst>
              <a:ext uri="{FF2B5EF4-FFF2-40B4-BE49-F238E27FC236}">
                <a16:creationId xmlns:a16="http://schemas.microsoft.com/office/drawing/2014/main" id="{EA63DFE0-CEC7-4811-BE27-4248C3DDA732}"/>
              </a:ext>
            </a:extLst>
          </p:cNvPr>
          <p:cNvGraphicFramePr/>
          <p:nvPr/>
        </p:nvGraphicFramePr>
        <p:xfrm>
          <a:off x="8458200" y="4648201"/>
          <a:ext cx="3733800" cy="1862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2BF46FB7-0AF4-4BBF-BAE1-B258505BC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076" y="4787007"/>
            <a:ext cx="3184589" cy="1723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44156C-DE83-4903-B3CE-ADF3F95063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03" b="3867"/>
          <a:stretch>
            <a:fillRect/>
          </a:stretch>
        </p:blipFill>
        <p:spPr>
          <a:xfrm>
            <a:off x="8848267" y="887942"/>
            <a:ext cx="2514813" cy="23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0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15496" y="3810000"/>
            <a:ext cx="7742903" cy="1209676"/>
          </a:xfrm>
        </p:spPr>
        <p:txBody>
          <a:bodyPr>
            <a:normAutofit/>
          </a:bodyPr>
          <a:lstStyle/>
          <a:p>
            <a:pPr algn="ctr"/>
            <a:r>
              <a:rPr lang="en-US" altLang="zh-CN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Introduction to STCF</a:t>
            </a:r>
          </a:p>
        </p:txBody>
      </p:sp>
    </p:spTree>
    <p:extLst>
      <p:ext uri="{BB962C8B-B14F-4D97-AF65-F5344CB8AC3E}">
        <p14:creationId xmlns:p14="http://schemas.microsoft.com/office/powerpoint/2010/main" val="440857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524000" y="167657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Beam Instrumentation</a:t>
            </a:r>
          </a:p>
        </p:txBody>
      </p:sp>
      <p:sp>
        <p:nvSpPr>
          <p:cNvPr id="25" name="内容占位符 1"/>
          <p:cNvSpPr>
            <a:spLocks noGrp="1"/>
          </p:cNvSpPr>
          <p:nvPr>
            <p:ph idx="1"/>
          </p:nvPr>
        </p:nvSpPr>
        <p:spPr>
          <a:xfrm>
            <a:off x="289642" y="932765"/>
            <a:ext cx="8397158" cy="5248216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 under way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 precise bunch meas.: bunch-by-bunch 3D meas., trans. position res. &lt;5 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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m, long. phase res.&lt;0.2 </a:t>
            </a:r>
            <a:r>
              <a:rPr lang="en-US" altLang="zh-CN" sz="1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 B-by-B fast feedback: coupled bunch inst. </a:t>
            </a: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(&lt;0.4 </a:t>
            </a:r>
            <a:r>
              <a:rPr lang="en-US" altLang="zh-CN" sz="19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IP: orbit feedback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Injector: bunch length and charge meas.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Iterations between physics design and BI group are held regularly</a:t>
            </a:r>
          </a:p>
          <a:p>
            <a:pPr>
              <a:lnSpc>
                <a:spcPct val="105000"/>
              </a:lnSpc>
            </a:pPr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R&amp;D efforts in progress, to be tested in light sources and e+/e- beam test platform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Bunch 3D meas.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probe, signal treat, electronics, S/N, integration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B-by-B fast feedback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raising bandwidth, avoiding interference to single bunch</a:t>
            </a: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Injector bunch length and charge meas.: cavity-based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lvl="1">
              <a:lnSpc>
                <a:spcPct val="105000"/>
              </a:lnSpc>
            </a:pPr>
            <a:r>
              <a:rPr lang="en-US" altLang="zh-CN" sz="1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Prototypes: 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tests in different machines (SSRF, HLS, DLS)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1648DE-2059-4CDF-8278-3656E5BE41BE}"/>
              </a:ext>
            </a:extLst>
          </p:cNvPr>
          <p:cNvSpPr txBox="1"/>
          <p:nvPr/>
        </p:nvSpPr>
        <p:spPr>
          <a:xfrm>
            <a:off x="8721247" y="383256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Bunch by bunch profile monitor light path diagram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4EFA45F-8B20-4B4E-AF62-66F4E9454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578" y="896420"/>
            <a:ext cx="1905000" cy="290530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814509F-C294-477D-A021-6AC9C6B9F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648200"/>
            <a:ext cx="2599016" cy="146194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5D823BA-8336-46C5-866A-C9DE3CFEF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441" y="997381"/>
            <a:ext cx="1413896" cy="119241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9BFB8D05-B35E-4263-925A-F123221D4568}"/>
              </a:ext>
            </a:extLst>
          </p:cNvPr>
          <p:cNvGrpSpPr/>
          <p:nvPr/>
        </p:nvGrpSpPr>
        <p:grpSpPr>
          <a:xfrm>
            <a:off x="10327532" y="2305506"/>
            <a:ext cx="1864468" cy="1521206"/>
            <a:chOff x="9386396" y="5156202"/>
            <a:chExt cx="1864468" cy="152120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707A1CE-03D9-49E6-BDF5-3E7739A4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6396" y="5228061"/>
              <a:ext cx="871222" cy="136155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0632B92-2D43-45F1-B8AB-A0764562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70864" y="5156202"/>
              <a:ext cx="1080000" cy="810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1A46346-BEB1-416F-AAD0-62059DE9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70864" y="5867408"/>
              <a:ext cx="1080000" cy="81000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6491774-501A-48BC-AD4B-5E487144568A}"/>
                </a:ext>
              </a:extLst>
            </p:cNvPr>
            <p:cNvSpPr txBox="1"/>
            <p:nvPr/>
          </p:nvSpPr>
          <p:spPr>
            <a:xfrm>
              <a:off x="10257617" y="5621187"/>
              <a:ext cx="7198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without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A0FA269-EF76-4A46-BB93-B973700B4BBF}"/>
                </a:ext>
              </a:extLst>
            </p:cNvPr>
            <p:cNvSpPr txBox="1"/>
            <p:nvPr/>
          </p:nvSpPr>
          <p:spPr>
            <a:xfrm>
              <a:off x="10257617" y="5982545"/>
              <a:ext cx="7198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with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C4CF9204-7F34-4222-A17F-E7D38DD023C0}"/>
              </a:ext>
            </a:extLst>
          </p:cNvPr>
          <p:cNvSpPr txBox="1"/>
          <p:nvPr/>
        </p:nvSpPr>
        <p:spPr>
          <a:xfrm>
            <a:off x="8593109" y="61076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Offline test for cavity-based meas.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456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5EE75EB-24D6-4293-974C-5A864396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45" y="1075524"/>
            <a:ext cx="2203645" cy="19595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1311" y="1218593"/>
            <a:ext cx="4786489" cy="521168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Technical design iteration with physics design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Off-axis injection (CR/AR): conventional bump kickers, nonlinear kickers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Swap-out injection: Ultrafast kickers (</a:t>
            </a:r>
            <a:r>
              <a:rPr lang="en-US" altLang="zh-CN" sz="2000" dirty="0" err="1"/>
              <a:t>stripline</a:t>
            </a:r>
            <a:r>
              <a:rPr lang="en-US" altLang="zh-CN" sz="2000" dirty="0"/>
              <a:t> type, &lt;6 ns bottom)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Extraction: swap-out bunch by bunch, MPS extracting all bunches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Eddy current septum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Anti-septum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R&amp;D efforts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Both nonlinear kicker and ultrafast kicker prototypes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Ultrafast kicker test: </a:t>
            </a:r>
            <a:r>
              <a:rPr lang="en-US" altLang="zh-CN" sz="2000" dirty="0">
                <a:solidFill>
                  <a:srgbClr val="FF0000"/>
                </a:solidFill>
              </a:rPr>
              <a:t>&lt;1 ns risetime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35551" y="5943600"/>
            <a:ext cx="172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Ultrafast kicker</a:t>
            </a:r>
            <a:endParaRPr lang="zh-CN" altLang="en-US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0527603-C835-4FFC-B44D-42BFA974F4D1}"/>
              </a:ext>
            </a:extLst>
          </p:cNvPr>
          <p:cNvSpPr txBox="1"/>
          <p:nvPr/>
        </p:nvSpPr>
        <p:spPr>
          <a:xfrm>
            <a:off x="1295400" y="167657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Injection and Extraction System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8A5C79-49B4-4956-86F4-0537ABF2F5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664"/>
          <a:stretch/>
        </p:blipFill>
        <p:spPr>
          <a:xfrm>
            <a:off x="5943600" y="1230594"/>
            <a:ext cx="2658058" cy="1809329"/>
          </a:xfrm>
          <a:prstGeom prst="rect">
            <a:avLst/>
          </a:prstGeom>
        </p:spPr>
      </p:pic>
      <p:pic>
        <p:nvPicPr>
          <p:cNvPr id="16" name="图片 15" descr="IMG_256">
            <a:extLst>
              <a:ext uri="{FF2B5EF4-FFF2-40B4-BE49-F238E27FC236}">
                <a16:creationId xmlns:a16="http://schemas.microsoft.com/office/drawing/2014/main" id="{4F8B0AB1-A0CF-4D51-A626-C9AE9D1A5A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77" r="5930"/>
          <a:stretch/>
        </p:blipFill>
        <p:spPr>
          <a:xfrm>
            <a:off x="5638800" y="4247699"/>
            <a:ext cx="2796824" cy="1584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46C041B-F3DE-4ECD-94E7-C25D050BB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15391" r="1560" b="13405"/>
          <a:stretch/>
        </p:blipFill>
        <p:spPr>
          <a:xfrm>
            <a:off x="8816624" y="4087088"/>
            <a:ext cx="2866946" cy="17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EB3EE6C-A744-4E52-9DCE-DE97268F07C8}"/>
              </a:ext>
            </a:extLst>
          </p:cNvPr>
          <p:cNvSpPr txBox="1"/>
          <p:nvPr/>
        </p:nvSpPr>
        <p:spPr>
          <a:xfrm>
            <a:off x="9428940" y="5911334"/>
            <a:ext cx="238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Eddy current septum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767063" y="2754868"/>
            <a:ext cx="201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Nonlinear kicker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FC1B5-93BA-4312-A2A3-63A6B6524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31</a:t>
            </a:fld>
            <a:endParaRPr lang="en-C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7201" y="962112"/>
            <a:ext cx="4572000" cy="475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1034A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High attention on the MDI area</a:t>
            </a:r>
          </a:p>
          <a:p>
            <a:pPr marL="800100" lvl="1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Intense discussions among different groups</a:t>
            </a:r>
          </a:p>
          <a:p>
            <a:pPr marL="8001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IP central beam tube: design optimization, prototyping to start</a:t>
            </a:r>
          </a:p>
          <a:p>
            <a:pPr marL="8001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MDI mechanical model prototype: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fabrication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1034A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Technical design on the collimators are on iteration with physics design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1034A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0604" y="2450068"/>
            <a:ext cx="327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IP central beam chamber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09575" y="3200400"/>
            <a:ext cx="188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RVC (Remote Vacuum Contact)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0527603-C835-4FFC-B44D-42BFA974F4D1}"/>
              </a:ext>
            </a:extLst>
          </p:cNvPr>
          <p:cNvSpPr txBox="1"/>
          <p:nvPr/>
        </p:nvSpPr>
        <p:spPr>
          <a:xfrm>
            <a:off x="1524000" y="167657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MDI and Mechanics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BF0D33DE-47C5-4E48-9E36-D2E910E8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91"/>
          <a:stretch>
            <a:fillRect/>
          </a:stretch>
        </p:blipFill>
        <p:spPr>
          <a:xfrm>
            <a:off x="10094890" y="3200400"/>
            <a:ext cx="1885315" cy="19500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5A5731-489C-4B13-BBAE-EA032A4C1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73" y="925407"/>
            <a:ext cx="6937627" cy="1501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A830F5-14CE-43D9-AFD6-BF1CFB8D7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78272"/>
            <a:ext cx="4354560" cy="25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84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D:\STCF\系统布局图.jpg">
            <a:extLst>
              <a:ext uri="{FF2B5EF4-FFF2-40B4-BE49-F238E27FC236}">
                <a16:creationId xmlns:a16="http://schemas.microsoft.com/office/drawing/2014/main" id="{930F99C2-8DF1-4B71-A778-FAF1C5222B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26200"/>
            <a:ext cx="2971802" cy="22618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57200" y="962113"/>
            <a:ext cx="7315200" cy="273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34A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034A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acceleration structures for e-/e+ beams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Standard: 40 MW klystron driving two 3-m acceleration tubes, with SLED: ~27 MV/m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 few large-aperture tubes for e+ beam capture and early acceleration: ~20 MV/m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50 Hz repetition rate 2998-MHz klystron is available in China, but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90 Hz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needs more development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72400" y="4114800"/>
            <a:ext cx="426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Cannon (left) and KMF418B (China, right)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01000" y="587255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Schematic and structure design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0527603-C835-4FFC-B44D-42BFA974F4D1}"/>
              </a:ext>
            </a:extLst>
          </p:cNvPr>
          <p:cNvSpPr txBox="1"/>
          <p:nvPr/>
        </p:nvSpPr>
        <p:spPr>
          <a:xfrm>
            <a:off x="1524000" y="167657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Linac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Microwave and Power Source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0DF4CC1-776F-4A36-9F86-177ED717AA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2" y="3643681"/>
            <a:ext cx="4495800" cy="290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64DB54-BCBD-45AA-8E8F-3A7719626FAF}"/>
              </a:ext>
            </a:extLst>
          </p:cNvPr>
          <p:cNvPicPr/>
          <p:nvPr/>
        </p:nvPicPr>
        <p:blipFill rotWithShape="1">
          <a:blip r:embed="rId5"/>
          <a:srcRect l="14967" t="896" r="18437"/>
          <a:stretch/>
        </p:blipFill>
        <p:spPr bwMode="auto">
          <a:xfrm>
            <a:off x="8228610" y="979046"/>
            <a:ext cx="1524990" cy="3023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4" descr="房间的摆设布局&#10;&#10;低可信度描述已自动生成">
            <a:extLst>
              <a:ext uri="{FF2B5EF4-FFF2-40B4-BE49-F238E27FC236}">
                <a16:creationId xmlns:a16="http://schemas.microsoft.com/office/drawing/2014/main" id="{F7569FBB-24F6-4809-A934-EEA854E5D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8" r="28748" b="10781"/>
          <a:stretch/>
        </p:blipFill>
        <p:spPr bwMode="auto">
          <a:xfrm>
            <a:off x="10370036" y="995543"/>
            <a:ext cx="1364764" cy="28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82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D73BD4E7-0C92-0278-D8DB-B83E9945DCEA}"/>
              </a:ext>
            </a:extLst>
          </p:cNvPr>
          <p:cNvSpPr txBox="1"/>
          <p:nvPr/>
        </p:nvSpPr>
        <p:spPr>
          <a:xfrm>
            <a:off x="3071008" y="6031468"/>
            <a:ext cx="599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With wobbling target, temperature below 400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316BCE4-CFA8-43A6-8C33-14789B742879}"/>
              </a:ext>
            </a:extLst>
          </p:cNvPr>
          <p:cNvSpPr txBox="1"/>
          <p:nvPr/>
        </p:nvSpPr>
        <p:spPr>
          <a:xfrm>
            <a:off x="378632" y="6300355"/>
            <a:ext cx="28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Conventional design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04624-25E0-4E3C-BEEC-59A9133BE80E}"/>
              </a:ext>
            </a:extLst>
          </p:cNvPr>
          <p:cNvSpPr txBox="1"/>
          <p:nvPr/>
        </p:nvSpPr>
        <p:spPr>
          <a:xfrm>
            <a:off x="984959" y="3979086"/>
            <a:ext cx="624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Coil1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023A472-A3E0-4DAF-B86B-C920C71969CF}"/>
              </a:ext>
            </a:extLst>
          </p:cNvPr>
          <p:cNvSpPr txBox="1"/>
          <p:nvPr/>
        </p:nvSpPr>
        <p:spPr>
          <a:xfrm>
            <a:off x="1646990" y="4056444"/>
            <a:ext cx="624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Coil2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DC21FC58-DA1B-47D8-B6AE-83ADA16514BF}"/>
              </a:ext>
            </a:extLst>
          </p:cNvPr>
          <p:cNvSpPr txBox="1"/>
          <p:nvPr/>
        </p:nvSpPr>
        <p:spPr>
          <a:xfrm>
            <a:off x="1524000" y="167657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Positron Source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90D7B40-0EE6-43C4-9FCC-B5B314BE2073}"/>
              </a:ext>
            </a:extLst>
          </p:cNvPr>
          <p:cNvSpPr txBox="1"/>
          <p:nvPr/>
        </p:nvSpPr>
        <p:spPr>
          <a:xfrm>
            <a:off x="212527" y="922602"/>
            <a:ext cx="6337299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034A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Positron source design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Mature technique for off-axis injection scheme: heat load, 5.6 J/g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Technically challenging for swap-out injection scheme: heat load 31.8 J/g;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wobbling target design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adopted.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Prototype of the conventional design for the test beam platform under way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C7D988C-E8B8-4315-B565-DA0F6576D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658306"/>
              </p:ext>
            </p:extLst>
          </p:nvPr>
        </p:nvGraphicFramePr>
        <p:xfrm>
          <a:off x="6019800" y="914400"/>
          <a:ext cx="6096001" cy="289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626">
                  <a:extLst>
                    <a:ext uri="{9D8B030D-6E8A-4147-A177-3AD203B41FA5}">
                      <a16:colId xmlns:a16="http://schemas.microsoft.com/office/drawing/2014/main" val="1550131436"/>
                    </a:ext>
                  </a:extLst>
                </a:gridCol>
                <a:gridCol w="1745872">
                  <a:extLst>
                    <a:ext uri="{9D8B030D-6E8A-4147-A177-3AD203B41FA5}">
                      <a16:colId xmlns:a16="http://schemas.microsoft.com/office/drawing/2014/main" val="2381416130"/>
                    </a:ext>
                  </a:extLst>
                </a:gridCol>
                <a:gridCol w="1971380">
                  <a:extLst>
                    <a:ext uri="{9D8B030D-6E8A-4147-A177-3AD203B41FA5}">
                      <a16:colId xmlns:a16="http://schemas.microsoft.com/office/drawing/2014/main" val="439448863"/>
                    </a:ext>
                  </a:extLst>
                </a:gridCol>
                <a:gridCol w="2044123">
                  <a:extLst>
                    <a:ext uri="{9D8B030D-6E8A-4147-A177-3AD203B41FA5}">
                      <a16:colId xmlns:a16="http://schemas.microsoft.com/office/drawing/2014/main" val="2664015559"/>
                    </a:ext>
                  </a:extLst>
                </a:gridCol>
              </a:tblGrid>
              <a:tr h="289336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Design 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398251"/>
                  </a:ext>
                </a:extLst>
              </a:tr>
              <a:tr h="28933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Off-axis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Swap-out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266104947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e+ beam for </a:t>
                      </a:r>
                      <a:r>
                        <a:rPr lang="en-US" altLang="zh-CN" sz="14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DR/AR</a:t>
                      </a:r>
                      <a:endParaRPr lang="zh-CN" sz="14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GeV/</a:t>
                      </a: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1.0 </a:t>
                      </a:r>
                      <a:r>
                        <a:rPr lang="en-US" sz="15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nC</a:t>
                      </a: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/30 Hz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GeV/</a:t>
                      </a: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2.5 </a:t>
                      </a:r>
                      <a:r>
                        <a:rPr lang="en-US" sz="15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nC</a:t>
                      </a: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/90 Hz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084693038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e- beam on target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1.0 GeV/11.6 </a:t>
                      </a:r>
                      <a:r>
                        <a:rPr lang="en-US" sz="15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nC</a:t>
                      </a: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/30 Hz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2.5GeV/11.6nC/90Hz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3181991437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Beam power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348 W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2443 W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287022826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Peak power dep.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5.6</a:t>
                      </a: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J/g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32.2 J/g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105534733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AMD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0.5-5 T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0.5-5 T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456723834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e-/e+ conv. Rate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9.1 %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25 %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3504600641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Solenoid field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 T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 T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647247879"/>
                  </a:ext>
                </a:extLst>
              </a:tr>
              <a:tr h="28933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zh-CN" sz="1500" kern="10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Accel. tube diam.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mm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500" kern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mm</a:t>
                      </a:r>
                      <a:endParaRPr lang="zh-CN" sz="1500" kern="100" dirty="0"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617714157"/>
                  </a:ext>
                </a:extLst>
              </a:tr>
            </a:tbl>
          </a:graphicData>
        </a:graphic>
      </p:graphicFrame>
      <p:pic>
        <p:nvPicPr>
          <p:cNvPr id="31" name="图片 30">
            <a:extLst>
              <a:ext uri="{FF2B5EF4-FFF2-40B4-BE49-F238E27FC236}">
                <a16:creationId xmlns:a16="http://schemas.microsoft.com/office/drawing/2014/main" id="{CB2B9203-D630-4B62-80C7-C19E3BB726D4}"/>
              </a:ext>
            </a:extLst>
          </p:cNvPr>
          <p:cNvPicPr/>
          <p:nvPr/>
        </p:nvPicPr>
        <p:blipFill rotWithShape="1">
          <a:blip r:embed="rId3"/>
          <a:srcRect r="26734"/>
          <a:stretch/>
        </p:blipFill>
        <p:spPr bwMode="auto">
          <a:xfrm>
            <a:off x="6380910" y="4055147"/>
            <a:ext cx="2652123" cy="1958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C1919FC-D1DA-46C0-A16C-4982E1BA34A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58472" y="3958172"/>
            <a:ext cx="3200049" cy="19588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206A0BF-EB24-4AEB-8C17-58C4E5AFE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82" y="3828595"/>
            <a:ext cx="2679997" cy="24871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1AB816A-68AD-4DD5-94B8-86579D275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359" y="3979086"/>
            <a:ext cx="3118548" cy="21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56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内容占位符 1">
            <a:extLst>
              <a:ext uri="{FF2B5EF4-FFF2-40B4-BE49-F238E27FC236}">
                <a16:creationId xmlns:a16="http://schemas.microsoft.com/office/drawing/2014/main" id="{8AE34E6A-08BB-49C9-8F26-8D89EFBA9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0" y="914400"/>
            <a:ext cx="11382030" cy="2362200"/>
          </a:xfrm>
        </p:spPr>
        <p:txBody>
          <a:bodyPr/>
          <a:lstStyle/>
          <a:p>
            <a:r>
              <a:rPr lang="en-US" altLang="zh-CN" sz="24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platform to support several injector R&amp;Ds</a:t>
            </a:r>
          </a:p>
          <a:p>
            <a:pPr lvl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Photocathode e-gun; High-power solid-state modulator; Positron target; Adiabatic matching device (AMD); Large-aperture S-band accel. tube; Beam diagnostics</a:t>
            </a:r>
          </a:p>
          <a:p>
            <a:r>
              <a:rPr lang="en-US" altLang="zh-CN" sz="24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Design scheme</a:t>
            </a:r>
          </a:p>
          <a:p>
            <a:pPr lvl="1"/>
            <a:r>
              <a:rPr lang="en-US" altLang="zh-CN" sz="2000" dirty="0"/>
              <a:t>100-MeV e- linac + </a:t>
            </a:r>
            <a:r>
              <a:rPr lang="en-US" altLang="zh-CN" sz="2000" dirty="0">
                <a:solidFill>
                  <a:srgbClr val="00B0F0"/>
                </a:solidFill>
              </a:rPr>
              <a:t>Positron target and AMD </a:t>
            </a:r>
            <a:r>
              <a:rPr lang="en-US" altLang="zh-CN" sz="2000" dirty="0"/>
              <a:t>+</a:t>
            </a:r>
            <a:r>
              <a:rPr lang="en-US" altLang="zh-CN" sz="2000" dirty="0">
                <a:solidFill>
                  <a:srgbClr val="E841FF"/>
                </a:solidFill>
              </a:rPr>
              <a:t>100-MeV e+ linac</a:t>
            </a:r>
          </a:p>
        </p:txBody>
      </p:sp>
      <p:sp>
        <p:nvSpPr>
          <p:cNvPr id="159" name="标题 2">
            <a:extLst>
              <a:ext uri="{FF2B5EF4-FFF2-40B4-BE49-F238E27FC236}">
                <a16:creationId xmlns:a16="http://schemas.microsoft.com/office/drawing/2014/main" id="{9429A365-A78F-4FF7-8CA9-CB0B2908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34" y="0"/>
            <a:ext cx="7886700" cy="80467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j-lt"/>
                <a:ea typeface="微软雅黑" panose="020B0503020204020204" pitchFamily="34" charset="-122"/>
              </a:rPr>
              <a:t>e-/e+ Beam Test Platform</a:t>
            </a:r>
            <a:endParaRPr lang="zh-CN" altLang="en-US" dirty="0"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7F7E80-40EE-45AF-901B-02C3345B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37" y="2895600"/>
            <a:ext cx="9346582" cy="35814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49D6211-BD53-466B-BCD7-34E6FC39B423}"/>
              </a:ext>
            </a:extLst>
          </p:cNvPr>
          <p:cNvSpPr txBox="1"/>
          <p:nvPr/>
        </p:nvSpPr>
        <p:spPr>
          <a:xfrm>
            <a:off x="7919434" y="5521404"/>
            <a:ext cx="4272566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Elements fabrication: due 2026.5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Installation and test: 2026.05-09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HALF test hall</a:t>
            </a:r>
          </a:p>
        </p:txBody>
      </p:sp>
    </p:spTree>
    <p:extLst>
      <p:ext uri="{BB962C8B-B14F-4D97-AF65-F5344CB8AC3E}">
        <p14:creationId xmlns:p14="http://schemas.microsoft.com/office/powerpoint/2010/main" val="1184768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7200" y="962113"/>
            <a:ext cx="10896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Alignment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Special attention to the IR (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very challenging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 the others similar to light sources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 sources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Thermionic e- gun: 10-12 </a:t>
            </a:r>
            <a:r>
              <a:rPr lang="en-US" altLang="zh-CN" sz="2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technical available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L-band photocathode e- gun: ~1 </a:t>
            </a:r>
            <a:r>
              <a:rPr lang="en-US" altLang="zh-CN" sz="2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for off-axis injection (mature), 8.5 </a:t>
            </a:r>
            <a:r>
              <a:rPr lang="en-US" altLang="zh-CN" sz="2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for e- beam swap-out injection (needing further development)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system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technical challenges, just following the light sources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Radiation and safety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loss rate hundreds times higher than light sources, but shielding and safety design method the same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Need more collimators and local shielding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0527603-C835-4FFC-B44D-42BFA974F4D1}"/>
              </a:ext>
            </a:extLst>
          </p:cNvPr>
          <p:cNvSpPr txBox="1"/>
          <p:nvPr/>
        </p:nvSpPr>
        <p:spPr>
          <a:xfrm>
            <a:off x="1524000" y="167657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 Other Technical Systems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3BB248-D41F-454F-AFB4-F10019F2D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36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18603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9800" y="4191000"/>
            <a:ext cx="7772400" cy="12858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design and R&amp;D efforts</a:t>
            </a:r>
          </a:p>
        </p:txBody>
      </p:sp>
    </p:spTree>
    <p:extLst>
      <p:ext uri="{BB962C8B-B14F-4D97-AF65-F5344CB8AC3E}">
        <p14:creationId xmlns:p14="http://schemas.microsoft.com/office/powerpoint/2010/main" val="4236227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4D417C-4451-0DF9-6574-B4829B49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0"/>
            <a:ext cx="7543800" cy="731836"/>
          </a:xfrm>
        </p:spPr>
        <p:txBody>
          <a:bodyPr>
            <a:normAutofit/>
          </a:bodyPr>
          <a:lstStyle/>
          <a:p>
            <a:r>
              <a:rPr lang="en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STCF Detector Design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357C279-9815-279D-CD57-8432EF3D6E32}"/>
              </a:ext>
            </a:extLst>
          </p:cNvPr>
          <p:cNvSpPr txBox="1">
            <a:spLocks/>
          </p:cNvSpPr>
          <p:nvPr/>
        </p:nvSpPr>
        <p:spPr>
          <a:xfrm>
            <a:off x="5715000" y="1143000"/>
            <a:ext cx="6324600" cy="5410200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28575" cap="flat" cmpd="sng" algn="ctr">
            <a:solidFill>
              <a:srgbClr val="0F34A6"/>
            </a:soli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/>
          </a:bodyPr>
          <a:lstStyle>
            <a:lvl1pPr marL="313055" indent="-313055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"/>
              <a:defRPr lang="zh-CN" altLang="en-US" sz="2800" b="1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93725" indent="-281305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Tx/>
              <a:buBlip>
                <a:blip r:embed="rId2"/>
              </a:buBlip>
              <a:defRPr lang="zh-CN" altLang="en-US" sz="2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altLang="zh-CN" sz="2000" b="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Inner Tracker </a:t>
            </a:r>
            <a:r>
              <a:rPr lang="en-US" altLang="zh-CN" sz="20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(4 layers)</a:t>
            </a:r>
            <a:endParaRPr lang="zh-CN" altLang="en-US" sz="2000" b="0" dirty="0">
              <a:solidFill>
                <a:srgbClr val="0F34A6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MPGD: cylindrical </a:t>
            </a:r>
            <a:r>
              <a:rPr lang="en-US" altLang="zh-CN" sz="1800" dirty="0" err="1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uRGroove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, </a:t>
            </a:r>
            <a:r>
              <a:rPr lang="el-GR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x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~100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 panose="05050102010706020507" pitchFamily="18" charset="2"/>
              </a:rPr>
              <a:t>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m  </a:t>
            </a: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Silicon: low-mass MAPS, &lt;0.3%X</a:t>
            </a:r>
            <a:r>
              <a:rPr lang="en-US" altLang="zh-CN" sz="180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0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/layer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Main Drift Chamber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</a:t>
            </a:r>
            <a:r>
              <a:rPr lang="el-GR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="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/p~0.5% @</a:t>
            </a:r>
            <a:r>
              <a:rPr lang="zh-CN" altLang="en-US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1GeV)</a:t>
            </a: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Small cells with helium-based gas, </a:t>
            </a:r>
            <a:r>
              <a:rPr lang="el-GR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x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&lt;130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 panose="05050102010706020507" pitchFamily="18" charset="2"/>
              </a:rPr>
              <a:t>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m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PID System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/K</a:t>
            </a:r>
            <a:r>
              <a:rPr lang="zh-CN" altLang="en-US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~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4</a:t>
            </a:r>
            <a:r>
              <a:rPr lang="el-GR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@</a:t>
            </a:r>
            <a:r>
              <a:rPr lang="zh-CN" altLang="en-US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2GeV, &lt;0.3X</a:t>
            </a:r>
            <a:r>
              <a:rPr lang="en-US" altLang="zh-CN" sz="1800" b="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0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)</a:t>
            </a: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Barrel: DIRC-like TOF - BTOF (</a:t>
            </a:r>
            <a:r>
              <a:rPr lang="el-GR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t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~30 </a:t>
            </a:r>
            <a:r>
              <a:rPr lang="en-US" altLang="zh-CN" sz="1800" dirty="0" err="1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 panose="05050102010706020507" pitchFamily="18" charset="2"/>
              </a:rPr>
              <a:t>ps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 panose="05050102010706020507" pitchFamily="18" charset="2"/>
              </a:rPr>
              <a:t>)</a:t>
            </a:r>
            <a:endParaRPr lang="en-US" altLang="zh-CN" sz="1800" dirty="0">
              <a:solidFill>
                <a:srgbClr val="0F34A6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Endcap: RICH (&lt;4mrad), ASHIPH, DTOF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EMC</a:t>
            </a: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 err="1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pCsI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+ APD + waveform readout: (</a:t>
            </a:r>
            <a:r>
              <a:rPr lang="el-GR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E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/E~2.5%,</a:t>
            </a:r>
            <a:r>
              <a:rPr lang="zh-CN" altLang="en-US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l-GR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sz="1800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x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~5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 panose="05050102010706020507" pitchFamily="18" charset="2"/>
              </a:rPr>
              <a:t>mm @ 1GeV &amp; ~1 MHz/crystal )</a:t>
            </a:r>
            <a:endParaRPr lang="en-US" altLang="zh-CN" sz="1800" dirty="0">
              <a:solidFill>
                <a:srgbClr val="0F34A6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Solenoid </a:t>
            </a:r>
            <a:r>
              <a:rPr lang="zh-CN" altLang="en-US" sz="20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：</a:t>
            </a:r>
            <a:r>
              <a:rPr lang="en-US" altLang="zh-CN" sz="20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1 T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0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Muon Detector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eff. &gt;95%,</a:t>
            </a:r>
            <a:r>
              <a:rPr lang="zh-CN" altLang="en-US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 </a:t>
            </a:r>
            <a:r>
              <a:rPr lang="en-US" altLang="zh-CN" sz="1800" b="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mis-rate &lt;3.3% @1GeV)</a:t>
            </a:r>
            <a:endParaRPr lang="en-US" altLang="zh-CN" sz="1800" b="0" dirty="0">
              <a:solidFill>
                <a:srgbClr val="0F34A6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inner 5 layers</a:t>
            </a:r>
            <a:r>
              <a:rPr lang="zh-CN" altLang="en-US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 glass RPC</a:t>
            </a:r>
            <a:r>
              <a:rPr lang="zh-CN" altLang="en-US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，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&gt; 300 Hz/cm</a:t>
            </a:r>
            <a:r>
              <a:rPr lang="en-US" altLang="zh-CN" sz="1800" baseline="30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</a:t>
            </a:r>
          </a:p>
          <a:p>
            <a:pPr marL="542925" lvl="1" indent="-2921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outer 10 layers</a:t>
            </a:r>
            <a:r>
              <a:rPr lang="zh-CN" altLang="en-US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 scintillator strip + </a:t>
            </a:r>
            <a:r>
              <a:rPr lang="en-US" altLang="zh-CN" sz="1800" dirty="0" err="1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SiPM</a:t>
            </a:r>
            <a:r>
              <a:rPr lang="en-US" altLang="zh-CN" sz="18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, ~ 2.4 m</a:t>
            </a: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C15E00DE-90CE-2756-173A-02504E10A8C6}"/>
              </a:ext>
            </a:extLst>
          </p:cNvPr>
          <p:cNvSpPr/>
          <p:nvPr/>
        </p:nvSpPr>
        <p:spPr>
          <a:xfrm>
            <a:off x="76200" y="4648200"/>
            <a:ext cx="5562600" cy="1895904"/>
          </a:xfrm>
          <a:prstGeom prst="rect">
            <a:avLst/>
          </a:prstGeom>
          <a:ln w="28575">
            <a:solidFill>
              <a:srgbClr val="0F34A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Main Performance requirements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 panose="05050102010706020507" pitchFamily="18" charset="2"/>
              </a:rPr>
              <a:t>Tracking: eff&gt;90%@0.1GeV, </a:t>
            </a:r>
            <a:r>
              <a:rPr lang="el-GR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/p~0.5%@1GeV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Energy meas. : 25MeV-3.5GeV</a:t>
            </a:r>
            <a:b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</a:b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                     </a:t>
            </a:r>
            <a:r>
              <a:rPr lang="el-GR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baseline="-25000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E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/E ~ 2.5% @</a:t>
            </a:r>
            <a:r>
              <a:rPr lang="zh-CN" altLang="en-US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 GeV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Hadron ID: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/K</a:t>
            </a:r>
            <a:r>
              <a:rPr lang="zh-CN" altLang="en-US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~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4</a:t>
            </a:r>
            <a:r>
              <a:rPr lang="el-GR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@</a:t>
            </a:r>
            <a:r>
              <a:rPr lang="zh-CN" altLang="en-US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 GeV,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~3</a:t>
            </a:r>
            <a:r>
              <a:rPr lang="el-GR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σ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@</a:t>
            </a:r>
            <a:r>
              <a:rPr lang="zh-CN" altLang="en-US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3 GeV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Muon ID</a:t>
            </a:r>
            <a:r>
              <a:rPr lang="zh-CN" altLang="en-US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：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eff. &gt;95%,</a:t>
            </a:r>
            <a:r>
              <a:rPr lang="zh-CN" altLang="en-US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 </a:t>
            </a:r>
            <a:r>
              <a:rPr lang="en-US" altLang="zh-CN" dirty="0">
                <a:solidFill>
                  <a:srgbClr val="0F34A6"/>
                </a:solidFill>
                <a:latin typeface="STZhongsong" panose="02010600040101010101" pitchFamily="2" charset="-122"/>
                <a:ea typeface="STZhongsong" panose="02010600040101010101" pitchFamily="2" charset="-122"/>
                <a:sym typeface="Symbol"/>
              </a:rPr>
              <a:t>mis-rate &lt;3.3% @1 GeV</a:t>
            </a:r>
            <a:endParaRPr lang="en-US" altLang="zh-CN" dirty="0">
              <a:solidFill>
                <a:srgbClr val="0F34A6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2A8C8A-7DD7-4343-798C-C207FA918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46550"/>
            <a:ext cx="4361688" cy="352545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269F361-5F12-4C11-AA5F-F53AD575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38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07494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25AB42-174B-4857-96A8-ADAC1905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784" y="914400"/>
            <a:ext cx="11247566" cy="110824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Proposed and developed a novel single-stage MPGD,  micro-resistive Groove detector (</a:t>
            </a:r>
            <a:r>
              <a:rPr lang="en-US" altLang="zh-CN" sz="18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μRGroove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with larger signals and easier production compared to </a:t>
            </a:r>
            <a:r>
              <a:rPr lang="en-US" altLang="zh-CN" sz="18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μRWELL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Developed a low-mass cylindrical </a:t>
            </a:r>
            <a:r>
              <a:rPr lang="en-US" altLang="zh-CN" sz="18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μRGroove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prototype: material budget ~ 0.23%X0/layer, the best in cylindrical MPGDs.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0082557-7A18-403D-B08F-27B1747C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8763000" cy="731836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ITK : </a:t>
            </a:r>
            <a:r>
              <a:rPr lang="en-US" altLang="zh-CN" sz="3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μRGroove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CMOS MAPS</a:t>
            </a:r>
            <a:endParaRPr lang="zh-CN" altLang="en-US" sz="3600" dirty="0"/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AD89C71-D79E-4E56-A715-2AD5C0293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365">
            <a:off x="661295" y="2255951"/>
            <a:ext cx="2033297" cy="11192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73172B-D6C0-4B05-A499-C45D848F6A59}"/>
              </a:ext>
            </a:extLst>
          </p:cNvPr>
          <p:cNvSpPr txBox="1"/>
          <p:nvPr/>
        </p:nvSpPr>
        <p:spPr>
          <a:xfrm>
            <a:off x="863720" y="1998247"/>
            <a:ext cx="21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Arial"/>
                <a:ea typeface="微软雅黑"/>
              </a:rPr>
              <a:t>Ultra-low mass electrode</a:t>
            </a:r>
            <a:endParaRPr lang="zh-CN" altLang="en-US" sz="1200" b="1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A1F509-9783-41D8-88B0-14340003846C}"/>
              </a:ext>
            </a:extLst>
          </p:cNvPr>
          <p:cNvSpPr txBox="1"/>
          <p:nvPr/>
        </p:nvSpPr>
        <p:spPr>
          <a:xfrm>
            <a:off x="962252" y="3290250"/>
            <a:ext cx="1839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prstClr val="black"/>
                </a:solidFill>
                <a:latin typeface="Arial"/>
                <a:ea typeface="微软雅黑"/>
              </a:rPr>
              <a:t>Cylindrical</a:t>
            </a:r>
            <a:r>
              <a:rPr lang="zh-CN" altLang="en-US" sz="1200" b="1" dirty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r>
              <a:rPr lang="en-US" altLang="zh-CN" sz="1200" b="1" dirty="0" err="1">
                <a:solidFill>
                  <a:prstClr val="black"/>
                </a:solidFill>
                <a:latin typeface="Arial"/>
                <a:ea typeface="微软雅黑"/>
              </a:rPr>
              <a:t>μRGroove</a:t>
            </a:r>
            <a:endParaRPr lang="zh-CN" altLang="en-US" sz="1200" b="1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B3D743-B36F-424D-8E77-DF0BF6B39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906989"/>
            <a:ext cx="2291718" cy="1660259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6DE8F6E9-FE93-463D-8DAD-93F285C850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361" y="1906990"/>
            <a:ext cx="2792580" cy="166025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5E81605-9263-460A-9012-982C8D4744E6}"/>
              </a:ext>
            </a:extLst>
          </p:cNvPr>
          <p:cNvSpPr txBox="1"/>
          <p:nvPr/>
        </p:nvSpPr>
        <p:spPr>
          <a:xfrm>
            <a:off x="6477000" y="1914368"/>
            <a:ext cx="2232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C-</a:t>
            </a:r>
            <a:r>
              <a:rPr lang="en-US" altLang="zh-CN" sz="1400" dirty="0" err="1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uRGroove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Protytpe</a:t>
            </a:r>
            <a:endParaRPr lang="zh-CN" altLang="en-US" sz="1400" dirty="0">
              <a:solidFill>
                <a:srgbClr val="C00000"/>
              </a:solidFill>
              <a:highlight>
                <a:srgbClr val="FFFF00"/>
              </a:highlight>
              <a:latin typeface="Arial"/>
              <a:ea typeface="微软雅黑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41439DA-F458-44D4-966C-78CD608625B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7442" y="1827194"/>
            <a:ext cx="2618758" cy="1947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7C4AE93-8EA1-4505-97F9-62B40D99F522}"/>
              </a:ext>
            </a:extLst>
          </p:cNvPr>
          <p:cNvSpPr/>
          <p:nvPr/>
        </p:nvSpPr>
        <p:spPr>
          <a:xfrm>
            <a:off x="534303" y="1952018"/>
            <a:ext cx="2525323" cy="1615231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EB75F6-0A3B-4F65-9886-09A90C572607}"/>
              </a:ext>
            </a:extLst>
          </p:cNvPr>
          <p:cNvSpPr txBox="1"/>
          <p:nvPr/>
        </p:nvSpPr>
        <p:spPr>
          <a:xfrm>
            <a:off x="9342766" y="1914368"/>
            <a:ext cx="2392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Beam test</a:t>
            </a:r>
            <a:r>
              <a:rPr lang="zh-CN" altLang="en-US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@</a:t>
            </a:r>
            <a:r>
              <a:rPr lang="zh-CN" altLang="en-US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微软雅黑"/>
              </a:rPr>
              <a:t>CERN SPS</a:t>
            </a:r>
            <a:endParaRPr lang="zh-CN" altLang="en-US" sz="1400" dirty="0">
              <a:solidFill>
                <a:srgbClr val="C00000"/>
              </a:solidFill>
              <a:highlight>
                <a:srgbClr val="FFFF00"/>
              </a:highlight>
              <a:latin typeface="Arial"/>
              <a:ea typeface="微软雅黑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A6E9D4-7A0E-15F8-56AE-51D432090A17}"/>
              </a:ext>
            </a:extLst>
          </p:cNvPr>
          <p:cNvSpPr txBox="1"/>
          <p:nvPr/>
        </p:nvSpPr>
        <p:spPr>
          <a:xfrm>
            <a:off x="9431913" y="2455437"/>
            <a:ext cx="2394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l-GR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σ</a:t>
            </a:r>
            <a:r>
              <a:rPr lang="en-US" altLang="zh-CN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130μm in 1T</a:t>
            </a:r>
            <a:endParaRPr lang="en-CN" dirty="0"/>
          </a:p>
        </p:txBody>
      </p:sp>
      <p:sp>
        <p:nvSpPr>
          <p:cNvPr id="22" name="内容占位符 1">
            <a:extLst>
              <a:ext uri="{FF2B5EF4-FFF2-40B4-BE49-F238E27FC236}">
                <a16:creationId xmlns:a16="http://schemas.microsoft.com/office/drawing/2014/main" id="{FAFA2000-75C7-71FC-FADF-AFE046F96B2C}"/>
              </a:ext>
            </a:extLst>
          </p:cNvPr>
          <p:cNvSpPr txBox="1">
            <a:spLocks/>
          </p:cNvSpPr>
          <p:nvPr/>
        </p:nvSpPr>
        <p:spPr bwMode="auto">
          <a:xfrm>
            <a:off x="533400" y="3743479"/>
            <a:ext cx="10972868" cy="7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Targeting a low-power MAPS with moderate position resolution and both timing and charge measurement capabilities. Exploring strip-like MAPS designs and a super-pixel design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" name="图片 30">
            <a:extLst>
              <a:ext uri="{FF2B5EF4-FFF2-40B4-BE49-F238E27FC236}">
                <a16:creationId xmlns:a16="http://schemas.microsoft.com/office/drawing/2014/main" id="{2A8FB2A3-3EAD-4179-413D-446443724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32" y="5075359"/>
            <a:ext cx="1552585" cy="1568252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2B6082A2-D09C-2282-7EDA-26031BF47BD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491891" y="5034893"/>
            <a:ext cx="1676400" cy="1657576"/>
          </a:xfrm>
          <a:prstGeom prst="rect">
            <a:avLst/>
          </a:prstGeom>
        </p:spPr>
      </p:pic>
      <p:pic>
        <p:nvPicPr>
          <p:cNvPr id="25" name="图片 32">
            <a:extLst>
              <a:ext uri="{FF2B5EF4-FFF2-40B4-BE49-F238E27FC236}">
                <a16:creationId xmlns:a16="http://schemas.microsoft.com/office/drawing/2014/main" id="{D305516F-DA70-6921-2A1F-B86E963695F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530065" y="5085540"/>
            <a:ext cx="1995339" cy="15469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213ED6BC-8E33-358A-764D-0B8DC9C98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54" y="5132052"/>
            <a:ext cx="1600200" cy="1468183"/>
          </a:xfrm>
          <a:prstGeom prst="rect">
            <a:avLst/>
          </a:prstGeom>
        </p:spPr>
      </p:pic>
      <p:sp>
        <p:nvSpPr>
          <p:cNvPr id="27" name="矩形 1">
            <a:extLst>
              <a:ext uri="{FF2B5EF4-FFF2-40B4-BE49-F238E27FC236}">
                <a16:creationId xmlns:a16="http://schemas.microsoft.com/office/drawing/2014/main" id="{52B4D3DF-2F30-1F39-FA7C-1F7D458F4288}"/>
              </a:ext>
            </a:extLst>
          </p:cNvPr>
          <p:cNvSpPr/>
          <p:nvPr/>
        </p:nvSpPr>
        <p:spPr>
          <a:xfrm>
            <a:off x="421197" y="4343400"/>
            <a:ext cx="18072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180nm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Chips received,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testing underway </a:t>
            </a:r>
            <a:endParaRPr lang="zh-CN" altLang="en-US" sz="1400" dirty="0"/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6E418F6D-5A61-0E0D-15BF-BE99DBC1C7EC}"/>
              </a:ext>
            </a:extLst>
          </p:cNvPr>
          <p:cNvSpPr/>
          <p:nvPr/>
        </p:nvSpPr>
        <p:spPr>
          <a:xfrm>
            <a:off x="2541612" y="4361715"/>
            <a:ext cx="14189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90nm 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Chips received,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be tested</a:t>
            </a:r>
            <a:endParaRPr lang="zh-CN" altLang="en-US" sz="1400" dirty="0"/>
          </a:p>
        </p:txBody>
      </p:sp>
      <p:sp>
        <p:nvSpPr>
          <p:cNvPr id="29" name="矩形 10">
            <a:extLst>
              <a:ext uri="{FF2B5EF4-FFF2-40B4-BE49-F238E27FC236}">
                <a16:creationId xmlns:a16="http://schemas.microsoft.com/office/drawing/2014/main" id="{FFF763C5-4BE7-FED2-D048-738E1D8284B0}"/>
              </a:ext>
            </a:extLst>
          </p:cNvPr>
          <p:cNvSpPr/>
          <p:nvPr/>
        </p:nvSpPr>
        <p:spPr>
          <a:xfrm>
            <a:off x="4536292" y="4346876"/>
            <a:ext cx="18645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130nm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Chips received, testing underway</a:t>
            </a:r>
            <a:endParaRPr lang="zh-CN" altLang="en-US" sz="1400" dirty="0"/>
          </a:p>
        </p:txBody>
      </p:sp>
      <p:pic>
        <p:nvPicPr>
          <p:cNvPr id="30" name="图片 14">
            <a:extLst>
              <a:ext uri="{FF2B5EF4-FFF2-40B4-BE49-F238E27FC236}">
                <a16:creationId xmlns:a16="http://schemas.microsoft.com/office/drawing/2014/main" id="{D5E3E210-A9B9-25E8-0B6C-0C2761B01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734" y="5452316"/>
            <a:ext cx="3085266" cy="999416"/>
          </a:xfrm>
          <a:prstGeom prst="rect">
            <a:avLst/>
          </a:prstGeom>
        </p:spPr>
      </p:pic>
      <p:sp>
        <p:nvSpPr>
          <p:cNvPr id="31" name="矩形 16">
            <a:extLst>
              <a:ext uri="{FF2B5EF4-FFF2-40B4-BE49-F238E27FC236}">
                <a16:creationId xmlns:a16="http://schemas.microsoft.com/office/drawing/2014/main" id="{9CCE9C2F-2859-B61B-A141-36B81E8DAC0B}"/>
              </a:ext>
            </a:extLst>
          </p:cNvPr>
          <p:cNvSpPr/>
          <p:nvPr/>
        </p:nvSpPr>
        <p:spPr>
          <a:xfrm>
            <a:off x="6858000" y="4365394"/>
            <a:ext cx="5184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180nm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Supporting quadruple-well with possibility of </a:t>
            </a:r>
            <a:b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N-blanket implant and N-gap. Chips received, testing underway</a:t>
            </a:r>
            <a:endParaRPr lang="zh-CN" altLang="en-US" sz="1400" dirty="0"/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3CC13482-D57C-0BEF-FDF0-538579D2A1B5}"/>
              </a:ext>
            </a:extLst>
          </p:cNvPr>
          <p:cNvSpPr/>
          <p:nvPr/>
        </p:nvSpPr>
        <p:spPr>
          <a:xfrm>
            <a:off x="8763000" y="5156424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N-blanket implant </a:t>
            </a:r>
            <a:endParaRPr lang="zh-CN" altLang="en-US" sz="1400" dirty="0"/>
          </a:p>
        </p:txBody>
      </p:sp>
      <p:sp>
        <p:nvSpPr>
          <p:cNvPr id="33" name="矩形 18">
            <a:extLst>
              <a:ext uri="{FF2B5EF4-FFF2-40B4-BE49-F238E27FC236}">
                <a16:creationId xmlns:a16="http://schemas.microsoft.com/office/drawing/2014/main" id="{078A2F0D-DB52-76AB-2BC1-02CC6252A113}"/>
              </a:ext>
            </a:extLst>
          </p:cNvPr>
          <p:cNvSpPr/>
          <p:nvPr/>
        </p:nvSpPr>
        <p:spPr>
          <a:xfrm>
            <a:off x="10649415" y="5160691"/>
            <a:ext cx="691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N-gap</a:t>
            </a:r>
            <a:endParaRPr lang="zh-CN" altLang="en-US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264DE7-3004-49A5-9CE2-6D6D38D52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39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5057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51A8487-037D-4733-8BDD-A9754DEDF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7" y="1637929"/>
            <a:ext cx="12015189" cy="502557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23F2DB-C25F-4E09-A363-B46996C45B1F}"/>
              </a:ext>
            </a:extLst>
          </p:cNvPr>
          <p:cNvSpPr txBox="1">
            <a:spLocks/>
          </p:cNvSpPr>
          <p:nvPr/>
        </p:nvSpPr>
        <p:spPr>
          <a:xfrm>
            <a:off x="5181600" y="-76200"/>
            <a:ext cx="6057900" cy="7056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3200" b="1" i="0" kern="1200" dirty="0" smtClean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zh-CN" sz="4000" dirty="0">
                <a:latin typeface="Arial Narrow" panose="020B0606020202030204" pitchFamily="34" charset="0"/>
              </a:rPr>
              <a:t>Super Tau-Charm Facility</a:t>
            </a:r>
            <a:endParaRPr lang="en-CN" sz="4000" dirty="0">
              <a:latin typeface="Arial Narrow" panose="020B0606020202030204" pitchFamily="34" charset="0"/>
            </a:endParaRPr>
          </a:p>
        </p:txBody>
      </p:sp>
      <p:cxnSp>
        <p:nvCxnSpPr>
          <p:cNvPr id="10" name="Straight Arrow Connector 51">
            <a:extLst>
              <a:ext uri="{FF2B5EF4-FFF2-40B4-BE49-F238E27FC236}">
                <a16:creationId xmlns:a16="http://schemas.microsoft.com/office/drawing/2014/main" id="{2223B1AB-59EA-42B5-8656-929CDF576441}"/>
              </a:ext>
            </a:extLst>
          </p:cNvPr>
          <p:cNvCxnSpPr>
            <a:cxnSpLocks/>
          </p:cNvCxnSpPr>
          <p:nvPr/>
        </p:nvCxnSpPr>
        <p:spPr>
          <a:xfrm>
            <a:off x="4057888" y="3841348"/>
            <a:ext cx="550137" cy="780460"/>
          </a:xfrm>
          <a:prstGeom prst="straightConnector1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st="38100" dir="2700000" sx="98850" sy="98850" algn="tl" rotWithShape="0">
              <a:schemeClr val="bg1">
                <a:alpha val="99893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52">
            <a:extLst>
              <a:ext uri="{FF2B5EF4-FFF2-40B4-BE49-F238E27FC236}">
                <a16:creationId xmlns:a16="http://schemas.microsoft.com/office/drawing/2014/main" id="{94F0F467-7E70-470C-A1E1-D8E0CDFD2256}"/>
              </a:ext>
            </a:extLst>
          </p:cNvPr>
          <p:cNvCxnSpPr>
            <a:cxnSpLocks/>
          </p:cNvCxnSpPr>
          <p:nvPr/>
        </p:nvCxnSpPr>
        <p:spPr>
          <a:xfrm>
            <a:off x="1805940" y="4469483"/>
            <a:ext cx="66184" cy="654173"/>
          </a:xfrm>
          <a:prstGeom prst="straightConnector1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st="38100" dir="2700000" sx="91457" sy="91457" algn="tl" rotWithShape="0">
              <a:schemeClr val="bg1">
                <a:alpha val="99893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DCA1E0F-AB78-40BA-AED7-4F5A6153F662}"/>
              </a:ext>
            </a:extLst>
          </p:cNvPr>
          <p:cNvGrpSpPr/>
          <p:nvPr/>
        </p:nvGrpSpPr>
        <p:grpSpPr>
          <a:xfrm>
            <a:off x="9974476" y="1753021"/>
            <a:ext cx="2129022" cy="1816663"/>
            <a:chOff x="7044070" y="3156505"/>
            <a:chExt cx="2681288" cy="2045123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040CA154-349E-482B-8277-E7AE8436C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42" t="6146" r="4212" b="2834"/>
            <a:stretch>
              <a:fillRect/>
            </a:stretch>
          </p:blipFill>
          <p:spPr>
            <a:xfrm>
              <a:off x="7294648" y="3156505"/>
              <a:ext cx="2430710" cy="2045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15423" y="5"/>
                  </a:moveTo>
                  <a:cubicBezTo>
                    <a:pt x="15189" y="15"/>
                    <a:pt x="14808" y="41"/>
                    <a:pt x="14210" y="88"/>
                  </a:cubicBezTo>
                  <a:cubicBezTo>
                    <a:pt x="13969" y="107"/>
                    <a:pt x="13396" y="150"/>
                    <a:pt x="12937" y="185"/>
                  </a:cubicBezTo>
                  <a:cubicBezTo>
                    <a:pt x="12478" y="220"/>
                    <a:pt x="11814" y="272"/>
                    <a:pt x="11460" y="299"/>
                  </a:cubicBezTo>
                  <a:cubicBezTo>
                    <a:pt x="11107" y="326"/>
                    <a:pt x="9209" y="460"/>
                    <a:pt x="7244" y="595"/>
                  </a:cubicBezTo>
                  <a:cubicBezTo>
                    <a:pt x="5279" y="731"/>
                    <a:pt x="3614" y="849"/>
                    <a:pt x="3543" y="858"/>
                  </a:cubicBezTo>
                  <a:cubicBezTo>
                    <a:pt x="3472" y="867"/>
                    <a:pt x="3257" y="882"/>
                    <a:pt x="3066" y="891"/>
                  </a:cubicBezTo>
                  <a:cubicBezTo>
                    <a:pt x="2876" y="901"/>
                    <a:pt x="2605" y="916"/>
                    <a:pt x="2463" y="927"/>
                  </a:cubicBezTo>
                  <a:cubicBezTo>
                    <a:pt x="2322" y="938"/>
                    <a:pt x="2131" y="951"/>
                    <a:pt x="2039" y="955"/>
                  </a:cubicBezTo>
                  <a:cubicBezTo>
                    <a:pt x="1947" y="960"/>
                    <a:pt x="1725" y="974"/>
                    <a:pt x="1545" y="989"/>
                  </a:cubicBezTo>
                  <a:lnTo>
                    <a:pt x="1221" y="1015"/>
                  </a:lnTo>
                  <a:lnTo>
                    <a:pt x="1117" y="1396"/>
                  </a:lnTo>
                  <a:cubicBezTo>
                    <a:pt x="1060" y="1606"/>
                    <a:pt x="785" y="2653"/>
                    <a:pt x="506" y="3724"/>
                  </a:cubicBezTo>
                  <a:lnTo>
                    <a:pt x="0" y="5673"/>
                  </a:lnTo>
                  <a:lnTo>
                    <a:pt x="72" y="7256"/>
                  </a:lnTo>
                  <a:cubicBezTo>
                    <a:pt x="112" y="8127"/>
                    <a:pt x="150" y="8920"/>
                    <a:pt x="154" y="9020"/>
                  </a:cubicBezTo>
                  <a:cubicBezTo>
                    <a:pt x="158" y="9119"/>
                    <a:pt x="194" y="9969"/>
                    <a:pt x="236" y="10909"/>
                  </a:cubicBezTo>
                  <a:lnTo>
                    <a:pt x="312" y="12618"/>
                  </a:lnTo>
                  <a:lnTo>
                    <a:pt x="430" y="13094"/>
                  </a:lnTo>
                  <a:cubicBezTo>
                    <a:pt x="496" y="13356"/>
                    <a:pt x="606" y="13783"/>
                    <a:pt x="675" y="14045"/>
                  </a:cubicBezTo>
                  <a:cubicBezTo>
                    <a:pt x="744" y="14307"/>
                    <a:pt x="912" y="14965"/>
                    <a:pt x="1048" y="15507"/>
                  </a:cubicBezTo>
                  <a:cubicBezTo>
                    <a:pt x="1750" y="18306"/>
                    <a:pt x="1912" y="18904"/>
                    <a:pt x="1983" y="18975"/>
                  </a:cubicBezTo>
                  <a:cubicBezTo>
                    <a:pt x="2058" y="19050"/>
                    <a:pt x="2084" y="19082"/>
                    <a:pt x="3350" y="20580"/>
                  </a:cubicBezTo>
                  <a:cubicBezTo>
                    <a:pt x="3997" y="21345"/>
                    <a:pt x="4224" y="21595"/>
                    <a:pt x="4263" y="21585"/>
                  </a:cubicBezTo>
                  <a:cubicBezTo>
                    <a:pt x="4291" y="21578"/>
                    <a:pt x="4360" y="21557"/>
                    <a:pt x="4417" y="21538"/>
                  </a:cubicBezTo>
                  <a:cubicBezTo>
                    <a:pt x="4473" y="21519"/>
                    <a:pt x="4594" y="21488"/>
                    <a:pt x="4686" y="21469"/>
                  </a:cubicBezTo>
                  <a:cubicBezTo>
                    <a:pt x="4777" y="21450"/>
                    <a:pt x="4867" y="21416"/>
                    <a:pt x="4884" y="21398"/>
                  </a:cubicBezTo>
                  <a:cubicBezTo>
                    <a:pt x="4902" y="21379"/>
                    <a:pt x="4925" y="21373"/>
                    <a:pt x="4938" y="21384"/>
                  </a:cubicBezTo>
                  <a:cubicBezTo>
                    <a:pt x="4951" y="21394"/>
                    <a:pt x="5001" y="21386"/>
                    <a:pt x="5049" y="21367"/>
                  </a:cubicBezTo>
                  <a:cubicBezTo>
                    <a:pt x="5150" y="21327"/>
                    <a:pt x="5378" y="21249"/>
                    <a:pt x="5509" y="21208"/>
                  </a:cubicBezTo>
                  <a:cubicBezTo>
                    <a:pt x="5614" y="21176"/>
                    <a:pt x="7431" y="20586"/>
                    <a:pt x="7489" y="20566"/>
                  </a:cubicBezTo>
                  <a:cubicBezTo>
                    <a:pt x="7510" y="20558"/>
                    <a:pt x="7856" y="20450"/>
                    <a:pt x="8259" y="20324"/>
                  </a:cubicBezTo>
                  <a:cubicBezTo>
                    <a:pt x="8662" y="20198"/>
                    <a:pt x="9270" y="20006"/>
                    <a:pt x="9609" y="19897"/>
                  </a:cubicBezTo>
                  <a:cubicBezTo>
                    <a:pt x="9948" y="19789"/>
                    <a:pt x="10770" y="19528"/>
                    <a:pt x="11434" y="19319"/>
                  </a:cubicBezTo>
                  <a:cubicBezTo>
                    <a:pt x="12099" y="19110"/>
                    <a:pt x="12759" y="18900"/>
                    <a:pt x="12900" y="18854"/>
                  </a:cubicBezTo>
                  <a:cubicBezTo>
                    <a:pt x="13041" y="18808"/>
                    <a:pt x="13579" y="18639"/>
                    <a:pt x="14095" y="18477"/>
                  </a:cubicBezTo>
                  <a:cubicBezTo>
                    <a:pt x="14611" y="18315"/>
                    <a:pt x="15049" y="18175"/>
                    <a:pt x="15070" y="18167"/>
                  </a:cubicBezTo>
                  <a:cubicBezTo>
                    <a:pt x="15091" y="18159"/>
                    <a:pt x="15492" y="18034"/>
                    <a:pt x="15959" y="17890"/>
                  </a:cubicBezTo>
                  <a:cubicBezTo>
                    <a:pt x="16425" y="17745"/>
                    <a:pt x="16921" y="17589"/>
                    <a:pt x="17063" y="17541"/>
                  </a:cubicBezTo>
                  <a:cubicBezTo>
                    <a:pt x="17204" y="17494"/>
                    <a:pt x="17350" y="17449"/>
                    <a:pt x="17385" y="17442"/>
                  </a:cubicBezTo>
                  <a:cubicBezTo>
                    <a:pt x="17421" y="17434"/>
                    <a:pt x="17508" y="17405"/>
                    <a:pt x="17578" y="17380"/>
                  </a:cubicBezTo>
                  <a:cubicBezTo>
                    <a:pt x="17649" y="17355"/>
                    <a:pt x="17782" y="17318"/>
                    <a:pt x="17873" y="17297"/>
                  </a:cubicBezTo>
                  <a:cubicBezTo>
                    <a:pt x="17965" y="17276"/>
                    <a:pt x="18051" y="17251"/>
                    <a:pt x="18064" y="17240"/>
                  </a:cubicBezTo>
                  <a:cubicBezTo>
                    <a:pt x="18078" y="17229"/>
                    <a:pt x="18123" y="17215"/>
                    <a:pt x="18164" y="17209"/>
                  </a:cubicBezTo>
                  <a:cubicBezTo>
                    <a:pt x="18206" y="17203"/>
                    <a:pt x="18255" y="17184"/>
                    <a:pt x="18272" y="17167"/>
                  </a:cubicBezTo>
                  <a:cubicBezTo>
                    <a:pt x="18289" y="17149"/>
                    <a:pt x="18357" y="17124"/>
                    <a:pt x="18424" y="17112"/>
                  </a:cubicBezTo>
                  <a:cubicBezTo>
                    <a:pt x="18520" y="17095"/>
                    <a:pt x="18574" y="17060"/>
                    <a:pt x="18667" y="16951"/>
                  </a:cubicBezTo>
                  <a:cubicBezTo>
                    <a:pt x="18733" y="16874"/>
                    <a:pt x="19379" y="16135"/>
                    <a:pt x="20105" y="15308"/>
                  </a:cubicBezTo>
                  <a:cubicBezTo>
                    <a:pt x="20831" y="14481"/>
                    <a:pt x="21429" y="13789"/>
                    <a:pt x="21435" y="13770"/>
                  </a:cubicBezTo>
                  <a:cubicBezTo>
                    <a:pt x="21445" y="13734"/>
                    <a:pt x="21600" y="10472"/>
                    <a:pt x="21600" y="10285"/>
                  </a:cubicBezTo>
                  <a:lnTo>
                    <a:pt x="21600" y="10183"/>
                  </a:lnTo>
                  <a:lnTo>
                    <a:pt x="21144" y="10010"/>
                  </a:lnTo>
                  <a:cubicBezTo>
                    <a:pt x="20893" y="9915"/>
                    <a:pt x="20600" y="9801"/>
                    <a:pt x="20494" y="9759"/>
                  </a:cubicBezTo>
                  <a:cubicBezTo>
                    <a:pt x="20388" y="9718"/>
                    <a:pt x="20082" y="9601"/>
                    <a:pt x="19814" y="9501"/>
                  </a:cubicBezTo>
                  <a:cubicBezTo>
                    <a:pt x="19545" y="9400"/>
                    <a:pt x="19236" y="9281"/>
                    <a:pt x="19127" y="9235"/>
                  </a:cubicBezTo>
                  <a:cubicBezTo>
                    <a:pt x="18915" y="9146"/>
                    <a:pt x="18904" y="9148"/>
                    <a:pt x="18105" y="9204"/>
                  </a:cubicBezTo>
                  <a:cubicBezTo>
                    <a:pt x="17943" y="9216"/>
                    <a:pt x="17791" y="9224"/>
                    <a:pt x="17769" y="9223"/>
                  </a:cubicBezTo>
                  <a:cubicBezTo>
                    <a:pt x="17733" y="9222"/>
                    <a:pt x="17148" y="9286"/>
                    <a:pt x="17090" y="9297"/>
                  </a:cubicBezTo>
                  <a:cubicBezTo>
                    <a:pt x="17076" y="9300"/>
                    <a:pt x="17050" y="9312"/>
                    <a:pt x="17033" y="9325"/>
                  </a:cubicBezTo>
                  <a:cubicBezTo>
                    <a:pt x="17016" y="9339"/>
                    <a:pt x="16995" y="9334"/>
                    <a:pt x="16987" y="9316"/>
                  </a:cubicBezTo>
                  <a:cubicBezTo>
                    <a:pt x="16978" y="9297"/>
                    <a:pt x="16946" y="9283"/>
                    <a:pt x="16916" y="9283"/>
                  </a:cubicBezTo>
                  <a:cubicBezTo>
                    <a:pt x="16865" y="9283"/>
                    <a:pt x="16872" y="9328"/>
                    <a:pt x="16923" y="9337"/>
                  </a:cubicBezTo>
                  <a:cubicBezTo>
                    <a:pt x="16972" y="9346"/>
                    <a:pt x="16976" y="9350"/>
                    <a:pt x="16961" y="9382"/>
                  </a:cubicBezTo>
                  <a:cubicBezTo>
                    <a:pt x="16952" y="9401"/>
                    <a:pt x="16931" y="9405"/>
                    <a:pt x="16914" y="9392"/>
                  </a:cubicBezTo>
                  <a:cubicBezTo>
                    <a:pt x="16897" y="9378"/>
                    <a:pt x="16873" y="9364"/>
                    <a:pt x="16859" y="9363"/>
                  </a:cubicBezTo>
                  <a:cubicBezTo>
                    <a:pt x="16844" y="9362"/>
                    <a:pt x="16835" y="9345"/>
                    <a:pt x="16838" y="9325"/>
                  </a:cubicBezTo>
                  <a:cubicBezTo>
                    <a:pt x="16841" y="9305"/>
                    <a:pt x="16823" y="9293"/>
                    <a:pt x="16799" y="9299"/>
                  </a:cubicBezTo>
                  <a:cubicBezTo>
                    <a:pt x="16775" y="9305"/>
                    <a:pt x="16672" y="9312"/>
                    <a:pt x="16571" y="9313"/>
                  </a:cubicBezTo>
                  <a:cubicBezTo>
                    <a:pt x="16434" y="9315"/>
                    <a:pt x="16383" y="9329"/>
                    <a:pt x="16373" y="9366"/>
                  </a:cubicBezTo>
                  <a:cubicBezTo>
                    <a:pt x="16365" y="9392"/>
                    <a:pt x="16356" y="9538"/>
                    <a:pt x="16354" y="9693"/>
                  </a:cubicBezTo>
                  <a:cubicBezTo>
                    <a:pt x="16350" y="9982"/>
                    <a:pt x="16335" y="10031"/>
                    <a:pt x="16259" y="9987"/>
                  </a:cubicBezTo>
                  <a:cubicBezTo>
                    <a:pt x="16235" y="9973"/>
                    <a:pt x="16163" y="9959"/>
                    <a:pt x="16100" y="9958"/>
                  </a:cubicBezTo>
                  <a:cubicBezTo>
                    <a:pt x="15991" y="9956"/>
                    <a:pt x="15984" y="9951"/>
                    <a:pt x="15985" y="9866"/>
                  </a:cubicBezTo>
                  <a:cubicBezTo>
                    <a:pt x="15985" y="9816"/>
                    <a:pt x="15977" y="9776"/>
                    <a:pt x="15966" y="9776"/>
                  </a:cubicBezTo>
                  <a:cubicBezTo>
                    <a:pt x="15956" y="9776"/>
                    <a:pt x="15915" y="9759"/>
                    <a:pt x="15875" y="9738"/>
                  </a:cubicBezTo>
                  <a:cubicBezTo>
                    <a:pt x="15836" y="9717"/>
                    <a:pt x="15797" y="9696"/>
                    <a:pt x="15790" y="9693"/>
                  </a:cubicBezTo>
                  <a:cubicBezTo>
                    <a:pt x="15783" y="9690"/>
                    <a:pt x="15749" y="9674"/>
                    <a:pt x="15714" y="9655"/>
                  </a:cubicBezTo>
                  <a:cubicBezTo>
                    <a:pt x="15679" y="9636"/>
                    <a:pt x="15627" y="9614"/>
                    <a:pt x="15599" y="9607"/>
                  </a:cubicBezTo>
                  <a:cubicBezTo>
                    <a:pt x="15565" y="9599"/>
                    <a:pt x="15512" y="9512"/>
                    <a:pt x="15447" y="9354"/>
                  </a:cubicBezTo>
                  <a:lnTo>
                    <a:pt x="15349" y="9110"/>
                  </a:lnTo>
                  <a:lnTo>
                    <a:pt x="15376" y="7766"/>
                  </a:lnTo>
                  <a:lnTo>
                    <a:pt x="15406" y="6422"/>
                  </a:lnTo>
                  <a:lnTo>
                    <a:pt x="15562" y="6163"/>
                  </a:lnTo>
                  <a:cubicBezTo>
                    <a:pt x="15705" y="5928"/>
                    <a:pt x="15737" y="5894"/>
                    <a:pt x="15961" y="5751"/>
                  </a:cubicBezTo>
                  <a:cubicBezTo>
                    <a:pt x="16095" y="5665"/>
                    <a:pt x="16216" y="5566"/>
                    <a:pt x="16230" y="5533"/>
                  </a:cubicBezTo>
                  <a:cubicBezTo>
                    <a:pt x="16244" y="5499"/>
                    <a:pt x="16282" y="5474"/>
                    <a:pt x="16313" y="5473"/>
                  </a:cubicBezTo>
                  <a:cubicBezTo>
                    <a:pt x="16344" y="5473"/>
                    <a:pt x="16398" y="5442"/>
                    <a:pt x="16434" y="5407"/>
                  </a:cubicBezTo>
                  <a:cubicBezTo>
                    <a:pt x="16469" y="5372"/>
                    <a:pt x="16520" y="5343"/>
                    <a:pt x="16549" y="5343"/>
                  </a:cubicBezTo>
                  <a:cubicBezTo>
                    <a:pt x="16577" y="5343"/>
                    <a:pt x="16616" y="5313"/>
                    <a:pt x="16634" y="5277"/>
                  </a:cubicBezTo>
                  <a:cubicBezTo>
                    <a:pt x="16652" y="5241"/>
                    <a:pt x="16692" y="5210"/>
                    <a:pt x="16725" y="5210"/>
                  </a:cubicBezTo>
                  <a:cubicBezTo>
                    <a:pt x="16758" y="5210"/>
                    <a:pt x="16812" y="5173"/>
                    <a:pt x="16846" y="5127"/>
                  </a:cubicBezTo>
                  <a:cubicBezTo>
                    <a:pt x="16882" y="5077"/>
                    <a:pt x="16933" y="5047"/>
                    <a:pt x="16977" y="5047"/>
                  </a:cubicBezTo>
                  <a:cubicBezTo>
                    <a:pt x="17024" y="5047"/>
                    <a:pt x="17050" y="5030"/>
                    <a:pt x="17050" y="4999"/>
                  </a:cubicBezTo>
                  <a:cubicBezTo>
                    <a:pt x="17050" y="4973"/>
                    <a:pt x="17071" y="4936"/>
                    <a:pt x="17096" y="4919"/>
                  </a:cubicBezTo>
                  <a:cubicBezTo>
                    <a:pt x="17137" y="4889"/>
                    <a:pt x="17145" y="4710"/>
                    <a:pt x="17196" y="2823"/>
                  </a:cubicBezTo>
                  <a:cubicBezTo>
                    <a:pt x="17267" y="202"/>
                    <a:pt x="17268" y="262"/>
                    <a:pt x="17213" y="235"/>
                  </a:cubicBezTo>
                  <a:cubicBezTo>
                    <a:pt x="17140" y="199"/>
                    <a:pt x="16100" y="54"/>
                    <a:pt x="16059" y="74"/>
                  </a:cubicBezTo>
                  <a:cubicBezTo>
                    <a:pt x="16038" y="84"/>
                    <a:pt x="16004" y="74"/>
                    <a:pt x="15983" y="52"/>
                  </a:cubicBezTo>
                  <a:cubicBezTo>
                    <a:pt x="15959" y="27"/>
                    <a:pt x="15912" y="20"/>
                    <a:pt x="15857" y="33"/>
                  </a:cubicBezTo>
                  <a:cubicBezTo>
                    <a:pt x="15807" y="45"/>
                    <a:pt x="15762" y="40"/>
                    <a:pt x="15753" y="22"/>
                  </a:cubicBezTo>
                  <a:cubicBezTo>
                    <a:pt x="15743" y="0"/>
                    <a:pt x="15656" y="-5"/>
                    <a:pt x="15423" y="5"/>
                  </a:cubicBezTo>
                  <a:close/>
                </a:path>
              </a:pathLst>
            </a:custGeom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glow rad="64053">
                <a:schemeClr val="accent3">
                  <a:satMod val="175000"/>
                  <a:alpha val="73000"/>
                </a:schemeClr>
              </a:glow>
            </a:effectLst>
          </p:spPr>
        </p:pic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D33F1BAC-84CA-4C3B-B8FD-3A06CE0B48ED}"/>
                </a:ext>
              </a:extLst>
            </p:cNvPr>
            <p:cNvSpPr/>
            <p:nvPr/>
          </p:nvSpPr>
          <p:spPr>
            <a:xfrm rot="21060000">
              <a:off x="7044070" y="4064319"/>
              <a:ext cx="1541912" cy="30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" y="0"/>
                  </a:moveTo>
                  <a:lnTo>
                    <a:pt x="18630" y="5886"/>
                  </a:lnTo>
                  <a:lnTo>
                    <a:pt x="18286" y="164"/>
                  </a:lnTo>
                  <a:lnTo>
                    <a:pt x="21600" y="9154"/>
                  </a:lnTo>
                  <a:lnTo>
                    <a:pt x="18099" y="18784"/>
                  </a:lnTo>
                  <a:lnTo>
                    <a:pt x="18505" y="13360"/>
                  </a:lnTo>
                  <a:lnTo>
                    <a:pt x="0" y="21600"/>
                  </a:lnTo>
                  <a:lnTo>
                    <a:pt x="17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Off val="-29866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39700" dist="25400" dir="54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3B531322-F184-40A4-86BD-748AD5D4B454}"/>
                </a:ext>
              </a:extLst>
            </p:cNvPr>
            <p:cNvSpPr/>
            <p:nvPr/>
          </p:nvSpPr>
          <p:spPr>
            <a:xfrm rot="10105591">
              <a:off x="8546424" y="3842670"/>
              <a:ext cx="1130099" cy="267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" y="2657"/>
                  </a:moveTo>
                  <a:lnTo>
                    <a:pt x="17547" y="6638"/>
                  </a:lnTo>
                  <a:lnTo>
                    <a:pt x="17078" y="0"/>
                  </a:lnTo>
                  <a:lnTo>
                    <a:pt x="21600" y="10429"/>
                  </a:lnTo>
                  <a:lnTo>
                    <a:pt x="16824" y="21600"/>
                  </a:lnTo>
                  <a:lnTo>
                    <a:pt x="17378" y="15309"/>
                  </a:lnTo>
                  <a:lnTo>
                    <a:pt x="0" y="19711"/>
                  </a:lnTo>
                  <a:lnTo>
                    <a:pt x="40" y="26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96FF"/>
                </a:gs>
                <a:gs pos="100000">
                  <a:srgbClr val="011993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39700" dist="25400" dir="10015175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Group">
              <a:extLst>
                <a:ext uri="{FF2B5EF4-FFF2-40B4-BE49-F238E27FC236}">
                  <a16:creationId xmlns:a16="http://schemas.microsoft.com/office/drawing/2014/main" id="{5170C5DB-F299-46D6-8F2F-7064631B7867}"/>
                </a:ext>
              </a:extLst>
            </p:cNvPr>
            <p:cNvSpPr/>
            <p:nvPr/>
          </p:nvSpPr>
          <p:spPr>
            <a:xfrm>
              <a:off x="7658807" y="4114800"/>
              <a:ext cx="175797" cy="159520"/>
            </a:xfrm>
            <a:prstGeom prst="ellipse">
              <a:avLst/>
            </a:prstGeom>
            <a:gradFill flip="none" rotWithShape="1">
              <a:gsLst>
                <a:gs pos="54513">
                  <a:srgbClr val="FFFFFF"/>
                </a:gs>
                <a:gs pos="74426">
                  <a:srgbClr val="FFC980"/>
                </a:gs>
                <a:gs pos="100000">
                  <a:schemeClr val="accent4">
                    <a:hueOff val="-858837"/>
                    <a:lumOff val="-9791"/>
                  </a:schemeClr>
                </a:gs>
              </a:gsLst>
              <a:path path="shape">
                <a:fillToRect l="141018" t="31811" r="-41018" b="68188"/>
              </a:path>
            </a:gra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43793" dir="6877683" rotWithShape="0">
                <a:srgbClr val="FFFFFF">
                  <a:alpha val="52467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Group">
              <a:extLst>
                <a:ext uri="{FF2B5EF4-FFF2-40B4-BE49-F238E27FC236}">
                  <a16:creationId xmlns:a16="http://schemas.microsoft.com/office/drawing/2014/main" id="{75AA7819-2C0A-41DA-99B0-5195B4903DFA}"/>
                </a:ext>
              </a:extLst>
            </p:cNvPr>
            <p:cNvSpPr/>
            <p:nvPr/>
          </p:nvSpPr>
          <p:spPr>
            <a:xfrm>
              <a:off x="9216772" y="3879080"/>
              <a:ext cx="175797" cy="159520"/>
            </a:xfrm>
            <a:prstGeom prst="ellipse">
              <a:avLst/>
            </a:prstGeom>
            <a:gradFill flip="none" rotWithShape="1">
              <a:gsLst>
                <a:gs pos="54513">
                  <a:srgbClr val="FFFFFF"/>
                </a:gs>
                <a:gs pos="74426">
                  <a:srgbClr val="FFC980"/>
                </a:gs>
                <a:gs pos="100000">
                  <a:schemeClr val="accent4">
                    <a:hueOff val="-858837"/>
                    <a:lumOff val="-9791"/>
                  </a:schemeClr>
                </a:gs>
              </a:gsLst>
              <a:path path="shape">
                <a:fillToRect l="27536" t="57492" r="72463" b="42507"/>
              </a:path>
            </a:gra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43793" dir="6877683" rotWithShape="0">
                <a:srgbClr val="FFFFFF">
                  <a:alpha val="52467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cxnSp>
        <p:nvCxnSpPr>
          <p:cNvPr id="14" name="Straight Arrow Connector 55">
            <a:extLst>
              <a:ext uri="{FF2B5EF4-FFF2-40B4-BE49-F238E27FC236}">
                <a16:creationId xmlns:a16="http://schemas.microsoft.com/office/drawing/2014/main" id="{91F4071A-0E60-4BDB-92BD-38AD17DE3C09}"/>
              </a:ext>
            </a:extLst>
          </p:cNvPr>
          <p:cNvCxnSpPr>
            <a:cxnSpLocks/>
          </p:cNvCxnSpPr>
          <p:nvPr/>
        </p:nvCxnSpPr>
        <p:spPr>
          <a:xfrm>
            <a:off x="6359571" y="2757076"/>
            <a:ext cx="754466" cy="446551"/>
          </a:xfrm>
          <a:prstGeom prst="straightConnector1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st="38100" dir="2700000" sx="91457" sy="91457" algn="tl" rotWithShape="0">
              <a:schemeClr val="bg1">
                <a:alpha val="99893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3">
            <a:extLst>
              <a:ext uri="{FF2B5EF4-FFF2-40B4-BE49-F238E27FC236}">
                <a16:creationId xmlns:a16="http://schemas.microsoft.com/office/drawing/2014/main" id="{79AB0A56-997D-4381-9563-0A99D998741D}"/>
              </a:ext>
            </a:extLst>
          </p:cNvPr>
          <p:cNvSpPr/>
          <p:nvPr/>
        </p:nvSpPr>
        <p:spPr>
          <a:xfrm>
            <a:off x="3233359" y="3083165"/>
            <a:ext cx="1557606" cy="830997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Multi-</a:t>
            </a:r>
            <a:r>
              <a:rPr lang="en-US" sz="2400" b="1" dirty="0" err="1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L</a:t>
            </a:r>
            <a:r>
              <a:rPr lang="en-US" altLang="zh-CN" sz="2400" b="1" dirty="0" err="1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inac</a:t>
            </a:r>
            <a:endParaRPr lang="en-CN" sz="2400" b="1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</a:endParaRPr>
          </a:p>
          <a:p>
            <a:pPr algn="ctr"/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Total 550</a:t>
            </a:r>
            <a:r>
              <a:rPr lang="zh-CN" altLang="en-US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 </a:t>
            </a:r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m</a:t>
            </a:r>
            <a:endParaRPr lang="en-US" sz="2400" b="1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</a:endParaRP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4035E666-CD7D-4EAD-98C0-A4BE4FC26AE7}"/>
              </a:ext>
            </a:extLst>
          </p:cNvPr>
          <p:cNvSpPr/>
          <p:nvPr/>
        </p:nvSpPr>
        <p:spPr>
          <a:xfrm>
            <a:off x="486368" y="3732201"/>
            <a:ext cx="2356770" cy="830997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Positron Damping Ring   </a:t>
            </a:r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150</a:t>
            </a:r>
            <a:r>
              <a:rPr lang="zh-CN" altLang="en-US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 </a:t>
            </a:r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m</a:t>
            </a:r>
            <a:endParaRPr lang="en-US" sz="2400" b="1" cap="none" spc="0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</a:endParaRPr>
          </a:p>
        </p:txBody>
      </p:sp>
      <p:sp>
        <p:nvSpPr>
          <p:cNvPr id="7" name="Rectangle 65">
            <a:extLst>
              <a:ext uri="{FF2B5EF4-FFF2-40B4-BE49-F238E27FC236}">
                <a16:creationId xmlns:a16="http://schemas.microsoft.com/office/drawing/2014/main" id="{C65F528A-3BE1-4D0B-AF76-1E61378E8ADC}"/>
              </a:ext>
            </a:extLst>
          </p:cNvPr>
          <p:cNvSpPr/>
          <p:nvPr/>
        </p:nvSpPr>
        <p:spPr>
          <a:xfrm>
            <a:off x="5230236" y="2012230"/>
            <a:ext cx="1898277" cy="830997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Collider Rings</a:t>
            </a:r>
            <a:endParaRPr lang="en-CN" sz="2400" b="1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</a:endParaRPr>
          </a:p>
          <a:p>
            <a:pPr algn="ctr"/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825</a:t>
            </a:r>
            <a:r>
              <a:rPr lang="zh-CN" altLang="en-US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 </a:t>
            </a:r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m</a:t>
            </a:r>
            <a:endParaRPr lang="en-US" sz="2400" b="1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</a:endParaRP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0817D05-B4B1-42D9-9C54-A565135FF3EB}"/>
              </a:ext>
            </a:extLst>
          </p:cNvPr>
          <p:cNvSpPr/>
          <p:nvPr/>
        </p:nvSpPr>
        <p:spPr>
          <a:xfrm>
            <a:off x="8763000" y="1693689"/>
            <a:ext cx="1604630" cy="461665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</a:rPr>
              <a:t>Detector</a:t>
            </a:r>
            <a:endParaRPr lang="en-US" sz="2400" b="1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A0198D77-A9AE-43F6-B9D2-908F77566B23}"/>
              </a:ext>
            </a:extLst>
          </p:cNvPr>
          <p:cNvSpPr txBox="1">
            <a:spLocks/>
          </p:cNvSpPr>
          <p:nvPr/>
        </p:nvSpPr>
        <p:spPr bwMode="auto">
          <a:xfrm>
            <a:off x="5300768" y="5353262"/>
            <a:ext cx="6315288" cy="1256188"/>
          </a:xfrm>
          <a:prstGeom prst="rect">
            <a:avLst/>
          </a:prstGeom>
          <a:noFill/>
          <a:ln w="539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32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8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4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9pPr>
          </a:lstStyle>
          <a:p>
            <a:pPr marL="360000" indent="-331788">
              <a:lnSpc>
                <a:spcPts val="268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Center-of-Mass</a:t>
            </a:r>
            <a:r>
              <a:rPr lang="zh-CN" altLang="en-US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energy</a:t>
            </a:r>
            <a:r>
              <a:rPr lang="zh-CN" altLang="en-US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:</a:t>
            </a:r>
            <a:r>
              <a:rPr lang="zh-CN" altLang="en-US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  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2-7 GeV</a:t>
            </a:r>
          </a:p>
          <a:p>
            <a:pPr marL="360000" indent="-331788">
              <a:lnSpc>
                <a:spcPts val="268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Peak Luminosity:</a:t>
            </a:r>
            <a:r>
              <a:rPr lang="zh-CN" altLang="en-US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&gt;</a:t>
            </a:r>
            <a:r>
              <a:rPr lang="zh-CN" altLang="en-US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0.5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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10</a:t>
            </a:r>
            <a:r>
              <a:rPr lang="en-US" altLang="zh-CN" sz="2400" baseline="300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35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 cm</a:t>
            </a:r>
            <a:r>
              <a:rPr lang="en-US" altLang="zh-CN" sz="2400" baseline="300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-2 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s</a:t>
            </a:r>
            <a:r>
              <a:rPr lang="en-US" altLang="zh-CN" sz="2400" baseline="300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-1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</a:rPr>
              <a:t> @ 4GeV</a:t>
            </a:r>
            <a:endParaRPr lang="en-US" altLang="zh-CN" sz="2400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Arial Narrow" panose="020B0606020202030204" pitchFamily="34" charset="0"/>
              <a:ea typeface="STZhongsong" panose="02010600040101010101" pitchFamily="2" charset="-122"/>
              <a:cs typeface="+mn-cs"/>
              <a:sym typeface="Symbol" panose="05050102010706020507" pitchFamily="18" charset="2"/>
            </a:endParaRPr>
          </a:p>
          <a:p>
            <a:pPr marL="360000" indent="-331788">
              <a:lnSpc>
                <a:spcPts val="268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Potential to increase </a:t>
            </a:r>
            <a:r>
              <a:rPr lang="en-US" altLang="zh-CN" sz="2400" dirty="0" err="1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lumi</a:t>
            </a:r>
            <a:r>
              <a:rPr lang="en-US" altLang="zh-CN" sz="240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Arial Narrow" panose="020B0606020202030204" pitchFamily="34" charset="0"/>
                <a:ea typeface="STZhongsong" panose="02010600040101010101" pitchFamily="2" charset="-122"/>
                <a:cs typeface="+mn-cs"/>
                <a:sym typeface="Symbol" panose="05050102010706020507" pitchFamily="18" charset="2"/>
              </a:rPr>
              <a:t>. &amp; polarized beam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023CF08-264D-45C9-AAED-4C587ECC92B7}"/>
              </a:ext>
            </a:extLst>
          </p:cNvPr>
          <p:cNvSpPr txBox="1"/>
          <p:nvPr/>
        </p:nvSpPr>
        <p:spPr>
          <a:xfrm>
            <a:off x="517632" y="727695"/>
            <a:ext cx="11472140" cy="871264"/>
          </a:xfrm>
          <a:prstGeom prst="rect">
            <a:avLst/>
          </a:prstGeom>
          <a:solidFill>
            <a:srgbClr val="FFFF00"/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A factory producing massive </a:t>
            </a:r>
            <a:r>
              <a:rPr lang="en-US" altLang="zh-CN" sz="24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tau lepton </a:t>
            </a: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4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hadrons</a:t>
            </a: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, to unravel the mystery of </a:t>
            </a:r>
            <a:r>
              <a:rPr lang="en-US" altLang="zh-CN" sz="24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how quarks form matter </a:t>
            </a: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and the </a:t>
            </a:r>
            <a:r>
              <a:rPr lang="en-US" altLang="zh-CN" sz="24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symmetries </a:t>
            </a: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of fundamental interactions</a:t>
            </a:r>
            <a:endParaRPr lang="zh-CN" altLang="en-US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53">
            <a:extLst>
              <a:ext uri="{FF2B5EF4-FFF2-40B4-BE49-F238E27FC236}">
                <a16:creationId xmlns:a16="http://schemas.microsoft.com/office/drawing/2014/main" id="{43D43A4A-CB57-420A-AF84-B24A7DD1F868}"/>
              </a:ext>
            </a:extLst>
          </p:cNvPr>
          <p:cNvCxnSpPr>
            <a:cxnSpLocks/>
          </p:cNvCxnSpPr>
          <p:nvPr/>
        </p:nvCxnSpPr>
        <p:spPr>
          <a:xfrm flipH="1">
            <a:off x="9581314" y="2998234"/>
            <a:ext cx="1084524" cy="169863"/>
          </a:xfrm>
          <a:prstGeom prst="straightConnector1">
            <a:avLst/>
          </a:prstGeom>
          <a:ln w="38100">
            <a:solidFill>
              <a:srgbClr val="C00000"/>
            </a:solidFill>
            <a:tailEnd type="oval"/>
          </a:ln>
          <a:effectLst>
            <a:outerShdw blurRad="50800" dir="900000" sx="101000" sy="101000" algn="tl" rotWithShape="0">
              <a:schemeClr val="bg1">
                <a:alpha val="99893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09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59216AD-7FC5-4A65-8500-5379BAF6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860"/>
            <a:ext cx="8001000" cy="731836"/>
          </a:xfrm>
        </p:spPr>
        <p:txBody>
          <a:bodyPr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Testing</a:t>
            </a:r>
            <a:endParaRPr lang="zh-CN" altLang="en-US" dirty="0"/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91AE292B-8AC8-1D3B-1770-BBC2A197E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799"/>
            <a:ext cx="10896600" cy="151784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Characterized the prototype MAPS chips for threshold, noise, charge collection efficiency and capacitance with laser and radioactive sources.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Performed a beam test at CERN PS for detection efficiency, fake hit rate, position resolution, time resolution.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37F7BA0-C0E8-47A4-AF40-1552D67C5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17" y="2584644"/>
            <a:ext cx="3258312" cy="21076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D11E0C-B191-46BD-BF9D-5C423BB20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09" y="4736620"/>
            <a:ext cx="1705896" cy="1876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3216F4-B412-E357-BAA9-3D327CCD7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49" y="4869983"/>
            <a:ext cx="2367568" cy="17021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AFD1CB-5BAE-A563-C160-5AA92AD7C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008" y="2390841"/>
            <a:ext cx="3799159" cy="194587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CCBC5B67-5F2C-969F-D8E2-6F45E543A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182" y="2317469"/>
            <a:ext cx="2792390" cy="2166913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6A4B19A1-FF94-C983-5BD3-B67F5C5D6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177" y="4484382"/>
            <a:ext cx="2859381" cy="209453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A92C39F9-FBC7-2FD1-D996-F8A14CD25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464" y="4539193"/>
            <a:ext cx="2954936" cy="20565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3EE1344-4CBA-40B1-A250-7D41039D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40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88789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83A8F5-55EE-F23A-53C4-0312A2809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0"/>
            <a:ext cx="8458200" cy="731836"/>
          </a:xfrm>
        </p:spPr>
        <p:txBody>
          <a:bodyPr>
            <a:normAutofit/>
          </a:bodyPr>
          <a:lstStyle/>
          <a:p>
            <a:pPr algn="ctr"/>
            <a:r>
              <a:rPr lang="en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Main Drift Chamber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内容占位符 3">
            <a:extLst>
              <a:ext uri="{FF2B5EF4-FFF2-40B4-BE49-F238E27FC236}">
                <a16:creationId xmlns:a16="http://schemas.microsoft.com/office/drawing/2014/main" id="{EE0A4F15-0CAB-4DC7-E6A1-E7A5BA7E2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86349"/>
            <a:ext cx="11524488" cy="213317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Endplate structure optimized to simplify the assembly process. Intensive R&amp;D effort on feedthrough for super-small cells (~5 mm). A full-length super-small cell drift chamber prototype has been constructed.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Waveform digitizing electronics is developed to allow online waveform discriminating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algorithms that run on PFGA to identify </a:t>
            </a:r>
            <a:r>
              <a:rPr lang="en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overlapping </a:t>
            </a: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 </a:t>
            </a:r>
            <a:r>
              <a:rPr lang="en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pulse</a:t>
            </a: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 </a:t>
            </a:r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47C70DA-5808-47F7-9AB6-6522B67935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33" y="4932340"/>
            <a:ext cx="3352800" cy="15792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889BB24-BEC5-4DD7-8D5D-BB464C5FC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14788"/>
            <a:ext cx="3417933" cy="20779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64E70F7-7698-4195-A900-C455E8332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588" y="2819400"/>
            <a:ext cx="2682145" cy="3674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1595A0-F94B-DE42-AD4E-870875697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966" y="2819401"/>
            <a:ext cx="1357285" cy="1791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50AEC-D940-FF84-0313-F9BEC839A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966" y="4720156"/>
            <a:ext cx="1343586" cy="1791448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7F41956-104F-ADB4-65C5-81588649A28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1468" y="2814788"/>
            <a:ext cx="3138107" cy="179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37FA73CF-1E23-40AA-C9D5-12A14B1B2A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860032" y="3951136"/>
            <a:ext cx="2353580" cy="313810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71942D-6F6A-4AAA-B916-A4486E5A8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41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72981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89A4-0173-AF7E-9F6F-721A33E2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BTOF/DTOF Detectors</a:t>
            </a:r>
            <a:endParaRPr lang="en-C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953D0D-A5ED-4364-B84B-EB5A62AFF10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25456"/>
            <a:ext cx="2563127" cy="1706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FE5430-7315-49C1-A649-1D7374D5D4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999" y="2090107"/>
            <a:ext cx="2149017" cy="185464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FC652F3C-9786-4962-A1DD-4B2EC9B68672}"/>
              </a:ext>
            </a:extLst>
          </p:cNvPr>
          <p:cNvSpPr txBox="1"/>
          <p:nvPr/>
        </p:nvSpPr>
        <p:spPr>
          <a:xfrm>
            <a:off x="304497" y="1098744"/>
            <a:ext cx="11662396" cy="799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DTOF prototype was built and tested with particle beams at CERN PS to demonstrate the PID capability of the DTOF detector</a:t>
            </a:r>
            <a:endParaRPr 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31">
            <a:extLst>
              <a:ext uri="{FF2B5EF4-FFF2-40B4-BE49-F238E27FC236}">
                <a16:creationId xmlns:a16="http://schemas.microsoft.com/office/drawing/2014/main" id="{C8181178-A6EA-4887-8FED-B69320CB731E}"/>
              </a:ext>
            </a:extLst>
          </p:cNvPr>
          <p:cNvSpPr/>
          <p:nvPr/>
        </p:nvSpPr>
        <p:spPr>
          <a:xfrm>
            <a:off x="7679809" y="1676400"/>
            <a:ext cx="4054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sz="2400" b="1" dirty="0">
                <a:solidFill>
                  <a:srgbClr val="FF0000"/>
                </a:solidFill>
              </a:rPr>
              <a:t>π</a:t>
            </a:r>
            <a:r>
              <a:rPr lang="en-US" altLang="zh-CN" sz="2400" b="1" dirty="0">
                <a:solidFill>
                  <a:srgbClr val="FF0000"/>
                </a:solidFill>
              </a:rPr>
              <a:t>/K separation &gt;4</a:t>
            </a:r>
            <a:r>
              <a:rPr lang="el-GR" altLang="zh-CN" sz="2400" b="1" dirty="0">
                <a:solidFill>
                  <a:srgbClr val="FF0000"/>
                </a:solidFill>
              </a:rPr>
              <a:t>σ</a:t>
            </a:r>
            <a:r>
              <a:rPr lang="en-US" altLang="zh-CN" sz="2400" b="1" dirty="0">
                <a:solidFill>
                  <a:srgbClr val="FF0000"/>
                </a:solidFill>
              </a:rPr>
              <a:t> @ 2GeV/c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AF42BB0-11C1-4877-B2D2-9C78C068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090107"/>
            <a:ext cx="2019453" cy="1655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B44DE0-E2F4-4E0E-81F6-682FCE588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4" y="2121320"/>
            <a:ext cx="1965648" cy="15145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6D1F7D-5250-431E-BB14-20CB1D7CE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121320"/>
            <a:ext cx="1863314" cy="1514516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F0603FB-9012-5BF0-F2C7-92FD9C84D84D}"/>
              </a:ext>
            </a:extLst>
          </p:cNvPr>
          <p:cNvSpPr txBox="1"/>
          <p:nvPr/>
        </p:nvSpPr>
        <p:spPr>
          <a:xfrm>
            <a:off x="304497" y="3919500"/>
            <a:ext cx="11277903" cy="80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full-length BTOF prototype has been built and tested with particle beams at CERN PS. Data analysis is underway.</a:t>
            </a:r>
            <a:endParaRPr lang="en-US" sz="2000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FDBECC5-76E9-CEC1-5C69-DFEC46B66D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9"/>
          <a:stretch/>
        </p:blipFill>
        <p:spPr>
          <a:xfrm>
            <a:off x="773875" y="4861496"/>
            <a:ext cx="3200400" cy="1475393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8639FF45-F1A1-32AA-1578-AE00ED15E4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689" y="4639773"/>
            <a:ext cx="2599184" cy="1949388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DB1F8231-2686-6B45-7470-336252F077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567" y="4861496"/>
            <a:ext cx="2227633" cy="159650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B497C0C-8AC9-4014-B82F-20FA8D7E2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42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87798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5EFD1B-758C-2F08-90E8-402D5127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N" sz="4800" dirty="0">
                <a:latin typeface="+mn-lt"/>
              </a:rPr>
              <a:t>RICH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E8762-39DB-C7DC-E778-F35B010E6866}"/>
              </a:ext>
            </a:extLst>
          </p:cNvPr>
          <p:cNvSpPr txBox="1"/>
          <p:nvPr/>
        </p:nvSpPr>
        <p:spPr>
          <a:xfrm>
            <a:off x="381000" y="1047690"/>
            <a:ext cx="10877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Cosmic-ray test of a 32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×</a:t>
            </a: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32 cm</a:t>
            </a:r>
            <a:r>
              <a:rPr lang="en-US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RICH prototype with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both </a:t>
            </a: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THGEM+MM and DMM</a:t>
            </a:r>
            <a:endParaRPr lang="en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A23366A8-E93F-399B-94FD-EE571B1D5A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47" y="1529284"/>
            <a:ext cx="2004900" cy="2294646"/>
          </a:xfrm>
          <a:prstGeom prst="rect">
            <a:avLst/>
          </a:prstGeom>
        </p:spPr>
      </p:pic>
      <p:pic>
        <p:nvPicPr>
          <p:cNvPr id="7" name="图片 5" descr="图片包含 图示&#10;&#10;描述已自动生成">
            <a:extLst>
              <a:ext uri="{FF2B5EF4-FFF2-40B4-BE49-F238E27FC236}">
                <a16:creationId xmlns:a16="http://schemas.microsoft.com/office/drawing/2014/main" id="{DCD7E0C4-D75A-8E86-BE86-5D6B178DDC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16" y="4361563"/>
            <a:ext cx="2458776" cy="15715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6621D0-2FB7-6BF7-2C8D-7663D08A5E28}"/>
              </a:ext>
            </a:extLst>
          </p:cNvPr>
          <p:cNvSpPr txBox="1"/>
          <p:nvPr/>
        </p:nvSpPr>
        <p:spPr>
          <a:xfrm>
            <a:off x="3073416" y="6110402"/>
            <a:ext cx="512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Purifying</a:t>
            </a:r>
            <a:r>
              <a:rPr lang="en-US" dirty="0"/>
              <a:t> C</a:t>
            </a:r>
            <a:r>
              <a:rPr lang="en-US" baseline="-25000" dirty="0"/>
              <a:t>6</a:t>
            </a:r>
            <a:r>
              <a:rPr lang="en-US" dirty="0"/>
              <a:t>F</a:t>
            </a:r>
            <a:r>
              <a:rPr lang="en-US" baseline="-25000" dirty="0"/>
              <a:t>14  </a:t>
            </a:r>
            <a:r>
              <a:rPr lang="en-US" dirty="0"/>
              <a:t>with good transmittance achieved</a:t>
            </a:r>
            <a:endParaRPr lang="en-C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000A68-16BF-45FB-3DFB-F73A5ED57D51}"/>
              </a:ext>
            </a:extLst>
          </p:cNvPr>
          <p:cNvSpPr txBox="1"/>
          <p:nvPr/>
        </p:nvSpPr>
        <p:spPr>
          <a:xfrm>
            <a:off x="8830688" y="1815705"/>
            <a:ext cx="27517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main issue: low photoelectron yield 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~2pe/track. </a:t>
            </a:r>
            <a:endParaRPr lang="en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CE7D03D-BD6E-C7AC-E423-6A9917AA5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00" y="1775499"/>
            <a:ext cx="2647639" cy="2113723"/>
          </a:xfrm>
          <a:prstGeom prst="rect">
            <a:avLst/>
          </a:prstGeom>
        </p:spPr>
      </p:pic>
      <p:pic>
        <p:nvPicPr>
          <p:cNvPr id="26" name="图片 25" descr="图片包含 图表&#10;&#10;AI 生成的内容可能不正确。">
            <a:extLst>
              <a:ext uri="{FF2B5EF4-FFF2-40B4-BE49-F238E27FC236}">
                <a16:creationId xmlns:a16="http://schemas.microsoft.com/office/drawing/2014/main" id="{039CE263-72E4-104A-7353-4FE774404B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462" y="1727372"/>
            <a:ext cx="3143201" cy="2294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BDB15EA-2903-2D21-F983-B142EA6074C5}"/>
                  </a:ext>
                </a:extLst>
              </p:cNvPr>
              <p:cNvSpPr txBox="1"/>
              <p:nvPr/>
            </p:nvSpPr>
            <p:spPr>
              <a:xfrm>
                <a:off x="7255084" y="2459337"/>
                <a:ext cx="12730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=9.4 mrad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BDB15EA-2903-2D21-F983-B142EA607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084" y="2459337"/>
                <a:ext cx="1273004" cy="369332"/>
              </a:xfrm>
              <a:prstGeom prst="rect">
                <a:avLst/>
              </a:prstGeom>
              <a:blipFill>
                <a:blip r:embed="rId7"/>
                <a:stretch>
                  <a:fillRect t="-8197" r="-3828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D72FB0E8-2BCB-2F7C-982F-0E6DEBEED2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766" y="4361563"/>
            <a:ext cx="2357395" cy="171076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9DC4FE4-C72E-6230-B9EA-2AFFEB7905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20" y="4229248"/>
            <a:ext cx="2558890" cy="1710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13">
                <a:extLst>
                  <a:ext uri="{FF2B5EF4-FFF2-40B4-BE49-F238E27FC236}">
                    <a16:creationId xmlns:a16="http://schemas.microsoft.com/office/drawing/2014/main" id="{4BB98E43-38B2-1398-F8C8-29E1CC2BB59F}"/>
                  </a:ext>
                </a:extLst>
              </p:cNvPr>
              <p:cNvSpPr txBox="1"/>
              <p:nvPr/>
            </p:nvSpPr>
            <p:spPr>
              <a:xfrm>
                <a:off x="8677047" y="5943600"/>
                <a:ext cx="3514953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DMM gain 1.2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THGEM MM gain </a:t>
                </a:r>
                <a:r>
                  <a:rPr lang="en-US" altLang="zh-CN" dirty="0"/>
                  <a:t>0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.95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35" name="TextBox 13">
                <a:extLst>
                  <a:ext uri="{FF2B5EF4-FFF2-40B4-BE49-F238E27FC236}">
                    <a16:creationId xmlns:a16="http://schemas.microsoft.com/office/drawing/2014/main" id="{4BB98E43-38B2-1398-F8C8-29E1CC2BB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047" y="5943600"/>
                <a:ext cx="3514953" cy="652486"/>
              </a:xfrm>
              <a:prstGeom prst="rect">
                <a:avLst/>
              </a:prstGeom>
              <a:blipFill>
                <a:blip r:embed="rId10"/>
                <a:stretch>
                  <a:fillRect t="-3738" b="-14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8">
            <a:extLst>
              <a:ext uri="{FF2B5EF4-FFF2-40B4-BE49-F238E27FC236}">
                <a16:creationId xmlns:a16="http://schemas.microsoft.com/office/drawing/2014/main" id="{D499D045-1F45-95F9-5FEC-D42AF10891B1}"/>
              </a:ext>
            </a:extLst>
          </p:cNvPr>
          <p:cNvSpPr txBox="1"/>
          <p:nvPr/>
        </p:nvSpPr>
        <p:spPr>
          <a:xfrm>
            <a:off x="8806591" y="2888142"/>
            <a:ext cx="2751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QE of photo cathode needs to be improved ! </a:t>
            </a:r>
            <a:endParaRPr lang="en-CN" dirty="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B7086DC8-D96D-A0CB-4FB4-1CB47FC7CA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48" y="3805709"/>
            <a:ext cx="2088402" cy="1206992"/>
          </a:xfrm>
          <a:prstGeom prst="rect">
            <a:avLst/>
          </a:prstGeom>
        </p:spPr>
      </p:pic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41E87B69-E9C6-2665-1B66-D194A758A9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3416" y="5012701"/>
            <a:ext cx="2301790" cy="1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7AD6A-0B21-4488-8301-7BBC12DB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43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87540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BB6FE82-49D1-B1DE-A701-E1A87B34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800" dirty="0">
                <a:latin typeface="+mn-lt"/>
              </a:rPr>
              <a:t>Electro-Magnetic Calorimeter : EMC</a:t>
            </a:r>
            <a:endParaRPr lang="zh-CN" altLang="en-US" sz="4800" dirty="0">
              <a:latin typeface="+mn-lt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89A26F0-F985-42BF-A3A5-A3282EA6E11E}"/>
              </a:ext>
            </a:extLst>
          </p:cNvPr>
          <p:cNvSpPr txBox="1"/>
          <p:nvPr/>
        </p:nvSpPr>
        <p:spPr>
          <a:xfrm>
            <a:off x="517639" y="1162723"/>
            <a:ext cx="11521961" cy="279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crystal calorimeter using 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pCsI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( short decay time of 30ns ) to tackle the high background rate (~1 MHz/crystal ):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crystal unit 5×5×28(15X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; 4 APD(1×1cm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HK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enhance light yield, ~8900 crystals in total.</a:t>
            </a:r>
          </a:p>
          <a:p>
            <a:pPr marL="342900" indent="-34290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Developed and implemented a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dead-time free pileup correction algorithm involving waveform fitting based on pipelined optimal filtering. </a:t>
            </a:r>
          </a:p>
          <a:p>
            <a:pPr marL="342900" indent="-34290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Developed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fully-readout ECAL prototype with 5×5 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pCsI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crystals. Carried out two beam tests of the prototype at CERN PS:  </a:t>
            </a:r>
            <a:r>
              <a:rPr lang="el-GR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σ</a:t>
            </a:r>
            <a:r>
              <a:rPr lang="en-US" altLang="zh-CN" sz="2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/E~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2.1%, </a:t>
            </a:r>
            <a:r>
              <a:rPr lang="el-GR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σ</a:t>
            </a:r>
            <a:r>
              <a:rPr lang="en-US" altLang="zh-CN" sz="2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~5.5mm, </a:t>
            </a:r>
            <a:r>
              <a:rPr lang="el-GR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σ</a:t>
            </a:r>
            <a:r>
              <a:rPr lang="en-US" altLang="zh-CN" sz="2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~280ps @1GeV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380EB91-FE5C-4F29-A0C8-9F8A382987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51" y="4275514"/>
            <a:ext cx="2971800" cy="2170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AC809-57E5-4317-8453-453F496FA8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25" y="4855952"/>
            <a:ext cx="3149375" cy="1421035"/>
          </a:xfrm>
          <a:prstGeom prst="rect">
            <a:avLst/>
          </a:prstGeom>
        </p:spPr>
      </p:pic>
      <p:grpSp>
        <p:nvGrpSpPr>
          <p:cNvPr id="12" name="组合 21">
            <a:extLst>
              <a:ext uri="{FF2B5EF4-FFF2-40B4-BE49-F238E27FC236}">
                <a16:creationId xmlns:a16="http://schemas.microsoft.com/office/drawing/2014/main" id="{F997567E-C617-4C41-A2C7-72ECCC0C28AD}"/>
              </a:ext>
            </a:extLst>
          </p:cNvPr>
          <p:cNvGrpSpPr/>
          <p:nvPr/>
        </p:nvGrpSpPr>
        <p:grpSpPr>
          <a:xfrm>
            <a:off x="6064600" y="4550747"/>
            <a:ext cx="2495240" cy="1789176"/>
            <a:chOff x="4786452" y="314203"/>
            <a:chExt cx="3482039" cy="2355912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53394A67-C4F3-4D74-AFBE-3056B33275C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40065" y="845221"/>
              <a:ext cx="1652122" cy="1824894"/>
            </a:xfrm>
            <a:prstGeom prst="rect">
              <a:avLst/>
            </a:prstGeom>
          </p:spPr>
        </p:pic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2CF195EB-AD12-4031-92BB-1CDAC171504F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786452" y="314203"/>
              <a:ext cx="3482039" cy="44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 err="1">
                  <a:solidFill>
                    <a:srgbClr val="0000FF"/>
                  </a:solidFill>
                </a:rPr>
                <a:t>pCsI</a:t>
              </a:r>
              <a:r>
                <a:rPr lang="en-US" altLang="zh-CN" sz="1600" dirty="0">
                  <a:solidFill>
                    <a:srgbClr val="0000FF"/>
                  </a:solidFill>
                </a:rPr>
                <a:t> sprayed with WLS</a:t>
              </a:r>
              <a:endParaRPr lang="zh-CN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Right Arrow 28">
            <a:extLst>
              <a:ext uri="{FF2B5EF4-FFF2-40B4-BE49-F238E27FC236}">
                <a16:creationId xmlns:a16="http://schemas.microsoft.com/office/drawing/2014/main" id="{03294B93-C83F-47F3-84EA-F5F538546FC0}"/>
              </a:ext>
            </a:extLst>
          </p:cNvPr>
          <p:cNvSpPr/>
          <p:nvPr/>
        </p:nvSpPr>
        <p:spPr>
          <a:xfrm>
            <a:off x="6509400" y="5580087"/>
            <a:ext cx="479502" cy="4348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文本框 16">
            <a:extLst>
              <a:ext uri="{FF2B5EF4-FFF2-40B4-BE49-F238E27FC236}">
                <a16:creationId xmlns:a16="http://schemas.microsoft.com/office/drawing/2014/main" id="{D1143FCE-701C-428A-B61D-C689807BA4E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17369" y="4133839"/>
            <a:ext cx="499149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dirty="0"/>
              <a:t>Light yield : 50 </a:t>
            </a:r>
            <a:r>
              <a:rPr lang="en-US" altLang="zh-CN" sz="2000" dirty="0" err="1"/>
              <a:t>p.e.</a:t>
            </a:r>
            <a:r>
              <a:rPr lang="en-US" altLang="zh-CN" sz="2000" dirty="0"/>
              <a:t>/MeV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2000" dirty="0"/>
              <a:t>300 </a:t>
            </a:r>
            <a:r>
              <a:rPr lang="en-US" altLang="zh-CN" sz="2000" dirty="0" err="1"/>
              <a:t>p.e.</a:t>
            </a:r>
            <a:r>
              <a:rPr lang="en-US" altLang="zh-CN" sz="2000" dirty="0"/>
              <a:t>/MeV</a:t>
            </a:r>
            <a:endParaRPr lang="zh-CN" altLang="en-US" sz="2000" dirty="0"/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3FF7A1C4-F0AF-1C2F-ACCF-F3CB933BCB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487" y="4053779"/>
            <a:ext cx="3379000" cy="235086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75E0F9-AC74-401D-BF41-3708EC5D0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44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5780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410F2F-2736-3610-DF82-64241B44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N" altLang="zh-CN" sz="4800" dirty="0">
                <a:latin typeface="+mn-lt"/>
              </a:rPr>
              <a:t>Muon Detector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3C1752E-46E8-F02C-143C-32794A95A40E}"/>
              </a:ext>
            </a:extLst>
          </p:cNvPr>
          <p:cNvSpPr txBox="1"/>
          <p:nvPr/>
        </p:nvSpPr>
        <p:spPr>
          <a:xfrm>
            <a:off x="346912" y="1015931"/>
            <a:ext cx="5825288" cy="210826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Scintillator strip + WLS + </a:t>
            </a:r>
            <a:r>
              <a:rPr lang="en-US" altLang="zh-CN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1463" lvl="1" indent="-176213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and fabrication of the scintillator unit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reflector, fiber groove, optical coupling, surface processing. </a:t>
            </a:r>
          </a:p>
          <a:p>
            <a:pPr marL="271463" lvl="1" indent="-176213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Fabricated 2.4 long scintillator units (efficiency&gt;95%) and a 50×50 cm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scintillator strip array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7A59EDE-81FE-D82C-8690-C4873AEE3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9629" y="4323568"/>
            <a:ext cx="1866971" cy="11474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15FBF7-00E7-596C-6C1E-32ECF4B1B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37" y="4327932"/>
            <a:ext cx="1663442" cy="11430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66BADA-8C06-C6D4-91B3-CAF9F8379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929" y="3221801"/>
            <a:ext cx="1840429" cy="1073748"/>
          </a:xfrm>
          <a:prstGeom prst="rect">
            <a:avLst/>
          </a:prstGeom>
        </p:spPr>
      </p:pic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1A9923F4-74B2-6AF6-A42E-6F5B31F0459C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33" y="3177912"/>
            <a:ext cx="1807367" cy="11625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3CED5B-AA87-D320-646E-83822E3B26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29" y="5509368"/>
            <a:ext cx="1173456" cy="9545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0A5F761-F0E2-F677-DC4A-3F02A1F181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146" y="5512622"/>
            <a:ext cx="1245823" cy="95133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FBDED0E-0D4E-B1A6-46F0-8233DD20D1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029" y="5509368"/>
            <a:ext cx="1268371" cy="95133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03B8FAA-0D39-097E-E620-191B88E8ACF0}"/>
              </a:ext>
            </a:extLst>
          </p:cNvPr>
          <p:cNvSpPr txBox="1"/>
          <p:nvPr/>
        </p:nvSpPr>
        <p:spPr>
          <a:xfrm>
            <a:off x="6248400" y="1014065"/>
            <a:ext cx="5412236" cy="215956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Glass RPC</a:t>
            </a:r>
          </a:p>
          <a:p>
            <a:pPr marL="271463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Developed glass RPC fabrication techniques and built a 40×40 cm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glass prototype.</a:t>
            </a:r>
          </a:p>
          <a:p>
            <a:pPr marL="271463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Focusing on low-resistivity glass RPC for high count rate capabilities. Built some small prototypes.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564DF46-CB6C-0E3D-47ED-1E52443507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100" y="3338452"/>
            <a:ext cx="1802968" cy="134613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EE7EB1-5683-940F-D386-D0F4526519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901" y="3345532"/>
            <a:ext cx="1718390" cy="134613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8BEE688-B932-99DC-637B-AFDA27E841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630" y="4761743"/>
            <a:ext cx="1252304" cy="163905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BFF01EC-7D99-B0E1-F19A-B5121DE5AA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697" y="4761743"/>
            <a:ext cx="2293903" cy="163905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13C17E5-B7A0-175C-624D-654FF405712F}"/>
              </a:ext>
            </a:extLst>
          </p:cNvPr>
          <p:cNvSpPr/>
          <p:nvPr/>
        </p:nvSpPr>
        <p:spPr>
          <a:xfrm>
            <a:off x="381000" y="990600"/>
            <a:ext cx="5715000" cy="55886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D31B7FB-96CC-6077-B2F5-A3DC3A54FB24}"/>
              </a:ext>
            </a:extLst>
          </p:cNvPr>
          <p:cNvSpPr/>
          <p:nvPr/>
        </p:nvSpPr>
        <p:spPr>
          <a:xfrm>
            <a:off x="6096000" y="990600"/>
            <a:ext cx="5638800" cy="55886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0CCDDA0-7BE5-4412-8A15-6A762FC70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45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25176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2196EF-BA02-3FCC-981D-F688635B5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163812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Ongoing effort on development of readout ASICs and readout systems for all sub-detectors. Prototype ASIC chips and readout systems have been developed and tested (with detectors). Some ASIC designs have undergone three iterations and are maturing.  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AC916A-33FA-FDAD-DCFB-5C8DE71E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Readout Electronics</a:t>
            </a:r>
          </a:p>
        </p:txBody>
      </p:sp>
      <p:pic>
        <p:nvPicPr>
          <p:cNvPr id="4" name="图片 5" descr="电子设备的屏幕&#10;&#10;中度可信度描述已自动生成">
            <a:extLst>
              <a:ext uri="{FF2B5EF4-FFF2-40B4-BE49-F238E27FC236}">
                <a16:creationId xmlns:a16="http://schemas.microsoft.com/office/drawing/2014/main" id="{8EB2F032-C075-4023-DF6E-CDD2037E5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529" y="3741764"/>
            <a:ext cx="1487520" cy="738263"/>
          </a:xfrm>
          <a:prstGeom prst="rect">
            <a:avLst/>
          </a:prstGeom>
        </p:spPr>
      </p:pic>
      <p:pic>
        <p:nvPicPr>
          <p:cNvPr id="5" name="图片 7" descr="表格&#10;&#10;描述已自动生成">
            <a:extLst>
              <a:ext uri="{FF2B5EF4-FFF2-40B4-BE49-F238E27FC236}">
                <a16:creationId xmlns:a16="http://schemas.microsoft.com/office/drawing/2014/main" id="{21B39D82-8A84-AC70-4655-E74FE415E2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134" y="2950153"/>
            <a:ext cx="1492131" cy="688994"/>
          </a:xfrm>
          <a:prstGeom prst="rect">
            <a:avLst/>
          </a:prstGeom>
        </p:spPr>
      </p:pic>
      <p:graphicFrame>
        <p:nvGraphicFramePr>
          <p:cNvPr id="6" name="对象 25">
            <a:extLst>
              <a:ext uri="{FF2B5EF4-FFF2-40B4-BE49-F238E27FC236}">
                <a16:creationId xmlns:a16="http://schemas.microsoft.com/office/drawing/2014/main" id="{642386AB-4B1F-6B17-BF48-DA1570B35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302" y="3031849"/>
          <a:ext cx="3448778" cy="141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5" imgW="20402430" imgH="7334477" progId="Visio.Drawing.15">
                  <p:embed/>
                </p:oleObj>
              </mc:Choice>
              <mc:Fallback>
                <p:oleObj r:id="rId5" imgW="20402430" imgH="7334477" progId="Visio.Drawing.15">
                  <p:embed/>
                  <p:pic>
                    <p:nvPicPr>
                      <p:cNvPr id="6" name="对象 25">
                        <a:extLst>
                          <a:ext uri="{FF2B5EF4-FFF2-40B4-BE49-F238E27FC236}">
                            <a16:creationId xmlns:a16="http://schemas.microsoft.com/office/drawing/2014/main" id="{642386AB-4B1F-6B17-BF48-DA1570B35A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302" y="3031849"/>
                        <a:ext cx="3448778" cy="14160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3">
            <a:extLst>
              <a:ext uri="{FF2B5EF4-FFF2-40B4-BE49-F238E27FC236}">
                <a16:creationId xmlns:a16="http://schemas.microsoft.com/office/drawing/2014/main" id="{4B87FF91-F5AA-23BA-0BC4-4F976C0A6A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54" y="4683281"/>
            <a:ext cx="3751942" cy="1799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5CA6F-2BC1-6E9D-84C6-4EE2764D07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620" y="4685261"/>
            <a:ext cx="1983116" cy="1807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90B20-07EF-67F6-4996-9FCDD6689F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600" y="5000988"/>
            <a:ext cx="2676074" cy="1476012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419BB118-B8ED-3F6A-A59A-6C7287C83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660" y="2477802"/>
            <a:ext cx="4730496" cy="944702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B9BBC3D7-F52E-B7DF-9138-4AAB098C251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101679" y="3393067"/>
            <a:ext cx="1242983" cy="148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D031D4E-1B75-8830-0BB8-E8FC1EEAFC7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133" y="3429000"/>
            <a:ext cx="2524379" cy="124298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DD2B046A-A319-6514-743C-F47EE82E22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0235" y="4624879"/>
            <a:ext cx="2022166" cy="1929327"/>
          </a:xfrm>
          <a:prstGeom prst="rect">
            <a:avLst/>
          </a:prstGeom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AE79BCC7-29D6-4A77-8712-F6CD098F2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46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826532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30F4F6F-3BE0-569B-6933-8ABE4328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5" y="0"/>
            <a:ext cx="11643276" cy="804672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Trigger, DAQ, Clock, Data Transmission 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90D0097-BFB7-D33D-95D0-7EFB8DE50E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319714"/>
            <a:ext cx="2895600" cy="125228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69FC692-20D7-C9C9-E18C-CE7615220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55" y="4703941"/>
            <a:ext cx="2774511" cy="1849259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F4163519-E9AA-9B38-B68D-F1C069A64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810000"/>
            <a:ext cx="3581400" cy="244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B4AB80-3E53-CCEE-484A-E9A266EFA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3116674"/>
            <a:ext cx="2590800" cy="3434547"/>
          </a:xfrm>
          <a:prstGeom prst="rect">
            <a:avLst/>
          </a:prstGeom>
        </p:spPr>
      </p:pic>
      <p:graphicFrame>
        <p:nvGraphicFramePr>
          <p:cNvPr id="13" name="对象 3">
            <a:extLst>
              <a:ext uri="{FF2B5EF4-FFF2-40B4-BE49-F238E27FC236}">
                <a16:creationId xmlns:a16="http://schemas.microsoft.com/office/drawing/2014/main" id="{DEE07E1F-98FF-44F4-8A30-2AEB67A0D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3033" y="1094136"/>
          <a:ext cx="4952996" cy="2359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Visio" r:id="rId8" imgW="8359015" imgH="3413651" progId="Visio.Drawing.15">
                  <p:embed/>
                </p:oleObj>
              </mc:Choice>
              <mc:Fallback>
                <p:oleObj name="Visio" r:id="rId8" imgW="8359015" imgH="3413651" progId="Visio.Drawing.15">
                  <p:embed/>
                  <p:pic>
                    <p:nvPicPr>
                      <p:cNvPr id="13" name="对象 3">
                        <a:extLst>
                          <a:ext uri="{FF2B5EF4-FFF2-40B4-BE49-F238E27FC236}">
                            <a16:creationId xmlns:a16="http://schemas.microsoft.com/office/drawing/2014/main" id="{DEE07E1F-98FF-44F4-8A30-2AEB67A0D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3033" y="1094136"/>
                        <a:ext cx="4952996" cy="23596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698E7BE-BD10-0924-A470-72BDC1705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49" y="1038601"/>
            <a:ext cx="6583884" cy="2009399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Clock jitter ~ 5ps, physics event rate ~400 kHz @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Jpsi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 rate ~30 GB/s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Design and development of architectures, algorithms, firmware, software, hardware components, ASICs, prototype systems </a:t>
            </a:r>
            <a:endParaRPr lang="en-CN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9BC8A48-E719-4420-902B-131F4F97C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47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19661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94A55DE-2138-465E-AA0F-15308184B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693" y="1629263"/>
            <a:ext cx="2817987" cy="211431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11C48AB2-5FE1-433E-BE56-18F2397B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Combined Beam Tests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FBA03-7A46-4DD8-802E-EC1E3071C936}"/>
              </a:ext>
            </a:extLst>
          </p:cNvPr>
          <p:cNvSpPr txBox="1"/>
          <p:nvPr/>
        </p:nvSpPr>
        <p:spPr>
          <a:xfrm>
            <a:off x="76200" y="971490"/>
            <a:ext cx="1203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Two test beam campaigns for combined systems (ITK, RICH, DTOF, EMC, Clock, Trigger, DAQ)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E26874A-1C07-415B-BBE8-9C643BC124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00" y="1629263"/>
            <a:ext cx="2784555" cy="211431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B1F835C-1866-42F9-B516-A177C1B858A3}"/>
              </a:ext>
            </a:extLst>
          </p:cNvPr>
          <p:cNvSpPr/>
          <p:nvPr/>
        </p:nvSpPr>
        <p:spPr>
          <a:xfrm>
            <a:off x="5949986" y="1676400"/>
            <a:ext cx="570861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CERN PS T9 beam line (Aug. 2025 &amp; Oct. 2025 )</a:t>
            </a:r>
            <a:endParaRPr lang="en-CN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C45FE0-6CF3-A048-15FD-6B03E251E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6" y="5023757"/>
            <a:ext cx="2429895" cy="1485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ED13F5-4658-7F4F-5764-34211D0BF332}"/>
              </a:ext>
            </a:extLst>
          </p:cNvPr>
          <p:cNvSpPr txBox="1"/>
          <p:nvPr/>
        </p:nvSpPr>
        <p:spPr>
          <a:xfrm>
            <a:off x="819912" y="4569330"/>
            <a:ext cx="22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DTOF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Prototype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3912C7-699B-B11A-F4D3-22225A5BDBF3}"/>
              </a:ext>
            </a:extLst>
          </p:cNvPr>
          <p:cNvSpPr txBox="1"/>
          <p:nvPr/>
        </p:nvSpPr>
        <p:spPr>
          <a:xfrm>
            <a:off x="3165219" y="436252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MC Prototype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A4669F0-B59E-42B8-9CB1-12B1FEF776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083" y="4740298"/>
            <a:ext cx="1742163" cy="1803006"/>
          </a:xfrm>
          <a:prstGeom prst="rect">
            <a:avLst/>
          </a:prstGeom>
        </p:spPr>
      </p:pic>
      <p:pic>
        <p:nvPicPr>
          <p:cNvPr id="25" name="内容占位符 4">
            <a:extLst>
              <a:ext uri="{FF2B5EF4-FFF2-40B4-BE49-F238E27FC236}">
                <a16:creationId xmlns:a16="http://schemas.microsoft.com/office/drawing/2014/main" id="{A0267EB6-7F74-4A08-95F2-E6F9265EB2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398" y="4308284"/>
            <a:ext cx="2211727" cy="125529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8C0293-1F46-4252-87F4-93135FD8F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105" y="5538652"/>
            <a:ext cx="2022113" cy="1004652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4BDAA8B7-470D-4F6F-A280-6389594B0CB7}"/>
              </a:ext>
            </a:extLst>
          </p:cNvPr>
          <p:cNvSpPr txBox="1"/>
          <p:nvPr/>
        </p:nvSpPr>
        <p:spPr>
          <a:xfrm>
            <a:off x="6248400" y="4002200"/>
            <a:ext cx="19968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DTOF: </a:t>
            </a:r>
            <a:r>
              <a:rPr lang="el-GR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σ</a:t>
            </a:r>
            <a:r>
              <a:rPr lang="en-US" b="1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~25 </a:t>
            </a:r>
            <a:r>
              <a:rPr lang="en-US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ps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31">
            <a:extLst>
              <a:ext uri="{FF2B5EF4-FFF2-40B4-BE49-F238E27FC236}">
                <a16:creationId xmlns:a16="http://schemas.microsoft.com/office/drawing/2014/main" id="{54BB5417-9DA2-34F5-168E-F79DB2E4C5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73" y="1486349"/>
            <a:ext cx="4680446" cy="2833624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30D795C2-EF10-2524-5EBE-A2752920B8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293" y="4208710"/>
            <a:ext cx="3187507" cy="2192089"/>
          </a:xfrm>
          <a:prstGeom prst="rect">
            <a:avLst/>
          </a:prstGeom>
        </p:spPr>
      </p:pic>
      <p:sp>
        <p:nvSpPr>
          <p:cNvPr id="28" name="TextBox 19">
            <a:extLst>
              <a:ext uri="{FF2B5EF4-FFF2-40B4-BE49-F238E27FC236}">
                <a16:creationId xmlns:a16="http://schemas.microsoft.com/office/drawing/2014/main" id="{C263315A-A49D-48AB-B83C-0A77CAACF04E}"/>
              </a:ext>
            </a:extLst>
          </p:cNvPr>
          <p:cNvSpPr txBox="1"/>
          <p:nvPr/>
        </p:nvSpPr>
        <p:spPr>
          <a:xfrm>
            <a:off x="9038822" y="3993188"/>
            <a:ext cx="22117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EMC: </a:t>
            </a:r>
            <a:r>
              <a:rPr lang="el-GR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σ</a:t>
            </a:r>
            <a:r>
              <a:rPr lang="en-US" altLang="zh-CN" b="1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/E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~2.1%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9907FD-88DE-4A6A-8F3D-FEE5A5E2E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48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77211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9800" y="4191000"/>
            <a:ext cx="7772400" cy="1285876"/>
          </a:xfrm>
        </p:spPr>
        <p:txBody>
          <a:bodyPr>
            <a:normAutofit/>
          </a:bodyPr>
          <a:lstStyle/>
          <a:p>
            <a:pPr algn="ctr"/>
            <a:r>
              <a:rPr lang="en-US" altLang="zh-CN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status and planning</a:t>
            </a:r>
          </a:p>
        </p:txBody>
      </p:sp>
    </p:spTree>
    <p:extLst>
      <p:ext uri="{BB962C8B-B14F-4D97-AF65-F5344CB8AC3E}">
        <p14:creationId xmlns:p14="http://schemas.microsoft.com/office/powerpoint/2010/main" val="3816129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758C28F8-BCF2-4BC2-A706-34693B56B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572000"/>
            <a:ext cx="3305992" cy="2007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57AEC-3D94-4784-891C-32B41F809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98" y="2686206"/>
            <a:ext cx="4511635" cy="221704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C35644E-98C7-4D01-A0AE-98D0AF12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Site: Hefei, Anhui Province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ite:  “Future Big Science City”…">
            <a:extLst>
              <a:ext uri="{FF2B5EF4-FFF2-40B4-BE49-F238E27FC236}">
                <a16:creationId xmlns:a16="http://schemas.microsoft.com/office/drawing/2014/main" id="{2E74033B-AD0B-47E8-B473-2ACC4A170124}"/>
              </a:ext>
            </a:extLst>
          </p:cNvPr>
          <p:cNvSpPr txBox="1"/>
          <p:nvPr/>
        </p:nvSpPr>
        <p:spPr>
          <a:xfrm>
            <a:off x="348851" y="883494"/>
            <a:ext cx="7336266" cy="87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000" b="1">
                <a:solidFill>
                  <a:srgbClr val="011993"/>
                </a:solidFill>
              </a:defRPr>
            </a:pPr>
            <a:r>
              <a:rPr lang="en-US" altLang="zh-CN" sz="2200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Hefei Comprehensive National Science Center</a:t>
            </a:r>
          </a:p>
          <a:p>
            <a:pPr>
              <a:lnSpc>
                <a:spcPct val="120000"/>
              </a:lnSpc>
              <a:defRPr sz="3000" b="1">
                <a:solidFill>
                  <a:srgbClr val="011993"/>
                </a:solidFill>
              </a:defRPr>
            </a:pPr>
            <a:r>
              <a:rPr lang="en-US" altLang="zh-CN" sz="2200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sz="2200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Big Science City</a:t>
            </a:r>
            <a:r>
              <a:rPr lang="en-US" altLang="zh-CN" sz="2200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Hefei, Anhui Province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DE83DFB-4CB2-41FD-9D40-9E61A633B766}"/>
              </a:ext>
            </a:extLst>
          </p:cNvPr>
          <p:cNvSpPr/>
          <p:nvPr/>
        </p:nvSpPr>
        <p:spPr>
          <a:xfrm>
            <a:off x="2362200" y="5425147"/>
            <a:ext cx="871153" cy="332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765" y="351"/>
                </a:lnTo>
                <a:lnTo>
                  <a:pt x="21600" y="0"/>
                </a:lnTo>
              </a:path>
            </a:pathLst>
          </a:custGeom>
          <a:ln w="50800">
            <a:solidFill>
              <a:srgbClr val="9411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50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pic>
        <p:nvPicPr>
          <p:cNvPr id="8" name="pasted-movie.png" descr="pasted-movie.png">
            <a:extLst>
              <a:ext uri="{FF2B5EF4-FFF2-40B4-BE49-F238E27FC236}">
                <a16:creationId xmlns:a16="http://schemas.microsoft.com/office/drawing/2014/main" id="{5A8D60BC-F229-4FA9-9EFD-AFC43E2F6AF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b="10618"/>
          <a:stretch>
            <a:fillRect/>
          </a:stretch>
        </p:blipFill>
        <p:spPr>
          <a:xfrm>
            <a:off x="2837712" y="3967609"/>
            <a:ext cx="3240000" cy="2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cm= 2 - 7 GeV，L &gt; 0.5 x 1035 cm-2 s-1…">
            <a:extLst>
              <a:ext uri="{FF2B5EF4-FFF2-40B4-BE49-F238E27FC236}">
                <a16:creationId xmlns:a16="http://schemas.microsoft.com/office/drawing/2014/main" id="{F9A67A2A-71A5-4053-AF30-7B9520C88D9A}"/>
              </a:ext>
            </a:extLst>
          </p:cNvPr>
          <p:cNvSpPr txBox="1"/>
          <p:nvPr/>
        </p:nvSpPr>
        <p:spPr>
          <a:xfrm>
            <a:off x="6324600" y="5181600"/>
            <a:ext cx="5869514" cy="122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27600" indent="-327600">
              <a:lnSpc>
                <a:spcPct val="114000"/>
              </a:lnSpc>
              <a:buSzPct val="123000"/>
              <a:buFont typeface="Helvetica Neue"/>
              <a:buChar char="•"/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Funded 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364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 CNY by Anhui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Province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7600" indent="-327600">
              <a:lnSpc>
                <a:spcPct val="114000"/>
              </a:lnSpc>
              <a:buSzPct val="123000"/>
              <a:buFont typeface="Helvetica Neue"/>
              <a:buChar char="•"/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Construction budget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~5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 Billion CNY</a:t>
            </a:r>
            <a:endParaRPr lang="en-US" altLang="zh-C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73421135-6342-42AC-AB22-D477F2EFDC2D}"/>
              </a:ext>
            </a:extLst>
          </p:cNvPr>
          <p:cNvGrpSpPr/>
          <p:nvPr/>
        </p:nvGrpSpPr>
        <p:grpSpPr>
          <a:xfrm>
            <a:off x="2078663" y="1919178"/>
            <a:ext cx="2841200" cy="1834605"/>
            <a:chOff x="1886362" y="2055470"/>
            <a:chExt cx="2841200" cy="1834605"/>
          </a:xfrm>
        </p:grpSpPr>
        <p:sp>
          <p:nvSpPr>
            <p:cNvPr id="26" name="对话气泡: 矩形 25">
              <a:extLst>
                <a:ext uri="{FF2B5EF4-FFF2-40B4-BE49-F238E27FC236}">
                  <a16:creationId xmlns:a16="http://schemas.microsoft.com/office/drawing/2014/main" id="{00C27D4E-92A4-4747-AD4B-7DCAD82AA3BA}"/>
                </a:ext>
              </a:extLst>
            </p:cNvPr>
            <p:cNvSpPr/>
            <p:nvPr/>
          </p:nvSpPr>
          <p:spPr>
            <a:xfrm>
              <a:off x="1886362" y="2055470"/>
              <a:ext cx="2841200" cy="1834605"/>
            </a:xfrm>
            <a:prstGeom prst="wedgeRectCallout">
              <a:avLst>
                <a:gd name="adj1" fmla="val 98857"/>
                <a:gd name="adj2" fmla="val 37811"/>
              </a:avLst>
            </a:prstGeom>
            <a:gradFill>
              <a:gsLst>
                <a:gs pos="10000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 w="19050" cap="rnd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pasted-movie.png" descr="pasted-movie.png">
              <a:extLst>
                <a:ext uri="{FF2B5EF4-FFF2-40B4-BE49-F238E27FC236}">
                  <a16:creationId xmlns:a16="http://schemas.microsoft.com/office/drawing/2014/main" id="{7BB84E9A-3E78-42A5-B3DA-CB45B9AE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830" r="7859"/>
            <a:stretch>
              <a:fillRect/>
            </a:stretch>
          </p:blipFill>
          <p:spPr>
            <a:xfrm>
              <a:off x="1948576" y="2132032"/>
              <a:ext cx="2716772" cy="1655980"/>
            </a:xfrm>
            <a:prstGeom prst="rect">
              <a:avLst/>
            </a:prstGeom>
            <a:ln w="12700">
              <a:solidFill>
                <a:schemeClr val="accent1">
                  <a:shade val="95000"/>
                  <a:satMod val="105000"/>
                </a:schemeClr>
              </a:solidFill>
              <a:miter lim="400000"/>
            </a:ln>
          </p:spPr>
        </p:pic>
        <p:sp>
          <p:nvSpPr>
            <p:cNvPr id="22" name="Hefei Advanced Light Facility (HALF) - under construction">
              <a:extLst>
                <a:ext uri="{FF2B5EF4-FFF2-40B4-BE49-F238E27FC236}">
                  <a16:creationId xmlns:a16="http://schemas.microsoft.com/office/drawing/2014/main" id="{D7FE4FD5-C9F7-42E3-9EF8-AB01CE1AC03E}"/>
                </a:ext>
              </a:extLst>
            </p:cNvPr>
            <p:cNvSpPr txBox="1"/>
            <p:nvPr/>
          </p:nvSpPr>
          <p:spPr>
            <a:xfrm>
              <a:off x="1985734" y="2137406"/>
              <a:ext cx="2589982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3000" b="1">
                  <a:solidFill>
                    <a:srgbClr val="FFFFFF"/>
                  </a:solidFill>
                </a:defRPr>
              </a:lvl1pPr>
            </a:lstStyle>
            <a:p>
              <a:r>
                <a:rPr sz="1600" dirty="0"/>
                <a:t>Hefei Advanced Light Facility (HALF) - under construction</a:t>
              </a:r>
            </a:p>
          </p:txBody>
        </p:sp>
      </p:grpSp>
      <p:sp>
        <p:nvSpPr>
          <p:cNvPr id="29" name="对话气泡: 矩形 28">
            <a:extLst>
              <a:ext uri="{FF2B5EF4-FFF2-40B4-BE49-F238E27FC236}">
                <a16:creationId xmlns:a16="http://schemas.microsoft.com/office/drawing/2014/main" id="{4961E212-73EF-41C6-8F0E-FC4515EEE6EB}"/>
              </a:ext>
            </a:extLst>
          </p:cNvPr>
          <p:cNvSpPr/>
          <p:nvPr/>
        </p:nvSpPr>
        <p:spPr>
          <a:xfrm>
            <a:off x="7929738" y="967457"/>
            <a:ext cx="4021713" cy="1718749"/>
          </a:xfrm>
          <a:prstGeom prst="wedgeRectCallout">
            <a:avLst>
              <a:gd name="adj1" fmla="val -98918"/>
              <a:gd name="adj2" fmla="val 86094"/>
            </a:avLst>
          </a:prstGeom>
          <a:noFill/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Hefei Advanced Light Facility (HALF) - under construction">
            <a:extLst>
              <a:ext uri="{FF2B5EF4-FFF2-40B4-BE49-F238E27FC236}">
                <a16:creationId xmlns:a16="http://schemas.microsoft.com/office/drawing/2014/main" id="{F240B398-7767-4D7C-B6BF-846C4F59A733}"/>
              </a:ext>
            </a:extLst>
          </p:cNvPr>
          <p:cNvSpPr txBox="1"/>
          <p:nvPr/>
        </p:nvSpPr>
        <p:spPr>
          <a:xfrm>
            <a:off x="8001000" y="1125217"/>
            <a:ext cx="3505200" cy="41036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en-US" sz="2000" dirty="0"/>
              <a:t>Super Tau-Charm Facility</a:t>
            </a:r>
            <a:r>
              <a:rPr sz="2000" dirty="0"/>
              <a:t> (</a:t>
            </a:r>
            <a:r>
              <a:rPr lang="en-US" sz="2000" dirty="0"/>
              <a:t>STCF</a:t>
            </a:r>
            <a:r>
              <a:rPr sz="2000" dirty="0"/>
              <a:t>)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BA27C43-0867-4329-8560-E6E625DC9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592" y="917230"/>
            <a:ext cx="4085536" cy="1708007"/>
          </a:xfrm>
          <a:prstGeom prst="rect">
            <a:avLst/>
          </a:prstGeom>
        </p:spPr>
      </p:pic>
      <p:pic>
        <p:nvPicPr>
          <p:cNvPr id="19" name="pasted-movie.png" descr="pasted-movie.png">
            <a:extLst>
              <a:ext uri="{FF2B5EF4-FFF2-40B4-BE49-F238E27FC236}">
                <a16:creationId xmlns:a16="http://schemas.microsoft.com/office/drawing/2014/main" id="{9622F5B0-FC03-4415-A8CA-D1244FFF3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9478" y="2267363"/>
            <a:ext cx="2013104" cy="15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B9B6962-D2AA-4E99-8E98-9125392AA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079695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D958-E00F-4A75-BDFD-E4D11E630925}"/>
              </a:ext>
            </a:extLst>
          </p:cNvPr>
          <p:cNvSpPr txBox="1">
            <a:spLocks/>
          </p:cNvSpPr>
          <p:nvPr/>
        </p:nvSpPr>
        <p:spPr>
          <a:xfrm>
            <a:off x="3962400" y="-19800"/>
            <a:ext cx="5714999" cy="7056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3200" b="1" i="0" kern="1200" dirty="0" smtClean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Project Schedule</a:t>
            </a:r>
            <a:endParaRPr lang="en-C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348DDA8-0625-4AA9-ABBC-08D8FDCB4680}"/>
              </a:ext>
            </a:extLst>
          </p:cNvPr>
          <p:cNvGrpSpPr/>
          <p:nvPr/>
        </p:nvGrpSpPr>
        <p:grpSpPr>
          <a:xfrm>
            <a:off x="262688" y="892829"/>
            <a:ext cx="11506202" cy="4043321"/>
            <a:chOff x="5159688" y="1872092"/>
            <a:chExt cx="33294238" cy="18659114"/>
          </a:xfrm>
          <a:effectLst/>
        </p:grpSpPr>
        <p:graphicFrame>
          <p:nvGraphicFramePr>
            <p:cNvPr id="15" name="Table 1">
              <a:extLst>
                <a:ext uri="{FF2B5EF4-FFF2-40B4-BE49-F238E27FC236}">
                  <a16:creationId xmlns:a16="http://schemas.microsoft.com/office/drawing/2014/main" id="{315CF9EF-CC5A-4817-A4E4-984C0F0AE6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89909106"/>
                </p:ext>
              </p:extLst>
            </p:nvPr>
          </p:nvGraphicFramePr>
          <p:xfrm>
            <a:off x="5159688" y="4555265"/>
            <a:ext cx="33294238" cy="14969974"/>
          </p:xfrm>
          <a:graphic>
            <a:graphicData uri="http://schemas.openxmlformats.org/drawingml/2006/table">
              <a:tbl>
                <a:tblPr/>
                <a:tblGrid>
                  <a:gridCol w="191714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499384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491142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521734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533400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2095502">
                    <a:extLst>
                      <a:ext uri="{9D8B030D-6E8A-4147-A177-3AD203B41FA5}">
                        <a16:colId xmlns:a16="http://schemas.microsoft.com/office/drawing/2014/main" val="930978125"/>
                      </a:ext>
                    </a:extLst>
                  </a:gridCol>
                </a:tblGrid>
                <a:tr h="610488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25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300" b="1" dirty="0"/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+mj-lt"/>
                            <a:ea typeface="Futura"/>
                            <a:cs typeface="Futura"/>
                            <a:sym typeface="Futura"/>
                          </a:rPr>
                          <a:t>2018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2019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2020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2021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2022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2023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2024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2025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2026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2027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2028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2029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2030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2031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2032 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noFill/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lang="en-US" altLang="zh-CN" sz="1300" b="1" kern="12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2033-204</a:t>
                        </a:r>
                        <a:r>
                          <a:rPr lang="en-US" altLang="zh-CN"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3</a:t>
                        </a:r>
                        <a:endParaRPr sz="1300" b="1" dirty="0">
                          <a:latin typeface="Arial" panose="020B0604020202020204" pitchFamily="34" charset="0"/>
                          <a:ea typeface="Futura"/>
                          <a:cs typeface="Arial" panose="020B0604020202020204" pitchFamily="34" charset="0"/>
                          <a:sym typeface="Futura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noFill/>
                        <a:miter lim="400000"/>
                      </a:lnL>
                      <a:lnR w="0">
                        <a:miter lim="400000"/>
                      </a:lnR>
                      <a:lnT w="0">
                        <a:noFill/>
                        <a:miter lim="400000"/>
                      </a:lnT>
                      <a:lnB w="12700" cap="flat" cmpd="sng" algn="ctr">
                        <a:solidFill>
                          <a:srgbClr val="747474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734655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lang="en-US" sz="1800" b="1" dirty="0">
                            <a:solidFill>
                              <a:srgbClr val="4E8F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C</a:t>
                        </a:r>
                        <a:r>
                          <a:rPr lang="en-US" altLang="zh-CN" sz="1800" b="1" dirty="0">
                            <a:solidFill>
                              <a:srgbClr val="4E8F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onceptual design and </a:t>
                        </a:r>
                        <a:r>
                          <a:rPr sz="1800" b="1" dirty="0">
                            <a:solidFill>
                              <a:srgbClr val="4E8F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CDR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gridSpan="2"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60389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800" b="1" dirty="0">
                            <a:solidFill>
                              <a:srgbClr val="0F34A6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Key Technology R&amp;D and TDR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F34A6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F34A6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kumimoji="0" lang="zh-CN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Helvetica Neue"/>
                          <a:sym typeface="Helvetica Neue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F34A6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r>
                          <a:rPr kumimoji="0" lang="zh-CN" altLang="en-US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Helvetica Neue"/>
                            <a:sym typeface="Helvetica Neue"/>
                          </a:rPr>
                          <a:t>⭐️</a:t>
                        </a:r>
                        <a:endParaRPr sz="24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1033A7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302EF3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gridSpan="2"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19187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800" b="1" dirty="0">
                            <a:solidFill>
                              <a:srgbClr val="942193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Construction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noFill/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 marL="8255" marR="8255" marT="8255" marB="0" anchor="ctr" horzOverflow="overflow">
                      <a:lnL w="12700">
                        <a:noFill/>
                        <a:miter lim="400000"/>
                      </a:lnL>
                      <a:lnR w="0">
                        <a:miter lim="400000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619187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800" b="1" dirty="0">
                            <a:solidFill>
                              <a:srgbClr val="531B93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Operation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2400">
                            <a:solidFill>
                              <a:srgbClr val="C00000"/>
                            </a:solidFill>
                            <a:latin typeface="Futura Bold"/>
                            <a:ea typeface="Futura Bold"/>
                            <a:cs typeface="Futura Bold"/>
                            <a:sym typeface="Futura Bold"/>
                          </a:defRPr>
                        </a:pPr>
                        <a:endParaRPr sz="1600" dirty="0">
                          <a:solidFill>
                            <a:schemeClr val="bg1"/>
                          </a:solidFill>
                          <a:highlight>
                            <a:srgbClr val="F2F2F2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noFill/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 marL="8255" marR="8255" marT="8255" marB="0" anchor="ctr" horzOverflow="overflow">
                      <a:lnL w="12700">
                        <a:noFill/>
                        <a:miter lim="400000"/>
                      </a:lnL>
                      <a:lnR w="0">
                        <a:miter lim="400000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0">
                        <a:noFill/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C1F8E">
                          <a:alpha val="5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sp>
          <p:nvSpPr>
            <p:cNvPr id="16" name="14th five-year plan">
              <a:extLst>
                <a:ext uri="{FF2B5EF4-FFF2-40B4-BE49-F238E27FC236}">
                  <a16:creationId xmlns:a16="http://schemas.microsoft.com/office/drawing/2014/main" id="{F25F7978-6EBB-4805-988B-7BEA0CABBCB6}"/>
                </a:ext>
              </a:extLst>
            </p:cNvPr>
            <p:cNvSpPr txBox="1"/>
            <p:nvPr/>
          </p:nvSpPr>
          <p:spPr>
            <a:xfrm>
              <a:off x="15088706" y="1872092"/>
              <a:ext cx="6985481" cy="18937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lvl="0" indent="0" defTabSz="82550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14</a:t>
              </a:r>
              <a:r>
                <a:rPr kumimoji="0" sz="2000" b="1" i="0" u="none" strike="noStrike" kern="0" cap="none" spc="0" normalizeH="0" baseline="31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th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five-year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plan</a:t>
              </a:r>
            </a:p>
          </p:txBody>
        </p:sp>
        <p:sp>
          <p:nvSpPr>
            <p:cNvPr id="17" name="15th five-year plan">
              <a:extLst>
                <a:ext uri="{FF2B5EF4-FFF2-40B4-BE49-F238E27FC236}">
                  <a16:creationId xmlns:a16="http://schemas.microsoft.com/office/drawing/2014/main" id="{2EFFC97D-286C-43FB-A490-A56D0D4F311C}"/>
                </a:ext>
              </a:extLst>
            </p:cNvPr>
            <p:cNvSpPr txBox="1"/>
            <p:nvPr/>
          </p:nvSpPr>
          <p:spPr>
            <a:xfrm>
              <a:off x="22267319" y="1951490"/>
              <a:ext cx="6985481" cy="18937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lvl="0" indent="0" defTabSz="82550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15</a:t>
              </a:r>
              <a:r>
                <a:rPr kumimoji="0" sz="2000" b="1" i="0" u="none" strike="noStrike" kern="0" cap="none" spc="0" normalizeH="0" baseline="31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th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five-year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plan</a:t>
              </a: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0BB88090-3468-4165-AC15-71160B170D88}"/>
                </a:ext>
              </a:extLst>
            </p:cNvPr>
            <p:cNvSpPr/>
            <p:nvPr/>
          </p:nvSpPr>
          <p:spPr>
            <a:xfrm>
              <a:off x="15119137" y="3845260"/>
              <a:ext cx="6929895" cy="0"/>
            </a:xfrm>
            <a:prstGeom prst="line">
              <a:avLst/>
            </a:prstGeom>
            <a:ln w="63500">
              <a:solidFill>
                <a:srgbClr val="CF7F66">
                  <a:hueOff val="-485923"/>
                  <a:satOff val="-14474"/>
                  <a:lumOff val="-11330"/>
                </a:srgbClr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3EB4CCD4-9548-437B-A012-A401AA80DB65}"/>
                </a:ext>
              </a:extLst>
            </p:cNvPr>
            <p:cNvSpPr/>
            <p:nvPr/>
          </p:nvSpPr>
          <p:spPr>
            <a:xfrm>
              <a:off x="22121948" y="3845261"/>
              <a:ext cx="7276223" cy="0"/>
            </a:xfrm>
            <a:prstGeom prst="line">
              <a:avLst/>
            </a:prstGeom>
            <a:ln w="63500">
              <a:solidFill>
                <a:srgbClr val="CF7F66">
                  <a:hueOff val="-485923"/>
                  <a:satOff val="-14474"/>
                  <a:lumOff val="-11330"/>
                </a:srgbClr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BD3B18A6-D6C1-4C15-AF2E-4C42F317A908}"/>
                </a:ext>
              </a:extLst>
            </p:cNvPr>
            <p:cNvSpPr/>
            <p:nvPr/>
          </p:nvSpPr>
          <p:spPr>
            <a:xfrm flipH="1" flipV="1">
              <a:off x="14971894" y="1941900"/>
              <a:ext cx="3" cy="7979117"/>
            </a:xfrm>
            <a:prstGeom prst="line">
              <a:avLst/>
            </a:prstGeom>
            <a:ln w="12700">
              <a:solidFill>
                <a:srgbClr val="ABABAB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35ED7C3D-0628-4192-B073-5BEF2D8F9CFC}"/>
                </a:ext>
              </a:extLst>
            </p:cNvPr>
            <p:cNvSpPr/>
            <p:nvPr/>
          </p:nvSpPr>
          <p:spPr>
            <a:xfrm flipV="1">
              <a:off x="29398171" y="2085139"/>
              <a:ext cx="0" cy="7979117"/>
            </a:xfrm>
            <a:prstGeom prst="line">
              <a:avLst/>
            </a:prstGeom>
            <a:ln w="12700">
              <a:solidFill>
                <a:srgbClr val="ABABAB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2" name="⭐️">
              <a:extLst>
                <a:ext uri="{FF2B5EF4-FFF2-40B4-BE49-F238E27FC236}">
                  <a16:creationId xmlns:a16="http://schemas.microsoft.com/office/drawing/2014/main" id="{648BC8E6-9C91-4AFA-B9A4-42B6CD29AA8B}"/>
                </a:ext>
              </a:extLst>
            </p:cNvPr>
            <p:cNvSpPr txBox="1"/>
            <p:nvPr/>
          </p:nvSpPr>
          <p:spPr>
            <a:xfrm>
              <a:off x="11123898" y="6045671"/>
              <a:ext cx="2451771" cy="22701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marL="0" marR="0" lvl="0" indent="0" defTabSz="82550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8AD213ED-5615-4852-9EE0-8B1815B4A081}"/>
                </a:ext>
              </a:extLst>
            </p:cNvPr>
            <p:cNvSpPr/>
            <p:nvPr/>
          </p:nvSpPr>
          <p:spPr>
            <a:xfrm>
              <a:off x="21488735" y="12446563"/>
              <a:ext cx="540595" cy="465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lnTo>
                    <a:pt x="0" y="17490"/>
                  </a:lnTo>
                  <a:lnTo>
                    <a:pt x="21600" y="21600"/>
                  </a:lnTo>
                </a:path>
              </a:pathLst>
            </a:custGeom>
            <a:ln w="41275">
              <a:solidFill>
                <a:srgbClr val="C00000"/>
              </a:solidFill>
              <a:miter lim="400000"/>
              <a:headEnd type="oval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4" name="Submit project proposal to central government:…">
              <a:extLst>
                <a:ext uri="{FF2B5EF4-FFF2-40B4-BE49-F238E27FC236}">
                  <a16:creationId xmlns:a16="http://schemas.microsoft.com/office/drawing/2014/main" id="{1F6F6C5C-D543-4816-BB86-D35EA1425C9F}"/>
                </a:ext>
              </a:extLst>
            </p:cNvPr>
            <p:cNvSpPr txBox="1"/>
            <p:nvPr/>
          </p:nvSpPr>
          <p:spPr>
            <a:xfrm>
              <a:off x="14097069" y="17098751"/>
              <a:ext cx="17815678" cy="3432455"/>
            </a:xfrm>
            <a:prstGeom prst="rect">
              <a:avLst/>
            </a:prstGeom>
            <a:ln w="34925">
              <a:solidFill>
                <a:srgbClr val="C00000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ts val="2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0F34A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Submit project proposal to central government:</a:t>
              </a:r>
            </a:p>
            <a:p>
              <a:pPr marL="0" marR="0" lvl="0" indent="0" algn="ctr" defTabSz="825500" eaLnBrk="1" fontAlgn="auto" latinLnBrk="0" hangingPunct="0">
                <a:lnSpc>
                  <a:spcPts val="2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Science, budget, feasibility and contribution to society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F253084-F349-48AE-9826-5EB9065DCD3C}"/>
              </a:ext>
            </a:extLst>
          </p:cNvPr>
          <p:cNvSpPr txBox="1"/>
          <p:nvPr/>
        </p:nvSpPr>
        <p:spPr>
          <a:xfrm>
            <a:off x="1371600" y="5177979"/>
            <a:ext cx="10058400" cy="1251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marL="234000" indent="-198000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14</a:t>
            </a:r>
            <a:r>
              <a:rPr kumimoji="1" lang="en-US" altLang="zh-CN" sz="2000" b="1" baseline="300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th</a:t>
            </a: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five-years plan :</a:t>
            </a:r>
            <a:r>
              <a:rPr kumimoji="1" lang="zh-CN" altLang="en-US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CDR/TDR </a:t>
            </a: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and</a:t>
            </a:r>
            <a:r>
              <a:rPr kumimoji="1" lang="en-US" altLang="zh-CN" sz="2000" b="1" dirty="0">
                <a:solidFill>
                  <a:srgbClr val="302EF3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Key technology R&amp;D</a:t>
            </a: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, 364 M CNY </a:t>
            </a:r>
          </a:p>
          <a:p>
            <a:pPr marL="234000" indent="-198000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15</a:t>
            </a:r>
            <a:r>
              <a:rPr kumimoji="1" lang="en-US" altLang="zh-CN" sz="2000" b="1" baseline="300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th</a:t>
            </a: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five-years plan :</a:t>
            </a:r>
            <a:r>
              <a:rPr kumimoji="1" lang="zh-CN" altLang="en-US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Construction</a:t>
            </a:r>
            <a:r>
              <a:rPr kumimoji="1" lang="en-US" altLang="zh-CN" sz="2000" b="1" dirty="0">
                <a:solidFill>
                  <a:srgbClr val="302EF3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5 years, ~5 B CNY</a:t>
            </a:r>
          </a:p>
          <a:p>
            <a:pPr marL="234000" indent="-198000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Operating for 10-15 years; upgrading; operating again for ~10 years</a:t>
            </a:r>
            <a:endParaRPr kumimoji="1" lang="zh-CN" altLang="en-US" sz="2000" b="1" dirty="0"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7A481864-629A-4CE2-9CEC-64F0A014092B}"/>
              </a:ext>
            </a:extLst>
          </p:cNvPr>
          <p:cNvSpPr/>
          <p:nvPr/>
        </p:nvSpPr>
        <p:spPr>
          <a:xfrm flipH="1" flipV="1">
            <a:off x="6120791" y="751506"/>
            <a:ext cx="1" cy="2091425"/>
          </a:xfrm>
          <a:prstGeom prst="line">
            <a:avLst/>
          </a:prstGeom>
          <a:ln w="12700">
            <a:solidFill>
              <a:srgbClr val="ABABA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latin typeface="+mn-lt"/>
                <a:ea typeface="+mn-ea"/>
                <a:cs typeface="+mn-cs"/>
                <a:sym typeface="Helvetica Neue Light"/>
              </a:defRPr>
            </a:pP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9122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F3D37AD-B485-42DB-BE01-ECC259B2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sz="4300" kern="0" dirty="0">
                <a:latin typeface="+mj-lt"/>
                <a:ea typeface="STZhongsong" panose="02010600040101010101" pitchFamily="2" charset="-122"/>
              </a:rPr>
              <a:t>Team &amp; Collaboration</a:t>
            </a:r>
            <a:endParaRPr lang="zh-CN" altLang="en-US" sz="4300" kern="0" dirty="0">
              <a:latin typeface="+mj-lt"/>
              <a:ea typeface="STZhongsong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724124-8EDD-46FA-8714-5B2889E1EE6E}"/>
              </a:ext>
            </a:extLst>
          </p:cNvPr>
          <p:cNvSpPr txBox="1"/>
          <p:nvPr/>
        </p:nvSpPr>
        <p:spPr>
          <a:xfrm>
            <a:off x="1469267" y="5925883"/>
            <a:ext cx="9601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Ongoing efforts to strengthen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collaboration with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BINP, KEK, INFN-LNF, DRD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others, especially on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accelerator development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78859F4-1006-42C9-AC62-01FB71B9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62" y="896683"/>
            <a:ext cx="9919210" cy="50292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225020-17F0-4B55-94E3-BEAF81472D6E}"/>
              </a:ext>
            </a:extLst>
          </p:cNvPr>
          <p:cNvSpPr/>
          <p:nvPr/>
        </p:nvSpPr>
        <p:spPr>
          <a:xfrm>
            <a:off x="533400" y="914400"/>
            <a:ext cx="4532244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rPr lang="en-US" altLang="zh-CN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universities/Institutes:</a:t>
            </a:r>
          </a:p>
          <a:p>
            <a:pPr>
              <a:lnSpc>
                <a:spcPct val="120000"/>
              </a:lnSpc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rPr lang="en-US" altLang="zh-CN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faculties and 140 graduate students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9BD4FB0-2A79-4008-97C7-0525454D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51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034379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066800"/>
            <a:ext cx="11582400" cy="51816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Submit project proposal to the central government (National Development and Reform Commission, NDRC) for construction in the 15th Five-Year Plan (2026-2030)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Several rounds of selection (done, waiting for final decision)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National competition from all fields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Lasting about one year from the first half 2025 (first two rounds within CAS)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approved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Feasibility study phase will come very soon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Then the engineering design before the construction start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Ideal construction plan: 2028-2034 (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the 4G light source HALF to complete in 2028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Construction budget: ~5.0 billion RMB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8288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Project Proposal to the Government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324EB703-2328-40E9-9CF9-2D1A57401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52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76355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599" y="1066800"/>
            <a:ext cx="7903941" cy="5334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 and Physics CDR published in 2021 (2024)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Accelerator CDR completed in 2025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both Chinese and English editions, Spring 2025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Internal review (Jan. 2025) and international review (June 2025)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Published in NST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Sci. Tech. 36, 242 (2025)]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460 authors from  around the  world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project proposal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Only in Chinese edition (several versions)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Submitted to the CAS and the central government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TDR scheduled late 2026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Chinese edition before October 2026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English edition by end 2026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295400" y="206064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Reports Writing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324EB703-2328-40E9-9CF9-2D1A57401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53</a:t>
            </a:fld>
            <a:endParaRPr lang="en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3F6B4E-1609-4431-B915-7C6BEAC5C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73" y="1066800"/>
            <a:ext cx="358832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34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066800"/>
            <a:ext cx="11582400" cy="51816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R&amp;D efforts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Two items identified for R&amp;D or prototyping (soon to start): 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2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 for one standard vacuum cell of the collider ring arcs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22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IP chamber prototype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late 2026, will identify more items (or the following-up of the current ones) for R&amp;D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1430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More key technology R&amp;D on the accelerator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89E95E-B973-4634-8804-DF3210AA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54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90442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B72E-EF39-472C-9CC3-0B583291212C}"/>
              </a:ext>
            </a:extLst>
          </p:cNvPr>
          <p:cNvSpPr txBox="1">
            <a:spLocks/>
          </p:cNvSpPr>
          <p:nvPr/>
        </p:nvSpPr>
        <p:spPr>
          <a:xfrm>
            <a:off x="3657600" y="-63841"/>
            <a:ext cx="7810500" cy="769441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3200" b="1" i="0" kern="1200" dirty="0" smtClean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IAC meetings</a:t>
            </a:r>
            <a:endParaRPr lang="en-C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AEB2EF75-89DE-4127-97AB-FE006DE069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737" y="1304881"/>
          <a:ext cx="3767336" cy="50797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4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57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主席</a:t>
                      </a:r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noFill/>
                      <a:prstDash val="solid"/>
                    </a:lnR>
                    <a:lnT w="19050" cmpd="sng">
                      <a:solidFill>
                        <a:srgbClr val="466A94"/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Guy Wilkinson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19050" cmpd="sng">
                      <a:solidFill>
                        <a:srgbClr val="466A94"/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U.  of Oxford 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19050" cmpd="sng">
                      <a:solidFill>
                        <a:srgbClr val="466A94"/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000" kern="12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英国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19050" cmpd="sng">
                      <a:solidFill>
                        <a:srgbClr val="466A94"/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5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副主席</a:t>
                      </a:r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noFill/>
                      <a:prstDash val="solid"/>
                    </a:lnR>
                    <a:lnT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Frank Zimmermann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CERN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瑞士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12700" cmpd="sng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42">
                <a:tc rowSpan="20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成员</a:t>
                      </a:r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9050" cmpd="sng">
                      <a:solidFill>
                        <a:srgbClr val="466A9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Marica Biagini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INFN Frascati-National Lab.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意大利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44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Ikaros Bigi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U.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of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Notre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Dame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美国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144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Alexander Bondar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BINP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俄罗斯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Tom Browder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U.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of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Hawaii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美国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赵光达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Perking U.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中国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高原宁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Perking U.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中国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Wolfgang Gradl</a:t>
                      </a:r>
                      <a:endParaRPr lang="en-US" sz="100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JGUM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德国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David Hitlin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CIT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美国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Tord Johansson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Uppsala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U.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瑞典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Marek Karliner</a:t>
                      </a:r>
                      <a:endParaRPr lang="en-US" sz="100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Tel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Aviv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U.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以色列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530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Eugeny Levichev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BINP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俄罗斯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马余刚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Fudan U.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中国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00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Mikihiko Nakao</a:t>
                      </a:r>
                      <a:endParaRPr lang="en-US" sz="100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KEK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日本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Stephen Olsen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Chung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Ang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U.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韩国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Alexey Petrov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South Carolina U.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美国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77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Antonio Pich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Valencia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U.</a:t>
                      </a: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IFIC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西班牙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610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Makoto Tobiyama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KEK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日本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0136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赵红卫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IMP, CAS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中国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8922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赵振堂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SARI, CAS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中国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9530">
                <a:tc vMerge="1">
                  <a:txBody>
                    <a:bodyPr/>
                    <a:lstStyle/>
                    <a:p>
                      <a:endParaRPr lang="en-CN"/>
                    </a:p>
                  </a:txBody>
                  <a:tcPr marL="82451" marR="82451" marT="0" marB="0" anchor="ctr">
                    <a:lnL w="12700" cmpd="sng">
                      <a:noFill/>
                    </a:lnL>
                    <a:lnR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noFill/>
                    </a:lnT>
                    <a:lnB w="19050" cmpd="sng">
                      <a:solidFill>
                        <a:srgbClr val="466A9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邹冰松</a:t>
                      </a:r>
                      <a:endParaRPr lang="en-US" sz="1000" dirty="0">
                        <a:ln>
                          <a:noFill/>
                        </a:ln>
                        <a:solidFill>
                          <a:srgbClr val="0B3A75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Helvetica Neue" panose="02000503000000020004" pitchFamily="2" charset="0"/>
                      </a:endParaRP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9050" cmpd="sng">
                      <a:solidFill>
                        <a:srgbClr val="466A9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Tsinghua U.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6350" cmpd="sng">
                      <a:noFill/>
                      <a:prstDash val="solid"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9050" cmpd="sng">
                      <a:solidFill>
                        <a:srgbClr val="466A9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n>
                            <a:noFill/>
                          </a:ln>
                          <a:solidFill>
                            <a:srgbClr val="0B3A75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Helvetica Neue" panose="02000503000000020004" pitchFamily="2" charset="0"/>
                        </a:rPr>
                        <a:t>中国</a:t>
                      </a:r>
                    </a:p>
                  </a:txBody>
                  <a:tcPr marL="82451" marR="82451" marT="0" marB="0" anchor="ctr">
                    <a:lnL w="6350" cmpd="sng">
                      <a:noFill/>
                      <a:prstDash val="solid"/>
                    </a:lnL>
                    <a:lnR w="12700" cmpd="sng">
                      <a:noFill/>
                    </a:lnR>
                    <a:lnT w="63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9050" cmpd="sng">
                      <a:solidFill>
                        <a:srgbClr val="466A9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69F1CDF0-7CDB-4AB5-978A-B431552E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703" y="772035"/>
            <a:ext cx="1890497" cy="2580765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B7375FC-5A8F-464B-B1C5-4049EBA90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75" y="772035"/>
            <a:ext cx="1802132" cy="2580765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8414FFB-2C15-4661-9BAA-E04D7751AE54}"/>
              </a:ext>
            </a:extLst>
          </p:cNvPr>
          <p:cNvGrpSpPr/>
          <p:nvPr/>
        </p:nvGrpSpPr>
        <p:grpSpPr>
          <a:xfrm>
            <a:off x="3797394" y="739859"/>
            <a:ext cx="2370413" cy="5761556"/>
            <a:chOff x="4155793" y="842642"/>
            <a:chExt cx="2370413" cy="576155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F2CEBA4-3AFD-45DA-B056-A930C4B3C563}"/>
                </a:ext>
              </a:extLst>
            </p:cNvPr>
            <p:cNvGrpSpPr/>
            <p:nvPr/>
          </p:nvGrpSpPr>
          <p:grpSpPr>
            <a:xfrm>
              <a:off x="4174090" y="5005644"/>
              <a:ext cx="2352116" cy="1598554"/>
              <a:chOff x="8181400" y="1142999"/>
              <a:chExt cx="3360586" cy="2204735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31F81B79-C5E8-404F-8344-5BCBB2EB966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5799" y="1142999"/>
                <a:ext cx="3086100" cy="1737799"/>
              </a:xfrm>
              <a:prstGeom prst="rect">
                <a:avLst/>
              </a:prstGeom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A2C0D74-3B4A-489B-8EB5-8592DF9095B0}"/>
                  </a:ext>
                </a:extLst>
              </p:cNvPr>
              <p:cNvSpPr txBox="1"/>
              <p:nvPr/>
            </p:nvSpPr>
            <p:spPr>
              <a:xfrm>
                <a:off x="8181400" y="2880798"/>
                <a:ext cx="3360586" cy="466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Arial Narrow" panose="020B0606020202030204" pitchFamily="34" charset="0"/>
                  </a:rPr>
                  <a:t>2025. May 3</a:t>
                </a:r>
                <a:r>
                  <a:rPr lang="en-US" altLang="zh-CN" sz="1600" b="1" baseline="30000" dirty="0">
                    <a:latin typeface="Arial Narrow" panose="020B0606020202030204" pitchFamily="34" charset="0"/>
                  </a:rPr>
                  <a:t>rd</a:t>
                </a:r>
                <a:r>
                  <a:rPr lang="en-US" altLang="zh-CN" sz="1600" b="1" dirty="0">
                    <a:latin typeface="Arial Narrow" panose="020B0606020202030204" pitchFamily="34" charset="0"/>
                  </a:rPr>
                  <a:t> IAC meeting</a:t>
                </a:r>
                <a:endParaRPr lang="zh-CN" altLang="en-US" sz="1600" b="1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4965AB6-8C3E-4D63-9B38-95A5187E5802}"/>
                </a:ext>
              </a:extLst>
            </p:cNvPr>
            <p:cNvGrpSpPr/>
            <p:nvPr/>
          </p:nvGrpSpPr>
          <p:grpSpPr>
            <a:xfrm>
              <a:off x="4155793" y="2930390"/>
              <a:ext cx="2328089" cy="1585138"/>
              <a:chOff x="4612646" y="941940"/>
              <a:chExt cx="3326257" cy="213880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4EECA49-B8D7-4A8E-AE19-31234846F50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322" b="11679"/>
              <a:stretch>
                <a:fillRect/>
              </a:stretch>
            </p:blipFill>
            <p:spPr>
              <a:xfrm>
                <a:off x="4707256" y="941940"/>
                <a:ext cx="3086100" cy="1700104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F34C03-6B71-485E-BA1E-D2741AB885BA}"/>
                  </a:ext>
                </a:extLst>
              </p:cNvPr>
              <p:cNvSpPr txBox="1"/>
              <p:nvPr/>
            </p:nvSpPr>
            <p:spPr>
              <a:xfrm>
                <a:off x="4612646" y="2623941"/>
                <a:ext cx="3326257" cy="45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Arial Narrow" panose="020B0606020202030204" pitchFamily="34" charset="0"/>
                  </a:rPr>
                  <a:t>2024 Oct. 2</a:t>
                </a:r>
                <a:r>
                  <a:rPr lang="en-US" altLang="zh-CN" sz="1600" b="1" baseline="30000" dirty="0">
                    <a:latin typeface="Arial Narrow" panose="020B0606020202030204" pitchFamily="34" charset="0"/>
                  </a:rPr>
                  <a:t>nd</a:t>
                </a:r>
                <a:r>
                  <a:rPr lang="en-US" altLang="zh-CN" sz="1600" b="1" dirty="0">
                    <a:latin typeface="Arial Narrow" panose="020B0606020202030204" pitchFamily="34" charset="0"/>
                  </a:rPr>
                  <a:t> IAC meeting</a:t>
                </a:r>
                <a:endParaRPr lang="zh-CN" altLang="en-US" sz="1600" b="1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8D4D902F-2FF9-44C9-BDFB-8E531610410B}"/>
                </a:ext>
              </a:extLst>
            </p:cNvPr>
            <p:cNvSpPr/>
            <p:nvPr/>
          </p:nvSpPr>
          <p:spPr>
            <a:xfrm rot="5400000">
              <a:off x="4936659" y="2494974"/>
              <a:ext cx="613532" cy="31826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C9FA170-1CD0-4D37-9964-38A9A440A918}"/>
                </a:ext>
              </a:extLst>
            </p:cNvPr>
            <p:cNvGrpSpPr/>
            <p:nvPr/>
          </p:nvGrpSpPr>
          <p:grpSpPr>
            <a:xfrm>
              <a:off x="4176494" y="842642"/>
              <a:ext cx="2315181" cy="1597632"/>
              <a:chOff x="617789" y="1143000"/>
              <a:chExt cx="2892237" cy="1584740"/>
            </a:xfrm>
          </p:grpSpPr>
          <p:pic>
            <p:nvPicPr>
              <p:cNvPr id="3" name="Picture 6">
                <a:extLst>
                  <a:ext uri="{FF2B5EF4-FFF2-40B4-BE49-F238E27FC236}">
                    <a16:creationId xmlns:a16="http://schemas.microsoft.com/office/drawing/2014/main" id="{F6F1D1E7-6467-4FE3-B7A0-333AFDEEA84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786" y="1143000"/>
                <a:ext cx="2698377" cy="1249833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D99F4A6-B626-4FD1-A9EB-C32CD28293A7}"/>
                  </a:ext>
                </a:extLst>
              </p:cNvPr>
              <p:cNvSpPr txBox="1"/>
              <p:nvPr/>
            </p:nvSpPr>
            <p:spPr>
              <a:xfrm>
                <a:off x="617789" y="2391918"/>
                <a:ext cx="2892237" cy="335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Arial Narrow" panose="020B0606020202030204" pitchFamily="34" charset="0"/>
                  </a:rPr>
                  <a:t>2024 Jan. 1</a:t>
                </a:r>
                <a:r>
                  <a:rPr lang="en-US" altLang="zh-CN" sz="1600" b="1" baseline="30000" dirty="0">
                    <a:latin typeface="Arial Narrow" panose="020B0606020202030204" pitchFamily="34" charset="0"/>
                  </a:rPr>
                  <a:t>st</a:t>
                </a:r>
                <a:r>
                  <a:rPr lang="en-US" altLang="zh-CN" sz="1600" b="1" dirty="0">
                    <a:latin typeface="Arial Narrow" panose="020B0606020202030204" pitchFamily="34" charset="0"/>
                  </a:rPr>
                  <a:t> IAC meeting</a:t>
                </a:r>
                <a:endParaRPr lang="zh-CN" altLang="en-US" sz="1600" b="1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8" name="箭头: 右 17">
              <a:extLst>
                <a:ext uri="{FF2B5EF4-FFF2-40B4-BE49-F238E27FC236}">
                  <a16:creationId xmlns:a16="http://schemas.microsoft.com/office/drawing/2014/main" id="{D3DC31F7-DE1D-4B7D-97CA-B57C1BE8CAD5}"/>
                </a:ext>
              </a:extLst>
            </p:cNvPr>
            <p:cNvSpPr/>
            <p:nvPr/>
          </p:nvSpPr>
          <p:spPr>
            <a:xfrm rot="5400000">
              <a:off x="4985286" y="4558932"/>
              <a:ext cx="613532" cy="31826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72F01AB-C392-4210-8497-B64455E6DD12}"/>
                </a:ext>
              </a:extLst>
            </p:cNvPr>
            <p:cNvSpPr txBox="1"/>
            <p:nvPr/>
          </p:nvSpPr>
          <p:spPr>
            <a:xfrm>
              <a:off x="5603966" y="2893423"/>
              <a:ext cx="9144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CC604B0-B579-4450-AD1B-C8B055CEE5C1}"/>
              </a:ext>
            </a:extLst>
          </p:cNvPr>
          <p:cNvSpPr txBox="1"/>
          <p:nvPr/>
        </p:nvSpPr>
        <p:spPr>
          <a:xfrm>
            <a:off x="43919" y="829826"/>
            <a:ext cx="405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1F497D"/>
                </a:solidFill>
              </a:rPr>
              <a:t>International Advisory Committee</a:t>
            </a:r>
            <a:endParaRPr lang="zh-CN" altLang="en-US" sz="2000" b="1" dirty="0">
              <a:solidFill>
                <a:srgbClr val="1F497D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22B7227-F3FF-4CCF-9D1D-98AC5CDA86AB}"/>
              </a:ext>
            </a:extLst>
          </p:cNvPr>
          <p:cNvSpPr txBox="1"/>
          <p:nvPr/>
        </p:nvSpPr>
        <p:spPr>
          <a:xfrm>
            <a:off x="6672063" y="6141690"/>
            <a:ext cx="37673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Great helps and encouragements!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0070409-E75F-49DF-8A86-1BA3737BD853}"/>
              </a:ext>
            </a:extLst>
          </p:cNvPr>
          <p:cNvSpPr/>
          <p:nvPr/>
        </p:nvSpPr>
        <p:spPr>
          <a:xfrm>
            <a:off x="6204237" y="3565151"/>
            <a:ext cx="5921247" cy="2462213"/>
          </a:xfrm>
          <a:prstGeom prst="rect">
            <a:avLst/>
          </a:prstGeom>
          <a:ln w="25400"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/>
              <a:t>STCF will be </a:t>
            </a:r>
            <a:r>
              <a:rPr lang="en-US" altLang="zh-CN" sz="1400" b="1" dirty="0">
                <a:solidFill>
                  <a:srgbClr val="C00000"/>
                </a:solidFill>
              </a:rPr>
              <a:t>a unique facility with a broad </a:t>
            </a:r>
            <a:r>
              <a:rPr lang="en-US" altLang="zh-CN" sz="1400" dirty="0"/>
              <a:t>and</a:t>
            </a:r>
            <a:r>
              <a:rPr lang="en-US" altLang="zh-CN" sz="1400" b="1" dirty="0">
                <a:solidFill>
                  <a:srgbClr val="C00000"/>
                </a:solidFill>
              </a:rPr>
              <a:t> impressive physics reach</a:t>
            </a:r>
            <a:r>
              <a:rPr lang="en-US" altLang="zh-CN" sz="1400" dirty="0"/>
              <a:t>. It will allow for results of </a:t>
            </a:r>
            <a:r>
              <a:rPr lang="en-US" altLang="zh-CN" sz="1400" b="1" dirty="0">
                <a:solidFill>
                  <a:srgbClr val="C00000"/>
                </a:solidFill>
              </a:rPr>
              <a:t>world-leading precision </a:t>
            </a:r>
            <a:r>
              <a:rPr lang="en-US" altLang="zh-CN" sz="1400" dirty="0"/>
              <a:t>in many important topics, and has </a:t>
            </a:r>
            <a:r>
              <a:rPr lang="en-US" altLang="zh-CN" sz="1400" b="1" dirty="0">
                <a:solidFill>
                  <a:srgbClr val="C00000"/>
                </a:solidFill>
              </a:rPr>
              <a:t>significant discovery potential</a:t>
            </a:r>
            <a:r>
              <a:rPr lang="en-US" altLang="zh-CN" sz="1400" dirty="0"/>
              <a:t>. It will </a:t>
            </a:r>
            <a:r>
              <a:rPr lang="en-US" altLang="zh-CN" sz="1400" b="1" dirty="0">
                <a:solidFill>
                  <a:srgbClr val="C00000"/>
                </a:solidFill>
              </a:rPr>
              <a:t>ideally complement </a:t>
            </a:r>
            <a:r>
              <a:rPr lang="en-US" altLang="zh-CN" sz="1400" dirty="0"/>
              <a:t>the other facilities that are currently operational or are foreseen for the 2030s and 2040s, and will be of </a:t>
            </a:r>
            <a:r>
              <a:rPr lang="en-US" altLang="zh-CN" sz="1400" b="1" dirty="0">
                <a:solidFill>
                  <a:srgbClr val="C00000"/>
                </a:solidFill>
              </a:rPr>
              <a:t>great interest </a:t>
            </a:r>
            <a:r>
              <a:rPr lang="en-US" altLang="zh-CN" sz="1400" dirty="0"/>
              <a:t>to the international particle physics community……... </a:t>
            </a:r>
          </a:p>
          <a:p>
            <a:r>
              <a:rPr lang="en-US" altLang="zh-CN" sz="1400" dirty="0"/>
              <a:t>The IAC is pleased to note </a:t>
            </a:r>
            <a:r>
              <a:rPr lang="en-US" altLang="zh-CN" sz="1400" b="1" dirty="0">
                <a:solidFill>
                  <a:srgbClr val="C00000"/>
                </a:solidFill>
              </a:rPr>
              <a:t>the substantial progress made in physics, detector and accelerator studies </a:t>
            </a:r>
            <a:r>
              <a:rPr lang="en-US" altLang="zh-CN" sz="1400" b="1" dirty="0"/>
              <a:t>…………..</a:t>
            </a:r>
          </a:p>
          <a:p>
            <a:r>
              <a:rPr lang="en-US" altLang="zh-CN" sz="1400" dirty="0"/>
              <a:t>   The IAC continues to </a:t>
            </a:r>
            <a:r>
              <a:rPr lang="en-US" altLang="zh-CN" sz="1400" b="1" dirty="0">
                <a:solidFill>
                  <a:srgbClr val="C00000"/>
                </a:solidFill>
              </a:rPr>
              <a:t>endorse the very high scientific merit of the project</a:t>
            </a:r>
            <a:r>
              <a:rPr lang="en-US" altLang="zh-CN" sz="1400" dirty="0"/>
              <a:t>. It congratulates the STCF team on </a:t>
            </a:r>
            <a:r>
              <a:rPr lang="en-US" altLang="zh-CN" sz="1400" b="1" dirty="0">
                <a:solidFill>
                  <a:srgbClr val="C00000"/>
                </a:solidFill>
              </a:rPr>
              <a:t>the excellent progress </a:t>
            </a:r>
            <a:r>
              <a:rPr lang="en-US" altLang="zh-CN" sz="1400" dirty="0"/>
              <a:t>made over the past year.</a:t>
            </a:r>
            <a:r>
              <a:rPr lang="en-US" altLang="zh-CN" sz="1400" b="1" dirty="0">
                <a:solidFill>
                  <a:srgbClr val="C00000"/>
                </a:solidFill>
              </a:rPr>
              <a:t> </a:t>
            </a:r>
            <a:r>
              <a:rPr lang="en-US" altLang="zh-CN" sz="1400" dirty="0"/>
              <a:t>Although substantial challenges remain to be overcome, the IAC considers that STCF will be able to </a:t>
            </a:r>
            <a:r>
              <a:rPr lang="en-US" altLang="zh-CN" sz="1400" b="1" dirty="0">
                <a:solidFill>
                  <a:srgbClr val="C00000"/>
                </a:solidFill>
              </a:rPr>
              <a:t>achieve its design goals within the timescale specified,…..</a:t>
            </a:r>
            <a:r>
              <a:rPr lang="en-US" altLang="zh-CN" sz="1400" dirty="0">
                <a:solidFill>
                  <a:srgbClr val="C00000"/>
                </a:solidFill>
              </a:rPr>
              <a:t>.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0BED229-F585-4FD4-AEA8-263EBFA87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9482" y="789635"/>
            <a:ext cx="1802132" cy="2563166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</p:spTree>
    <p:extLst>
      <p:ext uri="{BB962C8B-B14F-4D97-AF65-F5344CB8AC3E}">
        <p14:creationId xmlns:p14="http://schemas.microsoft.com/office/powerpoint/2010/main" val="2606912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066800"/>
            <a:ext cx="11582400" cy="51816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 the project application for construction in the 15th Five-Year Plan (2026-2030)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Under course,  national level selection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 work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Until end 2026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Review in the first half 2027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Strengthen the team and collaboration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Continuously strengthen the accelerator team by recruiting new staff and inviting more domestic collaborators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Enhance international collaborations, in particular, BINP, KEK and INFN-LNF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0D4F7647-8458-F614-9E47-7C6930B413AA}"/>
              </a:ext>
            </a:extLst>
          </p:cNvPr>
          <p:cNvSpPr txBox="1"/>
          <p:nvPr/>
        </p:nvSpPr>
        <p:spPr>
          <a:xfrm>
            <a:off x="1828800" y="228601"/>
            <a:ext cx="9144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STZhongsong" panose="02010600040101010101" pitchFamily="2" charset="-122"/>
                <a:cs typeface="Arial" panose="020B0604020202020204" pitchFamily="34" charset="0"/>
              </a:rPr>
              <a:t>Near-term Planning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89E95E-B973-4634-8804-DF3210AA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56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058491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87560" y="1051690"/>
            <a:ext cx="11271040" cy="43585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design and R&amp;D undergone great progresses, many thanks to all the team members and collaborators </a:t>
            </a:r>
          </a:p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Both Detector and Accelerator CDRs completed and reviewed</a:t>
            </a:r>
          </a:p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 under way, to be completed by end 2026</a:t>
            </a:r>
          </a:p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key technology R&amp;D and prototyping are in schedule, and more items being started</a:t>
            </a:r>
          </a:p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 the project proposal application for construction in 15th Five-Year Plan</a:t>
            </a:r>
          </a:p>
          <a:p>
            <a:pPr>
              <a:lnSpc>
                <a:spcPct val="110000"/>
              </a:lnSpc>
            </a:pPr>
            <a:r>
              <a:rPr lang="en-US" altLang="zh-CN" sz="26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Much welcome international collaboration!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325774" y="76200"/>
            <a:ext cx="3260035" cy="768626"/>
          </a:xfrm>
        </p:spPr>
        <p:txBody>
          <a:bodyPr>
            <a:normAutofit/>
          </a:bodyPr>
          <a:lstStyle/>
          <a:p>
            <a:r>
              <a:rPr lang="en-US" altLang="zh-CN" sz="4400" b="1" cap="all" dirty="0">
                <a:solidFill>
                  <a:srgbClr val="FF0000"/>
                </a:solidFill>
                <a:latin typeface="+mn-lt"/>
              </a:rPr>
              <a:t>Summary</a:t>
            </a:r>
            <a:endParaRPr lang="zh-CN" altLang="en-US" sz="4400" b="1" cap="all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52600" y="5681730"/>
            <a:ext cx="845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</a:rPr>
              <a:t>Thanks for your attention!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D7F2CE-8F43-4DBB-B20E-2F896AEFA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57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1094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5CD7969-7ACD-4EBB-8913-C2D8B9DA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Project Promotion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5F0CF688-D41E-4176-B519-1C70D3C85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115059"/>
            <a:ext cx="9601200" cy="49809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内容占位符 1">
            <a:extLst>
              <a:ext uri="{FF2B5EF4-FFF2-40B4-BE49-F238E27FC236}">
                <a16:creationId xmlns:a16="http://schemas.microsoft.com/office/drawing/2014/main" id="{2F1F0A54-A63F-4425-9299-701DC9694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038600"/>
            <a:ext cx="3810000" cy="2440622"/>
          </a:xfrm>
        </p:spPr>
        <p:txBody>
          <a:bodyPr/>
          <a:lstStyle/>
          <a:p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has a long-established base in tau-charm physics with BEPC (1990~)</a:t>
            </a:r>
          </a:p>
          <a:p>
            <a:r>
              <a:rPr lang="en-US" altLang="zh-CN" sz="220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was conceived to take the relay for another 30 years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4B538E1-ADF0-4724-9645-D074D39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6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9812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15496" y="3886200"/>
            <a:ext cx="7742903" cy="1133476"/>
          </a:xfrm>
        </p:spPr>
        <p:txBody>
          <a:bodyPr>
            <a:normAutofit/>
          </a:bodyPr>
          <a:lstStyle/>
          <a:p>
            <a:pPr algn="ctr"/>
            <a:r>
              <a:rPr lang="en-US" altLang="zh-CN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goals</a:t>
            </a:r>
          </a:p>
        </p:txBody>
      </p:sp>
    </p:spTree>
    <p:extLst>
      <p:ext uri="{BB962C8B-B14F-4D97-AF65-F5344CB8AC3E}">
        <p14:creationId xmlns:p14="http://schemas.microsoft.com/office/powerpoint/2010/main" val="139214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FE9F53B-21AA-483B-B6E4-87C60CFA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0"/>
            <a:ext cx="9448800" cy="804672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Physics at the Tau-Charm Energy Region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0B71ADB-318D-4DDE-8B55-363AD9AEBACB}"/>
              </a:ext>
            </a:extLst>
          </p:cNvPr>
          <p:cNvGrpSpPr/>
          <p:nvPr/>
        </p:nvGrpSpPr>
        <p:grpSpPr>
          <a:xfrm>
            <a:off x="22412" y="1114621"/>
            <a:ext cx="7261724" cy="3350563"/>
            <a:chOff x="539931" y="1290238"/>
            <a:chExt cx="11042469" cy="259077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45EE8D4-A0C8-4734-BC3B-393AF1737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931" y="1290238"/>
              <a:ext cx="11042469" cy="259077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1C08099-E671-41D9-A194-F9C16087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060" y="1367435"/>
              <a:ext cx="622845" cy="1750767"/>
            </a:xfrm>
            <a:prstGeom prst="rect">
              <a:avLst/>
            </a:prstGeom>
          </p:spPr>
        </p:pic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CB6DBA69-84E0-4B14-8CAB-5E3A83772839}"/>
                </a:ext>
              </a:extLst>
            </p:cNvPr>
            <p:cNvSpPr/>
            <p:nvPr/>
          </p:nvSpPr>
          <p:spPr>
            <a:xfrm>
              <a:off x="1892366" y="1385634"/>
              <a:ext cx="1950080" cy="2102390"/>
            </a:xfrm>
            <a:prstGeom prst="rect">
              <a:avLst/>
            </a:prstGeom>
            <a:solidFill>
              <a:srgbClr val="F34BD2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20">
              <a:extLst>
                <a:ext uri="{FF2B5EF4-FFF2-40B4-BE49-F238E27FC236}">
                  <a16:creationId xmlns:a16="http://schemas.microsoft.com/office/drawing/2014/main" id="{0F459A92-4C42-400D-9733-F49F69119604}"/>
                </a:ext>
              </a:extLst>
            </p:cNvPr>
            <p:cNvSpPr/>
            <p:nvPr/>
          </p:nvSpPr>
          <p:spPr>
            <a:xfrm>
              <a:off x="3867567" y="1385634"/>
              <a:ext cx="1862898" cy="2102390"/>
            </a:xfrm>
            <a:prstGeom prst="rect">
              <a:avLst/>
            </a:prstGeom>
            <a:solidFill>
              <a:srgbClr val="79FF21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21">
              <a:extLst>
                <a:ext uri="{FF2B5EF4-FFF2-40B4-BE49-F238E27FC236}">
                  <a16:creationId xmlns:a16="http://schemas.microsoft.com/office/drawing/2014/main" id="{7003DA94-EBAC-436A-9BB9-DD85C95D5078}"/>
                </a:ext>
              </a:extLst>
            </p:cNvPr>
            <p:cNvSpPr/>
            <p:nvPr/>
          </p:nvSpPr>
          <p:spPr>
            <a:xfrm>
              <a:off x="5742217" y="1395290"/>
              <a:ext cx="1933727" cy="2102390"/>
            </a:xfrm>
            <a:prstGeom prst="rect">
              <a:avLst/>
            </a:prstGeom>
            <a:solidFill>
              <a:srgbClr val="F3F137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9C857C62-B772-4216-ACE6-BF587B7FF1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62400" y="1785620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743BE1BB-0102-4F45-8DB6-C658317294D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76800" y="1785620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F1BDFBE9-8318-482D-949E-AC568B9025ED}"/>
                </a:ext>
              </a:extLst>
            </p:cNvPr>
            <p:cNvSpPr/>
            <p:nvPr/>
          </p:nvSpPr>
          <p:spPr>
            <a:xfrm>
              <a:off x="7690794" y="1385634"/>
              <a:ext cx="3720526" cy="21120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5098"/>
              </a:schemeClr>
            </a:solidFill>
            <a:ln>
              <a:solidFill>
                <a:srgbClr val="4A7EBB">
                  <a:alpha val="21176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6000"/>
                </a:lnSpc>
                <a:spcBef>
                  <a:spcPct val="20000"/>
                </a:spcBef>
                <a:buClr>
                  <a:srgbClr val="FF3399"/>
                </a:buClr>
                <a:defRPr/>
              </a:pPr>
              <a:endParaRPr kumimoji="1" lang="en-US" altLang="zh-CN" sz="2000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Symbol" panose="05050102010706020507" pitchFamily="18" charset="2"/>
              </a:endParaRPr>
            </a:p>
          </p:txBody>
        </p:sp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B9F70B93-24DE-BEFF-8C30-CE6C6C28B6CE}"/>
                </a:ext>
              </a:extLst>
            </p:cNvPr>
            <p:cNvSpPr txBox="1"/>
            <p:nvPr/>
          </p:nvSpPr>
          <p:spPr>
            <a:xfrm>
              <a:off x="7925642" y="2067497"/>
              <a:ext cx="2774349" cy="499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Opportunities in 5~7 GeV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859435F-64CF-4293-849B-DA5852769030}"/>
              </a:ext>
            </a:extLst>
          </p:cNvPr>
          <p:cNvGrpSpPr/>
          <p:nvPr/>
        </p:nvGrpSpPr>
        <p:grpSpPr>
          <a:xfrm>
            <a:off x="218673" y="4646538"/>
            <a:ext cx="11754654" cy="1688113"/>
            <a:chOff x="261261" y="4059148"/>
            <a:chExt cx="11754654" cy="16881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ular Callout 22">
                  <a:extLst>
                    <a:ext uri="{FF2B5EF4-FFF2-40B4-BE49-F238E27FC236}">
                      <a16:creationId xmlns:a16="http://schemas.microsoft.com/office/drawing/2014/main" id="{683DC90F-5D6A-41B5-94ED-8DD3AADCEC2B}"/>
                    </a:ext>
                  </a:extLst>
                </p:cNvPr>
                <p:cNvSpPr/>
                <p:nvPr/>
              </p:nvSpPr>
              <p:spPr>
                <a:xfrm>
                  <a:off x="261261" y="4059148"/>
                  <a:ext cx="2379339" cy="1688113"/>
                </a:xfrm>
                <a:prstGeom prst="wedgeRoundRectCallout">
                  <a:avLst>
                    <a:gd name="adj1" fmla="val -6123"/>
                    <a:gd name="adj2" fmla="val -82077"/>
                    <a:gd name="adj3" fmla="val 16667"/>
                  </a:avLst>
                </a:prstGeom>
                <a:solidFill>
                  <a:srgbClr val="F34BD2">
                    <a:alpha val="30000"/>
                  </a:srgbClr>
                </a:solidFill>
                <a:ln>
                  <a:noFill/>
                </a:ln>
                <a:effectLst>
                  <a:outerShdw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:r>
                    <a:rPr lang="de-DE" sz="1600" baseline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Wingdings"/>
                    </a:rPr>
                    <a:t>Hadron form factors</a:t>
                  </a: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14:m>
                    <m:oMath xmlns:m="http://schemas.openxmlformats.org/officeDocument/2006/math">
                      <m:r>
                        <a:rPr lang="en-US" sz="1600" b="0" i="1" baseline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/>
                        </a:rPr>
                        <m:t>𝑌</m:t>
                      </m:r>
                      <m:r>
                        <a:rPr lang="en-US" sz="1600" b="0" i="1" baseline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/>
                        </a:rPr>
                        <m:t>(2170)</m:t>
                      </m:r>
                    </m:oMath>
                  </a14:m>
                  <a:r>
                    <a:rPr lang="de-DE" sz="1600" i="1" baseline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Wingdings"/>
                    </a:rPr>
                    <a:t> </a:t>
                  </a:r>
                  <a:r>
                    <a:rPr lang="de-DE" sz="1600" baseline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Wingdings"/>
                    </a:rPr>
                    <a:t>resonance</a:t>
                  </a: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:r>
                    <a:rPr lang="de-DE" sz="1600" baseline="0" dirty="0">
                      <a:solidFill>
                        <a:srgbClr val="0D2D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Wingdings"/>
                    </a:rPr>
                    <a:t>Mutltiquark states with s quark</a:t>
                  </a:r>
                  <a:endParaRPr lang="de-DE" sz="1600" dirty="0">
                    <a:solidFill>
                      <a:srgbClr val="0D2D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Wingdings"/>
                  </a:endParaRP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:r>
                    <a:rPr lang="de-DE" sz="1600" baseline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Wingdings"/>
                    </a:rPr>
                    <a:t>R value / g-2 related</a:t>
                  </a:r>
                </a:p>
              </p:txBody>
            </p:sp>
          </mc:Choice>
          <mc:Fallback xmlns="">
            <p:sp>
              <p:nvSpPr>
                <p:cNvPr id="7" name="Rounded Rectangular Callout 22">
                  <a:extLst>
                    <a:ext uri="{FF2B5EF4-FFF2-40B4-BE49-F238E27FC236}">
                      <a16:creationId xmlns:a16="http://schemas.microsoft.com/office/drawing/2014/main" id="{683DC90F-5D6A-41B5-94ED-8DD3AADCEC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261" y="4059148"/>
                  <a:ext cx="2379339" cy="1688113"/>
                </a:xfrm>
                <a:prstGeom prst="wedgeRoundRectCallout">
                  <a:avLst>
                    <a:gd name="adj1" fmla="val -6123"/>
                    <a:gd name="adj2" fmla="val -82077"/>
                    <a:gd name="adj3" fmla="val 16667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sx="1000" sy="1000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ounded Rectangular Callout 23">
              <a:extLst>
                <a:ext uri="{FF2B5EF4-FFF2-40B4-BE49-F238E27FC236}">
                  <a16:creationId xmlns:a16="http://schemas.microsoft.com/office/drawing/2014/main" id="{F04C0E39-8D71-4FF3-8BFD-B174B2D8429D}"/>
                </a:ext>
              </a:extLst>
            </p:cNvPr>
            <p:cNvSpPr/>
            <p:nvPr/>
          </p:nvSpPr>
          <p:spPr>
            <a:xfrm>
              <a:off x="2730931" y="4080690"/>
              <a:ext cx="2838503" cy="1655399"/>
            </a:xfrm>
            <a:prstGeom prst="wedgeRoundRectCallout">
              <a:avLst>
                <a:gd name="adj1" fmla="val -46075"/>
                <a:gd name="adj2" fmla="val -83143"/>
                <a:gd name="adj3" fmla="val 16667"/>
              </a:avLst>
            </a:prstGeom>
            <a:solidFill>
              <a:srgbClr val="79FF21">
                <a:alpha val="30000"/>
              </a:srgbClr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8000" indent="-198000">
                <a:lnSpc>
                  <a:spcPct val="120000"/>
                </a:lnSpc>
                <a:buFont typeface="Arial"/>
                <a:buChar char="•"/>
              </a:pPr>
              <a:r>
                <a:rPr lang="en-US" sz="1600" baseline="0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Light hadron spectroscopy</a:t>
              </a:r>
            </a:p>
            <a:p>
              <a:pPr marL="198000" indent="-198000">
                <a:lnSpc>
                  <a:spcPct val="120000"/>
                </a:lnSpc>
                <a:buFont typeface="Arial"/>
                <a:buChar char="•"/>
              </a:pPr>
              <a:r>
                <a:rPr lang="en-US" sz="1600" baseline="0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Gluonic and exotic states</a:t>
              </a:r>
            </a:p>
            <a:p>
              <a:pPr marL="198000" indent="-198000">
                <a:lnSpc>
                  <a:spcPct val="120000"/>
                </a:lnSpc>
                <a:buFont typeface="Arial"/>
                <a:buChar char="•"/>
              </a:pPr>
              <a:r>
                <a:rPr lang="en-US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Process</a:t>
              </a:r>
              <a:r>
                <a:rPr lang="en-US" altLang="zh-CN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es</a:t>
              </a:r>
              <a:r>
                <a:rPr lang="en-US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of LFV and CPV</a:t>
              </a:r>
            </a:p>
            <a:p>
              <a:pPr marL="198000" indent="-198000">
                <a:lnSpc>
                  <a:spcPct val="120000"/>
                </a:lnSpc>
                <a:buFont typeface="Arial"/>
                <a:buChar char="•"/>
              </a:pPr>
              <a:r>
                <a:rPr lang="en-US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Rare and forbidden decays</a:t>
              </a:r>
            </a:p>
            <a:p>
              <a:pPr marL="198000" indent="-198000">
                <a:lnSpc>
                  <a:spcPct val="120000"/>
                </a:lnSpc>
                <a:buFont typeface="Arial"/>
                <a:buChar char="•"/>
              </a:pPr>
              <a:r>
                <a:rPr lang="en-US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Physics with </a:t>
              </a:r>
              <a:r>
                <a:rPr lang="en-US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r>
                <a:rPr lang="en-US" sz="1600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lepton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ular Callout 24">
                  <a:extLst>
                    <a:ext uri="{FF2B5EF4-FFF2-40B4-BE49-F238E27FC236}">
                      <a16:creationId xmlns:a16="http://schemas.microsoft.com/office/drawing/2014/main" id="{29EB4079-A68A-408B-BBF2-6968F6CF1B75}"/>
                    </a:ext>
                  </a:extLst>
                </p:cNvPr>
                <p:cNvSpPr/>
                <p:nvPr/>
              </p:nvSpPr>
              <p:spPr>
                <a:xfrm>
                  <a:off x="5757588" y="4156535"/>
                  <a:ext cx="2514600" cy="1493337"/>
                </a:xfrm>
                <a:prstGeom prst="wedgeRoundRectCallout">
                  <a:avLst>
                    <a:gd name="adj1" fmla="val -109888"/>
                    <a:gd name="adj2" fmla="val -91462"/>
                    <a:gd name="adj3" fmla="val 16667"/>
                  </a:avLst>
                </a:prstGeom>
                <a:solidFill>
                  <a:srgbClr val="F3F137">
                    <a:alpha val="30000"/>
                  </a:srgbClr>
                </a:solidFill>
                <a:ln>
                  <a:noFill/>
                </a:ln>
                <a:effectLst>
                  <a:outerShdw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14:m>
                    <m:oMath xmlns:m="http://schemas.openxmlformats.org/officeDocument/2006/math">
                      <m:r>
                        <a:rPr lang="en-US" altLang="zh-CN" sz="1600" b="0" i="1" baseline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/>
                        </a:rPr>
                        <m:t>𝑋𝑌𝑍</m:t>
                      </m:r>
                      <m:r>
                        <a:rPr lang="en-US" altLang="zh-CN" sz="1600" b="0" i="1" baseline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/>
                        </a:rPr>
                        <m:t> </m:t>
                      </m:r>
                    </m:oMath>
                  </a14:m>
                  <a:r>
                    <a:rPr lang="en-US" sz="1600" baseline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particles</a:t>
                  </a: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:r>
                    <a:rPr lang="en-US" sz="1600" baseline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Physics with D mesons</a:t>
                  </a: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baseline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baseline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baseline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</m:oMath>
                  </a14:m>
                  <a:r>
                    <a:rPr lang="en-US" sz="1600" baseline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baseline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baseline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600" i="1" baseline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baseline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b="0" i="1" baseline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a14:m>
                  <a:endParaRPr lang="en-US" sz="1600" baseline="-25000" dirty="0">
                    <a:solidFill>
                      <a:srgbClr val="2B0FD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 baseline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baseline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baseline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1600" b="0" i="1" baseline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600" b="0" i="1" baseline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baseline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1600" baseline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 mixing</a:t>
                  </a:r>
                  <a:endParaRPr lang="en-US" sz="1600" baseline="0" dirty="0">
                    <a:solidFill>
                      <a:srgbClr val="2B0FD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  <a:p>
                  <a:pPr marL="198000" indent="-198000">
                    <a:lnSpc>
                      <a:spcPct val="120000"/>
                    </a:lnSpc>
                    <a:buFont typeface="Arial"/>
                    <a:buChar char="•"/>
                  </a:pPr>
                  <a:r>
                    <a:rPr lang="en-US" sz="1600" baseline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Charm baryons </a:t>
                  </a:r>
                </a:p>
              </p:txBody>
            </p:sp>
          </mc:Choice>
          <mc:Fallback xmlns="">
            <p:sp>
              <p:nvSpPr>
                <p:cNvPr id="11" name="Rounded Rectangular Callout 24">
                  <a:extLst>
                    <a:ext uri="{FF2B5EF4-FFF2-40B4-BE49-F238E27FC236}">
                      <a16:creationId xmlns:a16="http://schemas.microsoft.com/office/drawing/2014/main" id="{29EB4079-A68A-408B-BBF2-6968F6CF1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7588" y="4156535"/>
                  <a:ext cx="2514600" cy="1493337"/>
                </a:xfrm>
                <a:prstGeom prst="wedgeRoundRectCallout">
                  <a:avLst>
                    <a:gd name="adj1" fmla="val -109888"/>
                    <a:gd name="adj2" fmla="val -91462"/>
                    <a:gd name="adj3" fmla="val 16667"/>
                  </a:avLst>
                </a:prstGeom>
                <a:blipFill>
                  <a:blip r:embed="rId6"/>
                  <a:stretch>
                    <a:fillRect b="-5187"/>
                  </a:stretch>
                </a:blipFill>
                <a:ln>
                  <a:noFill/>
                </a:ln>
                <a:effectLst>
                  <a:outerShdw sx="1000" sy="1000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ular Callout 24">
                  <a:extLst>
                    <a:ext uri="{FF2B5EF4-FFF2-40B4-BE49-F238E27FC236}">
                      <a16:creationId xmlns:a16="http://schemas.microsoft.com/office/drawing/2014/main" id="{EEACD441-C7DD-4E8D-AAA1-67E96DBA7CF9}"/>
                    </a:ext>
                  </a:extLst>
                </p:cNvPr>
                <p:cNvSpPr/>
                <p:nvPr/>
              </p:nvSpPr>
              <p:spPr>
                <a:xfrm>
                  <a:off x="8424627" y="4151369"/>
                  <a:ext cx="3591288" cy="1493337"/>
                </a:xfrm>
                <a:prstGeom prst="wedgeRoundRectCallout">
                  <a:avLst>
                    <a:gd name="adj1" fmla="val -87100"/>
                    <a:gd name="adj2" fmla="val -98981"/>
                    <a:gd name="adj3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85750" indent="-285750">
                    <a:lnSpc>
                      <a:spcPct val="12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Complete </a:t>
                  </a:r>
                  <a14:m>
                    <m:oMath xmlns:m="http://schemas.openxmlformats.org/officeDocument/2006/math">
                      <m:r>
                        <a:rPr lang="en-US" altLang="zh-CN" sz="1600" b="0" i="1" baseline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/>
                        </a:rPr>
                        <m:t>𝑋𝑌𝑍</m:t>
                      </m:r>
                    </m:oMath>
                  </a14:m>
                  <a:r>
                    <a:rPr lang="en-US" altLang="zh-CN" sz="1600" i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family  </a:t>
                  </a:r>
                </a:p>
                <a:p>
                  <a:pPr marL="285750" indent="-285750">
                    <a:lnSpc>
                      <a:spcPct val="12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Hidden-charm pentaquarks</a:t>
                  </a:r>
                </a:p>
                <a:p>
                  <a:pPr marL="285750" indent="-285750">
                    <a:lnSpc>
                      <a:spcPct val="12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Search for di-charmonium states</a:t>
                  </a:r>
                </a:p>
                <a:p>
                  <a:pPr marL="285750" indent="-285750">
                    <a:lnSpc>
                      <a:spcPct val="12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More charmed baryons</a:t>
                  </a:r>
                </a:p>
                <a:p>
                  <a:pPr marL="285750" indent="-285750">
                    <a:lnSpc>
                      <a:spcPct val="12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Hadron fragmentation</a:t>
                  </a:r>
                  <a:endParaRPr lang="en-US" sz="1600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ounded Rectangular Callout 24">
                  <a:extLst>
                    <a:ext uri="{FF2B5EF4-FFF2-40B4-BE49-F238E27FC236}">
                      <a16:creationId xmlns:a16="http://schemas.microsoft.com/office/drawing/2014/main" id="{EEACD441-C7DD-4E8D-AAA1-67E96DBA7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627" y="4151369"/>
                  <a:ext cx="3591288" cy="1493337"/>
                </a:xfrm>
                <a:prstGeom prst="wedgeRoundRectCallout">
                  <a:avLst>
                    <a:gd name="adj1" fmla="val -87100"/>
                    <a:gd name="adj2" fmla="val -98981"/>
                    <a:gd name="adj3" fmla="val 16667"/>
                  </a:avLst>
                </a:prstGeom>
                <a:blipFill>
                  <a:blip r:embed="rId7"/>
                  <a:stretch>
                    <a:fillRect b="-4372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80F8C255-CE69-48FD-BA95-BD909B75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146" y="1214458"/>
            <a:ext cx="4909477" cy="3124200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lIns="68572" tIns="34286" rIns="68572" bIns="34286">
            <a:prstTxWarp prst="textNoShape">
              <a:avLst/>
            </a:prstTxWarp>
          </a:bodyPr>
          <a:lstStyle/>
          <a:p>
            <a:pPr defTabSz="685956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Features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 facilities: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region between perturbative and non-perturbative QCD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effects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quantum correlation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of pair production of </a:t>
            </a:r>
            <a:r>
              <a:rPr lang="en-US" altLang="zh-CN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hadrons and </a:t>
            </a:r>
            <a:r>
              <a:rPr lang="en-US" altLang="zh-CN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 </a:t>
            </a:r>
            <a:r>
              <a:rPr lang="en-US" altLang="zh-CN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leptons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resonan</a:t>
            </a:r>
            <a:r>
              <a:rPr lang="en-US" altLang="zh-CN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structures, 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production X-sec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for charmonium(-like) states and exotics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9973A03-47F6-4950-8DB1-6F324D69D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8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00983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369B9-AA0C-4FFF-A2F4-AAF6FC0F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3006"/>
          </a:xfrm>
        </p:spPr>
        <p:txBody>
          <a:bodyPr>
            <a:noAutofit/>
          </a:bodyPr>
          <a:lstStyle/>
          <a:p>
            <a:pPr algn="ctr"/>
            <a:r>
              <a:rPr lang="en-US" altLang="zh-CN" sz="4800" dirty="0">
                <a:latin typeface="+mj-lt"/>
                <a:ea typeface="STZhongsong" panose="02010600040101010101" pitchFamily="2" charset="-122"/>
                <a:cs typeface="+mj-cs"/>
              </a:rPr>
              <a:t>Unique Data Samples</a:t>
            </a:r>
            <a:endParaRPr lang="zh-CN" altLang="en-US" sz="4800" dirty="0">
              <a:latin typeface="+mj-lt"/>
              <a:ea typeface="STZhongsong" panose="02010600040101010101" pitchFamily="2" charset="-122"/>
              <a:cs typeface="+mj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B5EE2E-7469-4701-AE2E-C025E65BB633}"/>
              </a:ext>
            </a:extLst>
          </p:cNvPr>
          <p:cNvSpPr txBox="1"/>
          <p:nvPr/>
        </p:nvSpPr>
        <p:spPr>
          <a:xfrm>
            <a:off x="673063" y="1255823"/>
            <a:ext cx="605978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F34A6"/>
              </a:buClr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Not only a </a:t>
            </a:r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-charm factory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but also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 factory for </a:t>
            </a:r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XYZ,</a:t>
            </a:r>
            <a:r>
              <a:rPr lang="zh-CN" alt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hyperons and light hadrons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FFC5144-7763-4E21-A2EE-43120B62D24F}"/>
              </a:ext>
            </a:extLst>
          </p:cNvPr>
          <p:cNvGrpSpPr/>
          <p:nvPr/>
        </p:nvGrpSpPr>
        <p:grpSpPr>
          <a:xfrm>
            <a:off x="87444" y="2763863"/>
            <a:ext cx="7195203" cy="3827512"/>
            <a:chOff x="229871" y="1183622"/>
            <a:chExt cx="11166769" cy="43847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1004C-2517-0D61-A87B-8123131C6EDA}"/>
                </a:ext>
              </a:extLst>
            </p:cNvPr>
            <p:cNvGrpSpPr/>
            <p:nvPr/>
          </p:nvGrpSpPr>
          <p:grpSpPr>
            <a:xfrm>
              <a:off x="5496390" y="4627041"/>
              <a:ext cx="3460928" cy="687031"/>
              <a:chOff x="5809118" y="5530556"/>
              <a:chExt cx="5503948" cy="68703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87C685-49FD-FCD2-47A7-A6BEF957E80D}"/>
                  </a:ext>
                </a:extLst>
              </p:cNvPr>
              <p:cNvSpPr txBox="1"/>
              <p:nvPr/>
            </p:nvSpPr>
            <p:spPr>
              <a:xfrm>
                <a:off x="5809118" y="5787241"/>
                <a:ext cx="5503948" cy="43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spc="120" dirty="0">
                    <a:solidFill>
                      <a:srgbClr val="C00000"/>
                    </a:solidFill>
                    <a:latin typeface="Arial" panose="020B0604020202020204" pitchFamily="34" charset="0"/>
                    <a:ea typeface="STZhongsong" panose="02010600040101010101" pitchFamily="2" charset="-122"/>
                    <a:cs typeface="Arial" panose="020B0604020202020204" pitchFamily="34" charset="0"/>
                  </a:rPr>
                  <a:t>Charmed</a:t>
                </a:r>
                <a:r>
                  <a:rPr lang="zh-CN" altLang="en-US" sz="1600" b="1" spc="120" dirty="0">
                    <a:solidFill>
                      <a:srgbClr val="C00000"/>
                    </a:solidFill>
                    <a:latin typeface="Arial" panose="020B0604020202020204" pitchFamily="34" charset="0"/>
                    <a:ea typeface="STZhongsong" panose="0201060004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spc="120" dirty="0">
                    <a:solidFill>
                      <a:srgbClr val="C00000"/>
                    </a:solidFill>
                    <a:latin typeface="Arial" panose="020B0604020202020204" pitchFamily="34" charset="0"/>
                    <a:ea typeface="STZhongsong" panose="02010600040101010101" pitchFamily="2" charset="-122"/>
                    <a:cs typeface="Arial" panose="020B0604020202020204" pitchFamily="34" charset="0"/>
                  </a:rPr>
                  <a:t>Hadrons</a:t>
                </a:r>
                <a:endParaRPr lang="en-CN" sz="1600" b="1" spc="120" dirty="0">
                  <a:solidFill>
                    <a:srgbClr val="C00000"/>
                  </a:solidFill>
                  <a:latin typeface="Arial" panose="020B0604020202020204" pitchFamily="34" charset="0"/>
                  <a:ea typeface="STZhongsong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id="{68E12B95-8FA6-7D5C-5E09-3EF525377CC8}"/>
                  </a:ext>
                </a:extLst>
              </p:cNvPr>
              <p:cNvSpPr/>
              <p:nvPr/>
            </p:nvSpPr>
            <p:spPr>
              <a:xfrm rot="5400000">
                <a:off x="8381357" y="2958319"/>
                <a:ext cx="292799" cy="5437274"/>
              </a:xfrm>
              <a:prstGeom prst="rightBrace">
                <a:avLst/>
              </a:prstGeom>
              <a:ln>
                <a:solidFill>
                  <a:srgbClr val="1034A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FB773BD-74A9-4F26-30B9-9A3B1A599141}"/>
                </a:ext>
              </a:extLst>
            </p:cNvPr>
            <p:cNvGrpSpPr/>
            <p:nvPr/>
          </p:nvGrpSpPr>
          <p:grpSpPr>
            <a:xfrm>
              <a:off x="1567470" y="4577643"/>
              <a:ext cx="2744394" cy="678547"/>
              <a:chOff x="1785600" y="5530559"/>
              <a:chExt cx="2744394" cy="678547"/>
            </a:xfrm>
          </p:grpSpPr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146F42F3-8061-936D-9038-08FD1CF808BA}"/>
                  </a:ext>
                </a:extLst>
              </p:cNvPr>
              <p:cNvSpPr/>
              <p:nvPr/>
            </p:nvSpPr>
            <p:spPr>
              <a:xfrm rot="5400000">
                <a:off x="3011397" y="4304762"/>
                <a:ext cx="292799" cy="2744394"/>
              </a:xfrm>
              <a:prstGeom prst="rightBrace">
                <a:avLst/>
              </a:prstGeom>
              <a:ln>
                <a:solidFill>
                  <a:srgbClr val="1034A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38E0F3-4886-FC54-A7A9-56316A200A1A}"/>
                  </a:ext>
                </a:extLst>
              </p:cNvPr>
              <p:cNvSpPr txBox="1"/>
              <p:nvPr/>
            </p:nvSpPr>
            <p:spPr>
              <a:xfrm>
                <a:off x="1828846" y="5778761"/>
                <a:ext cx="2374795" cy="4303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spc="120" dirty="0">
                    <a:solidFill>
                      <a:srgbClr val="C00000"/>
                    </a:solidFill>
                    <a:latin typeface="Arial" panose="020B0604020202020204" pitchFamily="34" charset="0"/>
                    <a:ea typeface="STZhongsong" panose="02010600040101010101" pitchFamily="2" charset="-122"/>
                    <a:cs typeface="Arial" panose="020B0604020202020204" pitchFamily="34" charset="0"/>
                  </a:rPr>
                  <a:t>Light Hadrons</a:t>
                </a:r>
                <a:endParaRPr lang="en-CN" sz="1600" b="1" spc="120" dirty="0">
                  <a:solidFill>
                    <a:srgbClr val="C00000"/>
                  </a:solidFill>
                  <a:latin typeface="Arial" panose="020B0604020202020204" pitchFamily="34" charset="0"/>
                  <a:ea typeface="STZhongsong" panose="0201060004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1D5423-BA52-DF70-46B3-8B447AD13D50}"/>
                </a:ext>
              </a:extLst>
            </p:cNvPr>
            <p:cNvGrpSpPr/>
            <p:nvPr/>
          </p:nvGrpSpPr>
          <p:grpSpPr>
            <a:xfrm>
              <a:off x="3985510" y="4603682"/>
              <a:ext cx="2154857" cy="964686"/>
              <a:chOff x="4245520" y="5556598"/>
              <a:chExt cx="2154857" cy="96468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F9FE07-6A09-CB99-7456-30AE20E670F8}"/>
                  </a:ext>
                </a:extLst>
              </p:cNvPr>
              <p:cNvSpPr txBox="1"/>
              <p:nvPr/>
            </p:nvSpPr>
            <p:spPr>
              <a:xfrm>
                <a:off x="4245520" y="6012693"/>
                <a:ext cx="2154857" cy="5085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spc="120" dirty="0">
                    <a:solidFill>
                      <a:srgbClr val="C00000"/>
                    </a:solidFill>
                    <a:ea typeface="STZhongsong" panose="02010600040101010101" pitchFamily="2" charset="-122"/>
                    <a:sym typeface="Symbol" panose="05050102010706020507" pitchFamily="18" charset="2"/>
                  </a:rPr>
                  <a:t></a:t>
                </a:r>
                <a:r>
                  <a:rPr lang="en-US" altLang="zh-CN" sz="1600" b="1" spc="120" dirty="0">
                    <a:solidFill>
                      <a:srgbClr val="C00000"/>
                    </a:solidFill>
                    <a:latin typeface="Arial" panose="020B0604020202020204" pitchFamily="34" charset="0"/>
                    <a:ea typeface="STZhongsong" panose="02010600040101010101" pitchFamily="2" charset="-122"/>
                    <a:cs typeface="Arial" panose="020B0604020202020204" pitchFamily="34" charset="0"/>
                    <a:sym typeface="Symbol" panose="05050102010706020507" pitchFamily="18" charset="2"/>
                  </a:rPr>
                  <a:t>-leptons</a:t>
                </a:r>
                <a:endParaRPr lang="en-CN" sz="1600" b="1" spc="120" dirty="0">
                  <a:solidFill>
                    <a:srgbClr val="C00000"/>
                  </a:solidFill>
                  <a:latin typeface="Arial" panose="020B0604020202020204" pitchFamily="34" charset="0"/>
                  <a:ea typeface="STZhongsong" panose="0201060004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FA3091B-7D03-9460-9EB2-BB5E658312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5601" y="5556598"/>
                <a:ext cx="0" cy="617768"/>
              </a:xfrm>
              <a:prstGeom prst="straightConnector1">
                <a:avLst/>
              </a:prstGeom>
              <a:ln>
                <a:solidFill>
                  <a:srgbClr val="1034A6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485F7E-3131-BCF8-88F5-A6474429B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71" y="1183622"/>
              <a:ext cx="11166769" cy="3349889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FB78BA-C83E-F125-14CE-D542E8BD2A36}"/>
                </a:ext>
              </a:extLst>
            </p:cNvPr>
            <p:cNvGrpSpPr/>
            <p:nvPr/>
          </p:nvGrpSpPr>
          <p:grpSpPr>
            <a:xfrm>
              <a:off x="5931723" y="1401250"/>
              <a:ext cx="1910812" cy="797100"/>
              <a:chOff x="5487811" y="2356242"/>
              <a:chExt cx="1892431" cy="797100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BA3A093-7B69-60A9-6761-902367125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1590" y="2741496"/>
                <a:ext cx="0" cy="4118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A82A4C-4C6C-C780-ED90-9B7F60AF3EA0}"/>
                  </a:ext>
                </a:extLst>
              </p:cNvPr>
              <p:cNvSpPr txBox="1"/>
              <p:nvPr/>
            </p:nvSpPr>
            <p:spPr>
              <a:xfrm>
                <a:off x="5487811" y="2356242"/>
                <a:ext cx="1892431" cy="352102"/>
              </a:xfrm>
              <a:prstGeom prst="rect">
                <a:avLst/>
              </a:prstGeom>
              <a:noFill/>
              <a:ln>
                <a:solidFill>
                  <a:srgbClr val="0F34A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N" sz="12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BelleII: </a:t>
                </a:r>
                <a:r>
                  <a:rPr lang="en-US" sz="12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50 ab</a:t>
                </a:r>
                <a:r>
                  <a:rPr lang="en-US" sz="1200" b="1" baseline="30000" dirty="0">
                    <a:solidFill>
                      <a:srgbClr val="0F34A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-1</a:t>
                </a:r>
                <a:endParaRPr lang="en-CN" sz="1200" b="1" baseline="30000" dirty="0">
                  <a:solidFill>
                    <a:srgbClr val="0F34A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B89EA1-EBD4-DEAC-75D3-E366B0BCBC49}"/>
                </a:ext>
              </a:extLst>
            </p:cNvPr>
            <p:cNvGrpSpPr/>
            <p:nvPr/>
          </p:nvGrpSpPr>
          <p:grpSpPr>
            <a:xfrm>
              <a:off x="3276601" y="1392017"/>
              <a:ext cx="2590318" cy="1084244"/>
              <a:chOff x="3544383" y="2334874"/>
              <a:chExt cx="2674223" cy="1084244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F52F902-D2E1-B379-0FD2-F10ED6B3BE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8793" y="2717853"/>
                <a:ext cx="0" cy="70126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7AA24F-AB15-0B57-7966-A15E5424619C}"/>
                  </a:ext>
                </a:extLst>
              </p:cNvPr>
              <p:cNvSpPr txBox="1"/>
              <p:nvPr/>
            </p:nvSpPr>
            <p:spPr>
              <a:xfrm>
                <a:off x="3544383" y="2334874"/>
                <a:ext cx="2674223" cy="35210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N" sz="1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STCF: 1</a:t>
                </a:r>
                <a:r>
                  <a:rPr 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year (1 ab</a:t>
                </a:r>
                <a:r>
                  <a:rPr lang="en-US" sz="1200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CN" sz="12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298A35-636D-6105-7EBD-6E576CC10D34}"/>
                </a:ext>
              </a:extLst>
            </p:cNvPr>
            <p:cNvSpPr txBox="1"/>
            <p:nvPr/>
          </p:nvSpPr>
          <p:spPr>
            <a:xfrm>
              <a:off x="1404295" y="1364210"/>
              <a:ext cx="1831567" cy="35210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2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BESIII</a:t>
              </a:r>
              <a:r>
                <a:rPr lang="en-US" sz="12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 year</a:t>
              </a:r>
              <a:endParaRPr lang="en-CN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19">
              <a:extLst>
                <a:ext uri="{FF2B5EF4-FFF2-40B4-BE49-F238E27FC236}">
                  <a16:creationId xmlns:a16="http://schemas.microsoft.com/office/drawing/2014/main" id="{17EF7400-87E3-4138-8A2F-A94FC16CB8F6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1786503"/>
              <a:ext cx="0" cy="137538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6">
              <a:extLst>
                <a:ext uri="{FF2B5EF4-FFF2-40B4-BE49-F238E27FC236}">
                  <a16:creationId xmlns:a16="http://schemas.microsoft.com/office/drawing/2014/main" id="{ABF92FB4-62A9-4FE7-9695-521FFBD1B305}"/>
                </a:ext>
              </a:extLst>
            </p:cNvPr>
            <p:cNvGrpSpPr/>
            <p:nvPr/>
          </p:nvGrpSpPr>
          <p:grpSpPr>
            <a:xfrm>
              <a:off x="9220200" y="4614380"/>
              <a:ext cx="1955497" cy="673657"/>
              <a:chOff x="5809120" y="5530556"/>
              <a:chExt cx="5437274" cy="673657"/>
            </a:xfrm>
          </p:grpSpPr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11F74800-4168-4D84-9772-7040C8EDA7D7}"/>
                  </a:ext>
                </a:extLst>
              </p:cNvPr>
              <p:cNvSpPr txBox="1"/>
              <p:nvPr/>
            </p:nvSpPr>
            <p:spPr>
              <a:xfrm>
                <a:off x="7131636" y="5773867"/>
                <a:ext cx="3940866" cy="43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spc="120" dirty="0">
                    <a:solidFill>
                      <a:srgbClr val="C00000"/>
                    </a:solidFill>
                    <a:latin typeface="Arial" panose="020B0604020202020204" pitchFamily="34" charset="0"/>
                    <a:ea typeface="STZhongsong" panose="02010600040101010101" pitchFamily="2" charset="-122"/>
                    <a:cs typeface="Arial" panose="020B0604020202020204" pitchFamily="34" charset="0"/>
                  </a:rPr>
                  <a:t>XYZ</a:t>
                </a:r>
                <a:endParaRPr lang="en-CN" sz="1600" b="1" spc="120" dirty="0">
                  <a:solidFill>
                    <a:srgbClr val="C00000"/>
                  </a:solidFill>
                  <a:latin typeface="Arial" panose="020B0604020202020204" pitchFamily="34" charset="0"/>
                  <a:ea typeface="STZhongsong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Right Brace 13">
                <a:extLst>
                  <a:ext uri="{FF2B5EF4-FFF2-40B4-BE49-F238E27FC236}">
                    <a16:creationId xmlns:a16="http://schemas.microsoft.com/office/drawing/2014/main" id="{4DCA0720-EE1C-462B-86BF-0A3AED365543}"/>
                  </a:ext>
                </a:extLst>
              </p:cNvPr>
              <p:cNvSpPr/>
              <p:nvPr/>
            </p:nvSpPr>
            <p:spPr>
              <a:xfrm rot="5400000">
                <a:off x="8381357" y="2958319"/>
                <a:ext cx="292799" cy="5437274"/>
              </a:xfrm>
              <a:prstGeom prst="rightBrace">
                <a:avLst/>
              </a:prstGeom>
              <a:ln>
                <a:solidFill>
                  <a:srgbClr val="1034A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</p:grpSp>
      <p:pic>
        <p:nvPicPr>
          <p:cNvPr id="2050" name="图片 1">
            <a:extLst>
              <a:ext uri="{FF2B5EF4-FFF2-40B4-BE49-F238E27FC236}">
                <a16:creationId xmlns:a16="http://schemas.microsoft.com/office/drawing/2014/main" id="{0ECF23AD-8688-4BDE-BA44-C1D954155CD4}"/>
              </a:ext>
            </a:extLst>
          </p:cNvPr>
          <p:cNvPicPr>
            <a:picLocks noRot="1" noChangeAspect="1" noEditPoints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81" y="1176890"/>
            <a:ext cx="4466704" cy="48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0E46CA5-4E0D-4655-B992-CA5D6872E199}"/>
              </a:ext>
            </a:extLst>
          </p:cNvPr>
          <p:cNvSpPr txBox="1"/>
          <p:nvPr/>
        </p:nvSpPr>
        <p:spPr>
          <a:xfrm>
            <a:off x="7919769" y="597988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years data taken proposal</a:t>
            </a:r>
            <a:endParaRPr lang="zh-CN" altLang="en-US" b="1" dirty="0">
              <a:solidFill>
                <a:srgbClr val="180A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DB795A0-0BAC-4F9D-8C55-F8C0D8118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80FCF1-5380-5140-9600-F1CFBEB352AB}" type="slidenum">
              <a:rPr lang="en-CN" smtClean="0"/>
              <a:pPr/>
              <a:t>9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0871451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9.05,&quot;left&quot;:15.95,&quot;top&quot;:60.8,&quot;width&quot;:895.8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55*376"/>
  <p:tag name="TABLE_ENDDRAG_RECT" val="41*119*355*376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简约主题1" id="{8726733B-1585-4EFA-96D3-CD0EAD92F069}" vid="{A378D2D5-E8DA-42F7-8DEF-892FD3E627BC}"/>
    </a:ext>
  </a:extLst>
</a:theme>
</file>

<file path=ppt/theme/theme3.xml><?xml version="1.0" encoding="utf-8"?>
<a:theme xmlns:a="http://schemas.openxmlformats.org/drawingml/2006/main" name="1_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简约主题1" id="{8726733B-1585-4EFA-96D3-CD0EAD92F069}" vid="{A378D2D5-E8DA-42F7-8DEF-892FD3E627BC}"/>
    </a:ext>
  </a:extLst>
</a:theme>
</file>

<file path=ppt/theme/theme4.xml><?xml version="1.0" encoding="utf-8"?>
<a:theme xmlns:a="http://schemas.openxmlformats.org/drawingml/2006/main" name="3_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简约主题1" id="{8726733B-1585-4EFA-96D3-CD0EAD92F069}" vid="{A378D2D5-E8DA-42F7-8DEF-892FD3E627BC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64523</TotalTime>
  <Words>5056</Words>
  <Application>Microsoft Office PowerPoint</Application>
  <PresentationFormat>宽屏</PresentationFormat>
  <Paragraphs>968</Paragraphs>
  <Slides>57</Slides>
  <Notes>42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57</vt:i4>
      </vt:variant>
    </vt:vector>
  </HeadingPairs>
  <TitlesOfParts>
    <vt:vector size="85" baseType="lpstr">
      <vt:lpstr>Futura</vt:lpstr>
      <vt:lpstr>Helvetica Neue</vt:lpstr>
      <vt:lpstr>Helvetica Neue Light</vt:lpstr>
      <vt:lpstr>Helvetica Neue Medium</vt:lpstr>
      <vt:lpstr>MiSans VF Bold</vt:lpstr>
      <vt:lpstr>MISANS VF HEAVY</vt:lpstr>
      <vt:lpstr>MiSans VF Regular</vt:lpstr>
      <vt:lpstr>等线</vt:lpstr>
      <vt:lpstr>STZhongsong</vt:lpstr>
      <vt:lpstr>楷体</vt:lpstr>
      <vt:lpstr>宋体</vt:lpstr>
      <vt:lpstr>Microsoft YaHei</vt:lpstr>
      <vt:lpstr>Microsoft YaHei</vt:lpstr>
      <vt:lpstr>Arial</vt:lpstr>
      <vt:lpstr>Arial Narrow</vt:lpstr>
      <vt:lpstr>Calibri</vt:lpstr>
      <vt:lpstr>Cambria</vt:lpstr>
      <vt:lpstr>Cambria Math</vt:lpstr>
      <vt:lpstr>Symbol</vt:lpstr>
      <vt:lpstr>Times New Roman</vt:lpstr>
      <vt:lpstr>Wingdings</vt:lpstr>
      <vt:lpstr>自定义设计方案</vt:lpstr>
      <vt:lpstr>简约主题1</vt:lpstr>
      <vt:lpstr>1_简约主题1</vt:lpstr>
      <vt:lpstr>3_简约主题1</vt:lpstr>
      <vt:lpstr>公式</vt:lpstr>
      <vt:lpstr>Visio.Drawing.15</vt:lpstr>
      <vt:lpstr>Visio</vt:lpstr>
      <vt:lpstr>PowerPoint 演示文稿</vt:lpstr>
      <vt:lpstr>Topics</vt:lpstr>
      <vt:lpstr>General Introduction to STCF</vt:lpstr>
      <vt:lpstr>PowerPoint 演示文稿</vt:lpstr>
      <vt:lpstr>Site: Hefei, Anhui Province</vt:lpstr>
      <vt:lpstr>Project Promotion </vt:lpstr>
      <vt:lpstr>Physics goals</vt:lpstr>
      <vt:lpstr>Physics at the Tau-Charm Energy Region</vt:lpstr>
      <vt:lpstr>Unique Data Samples</vt:lpstr>
      <vt:lpstr>PowerPoint 演示文稿</vt:lpstr>
      <vt:lpstr>Flagship Measurements at STCF</vt:lpstr>
      <vt:lpstr>Accelerator Design and R&amp;D Efforts</vt:lpstr>
      <vt:lpstr>STCF Accelerator Design Goals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e-/e+ Beam Test Platform</vt:lpstr>
      <vt:lpstr>PowerPoint 演示文稿</vt:lpstr>
      <vt:lpstr>Detector design and R&amp;D efforts</vt:lpstr>
      <vt:lpstr>STCF Detector Design</vt:lpstr>
      <vt:lpstr>ITK : μRGroove and CMOS MAPS</vt:lpstr>
      <vt:lpstr>MAPS Testing</vt:lpstr>
      <vt:lpstr>Main Drift Chamber </vt:lpstr>
      <vt:lpstr>BTOF/DTOF Detectors</vt:lpstr>
      <vt:lpstr>RICH Detector</vt:lpstr>
      <vt:lpstr>Electro-Magnetic Calorimeter : EMC</vt:lpstr>
      <vt:lpstr>Muon Detector</vt:lpstr>
      <vt:lpstr>Readout Electronics</vt:lpstr>
      <vt:lpstr>Trigger, DAQ, Clock, Data Transmission </vt:lpstr>
      <vt:lpstr>Combined Beam Tests</vt:lpstr>
      <vt:lpstr>Project status and planning</vt:lpstr>
      <vt:lpstr>PowerPoint 演示文稿</vt:lpstr>
      <vt:lpstr>Team &amp; Collaboration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Jing-Yu Tang</cp:lastModifiedBy>
  <cp:revision>2720</cp:revision>
  <dcterms:created xsi:type="dcterms:W3CDTF">2020-03-23T10:04:57Z</dcterms:created>
  <dcterms:modified xsi:type="dcterms:W3CDTF">2026-04-14T04:04:08Z</dcterms:modified>
</cp:coreProperties>
</file>