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9753600" cx="13004800"/>
  <p:notesSz cx="6858000" cy="9144000"/>
  <p:embeddedFontLst>
    <p:embeddedFont>
      <p:font typeface="Helvetica Neue"/>
      <p:regular r:id="rId50"/>
      <p:bold r:id="rId51"/>
      <p:italic r:id="rId52"/>
      <p:boldItalic r:id="rId53"/>
    </p:embeddedFont>
    <p:embeddedFont>
      <p:font typeface="Helvetica Neue Light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GoogleSlidesCustomDataVersion2">
      <go:slidesCustomData xmlns:go="http://customooxmlschemas.google.com/" r:id="rId58" roundtripDataSignature="AMtx7mjBQ4YYthVQbHROQ3EHu8tUos9w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A1F373D-3321-440F-9E35-0A6BA03EDED2}">
  <a:tblStyle styleId="{9A1F373D-3321-440F-9E35-0A6BA03EDED2}" styleName="Table_0">
    <a:wholeTbl>
      <a:tcTxStyle b="off" i="off">
        <a:font>
          <a:latin typeface="Helvetica Light"/>
          <a:ea typeface="Helvetica Light"/>
          <a:cs typeface="Helvetica Light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72" orient="horz"/>
        <p:guide pos="409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HelveticaNeue-bold.fntdata"/><Relationship Id="rId50" Type="http://schemas.openxmlformats.org/officeDocument/2006/relationships/font" Target="fonts/HelveticaNeue-regular.fntdata"/><Relationship Id="rId53" Type="http://schemas.openxmlformats.org/officeDocument/2006/relationships/font" Target="fonts/HelveticaNeue-boldItalic.fntdata"/><Relationship Id="rId52" Type="http://schemas.openxmlformats.org/officeDocument/2006/relationships/font" Target="fonts/HelveticaNeue-italic.fntdata"/><Relationship Id="rId11" Type="http://schemas.openxmlformats.org/officeDocument/2006/relationships/slide" Target="slides/slide5.xml"/><Relationship Id="rId55" Type="http://schemas.openxmlformats.org/officeDocument/2006/relationships/font" Target="fonts/HelveticaNeueLight-bold.fntdata"/><Relationship Id="rId10" Type="http://schemas.openxmlformats.org/officeDocument/2006/relationships/slide" Target="slides/slide4.xml"/><Relationship Id="rId54" Type="http://schemas.openxmlformats.org/officeDocument/2006/relationships/font" Target="fonts/HelveticaNeueLight-regular.fntdata"/><Relationship Id="rId13" Type="http://schemas.openxmlformats.org/officeDocument/2006/relationships/slide" Target="slides/slide7.xml"/><Relationship Id="rId57" Type="http://schemas.openxmlformats.org/officeDocument/2006/relationships/font" Target="fonts/HelveticaNeueLight-boldItalic.fntdata"/><Relationship Id="rId12" Type="http://schemas.openxmlformats.org/officeDocument/2006/relationships/slide" Target="slides/slide6.xml"/><Relationship Id="rId56" Type="http://schemas.openxmlformats.org/officeDocument/2006/relationships/font" Target="fonts/HelveticaNeueLight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45"/>
          <p:cNvSpPr txBox="1"/>
          <p:nvPr>
            <p:ph idx="1" type="body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12" name="Google Shape;12;p45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4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5"/>
          <p:cNvSpPr txBox="1"/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0" name="Google Shape;50;p55"/>
          <p:cNvSpPr txBox="1"/>
          <p:nvPr>
            <p:ph idx="1" type="body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1pPr>
            <a:lvl2pPr indent="-3810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2pPr>
            <a:lvl3pPr indent="-3810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3pPr>
            <a:lvl4pPr indent="-3810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4pPr>
            <a:lvl5pPr indent="-3810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51" name="Google Shape;51;p55"/>
          <p:cNvSpPr txBox="1"/>
          <p:nvPr>
            <p:ph idx="12" type="sldNum"/>
          </p:nvPr>
        </p:nvSpPr>
        <p:spPr>
          <a:xfrm>
            <a:off x="12509938" y="9277145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>
  <p:cSld name="Titolo e contenut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6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Calibri"/>
              <a:buNone/>
              <a:defRPr sz="62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56"/>
          <p:cNvSpPr txBox="1"/>
          <p:nvPr>
            <p:ph idx="1" type="body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>
            <a:lvl1pPr indent="-5080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indent="-5080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5080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indent="-5080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indent="-5080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55" name="Google Shape;55;p56"/>
          <p:cNvSpPr txBox="1"/>
          <p:nvPr>
            <p:ph idx="12" type="sldNum"/>
          </p:nvPr>
        </p:nvSpPr>
        <p:spPr>
          <a:xfrm>
            <a:off x="12656073" y="9373756"/>
            <a:ext cx="348727" cy="371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00" lIns="65000" spcFirstLastPara="1" rIns="65000" wrap="square" tIns="650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 2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7"/>
          <p:cNvSpPr txBox="1"/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8" name="Google Shape;58;p57"/>
          <p:cNvSpPr txBox="1"/>
          <p:nvPr>
            <p:ph idx="1" type="body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1pPr>
            <a:lvl2pPr indent="-3810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2pPr>
            <a:lvl3pPr indent="-3810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3pPr>
            <a:lvl4pPr indent="-3810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4pPr>
            <a:lvl5pPr indent="-3810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59" name="Google Shape;59;p57"/>
          <p:cNvSpPr txBox="1"/>
          <p:nvPr>
            <p:ph idx="12" type="sldNum"/>
          </p:nvPr>
        </p:nvSpPr>
        <p:spPr>
          <a:xfrm>
            <a:off x="12509938" y="9277145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>
  <p:cSld name="Titolo e contenuto 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8"/>
          <p:cNvSpPr/>
          <p:nvPr/>
        </p:nvSpPr>
        <p:spPr>
          <a:xfrm>
            <a:off x="-1" y="314006"/>
            <a:ext cx="13004801" cy="3251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5000" lIns="65000" spcFirstLastPara="1" rIns="65000" wrap="square" tIns="6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2" name="Google Shape;62;p58"/>
          <p:cNvSpPr/>
          <p:nvPr/>
        </p:nvSpPr>
        <p:spPr>
          <a:xfrm>
            <a:off x="-1" y="-1"/>
            <a:ext cx="13004801" cy="520193"/>
          </a:xfrm>
          <a:prstGeom prst="rect">
            <a:avLst/>
          </a:prstGeom>
          <a:solidFill>
            <a:srgbClr val="93A299"/>
          </a:solidFill>
          <a:ln>
            <a:noFill/>
          </a:ln>
        </p:spPr>
        <p:txBody>
          <a:bodyPr anchorCtr="0" anchor="ctr" bIns="65000" lIns="65000" spcFirstLastPara="1" rIns="65000" wrap="square" tIns="6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3" name="Google Shape;63;p58"/>
          <p:cNvSpPr txBox="1"/>
          <p:nvPr>
            <p:ph type="title"/>
          </p:nvPr>
        </p:nvSpPr>
        <p:spPr>
          <a:xfrm>
            <a:off x="650239" y="758613"/>
            <a:ext cx="11704322" cy="1408854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00" lIns="65000" spcFirstLastPara="1" rIns="65000" wrap="square" tIns="65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533C"/>
              </a:buClr>
              <a:buSzPts val="5600"/>
              <a:buFont typeface="Arial"/>
              <a:buNone/>
              <a:defRPr sz="560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4" name="Google Shape;64;p58"/>
          <p:cNvSpPr txBox="1"/>
          <p:nvPr>
            <p:ph idx="1" type="body"/>
          </p:nvPr>
        </p:nvSpPr>
        <p:spPr>
          <a:xfrm>
            <a:off x="650239" y="2275839"/>
            <a:ext cx="11704322" cy="6935895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>
            <a:lvl1pPr indent="-412115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A299"/>
              </a:buClr>
              <a:buSzPts val="2890"/>
              <a:buFont typeface="Arial"/>
              <a:buChar char="•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12115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A299"/>
              </a:buClr>
              <a:buSzPts val="2890"/>
              <a:buFont typeface="Arial"/>
              <a:buChar char="•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2291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A299"/>
              </a:buClr>
              <a:buSzPts val="3060"/>
              <a:buFont typeface="Arial"/>
              <a:buChar char="•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44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A299"/>
              </a:buClr>
              <a:buSzPts val="3400"/>
              <a:buFont typeface="Arial"/>
              <a:buChar char="•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44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A299"/>
              </a:buClr>
              <a:buSzPts val="3400"/>
              <a:buFont typeface="Arial"/>
              <a:buChar char="•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65" name="Google Shape;65;p58"/>
          <p:cNvSpPr txBox="1"/>
          <p:nvPr>
            <p:ph idx="12" type="sldNum"/>
          </p:nvPr>
        </p:nvSpPr>
        <p:spPr>
          <a:xfrm>
            <a:off x="10837333" y="65461"/>
            <a:ext cx="397021" cy="389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00" lIns="65000" spcFirstLastPara="1" rIns="65000" wrap="square" tIns="650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i="0" sz="1800" u="none" cap="none" strike="noStrik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 3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9"/>
          <p:cNvSpPr txBox="1"/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8" name="Google Shape;68;p59"/>
          <p:cNvSpPr txBox="1"/>
          <p:nvPr>
            <p:ph idx="1" type="body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1pPr>
            <a:lvl2pPr indent="-3810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2pPr>
            <a:lvl3pPr indent="-3810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3pPr>
            <a:lvl4pPr indent="-3810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4pPr>
            <a:lvl5pPr indent="-3810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69" name="Google Shape;69;p59"/>
          <p:cNvSpPr txBox="1"/>
          <p:nvPr>
            <p:ph idx="12" type="sldNum"/>
          </p:nvPr>
        </p:nvSpPr>
        <p:spPr>
          <a:xfrm>
            <a:off x="12459547" y="9277145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59"/>
          <p:cNvSpPr txBox="1"/>
          <p:nvPr/>
        </p:nvSpPr>
        <p:spPr>
          <a:xfrm>
            <a:off x="1270000" y="9340645"/>
            <a:ext cx="1046480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F. Carnesecchi, INTERNATIONAL SCHOOL OF SUBNUCLEAR PHYSICS, 54th Course: ERICE-SICILY: 16 June 2016 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>
  <p:cSld name="Title &amp; Subtitl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0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3" name="Google Shape;73;p60"/>
          <p:cNvSpPr txBox="1"/>
          <p:nvPr>
            <p:ph idx="1" type="body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74" name="Google Shape;74;p60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 4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1"/>
          <p:cNvSpPr txBox="1"/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7" name="Google Shape;77;p61"/>
          <p:cNvSpPr txBox="1"/>
          <p:nvPr>
            <p:ph idx="1" type="body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1pPr>
            <a:lvl2pPr indent="-3810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2pPr>
            <a:lvl3pPr indent="-3810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3pPr>
            <a:lvl4pPr indent="-3810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4pPr>
            <a:lvl5pPr indent="-3810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78" name="Google Shape;78;p61"/>
          <p:cNvSpPr txBox="1"/>
          <p:nvPr>
            <p:ph idx="12" type="sldNum"/>
          </p:nvPr>
        </p:nvSpPr>
        <p:spPr>
          <a:xfrm>
            <a:off x="12459547" y="9277145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61"/>
          <p:cNvSpPr txBox="1"/>
          <p:nvPr/>
        </p:nvSpPr>
        <p:spPr>
          <a:xfrm>
            <a:off x="1356171" y="9336379"/>
            <a:ext cx="10436028" cy="673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2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F. Carnesecchi, Università e INFN Bologna, Centro Fermi Roma - 102° Congresso Nazionale della SIF, Padova, 26-30 Sett. 2016 </a:t>
            </a:r>
            <a:endParaRPr b="0" i="0" sz="12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&amp; Bullets">
  <p:cSld name="5_Title &amp; Bullet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6"/>
          <p:cNvSpPr txBox="1"/>
          <p:nvPr>
            <p:ph type="title"/>
          </p:nvPr>
        </p:nvSpPr>
        <p:spPr>
          <a:xfrm>
            <a:off x="3244242" y="4344"/>
            <a:ext cx="6516316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  <a:defRPr b="1">
                <a:solidFill>
                  <a:srgbClr val="0096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46"/>
          <p:cNvSpPr txBox="1"/>
          <p:nvPr>
            <p:ph idx="12" type="sldNum"/>
          </p:nvPr>
        </p:nvSpPr>
        <p:spPr>
          <a:xfrm>
            <a:off x="12599247" y="9340645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" name="Google Shape;16;p46"/>
          <p:cNvCxnSpPr/>
          <p:nvPr/>
        </p:nvCxnSpPr>
        <p:spPr>
          <a:xfrm>
            <a:off x="3322403" y="987406"/>
            <a:ext cx="6359994" cy="1"/>
          </a:xfrm>
          <a:prstGeom prst="straightConnector1">
            <a:avLst/>
          </a:prstGeom>
          <a:noFill/>
          <a:ln cap="flat" cmpd="sng" w="25400">
            <a:solidFill>
              <a:srgbClr val="0093FF">
                <a:alpha val="57647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7"/>
          <p:cNvSpPr/>
          <p:nvPr>
            <p:ph idx="2" type="pic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47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27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7"/>
          <p:cNvSpPr txBox="1"/>
          <p:nvPr>
            <p:ph idx="1" type="body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1" name="Google Shape;21;p47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copy">
  <p:cSld name="Title &amp; Bullets cop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8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48"/>
          <p:cNvSpPr txBox="1"/>
          <p:nvPr>
            <p:ph idx="1" type="body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5" name="Google Shape;25;p48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9"/>
          <p:cNvSpPr/>
          <p:nvPr>
            <p:ph idx="2" type="pic"/>
          </p:nvPr>
        </p:nvSpPr>
        <p:spPr>
          <a:xfrm>
            <a:off x="511561" y="2056650"/>
            <a:ext cx="5334001" cy="6286501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49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49"/>
          <p:cNvSpPr txBox="1"/>
          <p:nvPr>
            <p:ph idx="1" type="body"/>
          </p:nvPr>
        </p:nvSpPr>
        <p:spPr>
          <a:xfrm>
            <a:off x="6718300" y="2330075"/>
            <a:ext cx="5334000" cy="6286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/>
            </a:lvl1pPr>
            <a:lvl2pPr indent="-36195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/>
            </a:lvl2pPr>
            <a:lvl3pPr indent="-36195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/>
            </a:lvl3pPr>
            <a:lvl4pPr indent="-361950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/>
            </a:lvl4pPr>
            <a:lvl5pPr indent="-36195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0" name="Google Shape;30;p49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 txBox="1"/>
          <p:nvPr>
            <p:ph idx="1" type="body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1"/>
          <p:cNvSpPr/>
          <p:nvPr>
            <p:ph idx="2" type="pic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51"/>
          <p:cNvSpPr/>
          <p:nvPr>
            <p:ph idx="3" type="pic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51"/>
          <p:cNvSpPr/>
          <p:nvPr>
            <p:ph idx="4" type="pic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51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2"/>
          <p:cNvSpPr txBox="1"/>
          <p:nvPr>
            <p:ph idx="1" type="body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432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1" name="Google Shape;41;p52"/>
          <p:cNvSpPr txBox="1"/>
          <p:nvPr>
            <p:ph idx="2" type="body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 Light"/>
              <a:buNone/>
              <a:defRPr sz="3800"/>
            </a:lvl1pPr>
            <a:lvl2pPr indent="-31432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2" name="Google Shape;42;p52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/>
          <p:nvPr>
            <p:ph idx="2" type="pic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53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b="0" i="0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" name="Google Shape;7;p44"/>
          <p:cNvSpPr txBox="1"/>
          <p:nvPr>
            <p:ph idx="1" type="body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00050" lvl="0" marL="457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400050" lvl="1" marL="914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400050" lvl="2" marL="1371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400050" lvl="3" marL="1828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400050" lvl="4" marL="22860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400050" lvl="5" marL="2743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400050" lvl="6" marL="3200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400050" lvl="7" marL="3657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400050" lvl="8" marL="4114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44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2.png"/><Relationship Id="rId8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6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Relationship Id="rId4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5.png"/><Relationship Id="rId4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image" Target="../media/image51.png"/><Relationship Id="rId5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Relationship Id="rId4" Type="http://schemas.openxmlformats.org/officeDocument/2006/relationships/image" Target="../media/image21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Relationship Id="rId4" Type="http://schemas.openxmlformats.org/officeDocument/2006/relationships/image" Target="../media/image21.png"/><Relationship Id="rId5" Type="http://schemas.openxmlformats.org/officeDocument/2006/relationships/image" Target="../media/image43.png"/><Relationship Id="rId6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image" Target="../media/image2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png"/><Relationship Id="rId4" Type="http://schemas.openxmlformats.org/officeDocument/2006/relationships/image" Target="../media/image21.png"/><Relationship Id="rId5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png"/><Relationship Id="rId4" Type="http://schemas.openxmlformats.org/officeDocument/2006/relationships/image" Target="../media/image14.png"/><Relationship Id="rId5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64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Google Shape;84;p1"/>
          <p:cNvCxnSpPr/>
          <p:nvPr/>
        </p:nvCxnSpPr>
        <p:spPr>
          <a:xfrm>
            <a:off x="1460252" y="4083681"/>
            <a:ext cx="10106002" cy="1"/>
          </a:xfrm>
          <a:prstGeom prst="straightConnector1">
            <a:avLst/>
          </a:prstGeom>
          <a:noFill/>
          <a:ln cap="flat" cmpd="sng" w="25400">
            <a:solidFill>
              <a:srgbClr val="3E9ACC">
                <a:alpha val="57647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85" name="Google Shape;85;p1"/>
          <p:cNvSpPr txBox="1"/>
          <p:nvPr/>
        </p:nvSpPr>
        <p:spPr>
          <a:xfrm>
            <a:off x="1390876" y="4454113"/>
            <a:ext cx="102447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Istituto Istruzione Superiore Luigi Einaudi, Siracusa, </a:t>
            </a:r>
            <a:r>
              <a:rPr b="1" lang="en-US" sz="250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b="1" i="0" lang="en-US" sz="2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 Marzo 202</a:t>
            </a:r>
            <a:r>
              <a:rPr b="1" lang="en-US" sz="2500"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/>
          </a:p>
        </p:txBody>
      </p:sp>
      <p:sp>
        <p:nvSpPr>
          <p:cNvPr id="86" name="Google Shape;86;p1"/>
          <p:cNvSpPr txBox="1"/>
          <p:nvPr/>
        </p:nvSpPr>
        <p:spPr>
          <a:xfrm>
            <a:off x="2655311" y="2091644"/>
            <a:ext cx="7912422" cy="1764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Darkside Masterclass</a:t>
            </a:r>
            <a:endParaRPr b="1" i="0" sz="5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Instruction – Excel Part B</a:t>
            </a:r>
            <a:endParaRPr b="0" i="0" sz="5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7" name="Google Shape;87;p1"/>
          <p:cNvGrpSpPr/>
          <p:nvPr/>
        </p:nvGrpSpPr>
        <p:grpSpPr>
          <a:xfrm>
            <a:off x="2863934" y="7661956"/>
            <a:ext cx="7495175" cy="1249236"/>
            <a:chOff x="4071079" y="7723208"/>
            <a:chExt cx="7495175" cy="1249236"/>
          </a:xfrm>
        </p:grpSpPr>
        <p:pic>
          <p:nvPicPr>
            <p:cNvPr descr="Image" id="88" name="Google Shape;88;p1"/>
            <p:cNvPicPr preferRelativeResize="0"/>
            <p:nvPr/>
          </p:nvPicPr>
          <p:blipFill rotWithShape="1">
            <a:blip r:embed="rId3">
              <a:alphaModFix/>
            </a:blip>
            <a:srcRect b="0" l="0" r="0" t="5293"/>
            <a:stretch/>
          </p:blipFill>
          <p:spPr>
            <a:xfrm>
              <a:off x="6114513" y="7868132"/>
              <a:ext cx="1571259" cy="9838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entrofermi_logo_bold.png" id="89" name="Google Shape;89;p1"/>
            <p:cNvPicPr preferRelativeResize="0"/>
            <p:nvPr/>
          </p:nvPicPr>
          <p:blipFill rotWithShape="1">
            <a:blip r:embed="rId4">
              <a:alphaModFix/>
            </a:blip>
            <a:srcRect b="9314" l="0" r="53814" t="9314"/>
            <a:stretch/>
          </p:blipFill>
          <p:spPr>
            <a:xfrm>
              <a:off x="8783570" y="7723208"/>
              <a:ext cx="1181114" cy="1249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_INFN_new.png" id="90" name="Google Shape;90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71079" y="7868132"/>
              <a:ext cx="1924858" cy="1015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ark-1.png" id="91" name="Google Shape;91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972701" y="7851750"/>
              <a:ext cx="1593553" cy="1000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isa.png" id="92" name="Google Shape;92;p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742884" y="7919622"/>
              <a:ext cx="897991" cy="89799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logo circular.png" id="93" name="Google Shape;93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59109" y="7705707"/>
            <a:ext cx="1050654" cy="1050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1</a:t>
            </a:r>
            <a:endParaRPr/>
          </a:p>
        </p:txBody>
      </p:sp>
      <p:sp>
        <p:nvSpPr>
          <p:cNvPr id="223" name="Google Shape;223;p10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4" name="Google Shape;224;p10"/>
          <p:cNvSpPr/>
          <p:nvPr/>
        </p:nvSpPr>
        <p:spPr>
          <a:xfrm>
            <a:off x="-1" y="1006269"/>
            <a:ext cx="1263579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Repeat the calculation for all the events….</a:t>
            </a:r>
            <a:endParaRPr b="0"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10"/>
          <p:cNvSpPr/>
          <p:nvPr/>
        </p:nvSpPr>
        <p:spPr>
          <a:xfrm rot="-1524873">
            <a:off x="8735804" y="636937"/>
            <a:ext cx="2500284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EXCEL TIP</a:t>
            </a:r>
            <a:endParaRPr b="1" i="1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10"/>
          <p:cNvSpPr/>
          <p:nvPr/>
        </p:nvSpPr>
        <p:spPr>
          <a:xfrm>
            <a:off x="10132" y="1414121"/>
            <a:ext cx="12625657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Method 2</a:t>
            </a:r>
            <a:endParaRPr b="0"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the mouse you can selected the cell where you performed the calculation and pointing at the right lower corner of the cell a black (or blu) cross will show up.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</p:txBody>
      </p:sp>
      <p:sp>
        <p:nvSpPr>
          <p:cNvPr id="227" name="Google Shape;227;p10"/>
          <p:cNvSpPr/>
          <p:nvPr/>
        </p:nvSpPr>
        <p:spPr>
          <a:xfrm>
            <a:off x="145702" y="5440555"/>
            <a:ext cx="1044418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Double click on the black cross</a:t>
            </a:r>
            <a:endParaRPr/>
          </a:p>
        </p:txBody>
      </p:sp>
      <p:grpSp>
        <p:nvGrpSpPr>
          <p:cNvPr id="228" name="Google Shape;228;p10"/>
          <p:cNvGrpSpPr/>
          <p:nvPr/>
        </p:nvGrpSpPr>
        <p:grpSpPr>
          <a:xfrm>
            <a:off x="25400" y="2791716"/>
            <a:ext cx="12731469" cy="1893265"/>
            <a:chOff x="25400" y="2791716"/>
            <a:chExt cx="12731469" cy="1893265"/>
          </a:xfrm>
        </p:grpSpPr>
        <p:pic>
          <p:nvPicPr>
            <p:cNvPr descr="Screenshot 2020-05-10 at 14.07.13.png" id="229" name="Google Shape;229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5400" y="2791716"/>
              <a:ext cx="12246308" cy="18932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0" name="Google Shape;230;p10"/>
            <p:cNvGrpSpPr/>
            <p:nvPr/>
          </p:nvGrpSpPr>
          <p:grpSpPr>
            <a:xfrm>
              <a:off x="11978998" y="4005321"/>
              <a:ext cx="414192" cy="371022"/>
              <a:chOff x="9023219" y="4951718"/>
              <a:chExt cx="414192" cy="371022"/>
            </a:xfrm>
          </p:grpSpPr>
          <p:cxnSp>
            <p:nvCxnSpPr>
              <p:cNvPr id="231" name="Google Shape;231;p10"/>
              <p:cNvCxnSpPr/>
              <p:nvPr/>
            </p:nvCxnSpPr>
            <p:spPr>
              <a:xfrm>
                <a:off x="9237262" y="4951718"/>
                <a:ext cx="0" cy="371022"/>
              </a:xfrm>
              <a:prstGeom prst="straightConnector1">
                <a:avLst/>
              </a:prstGeom>
              <a:noFill/>
              <a:ln cap="flat" cmpd="sng" w="254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</p:cxnSp>
          <p:cxnSp>
            <p:nvCxnSpPr>
              <p:cNvPr id="232" name="Google Shape;232;p10"/>
              <p:cNvCxnSpPr/>
              <p:nvPr/>
            </p:nvCxnSpPr>
            <p:spPr>
              <a:xfrm>
                <a:off x="9023219" y="5132658"/>
                <a:ext cx="414192" cy="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</p:cxnSp>
        </p:grpSp>
        <p:sp>
          <p:nvSpPr>
            <p:cNvPr id="233" name="Google Shape;233;p10"/>
            <p:cNvSpPr/>
            <p:nvPr/>
          </p:nvSpPr>
          <p:spPr>
            <a:xfrm>
              <a:off x="11829356" y="3695951"/>
              <a:ext cx="927513" cy="98903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Screenshot 2020-05-10 at 14.09.47.png" id="234" name="Google Shape;23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6954" y="5871442"/>
            <a:ext cx="10191510" cy="3456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1</a:t>
            </a:r>
            <a:endParaRPr/>
          </a:p>
        </p:txBody>
      </p:sp>
      <p:sp>
        <p:nvSpPr>
          <p:cNvPr id="240" name="Google Shape;240;p11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11"/>
          <p:cNvSpPr/>
          <p:nvPr/>
        </p:nvSpPr>
        <p:spPr>
          <a:xfrm>
            <a:off x="172572" y="998694"/>
            <a:ext cx="12852390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calculate the radius </a:t>
            </a:r>
            <a:r>
              <a:rPr b="0" i="0" lang="en-US" sz="24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(r)</a:t>
            </a: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which means the distance from the center in x and y of the TPC, you simply use the Pythagorean theorem: 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Which, translate in excel is =SQRT(</a:t>
            </a:r>
            <a:r>
              <a:rPr b="0" i="0" lang="en-US" sz="2400" u="none" cap="none" strike="noStrike">
                <a:solidFill>
                  <a:srgbClr val="003E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E6</a:t>
            </a: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^2+</a:t>
            </a:r>
            <a:r>
              <a:rPr b="0" i="0" lang="en-US" sz="2400" u="none" cap="none" strike="noStrike">
                <a:solidFill>
                  <a:srgbClr val="00510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F6</a:t>
            </a: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^2)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r>
              <a:t/>
            </a:r>
            <a:endParaRPr b="0" i="0" sz="22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2" name="Google Shape;24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8929" y="2224972"/>
            <a:ext cx="2798762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1"/>
          <p:cNvSpPr/>
          <p:nvPr/>
        </p:nvSpPr>
        <p:spPr>
          <a:xfrm>
            <a:off x="0" y="5672633"/>
            <a:ext cx="1242320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Again press Enter and Excel will calculate the formula and double clicking on the black cross we can repeat the operation for all the cells.</a:t>
            </a:r>
            <a:endParaRPr/>
          </a:p>
        </p:txBody>
      </p:sp>
      <p:pic>
        <p:nvPicPr>
          <p:cNvPr descr="Screenshot 2020-05-10 at 14.12.39.png" id="244" name="Google Shape;24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674793"/>
            <a:ext cx="13004800" cy="1697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13.00.png" id="245" name="Google Shape;24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62" y="6907863"/>
            <a:ext cx="13004800" cy="1282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1</a:t>
            </a:r>
            <a:endParaRPr/>
          </a:p>
        </p:txBody>
      </p:sp>
      <p:sp>
        <p:nvSpPr>
          <p:cNvPr id="251" name="Google Shape;251;p12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2" name="Google Shape;252;p12"/>
          <p:cNvSpPr/>
          <p:nvPr/>
        </p:nvSpPr>
        <p:spPr>
          <a:xfrm>
            <a:off x="172572" y="1043521"/>
            <a:ext cx="12527793" cy="30162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Drift Distance (cm): this quantity is the distance travelled by electrons from the interaction point till the top of the TPC. Knowing the value of the drift velocity, it is obtained as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Drift Distance=t_drift*Drift velocity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Which, translate in excel is =</a:t>
            </a:r>
            <a:r>
              <a:rPr b="0" i="0" lang="en-US" sz="2400" u="none" cap="none" strike="noStrike">
                <a:solidFill>
                  <a:srgbClr val="003E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G6</a:t>
            </a: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</a:t>
            </a:r>
            <a:r>
              <a:rPr b="0" i="0" lang="en-US" sz="2400" u="none" cap="none" strike="noStrike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$M$6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use $M$6 because the value of the Drift Velocity remain constant for all the events.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r>
              <a:t/>
            </a:r>
            <a:endParaRPr b="0" i="0" sz="22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12"/>
          <p:cNvSpPr/>
          <p:nvPr/>
        </p:nvSpPr>
        <p:spPr>
          <a:xfrm>
            <a:off x="0" y="5798741"/>
            <a:ext cx="1242320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Again press Enter and Excel will calculate the formula and double clicking on the black cross we can repeat the operation for all the cells.</a:t>
            </a:r>
            <a:endParaRPr/>
          </a:p>
        </p:txBody>
      </p:sp>
      <p:pic>
        <p:nvPicPr>
          <p:cNvPr descr="Screenshot 2020-05-10 at 14.14.21.png" id="254" name="Google Shape;25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27539"/>
            <a:ext cx="12700365" cy="1162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14.53.png" id="255" name="Google Shape;25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863909"/>
            <a:ext cx="13004800" cy="1245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1</a:t>
            </a:r>
            <a:endParaRPr/>
          </a:p>
        </p:txBody>
      </p:sp>
      <p:sp>
        <p:nvSpPr>
          <p:cNvPr id="261" name="Google Shape;261;p13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172572" y="1043521"/>
            <a:ext cx="12527793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 (cm): since we calculated the drift distance now we simply want to have the Z coordinate of the event. The Z coordinate is measured from the bottom of the TPC so it is obtained from the total length of the TPC (35.6 cm) as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Z= 35.6-Drift Distance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Again we need to notice that 35.6 is constant and so in Google sheet (or Excel) we need to write: 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</a:t>
            </a:r>
            <a:r>
              <a:rPr b="0" i="0" lang="en-US" sz="2400" u="none" cap="none" strike="noStrike">
                <a:solidFill>
                  <a:srgbClr val="3366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</a:t>
            </a:r>
            <a:r>
              <a:rPr b="0" i="0" lang="en-US" sz="2400" u="none" cap="none" strike="noStrike">
                <a:solidFill>
                  <a:srgbClr val="003E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N$6</a:t>
            </a: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b="0" i="0" lang="en-US" sz="2400" u="none" cap="none" strike="noStrike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K6</a:t>
            </a: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382792" y="6332503"/>
            <a:ext cx="1242320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Again press Enter and Excel will calculate the formula and double clicking on the black cross we can repeat the operation for all the cells.</a:t>
            </a:r>
            <a:endParaRPr/>
          </a:p>
        </p:txBody>
      </p:sp>
      <p:pic>
        <p:nvPicPr>
          <p:cNvPr descr="Screenshot 2020-05-10 at 14.18.01.png" id="264" name="Google Shape;2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8" y="4795511"/>
            <a:ext cx="13004800" cy="1089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18.54.png" id="265" name="Google Shape;26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88" y="7411940"/>
            <a:ext cx="13004800" cy="1587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0-05-10 at 14.20.07.png" id="270" name="Google Shape;2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92192"/>
            <a:ext cx="13004800" cy="611398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4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1</a:t>
            </a:r>
            <a:endParaRPr/>
          </a:p>
        </p:txBody>
      </p:sp>
      <p:sp>
        <p:nvSpPr>
          <p:cNvPr id="272" name="Google Shape;272;p14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3" name="Google Shape;273;p14"/>
          <p:cNvSpPr/>
          <p:nvPr/>
        </p:nvSpPr>
        <p:spPr>
          <a:xfrm rot="-1524873">
            <a:off x="9426862" y="7947207"/>
            <a:ext cx="329130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COMPLETED</a:t>
            </a:r>
            <a:endParaRPr b="1" i="1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279" name="Google Shape;279;p15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0" name="Google Shape;280;p15"/>
          <p:cNvSpPr/>
          <p:nvPr/>
        </p:nvSpPr>
        <p:spPr>
          <a:xfrm>
            <a:off x="1" y="1077674"/>
            <a:ext cx="1282821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Draw the plot of f90 vs S1.</a:t>
            </a: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 easy tools to create plots. We will use the “Scatter Plot” that draws a variable versus another one. In our case we will have S1 on the x axis of our plot and f90 on the y axis.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First of all we select the x values that means all the values of column B. Click on the “B” column.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we be highlighted </a:t>
            </a:r>
            <a:endParaRPr/>
          </a:p>
        </p:txBody>
      </p:sp>
      <p:pic>
        <p:nvPicPr>
          <p:cNvPr descr="Screenshot 2020-05-10 at 14.34.08.png" id="281" name="Google Shape;28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96060"/>
            <a:ext cx="13004800" cy="6157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287" name="Google Shape;287;p16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8" name="Google Shape;288;p16"/>
          <p:cNvSpPr/>
          <p:nvPr/>
        </p:nvSpPr>
        <p:spPr>
          <a:xfrm>
            <a:off x="1" y="1077674"/>
            <a:ext cx="130048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 keeping the Ctrl key (Command on MaC) pressed we select the y values by selecting the “I” column</a:t>
            </a:r>
            <a:endParaRPr/>
          </a:p>
        </p:txBody>
      </p:sp>
      <p:pic>
        <p:nvPicPr>
          <p:cNvPr descr="Screenshot 2020-05-10 at 14.35.43.png" id="289" name="Google Shape;28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504" y="1804581"/>
            <a:ext cx="11960282" cy="776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295" name="Google Shape;295;p17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6" name="Google Shape;296;p17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are ready to create the plot; go to the insert tab and look for chart and click on it </a:t>
            </a:r>
            <a:endParaRPr/>
          </a:p>
        </p:txBody>
      </p:sp>
      <p:sp>
        <p:nvSpPr>
          <p:cNvPr id="297" name="Google Shape;297;p17"/>
          <p:cNvSpPr/>
          <p:nvPr/>
        </p:nvSpPr>
        <p:spPr>
          <a:xfrm>
            <a:off x="368504" y="8762897"/>
            <a:ext cx="1231691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Press it and Excel will show you the Charts tab. </a:t>
            </a:r>
            <a:endParaRPr/>
          </a:p>
        </p:txBody>
      </p:sp>
      <p:pic>
        <p:nvPicPr>
          <p:cNvPr descr="Screenshot 2020-05-10 at 14.36.59.png" id="298" name="Google Shape;29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98248"/>
            <a:ext cx="13004800" cy="6993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37.24.png" id="299" name="Google Shape;29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678" y="3406975"/>
            <a:ext cx="484914" cy="571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305" name="Google Shape;305;p18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6" name="Google Shape;306;p18"/>
          <p:cNvSpPr/>
          <p:nvPr/>
        </p:nvSpPr>
        <p:spPr>
          <a:xfrm>
            <a:off x="218055" y="1070942"/>
            <a:ext cx="1261678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is the result; but this is not the scatter plot. By default in this way Google sheet (Excel) use a column chart. We can fix this using the right panel of the chart. </a:t>
            </a:r>
            <a:endParaRPr/>
          </a:p>
        </p:txBody>
      </p:sp>
      <p:pic>
        <p:nvPicPr>
          <p:cNvPr descr="Screenshot 2020-05-10 at 14.37.24.png" id="307" name="Google Shape;30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7678" y="3406975"/>
            <a:ext cx="484914" cy="5715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39.20.png" id="308" name="Google Shape;30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89" y="2588323"/>
            <a:ext cx="13004800" cy="6610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9" name="Google Shape;309;p18"/>
          <p:cNvCxnSpPr/>
          <p:nvPr/>
        </p:nvCxnSpPr>
        <p:spPr>
          <a:xfrm>
            <a:off x="1027399" y="1901939"/>
            <a:ext cx="2853885" cy="316394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stealth"/>
          </a:ln>
        </p:spPr>
      </p:cxnSp>
      <p:cxnSp>
        <p:nvCxnSpPr>
          <p:cNvPr id="310" name="Google Shape;310;p18"/>
          <p:cNvCxnSpPr/>
          <p:nvPr/>
        </p:nvCxnSpPr>
        <p:spPr>
          <a:xfrm>
            <a:off x="1027399" y="1901939"/>
            <a:ext cx="9375014" cy="2393355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316" name="Google Shape;316;p19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7" name="Google Shape;317;p19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on the tab menu;</a:t>
            </a:r>
            <a:endParaRPr/>
          </a:p>
        </p:txBody>
      </p:sp>
      <p:pic>
        <p:nvPicPr>
          <p:cNvPr descr="Screenshot 2020-05-10 at 14.37.24.png" id="318" name="Google Shape;31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7678" y="3406975"/>
            <a:ext cx="484914" cy="5715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39.20.png" id="319" name="Google Shape;31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89" y="2588323"/>
            <a:ext cx="13004800" cy="6610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19"/>
          <p:cNvCxnSpPr/>
          <p:nvPr/>
        </p:nvCxnSpPr>
        <p:spPr>
          <a:xfrm>
            <a:off x="3424663" y="1532607"/>
            <a:ext cx="9132434" cy="2762687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0-05-10 at 13.56.32.png"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24183"/>
            <a:ext cx="13004800" cy="512499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Purpose</a:t>
            </a:r>
            <a:endParaRPr/>
          </a:p>
        </p:txBody>
      </p:sp>
      <p:sp>
        <p:nvSpPr>
          <p:cNvPr id="100" name="Google Shape;100;p2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241063" y="1659817"/>
            <a:ext cx="12257890" cy="964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document shows how to proceed to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analyze the data collected by the DarkSide50 (DS50) experiment using Google Sheet (or Excel)</a:t>
            </a:r>
            <a:endParaRPr b="1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9473545" y="6391056"/>
            <a:ext cx="2857479" cy="872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a set of DS50 data 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314903" y="8623676"/>
            <a:ext cx="12257890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Helvetica Neue"/>
              <a:buNone/>
            </a:pPr>
            <a:r>
              <a:rPr b="1" i="0" lang="en-US" sz="2800" u="none" cap="none" strike="noStrike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goal: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 how to select possible Dark Matter candidates</a:t>
            </a:r>
            <a:endParaRPr/>
          </a:p>
        </p:txBody>
      </p:sp>
      <p:cxnSp>
        <p:nvCxnSpPr>
          <p:cNvPr id="104" name="Google Shape;104;p2"/>
          <p:cNvCxnSpPr/>
          <p:nvPr/>
        </p:nvCxnSpPr>
        <p:spPr>
          <a:xfrm rot="10800000">
            <a:off x="6143360" y="6391056"/>
            <a:ext cx="3093902" cy="342694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326" name="Google Shape;326;p20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creenshot 2020-05-10 at 14.37.24.png" id="327" name="Google Shape;32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7678" y="3406975"/>
            <a:ext cx="484914" cy="5715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41.45.png" id="328" name="Google Shape;32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896518"/>
            <a:ext cx="13004800" cy="653850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0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Another menu will show up. Click on scatter plot.</a:t>
            </a:r>
            <a:endParaRPr/>
          </a:p>
        </p:txBody>
      </p:sp>
      <p:cxnSp>
        <p:nvCxnSpPr>
          <p:cNvPr id="330" name="Google Shape;330;p20"/>
          <p:cNvCxnSpPr/>
          <p:nvPr/>
        </p:nvCxnSpPr>
        <p:spPr>
          <a:xfrm>
            <a:off x="7234600" y="1532607"/>
            <a:ext cx="3253430" cy="1874368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stealth"/>
          </a:ln>
        </p:spPr>
      </p:cxnSp>
      <p:pic>
        <p:nvPicPr>
          <p:cNvPr descr="Screenshot 2020-05-10 at 14.37.24.png" id="331" name="Google Shape;33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39736" y="8149267"/>
            <a:ext cx="484914" cy="571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337" name="Google Shape;337;p21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8" name="Google Shape;338;p21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now we get the correct plot.</a:t>
            </a:r>
            <a:endParaRPr/>
          </a:p>
        </p:txBody>
      </p:sp>
      <p:pic>
        <p:nvPicPr>
          <p:cNvPr descr="Screenshot 2020-05-10 at 14.43.16.png" id="339" name="Google Shape;3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05969"/>
            <a:ext cx="13004800" cy="592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2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345" name="Google Shape;345;p22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6" name="Google Shape;346;p22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 just fix some details.</a:t>
            </a:r>
            <a:endParaRPr/>
          </a:p>
        </p:txBody>
      </p:sp>
      <p:pic>
        <p:nvPicPr>
          <p:cNvPr descr="Screenshot 2020-05-10 at 14.43.16.png" id="347" name="Google Shape;34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05969"/>
            <a:ext cx="13004800" cy="5920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45.41.png" id="348" name="Google Shape;348;p22"/>
          <p:cNvPicPr preferRelativeResize="0"/>
          <p:nvPr/>
        </p:nvPicPr>
        <p:blipFill rotWithShape="1">
          <a:blip r:embed="rId4">
            <a:alphaModFix/>
          </a:blip>
          <a:srcRect b="0" l="50076" r="0" t="17853"/>
          <a:stretch/>
        </p:blipFill>
        <p:spPr>
          <a:xfrm>
            <a:off x="3376504" y="1740949"/>
            <a:ext cx="5442003" cy="628597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49" name="Google Shape;349;p22"/>
          <p:cNvCxnSpPr/>
          <p:nvPr/>
        </p:nvCxnSpPr>
        <p:spPr>
          <a:xfrm>
            <a:off x="8818507" y="1740949"/>
            <a:ext cx="1797947" cy="36502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50" name="Google Shape;350;p22"/>
          <p:cNvCxnSpPr/>
          <p:nvPr/>
        </p:nvCxnSpPr>
        <p:spPr>
          <a:xfrm flipH="1" rot="10800000">
            <a:off x="8818507" y="5750842"/>
            <a:ext cx="1797947" cy="2276078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51" name="Google Shape;351;p22"/>
          <p:cNvSpPr txBox="1"/>
          <p:nvPr/>
        </p:nvSpPr>
        <p:spPr>
          <a:xfrm>
            <a:off x="152666" y="8447888"/>
            <a:ext cx="13474638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Just replace B1 with B6 and I1 with I6  </a:t>
            </a:r>
            <a:endParaRPr b="0" i="0" sz="36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2" name="Google Shape;352;p22"/>
          <p:cNvSpPr/>
          <p:nvPr/>
        </p:nvSpPr>
        <p:spPr>
          <a:xfrm>
            <a:off x="2999618" y="4311962"/>
            <a:ext cx="4029804" cy="1077991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50196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 Light"/>
              <a:buNone/>
            </a:pPr>
            <a:r>
              <a:t/>
            </a:r>
            <a:endParaRPr b="0" i="0" sz="8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3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358" name="Google Shape;358;p23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creenshot 2020-05-10 at 14.49.25.png" id="359" name="Google Shape;35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26790"/>
            <a:ext cx="13004800" cy="5128654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3"/>
          <p:cNvSpPr/>
          <p:nvPr/>
        </p:nvSpPr>
        <p:spPr>
          <a:xfrm>
            <a:off x="218055" y="7720799"/>
            <a:ext cx="126167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 just select the chart with the mouse and bring it in the correct place of the sheet.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366" name="Google Shape;366;p24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creenshot 2020-05-10 at 14.51.40.png" id="367" name="Google Shape;36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40" y="1734728"/>
            <a:ext cx="13004800" cy="6747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5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373" name="Google Shape;373;p25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4" name="Google Shape;374;p25"/>
          <p:cNvSpPr/>
          <p:nvPr/>
        </p:nvSpPr>
        <p:spPr>
          <a:xfrm>
            <a:off x="224123" y="1279171"/>
            <a:ext cx="1253600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you select the chart with the mouse you can then open a menu and if you go to edit you can customize the chart (i.e. select marker type, marker color, and many ither options).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shot 2020-05-10 at 14.53.30.png" id="375" name="Google Shape;37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11539"/>
            <a:ext cx="8356600" cy="519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5"/>
          <p:cNvSpPr txBox="1"/>
          <p:nvPr/>
        </p:nvSpPr>
        <p:spPr>
          <a:xfrm>
            <a:off x="2457043" y="8233836"/>
            <a:ext cx="2180534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Anyway…</a:t>
            </a:r>
            <a:endParaRPr b="0" i="0" sz="36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6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2</a:t>
            </a:r>
            <a:endParaRPr/>
          </a:p>
        </p:txBody>
      </p:sp>
      <p:sp>
        <p:nvSpPr>
          <p:cNvPr id="382" name="Google Shape;382;p26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3" name="Google Shape;383;p26"/>
          <p:cNvSpPr/>
          <p:nvPr/>
        </p:nvSpPr>
        <p:spPr>
          <a:xfrm>
            <a:off x="224123" y="1279171"/>
            <a:ext cx="1253600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Start comparing your plot with the one reported in the excel file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26"/>
          <p:cNvSpPr/>
          <p:nvPr/>
        </p:nvSpPr>
        <p:spPr>
          <a:xfrm rot="-1524873">
            <a:off x="9372625" y="1448448"/>
            <a:ext cx="329130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COMPLETED</a:t>
            </a:r>
            <a:endParaRPr b="1" i="1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shot 2020-05-10 at 14.52.12.png" id="385" name="Google Shape;3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504" y="1970567"/>
            <a:ext cx="6337300" cy="5676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19-12-20 at 19.20.04.png" id="386" name="Google Shape;38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2780" y="3660869"/>
            <a:ext cx="6781653" cy="4747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3</a:t>
            </a:r>
            <a:endParaRPr/>
          </a:p>
        </p:txBody>
      </p:sp>
      <p:sp>
        <p:nvSpPr>
          <p:cNvPr id="392" name="Google Shape;392;p27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p27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make a copy of this Excel sheet </a:t>
            </a:r>
            <a:endParaRPr b="0" i="0" sz="24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Screenshot 2020-05-10 at 14.55.13.png" id="394" name="Google Shape;39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77260"/>
            <a:ext cx="13004800" cy="77763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37.24.png" id="395" name="Google Shape;39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8649" y="6422587"/>
            <a:ext cx="484914" cy="5715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37.24.png" id="396" name="Google Shape;39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467459">
            <a:off x="2174052" y="9086844"/>
            <a:ext cx="484914" cy="57150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7"/>
          <p:cNvSpPr txBox="1"/>
          <p:nvPr/>
        </p:nvSpPr>
        <p:spPr>
          <a:xfrm>
            <a:off x="2734159" y="9169330"/>
            <a:ext cx="302236" cy="533479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 Light"/>
              <a:buNone/>
            </a:pPr>
            <a:r>
              <a:rPr b="1" i="0" lang="en-US" sz="2800" u="none" cap="none" strike="noStrike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</a:t>
            </a:r>
            <a:endParaRPr/>
          </a:p>
        </p:txBody>
      </p:sp>
      <p:sp>
        <p:nvSpPr>
          <p:cNvPr id="398" name="Google Shape;398;p27"/>
          <p:cNvSpPr txBox="1"/>
          <p:nvPr/>
        </p:nvSpPr>
        <p:spPr>
          <a:xfrm>
            <a:off x="2471719" y="6422587"/>
            <a:ext cx="302236" cy="533479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 Light"/>
              <a:buNone/>
            </a:pPr>
            <a:r>
              <a:rPr b="1" i="0" lang="en-US" sz="2800" u="none" cap="none" strike="noStrike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8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3</a:t>
            </a:r>
            <a:endParaRPr/>
          </a:p>
        </p:txBody>
      </p:sp>
      <p:sp>
        <p:nvSpPr>
          <p:cNvPr id="404" name="Google Shape;404;p28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5" name="Google Shape;405;p28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Check the create a copy box and press ok</a:t>
            </a:r>
            <a:endParaRPr b="0" i="0" sz="24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Screenshot 2020-05-10 at 14.57.35.png" id="406" name="Google Shape;40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676" y="1488913"/>
            <a:ext cx="12631809" cy="7530078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8"/>
          <p:cNvSpPr/>
          <p:nvPr/>
        </p:nvSpPr>
        <p:spPr>
          <a:xfrm>
            <a:off x="2311647" y="8219566"/>
            <a:ext cx="2311648" cy="98903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50196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 Light"/>
              <a:buNone/>
            </a:pPr>
            <a:r>
              <a:t/>
            </a:r>
            <a:endParaRPr b="0" i="0" sz="8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9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3</a:t>
            </a:r>
            <a:endParaRPr/>
          </a:p>
        </p:txBody>
      </p:sp>
      <p:sp>
        <p:nvSpPr>
          <p:cNvPr id="413" name="Google Shape;413;p29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4" name="Google Shape;414;p29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Rename the new sheet</a:t>
            </a:r>
            <a:endParaRPr b="0" i="0" sz="240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Screenshot 2020-05-10 at 14.59.04.png" id="415" name="Google Shape;41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676" y="1773781"/>
            <a:ext cx="12366139" cy="7598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37.24.png" id="416" name="Google Shape;41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467459">
            <a:off x="6253265" y="8607601"/>
            <a:ext cx="484914" cy="571506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9"/>
          <p:cNvSpPr txBox="1"/>
          <p:nvPr/>
        </p:nvSpPr>
        <p:spPr>
          <a:xfrm>
            <a:off x="6813372" y="8690087"/>
            <a:ext cx="302236" cy="533479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 Light"/>
              <a:buNone/>
            </a:pPr>
            <a:r>
              <a:rPr b="1" i="0" lang="en-US" sz="2800" u="none" cap="none" strike="noStrike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</a:t>
            </a:r>
            <a:endParaRPr/>
          </a:p>
        </p:txBody>
      </p:sp>
      <p:pic>
        <p:nvPicPr>
          <p:cNvPr descr="Screenshot 2020-05-10 at 14.37.24.png" id="418" name="Google Shape;41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7095" y="6670313"/>
            <a:ext cx="484914" cy="57150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9"/>
          <p:cNvSpPr txBox="1"/>
          <p:nvPr/>
        </p:nvSpPr>
        <p:spPr>
          <a:xfrm>
            <a:off x="6300165" y="6670313"/>
            <a:ext cx="302236" cy="533479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 Light"/>
              <a:buNone/>
            </a:pPr>
            <a:r>
              <a:rPr b="1" i="0" lang="en-US" sz="2800" u="none" cap="none" strike="noStrike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3"/>
          <p:cNvSpPr txBox="1"/>
          <p:nvPr>
            <p:ph type="title"/>
          </p:nvPr>
        </p:nvSpPr>
        <p:spPr>
          <a:xfrm>
            <a:off x="3244242" y="89964"/>
            <a:ext cx="6516316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Global View</a:t>
            </a:r>
            <a:endParaRPr/>
          </a:p>
        </p:txBody>
      </p:sp>
      <p:pic>
        <p:nvPicPr>
          <p:cNvPr descr="Screenshot 2020-05-10 at 13.59.35.png" id="111" name="Google Shape;11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8591"/>
            <a:ext cx="13004800" cy="7636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3</a:t>
            </a:r>
            <a:endParaRPr/>
          </a:p>
        </p:txBody>
      </p:sp>
      <p:sp>
        <p:nvSpPr>
          <p:cNvPr id="425" name="Google Shape;425;p30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6" name="Google Shape;426;p30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Rename the second one (Data_filtered) </a:t>
            </a:r>
            <a:endParaRPr b="0" i="0" sz="2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7" name="Google Shape;427;p30"/>
          <p:cNvCxnSpPr/>
          <p:nvPr/>
        </p:nvCxnSpPr>
        <p:spPr>
          <a:xfrm flipH="1">
            <a:off x="2465365" y="1488913"/>
            <a:ext cx="194241" cy="3008726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stealth"/>
          </a:ln>
        </p:spPr>
      </p:cxnSp>
      <p:sp>
        <p:nvSpPr>
          <p:cNvPr id="428" name="Google Shape;428;p30"/>
          <p:cNvSpPr/>
          <p:nvPr/>
        </p:nvSpPr>
        <p:spPr>
          <a:xfrm>
            <a:off x="210676" y="5947913"/>
            <a:ext cx="1243645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will use this replica of the data to apply filters, i.e. selection criteria on the events which should help in searching Dark Matter Candidates. </a:t>
            </a:r>
            <a:endParaRPr/>
          </a:p>
        </p:txBody>
      </p:sp>
      <p:sp>
        <p:nvSpPr>
          <p:cNvPr id="429" name="Google Shape;429;p30"/>
          <p:cNvSpPr/>
          <p:nvPr/>
        </p:nvSpPr>
        <p:spPr>
          <a:xfrm rot="-1524873">
            <a:off x="9203490" y="677961"/>
            <a:ext cx="329130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COMPLETED</a:t>
            </a:r>
            <a:endParaRPr b="1" i="1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shot 2020-05-10 at 15.00.29.png" id="430" name="Google Shape;43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173" y="2422323"/>
            <a:ext cx="7378700" cy="32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1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4</a:t>
            </a:r>
            <a:endParaRPr/>
          </a:p>
        </p:txBody>
      </p:sp>
      <p:sp>
        <p:nvSpPr>
          <p:cNvPr id="436" name="Google Shape;436;p31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7" name="Google Shape;437;p31"/>
          <p:cNvSpPr/>
          <p:nvPr/>
        </p:nvSpPr>
        <p:spPr>
          <a:xfrm>
            <a:off x="2616275" y="3089288"/>
            <a:ext cx="842557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Apply filters to the data and look for Dark Matter candidates</a:t>
            </a:r>
            <a:endParaRPr b="0" i="0" sz="36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2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4</a:t>
            </a:r>
            <a:endParaRPr/>
          </a:p>
        </p:txBody>
      </p:sp>
      <p:sp>
        <p:nvSpPr>
          <p:cNvPr id="443" name="Google Shape;443;p32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4" name="Google Shape;444;p32"/>
          <p:cNvSpPr/>
          <p:nvPr/>
        </p:nvSpPr>
        <p:spPr>
          <a:xfrm>
            <a:off x="210676" y="1027248"/>
            <a:ext cx="1268393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will see how to apply a filter to the data using Google sheet.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First of all select the cell from “Event” to “Z (cm)”.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shot 2020-05-10 at 15.02.09.png" id="445" name="Google Shape;44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48667"/>
            <a:ext cx="13004800" cy="1268218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2"/>
          <p:cNvSpPr/>
          <p:nvPr/>
        </p:nvSpPr>
        <p:spPr>
          <a:xfrm>
            <a:off x="210676" y="3591292"/>
            <a:ext cx="126839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Then press the filter button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shot 2020-05-10 at 15.03.48.png" id="447" name="Google Shape;44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735560"/>
            <a:ext cx="13004800" cy="31436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37.24.png" id="448" name="Google Shape;44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467459">
            <a:off x="12189347" y="5111430"/>
            <a:ext cx="484914" cy="571506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2"/>
          <p:cNvSpPr/>
          <p:nvPr/>
        </p:nvSpPr>
        <p:spPr>
          <a:xfrm>
            <a:off x="11905646" y="5079010"/>
            <a:ext cx="651451" cy="98903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50196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 Light"/>
              <a:buNone/>
            </a:pPr>
            <a:r>
              <a:t/>
            </a:r>
            <a:endParaRPr b="0" i="0" sz="8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0-05-10 at 15.05.47.png" id="454" name="Google Shape;454;p33"/>
          <p:cNvPicPr preferRelativeResize="0"/>
          <p:nvPr/>
        </p:nvPicPr>
        <p:blipFill rotWithShape="1">
          <a:blip r:embed="rId3">
            <a:alphaModFix/>
          </a:blip>
          <a:srcRect b="0" l="0" r="0" t="28587"/>
          <a:stretch/>
        </p:blipFill>
        <p:spPr>
          <a:xfrm>
            <a:off x="210676" y="1221713"/>
            <a:ext cx="12683930" cy="273282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3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4</a:t>
            </a:r>
            <a:endParaRPr/>
          </a:p>
        </p:txBody>
      </p:sp>
      <p:sp>
        <p:nvSpPr>
          <p:cNvPr id="456" name="Google Shape;456;p33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7" name="Google Shape;457;p33"/>
          <p:cNvSpPr/>
          <p:nvPr/>
        </p:nvSpPr>
        <p:spPr>
          <a:xfrm>
            <a:off x="210676" y="1027248"/>
            <a:ext cx="126839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sheet will appear like this:</a:t>
            </a:r>
            <a:endParaRPr/>
          </a:p>
        </p:txBody>
      </p:sp>
      <p:sp>
        <p:nvSpPr>
          <p:cNvPr id="458" name="Google Shape;458;p33"/>
          <p:cNvSpPr/>
          <p:nvPr/>
        </p:nvSpPr>
        <p:spPr>
          <a:xfrm>
            <a:off x="210676" y="3961776"/>
            <a:ext cx="126839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Zooming on each element you see that there is a symbol.</a:t>
            </a:r>
            <a:endParaRPr/>
          </a:p>
        </p:txBody>
      </p:sp>
      <p:pic>
        <p:nvPicPr>
          <p:cNvPr descr="Screenshot 2020-05-10 at 15.07.46.png" id="459" name="Google Shape;459;p33"/>
          <p:cNvPicPr preferRelativeResize="0"/>
          <p:nvPr/>
        </p:nvPicPr>
        <p:blipFill rotWithShape="1">
          <a:blip r:embed="rId4">
            <a:alphaModFix/>
          </a:blip>
          <a:srcRect b="0" l="0" r="0" t="27278"/>
          <a:stretch/>
        </p:blipFill>
        <p:spPr>
          <a:xfrm>
            <a:off x="1622502" y="4780477"/>
            <a:ext cx="9169400" cy="38051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33"/>
          <p:cNvCxnSpPr/>
          <p:nvPr/>
        </p:nvCxnSpPr>
        <p:spPr>
          <a:xfrm flipH="1">
            <a:off x="7234600" y="4423441"/>
            <a:ext cx="313927" cy="1912475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stealth"/>
          </a:ln>
        </p:spPr>
      </p:cxnSp>
      <p:cxnSp>
        <p:nvCxnSpPr>
          <p:cNvPr id="461" name="Google Shape;461;p33"/>
          <p:cNvCxnSpPr/>
          <p:nvPr/>
        </p:nvCxnSpPr>
        <p:spPr>
          <a:xfrm>
            <a:off x="7548527" y="4423441"/>
            <a:ext cx="1141555" cy="1912475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stealth"/>
          </a:ln>
        </p:spPr>
      </p:cxnSp>
      <p:cxnSp>
        <p:nvCxnSpPr>
          <p:cNvPr id="462" name="Google Shape;462;p33"/>
          <p:cNvCxnSpPr/>
          <p:nvPr/>
        </p:nvCxnSpPr>
        <p:spPr>
          <a:xfrm flipH="1">
            <a:off x="5650695" y="4423441"/>
            <a:ext cx="1797946" cy="1912475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stealth"/>
          </a:ln>
        </p:spPr>
      </p:cxnSp>
      <p:sp>
        <p:nvSpPr>
          <p:cNvPr id="463" name="Google Shape;463;p33"/>
          <p:cNvSpPr/>
          <p:nvPr/>
        </p:nvSpPr>
        <p:spPr>
          <a:xfrm>
            <a:off x="368504" y="8910934"/>
            <a:ext cx="126839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try to apply a filter on r. For example we want to select events that have r&lt;15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4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4</a:t>
            </a:r>
            <a:endParaRPr/>
          </a:p>
        </p:txBody>
      </p:sp>
      <p:sp>
        <p:nvSpPr>
          <p:cNvPr id="469" name="Google Shape;469;p34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0" name="Google Shape;470;p34"/>
          <p:cNvSpPr/>
          <p:nvPr/>
        </p:nvSpPr>
        <p:spPr>
          <a:xfrm>
            <a:off x="14678" y="1221713"/>
            <a:ext cx="126839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on the filter symbol in the “r (cm)” column.</a:t>
            </a:r>
            <a:endParaRPr/>
          </a:p>
        </p:txBody>
      </p:sp>
      <p:pic>
        <p:nvPicPr>
          <p:cNvPr descr="Screenshot 2020-05-10 at 15.10.39.png" id="471" name="Google Shape;47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2368" y="1683378"/>
            <a:ext cx="6921500" cy="3060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37.24.png" id="472" name="Google Shape;47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467459">
            <a:off x="10063204" y="2528544"/>
            <a:ext cx="484914" cy="5715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5.11.22.png" id="473" name="Google Shape;47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369" y="2496123"/>
            <a:ext cx="4538081" cy="68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4"/>
          <p:cNvSpPr txBox="1"/>
          <p:nvPr/>
        </p:nvSpPr>
        <p:spPr>
          <a:xfrm>
            <a:off x="10766004" y="2496124"/>
            <a:ext cx="302236" cy="533479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 Light"/>
              <a:buNone/>
            </a:pPr>
            <a:r>
              <a:rPr b="1" i="0" lang="en-US" sz="2800" u="none" cap="none" strike="noStrike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</a:t>
            </a:r>
            <a:endParaRPr/>
          </a:p>
        </p:txBody>
      </p:sp>
      <p:sp>
        <p:nvSpPr>
          <p:cNvPr id="475" name="Google Shape;475;p34"/>
          <p:cNvSpPr/>
          <p:nvPr/>
        </p:nvSpPr>
        <p:spPr>
          <a:xfrm flipH="1" rot="-5400000">
            <a:off x="5046051" y="3317940"/>
            <a:ext cx="4949774" cy="5338662"/>
          </a:xfrm>
          <a:prstGeom prst="bentUpArrow">
            <a:avLst>
              <a:gd fmla="val 10874" name="adj1"/>
              <a:gd fmla="val 25000" name="adj2"/>
              <a:gd fmla="val 31342" name="adj3"/>
            </a:avLst>
          </a:prstGeom>
          <a:blipFill rotWithShape="1">
            <a:blip r:embed="rId6">
              <a:alphaModFix/>
            </a:blip>
            <a:tile algn="tl" flip="none" tx="0" sx="100000" ty="0" sy="100000"/>
          </a:blipFill>
          <a:ln>
            <a:noFill/>
          </a:ln>
          <a:effectLst>
            <a:outerShdw blurRad="38100" rotWithShape="0" dir="5400000" dist="25400">
              <a:srgbClr val="000000">
                <a:alpha val="50196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 Light"/>
              <a:buNone/>
            </a:pPr>
            <a:r>
              <a:t/>
            </a:r>
            <a:endParaRPr b="0" i="0" sz="8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5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4</a:t>
            </a:r>
            <a:endParaRPr/>
          </a:p>
        </p:txBody>
      </p:sp>
      <p:sp>
        <p:nvSpPr>
          <p:cNvPr id="481" name="Google Shape;481;p35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2" name="Google Shape;482;p35"/>
          <p:cNvSpPr/>
          <p:nvPr/>
        </p:nvSpPr>
        <p:spPr>
          <a:xfrm>
            <a:off x="14678" y="1221713"/>
            <a:ext cx="1268393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Then press Filter by condition</a:t>
            </a:r>
            <a:endParaRPr/>
          </a:p>
        </p:txBody>
      </p:sp>
      <p:grpSp>
        <p:nvGrpSpPr>
          <p:cNvPr id="483" name="Google Shape;483;p35"/>
          <p:cNvGrpSpPr/>
          <p:nvPr/>
        </p:nvGrpSpPr>
        <p:grpSpPr>
          <a:xfrm>
            <a:off x="199369" y="1697850"/>
            <a:ext cx="4538081" cy="6876475"/>
            <a:chOff x="199369" y="2496123"/>
            <a:chExt cx="4538081" cy="6876475"/>
          </a:xfrm>
        </p:grpSpPr>
        <p:pic>
          <p:nvPicPr>
            <p:cNvPr descr="Screenshot 2020-05-10 at 15.11.22.png" id="484" name="Google Shape;484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99369" y="2496123"/>
              <a:ext cx="4538081" cy="6876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shot 2020-05-10 at 14.37.24.png" id="485" name="Google Shape;485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6467459">
              <a:off x="2628832" y="5168508"/>
              <a:ext cx="484914" cy="5715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p35"/>
            <p:cNvSpPr txBox="1"/>
            <p:nvPr/>
          </p:nvSpPr>
          <p:spPr>
            <a:xfrm>
              <a:off x="3331632" y="5136088"/>
              <a:ext cx="302236" cy="533479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800"/>
                <a:buFont typeface="Helvetica Neue Light"/>
                <a:buNone/>
              </a:pPr>
              <a:r>
                <a:rPr b="1" i="0" lang="en-US" sz="2800" u="none" cap="none" strike="noStrike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2</a:t>
              </a:r>
              <a:endParaRPr b="1" i="0" sz="2800" u="none" cap="none" strike="noStrike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pic>
        <p:nvPicPr>
          <p:cNvPr descr="Screenshot 2020-05-10 at 15.13.40.png" id="487" name="Google Shape;487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4280" y="1815376"/>
            <a:ext cx="5092700" cy="53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5"/>
          <p:cNvSpPr/>
          <p:nvPr/>
        </p:nvSpPr>
        <p:spPr>
          <a:xfrm flipH="1" rot="10091061">
            <a:off x="4644016" y="3749969"/>
            <a:ext cx="2665515" cy="456061"/>
          </a:xfrm>
          <a:prstGeom prst="rightArrow">
            <a:avLst>
              <a:gd fmla="val 50000" name="adj1"/>
              <a:gd fmla="val 50000" name="adj2"/>
            </a:avLst>
          </a:prstGeom>
          <a:blipFill rotWithShape="1">
            <a:blip r:embed="rId6">
              <a:alphaModFix/>
            </a:blip>
            <a:tile algn="tl" flip="none" tx="0" sx="100000" ty="0" sy="100000"/>
          </a:blipFill>
          <a:ln>
            <a:noFill/>
          </a:ln>
          <a:effectLst>
            <a:outerShdw blurRad="38100" rotWithShape="0" dir="5400000" dist="25400">
              <a:srgbClr val="000000">
                <a:alpha val="50196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 Light"/>
              <a:buNone/>
            </a:pPr>
            <a:r>
              <a:t/>
            </a:r>
            <a:endParaRPr b="0" i="0" sz="8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35"/>
          <p:cNvSpPr/>
          <p:nvPr/>
        </p:nvSpPr>
        <p:spPr>
          <a:xfrm>
            <a:off x="5318342" y="7852730"/>
            <a:ext cx="66886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Another menu will appear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0-05-10 at 15.16.01.png" id="494" name="Google Shape;49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980" y="1683378"/>
            <a:ext cx="6202709" cy="790288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6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4</a:t>
            </a:r>
            <a:endParaRPr/>
          </a:p>
        </p:txBody>
      </p:sp>
      <p:sp>
        <p:nvSpPr>
          <p:cNvPr id="496" name="Google Shape;496;p36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7" name="Google Shape;497;p36"/>
          <p:cNvSpPr/>
          <p:nvPr/>
        </p:nvSpPr>
        <p:spPr>
          <a:xfrm>
            <a:off x="4633410" y="2801120"/>
            <a:ext cx="3157698" cy="19389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 scroll down this menu and search th e condition you want to apply, i. e. “Less than” and click.</a:t>
            </a:r>
            <a:endParaRPr/>
          </a:p>
        </p:txBody>
      </p:sp>
      <p:pic>
        <p:nvPicPr>
          <p:cNvPr descr="Screenshot 2020-05-10 at 15.17.11.png" id="498" name="Google Shape;49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0028" y="1638300"/>
            <a:ext cx="4984772" cy="69094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Google Shape;499;p36"/>
          <p:cNvCxnSpPr/>
          <p:nvPr/>
        </p:nvCxnSpPr>
        <p:spPr>
          <a:xfrm>
            <a:off x="7191792" y="4580696"/>
            <a:ext cx="2045470" cy="1398468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stealth"/>
          </a:ln>
        </p:spPr>
      </p:cxnSp>
      <p:pic>
        <p:nvPicPr>
          <p:cNvPr descr="Screenshot 2020-05-10 at 14.37.24.png" id="500" name="Google Shape;50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467459">
            <a:off x="10348592" y="5540382"/>
            <a:ext cx="484914" cy="571506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6"/>
          <p:cNvSpPr txBox="1"/>
          <p:nvPr/>
        </p:nvSpPr>
        <p:spPr>
          <a:xfrm>
            <a:off x="11051392" y="5507962"/>
            <a:ext cx="302236" cy="533479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 Light"/>
              <a:buNone/>
            </a:pPr>
            <a:r>
              <a:rPr b="1" i="0" lang="en-US" sz="2800" u="none" cap="none" strike="noStrike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</a:t>
            </a:r>
            <a:endParaRPr b="1" i="0" sz="28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0-05-10 at 15.20.16.png" id="506" name="Google Shape;50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504" y="2654235"/>
            <a:ext cx="5843890" cy="7078998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7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4</a:t>
            </a:r>
            <a:endParaRPr/>
          </a:p>
        </p:txBody>
      </p:sp>
      <p:sp>
        <p:nvSpPr>
          <p:cNvPr id="508" name="Google Shape;508;p37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9" name="Google Shape;509;p37"/>
          <p:cNvSpPr/>
          <p:nvPr/>
        </p:nvSpPr>
        <p:spPr>
          <a:xfrm>
            <a:off x="14678" y="1221713"/>
            <a:ext cx="7391156" cy="1200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Another box will appear.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Inside it you can put the value you want; we want r to be less than 15.</a:t>
            </a:r>
            <a:endParaRPr/>
          </a:p>
        </p:txBody>
      </p:sp>
      <p:pic>
        <p:nvPicPr>
          <p:cNvPr descr="Screenshot 2020-05-10 at 14.37.24.png" id="510" name="Google Shape;51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467459">
            <a:off x="2015246" y="5807121"/>
            <a:ext cx="484914" cy="571506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7"/>
          <p:cNvSpPr txBox="1"/>
          <p:nvPr/>
        </p:nvSpPr>
        <p:spPr>
          <a:xfrm>
            <a:off x="2718046" y="5774701"/>
            <a:ext cx="302236" cy="533479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 Light"/>
              <a:buNone/>
            </a:pPr>
            <a:r>
              <a:rPr b="1" i="0" lang="en-US" sz="2800" u="none" cap="none" strike="noStrike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</a:t>
            </a:r>
            <a:endParaRPr b="1" i="0" sz="2800" u="none" cap="none" strike="noStrike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Screenshot 2020-05-10 at 15.20.53.png" id="512" name="Google Shape;512;p37"/>
          <p:cNvPicPr preferRelativeResize="0"/>
          <p:nvPr/>
        </p:nvPicPr>
        <p:blipFill rotWithShape="1">
          <a:blip r:embed="rId5">
            <a:alphaModFix/>
          </a:blip>
          <a:srcRect b="0" l="22518" r="21530" t="0"/>
          <a:stretch/>
        </p:blipFill>
        <p:spPr>
          <a:xfrm>
            <a:off x="7405834" y="1233340"/>
            <a:ext cx="5279688" cy="817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8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4</a:t>
            </a:r>
            <a:endParaRPr/>
          </a:p>
        </p:txBody>
      </p:sp>
      <p:sp>
        <p:nvSpPr>
          <p:cNvPr id="518" name="Google Shape;518;p38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9" name="Google Shape;519;p38"/>
          <p:cNvSpPr/>
          <p:nvPr/>
        </p:nvSpPr>
        <p:spPr>
          <a:xfrm>
            <a:off x="14678" y="1221713"/>
            <a:ext cx="1299012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 Press “OK” in the filter menu and automatically the filter will be applied.</a:t>
            </a:r>
            <a:endParaRPr/>
          </a:p>
        </p:txBody>
      </p:sp>
      <p:pic>
        <p:nvPicPr>
          <p:cNvPr descr="Screenshot 2020-05-10 at 15.22.01.png" id="520" name="Google Shape;5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637" y="2089060"/>
            <a:ext cx="7667625" cy="7537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9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4</a:t>
            </a:r>
            <a:endParaRPr/>
          </a:p>
        </p:txBody>
      </p:sp>
      <p:sp>
        <p:nvSpPr>
          <p:cNvPr id="526" name="Google Shape;526;p39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7" name="Google Shape;527;p39"/>
          <p:cNvSpPr/>
          <p:nvPr/>
        </p:nvSpPr>
        <p:spPr>
          <a:xfrm>
            <a:off x="262878" y="958307"/>
            <a:ext cx="1263172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filter is applied?</a:t>
            </a:r>
            <a:endParaRPr/>
          </a:p>
        </p:txBody>
      </p:sp>
      <p:pic>
        <p:nvPicPr>
          <p:cNvPr descr="Screenshot 2020-05-10 at 15.22.22.png" id="528" name="Google Shape;52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47619"/>
            <a:ext cx="13004800" cy="5124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0-05-10 at 13.59.35.png"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21713"/>
            <a:ext cx="13004800" cy="8117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Excel View</a:t>
            </a:r>
            <a:endParaRPr/>
          </a:p>
        </p:txBody>
      </p:sp>
      <p:sp>
        <p:nvSpPr>
          <p:cNvPr id="118" name="Google Shape;118;p4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9" name="Google Shape;119;p4"/>
          <p:cNvGrpSpPr/>
          <p:nvPr/>
        </p:nvGrpSpPr>
        <p:grpSpPr>
          <a:xfrm>
            <a:off x="-42557" y="1190294"/>
            <a:ext cx="5526124" cy="8284422"/>
            <a:chOff x="91920" y="1035706"/>
            <a:chExt cx="8344855" cy="8125227"/>
          </a:xfrm>
        </p:grpSpPr>
        <p:sp>
          <p:nvSpPr>
            <p:cNvPr id="120" name="Google Shape;120;p4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noFill/>
            <a:ln cap="flat" cmpd="sng" w="57150">
              <a:solidFill>
                <a:schemeClr val="dk1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noFill/>
            <a:ln cap="flat" cmpd="sng" w="57150">
              <a:solidFill>
                <a:srgbClr val="FFFF00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4"/>
          <p:cNvGrpSpPr/>
          <p:nvPr/>
        </p:nvGrpSpPr>
        <p:grpSpPr>
          <a:xfrm>
            <a:off x="5483567" y="1170184"/>
            <a:ext cx="7431581" cy="8315999"/>
            <a:chOff x="91920" y="1035706"/>
            <a:chExt cx="8344855" cy="8125227"/>
          </a:xfrm>
        </p:grpSpPr>
        <p:sp>
          <p:nvSpPr>
            <p:cNvPr id="123" name="Google Shape;123;p4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solidFill>
              <a:schemeClr val="lt1">
                <a:alpha val="58039"/>
              </a:schemeClr>
            </a:solidFill>
            <a:ln cap="flat" cmpd="sng" w="57150">
              <a:solidFill>
                <a:schemeClr val="dk1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solidFill>
              <a:schemeClr val="lt1">
                <a:alpha val="58039"/>
              </a:schemeClr>
            </a:solidFill>
            <a:ln cap="flat" cmpd="sng" w="57150">
              <a:solidFill>
                <a:srgbClr val="FFFF00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4"/>
          <p:cNvSpPr txBox="1"/>
          <p:nvPr/>
        </p:nvSpPr>
        <p:spPr>
          <a:xfrm>
            <a:off x="4523598" y="5716816"/>
            <a:ext cx="6924295" cy="31188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Helvetica Neue"/>
              <a:buNone/>
            </a:pPr>
            <a:r>
              <a:rPr b="1" i="0" lang="en-US" sz="2800" u="none" cap="none" strike="noStrike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 1: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Calculate the quantities in </a:t>
            </a:r>
            <a:r>
              <a:rPr b="0" i="0" lang="en-US" sz="28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f90=S190/S1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r(cm)</a:t>
            </a:r>
            <a:endParaRPr b="0" i="0" sz="28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Drift Distance (cm)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 (cm)</a:t>
            </a:r>
            <a:endParaRPr/>
          </a:p>
        </p:txBody>
      </p:sp>
      <p:pic>
        <p:nvPicPr>
          <p:cNvPr descr="Screenshot 2019-12-20 at 19.32.46.png" id="126" name="Google Shape;126;p4"/>
          <p:cNvPicPr preferRelativeResize="0"/>
          <p:nvPr/>
        </p:nvPicPr>
        <p:blipFill rotWithShape="1">
          <a:blip r:embed="rId4">
            <a:alphaModFix/>
          </a:blip>
          <a:srcRect b="22878" l="0" r="0" t="0"/>
          <a:stretch/>
        </p:blipFill>
        <p:spPr>
          <a:xfrm>
            <a:off x="1016029" y="4033926"/>
            <a:ext cx="11988771" cy="934988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7" name="Google Shape;127;p4"/>
          <p:cNvCxnSpPr/>
          <p:nvPr/>
        </p:nvCxnSpPr>
        <p:spPr>
          <a:xfrm>
            <a:off x="5509429" y="2688060"/>
            <a:ext cx="7495371" cy="1345866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28" name="Google Shape;128;p4"/>
          <p:cNvCxnSpPr/>
          <p:nvPr/>
        </p:nvCxnSpPr>
        <p:spPr>
          <a:xfrm>
            <a:off x="39789" y="2688060"/>
            <a:ext cx="976240" cy="1345866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Screenshot 2020-05-10 at 14.01.50.png" id="129" name="Google Shape;12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6029" y="4352374"/>
            <a:ext cx="11880000" cy="6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0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4</a:t>
            </a:r>
            <a:endParaRPr/>
          </a:p>
        </p:txBody>
      </p:sp>
      <p:sp>
        <p:nvSpPr>
          <p:cNvPr id="534" name="Google Shape;534;p40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5" name="Google Shape;535;p40"/>
          <p:cNvSpPr/>
          <p:nvPr/>
        </p:nvSpPr>
        <p:spPr>
          <a:xfrm>
            <a:off x="262878" y="958307"/>
            <a:ext cx="1263172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Yes!</a:t>
            </a:r>
            <a:endParaRPr/>
          </a:p>
        </p:txBody>
      </p:sp>
      <p:grpSp>
        <p:nvGrpSpPr>
          <p:cNvPr id="536" name="Google Shape;536;p40"/>
          <p:cNvGrpSpPr/>
          <p:nvPr/>
        </p:nvGrpSpPr>
        <p:grpSpPr>
          <a:xfrm>
            <a:off x="241012" y="2277699"/>
            <a:ext cx="8996250" cy="5556575"/>
            <a:chOff x="105914" y="1221713"/>
            <a:chExt cx="8996250" cy="5556575"/>
          </a:xfrm>
        </p:grpSpPr>
        <p:pic>
          <p:nvPicPr>
            <p:cNvPr descr="Screenshot 2020-05-10 at 15.23.32.png" id="537" name="Google Shape;537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5914" y="1221713"/>
              <a:ext cx="8996250" cy="5092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8" name="Google Shape;538;p40"/>
            <p:cNvSpPr/>
            <p:nvPr/>
          </p:nvSpPr>
          <p:spPr>
            <a:xfrm>
              <a:off x="368504" y="1419972"/>
              <a:ext cx="1629216" cy="5358316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40"/>
          <p:cNvSpPr/>
          <p:nvPr/>
        </p:nvSpPr>
        <p:spPr>
          <a:xfrm>
            <a:off x="8004757" y="2277699"/>
            <a:ext cx="1629216" cy="5358316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50196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 Light"/>
              <a:buNone/>
            </a:pPr>
            <a:r>
              <a:t/>
            </a:r>
            <a:endParaRPr b="0" i="0" sz="8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1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4</a:t>
            </a:r>
            <a:endParaRPr/>
          </a:p>
        </p:txBody>
      </p:sp>
      <p:sp>
        <p:nvSpPr>
          <p:cNvPr id="545" name="Google Shape;545;p41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6" name="Google Shape;546;p41"/>
          <p:cNvSpPr/>
          <p:nvPr/>
        </p:nvSpPr>
        <p:spPr>
          <a:xfrm>
            <a:off x="166131" y="7272190"/>
            <a:ext cx="1260894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Note: the plot is automatically updated and only  the events with r&lt;15 are drawn!</a:t>
            </a:r>
            <a:endParaRPr b="1" i="1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shot 2020-05-10 at 15.25.28.png" id="547" name="Google Shape;54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0891"/>
            <a:ext cx="13004800" cy="5026763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41"/>
          <p:cNvSpPr/>
          <p:nvPr/>
        </p:nvSpPr>
        <p:spPr>
          <a:xfrm rot="-1524873">
            <a:off x="9203490" y="677961"/>
            <a:ext cx="329130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COMPLETED</a:t>
            </a:r>
            <a:endParaRPr b="1" i="1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2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5</a:t>
            </a:r>
            <a:endParaRPr/>
          </a:p>
        </p:txBody>
      </p:sp>
      <p:sp>
        <p:nvSpPr>
          <p:cNvPr id="554" name="Google Shape;554;p42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5" name="Google Shape;555;p42"/>
          <p:cNvSpPr/>
          <p:nvPr/>
        </p:nvSpPr>
        <p:spPr>
          <a:xfrm>
            <a:off x="368504" y="1623992"/>
            <a:ext cx="12608942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Apply all the filters needed to search for Dark Matter Candidates just adding them to the relevant variables.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the following table the filters that have to be applied to search for Dark Matter candidates.</a:t>
            </a:r>
            <a:endParaRPr b="1" i="1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556" name="Google Shape;556;p42"/>
          <p:cNvGraphicFramePr/>
          <p:nvPr/>
        </p:nvGraphicFramePr>
        <p:xfrm>
          <a:off x="520904" y="449606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{9A1F373D-3321-440F-9E35-0A6BA03EDED2}</a:tableStyleId>
              </a:tblPr>
              <a:tblGrid>
                <a:gridCol w="5834700"/>
                <a:gridCol w="58347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b="1" i="1" lang="en-US" sz="24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Filter</a:t>
                      </a:r>
                      <a:endParaRPr/>
                    </a:p>
                  </a:txBody>
                  <a:tcPr marT="45725" marB="45725" marR="91450" marL="91450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b="1" i="1" lang="en-US" sz="24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Description</a:t>
                      </a:r>
                      <a:endParaRPr/>
                    </a:p>
                  </a:txBody>
                  <a:tcPr marT="45725" marB="45725" marR="91450" marL="91450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 &lt; 15 cm</a:t>
                      </a:r>
                      <a:endParaRPr/>
                    </a:p>
                  </a:txBody>
                  <a:tcPr marT="45725" marB="45725" marR="91450" marL="91450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Select events in the fiducial volume</a:t>
                      </a:r>
                      <a:endParaRPr sz="24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4.352 cm&lt; Z &lt; 31.88 cm</a:t>
                      </a:r>
                      <a:endParaRPr/>
                    </a:p>
                  </a:txBody>
                  <a:tcPr marT="45725" marB="45725" marR="91450" marL="91450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Select events in the fiducial volume</a:t>
                      </a:r>
                      <a:endParaRPr sz="24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VETO signal &lt; 6 pe</a:t>
                      </a:r>
                      <a:endParaRPr sz="24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Negligible signal in the VETO system</a:t>
                      </a:r>
                      <a:endParaRPr sz="24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f90 &gt; 0.65</a:t>
                      </a:r>
                      <a:endParaRPr/>
                    </a:p>
                  </a:txBody>
                  <a:tcPr marT="45725" marB="45725" marR="91450" marL="91450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Rejects electron background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57" name="Google Shape;557;p42"/>
          <p:cNvSpPr/>
          <p:nvPr/>
        </p:nvSpPr>
        <p:spPr>
          <a:xfrm>
            <a:off x="368504" y="7609733"/>
            <a:ext cx="12608942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endParaRPr b="1" i="1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3"/>
          <p:cNvSpPr txBox="1"/>
          <p:nvPr>
            <p:ph type="title"/>
          </p:nvPr>
        </p:nvSpPr>
        <p:spPr>
          <a:xfrm>
            <a:off x="1270000" y="2609551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Helvetica Neue"/>
              <a:buNone/>
            </a:pPr>
            <a:r>
              <a:rPr b="1" i="1" lang="en-US" sz="6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Good luck!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19-12-20 at 19.23.19.png" id="134" name="Google Shape;1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0757"/>
            <a:ext cx="13004800" cy="830184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Excel View</a:t>
            </a:r>
            <a:endParaRPr/>
          </a:p>
        </p:txBody>
      </p:sp>
      <p:sp>
        <p:nvSpPr>
          <p:cNvPr id="136" name="Google Shape;136;p5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37" name="Google Shape;137;p5"/>
          <p:cNvGrpSpPr/>
          <p:nvPr/>
        </p:nvGrpSpPr>
        <p:grpSpPr>
          <a:xfrm>
            <a:off x="5618045" y="1160412"/>
            <a:ext cx="7386755" cy="8315999"/>
            <a:chOff x="91920" y="1035706"/>
            <a:chExt cx="8344855" cy="8125227"/>
          </a:xfrm>
        </p:grpSpPr>
        <p:sp>
          <p:nvSpPr>
            <p:cNvPr id="138" name="Google Shape;138;p5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noFill/>
            <a:ln cap="flat" cmpd="sng" w="57150">
              <a:solidFill>
                <a:schemeClr val="dk1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noFill/>
            <a:ln cap="flat" cmpd="sng" w="57150">
              <a:solidFill>
                <a:srgbClr val="FFFF00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5"/>
          <p:cNvSpPr/>
          <p:nvPr/>
        </p:nvSpPr>
        <p:spPr>
          <a:xfrm>
            <a:off x="5536177" y="4766603"/>
            <a:ext cx="7383239" cy="4680000"/>
          </a:xfrm>
          <a:prstGeom prst="rect">
            <a:avLst/>
          </a:prstGeom>
          <a:solidFill>
            <a:schemeClr val="lt1">
              <a:alpha val="58039"/>
            </a:schemeClr>
          </a:solidFill>
          <a:ln>
            <a:noFill/>
          </a:ln>
          <a:effectLst>
            <a:outerShdw blurRad="38100" rotWithShape="0" dir="5400000" dist="25400">
              <a:srgbClr val="000000">
                <a:alpha val="50196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 Light"/>
              <a:buNone/>
            </a:pPr>
            <a:r>
              <a:t/>
            </a:r>
            <a:endParaRPr b="0" i="0" sz="8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1" name="Google Shape;141;p5"/>
          <p:cNvGrpSpPr/>
          <p:nvPr/>
        </p:nvGrpSpPr>
        <p:grpSpPr>
          <a:xfrm>
            <a:off x="91921" y="1205236"/>
            <a:ext cx="5526124" cy="8284422"/>
            <a:chOff x="91920" y="1035706"/>
            <a:chExt cx="8344855" cy="8125227"/>
          </a:xfrm>
        </p:grpSpPr>
        <p:sp>
          <p:nvSpPr>
            <p:cNvPr id="142" name="Google Shape;142;p5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noFill/>
            <a:ln cap="flat" cmpd="sng" w="57150">
              <a:solidFill>
                <a:schemeClr val="dk1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noFill/>
            <a:ln cap="flat" cmpd="sng" w="57150">
              <a:solidFill>
                <a:srgbClr val="FFFF00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5"/>
          <p:cNvSpPr/>
          <p:nvPr/>
        </p:nvSpPr>
        <p:spPr>
          <a:xfrm>
            <a:off x="185861" y="1294887"/>
            <a:ext cx="5342535" cy="8167363"/>
          </a:xfrm>
          <a:prstGeom prst="rect">
            <a:avLst/>
          </a:prstGeom>
          <a:solidFill>
            <a:schemeClr val="lt1">
              <a:alpha val="58039"/>
            </a:schemeClr>
          </a:solidFill>
          <a:ln>
            <a:noFill/>
          </a:ln>
          <a:effectLst>
            <a:outerShdw blurRad="38100" rotWithShape="0" dir="5400000" dist="25400">
              <a:srgbClr val="000000">
                <a:alpha val="50196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 Light"/>
              <a:buNone/>
            </a:pPr>
            <a:r>
              <a:t/>
            </a:r>
            <a:endParaRPr b="0" i="0" sz="8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 txBox="1"/>
          <p:nvPr/>
        </p:nvSpPr>
        <p:spPr>
          <a:xfrm>
            <a:off x="1712822" y="4777759"/>
            <a:ext cx="7524440" cy="22570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Helvetica Neue"/>
              <a:buNone/>
            </a:pPr>
            <a:r>
              <a:rPr b="1" i="0" lang="en-US" sz="2800" u="none" cap="none" strike="noStrike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 2: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Draw the plot </a:t>
            </a:r>
            <a:r>
              <a:rPr b="0" i="0" lang="en-US" sz="28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f90 vs S1 and compare with the one shown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shot 2019-12-20 at 19.38.54.png" id="146" name="Google Shape;146;p5"/>
          <p:cNvPicPr preferRelativeResize="0"/>
          <p:nvPr/>
        </p:nvPicPr>
        <p:blipFill rotWithShape="1">
          <a:blip r:embed="rId4">
            <a:alphaModFix/>
          </a:blip>
          <a:srcRect b="27585" l="3850" r="9266" t="0"/>
          <a:stretch/>
        </p:blipFill>
        <p:spPr>
          <a:xfrm>
            <a:off x="2047000" y="2000882"/>
            <a:ext cx="5991584" cy="14806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5"/>
          <p:cNvCxnSpPr/>
          <p:nvPr/>
        </p:nvCxnSpPr>
        <p:spPr>
          <a:xfrm flipH="1" rot="10800000">
            <a:off x="2196416" y="1234833"/>
            <a:ext cx="3959526" cy="97663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48" name="Google Shape;148;p5"/>
          <p:cNvCxnSpPr/>
          <p:nvPr/>
        </p:nvCxnSpPr>
        <p:spPr>
          <a:xfrm flipH="1" rot="10800000">
            <a:off x="7936979" y="1248677"/>
            <a:ext cx="280904" cy="962788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19-12-20 at 19.23.19.png" id="153" name="Google Shape;15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0757"/>
            <a:ext cx="13004800" cy="830184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Excel View</a:t>
            </a:r>
            <a:endParaRPr/>
          </a:p>
        </p:txBody>
      </p:sp>
      <p:sp>
        <p:nvSpPr>
          <p:cNvPr id="155" name="Google Shape;155;p6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6" name="Google Shape;156;p6"/>
          <p:cNvGrpSpPr/>
          <p:nvPr/>
        </p:nvGrpSpPr>
        <p:grpSpPr>
          <a:xfrm>
            <a:off x="5618045" y="1160412"/>
            <a:ext cx="7386755" cy="8315999"/>
            <a:chOff x="91920" y="1035706"/>
            <a:chExt cx="8344855" cy="8125227"/>
          </a:xfrm>
        </p:grpSpPr>
        <p:sp>
          <p:nvSpPr>
            <p:cNvPr id="157" name="Google Shape;157;p6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noFill/>
            <a:ln cap="flat" cmpd="sng" w="57150">
              <a:solidFill>
                <a:schemeClr val="dk1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noFill/>
            <a:ln cap="flat" cmpd="sng" w="57150">
              <a:solidFill>
                <a:srgbClr val="FFFF00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6"/>
          <p:cNvSpPr/>
          <p:nvPr/>
        </p:nvSpPr>
        <p:spPr>
          <a:xfrm>
            <a:off x="5722630" y="1235127"/>
            <a:ext cx="7232442" cy="3491985"/>
          </a:xfrm>
          <a:prstGeom prst="rect">
            <a:avLst/>
          </a:prstGeom>
          <a:solidFill>
            <a:schemeClr val="lt1">
              <a:alpha val="58039"/>
            </a:schemeClr>
          </a:solidFill>
          <a:ln>
            <a:noFill/>
          </a:ln>
          <a:effectLst>
            <a:outerShdw blurRad="38100" rotWithShape="0" dir="5400000" dist="25400">
              <a:srgbClr val="000000">
                <a:alpha val="50196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 Light"/>
              <a:buNone/>
            </a:pPr>
            <a:r>
              <a:t/>
            </a:r>
            <a:endParaRPr b="0" i="0" sz="8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60;p6"/>
          <p:cNvGrpSpPr/>
          <p:nvPr/>
        </p:nvGrpSpPr>
        <p:grpSpPr>
          <a:xfrm>
            <a:off x="91921" y="1205236"/>
            <a:ext cx="5526124" cy="8284422"/>
            <a:chOff x="91920" y="1035706"/>
            <a:chExt cx="8344855" cy="8125227"/>
          </a:xfrm>
        </p:grpSpPr>
        <p:sp>
          <p:nvSpPr>
            <p:cNvPr id="161" name="Google Shape;161;p6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noFill/>
            <a:ln cap="flat" cmpd="sng" w="57150">
              <a:solidFill>
                <a:schemeClr val="dk1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noFill/>
            <a:ln cap="flat" cmpd="sng" w="57150">
              <a:solidFill>
                <a:srgbClr val="FFFF00"/>
              </a:solidFill>
              <a:prstDash val="dash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6"/>
          <p:cNvSpPr/>
          <p:nvPr/>
        </p:nvSpPr>
        <p:spPr>
          <a:xfrm>
            <a:off x="185861" y="1294887"/>
            <a:ext cx="5342535" cy="8167363"/>
          </a:xfrm>
          <a:prstGeom prst="rect">
            <a:avLst/>
          </a:prstGeom>
          <a:solidFill>
            <a:schemeClr val="lt1">
              <a:alpha val="58039"/>
            </a:schemeClr>
          </a:solidFill>
          <a:ln>
            <a:noFill/>
          </a:ln>
          <a:effectLst>
            <a:outerShdw blurRad="38100" rotWithShape="0" dir="5400000" dist="25400">
              <a:srgbClr val="000000">
                <a:alpha val="50196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 Light"/>
              <a:buNone/>
            </a:pPr>
            <a:r>
              <a:t/>
            </a:r>
            <a:endParaRPr b="0" i="0" sz="8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676756" y="2152241"/>
            <a:ext cx="7524440" cy="22570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Helvetica Neue"/>
              <a:buNone/>
            </a:pPr>
            <a:r>
              <a:rPr b="1" i="0" lang="en-US" sz="2800" u="none" cap="none" strike="noStrike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 3: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Copy the data in a new sheet: </a:t>
            </a:r>
            <a:r>
              <a:rPr b="0" i="0" lang="en-US" sz="28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duplicate the datasheet that will be used to apply filters to select possible Dark Matter candidates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shot 2019-12-20 at 19.41.44.png" id="165" name="Google Shape;165;p6"/>
          <p:cNvPicPr preferRelativeResize="0"/>
          <p:nvPr/>
        </p:nvPicPr>
        <p:blipFill rotWithShape="1">
          <a:blip r:embed="rId4">
            <a:alphaModFix/>
          </a:blip>
          <a:srcRect b="17141" l="2168" r="4624" t="13961"/>
          <a:stretch/>
        </p:blipFill>
        <p:spPr>
          <a:xfrm>
            <a:off x="1942409" y="5558543"/>
            <a:ext cx="8546598" cy="9712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6"/>
          <p:cNvCxnSpPr/>
          <p:nvPr/>
        </p:nvCxnSpPr>
        <p:spPr>
          <a:xfrm flipH="1" rot="10800000">
            <a:off x="2076883" y="4871196"/>
            <a:ext cx="3839993" cy="832548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67" name="Google Shape;167;p6"/>
          <p:cNvCxnSpPr/>
          <p:nvPr/>
        </p:nvCxnSpPr>
        <p:spPr>
          <a:xfrm rot="10800000">
            <a:off x="8830490" y="4871196"/>
            <a:ext cx="1434394" cy="832548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1</a:t>
            </a:r>
            <a:endParaRPr/>
          </a:p>
        </p:txBody>
      </p:sp>
      <p:sp>
        <p:nvSpPr>
          <p:cNvPr id="173" name="Google Shape;173;p7"/>
          <p:cNvSpPr txBox="1"/>
          <p:nvPr>
            <p:ph idx="12" type="sldNum"/>
          </p:nvPr>
        </p:nvSpPr>
        <p:spPr>
          <a:xfrm>
            <a:off x="-2392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4986541" y="925205"/>
            <a:ext cx="77935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will start with the following data:</a:t>
            </a:r>
            <a:endParaRPr/>
          </a:p>
        </p:txBody>
      </p:sp>
      <p:grpSp>
        <p:nvGrpSpPr>
          <p:cNvPr id="175" name="Google Shape;175;p7"/>
          <p:cNvGrpSpPr/>
          <p:nvPr/>
        </p:nvGrpSpPr>
        <p:grpSpPr>
          <a:xfrm>
            <a:off x="1098251" y="2582874"/>
            <a:ext cx="9579961" cy="4881952"/>
            <a:chOff x="630715" y="3403601"/>
            <a:chExt cx="9579961" cy="4881952"/>
          </a:xfrm>
        </p:grpSpPr>
        <p:sp>
          <p:nvSpPr>
            <p:cNvPr id="176" name="Google Shape;176;p7"/>
            <p:cNvSpPr/>
            <p:nvPr/>
          </p:nvSpPr>
          <p:spPr>
            <a:xfrm>
              <a:off x="630715" y="3403601"/>
              <a:ext cx="4584749" cy="477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Helvetica Neue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 number (ID) of the event</a:t>
              </a: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630715" y="5920685"/>
              <a:ext cx="8037103" cy="477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Helvetica Neue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x position of the particle in the TPC in centimetre (cm)</a:t>
              </a: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630715" y="6549956"/>
              <a:ext cx="8037103" cy="477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Helvetica Neue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y position of the particle in the TPC in cm</a:t>
              </a: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630715" y="7179227"/>
              <a:ext cx="8037103" cy="477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Helvetica Neue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Time between S1 and S2 in microsecond (μs=10</a:t>
              </a:r>
              <a:r>
                <a:rPr b="0" baseline="30000" i="0" lang="en-US" sz="25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-6</a:t>
              </a:r>
              <a:r>
                <a:rPr b="0" i="0" lang="en-US" sz="25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s) </a:t>
              </a: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630715" y="7808499"/>
              <a:ext cx="5902571" cy="477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Helvetica Neue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Signal collected from the VETO system</a:t>
              </a:r>
              <a:endParaRPr b="0" i="0" sz="2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630715" y="4032872"/>
              <a:ext cx="8037103" cy="477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Helvetica Neue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 total amount of primary scintillation light S1 (in pe)</a:t>
              </a: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630715" y="4662143"/>
              <a:ext cx="9579961" cy="477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Helvetica Neue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 amount of S1 (in pe) collected in the first 90 ns of the signal</a:t>
              </a: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630715" y="5291414"/>
              <a:ext cx="8757522" cy="477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Helvetica Neue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 total amount of secondary scintillation light S2 (in pe)</a:t>
              </a:r>
              <a:endParaRPr/>
            </a:p>
          </p:txBody>
        </p:sp>
      </p:grpSp>
      <p:sp>
        <p:nvSpPr>
          <p:cNvPr id="184" name="Google Shape;184;p7"/>
          <p:cNvSpPr/>
          <p:nvPr/>
        </p:nvSpPr>
        <p:spPr>
          <a:xfrm>
            <a:off x="5812284" y="7997534"/>
            <a:ext cx="719251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Velocity of an electron in LiquidAr in cm/μs</a:t>
            </a:r>
            <a:endParaRPr/>
          </a:p>
        </p:txBody>
      </p:sp>
      <p:sp>
        <p:nvSpPr>
          <p:cNvPr id="185" name="Google Shape;185;p7"/>
          <p:cNvSpPr/>
          <p:nvPr/>
        </p:nvSpPr>
        <p:spPr>
          <a:xfrm>
            <a:off x="748921" y="7516256"/>
            <a:ext cx="77935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Plus 2 constants</a:t>
            </a:r>
            <a:endParaRPr/>
          </a:p>
        </p:txBody>
      </p:sp>
      <p:sp>
        <p:nvSpPr>
          <p:cNvPr id="186" name="Google Shape;186;p7"/>
          <p:cNvSpPr/>
          <p:nvPr/>
        </p:nvSpPr>
        <p:spPr>
          <a:xfrm>
            <a:off x="5812284" y="8656190"/>
            <a:ext cx="8037103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Helvetica Neue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length of the TPC in cm</a:t>
            </a:r>
            <a:endParaRPr/>
          </a:p>
        </p:txBody>
      </p:sp>
      <p:pic>
        <p:nvPicPr>
          <p:cNvPr descr="Screenshot 2020-05-10 at 14.01.50.png" id="187" name="Google Shape;187;p7"/>
          <p:cNvPicPr preferRelativeResize="0"/>
          <p:nvPr/>
        </p:nvPicPr>
        <p:blipFill rotWithShape="1">
          <a:blip r:embed="rId3">
            <a:alphaModFix/>
          </a:blip>
          <a:srcRect b="0" l="0" r="53420" t="-5540"/>
          <a:stretch/>
        </p:blipFill>
        <p:spPr>
          <a:xfrm>
            <a:off x="1016028" y="1721316"/>
            <a:ext cx="10214011" cy="8615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0-05-10 at 14.01.50.png" id="188" name="Google Shape;188;p7"/>
          <p:cNvPicPr preferRelativeResize="0"/>
          <p:nvPr/>
        </p:nvPicPr>
        <p:blipFill rotWithShape="1">
          <a:blip r:embed="rId3">
            <a:alphaModFix/>
          </a:blip>
          <a:srcRect b="-1" l="73365" r="0" t="-34976"/>
          <a:stretch/>
        </p:blipFill>
        <p:spPr>
          <a:xfrm>
            <a:off x="748921" y="7997534"/>
            <a:ext cx="4502229" cy="1375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1</a:t>
            </a:r>
            <a:endParaRPr/>
          </a:p>
        </p:txBody>
      </p:sp>
      <p:sp>
        <p:nvSpPr>
          <p:cNvPr id="194" name="Google Shape;194;p8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172572" y="3553833"/>
            <a:ext cx="1285239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f90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defined as</a:t>
            </a:r>
            <a:endParaRPr/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0366" y="3232123"/>
            <a:ext cx="2436745" cy="99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8"/>
          <p:cNvSpPr/>
          <p:nvPr/>
        </p:nvSpPr>
        <p:spPr>
          <a:xfrm>
            <a:off x="3708" y="4381721"/>
            <a:ext cx="12936822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Excel allows us to write the formulas in a easy way: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-click on the cell you want to insert the formula (cell I6 in the picture below);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-write =</a:t>
            </a:r>
            <a:r>
              <a:rPr b="0" i="0" lang="en-US" sz="2200" u="none" cap="none" strike="noStrike">
                <a:solidFill>
                  <a:srgbClr val="3366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C6</a:t>
            </a: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rPr b="0" i="0" lang="en-US" sz="2200" u="none" cap="none" strike="noStrike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B6</a:t>
            </a: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press ENTER. </a:t>
            </a:r>
            <a:endParaRPr/>
          </a:p>
        </p:txBody>
      </p:sp>
      <p:pic>
        <p:nvPicPr>
          <p:cNvPr descr="Macintosh HD:private:var:folders:82:v_wyjgr56jq6nj91y0sxfwkw0000gn:T:TemporaryItems:Screenshot 2019-07-16 at 14.16.04.png" id="198" name="Google Shape;198;p8"/>
          <p:cNvPicPr preferRelativeResize="0"/>
          <p:nvPr/>
        </p:nvPicPr>
        <p:blipFill rotWithShape="1">
          <a:blip r:embed="rId4">
            <a:alphaModFix/>
          </a:blip>
          <a:srcRect b="56775" l="0" r="32251" t="19217"/>
          <a:stretch/>
        </p:blipFill>
        <p:spPr>
          <a:xfrm>
            <a:off x="29878" y="5593756"/>
            <a:ext cx="12936822" cy="265847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/>
          <p:nvPr/>
        </p:nvSpPr>
        <p:spPr>
          <a:xfrm>
            <a:off x="172572" y="8734484"/>
            <a:ext cx="1263579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 we need to repeat the calculation for all the events </a:t>
            </a:r>
            <a:endParaRPr/>
          </a:p>
        </p:txBody>
      </p:sp>
      <p:pic>
        <p:nvPicPr>
          <p:cNvPr descr="Screenshot 2020-05-10 at 14.01.50.png" id="200" name="Google Shape;20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10" y="1641060"/>
            <a:ext cx="12852390" cy="928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/>
          <p:nvPr>
            <p:ph type="title"/>
          </p:nvPr>
        </p:nvSpPr>
        <p:spPr>
          <a:xfrm>
            <a:off x="3767538" y="163086"/>
            <a:ext cx="5469724" cy="10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5000"/>
              <a:buFont typeface="Helvetica Neue"/>
              <a:buNone/>
            </a:pPr>
            <a:r>
              <a:rPr lang="en-US"/>
              <a:t>PART 1</a:t>
            </a:r>
            <a:endParaRPr/>
          </a:p>
        </p:txBody>
      </p:sp>
      <p:sp>
        <p:nvSpPr>
          <p:cNvPr id="206" name="Google Shape;206;p9"/>
          <p:cNvSpPr txBox="1"/>
          <p:nvPr>
            <p:ph idx="12" type="sldNum"/>
          </p:nvPr>
        </p:nvSpPr>
        <p:spPr>
          <a:xfrm>
            <a:off x="0" y="9372599"/>
            <a:ext cx="368504" cy="381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" name="Google Shape;207;p9"/>
          <p:cNvSpPr/>
          <p:nvPr/>
        </p:nvSpPr>
        <p:spPr>
          <a:xfrm>
            <a:off x="-1" y="1006269"/>
            <a:ext cx="1263579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Repeat the calculation for all the events….</a:t>
            </a:r>
            <a:endParaRPr b="0"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p9"/>
          <p:cNvSpPr/>
          <p:nvPr/>
        </p:nvSpPr>
        <p:spPr>
          <a:xfrm rot="-1524873">
            <a:off x="8735804" y="636937"/>
            <a:ext cx="2500284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b="1" i="1" lang="en-US" sz="32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EXCEL TIP</a:t>
            </a:r>
            <a:endParaRPr b="1" i="1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p9"/>
          <p:cNvSpPr/>
          <p:nvPr/>
        </p:nvSpPr>
        <p:spPr>
          <a:xfrm>
            <a:off x="10132" y="1414121"/>
            <a:ext cx="12625657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Method 1</a:t>
            </a:r>
            <a:endParaRPr b="0"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the mouse you can selected the cell where you performed the calculation and pointing at the right lower corner of the cell a black (or blu) cross will show up.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</p:txBody>
      </p:sp>
      <p:sp>
        <p:nvSpPr>
          <p:cNvPr id="210" name="Google Shape;210;p9"/>
          <p:cNvSpPr/>
          <p:nvPr/>
        </p:nvSpPr>
        <p:spPr>
          <a:xfrm>
            <a:off x="145702" y="5440555"/>
            <a:ext cx="1044418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the cross and drag down. </a:t>
            </a:r>
            <a:endParaRPr/>
          </a:p>
        </p:txBody>
      </p:sp>
      <p:grpSp>
        <p:nvGrpSpPr>
          <p:cNvPr id="211" name="Google Shape;211;p9"/>
          <p:cNvGrpSpPr/>
          <p:nvPr/>
        </p:nvGrpSpPr>
        <p:grpSpPr>
          <a:xfrm>
            <a:off x="25400" y="2791716"/>
            <a:ext cx="12731469" cy="1893265"/>
            <a:chOff x="25400" y="2791716"/>
            <a:chExt cx="12731469" cy="1893265"/>
          </a:xfrm>
        </p:grpSpPr>
        <p:pic>
          <p:nvPicPr>
            <p:cNvPr descr="Screenshot 2020-05-10 at 14.07.13.png" id="212" name="Google Shape;212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5400" y="2791716"/>
              <a:ext cx="12246308" cy="18932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3" name="Google Shape;213;p9"/>
            <p:cNvGrpSpPr/>
            <p:nvPr/>
          </p:nvGrpSpPr>
          <p:grpSpPr>
            <a:xfrm>
              <a:off x="11978998" y="4005321"/>
              <a:ext cx="414192" cy="371022"/>
              <a:chOff x="9023219" y="4951718"/>
              <a:chExt cx="414192" cy="371022"/>
            </a:xfrm>
          </p:grpSpPr>
          <p:cxnSp>
            <p:nvCxnSpPr>
              <p:cNvPr id="214" name="Google Shape;214;p9"/>
              <p:cNvCxnSpPr/>
              <p:nvPr/>
            </p:nvCxnSpPr>
            <p:spPr>
              <a:xfrm>
                <a:off x="9237262" y="4951718"/>
                <a:ext cx="0" cy="371022"/>
              </a:xfrm>
              <a:prstGeom prst="straightConnector1">
                <a:avLst/>
              </a:prstGeom>
              <a:noFill/>
              <a:ln cap="flat" cmpd="sng" w="254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</p:cxnSp>
          <p:cxnSp>
            <p:nvCxnSpPr>
              <p:cNvPr id="215" name="Google Shape;215;p9"/>
              <p:cNvCxnSpPr/>
              <p:nvPr/>
            </p:nvCxnSpPr>
            <p:spPr>
              <a:xfrm>
                <a:off x="9023219" y="5132658"/>
                <a:ext cx="414192" cy="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</p:cxnSp>
        </p:grpSp>
        <p:sp>
          <p:nvSpPr>
            <p:cNvPr id="216" name="Google Shape;216;p9"/>
            <p:cNvSpPr/>
            <p:nvPr/>
          </p:nvSpPr>
          <p:spPr>
            <a:xfrm>
              <a:off x="11829356" y="3695951"/>
              <a:ext cx="927513" cy="98903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50196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 Light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Screenshot 2020-05-10 at 14.09.47.png" id="217" name="Google Shape;21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6954" y="5871442"/>
            <a:ext cx="10191510" cy="3456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