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4285" r:id="rId2"/>
    <p:sldMasterId id="2147484316" r:id="rId3"/>
  </p:sldMasterIdLst>
  <p:notesMasterIdLst>
    <p:notesMasterId r:id="rId22"/>
  </p:notesMasterIdLst>
  <p:handoutMasterIdLst>
    <p:handoutMasterId r:id="rId23"/>
  </p:handoutMasterIdLst>
  <p:sldIdLst>
    <p:sldId id="261" r:id="rId4"/>
    <p:sldId id="271" r:id="rId5"/>
    <p:sldId id="280" r:id="rId6"/>
    <p:sldId id="278" r:id="rId7"/>
    <p:sldId id="272" r:id="rId8"/>
    <p:sldId id="286" r:id="rId9"/>
    <p:sldId id="281" r:id="rId10"/>
    <p:sldId id="276" r:id="rId11"/>
    <p:sldId id="274" r:id="rId12"/>
    <p:sldId id="287" r:id="rId13"/>
    <p:sldId id="275" r:id="rId14"/>
    <p:sldId id="273" r:id="rId15"/>
    <p:sldId id="282" r:id="rId16"/>
    <p:sldId id="283" r:id="rId17"/>
    <p:sldId id="277" r:id="rId18"/>
    <p:sldId id="288" r:id="rId19"/>
    <p:sldId id="289" r:id="rId20"/>
    <p:sldId id="29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F33"/>
    <a:srgbClr val="0096FF"/>
    <a:srgbClr val="265691"/>
    <a:srgbClr val="B5B5BB"/>
    <a:srgbClr val="947728"/>
    <a:srgbClr val="265591"/>
    <a:srgbClr val="4E8F00"/>
    <a:srgbClr val="FF2100"/>
    <a:srgbClr val="BD336D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6"/>
    <p:restoredTop sz="78511" autoAdjust="0"/>
  </p:normalViewPr>
  <p:slideViewPr>
    <p:cSldViewPr snapToGrid="0" snapToObjects="1">
      <p:cViewPr varScale="1">
        <p:scale>
          <a:sx n="58" d="100"/>
          <a:sy n="58" d="100"/>
        </p:scale>
        <p:origin x="127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55" d="100"/>
        <a:sy n="155" d="100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AD998E-8479-DC48-BFB8-A446EEBDA9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073962-1922-DE46-852D-95EAC4C32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857BB-66D5-E048-85AB-B3C5918F2CB1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D3C93-5314-4C42-A4F6-0FEA5BD600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1335A-E19D-754F-9749-548748431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BF402-CB8C-9344-A967-EA3F5F3EA6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400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104D8-C869-0842-A3EF-889ED4C5CCE0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E9A64-8EFF-A045-B93D-7D954ACCF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7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157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Using the pictures, d</a:t>
            </a:r>
            <a:r>
              <a:rPr lang="en-GB" dirty="0"/>
              <a:t>escribe</a:t>
            </a:r>
            <a:r>
              <a:rPr lang="en-GB" baseline="0" dirty="0"/>
              <a:t> the DarkSide-50 experiment and VETO Systems (N.B. in the </a:t>
            </a:r>
            <a:r>
              <a:rPr lang="en-GB" baseline="0" dirty="0" err="1"/>
              <a:t>analisys</a:t>
            </a:r>
            <a:r>
              <a:rPr lang="en-GB" baseline="0" dirty="0"/>
              <a:t> the student will use as a cut just a generic cut called VETO).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77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  <a:r>
              <a:rPr lang="en-US" baseline="0" dirty="0"/>
              <a:t> coming from the detector materials -&gt; cure it using position 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14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properties of S1</a:t>
            </a:r>
            <a:r>
              <a:rPr lang="en-US" baseline="0" dirty="0"/>
              <a:t> in Argon.</a:t>
            </a:r>
          </a:p>
          <a:p>
            <a:r>
              <a:rPr lang="en-US" baseline="0" dirty="0"/>
              <a:t>In case of WIMP (nuclear </a:t>
            </a:r>
            <a:r>
              <a:rPr lang="en-US" baseline="0" dirty="0" err="1"/>
              <a:t>recoli</a:t>
            </a:r>
            <a:r>
              <a:rPr lang="en-US" baseline="0" dirty="0"/>
              <a:t> interaction) the S1 arrives at once. </a:t>
            </a:r>
          </a:p>
          <a:p>
            <a:r>
              <a:rPr lang="en-US" baseline="0" dirty="0"/>
              <a:t>In case of Electron recoil the S1 is distributed in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91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</a:t>
            </a:r>
            <a:r>
              <a:rPr lang="en-US" baseline="0" dirty="0"/>
              <a:t> can try to use the f90 variable which is defined as</a:t>
            </a:r>
            <a:r>
              <a:rPr lang="mr-IN" baseline="0" dirty="0"/>
              <a:t>…</a:t>
            </a:r>
            <a:endParaRPr lang="it-IT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046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we can get this result</a:t>
            </a:r>
          </a:p>
          <a:p>
            <a:r>
              <a:rPr lang="en-GB" dirty="0"/>
              <a:t>No DM candidate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233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75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Connection to lesson one:</a:t>
            </a:r>
            <a:r>
              <a:rPr lang="en-GB" baseline="0" dirty="0"/>
              <a:t> </a:t>
            </a:r>
            <a:r>
              <a:rPr lang="it-IT" dirty="0"/>
              <a:t>due to the </a:t>
            </a:r>
            <a:r>
              <a:rPr lang="it-IT" dirty="0" err="1"/>
              <a:t>properties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: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it</a:t>
            </a:r>
            <a:r>
              <a:rPr lang="it-IT" baseline="0" dirty="0"/>
              <a:t> an easy task?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477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possible solution: </a:t>
            </a:r>
            <a:r>
              <a:rPr lang="en-US" dirty="0" err="1"/>
              <a:t>direclty</a:t>
            </a:r>
            <a:r>
              <a:rPr lang="en-US" baseline="0" dirty="0"/>
              <a:t> detect DM interaction using proper elements</a:t>
            </a:r>
          </a:p>
          <a:p>
            <a:r>
              <a:rPr lang="en-US" dirty="0" err="1"/>
              <a:t>direclty</a:t>
            </a:r>
            <a:r>
              <a:rPr lang="en-US" baseline="0" dirty="0"/>
              <a:t> detect DM -&gt; look for collisions of WIMPS with “preferred” nuclei</a:t>
            </a:r>
          </a:p>
          <a:p>
            <a:r>
              <a:rPr lang="en-US" baseline="0" dirty="0"/>
              <a:t>Use Argon</a:t>
            </a:r>
          </a:p>
          <a:p>
            <a:r>
              <a:rPr lang="en-US" baseline="0" dirty="0"/>
              <a:t>And how you can use it</a:t>
            </a:r>
          </a:p>
          <a:p>
            <a:r>
              <a:rPr lang="en-US" baseline="0" dirty="0"/>
              <a:t>Details later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01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galaxy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en-US" baseline="0" dirty="0"/>
              <a:t>surrounded by a DM halo; so </a:t>
            </a:r>
            <a:r>
              <a:rPr lang="en-US" dirty="0"/>
              <a:t>we can be hit by DM particle.</a:t>
            </a:r>
          </a:p>
          <a:p>
            <a:r>
              <a:rPr lang="en-US" dirty="0"/>
              <a:t>Some numbers:</a:t>
            </a:r>
          </a:p>
          <a:p>
            <a:r>
              <a:rPr lang="en-US" dirty="0"/>
              <a:t>WIMP velocity ~ 300 km/s,</a:t>
            </a:r>
            <a:r>
              <a:rPr lang="en-US" baseline="0" dirty="0"/>
              <a:t> </a:t>
            </a:r>
            <a:r>
              <a:rPr lang="en-US" dirty="0"/>
              <a:t>WIMP density 0.3 </a:t>
            </a:r>
            <a:r>
              <a:rPr lang="en-US" dirty="0" err="1"/>
              <a:t>GeV</a:t>
            </a:r>
            <a:r>
              <a:rPr lang="en-US" dirty="0"/>
              <a:t>/cm</a:t>
            </a:r>
            <a:r>
              <a:rPr lang="en-US" baseline="30000" dirty="0"/>
              <a:t>3</a:t>
            </a:r>
            <a:r>
              <a:rPr lang="en-US" baseline="0" dirty="0"/>
              <a:t> (1/3 of proton per cubic centimeter estimated in our galaxy).</a:t>
            </a:r>
          </a:p>
          <a:p>
            <a:r>
              <a:rPr lang="en-US" baseline="0" dirty="0"/>
              <a:t>Depending on the mass but we can estimate that 10 million WIMP pass through you hand every second but</a:t>
            </a:r>
            <a:r>
              <a:rPr lang="mr-IN" baseline="0" dirty="0"/>
              <a:t>…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interacts</a:t>
            </a:r>
            <a:r>
              <a:rPr lang="it-IT" baseline="0" dirty="0"/>
              <a:t> </a:t>
            </a:r>
            <a:r>
              <a:rPr lang="it-IT" baseline="0" dirty="0" err="1"/>
              <a:t>less</a:t>
            </a:r>
            <a:r>
              <a:rPr lang="it-IT" baseline="0" dirty="0"/>
              <a:t> </a:t>
            </a:r>
            <a:r>
              <a:rPr lang="it-IT" baseline="0" dirty="0" err="1"/>
              <a:t>than</a:t>
            </a:r>
            <a:r>
              <a:rPr lang="it-IT" baseline="0" dirty="0"/>
              <a:t> once per </a:t>
            </a:r>
            <a:r>
              <a:rPr lang="it-IT" baseline="0" dirty="0" err="1"/>
              <a:t>year</a:t>
            </a:r>
            <a:r>
              <a:rPr lang="it-IT" baseline="0" dirty="0"/>
              <a:t> in a kg of detector</a:t>
            </a:r>
            <a:r>
              <a:rPr lang="mr-IN" baseline="0" dirty="0"/>
              <a:t>…</a:t>
            </a:r>
            <a:endParaRPr lang="it-IT" baseline="0" dirty="0"/>
          </a:p>
          <a:p>
            <a:endParaRPr lang="en-US" dirty="0"/>
          </a:p>
          <a:p>
            <a:r>
              <a:rPr lang="en-US" dirty="0"/>
              <a:t>Quickly</a:t>
            </a:r>
            <a:r>
              <a:rPr lang="en-US" baseline="0" dirty="0"/>
              <a:t> comment on the </a:t>
            </a:r>
            <a:r>
              <a:rPr lang="en-US" dirty="0"/>
              <a:t>possibility to observe</a:t>
            </a:r>
            <a:r>
              <a:rPr lang="en-US" baseline="0" dirty="0"/>
              <a:t> a difference in the number of collisions depending on the season</a:t>
            </a:r>
            <a:r>
              <a:rPr lang="mr-IN" baseline="0" dirty="0"/>
              <a:t>…</a:t>
            </a:r>
            <a:r>
              <a:rPr lang="it-IT" baseline="0" dirty="0" err="1"/>
              <a:t>that</a:t>
            </a:r>
            <a:r>
              <a:rPr lang="it-IT" baseline="0" dirty="0"/>
              <a:t> </a:t>
            </a:r>
            <a:r>
              <a:rPr lang="it-IT" baseline="0" dirty="0" err="1"/>
              <a:t>means</a:t>
            </a:r>
            <a:r>
              <a:rPr lang="it-IT" baseline="0" dirty="0"/>
              <a:t>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direction</a:t>
            </a:r>
            <a:r>
              <a:rPr lang="it-IT" baseline="0" dirty="0"/>
              <a:t> of </a:t>
            </a:r>
            <a:r>
              <a:rPr lang="it-IT" baseline="0" dirty="0" err="1"/>
              <a:t>motion</a:t>
            </a:r>
            <a:r>
              <a:rPr lang="it-IT" baseline="0" dirty="0"/>
              <a:t> </a:t>
            </a:r>
            <a:r>
              <a:rPr lang="it-IT" baseline="0" dirty="0" err="1"/>
              <a:t>around</a:t>
            </a:r>
            <a:r>
              <a:rPr lang="it-IT" baseline="0" dirty="0"/>
              <a:t> the </a:t>
            </a:r>
            <a:r>
              <a:rPr lang="it-IT" baseline="0" dirty="0" err="1"/>
              <a:t>Sun</a:t>
            </a:r>
            <a:r>
              <a:rPr lang="it-IT" baseline="0" dirty="0"/>
              <a:t>. </a:t>
            </a:r>
            <a:r>
              <a:rPr lang="it-IT" baseline="0" dirty="0" err="1"/>
              <a:t>This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an </a:t>
            </a:r>
            <a:r>
              <a:rPr lang="it-IT" baseline="0" dirty="0" err="1"/>
              <a:t>expected</a:t>
            </a:r>
            <a:r>
              <a:rPr lang="it-IT" baseline="0" dirty="0"/>
              <a:t> </a:t>
            </a:r>
            <a:r>
              <a:rPr lang="it-IT" baseline="0" dirty="0" err="1"/>
              <a:t>feature</a:t>
            </a:r>
            <a:r>
              <a:rPr lang="it-IT" baseline="0" dirty="0"/>
              <a:t> of the </a:t>
            </a:r>
            <a:r>
              <a:rPr lang="it-IT" baseline="0" dirty="0" err="1"/>
              <a:t>Number</a:t>
            </a:r>
            <a:r>
              <a:rPr lang="it-IT" baseline="0" dirty="0"/>
              <a:t> of DM </a:t>
            </a:r>
            <a:r>
              <a:rPr lang="it-IT" baseline="0" dirty="0" err="1"/>
              <a:t>interactions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26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principle of</a:t>
            </a:r>
            <a:r>
              <a:rPr lang="en-US" baseline="0" dirty="0"/>
              <a:t> a double phase </a:t>
            </a:r>
            <a:r>
              <a:rPr lang="en-US" baseline="0" dirty="0" err="1"/>
              <a:t>Ar</a:t>
            </a:r>
            <a:r>
              <a:rPr lang="en-US" baseline="0" dirty="0"/>
              <a:t> Time Projection Chamber</a:t>
            </a:r>
          </a:p>
          <a:p>
            <a:r>
              <a:rPr lang="en-US" dirty="0"/>
              <a:t>Spend</a:t>
            </a:r>
            <a:r>
              <a:rPr lang="en-US" baseline="0" dirty="0"/>
              <a:t> time to explain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28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the students think about signals</a:t>
            </a:r>
            <a:r>
              <a:rPr lang="en-US" baseline="0" dirty="0"/>
              <a:t> that can mimic DM interaction or make it impossible to see them</a:t>
            </a:r>
            <a:r>
              <a:rPr lang="mr-IN" baseline="0" dirty="0"/>
              <a:t>…</a:t>
            </a:r>
            <a:endParaRPr lang="it-IT" baseline="0" dirty="0"/>
          </a:p>
          <a:p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need</a:t>
            </a:r>
            <a:r>
              <a:rPr lang="it-IT" baseline="0" dirty="0"/>
              <a:t> to </a:t>
            </a:r>
            <a:r>
              <a:rPr lang="it-IT" baseline="0" dirty="0" err="1"/>
              <a:t>find</a:t>
            </a:r>
            <a:r>
              <a:rPr lang="it-IT" baseline="0" dirty="0"/>
              <a:t> </a:t>
            </a:r>
            <a:r>
              <a:rPr lang="it-IT" baseline="0" dirty="0" err="1"/>
              <a:t>solution</a:t>
            </a:r>
            <a:r>
              <a:rPr lang="it-IT" baseline="0" dirty="0"/>
              <a:t> to </a:t>
            </a:r>
            <a:r>
              <a:rPr lang="it-IT" baseline="0" dirty="0" err="1"/>
              <a:t>make</a:t>
            </a:r>
            <a:r>
              <a:rPr lang="it-IT" baseline="0" dirty="0"/>
              <a:t> </a:t>
            </a:r>
            <a:r>
              <a:rPr lang="it-IT" baseline="0" dirty="0" err="1"/>
              <a:t>our</a:t>
            </a:r>
            <a:r>
              <a:rPr lang="it-IT" baseline="0" dirty="0"/>
              <a:t> detector free of “background”  i.e. “no </a:t>
            </a:r>
            <a:r>
              <a:rPr lang="it-IT" baseline="0" dirty="0" err="1"/>
              <a:t>events</a:t>
            </a:r>
            <a:r>
              <a:rPr lang="it-IT" baseline="0" dirty="0"/>
              <a:t> </a:t>
            </a:r>
            <a:r>
              <a:rPr lang="it-IT" baseline="0" dirty="0" err="1"/>
              <a:t>but</a:t>
            </a:r>
            <a:r>
              <a:rPr lang="it-IT" baseline="0" dirty="0"/>
              <a:t> DM“</a:t>
            </a:r>
          </a:p>
          <a:p>
            <a:r>
              <a:rPr lang="it-IT" baseline="0" dirty="0" err="1"/>
              <a:t>Maybe</a:t>
            </a:r>
            <a:r>
              <a:rPr lang="it-IT" baseline="0" dirty="0"/>
              <a:t> a </a:t>
            </a:r>
            <a:r>
              <a:rPr lang="it-IT" baseline="0" dirty="0" err="1"/>
              <a:t>good</a:t>
            </a:r>
            <a:r>
              <a:rPr lang="it-IT" baseline="0" dirty="0"/>
              <a:t> </a:t>
            </a:r>
            <a:r>
              <a:rPr lang="it-IT" baseline="0" dirty="0" err="1"/>
              <a:t>example</a:t>
            </a:r>
            <a:r>
              <a:rPr lang="it-IT" baseline="0" dirty="0"/>
              <a:t> are </a:t>
            </a:r>
            <a:r>
              <a:rPr lang="it-IT" baseline="0" dirty="0" err="1"/>
              <a:t>cosmic</a:t>
            </a:r>
            <a:r>
              <a:rPr lang="it-IT" baseline="0" dirty="0"/>
              <a:t> </a:t>
            </a:r>
            <a:r>
              <a:rPr lang="it-IT" baseline="0" dirty="0" err="1"/>
              <a:t>rays</a:t>
            </a:r>
            <a:r>
              <a:rPr lang="it-IT" baseline="0" dirty="0"/>
              <a:t>, </a:t>
            </a:r>
            <a:r>
              <a:rPr lang="it-IT" baseline="0" dirty="0" err="1"/>
              <a:t>as</a:t>
            </a:r>
            <a:r>
              <a:rPr lang="it-IT" baseline="0" dirty="0"/>
              <a:t> the video shows.</a:t>
            </a:r>
          </a:p>
          <a:p>
            <a:r>
              <a:rPr lang="it-IT" baseline="0" dirty="0" err="1"/>
              <a:t>Together</a:t>
            </a:r>
            <a:r>
              <a:rPr lang="it-IT" baseline="0" dirty="0"/>
              <a:t> with the </a:t>
            </a:r>
            <a:r>
              <a:rPr lang="it-IT" baseline="0" dirty="0" err="1"/>
              <a:t>reduction</a:t>
            </a:r>
            <a:r>
              <a:rPr lang="it-IT" baseline="0" dirty="0"/>
              <a:t> of the background </a:t>
            </a:r>
            <a:r>
              <a:rPr lang="it-IT" baseline="0" dirty="0" err="1"/>
              <a:t>let</a:t>
            </a:r>
            <a:r>
              <a:rPr lang="it-IT" baseline="0" dirty="0"/>
              <a:t> the </a:t>
            </a:r>
            <a:r>
              <a:rPr lang="it-IT" baseline="0" dirty="0" err="1"/>
              <a:t>studend</a:t>
            </a:r>
            <a:r>
              <a:rPr lang="it-IT" baseline="0" dirty="0"/>
              <a:t> </a:t>
            </a:r>
            <a:r>
              <a:rPr lang="it-IT" baseline="0" dirty="0" err="1"/>
              <a:t>understand</a:t>
            </a:r>
            <a:r>
              <a:rPr lang="it-IT" baseline="0" dirty="0"/>
              <a:t> the </a:t>
            </a:r>
            <a:r>
              <a:rPr lang="it-IT" baseline="0" dirty="0" err="1"/>
              <a:t>importance</a:t>
            </a:r>
            <a:r>
              <a:rPr lang="it-IT" baseline="0" dirty="0"/>
              <a:t> of </a:t>
            </a:r>
            <a:r>
              <a:rPr lang="it-IT" baseline="0" dirty="0" err="1"/>
              <a:t>identify</a:t>
            </a:r>
            <a:r>
              <a:rPr lang="it-IT" baseline="0" dirty="0"/>
              <a:t> WIMP </a:t>
            </a:r>
            <a:r>
              <a:rPr lang="it-IT" baseline="0" dirty="0" err="1"/>
              <a:t>interactions</a:t>
            </a:r>
            <a:r>
              <a:rPr lang="it-IT" baseline="0" dirty="0"/>
              <a:t> over a </a:t>
            </a:r>
            <a:r>
              <a:rPr lang="it-IT" baseline="0" dirty="0" err="1"/>
              <a:t>residual</a:t>
            </a:r>
            <a:r>
              <a:rPr lang="it-IT" baseline="0" dirty="0"/>
              <a:t> </a:t>
            </a:r>
            <a:r>
              <a:rPr lang="it-IT" baseline="0" dirty="0" err="1"/>
              <a:t>backgrrund</a:t>
            </a:r>
            <a:r>
              <a:rPr lang="it-IT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818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2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 background-&gt; bring the detector deep underground</a:t>
            </a:r>
          </a:p>
          <a:p>
            <a:r>
              <a:rPr lang="en-US" dirty="0"/>
              <a:t>Internal</a:t>
            </a:r>
            <a:r>
              <a:rPr lang="en-US" baseline="0" dirty="0"/>
              <a:t> background  -&gt; do not use “dirty”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3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baseline="0" dirty="0"/>
              <a:t> to distinguish WIMP from no-WIMP using VETO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E9A64-8EFF-A045-B93D-7D954ACCF25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7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BE73-8040-5C4C-8DE4-3E43C865F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575" y="1"/>
            <a:ext cx="8968851" cy="86943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17ED4-C1A7-8248-83F4-C8572B76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60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33A1F-C058-334E-8B6A-E4F331A0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F8ACE-E4C3-A146-82FF-C74C28F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B89F8-4018-5C4B-8762-C3095EF5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48FE3-6130-1B48-B226-AFC0DD44F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C05AB-44F2-634E-87F2-ADC5CBF3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37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4F0859-FBBF-AE4B-8EEE-29744B11B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CB034-DF8E-1747-BDFB-728AE7055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A18F2-DDC1-D849-BC93-6303EFF5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E85C7-44A5-A542-8BFC-FE780723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AAA4F-15A4-3144-AE0D-9BFA0ECC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26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58C8B79-9E52-D940-8079-DF5B9AFD2D4F}" type="datetime1">
              <a:rPr lang="it-IT" smtClean="0"/>
              <a:t>20/03/2026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5227EF3-FBF8-A94C-810E-79F5FF2B54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59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BE73-8040-5C4C-8DE4-3E43C865F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575" y="1"/>
            <a:ext cx="8968851" cy="86943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17ED4-C1A7-8248-83F4-C8572B76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666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BE73-8040-5C4C-8DE4-3E43C865F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575" y="1"/>
            <a:ext cx="8968851" cy="86943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17ED4-C1A7-8248-83F4-C8572B76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6379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6EFC-AE09-AD40-B497-885A8FAC4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DEEDB-D2F0-D345-8F4B-40F71EEBA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FC11-9A93-204C-BD60-BED26F24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B0E78-0DAC-3547-9A4A-C4706976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9DBAB-BAF2-3949-B8FA-B54D6718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84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3DC8-A436-5245-8B48-071D5256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3D22-DC1E-E14A-B653-62E955AE8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AD5C8-162E-6346-80FE-48F652D8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B765B-86EE-4D4A-9894-99C4299A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C6778-06F3-8943-BA23-3F44BCF6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9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C105-84B4-3949-8F59-A5A87C56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3E71B-8603-C24A-8D3D-33CDBC7E2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7C35-7B5E-0B42-A52D-42C5DFE0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18FC-05B8-9E49-9226-FDA91B9C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9FE3C-19B5-624C-82E7-25A2F23F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281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E737-91C9-D242-98B1-C3100C21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D6F6E-66B6-E747-B729-7466DC77C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184FA-94D0-E441-BF3F-B0AB96E99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C2917-15BB-DA42-884D-AB05D35F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AF6FF-903E-FE44-8DA5-8C95D5A2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1BBE3-97AA-D242-B464-30FF796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821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224A-8658-1940-B5AC-E8D49696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66F8-779C-2644-B042-C7C06C243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94EE0-A310-D045-950B-D08360BC4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20ABD-05D8-9442-83D2-5A9C4E90D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95120-6001-7B49-A8CD-5C9ADEAE4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44420-BB43-444E-9473-C94B321C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EE5FF-9AA9-F449-9CDA-E8D4A5C5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6EFDE-95E1-D549-8467-B65CC67B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79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8DF9-A39F-6748-8AC9-1060FCA7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492" y="-152525"/>
            <a:ext cx="9027016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BD9C6-29DA-D240-B34D-16E3225F7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6305F-D020-6C42-8E07-FFC3C7B0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DCE7C-9CF2-1D45-9620-9CBE1E9B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883E-DED0-5C45-AD0C-14C6B02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830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4ABD-0548-7346-8128-3069FFC3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B8152-2591-D74B-A6DA-02E8079D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0D2AB-23EE-7344-B106-08DECF8E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27BFA-0664-E344-8A7D-941C08A1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9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1BA75-7FA2-7E46-A76F-02654B2C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12BB2-1289-E049-BE3D-5A41F165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94500-D7DF-F640-9992-C63671CA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02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4A404-F6EC-B445-81A6-0EF1CFEF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5DC40-3A15-E947-A48C-75F8986F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DC6F-625D-2E4C-8960-398281233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0C92D-F15A-7144-8C0D-B1260515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4832-4691-964B-8948-F57FF89B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8022-21DD-DD41-A46F-76579198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10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134F-4AB0-8743-B877-8B452133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45DDD-1344-6043-9A49-8A0BE1F4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CD180-1B35-F148-B397-0586E254B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2AE0D-A625-A644-898F-123A98FD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64030-2846-5A43-8098-280D4703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0FA7C-A9D2-1847-8376-97A1F769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821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D10A-CC4A-4C4A-A060-5743AFA3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B4FE3-1846-254A-9F9E-74D82BC22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B0D48-DD79-8F4C-87F6-7E5ECB50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D0438-C06D-174F-B7A5-B16F399F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27B42-7E95-1B45-BE16-DBABFACD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17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64243-E2F8-C345-8354-68061A23E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F2468-946D-194F-AB97-3AA2DA870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73E5-B93C-A540-96A0-53ADD095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63DF4-0833-5B49-B1D4-A371807D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F316C-FF48-9047-A396-2EA21446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582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6EFC-AE09-AD40-B497-885A8FAC4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DEEDB-D2F0-D345-8F4B-40F71EEBA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FC11-9A93-204C-BD60-BED26F24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B0E78-0DAC-3547-9A4A-C4706976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9DBAB-BAF2-3949-B8FA-B54D6718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247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3DC8-A436-5245-8B48-071D5256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3D22-DC1E-E14A-B653-62E955AE8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AD5C8-162E-6346-80FE-48F652D8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B765B-86EE-4D4A-9894-99C4299A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C6778-06F3-8943-BA23-3F44BCF6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8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C105-84B4-3949-8F59-A5A87C56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3E71B-8603-C24A-8D3D-33CDBC7E2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7C35-7B5E-0B42-A52D-42C5DFE0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18FC-05B8-9E49-9226-FDA91B9C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9FE3C-19B5-624C-82E7-25A2F23F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948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E737-91C9-D242-98B1-C3100C21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D6F6E-66B6-E747-B729-7466DC77C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184FA-94D0-E441-BF3F-B0AB96E99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C2917-15BB-DA42-884D-AB05D35F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AF6FF-903E-FE44-8DA5-8C95D5A2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1BBE3-97AA-D242-B464-30FF796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49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221B-59FF-7149-B13D-2987A775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271C7-BCB1-D445-87A1-1F5A32671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0CD5-975B-E54A-B114-767FFE18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34E69-BA38-AC41-9423-779FCEBD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ADB10-CE56-3A49-AA89-878E4F50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99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224A-8658-1940-B5AC-E8D49696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66F8-779C-2644-B042-C7C06C243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94EE0-A310-D045-950B-D08360BC4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20ABD-05D8-9442-83D2-5A9C4E90D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95120-6001-7B49-A8CD-5C9ADEAE4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44420-BB43-444E-9473-C94B321C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EE5FF-9AA9-F449-9CDA-E8D4A5C5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6EFDE-95E1-D549-8467-B65CC67B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385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4ABD-0548-7346-8128-3069FFC3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B8152-2591-D74B-A6DA-02E8079D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0D2AB-23EE-7344-B106-08DECF8E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27BFA-0664-E344-8A7D-941C08A1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047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1BA75-7FA2-7E46-A76F-02654B2C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12BB2-1289-E049-BE3D-5A41F165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94500-D7DF-F640-9992-C63671CA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200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4A404-F6EC-B445-81A6-0EF1CFEFA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5DC40-3A15-E947-A48C-75F8986FC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DC6F-625D-2E4C-8960-398281233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0C92D-F15A-7144-8C0D-B1260515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4832-4691-964B-8948-F57FF89B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8022-21DD-DD41-A46F-76579198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379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134F-4AB0-8743-B877-8B452133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45DDD-1344-6043-9A49-8A0BE1F4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CD180-1B35-F148-B397-0586E254B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2AE0D-A625-A644-898F-123A98FD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64030-2846-5A43-8098-280D4703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0FA7C-A9D2-1847-8376-97A1F769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553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D10A-CC4A-4C4A-A060-5743AFA3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B4FE3-1846-254A-9F9E-74D82BC22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B0D48-DD79-8F4C-87F6-7E5ECB50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D0438-C06D-174F-B7A5-B16F399F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27B42-7E95-1B45-BE16-DBABFACD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207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64243-E2F8-C345-8354-68061A23E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F2468-946D-194F-AB97-3AA2DA870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73E5-B93C-A540-96A0-53ADD095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63DF4-0833-5B49-B1D4-A371807D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F316C-FF48-9047-A396-2EA21446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07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3CBD-B0AC-5C43-A77E-C0B52447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90FB2-5BD8-A244-8804-B8B0447A2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16B90-BAF3-1146-8A58-038D4E41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FF2A8-FE50-E04A-92DD-BAB33061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4AFAB-B7E8-C446-8CC1-940D80F5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D3906-1FD1-6145-83FE-92E1C2FD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8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2BD4-46A2-FD42-B344-29D17F35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F5FA5-CD26-BE4A-AA87-64685ACA8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46657-3E64-8047-82F8-9A778416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8A3C43-C2A4-1C46-8C8F-A94E230C8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F43D3-13D3-4244-BDC4-FC6866845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62D88B-F1EF-6246-9816-D2D034A7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5B1F2-DA5B-E349-B799-15B2858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43D7-E2CC-ED4B-8849-33D1FF06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7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25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617F2-1888-144F-97EB-EB1E64CFB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931C-FDDB-6B46-9B3F-09A28061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30C17-B006-DC45-942F-3DD327DB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87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D9C9-AEAF-524B-969D-5EE95127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C83DA-FA2C-1343-BEF1-452F22E7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6CB42-74C6-304E-863C-247972639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78DEE-EFF8-DC4B-9078-18797F3F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9599A-3BE8-2B4D-B115-D6216A2B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5D3E1-502F-D547-9359-A996A103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96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8FB7-6B5D-B04D-B37A-24D02272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751DB-9B24-0242-A9A4-07D2C4848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5131F-E4FB-5244-92C6-0C0751E9D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0DE74-FF7A-5F46-90CD-96618278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84BE6-F01B-B04F-8AFB-E3832F65CBF2}" type="datetimeFigureOut">
              <a:rPr lang="it-IT" smtClean="0"/>
              <a:t>20/03/2026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82BC3-DD9D-4F4D-89C2-B3C8440A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868E2-6A99-E847-A655-EA86DE5E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4C8E5-8120-164A-8DEA-1C0164A9CB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12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DA034-41C9-084A-8307-7365BE76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492" y="-152525"/>
            <a:ext cx="90270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199FD-FE5C-F646-B9DA-56E4B89A3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1789" y="6492875"/>
            <a:ext cx="4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1D74C8E5-8120-164A-8DEA-1C0164A9CBB2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A38825-5B91-7146-9EF8-0F256C8C9BDD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-2405070" y="3671263"/>
            <a:ext cx="5635868" cy="45719"/>
          </a:xfrm>
          <a:prstGeom prst="rect">
            <a:avLst/>
          </a:prstGeom>
        </p:spPr>
      </p:pic>
      <p:pic>
        <p:nvPicPr>
          <p:cNvPr id="11" name="centrofermi_logo_bold.png" descr="centrofermi_logo_bold.png">
            <a:extLst>
              <a:ext uri="{FF2B5EF4-FFF2-40B4-BE49-F238E27FC236}">
                <a16:creationId xmlns:a16="http://schemas.microsoft.com/office/drawing/2014/main" id="{93E72BE2-B64C-9B44-AD5D-2BA9539C7EA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9314" b="9314"/>
          <a:stretch>
            <a:fillRect/>
          </a:stretch>
        </p:blipFill>
        <p:spPr>
          <a:xfrm>
            <a:off x="-11789" y="-693"/>
            <a:ext cx="1402331" cy="6850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1DE34B-8A29-2146-98B6-8D0303DDBA5F}"/>
              </a:ext>
            </a:extLst>
          </p:cNvPr>
          <p:cNvCxnSpPr>
            <a:cxnSpLocks/>
          </p:cNvCxnSpPr>
          <p:nvPr userDrawn="1"/>
        </p:nvCxnSpPr>
        <p:spPr>
          <a:xfrm>
            <a:off x="2595695" y="876190"/>
            <a:ext cx="7000611" cy="0"/>
          </a:xfrm>
          <a:prstGeom prst="line">
            <a:avLst/>
          </a:prstGeom>
          <a:ln w="25400">
            <a:solidFill>
              <a:srgbClr val="81C3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CF8C1C3-D35B-9C4A-822E-A74082E38D1A}"/>
              </a:ext>
            </a:extLst>
          </p:cNvPr>
          <p:cNvSpPr/>
          <p:nvPr userDrawn="1"/>
        </p:nvSpPr>
        <p:spPr>
          <a:xfrm rot="16200000">
            <a:off x="-2551985" y="3563930"/>
            <a:ext cx="5557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600" kern="0" dirty="0">
                <a:solidFill>
                  <a:srgbClr val="000000"/>
                </a:solidFill>
                <a:latin typeface="Helvetica Light"/>
                <a:sym typeface="Helvetica Light"/>
              </a:rPr>
              <a:t>Darkside </a:t>
            </a:r>
            <a:r>
              <a:rPr lang="en-GB" sz="1600" kern="0" dirty="0" err="1">
                <a:solidFill>
                  <a:srgbClr val="000000"/>
                </a:solidFill>
                <a:latin typeface="Helvetica Light"/>
                <a:sym typeface="Helvetica Light"/>
              </a:rPr>
              <a:t>Masterclass,Vicenza</a:t>
            </a:r>
            <a:r>
              <a:rPr lang="en-GB" sz="1600" kern="0" dirty="0">
                <a:solidFill>
                  <a:srgbClr val="000000"/>
                </a:solidFill>
                <a:latin typeface="Helvetica Light"/>
                <a:sym typeface="Helvetica Light"/>
              </a:rPr>
              <a:t>, 20th January 2020</a:t>
            </a:r>
          </a:p>
        </p:txBody>
      </p:sp>
    </p:spTree>
    <p:extLst>
      <p:ext uri="{BB962C8B-B14F-4D97-AF65-F5344CB8AC3E}">
        <p14:creationId xmlns:p14="http://schemas.microsoft.com/office/powerpoint/2010/main" val="71608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4239" r:id="rId12"/>
    <p:sldLayoutId id="2147484284" r:id="rId13"/>
    <p:sldLayoutId id="21474843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2C96FC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D5132-0822-7A42-99D1-3A16C2C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6B469-DDAB-4342-9302-3C3CA03E6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429EB-8CC6-0A47-BE7F-4C840E4F1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1C62-62CF-024F-A7BF-28CC2C93378A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8B698-D2BC-784A-B727-DC3900292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A792C-82F4-914F-8E8E-F5D4D1E1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097CB-D034-1348-86B0-B6CEF38733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8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D5132-0822-7A42-99D1-3A16C2C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6B469-DDAB-4342-9302-3C3CA03E6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429EB-8CC6-0A47-BE7F-4C840E4F1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8B698-D2BC-784A-B727-DC3900292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A792C-82F4-914F-8E8E-F5D4D1E1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097CB-D034-1348-86B0-B6CEF38733CA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74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tiff"/><Relationship Id="rId10" Type="http://schemas.openxmlformats.org/officeDocument/2006/relationships/image" Target="../media/image15.tiff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265591"/>
            </a:gs>
            <a:gs pos="31000">
              <a:schemeClr val="tx1"/>
            </a:gs>
            <a:gs pos="92000">
              <a:schemeClr val="tx1"/>
            </a:gs>
            <a:gs pos="100000">
              <a:srgbClr val="FF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Ultra Fast Silicon Detector…">
            <a:extLst>
              <a:ext uri="{FF2B5EF4-FFF2-40B4-BE49-F238E27FC236}">
                <a16:creationId xmlns:a16="http://schemas.microsoft.com/office/drawing/2014/main" id="{64652E3E-65EF-B045-9156-8A172931AC8C}"/>
              </a:ext>
            </a:extLst>
          </p:cNvPr>
          <p:cNvSpPr txBox="1"/>
          <p:nvPr/>
        </p:nvSpPr>
        <p:spPr>
          <a:xfrm>
            <a:off x="2956327" y="980728"/>
            <a:ext cx="6706261" cy="234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457200">
              <a:defRPr sz="5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i="1" dirty="0">
                <a:solidFill>
                  <a:schemeClr val="bg1"/>
                </a:solidFill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Welcome to the </a:t>
            </a:r>
          </a:p>
          <a:p>
            <a:pPr algn="ctr" defTabSz="457200">
              <a:defRPr sz="5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6000" dirty="0" err="1">
                <a:solidFill>
                  <a:schemeClr val="bg1"/>
                </a:solidFill>
                <a:latin typeface="Helvetica" pitchFamily="2" charset="0"/>
              </a:rPr>
              <a:t>DarkSide</a:t>
            </a:r>
            <a:r>
              <a:rPr lang="en-GB" sz="6000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algn="ctr" defTabSz="457200">
              <a:defRPr sz="5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6000" dirty="0">
                <a:solidFill>
                  <a:schemeClr val="bg1"/>
                </a:solidFill>
                <a:latin typeface="Helvetica" pitchFamily="2" charset="0"/>
              </a:rPr>
              <a:t>Masterclass</a:t>
            </a:r>
          </a:p>
        </p:txBody>
      </p:sp>
      <p:pic>
        <p:nvPicPr>
          <p:cNvPr id="25" name="centrofermi_logo_bold.png" descr="centrofermi_logo_bold.png">
            <a:extLst>
              <a:ext uri="{FF2B5EF4-FFF2-40B4-BE49-F238E27FC236}">
                <a16:creationId xmlns:a16="http://schemas.microsoft.com/office/drawing/2014/main" id="{4B7188C9-372B-1049-80CE-6B64F909A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4" t="19657" r="59071" b="19446"/>
          <a:stretch/>
        </p:blipFill>
        <p:spPr>
          <a:xfrm>
            <a:off x="0" y="0"/>
            <a:ext cx="1172672" cy="117267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94D70-E1BF-8346-8FB0-1CFFBA2DDFBF}"/>
              </a:ext>
            </a:extLst>
          </p:cNvPr>
          <p:cNvSpPr/>
          <p:nvPr/>
        </p:nvSpPr>
        <p:spPr>
          <a:xfrm>
            <a:off x="0" y="6413430"/>
            <a:ext cx="9296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kern="0" dirty="0">
                <a:solidFill>
                  <a:schemeClr val="bg1"/>
                </a:solidFill>
                <a:latin typeface="Helvetica Light"/>
                <a:sym typeface="Helvetica Light"/>
              </a:rPr>
              <a:t>Istituto </a:t>
            </a:r>
            <a:r>
              <a:rPr lang="en-GB" sz="2400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Istruzione</a:t>
            </a:r>
            <a:r>
              <a:rPr lang="en-GB" sz="2400" kern="0" dirty="0">
                <a:solidFill>
                  <a:schemeClr val="bg1"/>
                </a:solidFill>
                <a:latin typeface="Helvetica Light"/>
                <a:sym typeface="Helvetica Light"/>
              </a:rPr>
              <a:t> Superiore Luigi Einaudi, Siracusa, March 27</a:t>
            </a:r>
            <a:r>
              <a:rPr lang="en-GB" sz="2400" kern="0" baseline="30000" dirty="0">
                <a:solidFill>
                  <a:schemeClr val="bg1"/>
                </a:solidFill>
                <a:latin typeface="Helvetica Light"/>
                <a:sym typeface="Helvetica Light"/>
              </a:rPr>
              <a:t>th</a:t>
            </a:r>
            <a:r>
              <a:rPr lang="en-GB" sz="2400" kern="0" dirty="0">
                <a:solidFill>
                  <a:schemeClr val="bg1"/>
                </a:solidFill>
                <a:latin typeface="Helvetica Light"/>
                <a:sym typeface="Helvetica Light"/>
              </a:rPr>
              <a:t>, 2026</a:t>
            </a:r>
          </a:p>
        </p:txBody>
      </p:sp>
      <p:pic>
        <p:nvPicPr>
          <p:cNvPr id="6" name="Picture 5" descr="A picture containing ball, drawing&#10;&#10;Description automatically generated">
            <a:extLst>
              <a:ext uri="{FF2B5EF4-FFF2-40B4-BE49-F238E27FC236}">
                <a16:creationId xmlns:a16="http://schemas.microsoft.com/office/drawing/2014/main" id="{7C56CDF7-1B1B-994D-8B24-E4DC05169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1924" y="1493434"/>
            <a:ext cx="1461328" cy="1461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684923-2600-794C-BCB1-4D848A164B07}"/>
              </a:ext>
            </a:extLst>
          </p:cNvPr>
          <p:cNvSpPr/>
          <p:nvPr/>
        </p:nvSpPr>
        <p:spPr>
          <a:xfrm>
            <a:off x="5454130" y="3162206"/>
            <a:ext cx="1710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Part Two</a:t>
            </a:r>
            <a:endParaRPr lang="en-GB" sz="2200" kern="0" dirty="0">
              <a:solidFill>
                <a:schemeClr val="bg1"/>
              </a:solidFill>
              <a:latin typeface="Helvetica Light"/>
              <a:sym typeface="Helvetica Light"/>
            </a:endParaRPr>
          </a:p>
        </p:txBody>
      </p:sp>
      <p:pic>
        <p:nvPicPr>
          <p:cNvPr id="13" name="logo_INFN_new.png" descr="logo_INFN_new.png">
            <a:extLst>
              <a:ext uri="{FF2B5EF4-FFF2-40B4-BE49-F238E27FC236}">
                <a16:creationId xmlns:a16="http://schemas.microsoft.com/office/drawing/2014/main" id="{3403BBEF-20C5-3B4C-8AC9-5FB1694BE9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67637" y="18220"/>
            <a:ext cx="1273238" cy="67181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A1BFEF-FC05-E04E-A4F8-99EF79E93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4821" y="41252"/>
            <a:ext cx="628542" cy="6257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dark-1.png">
            <a:extLst>
              <a:ext uri="{FF2B5EF4-FFF2-40B4-BE49-F238E27FC236}">
                <a16:creationId xmlns:a16="http://schemas.microsoft.com/office/drawing/2014/main" id="{EBDE70CB-AEA8-2C4C-B323-16108A1B18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11363" r="11572" b="8423"/>
          <a:stretch/>
        </p:blipFill>
        <p:spPr>
          <a:xfrm>
            <a:off x="8746961" y="107846"/>
            <a:ext cx="828000" cy="540000"/>
          </a:xfrm>
          <a:prstGeom prst="ellipse">
            <a:avLst/>
          </a:prstGeom>
        </p:spPr>
      </p:pic>
      <p:pic>
        <p:nvPicPr>
          <p:cNvPr id="18" name="Picture 17" descr="unisa.png">
            <a:extLst>
              <a:ext uri="{FF2B5EF4-FFF2-40B4-BE49-F238E27FC236}">
                <a16:creationId xmlns:a16="http://schemas.microsoft.com/office/drawing/2014/main" id="{53CDCFEB-7654-604A-9EEF-85F658AC94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50" y="4560"/>
            <a:ext cx="685471" cy="6854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FF0F0F-E1DC-AD4B-BB29-8274541814A9}"/>
              </a:ext>
            </a:extLst>
          </p:cNvPr>
          <p:cNvSpPr/>
          <p:nvPr/>
        </p:nvSpPr>
        <p:spPr>
          <a:xfrm>
            <a:off x="0" y="3719046"/>
            <a:ext cx="1219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F.Carnesecchi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,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F.Coccetti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,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D.De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Gruttola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,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M.Garbini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,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D.Hatzifotiadou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,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R.Nania</a:t>
            </a:r>
            <a:r>
              <a:rPr lang="en-GB" sz="28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, </a:t>
            </a:r>
            <a:r>
              <a:rPr lang="en-GB" sz="2800" b="1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C.Pellegrino</a:t>
            </a:r>
            <a:endParaRPr lang="en-GB" sz="2400" b="1" kern="0" dirty="0">
              <a:solidFill>
                <a:schemeClr val="bg1"/>
              </a:solidFill>
              <a:latin typeface="Helvetica Light"/>
              <a:sym typeface="Helvetica Light"/>
            </a:endParaRPr>
          </a:p>
          <a:p>
            <a:pPr algn="r"/>
            <a:r>
              <a:rPr lang="en-GB" sz="24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 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University and INFN of Bologna</a:t>
            </a:r>
          </a:p>
          <a:p>
            <a:pPr algn="r"/>
            <a:r>
              <a:rPr lang="en-GB" sz="2400" b="1" kern="0" dirty="0">
                <a:solidFill>
                  <a:schemeClr val="bg1"/>
                </a:solidFill>
                <a:latin typeface="Helvetica Light"/>
                <a:sym typeface="Helvetica Light"/>
              </a:rPr>
              <a:t> 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University and INFN of Salerno  </a:t>
            </a:r>
          </a:p>
          <a:p>
            <a:pPr algn="r"/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Museo </a:t>
            </a:r>
            <a:r>
              <a:rPr lang="en-GB" sz="2200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Storico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 </a:t>
            </a:r>
            <a:r>
              <a:rPr lang="en-GB" sz="2200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della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 </a:t>
            </a:r>
            <a:r>
              <a:rPr lang="en-GB" sz="2200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Fisica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 e Centro </a:t>
            </a:r>
            <a:r>
              <a:rPr lang="en-GB" sz="2200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Studi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 e </a:t>
            </a:r>
            <a:r>
              <a:rPr lang="en-GB" sz="2200" kern="0" dirty="0" err="1">
                <a:solidFill>
                  <a:schemeClr val="bg1"/>
                </a:solidFill>
                <a:latin typeface="Helvetica Light"/>
                <a:sym typeface="Helvetica Light"/>
              </a:rPr>
              <a:t>Ricerche</a:t>
            </a:r>
            <a:r>
              <a:rPr lang="en-GB" sz="2200" kern="0" dirty="0">
                <a:solidFill>
                  <a:schemeClr val="bg1"/>
                </a:solidFill>
                <a:latin typeface="Helvetica Light"/>
                <a:sym typeface="Helvetica Light"/>
              </a:rPr>
              <a:t> Enrico Fermi Roma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8561A-E138-834F-B980-0FB810864A04}"/>
              </a:ext>
            </a:extLst>
          </p:cNvPr>
          <p:cNvSpPr/>
          <p:nvPr/>
        </p:nvSpPr>
        <p:spPr>
          <a:xfrm>
            <a:off x="3369280" y="5811914"/>
            <a:ext cx="6714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kern="0" dirty="0">
                <a:solidFill>
                  <a:srgbClr val="FFFF00"/>
                </a:solidFill>
                <a:latin typeface="Helvetica Light"/>
                <a:sym typeface="Helvetica Light"/>
              </a:rPr>
              <a:t>presented by Luciano Pandola</a:t>
            </a:r>
            <a:endParaRPr lang="en-GB" sz="2200" kern="0" dirty="0">
              <a:solidFill>
                <a:srgbClr val="FFFF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8918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D83038-54D2-C741-89A1-42B07EF31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9617" r="26113" b="1369"/>
          <a:stretch/>
        </p:blipFill>
        <p:spPr bwMode="auto">
          <a:xfrm>
            <a:off x="29980" y="49255"/>
            <a:ext cx="4287187" cy="67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ndoor, white, table, sitting&#10;&#10;Description automatically generated">
            <a:extLst>
              <a:ext uri="{FF2B5EF4-FFF2-40B4-BE49-F238E27FC236}">
                <a16:creationId xmlns:a16="http://schemas.microsoft.com/office/drawing/2014/main" id="{B4BC9920-4B0D-B946-9E02-5948039CC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43" y="79853"/>
            <a:ext cx="3220178" cy="2123701"/>
          </a:xfrm>
          <a:prstGeom prst="rect">
            <a:avLst/>
          </a:prstGeom>
        </p:spPr>
      </p:pic>
      <p:pic>
        <p:nvPicPr>
          <p:cNvPr id="9" name="Picture 8" descr="A dirty plate on a table&#10;&#10;Description automatically generated">
            <a:extLst>
              <a:ext uri="{FF2B5EF4-FFF2-40B4-BE49-F238E27FC236}">
                <a16:creationId xmlns:a16="http://schemas.microsoft.com/office/drawing/2014/main" id="{C20A3CDB-3B89-3947-A2DF-0B716A9EF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895" y="2254781"/>
            <a:ext cx="3220178" cy="2142569"/>
          </a:xfrm>
          <a:prstGeom prst="rect">
            <a:avLst/>
          </a:prstGeom>
        </p:spPr>
      </p:pic>
      <p:pic>
        <p:nvPicPr>
          <p:cNvPr id="11" name="Picture 10" descr="A picture containing indoor, table, sitting, large&#10;&#10;Description automatically generated">
            <a:extLst>
              <a:ext uri="{FF2B5EF4-FFF2-40B4-BE49-F238E27FC236}">
                <a16:creationId xmlns:a16="http://schemas.microsoft.com/office/drawing/2014/main" id="{B71C198D-DDAB-4D43-9422-D7827D7D01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00" t="5873" r="7212" b="3825"/>
          <a:stretch/>
        </p:blipFill>
        <p:spPr>
          <a:xfrm>
            <a:off x="9501670" y="3642610"/>
            <a:ext cx="2630369" cy="31607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803CEC7-4C76-7A48-BFE7-F4986AC5BAE3}"/>
              </a:ext>
            </a:extLst>
          </p:cNvPr>
          <p:cNvSpPr txBox="1"/>
          <p:nvPr/>
        </p:nvSpPr>
        <p:spPr>
          <a:xfrm>
            <a:off x="7973934" y="79853"/>
            <a:ext cx="4141021" cy="133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b="1" dirty="0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Cosmic-ray veto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b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</a:t>
            </a:r>
            <a:r>
              <a:rPr lang="en-GB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kton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ultra pure Water Cherenkov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12CF9-7178-2D41-807C-C7BA9B4F6D05}"/>
              </a:ext>
            </a:extLst>
          </p:cNvPr>
          <p:cNvSpPr txBox="1"/>
          <p:nvPr/>
        </p:nvSpPr>
        <p:spPr>
          <a:xfrm>
            <a:off x="7973933" y="2168648"/>
            <a:ext cx="4141021" cy="133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b="1" dirty="0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Neutron veto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b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 ton Borated Liquid Scintillator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046219-83C1-4644-8EED-5ACA1578F09C}"/>
              </a:ext>
            </a:extLst>
          </p:cNvPr>
          <p:cNvSpPr txBox="1"/>
          <p:nvPr/>
        </p:nvSpPr>
        <p:spPr>
          <a:xfrm>
            <a:off x="4527030" y="5179834"/>
            <a:ext cx="4734797" cy="133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/>
            <a:r>
              <a:rPr lang="en-GB" sz="2400" b="1" dirty="0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Dark Matter Detector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b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TPC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50 kg Liquid Argon from underground source depleted in </a:t>
            </a:r>
            <a:r>
              <a:rPr lang="en-GB" sz="2400" baseline="30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39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F4490E-8F16-134A-BE26-EED68156E0FE}"/>
              </a:ext>
            </a:extLst>
          </p:cNvPr>
          <p:cNvCxnSpPr>
            <a:cxnSpLocks/>
          </p:cNvCxnSpPr>
          <p:nvPr/>
        </p:nvCxnSpPr>
        <p:spPr>
          <a:xfrm flipV="1">
            <a:off x="3057863" y="1412461"/>
            <a:ext cx="1613735" cy="1447665"/>
          </a:xfrm>
          <a:prstGeom prst="straightConnector1">
            <a:avLst/>
          </a:prstGeom>
          <a:ln w="53975">
            <a:gradFill>
              <a:gsLst>
                <a:gs pos="0">
                  <a:srgbClr val="0096FF"/>
                </a:gs>
                <a:gs pos="25000">
                  <a:srgbClr val="0096FF"/>
                </a:gs>
                <a:gs pos="59000">
                  <a:srgbClr val="265691"/>
                </a:gs>
                <a:gs pos="100000">
                  <a:schemeClr val="tx1"/>
                </a:gs>
              </a:gsLst>
              <a:lin ang="5400000" scaled="1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E0F3F0D-B12D-BC45-98E5-ADAEBB7C6190}"/>
              </a:ext>
            </a:extLst>
          </p:cNvPr>
          <p:cNvCxnSpPr>
            <a:cxnSpLocks/>
          </p:cNvCxnSpPr>
          <p:nvPr/>
        </p:nvCxnSpPr>
        <p:spPr>
          <a:xfrm flipV="1">
            <a:off x="3057863" y="3642610"/>
            <a:ext cx="1531985" cy="562687"/>
          </a:xfrm>
          <a:prstGeom prst="straightConnector1">
            <a:avLst/>
          </a:prstGeom>
          <a:ln w="53975">
            <a:gradFill>
              <a:gsLst>
                <a:gs pos="0">
                  <a:srgbClr val="0096FF"/>
                </a:gs>
                <a:gs pos="25000">
                  <a:srgbClr val="0096FF"/>
                </a:gs>
                <a:gs pos="59000">
                  <a:srgbClr val="265691"/>
                </a:gs>
                <a:gs pos="100000">
                  <a:schemeClr val="tx1"/>
                </a:gs>
              </a:gsLst>
              <a:lin ang="5400000" scaled="1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78CE3F-A0D1-1B4C-8161-5C57C4413FC2}"/>
              </a:ext>
            </a:extLst>
          </p:cNvPr>
          <p:cNvCxnSpPr>
            <a:cxnSpLocks/>
          </p:cNvCxnSpPr>
          <p:nvPr/>
        </p:nvCxnSpPr>
        <p:spPr>
          <a:xfrm>
            <a:off x="2475550" y="4658576"/>
            <a:ext cx="2589989" cy="1032993"/>
          </a:xfrm>
          <a:prstGeom prst="straightConnector1">
            <a:avLst/>
          </a:prstGeom>
          <a:ln w="53975">
            <a:gradFill>
              <a:gsLst>
                <a:gs pos="0">
                  <a:schemeClr val="tx1"/>
                </a:gs>
                <a:gs pos="36000">
                  <a:srgbClr val="265691"/>
                </a:gs>
                <a:gs pos="76000">
                  <a:srgbClr val="0096FF"/>
                </a:gs>
                <a:gs pos="100000">
                  <a:srgbClr val="0096FF"/>
                </a:gs>
              </a:gsLst>
              <a:lin ang="5400000" scaled="1"/>
            </a:gra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8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ntrofermi_logo_bold.png" descr="centrofermi_logo_bold.png">
            <a:extLst>
              <a:ext uri="{FF2B5EF4-FFF2-40B4-BE49-F238E27FC236}">
                <a16:creationId xmlns:a16="http://schemas.microsoft.com/office/drawing/2014/main" id="{EBBA87AB-DAE7-9A4D-AEBF-254A165B13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" t="19657" r="59071" b="19446"/>
          <a:stretch/>
        </p:blipFill>
        <p:spPr>
          <a:xfrm>
            <a:off x="0" y="0"/>
            <a:ext cx="364663" cy="3646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5_fiduc_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ntrofermi_logo_bold.png" descr="centrofermi_logo_bold.png">
            <a:extLst>
              <a:ext uri="{FF2B5EF4-FFF2-40B4-BE49-F238E27FC236}">
                <a16:creationId xmlns:a16="http://schemas.microsoft.com/office/drawing/2014/main" id="{9CF73884-4111-9F4B-B3BA-22641FEEF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" t="19657" r="59071" b="19446"/>
          <a:stretch/>
        </p:blipFill>
        <p:spPr>
          <a:xfrm>
            <a:off x="0" y="0"/>
            <a:ext cx="364663" cy="3646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3_NR_ER_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B167B-66E9-BF40-9031-FBC0FA0A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9" b="18650"/>
          <a:stretch/>
        </p:blipFill>
        <p:spPr>
          <a:xfrm>
            <a:off x="674077" y="379169"/>
            <a:ext cx="11517923" cy="64788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3DCD3B-022B-F84A-A030-EEC871188AF3}"/>
              </a:ext>
            </a:extLst>
          </p:cNvPr>
          <p:cNvSpPr/>
          <p:nvPr/>
        </p:nvSpPr>
        <p:spPr>
          <a:xfrm rot="16200000">
            <a:off x="-3680450" y="2505175"/>
            <a:ext cx="8030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>
                <a:latin typeface="Helvetica Light"/>
                <a:sym typeface="Helvetica Light"/>
              </a:rPr>
              <a:t>f</a:t>
            </a:r>
            <a:r>
              <a:rPr lang="en-GB" kern="0" baseline="-25000" dirty="0">
                <a:latin typeface="Helvetica Light"/>
                <a:sym typeface="Helvetica Light"/>
              </a:rPr>
              <a:t>90</a:t>
            </a:r>
            <a:r>
              <a:rPr lang="en-GB" kern="0" dirty="0">
                <a:latin typeface="Helvetica Light"/>
                <a:sym typeface="Helvetica Light"/>
              </a:rPr>
              <a:t> = fraction of S1 light detected in the first 90 ns of a signal </a:t>
            </a:r>
          </a:p>
          <a:p>
            <a:r>
              <a:rPr lang="en-GB" kern="0" dirty="0">
                <a:latin typeface="Helvetica Light"/>
                <a:sym typeface="Helvetica Light"/>
              </a:rPr>
              <a:t>= prompt light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C439C-77D3-4A49-804C-CBCC9EB05AE3}"/>
              </a:ext>
            </a:extLst>
          </p:cNvPr>
          <p:cNvSpPr txBox="1"/>
          <p:nvPr/>
        </p:nvSpPr>
        <p:spPr>
          <a:xfrm>
            <a:off x="5014251" y="0"/>
            <a:ext cx="283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Before data cuts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40B82-D757-E248-96A0-9616CFB5BA01}"/>
              </a:ext>
            </a:extLst>
          </p:cNvPr>
          <p:cNvSpPr txBox="1"/>
          <p:nvPr/>
        </p:nvSpPr>
        <p:spPr>
          <a:xfrm>
            <a:off x="5159772" y="1676401"/>
            <a:ext cx="2546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WIMP region</a:t>
            </a:r>
          </a:p>
        </p:txBody>
      </p:sp>
    </p:spTree>
    <p:extLst>
      <p:ext uri="{BB962C8B-B14F-4D97-AF65-F5344CB8AC3E}">
        <p14:creationId xmlns:p14="http://schemas.microsoft.com/office/powerpoint/2010/main" val="495467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093F98-9163-CC44-B31F-FC93BDE32E91}"/>
              </a:ext>
            </a:extLst>
          </p:cNvPr>
          <p:cNvSpPr txBox="1"/>
          <p:nvPr/>
        </p:nvSpPr>
        <p:spPr>
          <a:xfrm>
            <a:off x="4891195" y="0"/>
            <a:ext cx="240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after cuts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B72A3B-BC32-B94B-A109-B4134808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2" b="1921"/>
          <a:stretch/>
        </p:blipFill>
        <p:spPr>
          <a:xfrm>
            <a:off x="805623" y="523220"/>
            <a:ext cx="10895597" cy="6213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6B4EB-B312-0C45-95F2-24322466D51D}"/>
              </a:ext>
            </a:extLst>
          </p:cNvPr>
          <p:cNvSpPr txBox="1"/>
          <p:nvPr/>
        </p:nvSpPr>
        <p:spPr>
          <a:xfrm>
            <a:off x="6527547" y="2001866"/>
            <a:ext cx="2546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WIMP region</a:t>
            </a:r>
          </a:p>
        </p:txBody>
      </p:sp>
    </p:spTree>
    <p:extLst>
      <p:ext uri="{BB962C8B-B14F-4D97-AF65-F5344CB8AC3E}">
        <p14:creationId xmlns:p14="http://schemas.microsoft.com/office/powerpoint/2010/main" val="239405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91D06-0A58-AF41-8875-C6A96F405675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5408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408613-B035-234E-9A2C-C11301EC3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"/>
          <a:stretch/>
        </p:blipFill>
        <p:spPr>
          <a:xfrm>
            <a:off x="66260" y="129210"/>
            <a:ext cx="5299525" cy="3180522"/>
          </a:xfrm>
          <a:prstGeom prst="rect">
            <a:avLst/>
          </a:prstGeom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67FC30A-6B75-DE4E-963D-8D091307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0" y="3598262"/>
            <a:ext cx="5299525" cy="3090772"/>
          </a:xfrm>
          <a:prstGeom prst="rect">
            <a:avLst/>
          </a:prstGeom>
        </p:spPr>
      </p:pic>
      <p:pic>
        <p:nvPicPr>
          <p:cNvPr id="10" name="Picture 9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7ABD95A-7F61-E14F-9F12-8C310EB8D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025" y="2425148"/>
            <a:ext cx="6592715" cy="43431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A7666-C434-C340-B40B-5F278C44F58D}"/>
              </a:ext>
            </a:extLst>
          </p:cNvPr>
          <p:cNvSpPr txBox="1"/>
          <p:nvPr/>
        </p:nvSpPr>
        <p:spPr>
          <a:xfrm>
            <a:off x="7072786" y="386864"/>
            <a:ext cx="4141021" cy="133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NR/ER, PSD on S1</a:t>
            </a:r>
            <a:r>
              <a:rPr lang="en-GB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Nuclear recoil: f</a:t>
            </a:r>
            <a:r>
              <a:rPr lang="en-GB" sz="2400" baseline="-25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0.7</a:t>
            </a:r>
            <a:b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 recoil: f</a:t>
            </a:r>
            <a:r>
              <a:rPr lang="en-GB" sz="2400" baseline="-25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0.3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84FB03-2131-564A-B5F0-B5A855DAFD1D}"/>
              </a:ext>
            </a:extLst>
          </p:cNvPr>
          <p:cNvSpPr txBox="1"/>
          <p:nvPr/>
        </p:nvSpPr>
        <p:spPr>
          <a:xfrm>
            <a:off x="1705657" y="4296486"/>
            <a:ext cx="3038622" cy="6004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EA3F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 recoil </a:t>
            </a:r>
            <a:endParaRPr lang="en-GB" sz="3200" dirty="0">
              <a:solidFill>
                <a:srgbClr val="EA3F3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2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F2503C3-0721-0545-8784-82A4B0B8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458" y="3037668"/>
            <a:ext cx="6371796" cy="3711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29E67-85D3-E449-8BAE-2E1E3B35C30E}"/>
              </a:ext>
            </a:extLst>
          </p:cNvPr>
          <p:cNvSpPr txBox="1"/>
          <p:nvPr/>
        </p:nvSpPr>
        <p:spPr>
          <a:xfrm>
            <a:off x="8498817" y="3831956"/>
            <a:ext cx="2546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WIMP region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55FA5C-6B81-AE4F-8C1E-E83F38FDB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8" b="54124"/>
          <a:stretch/>
        </p:blipFill>
        <p:spPr>
          <a:xfrm>
            <a:off x="116746" y="3614977"/>
            <a:ext cx="5336088" cy="298584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167C2F-3C19-F747-97A3-A1AECD437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61"/>
          <a:stretch/>
        </p:blipFill>
        <p:spPr>
          <a:xfrm>
            <a:off x="116746" y="257175"/>
            <a:ext cx="5336088" cy="2985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6A37E-2CC0-7649-A676-592CF35F8FF2}"/>
              </a:ext>
            </a:extLst>
          </p:cNvPr>
          <p:cNvSpPr txBox="1"/>
          <p:nvPr/>
        </p:nvSpPr>
        <p:spPr>
          <a:xfrm>
            <a:off x="6818845" y="463378"/>
            <a:ext cx="4141021" cy="133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en-GB" sz="3600" b="1" dirty="0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S2/S1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S2/S1 (</a:t>
            </a:r>
            <a:r>
              <a:rPr lang="en-GB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NR</a:t>
            </a:r>
            <a:r>
              <a:rPr lang="en-GB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&lt;&lt; S2/S1 (</a:t>
            </a:r>
            <a:r>
              <a:rPr lang="en-GB" sz="2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</a:t>
            </a:r>
            <a:r>
              <a:rPr lang="en-GB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A7A75-2025-C349-9283-A4E6E20C866E}"/>
              </a:ext>
            </a:extLst>
          </p:cNvPr>
          <p:cNvSpPr txBox="1"/>
          <p:nvPr/>
        </p:nvSpPr>
        <p:spPr>
          <a:xfrm>
            <a:off x="5703458" y="2525620"/>
            <a:ext cx="6371796" cy="51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S2/S1 + tightened radial cuts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9CCCD-9E13-BC4A-B03D-632FC20DF3CE}"/>
              </a:ext>
            </a:extLst>
          </p:cNvPr>
          <p:cNvSpPr txBox="1"/>
          <p:nvPr/>
        </p:nvSpPr>
        <p:spPr>
          <a:xfrm>
            <a:off x="3309147" y="432257"/>
            <a:ext cx="1634329" cy="1066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en-GB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Nuclear Recoil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050B2-ACB7-5C4F-A121-7D4030D16B59}"/>
              </a:ext>
            </a:extLst>
          </p:cNvPr>
          <p:cNvSpPr txBox="1"/>
          <p:nvPr/>
        </p:nvSpPr>
        <p:spPr>
          <a:xfrm>
            <a:off x="2951959" y="3969545"/>
            <a:ext cx="2143688" cy="138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 Recoil</a:t>
            </a:r>
            <a:endParaRPr lang="en-GB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9DB532-177E-3B45-9FA2-37209F3ADA0E}"/>
              </a:ext>
            </a:extLst>
          </p:cNvPr>
          <p:cNvSpPr/>
          <p:nvPr/>
        </p:nvSpPr>
        <p:spPr>
          <a:xfrm>
            <a:off x="4635306" y="91690"/>
            <a:ext cx="310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Exclusion Plot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B4FD7C-453B-7A4E-9B1F-2393687AFF68}"/>
              </a:ext>
            </a:extLst>
          </p:cNvPr>
          <p:cNvCxnSpPr/>
          <p:nvPr/>
        </p:nvCxnSpPr>
        <p:spPr>
          <a:xfrm>
            <a:off x="2564634" y="738021"/>
            <a:ext cx="724988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03" y="1049614"/>
            <a:ext cx="9758947" cy="54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A94994-8D6E-7942-ACE7-CEFA91B880D6}"/>
              </a:ext>
            </a:extLst>
          </p:cNvPr>
          <p:cNvSpPr txBox="1"/>
          <p:nvPr/>
        </p:nvSpPr>
        <p:spPr>
          <a:xfrm>
            <a:off x="242047" y="3267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C2A49-CDFE-7F44-A2DB-77E94B526A1F}"/>
              </a:ext>
            </a:extLst>
          </p:cNvPr>
          <p:cNvGrpSpPr/>
          <p:nvPr/>
        </p:nvGrpSpPr>
        <p:grpSpPr>
          <a:xfrm>
            <a:off x="0" y="1738648"/>
            <a:ext cx="9826580" cy="1690352"/>
            <a:chOff x="0" y="422546"/>
            <a:chExt cx="9826580" cy="1690352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384D3F7B-CD07-2846-9FAF-F909691B6738}"/>
                </a:ext>
              </a:extLst>
            </p:cNvPr>
            <p:cNvSpPr/>
            <p:nvPr/>
          </p:nvSpPr>
          <p:spPr>
            <a:xfrm>
              <a:off x="0" y="422546"/>
              <a:ext cx="9826580" cy="169035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64CC95-031D-8C46-B319-02C33935E668}"/>
                </a:ext>
              </a:extLst>
            </p:cNvPr>
            <p:cNvSpPr/>
            <p:nvPr/>
          </p:nvSpPr>
          <p:spPr>
            <a:xfrm>
              <a:off x="637572" y="870122"/>
              <a:ext cx="87933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b="1" kern="0" dirty="0">
                  <a:latin typeface="Helvetica Light"/>
                  <a:sym typeface="Helvetica Light"/>
                </a:rPr>
                <a:t>How can we detect WIMPs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735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s 5">
            <a:extLst>
              <a:ext uri="{FF2B5EF4-FFF2-40B4-BE49-F238E27FC236}">
                <a16:creationId xmlns:a16="http://schemas.microsoft.com/office/drawing/2014/main" id="{0BE5A726-4E42-3449-82E0-09B8C9DFDE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B72F8-64A6-7749-926A-F8A7131F0B9D}"/>
              </a:ext>
            </a:extLst>
          </p:cNvPr>
          <p:cNvSpPr txBox="1"/>
          <p:nvPr/>
        </p:nvSpPr>
        <p:spPr>
          <a:xfrm>
            <a:off x="384709" y="963877"/>
            <a:ext cx="4830116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GB" sz="4400" dirty="0" err="1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DarkSide</a:t>
            </a:r>
            <a:r>
              <a:rPr lang="en-GB" sz="4400" dirty="0">
                <a:solidFill>
                  <a:srgbClr val="0096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experiment </a:t>
            </a:r>
            <a:r>
              <a:rPr lang="en-GB" sz="4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solution: </a:t>
            </a:r>
          </a:p>
          <a:p>
            <a:r>
              <a:rPr lang="en-GB" sz="4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direct detection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9EB70-7CA1-F541-B567-42C289AB87FB}"/>
              </a:ext>
            </a:extLst>
          </p:cNvPr>
          <p:cNvSpPr/>
          <p:nvPr/>
        </p:nvSpPr>
        <p:spPr>
          <a:xfrm>
            <a:off x="5743157" y="1280457"/>
            <a:ext cx="6330184" cy="287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WIMP-nucleus elastic collisions revealed by a </a:t>
            </a: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Liquid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(radiopure) </a:t>
            </a: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Argon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detector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capable of unambiguously identifying a small number </a:t>
            </a: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nuclear recoils</a:t>
            </a:r>
          </a:p>
          <a:p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586B82-B75A-8940-A772-6EDFAFD0F573}"/>
              </a:ext>
            </a:extLst>
          </p:cNvPr>
          <p:cNvCxnSpPr/>
          <p:nvPr/>
        </p:nvCxnSpPr>
        <p:spPr>
          <a:xfrm>
            <a:off x="5218178" y="1991591"/>
            <a:ext cx="0" cy="2874818"/>
          </a:xfrm>
          <a:prstGeom prst="line">
            <a:avLst/>
          </a:prstGeom>
          <a:ln>
            <a:solidFill>
              <a:srgbClr val="265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B33FA5-94DA-0842-B0F2-FB02EB167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3538" y="3721782"/>
            <a:ext cx="1713950" cy="1713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7FB35D-7427-8447-8397-6DE903A91951}"/>
              </a:ext>
            </a:extLst>
          </p:cNvPr>
          <p:cNvSpPr/>
          <p:nvPr/>
        </p:nvSpPr>
        <p:spPr>
          <a:xfrm>
            <a:off x="8802812" y="3342503"/>
            <a:ext cx="3270529" cy="287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Liquid Argon used 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Target: to interact with WIMP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Detector: in a double phase state (liquid +gas) to measure the WIMP energy and position</a:t>
            </a:r>
          </a:p>
          <a:p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62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nitor, black, screen, sitting&#10;&#10;Description automatically generated">
            <a:extLst>
              <a:ext uri="{FF2B5EF4-FFF2-40B4-BE49-F238E27FC236}">
                <a16:creationId xmlns:a16="http://schemas.microsoft.com/office/drawing/2014/main" id="{215AF6B2-EFAB-044E-BBBC-D6712B691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" t="32" r="1526" b="160"/>
          <a:stretch/>
        </p:blipFill>
        <p:spPr>
          <a:xfrm>
            <a:off x="3008671" y="387145"/>
            <a:ext cx="9070258" cy="6083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3A2D4-50B3-8947-A2AB-B6F5A674462A}"/>
              </a:ext>
            </a:extLst>
          </p:cNvPr>
          <p:cNvSpPr txBox="1"/>
          <p:nvPr/>
        </p:nvSpPr>
        <p:spPr>
          <a:xfrm>
            <a:off x="-166196" y="2890390"/>
            <a:ext cx="2903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WIMP galactic wind        </a:t>
            </a:r>
          </a:p>
        </p:txBody>
      </p:sp>
    </p:spTree>
    <p:extLst>
      <p:ext uri="{BB962C8B-B14F-4D97-AF65-F5344CB8AC3E}">
        <p14:creationId xmlns:p14="http://schemas.microsoft.com/office/powerpoint/2010/main" val="242407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ntrofermi_logo_bold.png" descr="centrofermi_logo_bold.png">
            <a:extLst>
              <a:ext uri="{FF2B5EF4-FFF2-40B4-BE49-F238E27FC236}">
                <a16:creationId xmlns:a16="http://schemas.microsoft.com/office/drawing/2014/main" id="{36F6A5A5-FDAC-124F-B6CD-CA76B0A17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" t="19657" r="59071" b="19446"/>
          <a:stretch/>
        </p:blipFill>
        <p:spPr>
          <a:xfrm>
            <a:off x="0" y="0"/>
            <a:ext cx="364663" cy="3646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1_working_princ_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8136BEC-EE75-784A-A92A-A766D1BC635A}"/>
              </a:ext>
            </a:extLst>
          </p:cNvPr>
          <p:cNvSpPr/>
          <p:nvPr/>
        </p:nvSpPr>
        <p:spPr>
          <a:xfrm>
            <a:off x="0" y="0"/>
            <a:ext cx="12192000" cy="3045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113850-400A-2C4B-9F2C-22DC5C99A177}"/>
              </a:ext>
            </a:extLst>
          </p:cNvPr>
          <p:cNvSpPr/>
          <p:nvPr/>
        </p:nvSpPr>
        <p:spPr>
          <a:xfrm>
            <a:off x="3411080" y="341034"/>
            <a:ext cx="878092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Detecting dark matter is very challenging mainly due to </a:t>
            </a: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background particles</a:t>
            </a:r>
            <a:r>
              <a:rPr lang="en-US" sz="3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0D282-079D-3344-8B97-78EA917C5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03" t="1249" r="126" b="7012"/>
          <a:stretch/>
        </p:blipFill>
        <p:spPr>
          <a:xfrm>
            <a:off x="84619" y="74334"/>
            <a:ext cx="3031956" cy="2516885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98425">
            <a:solidFill>
              <a:schemeClr val="bg1"/>
            </a:solidFill>
          </a:ln>
        </p:spPr>
      </p:pic>
      <p:pic>
        <p:nvPicPr>
          <p:cNvPr id="3" name="Graphic 2" descr="Magnifying glass">
            <a:extLst>
              <a:ext uri="{FF2B5EF4-FFF2-40B4-BE49-F238E27FC236}">
                <a16:creationId xmlns:a16="http://schemas.microsoft.com/office/drawing/2014/main" id="{C08A3CDB-0B88-BF4C-8A6E-15CE96C8A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4434" y="1950514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5EFE8-F106-364D-9BE2-ACA5C399CD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97526" l="13825" r="99693">
                        <a14:foregroundMark x1="13518" y1="69691" x2="20584" y2="69485"/>
                        <a14:foregroundMark x1="20584" y1="69485" x2="24424" y2="69485"/>
                        <a14:foregroundMark x1="18433" y1="76701" x2="19816" y2="77938"/>
                        <a14:foregroundMark x1="22120" y1="76907" x2="31951" y2="76082"/>
                        <a14:foregroundMark x1="42704" y1="60412" x2="44240" y2="59794"/>
                        <a14:foregroundMark x1="47619" y1="61031" x2="57604" y2="61031"/>
                        <a14:foregroundMark x1="58218" y1="76495" x2="64055" y2="76495"/>
                        <a14:foregroundMark x1="64055" y1="76495" x2="64363" y2="76082"/>
                        <a14:foregroundMark x1="38402" y1="53402" x2="47312" y2="54021"/>
                        <a14:foregroundMark x1="47312" y1="54021" x2="49616" y2="53814"/>
                        <a14:foregroundMark x1="53610" y1="32577" x2="59447" y2="33196"/>
                        <a14:foregroundMark x1="59447" y1="33196" x2="64516" y2="32990"/>
                        <a14:foregroundMark x1="57604" y1="38969" x2="67281" y2="37938"/>
                        <a14:foregroundMark x1="67281" y1="37938" x2="72043" y2="38351"/>
                        <a14:foregroundMark x1="76037" y1="15464" x2="98464" y2="10928"/>
                        <a14:foregroundMark x1="75576" y1="91546" x2="99693" y2="85979"/>
                        <a14:foregroundMark x1="78341" y1="97526" x2="99846" y2="91134"/>
                        <a14:foregroundMark x1="79263" y1="4742" x2="93702" y2="1237"/>
                        <a14:foregroundMark x1="93702" y1="1237" x2="98618" y2="4536"/>
                        <a14:foregroundMark x1="80031" y1="8866" x2="75115" y2="6804"/>
                        <a14:foregroundMark x1="78802" y1="3711" x2="76344" y2="19175"/>
                        <a14:foregroundMark x1="76344" y1="19175" x2="78187" y2="11340"/>
                        <a14:foregroundMark x1="78187" y1="11340" x2="79416" y2="20000"/>
                        <a14:foregroundMark x1="79416" y1="20000" x2="79570" y2="12577"/>
                        <a14:foregroundMark x1="57604" y1="30928" x2="62826" y2="33196"/>
                        <a14:foregroundMark x1="56221" y1="32990" x2="48080" y2="35464"/>
                        <a14:foregroundMark x1="48080" y1="35464" x2="54839" y2="32165"/>
                        <a14:foregroundMark x1="54839" y1="32165" x2="60676" y2="34433"/>
                        <a14:foregroundMark x1="57604" y1="28041" x2="64977" y2="30103"/>
                        <a14:foregroundMark x1="64977" y1="30103" x2="59293" y2="29691"/>
                        <a14:foregroundMark x1="59293" y1="29691" x2="58218" y2="32577"/>
                        <a14:foregroundMark x1="54839" y1="31134" x2="50998" y2="37526"/>
                        <a14:foregroundMark x1="50998" y1="37526" x2="54839" y2="32371"/>
                        <a14:foregroundMark x1="57296" y1="28454" x2="53303" y2="37320"/>
                        <a14:foregroundMark x1="53303" y1="37320" x2="59447" y2="33402"/>
                        <a14:foregroundMark x1="59447" y1="33402" x2="57143" y2="34845"/>
                        <a14:foregroundMark x1="43779" y1="48866" x2="37174" y2="55876"/>
                        <a14:foregroundMark x1="37174" y1="55876" x2="43011" y2="53196"/>
                        <a14:foregroundMark x1="43011" y1="53196" x2="44393" y2="65155"/>
                        <a14:foregroundMark x1="44393" y1="65155" x2="50384" y2="60206"/>
                        <a14:foregroundMark x1="50384" y1="60206" x2="45315" y2="68866"/>
                        <a14:foregroundMark x1="45315" y1="68866" x2="54685" y2="65773"/>
                        <a14:foregroundMark x1="54685" y1="65773" x2="49309" y2="69072"/>
                        <a14:foregroundMark x1="49309" y1="69072" x2="54992" y2="71134"/>
                        <a14:foregroundMark x1="54992" y1="71134" x2="47926" y2="71340"/>
                        <a14:foregroundMark x1="47926" y1="71340" x2="53763" y2="67423"/>
                        <a14:foregroundMark x1="53763" y1="67423" x2="60983" y2="70103"/>
                        <a14:foregroundMark x1="60983" y1="70103" x2="54685" y2="72165"/>
                        <a14:foregroundMark x1="54685" y1="72165" x2="58065" y2="71134"/>
                        <a14:foregroundMark x1="51152" y1="76082" x2="57911" y2="72371"/>
                        <a14:foregroundMark x1="57911" y1="72371" x2="56989" y2="83093"/>
                        <a14:foregroundMark x1="56989" y1="83093" x2="58372" y2="71546"/>
                        <a14:foregroundMark x1="58372" y1="71546" x2="48848" y2="62474"/>
                        <a14:foregroundMark x1="48848" y1="62474" x2="38249" y2="62887"/>
                        <a14:foregroundMark x1="38249" y1="62887" x2="44240" y2="51340"/>
                        <a14:foregroundMark x1="44240" y1="51340" x2="39017" y2="55258"/>
                        <a14:foregroundMark x1="39017" y1="55258" x2="39017" y2="55258"/>
                        <a14:foregroundMark x1="18433" y1="68866" x2="17819" y2="77320"/>
                        <a14:foregroundMark x1="17819" y1="77320" x2="22581" y2="70103"/>
                        <a14:foregroundMark x1="22581" y1="70103" x2="22120" y2="75052"/>
                        <a14:foregroundMark x1="14900" y1="72577" x2="15975" y2="69691"/>
                        <a14:foregroundMark x1="42704" y1="54639" x2="49770" y2="49691"/>
                        <a14:foregroundMark x1="49770" y1="49691" x2="44393" y2="55052"/>
                        <a14:foregroundMark x1="44393" y1="55052" x2="45469" y2="55258"/>
                        <a14:foregroundMark x1="13825" y1="68247" x2="19969" y2="67629"/>
                        <a14:foregroundMark x1="19969" y1="67629" x2="23349" y2="68041"/>
                        <a14:foregroundMark x1="41167" y1="53196" x2="35023" y2="55876"/>
                        <a14:foregroundMark x1="35023" y1="55876" x2="42089" y2="52371"/>
                        <a14:foregroundMark x1="42089" y1="52371" x2="41782" y2="51134"/>
                        <a14:foregroundMark x1="38863" y1="52577" x2="41167" y2="51753"/>
                        <a14:foregroundMark x1="41321" y1="50928" x2="35637" y2="53402"/>
                        <a14:foregroundMark x1="35637" y1="53402" x2="39171" y2="56907"/>
                        <a14:foregroundMark x1="45622" y1="67216" x2="46083" y2="69691"/>
                        <a14:foregroundMark x1="54685" y1="30928" x2="55760" y2="32990"/>
                        <a14:foregroundMark x1="51613" y1="28866" x2="55146" y2="31753"/>
                        <a14:foregroundMark x1="50384" y1="29691" x2="58065" y2="30309"/>
                        <a14:foregroundMark x1="15515" y1="75052" x2="26267" y2="83505"/>
                        <a14:foregroundMark x1="26267" y1="83505" x2="27035" y2="74433"/>
                        <a14:foregroundMark x1="18433" y1="76082" x2="18740" y2="81031"/>
                        <a14:foregroundMark x1="17972" y1="76701" x2="21352" y2="79794"/>
                        <a14:foregroundMark x1="14747" y1="76701" x2="19816" y2="79381"/>
                        <a14:foregroundMark x1="49616" y1="75052" x2="57911" y2="76701"/>
                        <a14:foregroundMark x1="51459" y1="78351" x2="51767" y2="79794"/>
                        <a14:foregroundMark x1="50691" y1="78763" x2="50384" y2="77113"/>
                        <a14:foregroundMark x1="40246" y1="52990" x2="49923" y2="59794"/>
                        <a14:foregroundMark x1="49923" y1="59794" x2="49923" y2="61031"/>
                        <a14:foregroundMark x1="27496" y1="70722" x2="17512" y2="63711"/>
                        <a14:foregroundMark x1="17512" y1="63711" x2="22888" y2="79794"/>
                        <a14:foregroundMark x1="22888" y1="79794" x2="21045" y2="62062"/>
                        <a14:foregroundMark x1="21045" y1="62062" x2="20584" y2="61649"/>
                        <a14:foregroundMark x1="56528" y1="35464" x2="59447" y2="40206"/>
                        <a14:foregroundMark x1="57604" y1="40825" x2="61290" y2="38557"/>
                        <a14:foregroundMark x1="58986" y1="42887" x2="62366" y2="38144"/>
                        <a14:foregroundMark x1="62673" y1="40825" x2="73272" y2="40825"/>
                        <a14:foregroundMark x1="73272" y1="40825" x2="63441" y2="40825"/>
                        <a14:backgroundMark x1="48541" y1="23093" x2="43011" y2="9072"/>
                        <a14:backgroundMark x1="43011" y1="9072" x2="39631" y2="24742"/>
                        <a14:backgroundMark x1="39631" y1="24742" x2="49923" y2="19588"/>
                        <a14:backgroundMark x1="49923" y1="19588" x2="39785" y2="32784"/>
                        <a14:backgroundMark x1="39785" y1="32784" x2="41628" y2="20825"/>
                      </a14:backgroundRemoval>
                    </a14:imgEffect>
                  </a14:imgLayer>
                </a14:imgProps>
              </a:ext>
            </a:extLst>
          </a:blip>
          <a:srcRect l="12803" b="1536"/>
          <a:stretch/>
        </p:blipFill>
        <p:spPr>
          <a:xfrm>
            <a:off x="7928138" y="3598931"/>
            <a:ext cx="4263862" cy="325906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75D14A-5161-3E41-99EA-428CCA523082}"/>
              </a:ext>
            </a:extLst>
          </p:cNvPr>
          <p:cNvGrpSpPr>
            <a:grpSpLocks noChangeAspect="1"/>
          </p:cNvGrpSpPr>
          <p:nvPr/>
        </p:nvGrpSpPr>
        <p:grpSpPr>
          <a:xfrm>
            <a:off x="7209892" y="1974330"/>
            <a:ext cx="3476371" cy="2473920"/>
            <a:chOff x="2921000" y="972067"/>
            <a:chExt cx="6350000" cy="45189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23B92E-392A-984D-A70A-8FDC6D7C7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1309" b="17528"/>
            <a:stretch/>
          </p:blipFill>
          <p:spPr>
            <a:xfrm>
              <a:off x="2921000" y="972067"/>
              <a:ext cx="6350000" cy="4518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8ACFFD-0AA2-544D-A814-BC1EC870280C}"/>
                </a:ext>
              </a:extLst>
            </p:cNvPr>
            <p:cNvSpPr txBox="1"/>
            <p:nvPr/>
          </p:nvSpPr>
          <p:spPr>
            <a:xfrm rot="21145643">
              <a:off x="7762994" y="4394330"/>
              <a:ext cx="1470569" cy="607851"/>
            </a:xfrm>
            <a:prstGeom prst="rect">
              <a:avLst/>
            </a:prstGeom>
            <a:solidFill>
              <a:srgbClr val="B5B5BB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WIMP</a:t>
              </a:r>
            </a:p>
          </p:txBody>
        </p:sp>
      </p:grpSp>
      <p:pic>
        <p:nvPicPr>
          <p:cNvPr id="2" name="Online Media 1" descr="Untitled">
            <a:hlinkClick r:id="" action="ppaction://media"/>
            <a:extLst>
              <a:ext uri="{FF2B5EF4-FFF2-40B4-BE49-F238E27FC236}">
                <a16:creationId xmlns:a16="http://schemas.microsoft.com/office/drawing/2014/main" id="{624B2C0C-3251-0C42-9FA9-226C8101B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" y="2811740"/>
            <a:ext cx="7204639" cy="40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A94994-8D6E-7942-ACE7-CEFA91B880D6}"/>
              </a:ext>
            </a:extLst>
          </p:cNvPr>
          <p:cNvSpPr txBox="1"/>
          <p:nvPr/>
        </p:nvSpPr>
        <p:spPr>
          <a:xfrm>
            <a:off x="242047" y="3267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C2A49-CDFE-7F44-A2DB-77E94B526A1F}"/>
              </a:ext>
            </a:extLst>
          </p:cNvPr>
          <p:cNvGrpSpPr/>
          <p:nvPr/>
        </p:nvGrpSpPr>
        <p:grpSpPr>
          <a:xfrm>
            <a:off x="-1" y="1738648"/>
            <a:ext cx="11090788" cy="1690352"/>
            <a:chOff x="0" y="422546"/>
            <a:chExt cx="9826580" cy="1690352"/>
          </a:xfrm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384D3F7B-CD07-2846-9FAF-F909691B6738}"/>
                </a:ext>
              </a:extLst>
            </p:cNvPr>
            <p:cNvSpPr/>
            <p:nvPr/>
          </p:nvSpPr>
          <p:spPr>
            <a:xfrm>
              <a:off x="0" y="422546"/>
              <a:ext cx="9826580" cy="169035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64CC95-031D-8C46-B319-02C33935E668}"/>
                </a:ext>
              </a:extLst>
            </p:cNvPr>
            <p:cNvSpPr/>
            <p:nvPr/>
          </p:nvSpPr>
          <p:spPr>
            <a:xfrm>
              <a:off x="637572" y="870122"/>
              <a:ext cx="87933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b="1" kern="0" dirty="0">
                  <a:latin typeface="Helvetica Light"/>
                  <a:sym typeface="Helvetica Light"/>
                </a:rPr>
                <a:t>How can we reduce the background?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4B2120-1DAF-F141-BFA0-89D48FC27776}"/>
              </a:ext>
            </a:extLst>
          </p:cNvPr>
          <p:cNvGrpSpPr/>
          <p:nvPr/>
        </p:nvGrpSpPr>
        <p:grpSpPr>
          <a:xfrm>
            <a:off x="0" y="3636967"/>
            <a:ext cx="11090788" cy="1690352"/>
            <a:chOff x="0" y="422546"/>
            <a:chExt cx="9826580" cy="1690352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A02B998F-DFF7-D14A-A5BC-6A71640B49B9}"/>
                </a:ext>
              </a:extLst>
            </p:cNvPr>
            <p:cNvSpPr/>
            <p:nvPr/>
          </p:nvSpPr>
          <p:spPr>
            <a:xfrm>
              <a:off x="0" y="422546"/>
              <a:ext cx="9826580" cy="169035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44AD77-00BD-7943-8307-73D77EA5EA5F}"/>
                </a:ext>
              </a:extLst>
            </p:cNvPr>
            <p:cNvSpPr/>
            <p:nvPr/>
          </p:nvSpPr>
          <p:spPr>
            <a:xfrm>
              <a:off x="637571" y="819123"/>
              <a:ext cx="87933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b="1" kern="0" dirty="0">
                  <a:latin typeface="Helvetica Light"/>
                  <a:sym typeface="Helvetica Light"/>
                </a:rPr>
                <a:t>And how to identify a WIMP?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04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49C3D8-86EC-0C42-866F-4E7FC7FB1C55}"/>
              </a:ext>
            </a:extLst>
          </p:cNvPr>
          <p:cNvGrpSpPr/>
          <p:nvPr/>
        </p:nvGrpSpPr>
        <p:grpSpPr>
          <a:xfrm>
            <a:off x="0" y="1596121"/>
            <a:ext cx="12192000" cy="5261879"/>
            <a:chOff x="0" y="1596121"/>
            <a:chExt cx="12192000" cy="52618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C54192-A853-A943-BE41-A35E92583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367"/>
            <a:stretch/>
          </p:blipFill>
          <p:spPr>
            <a:xfrm>
              <a:off x="0" y="1596121"/>
              <a:ext cx="12192000" cy="526187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D68951-45CC-B74B-9C4B-5429B6DD0C86}"/>
                </a:ext>
              </a:extLst>
            </p:cNvPr>
            <p:cNvSpPr/>
            <p:nvPr/>
          </p:nvSpPr>
          <p:spPr>
            <a:xfrm>
              <a:off x="5863352" y="2961411"/>
              <a:ext cx="25284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1400 m of rock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3255F0-D8B4-3948-8CCA-D13CFB7ABF4F}"/>
                </a:ext>
              </a:extLst>
            </p:cNvPr>
            <p:cNvSpPr/>
            <p:nvPr/>
          </p:nvSpPr>
          <p:spPr>
            <a:xfrm>
              <a:off x="982482" y="1729951"/>
              <a:ext cx="35305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Gran </a:t>
              </a:r>
              <a:r>
                <a:rPr lang="en-GB" sz="24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Sasso</a:t>
              </a:r>
              <a:r>
                <a:rPr lang="en-GB" sz="2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Laboratory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A27562E-ADB6-434A-9D13-B08B110A4388}"/>
                </a:ext>
              </a:extLst>
            </p:cNvPr>
            <p:cNvCxnSpPr/>
            <p:nvPr/>
          </p:nvCxnSpPr>
          <p:spPr>
            <a:xfrm>
              <a:off x="5737123" y="1960784"/>
              <a:ext cx="0" cy="388287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3990DA0-8243-A045-AC4B-3D53EDB0B022}"/>
              </a:ext>
            </a:extLst>
          </p:cNvPr>
          <p:cNvSpPr/>
          <p:nvPr/>
        </p:nvSpPr>
        <p:spPr>
          <a:xfrm>
            <a:off x="1013994" y="67907"/>
            <a:ext cx="10141686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Going underground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</a:t>
            </a:r>
            <a:r>
              <a:rPr lang="en-US" sz="36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materials </a:t>
            </a:r>
            <a:r>
              <a:rPr lang="en-US" sz="3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as radiopure as possible</a:t>
            </a:r>
          </a:p>
        </p:txBody>
      </p:sp>
    </p:spTree>
    <p:extLst>
      <p:ext uri="{BB962C8B-B14F-4D97-AF65-F5344CB8AC3E}">
        <p14:creationId xmlns:p14="http://schemas.microsoft.com/office/powerpoint/2010/main" val="330513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entrofermi_logo_bold.png" descr="centrofermi_logo_bold.png">
            <a:extLst>
              <a:ext uri="{FF2B5EF4-FFF2-40B4-BE49-F238E27FC236}">
                <a16:creationId xmlns:a16="http://schemas.microsoft.com/office/drawing/2014/main" id="{38CF0596-39C1-E242-857A-908187BF26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4" t="19657" r="59071" b="19446"/>
          <a:stretch/>
        </p:blipFill>
        <p:spPr>
          <a:xfrm>
            <a:off x="0" y="0"/>
            <a:ext cx="364663" cy="3646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4_veto_lo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717</Words>
  <Application>Microsoft Office PowerPoint</Application>
  <PresentationFormat>Widescreen</PresentationFormat>
  <Paragraphs>89</Paragraphs>
  <Slides>18</Slides>
  <Notes>15</Notes>
  <HiddenSlides>1</HiddenSlides>
  <MMClips>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Helvetica Light</vt:lpstr>
      <vt:lpstr>Helvetica Neue</vt:lpstr>
      <vt:lpstr>Custom Design</vt:lpstr>
      <vt:lpstr>1_Custom Design</vt:lpstr>
      <vt:lpstr>5_Custom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Carnesecchi</dc:creator>
  <cp:lastModifiedBy>Luciano Pandola</cp:lastModifiedBy>
  <cp:revision>90</cp:revision>
  <dcterms:created xsi:type="dcterms:W3CDTF">2020-01-11T20:42:32Z</dcterms:created>
  <dcterms:modified xsi:type="dcterms:W3CDTF">2026-03-20T10:12:50Z</dcterms:modified>
</cp:coreProperties>
</file>