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58"/>
  </p:normalViewPr>
  <p:slideViewPr>
    <p:cSldViewPr snapToGrid="0">
      <p:cViewPr varScale="1">
        <p:scale>
          <a:sx n="88" d="100"/>
          <a:sy n="88" d="100"/>
        </p:scale>
        <p:origin x="200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2DC89-8214-5B5A-F72A-119C893C9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5EE12C-BBF1-9120-8F8D-B2E673402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11C20-80EC-59A1-4210-E7844755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E9FA0-FB49-A7B7-4B8C-599925068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2F900-D7BA-8565-4438-4BD8E707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43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C3A64-6589-D3D7-3568-034F76930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0C9925-C71A-D9CC-EC9A-0B295AA9B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55A2F-A7A9-B7F3-BDE5-DEC7AA33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2F165-1531-0FCD-7D14-8E5CB51B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A25F8-E933-D2FA-81AF-94CC412C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45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B17940-1B48-77C1-7CB1-2F26A86BC0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CC9D2E-E611-EE13-A7AB-46EC9E0D1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CA111-AA3D-9EE9-C92D-AD4E68B01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36D3A-A0AE-C2EF-4F84-46EB5ECD4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BBB29-EE92-8340-BC70-4922037C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326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"/>
          <p:cNvSpPr/>
          <p:nvPr/>
        </p:nvSpPr>
        <p:spPr>
          <a:xfrm>
            <a:off x="3325" y="-14064"/>
            <a:ext cx="12185350" cy="609601"/>
          </a:xfrm>
          <a:prstGeom prst="rect">
            <a:avLst/>
          </a:prstGeom>
          <a:gradFill>
            <a:gsLst>
              <a:gs pos="0">
                <a:srgbClr val="73FDFF">
                  <a:alpha val="935"/>
                </a:srgbClr>
              </a:gs>
              <a:gs pos="100000">
                <a:srgbClr val="0433FF"/>
              </a:gs>
            </a:gsLst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b="0">
              <a:solidFill>
                <a:srgbClr val="FFFFFF"/>
              </a:solidFill>
              <a:latin typeface="Helvetica Neue Medium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Rectangle"/>
          <p:cNvSpPr/>
          <p:nvPr/>
        </p:nvSpPr>
        <p:spPr>
          <a:xfrm>
            <a:off x="-428" y="6454854"/>
            <a:ext cx="12192855" cy="406242"/>
          </a:xfrm>
          <a:prstGeom prst="rect">
            <a:avLst/>
          </a:prstGeom>
          <a:gradFill>
            <a:gsLst>
              <a:gs pos="0">
                <a:srgbClr val="73FDFF">
                  <a:alpha val="15218"/>
                </a:srgbClr>
              </a:gs>
              <a:gs pos="100000">
                <a:srgbClr val="0433FF"/>
              </a:gs>
            </a:gsLst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 b="0">
                <a:solidFill>
                  <a:srgbClr val="0433FF">
                    <a:alpha val="19919"/>
                  </a:srgb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b="0">
              <a:solidFill>
                <a:srgbClr val="0433FF">
                  <a:alpha val="19919"/>
                </a:srgbClr>
              </a:solidFill>
              <a:latin typeface="Helvetica Neue Medium"/>
              <a:ea typeface="+mn-ea"/>
              <a:cs typeface="+mn-cs"/>
              <a:sym typeface="Helvetica Neue Medium"/>
            </a:endParaRP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1120" y="6540500"/>
            <a:ext cx="307778" cy="28725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pic>
        <p:nvPicPr>
          <p:cNvPr id="3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06" y="22230"/>
            <a:ext cx="1177809" cy="557628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X. YYY - EURO-LAB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438769" y="6506316"/>
            <a:ext cx="1314463" cy="287258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X. YYY - EURO-LABS</a:t>
            </a:r>
          </a:p>
        </p:txBody>
      </p:sp>
      <p:sp>
        <p:nvSpPr>
          <p:cNvPr id="34" name="Title Text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3210394" y="-27251"/>
            <a:ext cx="8346342" cy="65659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>
              <a:spcBef>
                <a:spcPts val="0"/>
              </a:spcBef>
              <a:buSzTx/>
              <a:buNone/>
              <a:defRPr sz="36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85243952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BB5A-1D75-7B3B-CE70-2659AE856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76EA3-A1E4-A791-2B7C-0520DAF02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FF4AB-AA5B-6652-937B-C84E37F1A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3198A-E7E8-70C9-B820-B9AAB5AA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BF95B-AD65-6768-1B8D-6494369C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5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269DE-B4A1-FD4D-B5F6-3CD4C1D2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B76FE-457D-377D-A4BC-ACD766B32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5B041-D1C0-B1F1-B852-2BBA6F05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DBEEC-050D-5176-2245-E3DAEF37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69BF4-01D4-B472-B3AB-7753A8827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09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84F75-BDF4-FD53-AA13-FB5A1221C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1954D-6FB7-993B-3348-A1D3FAA04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0743C-3039-8B9C-F846-A0B1EA81A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74E83-24C3-86A4-524D-52A434E87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76B1B-ECC2-2C15-2B8B-6A3F0855D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44270-D8E1-8761-F687-6D61AB72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45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B60E8-7A66-C590-2D2F-865D1C8B4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B4189-404D-BEEE-8FB8-D563188B3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70B90-EAA2-15FD-29A3-D6E5258E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10E87E-1949-2BEA-652E-262A398743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40CD14-28FC-8243-BDC5-278A48EA2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FEF1ED-4023-1939-D8E1-FFB41F631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860AD2-E434-0F0B-EAC3-4BDBBD35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38D097-2F80-BDC2-851C-896CB8EC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57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5EE4D-359C-6217-51A6-794F25B4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4469D-55AE-26D3-A573-DCA8B4373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2DFFEF-9EEC-37F7-FCF1-1F9D86A9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6F21B-25FA-973C-F695-2FBBBA4D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68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20F3F-6944-E2F3-48EF-C9496CA6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ADA80-86A8-C43C-EEBD-31B7A43A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2BECA-39F2-9DFB-0980-62BFF4504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13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EFE27-7EAB-17D6-CD96-F9466B42A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C8A22-5FFD-D24B-0A16-BA70E0D24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B60A4-099E-64C2-AA99-989C19D63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E3854-9E8A-800D-4B00-1D07EC26E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911F5-9693-3A0B-8C18-E62253A9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9DCA4-C5B2-6071-CF19-74047544B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92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319EA-70AC-6C6D-DCB2-DB85B2138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245D78-3A1D-7AA5-E1FB-3E721D3DB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BDC83-FC39-51EA-0749-DAFD90E95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CF9A8-0F75-CE9B-5DAE-B4FAEF59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5899F-A7D1-CD59-E60D-6ABB0A83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DA4A6-49B3-14F9-0B36-323721D7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31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6C4FF5-895F-DD63-DE29-09F620D9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86367-1FAD-4C9A-0E6D-EDC253D99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8AA24-C509-5B1E-4ACD-7EBF71E46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59AAD7-1DDA-7649-8411-699B30A1C65B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62080-9FBC-72F2-CF0B-202BAF76B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70A90-1EB5-3113-82B6-054B8107D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EE97E1-3662-ED4B-BE09-579AC5C67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79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eccia in giù 66">
            <a:extLst>
              <a:ext uri="{FF2B5EF4-FFF2-40B4-BE49-F238E27FC236}">
                <a16:creationId xmlns:a16="http://schemas.microsoft.com/office/drawing/2014/main" id="{02CDF72F-1AC1-40F6-7477-4202240D1731}"/>
              </a:ext>
            </a:extLst>
          </p:cNvPr>
          <p:cNvSpPr/>
          <p:nvPr/>
        </p:nvSpPr>
        <p:spPr>
          <a:xfrm rot="20999466">
            <a:off x="2412476" y="2833300"/>
            <a:ext cx="239322" cy="764148"/>
          </a:xfrm>
          <a:prstGeom prst="downArrow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3" name="Segnaposto testo 2"/>
          <p:cNvSpPr>
            <a:spLocks noGrp="1"/>
          </p:cNvSpPr>
          <p:nvPr>
            <p:ph type="body" sz="quarter" idx="22"/>
          </p:nvPr>
        </p:nvSpPr>
        <p:spPr>
          <a:xfrm>
            <a:off x="3210394" y="5578"/>
            <a:ext cx="8346342" cy="590931"/>
          </a:xfrm>
        </p:spPr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Project</a:t>
            </a:r>
            <a:r>
              <a:rPr lang="it-IT" dirty="0">
                <a:solidFill>
                  <a:srgbClr val="00B0F0"/>
                </a:solidFill>
              </a:rPr>
              <a:t> reporting </a:t>
            </a:r>
            <a:r>
              <a:rPr lang="it-IT" dirty="0"/>
              <a:t>workflow </a:t>
            </a:r>
            <a:r>
              <a:rPr lang="it-IT" b="1" dirty="0">
                <a:solidFill>
                  <a:srgbClr val="FF0000"/>
                </a:solidFill>
              </a:rPr>
              <a:t>(Draft) </a:t>
            </a:r>
          </a:p>
        </p:txBody>
      </p:sp>
      <p:grpSp>
        <p:nvGrpSpPr>
          <p:cNvPr id="46" name="Gruppo 45"/>
          <p:cNvGrpSpPr/>
          <p:nvPr/>
        </p:nvGrpSpPr>
        <p:grpSpPr>
          <a:xfrm>
            <a:off x="708490" y="2212871"/>
            <a:ext cx="11372801" cy="2698336"/>
            <a:chOff x="1594063" y="5009061"/>
            <a:chExt cx="21489683" cy="5396672"/>
          </a:xfrm>
        </p:grpSpPr>
        <p:grpSp>
          <p:nvGrpSpPr>
            <p:cNvPr id="4" name="Gruppo 3"/>
            <p:cNvGrpSpPr/>
            <p:nvPr/>
          </p:nvGrpSpPr>
          <p:grpSpPr>
            <a:xfrm>
              <a:off x="1594063" y="5009061"/>
              <a:ext cx="21489683" cy="5396672"/>
              <a:chOff x="2775163" y="5618661"/>
              <a:chExt cx="21489683" cy="5396672"/>
            </a:xfrm>
          </p:grpSpPr>
          <p:sp>
            <p:nvSpPr>
              <p:cNvPr id="5" name="Flowchart: Alternate Process 10"/>
              <p:cNvSpPr/>
              <p:nvPr/>
            </p:nvSpPr>
            <p:spPr>
              <a:xfrm>
                <a:off x="8242615" y="6391779"/>
                <a:ext cx="2029544" cy="1053658"/>
              </a:xfrm>
              <a:prstGeom prst="flowChartAlternateProcess">
                <a:avLst/>
              </a:prstGeom>
              <a:solidFill>
                <a:srgbClr val="045497">
                  <a:lumMod val="20000"/>
                  <a:lumOff val="80000"/>
                </a:srgbClr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 Light" panose="020F0302020204030204"/>
                  </a:rPr>
                  <a:t>Input from </a:t>
                </a:r>
                <a:r>
                  <a:rPr lang="en-GB" sz="1200" dirty="0" err="1">
                    <a:solidFill>
                      <a:srgbClr val="002060"/>
                    </a:solidFill>
                    <a:latin typeface="Calibri Light" panose="020F0302020204030204"/>
                  </a:rPr>
                  <a:t>Benef</a:t>
                </a:r>
                <a:r>
                  <a:rPr lang="en-GB" sz="1200" dirty="0">
                    <a:solidFill>
                      <a:srgbClr val="002060"/>
                    </a:solidFill>
                    <a:latin typeface="Calibri Light" panose="020F0302020204030204"/>
                  </a:rPr>
                  <a:t> &amp; Partners</a:t>
                </a:r>
              </a:p>
            </p:txBody>
          </p:sp>
          <p:sp>
            <p:nvSpPr>
              <p:cNvPr id="6" name="Flowchart: Alternate Process 12"/>
              <p:cNvSpPr/>
              <p:nvPr/>
            </p:nvSpPr>
            <p:spPr>
              <a:xfrm>
                <a:off x="2807563" y="6477967"/>
                <a:ext cx="1828934" cy="890208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EA8F">
                      <a:satMod val="103000"/>
                      <a:lumMod val="102000"/>
                      <a:tint val="94000"/>
                    </a:srgbClr>
                  </a:gs>
                  <a:gs pos="50000">
                    <a:srgbClr val="FFEA8F">
                      <a:satMod val="110000"/>
                      <a:lumMod val="100000"/>
                      <a:shade val="100000"/>
                    </a:srgbClr>
                  </a:gs>
                  <a:gs pos="100000">
                    <a:srgbClr val="FFEA8F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FFEA8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 Light" panose="020F0302020204030204"/>
                  </a:rPr>
                  <a:t>Instructions are sent </a:t>
                </a:r>
              </a:p>
            </p:txBody>
          </p:sp>
          <p:sp>
            <p:nvSpPr>
              <p:cNvPr id="8" name="Flowchart: Alternate Process 15"/>
              <p:cNvSpPr/>
              <p:nvPr/>
            </p:nvSpPr>
            <p:spPr>
              <a:xfrm>
                <a:off x="13598481" y="6392383"/>
                <a:ext cx="2008930" cy="998638"/>
              </a:xfrm>
              <a:prstGeom prst="flowChartAlternateProcess">
                <a:avLst/>
              </a:prstGeom>
              <a:gradFill rotWithShape="1"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50000">
                    <a:srgbClr val="FFD213">
                      <a:satMod val="110000"/>
                      <a:lumMod val="100000"/>
                      <a:shade val="100000"/>
                    </a:srgbClr>
                  </a:gs>
                  <a:gs pos="100000">
                    <a:srgbClr val="FFD213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FFD213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 Light" panose="020F0302020204030204"/>
                  </a:rPr>
                  <a:t>Final report assembled by SC</a:t>
                </a:r>
              </a:p>
            </p:txBody>
          </p:sp>
          <p:sp>
            <p:nvSpPr>
              <p:cNvPr id="10" name="Rectangle 18"/>
              <p:cNvSpPr/>
              <p:nvPr/>
            </p:nvSpPr>
            <p:spPr>
              <a:xfrm>
                <a:off x="2775163" y="7780619"/>
                <a:ext cx="2054034" cy="3026644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WP coordinators send detailed instructions (to Task Leaders and Facility Coordinators)</a:t>
                </a:r>
              </a:p>
            </p:txBody>
          </p:sp>
          <p:sp>
            <p:nvSpPr>
              <p:cNvPr id="11" name="Rectangle 19"/>
              <p:cNvSpPr/>
              <p:nvPr/>
            </p:nvSpPr>
            <p:spPr>
              <a:xfrm>
                <a:off x="7969344" y="7792951"/>
                <a:ext cx="2479703" cy="3026644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TLs and FCs assemble the requested material &amp; submit it to the WPCs.</a:t>
                </a:r>
              </a:p>
            </p:txBody>
          </p:sp>
          <p:sp>
            <p:nvSpPr>
              <p:cNvPr id="12" name="Rectangle 21"/>
              <p:cNvSpPr/>
              <p:nvPr/>
            </p:nvSpPr>
            <p:spPr>
              <a:xfrm>
                <a:off x="10823002" y="7773631"/>
                <a:ext cx="2496242" cy="3241702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WP Coordinators assemble the WP Activity Report &amp; submit it to the SC </a:t>
                </a:r>
                <a:r>
                  <a:rPr lang="en-GB" sz="1200" dirty="0">
                    <a:solidFill>
                      <a:srgbClr val="002060"/>
                    </a:solidFill>
                  </a:rPr>
                  <a:t>(</a:t>
                </a:r>
                <a:r>
                  <a:rPr lang="en-US" sz="1200" b="1" dirty="0">
                    <a:solidFill>
                      <a:srgbClr val="002060"/>
                    </a:solidFill>
                  </a:rPr>
                  <a:t>consistency already checked for each WP</a:t>
                </a:r>
                <a:r>
                  <a:rPr lang="en-US" sz="1200" dirty="0">
                    <a:solidFill>
                      <a:srgbClr val="002060"/>
                    </a:solidFill>
                  </a:rPr>
                  <a:t>)</a:t>
                </a:r>
                <a:endParaRPr lang="en-GB" sz="1200" dirty="0">
                  <a:solidFill>
                    <a:srgbClr val="002060"/>
                  </a:solidFill>
                  <a:latin typeface="Calibri" panose="020F0502020204030204"/>
                </a:endParaRPr>
              </a:p>
            </p:txBody>
          </p:sp>
          <p:sp>
            <p:nvSpPr>
              <p:cNvPr id="14" name="Right Arrow 28"/>
              <p:cNvSpPr/>
              <p:nvPr/>
            </p:nvSpPr>
            <p:spPr>
              <a:xfrm>
                <a:off x="10377242" y="6724501"/>
                <a:ext cx="522282" cy="431916"/>
              </a:xfrm>
              <a:prstGeom prst="rightArrow">
                <a:avLst/>
              </a:prstGeom>
              <a:gradFill rotWithShape="1">
                <a:gsLst>
                  <a:gs pos="0">
                    <a:srgbClr val="045497">
                      <a:satMod val="103000"/>
                      <a:lumMod val="102000"/>
                      <a:tint val="94000"/>
                    </a:srgbClr>
                  </a:gs>
                  <a:gs pos="50000">
                    <a:srgbClr val="045497">
                      <a:satMod val="110000"/>
                      <a:lumMod val="100000"/>
                      <a:shade val="100000"/>
                    </a:srgbClr>
                  </a:gs>
                  <a:gs pos="100000">
                    <a:srgbClr val="045497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045497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Calibri" panose="020F0502020204030204"/>
                </a:endParaRPr>
              </a:p>
            </p:txBody>
          </p:sp>
          <p:sp>
            <p:nvSpPr>
              <p:cNvPr id="15" name="Right Arrow 29"/>
              <p:cNvSpPr/>
              <p:nvPr/>
            </p:nvSpPr>
            <p:spPr>
              <a:xfrm>
                <a:off x="13016590" y="6736787"/>
                <a:ext cx="522282" cy="431916"/>
              </a:xfrm>
              <a:prstGeom prst="rightArrow">
                <a:avLst/>
              </a:prstGeom>
              <a:gradFill rotWithShape="1">
                <a:gsLst>
                  <a:gs pos="0">
                    <a:srgbClr val="045497">
                      <a:satMod val="103000"/>
                      <a:lumMod val="102000"/>
                      <a:tint val="94000"/>
                    </a:srgbClr>
                  </a:gs>
                  <a:gs pos="50000">
                    <a:srgbClr val="045497">
                      <a:satMod val="110000"/>
                      <a:lumMod val="100000"/>
                      <a:shade val="100000"/>
                    </a:srgbClr>
                  </a:gs>
                  <a:gs pos="100000">
                    <a:srgbClr val="045497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045497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Calibri" panose="020F0502020204030204"/>
                </a:endParaRPr>
              </a:p>
            </p:txBody>
          </p:sp>
          <p:sp>
            <p:nvSpPr>
              <p:cNvPr id="16" name="Right Arrow 30"/>
              <p:cNvSpPr/>
              <p:nvPr/>
            </p:nvSpPr>
            <p:spPr>
              <a:xfrm>
                <a:off x="18731860" y="6757017"/>
                <a:ext cx="522282" cy="431916"/>
              </a:xfrm>
              <a:prstGeom prst="rightArrow">
                <a:avLst/>
              </a:prstGeom>
              <a:gradFill rotWithShape="1">
                <a:gsLst>
                  <a:gs pos="0">
                    <a:srgbClr val="045497">
                      <a:satMod val="103000"/>
                      <a:lumMod val="102000"/>
                      <a:tint val="94000"/>
                    </a:srgbClr>
                  </a:gs>
                  <a:gs pos="50000">
                    <a:srgbClr val="045497">
                      <a:satMod val="110000"/>
                      <a:lumMod val="100000"/>
                      <a:shade val="100000"/>
                    </a:srgbClr>
                  </a:gs>
                  <a:gs pos="100000">
                    <a:srgbClr val="045497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045497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Calibri" panose="020F0502020204030204"/>
                </a:endParaRPr>
              </a:p>
            </p:txBody>
          </p:sp>
          <p:sp>
            <p:nvSpPr>
              <p:cNvPr id="17" name="Right Arrow 31"/>
              <p:cNvSpPr/>
              <p:nvPr/>
            </p:nvSpPr>
            <p:spPr>
              <a:xfrm>
                <a:off x="21349798" y="6771881"/>
                <a:ext cx="522282" cy="431916"/>
              </a:xfrm>
              <a:prstGeom prst="rightArrow">
                <a:avLst/>
              </a:prstGeom>
              <a:gradFill rotWithShape="1">
                <a:gsLst>
                  <a:gs pos="0">
                    <a:srgbClr val="045497">
                      <a:satMod val="103000"/>
                      <a:lumMod val="102000"/>
                      <a:tint val="94000"/>
                    </a:srgbClr>
                  </a:gs>
                  <a:gs pos="50000">
                    <a:srgbClr val="045497">
                      <a:satMod val="110000"/>
                      <a:lumMod val="100000"/>
                      <a:shade val="100000"/>
                    </a:srgbClr>
                  </a:gs>
                  <a:gs pos="100000">
                    <a:srgbClr val="045497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045497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Calibri" panose="020F0502020204030204"/>
                </a:endParaRPr>
              </a:p>
            </p:txBody>
          </p:sp>
          <p:sp>
            <p:nvSpPr>
              <p:cNvPr id="19" name="Rectangle 35"/>
              <p:cNvSpPr/>
              <p:nvPr/>
            </p:nvSpPr>
            <p:spPr>
              <a:xfrm>
                <a:off x="13554080" y="7773631"/>
                <a:ext cx="2164330" cy="3241702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SC assembles  the P2 report and sends it to the PO</a:t>
                </a:r>
              </a:p>
            </p:txBody>
          </p:sp>
          <p:sp>
            <p:nvSpPr>
              <p:cNvPr id="20" name="Rectangle 36"/>
              <p:cNvSpPr/>
              <p:nvPr/>
            </p:nvSpPr>
            <p:spPr>
              <a:xfrm>
                <a:off x="19514927" y="8045519"/>
                <a:ext cx="1985335" cy="2612496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Report document sent to the GB chairperson for approval</a:t>
                </a:r>
              </a:p>
            </p:txBody>
          </p:sp>
          <p:sp>
            <p:nvSpPr>
              <p:cNvPr id="21" name="Rectangle 37"/>
              <p:cNvSpPr/>
              <p:nvPr/>
            </p:nvSpPr>
            <p:spPr>
              <a:xfrm>
                <a:off x="22025885" y="8016925"/>
                <a:ext cx="1985335" cy="2714300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Project office submits the report to the EC</a:t>
                </a:r>
              </a:p>
            </p:txBody>
          </p:sp>
          <p:sp>
            <p:nvSpPr>
              <p:cNvPr id="22" name="TextBox 38"/>
              <p:cNvSpPr txBox="1"/>
              <p:nvPr/>
            </p:nvSpPr>
            <p:spPr>
              <a:xfrm>
                <a:off x="3016767" y="5618661"/>
                <a:ext cx="1570823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4 May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23" name="TextBox 39"/>
              <p:cNvSpPr txBox="1"/>
              <p:nvPr/>
            </p:nvSpPr>
            <p:spPr>
              <a:xfrm>
                <a:off x="21872080" y="5763249"/>
                <a:ext cx="2392766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28 </a:t>
                </a:r>
                <a:r>
                  <a:rPr lang="fr-CH" sz="1600" dirty="0" err="1">
                    <a:solidFill>
                      <a:srgbClr val="FF0000"/>
                    </a:solidFill>
                    <a:latin typeface="Calibri" panose="020F0502020204030204"/>
                  </a:rPr>
                  <a:t>Oct</a:t>
                </a: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 2026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24" name="TextBox 40"/>
              <p:cNvSpPr txBox="1"/>
              <p:nvPr/>
            </p:nvSpPr>
            <p:spPr>
              <a:xfrm>
                <a:off x="19685358" y="5760025"/>
                <a:ext cx="2657878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22 </a:t>
                </a:r>
                <a:r>
                  <a:rPr lang="fr-CH" sz="1600" dirty="0" err="1">
                    <a:solidFill>
                      <a:srgbClr val="FF0000"/>
                    </a:solidFill>
                    <a:latin typeface="Calibri" panose="020F0502020204030204"/>
                  </a:rPr>
                  <a:t>Oct</a:t>
                </a: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25" name="TextBox 41"/>
              <p:cNvSpPr txBox="1"/>
              <p:nvPr/>
            </p:nvSpPr>
            <p:spPr>
              <a:xfrm>
                <a:off x="14076878" y="5725839"/>
                <a:ext cx="2536893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5 </a:t>
                </a:r>
                <a:r>
                  <a:rPr lang="fr-CH" sz="1600" dirty="0" err="1">
                    <a:solidFill>
                      <a:srgbClr val="FF0000"/>
                    </a:solidFill>
                    <a:latin typeface="Calibri" panose="020F0502020204030204"/>
                  </a:rPr>
                  <a:t>Oct</a:t>
                </a: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26" name="TextBox 42"/>
              <p:cNvSpPr txBox="1"/>
              <p:nvPr/>
            </p:nvSpPr>
            <p:spPr>
              <a:xfrm>
                <a:off x="11288584" y="5714671"/>
                <a:ext cx="3112083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19 Sept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27" name="TextBox 43"/>
              <p:cNvSpPr txBox="1"/>
              <p:nvPr/>
            </p:nvSpPr>
            <p:spPr>
              <a:xfrm>
                <a:off x="8495090" y="5664283"/>
                <a:ext cx="2536893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4 Sept 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28" name="Rectangle 44"/>
              <p:cNvSpPr/>
              <p:nvPr/>
            </p:nvSpPr>
            <p:spPr>
              <a:xfrm>
                <a:off x="16092365" y="7974917"/>
                <a:ext cx="2896939" cy="3040416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FFEA8F"/>
                </a:solidFill>
                <a:prstDash val="sysDash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" panose="020F0502020204030204"/>
                  </a:rPr>
                  <a:t>PO </a:t>
                </a:r>
                <a:r>
                  <a:rPr lang="en-US" sz="1200" dirty="0">
                    <a:solidFill>
                      <a:srgbClr val="002060"/>
                    </a:solidFill>
                  </a:rPr>
                  <a:t>check and correct the report (formats, completeness, etc.); check the consistency of the data with financial data; send to the SC for approval</a:t>
                </a:r>
                <a:endParaRPr lang="en-GB" sz="1200" dirty="0">
                  <a:solidFill>
                    <a:srgbClr val="002060"/>
                  </a:solidFill>
                  <a:latin typeface="Calibri" panose="020F0502020204030204"/>
                </a:endParaRPr>
              </a:p>
            </p:txBody>
          </p:sp>
          <p:sp>
            <p:nvSpPr>
              <p:cNvPr id="29" name="TextBox 45"/>
              <p:cNvSpPr txBox="1"/>
              <p:nvPr/>
            </p:nvSpPr>
            <p:spPr>
              <a:xfrm>
                <a:off x="16766299" y="5745709"/>
                <a:ext cx="2536893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13 </a:t>
                </a:r>
                <a:r>
                  <a:rPr lang="fr-CH" sz="1600" dirty="0" err="1">
                    <a:solidFill>
                      <a:srgbClr val="FF0000"/>
                    </a:solidFill>
                    <a:latin typeface="Calibri" panose="020F0502020204030204"/>
                  </a:rPr>
                  <a:t>Oct</a:t>
                </a:r>
                <a:r>
                  <a:rPr lang="fr-CH" sz="1600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  <a:endParaRPr lang="fr-FR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31" name="Right Arrow 47"/>
              <p:cNvSpPr/>
              <p:nvPr/>
            </p:nvSpPr>
            <p:spPr>
              <a:xfrm>
                <a:off x="15812369" y="6703755"/>
                <a:ext cx="522282" cy="431916"/>
              </a:xfrm>
              <a:prstGeom prst="rightArrow">
                <a:avLst/>
              </a:prstGeom>
              <a:gradFill rotWithShape="1">
                <a:gsLst>
                  <a:gs pos="0">
                    <a:srgbClr val="045497">
                      <a:satMod val="103000"/>
                      <a:lumMod val="102000"/>
                      <a:tint val="94000"/>
                    </a:srgbClr>
                  </a:gs>
                  <a:gs pos="50000">
                    <a:srgbClr val="045497">
                      <a:satMod val="110000"/>
                      <a:lumMod val="100000"/>
                      <a:shade val="100000"/>
                    </a:srgbClr>
                  </a:gs>
                  <a:gs pos="100000">
                    <a:srgbClr val="045497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045497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Calibri" panose="020F0502020204030204"/>
                </a:endParaRPr>
              </a:p>
            </p:txBody>
          </p:sp>
          <p:sp>
            <p:nvSpPr>
              <p:cNvPr id="37" name="Flowchart: Alternate Process 13"/>
              <p:cNvSpPr/>
              <p:nvPr/>
            </p:nvSpPr>
            <p:spPr>
              <a:xfrm>
                <a:off x="11031983" y="6421779"/>
                <a:ext cx="1835810" cy="993654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4FADFB">
                      <a:satMod val="103000"/>
                      <a:lumMod val="102000"/>
                      <a:tint val="94000"/>
                    </a:srgbClr>
                  </a:gs>
                  <a:gs pos="50000">
                    <a:srgbClr val="4FADFB">
                      <a:satMod val="110000"/>
                      <a:lumMod val="100000"/>
                      <a:shade val="100000"/>
                    </a:srgbClr>
                  </a:gs>
                  <a:gs pos="100000">
                    <a:srgbClr val="4FADFB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FADFB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r>
                  <a:rPr lang="en-GB" sz="1200" dirty="0">
                    <a:solidFill>
                      <a:srgbClr val="002060"/>
                    </a:solidFill>
                    <a:latin typeface="Calibri Light" panose="020F0302020204030204"/>
                  </a:rPr>
                  <a:t>WP Activity Report</a:t>
                </a:r>
              </a:p>
            </p:txBody>
          </p:sp>
          <p:sp>
            <p:nvSpPr>
              <p:cNvPr id="18" name="Right Arrow 33"/>
              <p:cNvSpPr/>
              <p:nvPr/>
            </p:nvSpPr>
            <p:spPr>
              <a:xfrm>
                <a:off x="4807365" y="6675745"/>
                <a:ext cx="3264520" cy="431916"/>
              </a:xfrm>
              <a:prstGeom prst="rightArrow">
                <a:avLst/>
              </a:prstGeom>
              <a:gradFill rotWithShape="1">
                <a:gsLst>
                  <a:gs pos="0">
                    <a:srgbClr val="045497">
                      <a:satMod val="103000"/>
                      <a:lumMod val="102000"/>
                      <a:tint val="94000"/>
                    </a:srgbClr>
                  </a:gs>
                  <a:gs pos="50000">
                    <a:srgbClr val="045497">
                      <a:satMod val="110000"/>
                      <a:lumMod val="100000"/>
                      <a:shade val="100000"/>
                    </a:srgbClr>
                  </a:gs>
                  <a:gs pos="100000">
                    <a:srgbClr val="045497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045497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36" name="Flowchart: Alternate Process 10"/>
            <p:cNvSpPr/>
            <p:nvPr/>
          </p:nvSpPr>
          <p:spPr>
            <a:xfrm>
              <a:off x="15234975" y="5782179"/>
              <a:ext cx="2152938" cy="1065958"/>
            </a:xfrm>
            <a:prstGeom prst="flowChartAlternateProcess">
              <a:avLst/>
            </a:prstGeom>
            <a:solidFill>
              <a:srgbClr val="045497">
                <a:lumMod val="20000"/>
                <a:lumOff val="80000"/>
              </a:srgb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>
                <a:defRPr/>
              </a:pPr>
              <a:r>
                <a:rPr lang="en-GB" sz="1200" dirty="0">
                  <a:solidFill>
                    <a:srgbClr val="002060"/>
                  </a:solidFill>
                  <a:latin typeface="Calibri Light" panose="020F0302020204030204"/>
                </a:rPr>
                <a:t>Project Office</a:t>
              </a:r>
            </a:p>
          </p:txBody>
        </p:sp>
        <p:sp>
          <p:nvSpPr>
            <p:cNvPr id="39" name="Flowchart: Alternate Process 13"/>
            <p:cNvSpPr/>
            <p:nvPr/>
          </p:nvSpPr>
          <p:spPr>
            <a:xfrm>
              <a:off x="18160786" y="5812179"/>
              <a:ext cx="1967732" cy="994732"/>
            </a:xfrm>
            <a:prstGeom prst="flowChartAlternateProcess">
              <a:avLst/>
            </a:prstGeom>
            <a:gradFill rotWithShape="1">
              <a:gsLst>
                <a:gs pos="0">
                  <a:srgbClr val="4FADFB">
                    <a:satMod val="103000"/>
                    <a:lumMod val="102000"/>
                    <a:tint val="94000"/>
                  </a:srgbClr>
                </a:gs>
                <a:gs pos="50000">
                  <a:srgbClr val="4FADFB">
                    <a:satMod val="110000"/>
                    <a:lumMod val="100000"/>
                    <a:shade val="100000"/>
                  </a:srgbClr>
                </a:gs>
                <a:gs pos="100000">
                  <a:srgbClr val="4FADFB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4FADF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>
                <a:defRPr/>
              </a:pPr>
              <a:r>
                <a:rPr lang="en-GB" sz="1200" dirty="0">
                  <a:solidFill>
                    <a:srgbClr val="002060"/>
                  </a:solidFill>
                  <a:latin typeface="Calibri Light" panose="020F0302020204030204"/>
                </a:rPr>
                <a:t>GB chairperson approval</a:t>
              </a:r>
            </a:p>
          </p:txBody>
        </p:sp>
        <p:sp>
          <p:nvSpPr>
            <p:cNvPr id="40" name="Flowchart: Alternate Process 15"/>
            <p:cNvSpPr/>
            <p:nvPr/>
          </p:nvSpPr>
          <p:spPr>
            <a:xfrm>
              <a:off x="20778724" y="5782179"/>
              <a:ext cx="2134154" cy="994732"/>
            </a:xfrm>
            <a:prstGeom prst="flowChartAlternateProcess">
              <a:avLst/>
            </a:prstGeom>
            <a:gradFill rotWithShape="1">
              <a:gsLst>
                <a:gs pos="0">
                  <a:schemeClr val="accent4">
                    <a:lumMod val="20000"/>
                    <a:lumOff val="80000"/>
                  </a:schemeClr>
                </a:gs>
                <a:gs pos="50000">
                  <a:srgbClr val="FFD213">
                    <a:satMod val="110000"/>
                    <a:lumMod val="100000"/>
                    <a:shade val="100000"/>
                  </a:srgbClr>
                </a:gs>
                <a:gs pos="100000">
                  <a:srgbClr val="FFD213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FFD213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>
                <a:defRPr/>
              </a:pPr>
              <a:r>
                <a:rPr lang="en-GB" sz="1200" dirty="0">
                  <a:solidFill>
                    <a:srgbClr val="002060"/>
                  </a:solidFill>
                  <a:latin typeface="Calibri Light" panose="020F0302020204030204"/>
                </a:rPr>
                <a:t>Final submission </a:t>
              </a:r>
              <a:r>
                <a:rPr lang="en-GB" sz="1000" i="1" dirty="0">
                  <a:solidFill>
                    <a:srgbClr val="002060"/>
                  </a:solidFill>
                  <a:latin typeface="Calibri Light" panose="020F0302020204030204"/>
                </a:rPr>
                <a:t>(deadline: 30 oct)</a:t>
              </a:r>
            </a:p>
          </p:txBody>
        </p:sp>
      </p:grpSp>
      <p:grpSp>
        <p:nvGrpSpPr>
          <p:cNvPr id="41" name="Gruppo 40"/>
          <p:cNvGrpSpPr/>
          <p:nvPr/>
        </p:nvGrpSpPr>
        <p:grpSpPr>
          <a:xfrm>
            <a:off x="4384139" y="796574"/>
            <a:ext cx="3257550" cy="1290018"/>
            <a:chOff x="895350" y="2976107"/>
            <a:chExt cx="6515100" cy="2942252"/>
          </a:xfrm>
        </p:grpSpPr>
        <p:grpSp>
          <p:nvGrpSpPr>
            <p:cNvPr id="42" name="Gruppo 41"/>
            <p:cNvGrpSpPr/>
            <p:nvPr/>
          </p:nvGrpSpPr>
          <p:grpSpPr>
            <a:xfrm>
              <a:off x="895350" y="2976107"/>
              <a:ext cx="6515100" cy="1210588"/>
              <a:chOff x="895350" y="2595107"/>
              <a:chExt cx="6515100" cy="1210588"/>
            </a:xfrm>
          </p:grpSpPr>
          <p:sp>
            <p:nvSpPr>
              <p:cNvPr id="44" name="Ovale 43"/>
              <p:cNvSpPr/>
              <p:nvPr/>
            </p:nvSpPr>
            <p:spPr>
              <a:xfrm>
                <a:off x="895350" y="2939891"/>
                <a:ext cx="6515100" cy="692468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algn="ctr" defTabSz="412750" hangingPunct="0"/>
                <a:endParaRPr lang="it-IT" sz="1600">
                  <a:solidFill>
                    <a:srgbClr val="FFFFFF"/>
                  </a:solidFill>
                  <a:sym typeface="Helvetica Neue Medium"/>
                </a:endParaRPr>
              </a:p>
            </p:txBody>
          </p:sp>
          <p:sp>
            <p:nvSpPr>
              <p:cNvPr id="45" name="CasellaDiTesto 44"/>
              <p:cNvSpPr txBox="1"/>
              <p:nvPr/>
            </p:nvSpPr>
            <p:spPr>
              <a:xfrm>
                <a:off x="1280886" y="2595107"/>
                <a:ext cx="5629748" cy="121058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25400" tIns="25400" rIns="25400" bIns="25400" numCol="1" spcCol="38100" rtlCol="0" anchor="ctr">
                <a:spAutoFit/>
              </a:bodyPr>
              <a:lstStyle/>
              <a:p>
                <a:pPr algn="ctr" defTabSz="412750" hangingPunct="0"/>
                <a:r>
                  <a:rPr lang="it-IT" dirty="0" err="1">
                    <a:solidFill>
                      <a:srgbClr val="0070C0"/>
                    </a:solidFill>
                  </a:rPr>
                  <a:t>Requested</a:t>
                </a:r>
                <a:r>
                  <a:rPr lang="it-IT" dirty="0">
                    <a:solidFill>
                      <a:srgbClr val="0070C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information </a:t>
                </a:r>
              </a:p>
              <a:p>
                <a:pPr algn="ctr" defTabSz="412750" hangingPunct="0"/>
                <a:r>
                  <a:rPr lang="it-IT" dirty="0" err="1">
                    <a:solidFill>
                      <a:srgbClr val="0070C0"/>
                    </a:solidFill>
                  </a:rPr>
                  <a:t>p</a:t>
                </a:r>
                <a:r>
                  <a:rPr lang="it-IT" dirty="0" err="1">
                    <a:solidFill>
                      <a:srgbClr val="0070C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rovided</a:t>
                </a:r>
                <a:r>
                  <a:rPr lang="it-IT" dirty="0">
                    <a:solidFill>
                      <a:srgbClr val="0070C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from </a:t>
                </a:r>
                <a:r>
                  <a:rPr lang="it-IT" dirty="0" err="1">
                    <a:solidFill>
                      <a:srgbClr val="0070C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beneficiaries</a:t>
                </a:r>
                <a:endParaRPr lang="it-IT" dirty="0">
                  <a:solidFill>
                    <a:srgbClr val="0070C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43" name="Freccia in giù 42"/>
            <p:cNvSpPr/>
            <p:nvPr/>
          </p:nvSpPr>
          <p:spPr>
            <a:xfrm>
              <a:off x="3124200" y="5263991"/>
              <a:ext cx="1943100" cy="654368"/>
            </a:xfrm>
            <a:prstGeom prst="downArrow">
              <a:avLst/>
            </a:prstGeom>
            <a:gradFill>
              <a:gsLst>
                <a:gs pos="0">
                  <a:srgbClr val="FF000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algn="ctr" defTabSz="412750" hangingPunct="0"/>
              <a:endParaRPr lang="it-IT" sz="1600">
                <a:solidFill>
                  <a:srgbClr val="FFFFFF"/>
                </a:solidFill>
                <a:sym typeface="Helvetica Neue Medium"/>
              </a:endParaRPr>
            </a:p>
          </p:txBody>
        </p:sp>
      </p:grpSp>
      <p:sp>
        <p:nvSpPr>
          <p:cNvPr id="13" name="Flowchart: Alternate Process 15">
            <a:extLst>
              <a:ext uri="{FF2B5EF4-FFF2-40B4-BE49-F238E27FC236}">
                <a16:creationId xmlns:a16="http://schemas.microsoft.com/office/drawing/2014/main" id="{9DAC40DB-7EEA-609D-DF9D-F415079A219D}"/>
              </a:ext>
            </a:extLst>
          </p:cNvPr>
          <p:cNvSpPr/>
          <p:nvPr/>
        </p:nvSpPr>
        <p:spPr>
          <a:xfrm>
            <a:off x="789903" y="937366"/>
            <a:ext cx="2875148" cy="1132608"/>
          </a:xfrm>
          <a:prstGeom prst="flowChartAlternateProcess">
            <a:avLst/>
          </a:prstGeom>
          <a:gradFill rotWithShape="1">
            <a:gsLst>
              <a:gs pos="0">
                <a:schemeClr val="accent4">
                  <a:lumMod val="20000"/>
                  <a:lumOff val="80000"/>
                </a:schemeClr>
              </a:gs>
              <a:gs pos="50000">
                <a:srgbClr val="FFD213">
                  <a:satMod val="110000"/>
                  <a:lumMod val="100000"/>
                  <a:shade val="100000"/>
                </a:srgbClr>
              </a:gs>
              <a:gs pos="100000">
                <a:srgbClr val="FFD213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FFD21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1200" i="1" dirty="0">
                <a:solidFill>
                  <a:srgbClr val="002060"/>
                </a:solidFill>
                <a:latin typeface="Calibri Light" panose="020F0302020204030204"/>
              </a:rPr>
              <a:t>Few things will happen in August, also for TNA.</a:t>
            </a:r>
          </a:p>
          <a:p>
            <a:pPr>
              <a:defRPr/>
            </a:pPr>
            <a:r>
              <a:rPr lang="en-US" sz="1200" i="1" dirty="0">
                <a:solidFill>
                  <a:srgbClr val="002060"/>
                </a:solidFill>
                <a:latin typeface="Calibri Light" panose="020F0302020204030204"/>
              </a:rPr>
              <a:t>We should stress the TLs and FCs to work on the report during June-July. </a:t>
            </a:r>
          </a:p>
          <a:p>
            <a:pPr>
              <a:defRPr/>
            </a:pPr>
            <a:r>
              <a:rPr lang="en-US" sz="1200" i="1" dirty="0">
                <a:solidFill>
                  <a:srgbClr val="002060"/>
                </a:solidFill>
                <a:latin typeface="Calibri Light" panose="020F0302020204030204"/>
              </a:rPr>
              <a:t>Meeting FINE could be a good time to discuss some draft parts</a:t>
            </a:r>
            <a:endParaRPr lang="en-GB" sz="1000" i="1" dirty="0">
              <a:solidFill>
                <a:srgbClr val="002060"/>
              </a:solidFill>
              <a:latin typeface="Calibri Light" panose="020F0302020204030204"/>
            </a:endParaRPr>
          </a:p>
        </p:txBody>
      </p:sp>
      <p:sp>
        <p:nvSpPr>
          <p:cNvPr id="30" name="Rectangle 35">
            <a:extLst>
              <a:ext uri="{FF2B5EF4-FFF2-40B4-BE49-F238E27FC236}">
                <a16:creationId xmlns:a16="http://schemas.microsoft.com/office/drawing/2014/main" id="{33F4D3FD-E7A0-6967-2928-08D851C1DB77}"/>
              </a:ext>
            </a:extLst>
          </p:cNvPr>
          <p:cNvSpPr/>
          <p:nvPr/>
        </p:nvSpPr>
        <p:spPr>
          <a:xfrm>
            <a:off x="5039842" y="5752369"/>
            <a:ext cx="3975706" cy="338554"/>
          </a:xfrm>
          <a:prstGeom prst="rect">
            <a:avLst/>
          </a:prstGeom>
          <a:solidFill>
            <a:srgbClr val="44A7AB">
              <a:alpha val="9804"/>
            </a:srgbClr>
          </a:solidFill>
          <a:ln w="12700" cap="flat" cmpd="sng" algn="ctr">
            <a:solidFill>
              <a:srgbClr val="44A7AB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400" dirty="0">
                <a:solidFill>
                  <a:srgbClr val="002060"/>
                </a:solidFill>
              </a:rPr>
              <a:t>filling user data to the portal</a:t>
            </a:r>
            <a:endParaRPr lang="en-GB" sz="1400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E7E6E93C-AAB0-143E-6E84-BFA56594749D}"/>
              </a:ext>
            </a:extLst>
          </p:cNvPr>
          <p:cNvSpPr txBox="1"/>
          <p:nvPr/>
        </p:nvSpPr>
        <p:spPr>
          <a:xfrm>
            <a:off x="179173" y="2664524"/>
            <a:ext cx="461665" cy="228400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it-IT" dirty="0"/>
              <a:t>Part B - narrative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953BDD2-B9A5-750F-5D47-057D06F1FFF2}"/>
              </a:ext>
            </a:extLst>
          </p:cNvPr>
          <p:cNvSpPr txBox="1"/>
          <p:nvPr/>
        </p:nvSpPr>
        <p:spPr>
          <a:xfrm>
            <a:off x="157313" y="5033808"/>
            <a:ext cx="461665" cy="1742654"/>
          </a:xfrm>
          <a:prstGeom prst="rect">
            <a:avLst/>
          </a:prstGeom>
          <a:noFill/>
          <a:ln>
            <a:solidFill>
              <a:srgbClr val="44A7AB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it-IT" dirty="0"/>
              <a:t>Part A - </a:t>
            </a:r>
            <a:r>
              <a:rPr lang="it-IT" dirty="0" err="1"/>
              <a:t>tables</a:t>
            </a:r>
            <a:endParaRPr lang="it-IT" dirty="0"/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039B37D8-9D9F-6920-97A7-AA03F9323B85}"/>
              </a:ext>
            </a:extLst>
          </p:cNvPr>
          <p:cNvSpPr/>
          <p:nvPr/>
        </p:nvSpPr>
        <p:spPr>
          <a:xfrm>
            <a:off x="6443816" y="6139299"/>
            <a:ext cx="4073505" cy="278937"/>
          </a:xfrm>
          <a:prstGeom prst="rect">
            <a:avLst/>
          </a:prstGeom>
          <a:solidFill>
            <a:srgbClr val="44A7AB">
              <a:alpha val="10196"/>
            </a:srgbClr>
          </a:solidFill>
          <a:ln w="12700" cap="flat" cmpd="sng" algn="ctr">
            <a:solidFill>
              <a:srgbClr val="44A7AB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1050" dirty="0">
                <a:solidFill>
                  <a:srgbClr val="002060"/>
                </a:solidFill>
                <a:latin typeface="Calibri" panose="020F0502020204030204"/>
              </a:rPr>
              <a:t>Publications, Communications and Dissemination Activities</a:t>
            </a:r>
            <a:r>
              <a:rPr lang="en-US" sz="1050" dirty="0">
                <a:solidFill>
                  <a:srgbClr val="002060"/>
                </a:solidFill>
              </a:rPr>
              <a:t>, Results, impact, critical risks</a:t>
            </a:r>
          </a:p>
        </p:txBody>
      </p:sp>
      <p:sp>
        <p:nvSpPr>
          <p:cNvPr id="49" name="Rectangle 35">
            <a:extLst>
              <a:ext uri="{FF2B5EF4-FFF2-40B4-BE49-F238E27FC236}">
                <a16:creationId xmlns:a16="http://schemas.microsoft.com/office/drawing/2014/main" id="{CBDFDA63-4BD6-58C0-A877-5E54792A1D19}"/>
              </a:ext>
            </a:extLst>
          </p:cNvPr>
          <p:cNvSpPr/>
          <p:nvPr/>
        </p:nvSpPr>
        <p:spPr>
          <a:xfrm>
            <a:off x="3727286" y="4935395"/>
            <a:ext cx="977137" cy="897399"/>
          </a:xfrm>
          <a:prstGeom prst="rect">
            <a:avLst/>
          </a:prstGeom>
          <a:solidFill>
            <a:srgbClr val="44A7AB">
              <a:alpha val="47843"/>
            </a:srgbClr>
          </a:solidFill>
          <a:ln w="12700" cap="flat" cmpd="sng" algn="ctr">
            <a:solidFill>
              <a:srgbClr val="44A7AB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050" dirty="0">
                <a:solidFill>
                  <a:srgbClr val="002060"/>
                </a:solidFill>
              </a:rPr>
              <a:t>Researchers section (staff) updated by each partner</a:t>
            </a: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51" name="Rectangle 35">
            <a:extLst>
              <a:ext uri="{FF2B5EF4-FFF2-40B4-BE49-F238E27FC236}">
                <a16:creationId xmlns:a16="http://schemas.microsoft.com/office/drawing/2014/main" id="{A88CF9AC-D9CB-57E1-D524-E40A0A803EC7}"/>
              </a:ext>
            </a:extLst>
          </p:cNvPr>
          <p:cNvSpPr/>
          <p:nvPr/>
        </p:nvSpPr>
        <p:spPr>
          <a:xfrm>
            <a:off x="10111984" y="4945714"/>
            <a:ext cx="784833" cy="338516"/>
          </a:xfrm>
          <a:prstGeom prst="rect">
            <a:avLst/>
          </a:prstGeom>
          <a:solidFill>
            <a:srgbClr val="44A7AB">
              <a:alpha val="10196"/>
            </a:srgbClr>
          </a:solidFill>
          <a:ln w="12700" cap="flat" cmpd="sng" algn="ctr">
            <a:solidFill>
              <a:srgbClr val="44A7AB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200" dirty="0">
                <a:solidFill>
                  <a:srgbClr val="002060"/>
                </a:solidFill>
                <a:latin typeface="Calibri" panose="020F0502020204030204"/>
              </a:rPr>
              <a:t>Project Summary</a:t>
            </a:r>
          </a:p>
        </p:txBody>
      </p:sp>
      <p:sp>
        <p:nvSpPr>
          <p:cNvPr id="52" name="Rectangle 35">
            <a:extLst>
              <a:ext uri="{FF2B5EF4-FFF2-40B4-BE49-F238E27FC236}">
                <a16:creationId xmlns:a16="http://schemas.microsoft.com/office/drawing/2014/main" id="{A0726629-4EC6-B9FF-AF33-3560B84C820E}"/>
              </a:ext>
            </a:extLst>
          </p:cNvPr>
          <p:cNvSpPr/>
          <p:nvPr/>
        </p:nvSpPr>
        <p:spPr>
          <a:xfrm>
            <a:off x="8096357" y="4940575"/>
            <a:ext cx="1437445" cy="579580"/>
          </a:xfrm>
          <a:prstGeom prst="rect">
            <a:avLst/>
          </a:prstGeom>
          <a:solidFill>
            <a:srgbClr val="44A7AB">
              <a:alpha val="38039"/>
            </a:srgbClr>
          </a:solidFill>
          <a:ln w="12700" cap="flat" cmpd="sng" algn="ctr">
            <a:solidFill>
              <a:srgbClr val="44A7AB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050" b="1" dirty="0">
                <a:solidFill>
                  <a:srgbClr val="FF0000"/>
                </a:solidFill>
                <a:latin typeface="Calibri" panose="020F0502020204030204"/>
              </a:rPr>
              <a:t>16 Oct</a:t>
            </a:r>
          </a:p>
          <a:p>
            <a:pPr algn="ctr">
              <a:defRPr/>
            </a:pPr>
            <a:r>
              <a:rPr lang="en-US" sz="1050" dirty="0">
                <a:solidFill>
                  <a:srgbClr val="002060"/>
                </a:solidFill>
                <a:latin typeface="Calibri" panose="020F0502020204030204"/>
              </a:rPr>
              <a:t>Financial statement completed by partners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9E9CC3F-C5F1-DB21-5F6E-8AE234589BE0}"/>
              </a:ext>
            </a:extLst>
          </p:cNvPr>
          <p:cNvSpPr txBox="1"/>
          <p:nvPr/>
        </p:nvSpPr>
        <p:spPr>
          <a:xfrm>
            <a:off x="5039842" y="4985613"/>
            <a:ext cx="1226833" cy="738664"/>
          </a:xfrm>
          <a:prstGeom prst="rect">
            <a:avLst/>
          </a:prstGeom>
          <a:solidFill>
            <a:srgbClr val="44A7AB">
              <a:alpha val="47059"/>
            </a:srgbClr>
          </a:solidFill>
          <a:ln>
            <a:solidFill>
              <a:srgbClr val="44A7AB"/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050" dirty="0">
                <a:solidFill>
                  <a:srgbClr val="002060"/>
                </a:solidFill>
              </a:rPr>
              <a:t>Users’ data </a:t>
            </a:r>
            <a:r>
              <a:rPr lang="en-GB" sz="1050" b="1" dirty="0">
                <a:solidFill>
                  <a:srgbClr val="002060"/>
                </a:solidFill>
              </a:rPr>
              <a:t>(final, complete and correct</a:t>
            </a:r>
            <a:r>
              <a:rPr lang="en-GB" sz="1050" dirty="0">
                <a:solidFill>
                  <a:srgbClr val="002060"/>
                </a:solidFill>
              </a:rPr>
              <a:t>) uploaded on the repository</a:t>
            </a:r>
          </a:p>
        </p:txBody>
      </p:sp>
      <p:sp>
        <p:nvSpPr>
          <p:cNvPr id="34" name="TextBox 43">
            <a:extLst>
              <a:ext uri="{FF2B5EF4-FFF2-40B4-BE49-F238E27FC236}">
                <a16:creationId xmlns:a16="http://schemas.microsoft.com/office/drawing/2014/main" id="{8026A6F7-0B31-50F4-1089-38E64F820A1D}"/>
              </a:ext>
            </a:extLst>
          </p:cNvPr>
          <p:cNvSpPr txBox="1"/>
          <p:nvPr/>
        </p:nvSpPr>
        <p:spPr>
          <a:xfrm>
            <a:off x="1933571" y="2147651"/>
            <a:ext cx="1608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CH" dirty="0">
                <a:solidFill>
                  <a:srgbClr val="FF0000"/>
                </a:solidFill>
                <a:latin typeface="Calibri" panose="020F0502020204030204"/>
              </a:rPr>
              <a:t> 29/06-01/07 (FINE)</a:t>
            </a:r>
          </a:p>
        </p:txBody>
      </p:sp>
      <p:sp>
        <p:nvSpPr>
          <p:cNvPr id="47" name="Rectangle 18">
            <a:extLst>
              <a:ext uri="{FF2B5EF4-FFF2-40B4-BE49-F238E27FC236}">
                <a16:creationId xmlns:a16="http://schemas.microsoft.com/office/drawing/2014/main" id="{4B06EB19-BD5C-E70C-3BDC-8025FA84CAB6}"/>
              </a:ext>
            </a:extLst>
          </p:cNvPr>
          <p:cNvSpPr/>
          <p:nvPr/>
        </p:nvSpPr>
        <p:spPr>
          <a:xfrm>
            <a:off x="2189631" y="4221082"/>
            <a:ext cx="1020529" cy="117218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FFEA8F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900">
                <a:solidFill>
                  <a:srgbClr val="002060"/>
                </a:solidFill>
                <a:latin typeface="Calibri" panose="020F0502020204030204"/>
              </a:rPr>
              <a:t>dedicated Final Reporting </a:t>
            </a:r>
            <a:r>
              <a:rPr lang="en-US" sz="900" dirty="0">
                <a:solidFill>
                  <a:srgbClr val="002060"/>
                </a:solidFill>
                <a:latin typeface="Calibri" panose="020F0502020204030204"/>
              </a:rPr>
              <a:t>helpdesk for the report (Barbara, Marco</a:t>
            </a:r>
            <a:r>
              <a:rPr lang="en-US" sz="900">
                <a:solidFill>
                  <a:srgbClr val="002060"/>
                </a:solidFill>
                <a:latin typeface="Calibri" panose="020F0502020204030204"/>
              </a:rPr>
              <a:t>, Chiara/ </a:t>
            </a:r>
            <a:r>
              <a:rPr lang="en-US" sz="900" dirty="0">
                <a:solidFill>
                  <a:srgbClr val="002060"/>
                </a:solidFill>
                <a:latin typeface="Calibri" panose="020F0502020204030204"/>
              </a:rPr>
              <a:t>Sara</a:t>
            </a:r>
            <a:r>
              <a:rPr lang="en-US" sz="900">
                <a:solidFill>
                  <a:srgbClr val="002060"/>
                </a:solidFill>
                <a:latin typeface="Calibri" panose="020F0502020204030204"/>
              </a:rPr>
              <a:t>, Stefania</a:t>
            </a:r>
            <a:r>
              <a:rPr lang="en-US" sz="900" dirty="0">
                <a:solidFill>
                  <a:srgbClr val="002060"/>
                </a:solidFill>
                <a:latin typeface="Calibri" panose="020F0502020204030204"/>
              </a:rPr>
              <a:t>;</a:t>
            </a:r>
            <a:br>
              <a:rPr lang="en-US" sz="900" dirty="0">
                <a:solidFill>
                  <a:srgbClr val="002060"/>
                </a:solidFill>
                <a:latin typeface="Calibri" panose="020F0502020204030204"/>
              </a:rPr>
            </a:br>
            <a:r>
              <a:rPr lang="en-US" sz="900" dirty="0">
                <a:solidFill>
                  <a:srgbClr val="002060"/>
                </a:solidFill>
                <a:latin typeface="Calibri" panose="020F0502020204030204"/>
              </a:rPr>
              <a:t>WPCs if/</a:t>
            </a:r>
            <a:r>
              <a:rPr lang="en-US" sz="900">
                <a:solidFill>
                  <a:srgbClr val="002060"/>
                </a:solidFill>
                <a:latin typeface="Calibri" panose="020F0502020204030204"/>
              </a:rPr>
              <a:t>when necessary)</a:t>
            </a:r>
            <a:endParaRPr lang="en-GB" sz="900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50" name="Flowchart: Alternate Process 12">
            <a:extLst>
              <a:ext uri="{FF2B5EF4-FFF2-40B4-BE49-F238E27FC236}">
                <a16:creationId xmlns:a16="http://schemas.microsoft.com/office/drawing/2014/main" id="{4C2C04F0-C657-FF04-CA22-306EF58C63BB}"/>
              </a:ext>
            </a:extLst>
          </p:cNvPr>
          <p:cNvSpPr/>
          <p:nvPr/>
        </p:nvSpPr>
        <p:spPr>
          <a:xfrm>
            <a:off x="2227477" y="3664182"/>
            <a:ext cx="914531" cy="445104"/>
          </a:xfrm>
          <a:prstGeom prst="flowChartAlternateProcess">
            <a:avLst/>
          </a:prstGeom>
          <a:gradFill rotWithShape="1">
            <a:gsLst>
              <a:gs pos="0">
                <a:srgbClr val="FFEA8F">
                  <a:satMod val="103000"/>
                  <a:lumMod val="102000"/>
                  <a:tint val="94000"/>
                </a:srgbClr>
              </a:gs>
              <a:gs pos="50000">
                <a:srgbClr val="FFEA8F">
                  <a:satMod val="110000"/>
                  <a:lumMod val="100000"/>
                  <a:shade val="100000"/>
                </a:srgbClr>
              </a:gs>
              <a:gs pos="100000">
                <a:srgbClr val="FFEA8F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FFEA8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+mj-lt"/>
              </a:rPr>
              <a:t>Focus on final report</a:t>
            </a:r>
            <a:endParaRPr lang="en-GB" sz="12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6" name="Freccia in giù 65">
            <a:extLst>
              <a:ext uri="{FF2B5EF4-FFF2-40B4-BE49-F238E27FC236}">
                <a16:creationId xmlns:a16="http://schemas.microsoft.com/office/drawing/2014/main" id="{0B9622BD-078F-637B-D3B5-305E99CE8048}"/>
              </a:ext>
            </a:extLst>
          </p:cNvPr>
          <p:cNvSpPr/>
          <p:nvPr/>
        </p:nvSpPr>
        <p:spPr>
          <a:xfrm rot="12339908">
            <a:off x="2907132" y="2822096"/>
            <a:ext cx="239322" cy="807053"/>
          </a:xfrm>
          <a:prstGeom prst="downArrow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26693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Helvetica Neue</vt:lpstr>
      <vt:lpstr>Helvetica Neue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Mikuž, Marko</dc:creator>
  <cp:lastModifiedBy>Mikuž, Marko</cp:lastModifiedBy>
  <cp:revision>1</cp:revision>
  <dcterms:created xsi:type="dcterms:W3CDTF">2026-03-16T09:41:19Z</dcterms:created>
  <dcterms:modified xsi:type="dcterms:W3CDTF">2026-03-16T09:41:55Z</dcterms:modified>
</cp:coreProperties>
</file>