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1087" r:id="rId2"/>
    <p:sldId id="1068" r:id="rId3"/>
    <p:sldId id="1093" r:id="rId4"/>
    <p:sldId id="1091" r:id="rId5"/>
    <p:sldId id="258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4153A-B903-4A3E-BACD-F40FB9073F0E}" v="17" dt="2026-04-09T10:23:16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405"/>
  </p:normalViewPr>
  <p:slideViewPr>
    <p:cSldViewPr snapToGrid="0">
      <p:cViewPr varScale="1">
        <p:scale>
          <a:sx n="63" d="100"/>
          <a:sy n="63" d="100"/>
        </p:scale>
        <p:origin x="78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ko Cestari" userId="468c92e9-9254-4b4d-afa7-0e72a3fd5740" providerId="ADAL" clId="{0CC9335A-6E00-4C3E-AF6B-B15A51140657}"/>
    <pc:docChg chg="undo custSel addSld delSld modSld">
      <pc:chgData name="Mirko Cestari" userId="468c92e9-9254-4b4d-afa7-0e72a3fd5740" providerId="ADAL" clId="{0CC9335A-6E00-4C3E-AF6B-B15A51140657}" dt="2026-04-09T10:24:40.715" v="2200" actId="1037"/>
      <pc:docMkLst>
        <pc:docMk/>
      </pc:docMkLst>
      <pc:sldChg chg="addSp delSp modSp mod">
        <pc:chgData name="Mirko Cestari" userId="468c92e9-9254-4b4d-afa7-0e72a3fd5740" providerId="ADAL" clId="{0CC9335A-6E00-4C3E-AF6B-B15A51140657}" dt="2026-04-09T09:55:51.131" v="1304" actId="20577"/>
        <pc:sldMkLst>
          <pc:docMk/>
          <pc:sldMk cId="2209307221" sldId="1068"/>
        </pc:sldMkLst>
        <pc:spChg chg="add mod">
          <ac:chgData name="Mirko Cestari" userId="468c92e9-9254-4b4d-afa7-0e72a3fd5740" providerId="ADAL" clId="{0CC9335A-6E00-4C3E-AF6B-B15A51140657}" dt="2026-04-09T09:55:00.722" v="1258" actId="20577"/>
          <ac:spMkLst>
            <pc:docMk/>
            <pc:sldMk cId="2209307221" sldId="1068"/>
            <ac:spMk id="2" creationId="{CD568CD2-9F16-1459-74D7-056D55D6C4B4}"/>
          </ac:spMkLst>
        </pc:spChg>
        <pc:spChg chg="add mod">
          <ac:chgData name="Mirko Cestari" userId="468c92e9-9254-4b4d-afa7-0e72a3fd5740" providerId="ADAL" clId="{0CC9335A-6E00-4C3E-AF6B-B15A51140657}" dt="2026-04-09T09:47:20.134" v="1041" actId="207"/>
          <ac:spMkLst>
            <pc:docMk/>
            <pc:sldMk cId="2209307221" sldId="1068"/>
            <ac:spMk id="3" creationId="{AC8627C8-473C-B3ED-8AEB-EB7971FFC508}"/>
          </ac:spMkLst>
        </pc:spChg>
        <pc:spChg chg="mod">
          <ac:chgData name="Mirko Cestari" userId="468c92e9-9254-4b4d-afa7-0e72a3fd5740" providerId="ADAL" clId="{0CC9335A-6E00-4C3E-AF6B-B15A51140657}" dt="2026-04-09T09:44:53.637" v="950" actId="1037"/>
          <ac:spMkLst>
            <pc:docMk/>
            <pc:sldMk cId="2209307221" sldId="1068"/>
            <ac:spMk id="4" creationId="{66E847D9-421A-6CE8-EBFE-938BB2C31474}"/>
          </ac:spMkLst>
        </pc:spChg>
        <pc:spChg chg="add mod">
          <ac:chgData name="Mirko Cestari" userId="468c92e9-9254-4b4d-afa7-0e72a3fd5740" providerId="ADAL" clId="{0CC9335A-6E00-4C3E-AF6B-B15A51140657}" dt="2026-04-09T09:47:23.436" v="1042" actId="207"/>
          <ac:spMkLst>
            <pc:docMk/>
            <pc:sldMk cId="2209307221" sldId="1068"/>
            <ac:spMk id="6" creationId="{EE7D5D5D-8E68-066A-AA46-265FB2E36B81}"/>
          </ac:spMkLst>
        </pc:spChg>
        <pc:spChg chg="add mod">
          <ac:chgData name="Mirko Cestari" userId="468c92e9-9254-4b4d-afa7-0e72a3fd5740" providerId="ADAL" clId="{0CC9335A-6E00-4C3E-AF6B-B15A51140657}" dt="2026-04-09T09:55:51.131" v="1304" actId="20577"/>
          <ac:spMkLst>
            <pc:docMk/>
            <pc:sldMk cId="2209307221" sldId="1068"/>
            <ac:spMk id="7" creationId="{8FD3B7C7-12F4-CF7F-99AC-3587F3449B79}"/>
          </ac:spMkLst>
        </pc:spChg>
        <pc:spChg chg="add del mod">
          <ac:chgData name="Mirko Cestari" userId="468c92e9-9254-4b4d-afa7-0e72a3fd5740" providerId="ADAL" clId="{0CC9335A-6E00-4C3E-AF6B-B15A51140657}" dt="2026-04-09T09:45:09.661" v="954" actId="478"/>
          <ac:spMkLst>
            <pc:docMk/>
            <pc:sldMk cId="2209307221" sldId="1068"/>
            <ac:spMk id="8" creationId="{40F583FC-5E6A-A473-C293-6D65E01160D3}"/>
          </ac:spMkLst>
        </pc:spChg>
        <pc:spChg chg="add mod">
          <ac:chgData name="Mirko Cestari" userId="468c92e9-9254-4b4d-afa7-0e72a3fd5740" providerId="ADAL" clId="{0CC9335A-6E00-4C3E-AF6B-B15A51140657}" dt="2026-04-09T09:48:16.230" v="1166" actId="1076"/>
          <ac:spMkLst>
            <pc:docMk/>
            <pc:sldMk cId="2209307221" sldId="1068"/>
            <ac:spMk id="9" creationId="{482EF804-6843-65E7-3423-47AC40C86982}"/>
          </ac:spMkLst>
        </pc:spChg>
        <pc:spChg chg="add del mod">
          <ac:chgData name="Mirko Cestari" userId="468c92e9-9254-4b4d-afa7-0e72a3fd5740" providerId="ADAL" clId="{0CC9335A-6E00-4C3E-AF6B-B15A51140657}" dt="2026-04-09T09:45:23" v="960" actId="478"/>
          <ac:spMkLst>
            <pc:docMk/>
            <pc:sldMk cId="2209307221" sldId="1068"/>
            <ac:spMk id="11" creationId="{69084515-0767-DC03-C541-08ACDDF826AD}"/>
          </ac:spMkLst>
        </pc:spChg>
        <pc:spChg chg="add del mod">
          <ac:chgData name="Mirko Cestari" userId="468c92e9-9254-4b4d-afa7-0e72a3fd5740" providerId="ADAL" clId="{0CC9335A-6E00-4C3E-AF6B-B15A51140657}" dt="2026-04-09T09:48:49.369" v="1174" actId="478"/>
          <ac:spMkLst>
            <pc:docMk/>
            <pc:sldMk cId="2209307221" sldId="1068"/>
            <ac:spMk id="12" creationId="{F2E5CB49-A277-D775-0CF8-8692F12D44B5}"/>
          </ac:spMkLst>
        </pc:spChg>
        <pc:spChg chg="add del mod">
          <ac:chgData name="Mirko Cestari" userId="468c92e9-9254-4b4d-afa7-0e72a3fd5740" providerId="ADAL" clId="{0CC9335A-6E00-4C3E-AF6B-B15A51140657}" dt="2026-04-09T09:45:51.127" v="1001" actId="478"/>
          <ac:spMkLst>
            <pc:docMk/>
            <pc:sldMk cId="2209307221" sldId="1068"/>
            <ac:spMk id="13" creationId="{9FD4EC63-8E8D-F3E9-003E-AAB1144CD015}"/>
          </ac:spMkLst>
        </pc:spChg>
        <pc:spChg chg="add del mod">
          <ac:chgData name="Mirko Cestari" userId="468c92e9-9254-4b4d-afa7-0e72a3fd5740" providerId="ADAL" clId="{0CC9335A-6E00-4C3E-AF6B-B15A51140657}" dt="2026-04-09T09:45:48.681" v="1000" actId="478"/>
          <ac:spMkLst>
            <pc:docMk/>
            <pc:sldMk cId="2209307221" sldId="1068"/>
            <ac:spMk id="14" creationId="{ECF8B119-C7E9-7817-EF8B-6AC88E518625}"/>
          </ac:spMkLst>
        </pc:spChg>
        <pc:spChg chg="add mod">
          <ac:chgData name="Mirko Cestari" userId="468c92e9-9254-4b4d-afa7-0e72a3fd5740" providerId="ADAL" clId="{0CC9335A-6E00-4C3E-AF6B-B15A51140657}" dt="2026-04-09T09:53:25.515" v="1247" actId="20577"/>
          <ac:spMkLst>
            <pc:docMk/>
            <pc:sldMk cId="2209307221" sldId="1068"/>
            <ac:spMk id="15" creationId="{6492168A-9B53-F574-432B-DC9CE6E4AAC9}"/>
          </ac:spMkLst>
        </pc:spChg>
        <pc:spChg chg="add mod">
          <ac:chgData name="Mirko Cestari" userId="468c92e9-9254-4b4d-afa7-0e72a3fd5740" providerId="ADAL" clId="{0CC9335A-6E00-4C3E-AF6B-B15A51140657}" dt="2026-04-09T09:53:12.601" v="1239" actId="20577"/>
          <ac:spMkLst>
            <pc:docMk/>
            <pc:sldMk cId="2209307221" sldId="1068"/>
            <ac:spMk id="16" creationId="{6484D4AC-39D9-46F3-A3DE-FAF7CAAB8B99}"/>
          </ac:spMkLst>
        </pc:spChg>
        <pc:spChg chg="add del mod">
          <ac:chgData name="Mirko Cestari" userId="468c92e9-9254-4b4d-afa7-0e72a3fd5740" providerId="ADAL" clId="{0CC9335A-6E00-4C3E-AF6B-B15A51140657}" dt="2026-04-09T09:46:21.534" v="1013" actId="478"/>
          <ac:spMkLst>
            <pc:docMk/>
            <pc:sldMk cId="2209307221" sldId="1068"/>
            <ac:spMk id="17" creationId="{3E245CEA-6051-4AB0-3BC1-D8BDBE574C54}"/>
          </ac:spMkLst>
        </pc:spChg>
        <pc:spChg chg="add mod">
          <ac:chgData name="Mirko Cestari" userId="468c92e9-9254-4b4d-afa7-0e72a3fd5740" providerId="ADAL" clId="{0CC9335A-6E00-4C3E-AF6B-B15A51140657}" dt="2026-04-09T09:50:00.436" v="1215" actId="1035"/>
          <ac:spMkLst>
            <pc:docMk/>
            <pc:sldMk cId="2209307221" sldId="1068"/>
            <ac:spMk id="18" creationId="{765EB41F-BF78-A32B-C537-F0485B57EC6E}"/>
          </ac:spMkLst>
        </pc:spChg>
        <pc:spChg chg="add del mod">
          <ac:chgData name="Mirko Cestari" userId="468c92e9-9254-4b4d-afa7-0e72a3fd5740" providerId="ADAL" clId="{0CC9335A-6E00-4C3E-AF6B-B15A51140657}" dt="2026-04-09T09:48:37.098" v="1169" actId="478"/>
          <ac:spMkLst>
            <pc:docMk/>
            <pc:sldMk cId="2209307221" sldId="1068"/>
            <ac:spMk id="19" creationId="{CD7C6239-425E-9A8D-C6BE-B8C02F7E1C75}"/>
          </ac:spMkLst>
        </pc:spChg>
        <pc:spChg chg="add mod">
          <ac:chgData name="Mirko Cestari" userId="468c92e9-9254-4b4d-afa7-0e72a3fd5740" providerId="ADAL" clId="{0CC9335A-6E00-4C3E-AF6B-B15A51140657}" dt="2026-04-09T09:49:56.204" v="1212" actId="688"/>
          <ac:spMkLst>
            <pc:docMk/>
            <pc:sldMk cId="2209307221" sldId="1068"/>
            <ac:spMk id="20" creationId="{D7D7A757-7D4E-D137-C8FD-3B9E38B7FE57}"/>
          </ac:spMkLst>
        </pc:spChg>
        <pc:spChg chg="add mod">
          <ac:chgData name="Mirko Cestari" userId="468c92e9-9254-4b4d-afa7-0e72a3fd5740" providerId="ADAL" clId="{0CC9335A-6E00-4C3E-AF6B-B15A51140657}" dt="2026-04-09T09:49:47.484" v="1211" actId="688"/>
          <ac:spMkLst>
            <pc:docMk/>
            <pc:sldMk cId="2209307221" sldId="1068"/>
            <ac:spMk id="21" creationId="{E3A909FF-6BBE-21EA-E240-773F28E4654C}"/>
          </ac:spMkLst>
        </pc:spChg>
      </pc:sldChg>
      <pc:sldChg chg="modSp del mod">
        <pc:chgData name="Mirko Cestari" userId="468c92e9-9254-4b4d-afa7-0e72a3fd5740" providerId="ADAL" clId="{0CC9335A-6E00-4C3E-AF6B-B15A51140657}" dt="2026-04-09T10:21:04.127" v="2091" actId="47"/>
        <pc:sldMkLst>
          <pc:docMk/>
          <pc:sldMk cId="4026266044" sldId="1092"/>
        </pc:sldMkLst>
        <pc:spChg chg="mod">
          <ac:chgData name="Mirko Cestari" userId="468c92e9-9254-4b4d-afa7-0e72a3fd5740" providerId="ADAL" clId="{0CC9335A-6E00-4C3E-AF6B-B15A51140657}" dt="2026-04-09T10:04:49.114" v="2012" actId="20577"/>
          <ac:spMkLst>
            <pc:docMk/>
            <pc:sldMk cId="4026266044" sldId="1092"/>
            <ac:spMk id="2" creationId="{396FCD7D-2B91-544A-E1E7-543E33DBF7AB}"/>
          </ac:spMkLst>
        </pc:spChg>
      </pc:sldChg>
      <pc:sldChg chg="addSp delSp modSp add mod">
        <pc:chgData name="Mirko Cestari" userId="468c92e9-9254-4b4d-afa7-0e72a3fd5740" providerId="ADAL" clId="{0CC9335A-6E00-4C3E-AF6B-B15A51140657}" dt="2026-04-09T10:24:40.715" v="2200" actId="1037"/>
        <pc:sldMkLst>
          <pc:docMk/>
          <pc:sldMk cId="1499786366" sldId="1093"/>
        </pc:sldMkLst>
        <pc:spChg chg="mod">
          <ac:chgData name="Mirko Cestari" userId="468c92e9-9254-4b4d-afa7-0e72a3fd5740" providerId="ADAL" clId="{0CC9335A-6E00-4C3E-AF6B-B15A51140657}" dt="2026-04-09T10:24:26.644" v="2178" actId="1037"/>
          <ac:spMkLst>
            <pc:docMk/>
            <pc:sldMk cId="1499786366" sldId="1093"/>
            <ac:spMk id="2" creationId="{3833FFD9-8C38-8FBB-1D6A-D0042F8637EF}"/>
          </ac:spMkLst>
        </pc:spChg>
        <pc:spChg chg="del mod">
          <ac:chgData name="Mirko Cestari" userId="468c92e9-9254-4b4d-afa7-0e72a3fd5740" providerId="ADAL" clId="{0CC9335A-6E00-4C3E-AF6B-B15A51140657}" dt="2026-04-09T10:20:32.133" v="2029" actId="478"/>
          <ac:spMkLst>
            <pc:docMk/>
            <pc:sldMk cId="1499786366" sldId="1093"/>
            <ac:spMk id="4" creationId="{C6969834-CE08-765C-9A14-494C05C9DCE5}"/>
          </ac:spMkLst>
        </pc:spChg>
        <pc:spChg chg="mod ord">
          <ac:chgData name="Mirko Cestari" userId="468c92e9-9254-4b4d-afa7-0e72a3fd5740" providerId="ADAL" clId="{0CC9335A-6E00-4C3E-AF6B-B15A51140657}" dt="2026-04-09T10:20:11.475" v="2026" actId="26606"/>
          <ac:spMkLst>
            <pc:docMk/>
            <pc:sldMk cId="1499786366" sldId="1093"/>
            <ac:spMk id="5" creationId="{1A0BE7F3-1491-F915-C787-8CBD98575B4C}"/>
          </ac:spMkLst>
        </pc:spChg>
        <pc:spChg chg="add mod">
          <ac:chgData name="Mirko Cestari" userId="468c92e9-9254-4b4d-afa7-0e72a3fd5740" providerId="ADAL" clId="{0CC9335A-6E00-4C3E-AF6B-B15A51140657}" dt="2026-04-09T10:24:31.220" v="2187" actId="1037"/>
          <ac:spMkLst>
            <pc:docMk/>
            <pc:sldMk cId="1499786366" sldId="1093"/>
            <ac:spMk id="6" creationId="{57CCE6DD-90D5-84FC-1E4F-A9C0E6B47720}"/>
          </ac:spMkLst>
        </pc:spChg>
        <pc:spChg chg="add del mod">
          <ac:chgData name="Mirko Cestari" userId="468c92e9-9254-4b4d-afa7-0e72a3fd5740" providerId="ADAL" clId="{0CC9335A-6E00-4C3E-AF6B-B15A51140657}" dt="2026-04-09T10:20:37.051" v="2030" actId="478"/>
          <ac:spMkLst>
            <pc:docMk/>
            <pc:sldMk cId="1499786366" sldId="1093"/>
            <ac:spMk id="8" creationId="{E85D1DD6-0DDF-D219-B8BA-AB0C0F50EE35}"/>
          </ac:spMkLst>
        </pc:spChg>
        <pc:spChg chg="add">
          <ac:chgData name="Mirko Cestari" userId="468c92e9-9254-4b4d-afa7-0e72a3fd5740" providerId="ADAL" clId="{0CC9335A-6E00-4C3E-AF6B-B15A51140657}" dt="2026-04-09T10:20:11.475" v="2026" actId="26606"/>
          <ac:spMkLst>
            <pc:docMk/>
            <pc:sldMk cId="1499786366" sldId="1093"/>
            <ac:spMk id="15" creationId="{DAA8B311-E2D7-39F3-5359-16C735507FEA}"/>
          </ac:spMkLst>
        </pc:spChg>
        <pc:picChg chg="add del mod">
          <ac:chgData name="Mirko Cestari" userId="468c92e9-9254-4b4d-afa7-0e72a3fd5740" providerId="ADAL" clId="{0CC9335A-6E00-4C3E-AF6B-B15A51140657}" dt="2026-04-09T10:23:38.694" v="2101" actId="478"/>
          <ac:picMkLst>
            <pc:docMk/>
            <pc:sldMk cId="1499786366" sldId="1093"/>
            <ac:picMk id="3" creationId="{540EAAF4-1EDC-CDC9-3A8D-86A90F4DBB47}"/>
          </ac:picMkLst>
        </pc:picChg>
        <pc:picChg chg="add mod modCrop">
          <ac:chgData name="Mirko Cestari" userId="468c92e9-9254-4b4d-afa7-0e72a3fd5740" providerId="ADAL" clId="{0CC9335A-6E00-4C3E-AF6B-B15A51140657}" dt="2026-04-09T10:24:40.715" v="2200" actId="1037"/>
          <ac:picMkLst>
            <pc:docMk/>
            <pc:sldMk cId="1499786366" sldId="1093"/>
            <ac:picMk id="9" creationId="{DE361F8F-1007-2CE7-36EA-52878654BA40}"/>
          </ac:picMkLst>
        </pc:picChg>
        <pc:picChg chg="ord">
          <ac:chgData name="Mirko Cestari" userId="468c92e9-9254-4b4d-afa7-0e72a3fd5740" providerId="ADAL" clId="{0CC9335A-6E00-4C3E-AF6B-B15A51140657}" dt="2026-04-09T10:20:11.475" v="2026" actId="26606"/>
          <ac:picMkLst>
            <pc:docMk/>
            <pc:sldMk cId="1499786366" sldId="1093"/>
            <ac:picMk id="10" creationId="{8749C91D-9D4B-D886-D0B2-E5CFB223E2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1184-C3FB-804C-8AAE-F4C4A5D2139E}" type="datetimeFigureOut">
              <a:rPr lang="en-IT" smtClean="0"/>
              <a:t>04/09/2026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B9179-0315-9747-9124-E4A6700CEEC8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60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Galileo100: sistema di supercalcolo «Tier-1»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564 nodi di calcolo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&gt;20 PB storage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2 </a:t>
            </a:r>
            <a:r>
              <a:rPr lang="it-IT" sz="1200" b="1" dirty="0" err="1"/>
              <a:t>PFlops</a:t>
            </a:r>
            <a:r>
              <a:rPr lang="it-IT" sz="1200" b="1" dirty="0"/>
              <a:t> = 2 x 10</a:t>
            </a:r>
            <a:r>
              <a:rPr lang="it-IT" sz="1200" b="1" baseline="30000" dirty="0"/>
              <a:t>15</a:t>
            </a:r>
            <a:r>
              <a:rPr lang="it-IT" sz="1200" b="1" dirty="0"/>
              <a:t> Flops = 2 milioni di miliardi di operazioni in virgola mobile al secondo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it-IT" altLang="it-IT" sz="12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altLang="it-IT" sz="1200" b="1">
                <a:solidFill>
                  <a:schemeClr val="bg1"/>
                </a:solidFill>
                <a:latin typeface="Comic Sans MS" panose="030F0902030302020204" pitchFamily="66" charset="0"/>
              </a:rPr>
              <a:t>(iPhone 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14 Pro: 2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, PS4: 1.8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1200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6CBCC-82A7-8447-B085-90867D4B28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12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D1CF5-FD12-B45B-CA6D-0FBF6076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8635D-F06D-D0C3-666C-C5F2166A7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08297-A67D-C0E3-69F4-285E6756D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Galileo100: sistema di supercalcolo «Tier-1»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564 nodi di calcolo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&gt;20 PB storage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2 </a:t>
            </a:r>
            <a:r>
              <a:rPr lang="it-IT" sz="1200" b="1" dirty="0" err="1"/>
              <a:t>PFlops</a:t>
            </a:r>
            <a:r>
              <a:rPr lang="it-IT" sz="1200" b="1" dirty="0"/>
              <a:t> = 2 x 10</a:t>
            </a:r>
            <a:r>
              <a:rPr lang="it-IT" sz="1200" b="1" baseline="30000" dirty="0"/>
              <a:t>15</a:t>
            </a:r>
            <a:r>
              <a:rPr lang="it-IT" sz="1200" b="1" dirty="0"/>
              <a:t> Flops = 2 milioni di miliardi di operazioni in virgola mobile al secondo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it-IT" altLang="it-IT" sz="12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altLang="it-IT" sz="1200" b="1">
                <a:solidFill>
                  <a:schemeClr val="bg1"/>
                </a:solidFill>
                <a:latin typeface="Comic Sans MS" panose="030F0902030302020204" pitchFamily="66" charset="0"/>
              </a:rPr>
              <a:t>(iPhone 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14 Pro: 2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, PS4: 1.8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1200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09449-84C8-E95D-FE17-D9CC1E707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6CBCC-82A7-8447-B085-90867D4B28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62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07289-CFB7-7F68-7383-5F3881637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E2E99-770A-E732-969F-34BD84E30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13AAC-E29D-419E-ED82-3D1C73C28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Galileo100: sistema di supercalcolo «Tier-1»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564 nodi di calcolo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&gt;20 PB storage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2 </a:t>
            </a:r>
            <a:r>
              <a:rPr lang="it-IT" sz="1200" b="1" dirty="0" err="1"/>
              <a:t>PFlops</a:t>
            </a:r>
            <a:r>
              <a:rPr lang="it-IT" sz="1200" b="1" dirty="0"/>
              <a:t> = 2 x 10</a:t>
            </a:r>
            <a:r>
              <a:rPr lang="it-IT" sz="1200" b="1" baseline="30000" dirty="0"/>
              <a:t>15</a:t>
            </a:r>
            <a:r>
              <a:rPr lang="it-IT" sz="1200" b="1" dirty="0"/>
              <a:t> Flops = 2 milioni di miliardi di operazioni in virgola mobile al secondo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it-IT" altLang="it-IT" sz="12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altLang="it-IT" sz="1200" b="1">
                <a:solidFill>
                  <a:schemeClr val="bg1"/>
                </a:solidFill>
                <a:latin typeface="Comic Sans MS" panose="030F0902030302020204" pitchFamily="66" charset="0"/>
              </a:rPr>
              <a:t>(iPhone 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14 Pro: 2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, PS4: 1.8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1200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7993A-428E-7545-64B6-9E36FC3C2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6CBCC-82A7-8447-B085-90867D4B28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2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rgbClr val="1524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5CD49F-6CE0-D0C0-70FB-858E0511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79" y="3045261"/>
            <a:ext cx="6356571" cy="715581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 algn="l">
              <a:defRPr sz="4500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38B244-E387-71D3-16B7-4A69B0787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9156921" cy="1061829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85000"/>
                </a:schemeClr>
              </a:solidFill>
              <a:latin typeface="Titillium" pitchFamily="2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107E02-3800-7008-15ED-072D10658D8D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5" y="6452828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TeRABIT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CE9A8CF-975E-8715-FF47-993C60BB5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5276850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7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5724525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Evento</a:t>
            </a:r>
          </a:p>
        </p:txBody>
      </p:sp>
    </p:spTree>
    <p:extLst>
      <p:ext uri="{BB962C8B-B14F-4D97-AF65-F5344CB8AC3E}">
        <p14:creationId xmlns:p14="http://schemas.microsoft.com/office/powerpoint/2010/main" val="400284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>
            <a:lvl1pPr>
              <a:defRPr>
                <a:ln w="0">
                  <a:solidFill>
                    <a:schemeClr val="accent4">
                      <a:lumMod val="50000"/>
                    </a:schemeClr>
                  </a:solidFill>
                </a:ln>
                <a:latin typeface="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11372850" cy="4148138"/>
          </a:xfrm>
        </p:spPr>
        <p:txBody>
          <a:bodyPr/>
          <a:lstStyle>
            <a:lvl1pPr>
              <a:defRPr>
                <a:latin typeface=""/>
              </a:defRPr>
            </a:lvl1pPr>
            <a:lvl2pPr>
              <a:defRPr>
                <a:latin typeface=""/>
              </a:defRPr>
            </a:lvl2pPr>
            <a:lvl3pPr>
              <a:defRPr>
                <a:latin typeface=""/>
              </a:defRPr>
            </a:lvl3pPr>
            <a:lvl4pPr>
              <a:defRPr>
                <a:latin typeface=""/>
              </a:defRPr>
            </a:lvl4pPr>
            <a:lvl5pPr>
              <a:defRPr>
                <a:latin typeface="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"/>
              </a:defRPr>
            </a:lvl1pPr>
          </a:lstStyle>
          <a:p>
            <a:r>
              <a:rPr lang="it-IT"/>
              <a:t>Mauro Campanella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"/>
              </a:defRPr>
            </a:lvl1pPr>
          </a:lstStyle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95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1029E-B1C6-92F5-5BD9-5641C41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0" y="3362146"/>
            <a:ext cx="5883275" cy="1200329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69CF85-5622-7364-C92A-4D4B2BDD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757130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rgbClr val="EEB339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2344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539DBE-E4B3-1015-1AB0-CBFC1AF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485899"/>
            <a:ext cx="107442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A1C2A-DF69-9476-682D-2F29981F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028825"/>
            <a:ext cx="10791825" cy="41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2BEC55-BEFD-2364-F423-9414913FE7A4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05E1E9-2D2D-4AAA-8A51-FA5BB56351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976"/>
            <a:ext cx="12192000" cy="1219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rgbClr val="EEB339">
                  <a:alpha val="85000"/>
                </a:srgbClr>
              </a:solidFill>
              <a:latin typeface="Titillium" pitchFamily="2" charset="77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6" y="6452828"/>
            <a:ext cx="8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TeRABIT</a:t>
            </a:r>
          </a:p>
        </p:txBody>
      </p:sp>
      <p:cxnSp>
        <p:nvCxnSpPr>
          <p:cNvPr id="18" name="Connettore diritto 17"/>
          <p:cNvCxnSpPr/>
          <p:nvPr userDrawn="1"/>
        </p:nvCxnSpPr>
        <p:spPr>
          <a:xfrm>
            <a:off x="0" y="6353175"/>
            <a:ext cx="12344400" cy="0"/>
          </a:xfrm>
          <a:prstGeom prst="line">
            <a:avLst/>
          </a:prstGeom>
          <a:ln>
            <a:solidFill>
              <a:srgbClr val="EEB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18"/>
          <p:cNvSpPr>
            <a:spLocks noGrp="1"/>
          </p:cNvSpPr>
          <p:nvPr>
            <p:ph type="ftr" sz="quarter" idx="3"/>
          </p:nvPr>
        </p:nvSpPr>
        <p:spPr>
          <a:xfrm>
            <a:off x="1543050" y="6413500"/>
            <a:ext cx="6448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EB339"/>
                </a:solidFill>
                <a:latin typeface="Titillium" panose="00000500000000000000" pitchFamily="50" charset="0"/>
              </a:defRPr>
            </a:lvl1pPr>
          </a:lstStyle>
          <a:p>
            <a:r>
              <a:rPr lang="it-IT"/>
              <a:t>Mauro Campanella 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4"/>
          </p:nvPr>
        </p:nvSpPr>
        <p:spPr>
          <a:xfrm>
            <a:off x="8305800" y="64135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defRPr>
            </a:lvl1pPr>
          </a:lstStyle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08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EB339"/>
          </a:solidFill>
          <a:latin typeface="Titillium Bd" panose="000008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.cestari@cineca.it" TargetMode="External"/><Relationship Id="rId2" Type="http://schemas.openxmlformats.org/officeDocument/2006/relationships/hyperlink" Target="mailto:gbolzon@ogs.i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2379" y="2351899"/>
            <a:ext cx="7359595" cy="1338828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Evolution of</a:t>
            </a:r>
            <a:br>
              <a:rPr lang="en-GB" noProof="0" dirty="0">
                <a:solidFill>
                  <a:schemeClr val="tx1"/>
                </a:solidFill>
              </a:rPr>
            </a:br>
            <a:r>
              <a:rPr lang="en-GB" noProof="0" dirty="0">
                <a:solidFill>
                  <a:schemeClr val="tx1"/>
                </a:solidFill>
              </a:rPr>
              <a:t>Centralized Tier-1 HPC system</a:t>
            </a:r>
            <a:endParaRPr lang="en-GB" sz="2800" noProof="0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2379" y="3870217"/>
            <a:ext cx="9156921" cy="1512209"/>
          </a:xfrm>
        </p:spPr>
        <p:txBody>
          <a:bodyPr/>
          <a:lstStyle/>
          <a:p>
            <a:r>
              <a:rPr lang="en-GB" sz="2800" noProof="0" dirty="0"/>
              <a:t>Giorgio Bolzon</a:t>
            </a:r>
          </a:p>
          <a:p>
            <a:r>
              <a:rPr lang="en-GB" sz="2800" noProof="0" dirty="0"/>
              <a:t>Mirko Cestari</a:t>
            </a:r>
          </a:p>
          <a:p>
            <a:r>
              <a:rPr lang="en-GB" sz="2800" dirty="0"/>
              <a:t>Debora Testi</a:t>
            </a:r>
            <a:endParaRPr lang="en-GB" sz="2800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495300" y="5406057"/>
            <a:ext cx="3267075" cy="361950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Roma, </a:t>
            </a:r>
            <a:r>
              <a:rPr lang="en-GB" dirty="0"/>
              <a:t>9</a:t>
            </a:r>
            <a:r>
              <a:rPr lang="en-GB" noProof="0" dirty="0"/>
              <a:t> April 2026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85775" y="5853732"/>
            <a:ext cx="4419712" cy="361950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>
                <a:latin typeface="Calibri" panose="020F0502020204030204" pitchFamily="34" charset="0"/>
              </a:rPr>
              <a:t>GARR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 </a:t>
            </a:r>
            <a:endParaRPr lang="en-GB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73D30-9FD3-036E-957B-EF4CD5C4E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13326" y="6230937"/>
            <a:ext cx="5143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561A4-101B-4C7B-87D1-8EDCA554B10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B21256-8603-291A-8A86-B30F2A79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90" y="-228916"/>
            <a:ext cx="426318" cy="18745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66E847D9-421A-6CE8-EBFE-938BB2C3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9" y="1396448"/>
            <a:ext cx="11363325" cy="228601"/>
          </a:xfrm>
        </p:spPr>
        <p:txBody>
          <a:bodyPr/>
          <a:lstStyle/>
          <a:p>
            <a:r>
              <a:rPr lang="it-IT" dirty="0"/>
              <a:t>Innovation: cloud </a:t>
            </a:r>
            <a:r>
              <a:rPr lang="it-IT" dirty="0" err="1"/>
              <a:t>integrated</a:t>
            </a:r>
            <a:r>
              <a:rPr lang="it-IT" dirty="0"/>
              <a:t> with HPC Systems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568CD2-9F16-1459-74D7-056D55D6C4B4}"/>
              </a:ext>
            </a:extLst>
          </p:cNvPr>
          <p:cNvSpPr txBox="1"/>
          <p:nvPr/>
        </p:nvSpPr>
        <p:spPr>
          <a:xfrm>
            <a:off x="687614" y="1938321"/>
            <a:ext cx="580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Cloud</a:t>
            </a:r>
            <a:r>
              <a:rPr lang="it-IT" dirty="0"/>
              <a:t> and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HPC</a:t>
            </a:r>
            <a:r>
              <a:rPr lang="it-IT" dirty="0"/>
              <a:t> are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to support </a:t>
            </a:r>
            <a:r>
              <a:rPr lang="it-IT" dirty="0" err="1"/>
              <a:t>complex</a:t>
            </a:r>
            <a:r>
              <a:rPr lang="it-IT" dirty="0"/>
              <a:t>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Cineca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bringing</a:t>
            </a:r>
            <a:r>
              <a:rPr lang="it-IT" dirty="0"/>
              <a:t> </a:t>
            </a:r>
            <a:r>
              <a:rPr lang="it-IT" dirty="0" err="1"/>
              <a:t>ADAcloud</a:t>
            </a:r>
            <a:r>
              <a:rPr lang="it-IT" dirty="0"/>
              <a:t> </a:t>
            </a:r>
            <a:r>
              <a:rPr lang="it-IT" dirty="0" err="1"/>
              <a:t>experience</a:t>
            </a:r>
            <a:r>
              <a:rPr lang="it-IT" dirty="0"/>
              <a:t> </a:t>
            </a:r>
            <a:r>
              <a:rPr lang="it-IT" dirty="0" err="1"/>
              <a:t>onto</a:t>
            </a:r>
            <a:r>
              <a:rPr lang="it-IT" dirty="0"/>
              <a:t> new large Cloud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5–7 </a:t>
            </a:r>
            <a:r>
              <a:rPr lang="it-IT" dirty="0" err="1"/>
              <a:t>years</a:t>
            </a:r>
            <a:r>
              <a:rPr lang="it-IT" dirty="0"/>
              <a:t> of cloud </a:t>
            </a:r>
            <a:r>
              <a:rPr lang="it-IT" dirty="0" err="1"/>
              <a:t>usage</a:t>
            </a:r>
            <a:r>
              <a:rPr lang="it-IT" dirty="0"/>
              <a:t> </a:t>
            </a:r>
            <a:r>
              <a:rPr lang="it-IT" dirty="0" err="1"/>
              <a:t>experience</a:t>
            </a:r>
            <a:r>
              <a:rPr lang="it-IT" dirty="0"/>
              <a:t> are a good benchmark for </a:t>
            </a:r>
            <a:r>
              <a:rPr lang="it-IT" dirty="0" err="1"/>
              <a:t>analyzing</a:t>
            </a:r>
            <a:r>
              <a:rPr lang="it-IT" dirty="0"/>
              <a:t> trends in cloud adoption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integration</a:t>
            </a:r>
            <a:r>
              <a:rPr lang="it-IT" dirty="0"/>
              <a:t> with </a:t>
            </a:r>
            <a:r>
              <a:rPr lang="it-IT" dirty="0" err="1"/>
              <a:t>traditional</a:t>
            </a:r>
            <a:r>
              <a:rPr lang="it-IT" dirty="0"/>
              <a:t> HPC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8627C8-473C-B3ED-8AEB-EB7971FFC508}"/>
              </a:ext>
            </a:extLst>
          </p:cNvPr>
          <p:cNvSpPr txBox="1"/>
          <p:nvPr/>
        </p:nvSpPr>
        <p:spPr>
          <a:xfrm>
            <a:off x="4483159" y="4273349"/>
            <a:ext cx="338381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 fontAlgn="base">
              <a:buNone/>
            </a:pPr>
            <a:r>
              <a:rPr lang="it-IT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workflow for </a:t>
            </a:r>
            <a:r>
              <a:rPr lang="it-IT" b="1" dirty="0">
                <a:solidFill>
                  <a:srgbClr val="000000"/>
                </a:solidFill>
                <a:latin typeface="Aptos" panose="020B0004020202020204" pitchFamily="34" charset="0"/>
              </a:rPr>
              <a:t>sensitive data processing </a:t>
            </a:r>
            <a:r>
              <a:rPr lang="it-IT" b="1" dirty="0" err="1">
                <a:solidFill>
                  <a:srgbClr val="000000"/>
                </a:solidFill>
                <a:latin typeface="Aptos" panose="020B0004020202020204" pitchFamily="34" charset="0"/>
              </a:rPr>
              <a:t>at</a:t>
            </a:r>
            <a:r>
              <a:rPr lang="it-IT" b="1" dirty="0">
                <a:solidFill>
                  <a:srgbClr val="000000"/>
                </a:solidFill>
                <a:latin typeface="Aptos" panose="020B0004020202020204" pitchFamily="34" charset="0"/>
              </a:rPr>
              <a:t> scale</a:t>
            </a:r>
            <a:endParaRPr lang="it-IT" sz="18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ctr" rtl="0" fontAlgn="base">
              <a:buNone/>
            </a:pPr>
            <a:br>
              <a:rPr lang="it-IT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ptos" panose="020B0004020202020204" pitchFamily="34" charset="0"/>
              </a:rPr>
              <a:t>VM+ </a:t>
            </a:r>
            <a:r>
              <a:rPr lang="it-IT" sz="18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S3</a:t>
            </a:r>
            <a:r>
              <a:rPr lang="it-IT" sz="18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br>
              <a:rPr lang="it-IT" sz="18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it-IT" sz="180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ctr" rtl="0" fontAlgn="base">
              <a:buNone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service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users+slurm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partitions+QoS+s</a:t>
            </a:r>
            <a:r>
              <a:rPr lang="it-IT" sz="18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sh</a:t>
            </a:r>
            <a:r>
              <a:rPr lang="it-IT" sz="1800" b="1" i="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it-IT" sz="18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conf</a:t>
            </a:r>
            <a:endParaRPr lang="it-IT" sz="1800" b="1" i="0" dirty="0">
              <a:solidFill>
                <a:schemeClr val="accent5">
                  <a:lumMod val="50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7D5D5D-8E68-066A-AA46-265FB2E36B81}"/>
              </a:ext>
            </a:extLst>
          </p:cNvPr>
          <p:cNvSpPr txBox="1"/>
          <p:nvPr/>
        </p:nvSpPr>
        <p:spPr>
          <a:xfrm>
            <a:off x="805390" y="4273349"/>
            <a:ext cx="323141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 fontAlgn="base">
              <a:buNone/>
            </a:pPr>
            <a:r>
              <a:rPr lang="it-IT" b="1" dirty="0" err="1">
                <a:solidFill>
                  <a:srgbClr val="000000"/>
                </a:solidFill>
                <a:latin typeface="Aptos" panose="020B0004020202020204" pitchFamily="34" charset="0"/>
              </a:rPr>
              <a:t>Inference</a:t>
            </a:r>
            <a:r>
              <a:rPr lang="it-IT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Aptos" panose="020B0004020202020204" pitchFamily="34" charset="0"/>
              </a:rPr>
              <a:t>infrastructure</a:t>
            </a:r>
            <a:endParaRPr lang="it-IT" sz="18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ctr" rtl="0" fontAlgn="base">
              <a:buNone/>
            </a:pPr>
            <a:endParaRPr lang="it-IT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 rtl="0" fontAlgn="base">
              <a:buNone/>
            </a:pPr>
            <a:r>
              <a:rPr lang="it-IT" sz="1800" b="1" i="0" dirty="0" err="1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vLLM</a:t>
            </a:r>
            <a:r>
              <a:rPr lang="it-IT" b="1" dirty="0" err="1">
                <a:solidFill>
                  <a:srgbClr val="FF0000"/>
                </a:solidFill>
                <a:latin typeface="Aptos" panose="020B0004020202020204" pitchFamily="34" charset="0"/>
              </a:rPr>
              <a:t>+</a:t>
            </a:r>
            <a:r>
              <a:rPr lang="it-IT" sz="1800" b="1" i="0" dirty="0" err="1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VM</a:t>
            </a:r>
            <a:r>
              <a:rPr lang="it-IT" b="1" dirty="0" err="1">
                <a:solidFill>
                  <a:srgbClr val="FF0000"/>
                </a:solidFill>
                <a:latin typeface="Aptos" panose="020B0004020202020204" pitchFamily="34" charset="0"/>
              </a:rPr>
              <a:t>+Proxy</a:t>
            </a:r>
            <a:endParaRPr lang="it-IT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algn="ctr" rtl="0" fontAlgn="base">
              <a:buNone/>
            </a:pPr>
            <a:endParaRPr lang="it-IT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ctr" fontAlgn="base"/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partitions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+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QoS+Service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account+API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ctr" fontAlgn="base"/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Slurm+proxy</a:t>
            </a:r>
            <a:endParaRPr lang="it-IT" sz="1800" b="1" i="0" dirty="0">
              <a:solidFill>
                <a:schemeClr val="accent5">
                  <a:lumMod val="50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D3B7C7-12F4-CF7F-99AC-3587F3449B79}"/>
              </a:ext>
            </a:extLst>
          </p:cNvPr>
          <p:cNvSpPr txBox="1"/>
          <p:nvPr/>
        </p:nvSpPr>
        <p:spPr>
          <a:xfrm>
            <a:off x="8313326" y="4273349"/>
            <a:ext cx="323141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 fontAlgn="base">
              <a:buNone/>
            </a:pPr>
            <a:r>
              <a:rPr lang="it-IT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Processing of data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hosted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on user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premises</a:t>
            </a:r>
            <a:br>
              <a:rPr lang="it-IT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it-IT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ctr" rtl="0" fontAlgn="base">
              <a:buNone/>
            </a:pPr>
            <a:r>
              <a:rPr lang="it-IT" b="1" dirty="0">
                <a:solidFill>
                  <a:srgbClr val="FF0000"/>
                </a:solidFill>
                <a:latin typeface="Aptos" panose="020B0004020202020204" pitchFamily="34" charset="0"/>
              </a:rPr>
              <a:t>VM+S3</a:t>
            </a:r>
          </a:p>
          <a:p>
            <a:pPr algn="ctr" rtl="0" fontAlgn="base">
              <a:buNone/>
            </a:pPr>
            <a:endParaRPr lang="it-IT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ctr" fontAlgn="base"/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service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users+slurm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partitions+QoS+ssh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conf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82EF804-6843-65E7-3423-47AC40C86982}"/>
              </a:ext>
            </a:extLst>
          </p:cNvPr>
          <p:cNvSpPr/>
          <p:nvPr/>
        </p:nvSpPr>
        <p:spPr>
          <a:xfrm>
            <a:off x="10742386" y="1278259"/>
            <a:ext cx="1382233" cy="10726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Cloud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492168A-9B53-F574-432B-DC9CE6E4AAC9}"/>
              </a:ext>
            </a:extLst>
          </p:cNvPr>
          <p:cNvSpPr/>
          <p:nvPr/>
        </p:nvSpPr>
        <p:spPr>
          <a:xfrm>
            <a:off x="7913863" y="1291612"/>
            <a:ext cx="1382233" cy="10726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HPC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484D4AC-39D9-46F3-A3DE-FAF7CAAB8B99}"/>
              </a:ext>
            </a:extLst>
          </p:cNvPr>
          <p:cNvSpPr/>
          <p:nvPr/>
        </p:nvSpPr>
        <p:spPr>
          <a:xfrm>
            <a:off x="9330674" y="3062954"/>
            <a:ext cx="1382233" cy="10726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Storage </a:t>
            </a:r>
            <a:r>
              <a:rPr lang="it-IT" dirty="0" err="1"/>
              <a:t>multiprot</a:t>
            </a:r>
            <a:r>
              <a:rPr lang="it-IT" dirty="0"/>
              <a:t>. </a:t>
            </a:r>
          </a:p>
        </p:txBody>
      </p:sp>
      <p:sp>
        <p:nvSpPr>
          <p:cNvPr id="18" name="Freccia bidirezionale orizzontale 17">
            <a:extLst>
              <a:ext uri="{FF2B5EF4-FFF2-40B4-BE49-F238E27FC236}">
                <a16:creationId xmlns:a16="http://schemas.microsoft.com/office/drawing/2014/main" id="{765EB41F-BF78-A32B-C537-F0485B57EC6E}"/>
              </a:ext>
            </a:extLst>
          </p:cNvPr>
          <p:cNvSpPr/>
          <p:nvPr/>
        </p:nvSpPr>
        <p:spPr>
          <a:xfrm rot="2776989">
            <a:off x="9323067" y="2403043"/>
            <a:ext cx="719770" cy="32190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Freccia bidirezionale orizzontale 19">
            <a:extLst>
              <a:ext uri="{FF2B5EF4-FFF2-40B4-BE49-F238E27FC236}">
                <a16:creationId xmlns:a16="http://schemas.microsoft.com/office/drawing/2014/main" id="{D7D7A757-7D4E-D137-C8FD-3B9E38B7FE57}"/>
              </a:ext>
            </a:extLst>
          </p:cNvPr>
          <p:cNvSpPr/>
          <p:nvPr/>
        </p:nvSpPr>
        <p:spPr>
          <a:xfrm rot="10800000">
            <a:off x="9639034" y="1781864"/>
            <a:ext cx="719770" cy="32190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bidirezionale orizzontale 20">
            <a:extLst>
              <a:ext uri="{FF2B5EF4-FFF2-40B4-BE49-F238E27FC236}">
                <a16:creationId xmlns:a16="http://schemas.microsoft.com/office/drawing/2014/main" id="{E3A909FF-6BBE-21EA-E240-773F28E4654C}"/>
              </a:ext>
            </a:extLst>
          </p:cNvPr>
          <p:cNvSpPr/>
          <p:nvPr/>
        </p:nvSpPr>
        <p:spPr>
          <a:xfrm rot="8383397">
            <a:off x="9984452" y="2415080"/>
            <a:ext cx="719770" cy="32190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3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71120-CF6E-AB22-82E3-25CBBC527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33FFD9-8C38-8FBB-1D6A-D0042F8637EF}"/>
              </a:ext>
            </a:extLst>
          </p:cNvPr>
          <p:cNvSpPr txBox="1"/>
          <p:nvPr/>
        </p:nvSpPr>
        <p:spPr>
          <a:xfrm>
            <a:off x="216535" y="2028825"/>
            <a:ext cx="5591175" cy="41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b="0" kern="1200" dirty="0"/>
              <a:t>Cloud is central to flagship </a:t>
            </a:r>
            <a:r>
              <a:rPr lang="en-US" b="0" kern="1200" dirty="0" err="1"/>
              <a:t>Euopean</a:t>
            </a:r>
            <a:r>
              <a:rPr lang="en-US" b="0" kern="1200" dirty="0"/>
              <a:t> RI initiatives: AI factory, Gigafactory, and flagship European projects (</a:t>
            </a:r>
            <a:r>
              <a:rPr lang="en-US" b="0" kern="1200" dirty="0" err="1"/>
              <a:t>DestinE</a:t>
            </a:r>
            <a:r>
              <a:rPr lang="en-US" b="0" kern="1200" dirty="0"/>
              <a:t>, VHT, EBRAINS, …) </a:t>
            </a:r>
          </a:p>
          <a:p>
            <a:pPr>
              <a:spcBef>
                <a:spcPts val="1000"/>
              </a:spcBef>
            </a:pPr>
            <a:r>
              <a:rPr lang="en-US" b="0" kern="1200" dirty="0"/>
              <a:t>With </a:t>
            </a:r>
            <a:r>
              <a:rPr lang="en-US" b="0" kern="1200" dirty="0" err="1"/>
              <a:t>TeRABIT</a:t>
            </a:r>
            <a:r>
              <a:rPr lang="en-US" b="0" kern="1200" dirty="0"/>
              <a:t> we have raised the interest and need for large cloud infrastructure coupled with HPC (and eventually QM systems)</a:t>
            </a:r>
          </a:p>
          <a:p>
            <a:pPr>
              <a:spcBef>
                <a:spcPts val="1000"/>
              </a:spcBef>
            </a:pPr>
            <a:r>
              <a:rPr lang="en-US" b="0" kern="1200" dirty="0"/>
              <a:t>We were ahead of time and hope results will speak for themselves in order to make a compelling case  </a:t>
            </a:r>
          </a:p>
          <a:p>
            <a:pPr>
              <a:spcBef>
                <a:spcPts val="1000"/>
              </a:spcBef>
            </a:pPr>
            <a:r>
              <a:rPr lang="en-US" b="0" kern="1200" dirty="0"/>
              <a:t>Cloud performance </a:t>
            </a:r>
            <a:r>
              <a:rPr lang="en-US" b="0" kern="1200" dirty="0" err="1"/>
              <a:t>obsolescense</a:t>
            </a:r>
            <a:r>
              <a:rPr lang="en-US" b="0" kern="1200" dirty="0"/>
              <a:t> is less pronounced than HPC, but the action in 6-7 years needs to be sustained  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AA8B311-E2D7-39F3-5359-16C735507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43050" y="6413500"/>
            <a:ext cx="64484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/>
              <a:t>Mauro Campanella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BE7F3-1491-F915-C787-8CBD98575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413500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CD561A4-101B-4C7B-87D1-8EDCA554B104}" type="slidenum">
              <a:rPr kumimoji="0" lang="it-IT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49C91D-9D4B-D886-D0B2-E5CFB223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90" y="-228916"/>
            <a:ext cx="426318" cy="187459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57CCE6DD-90D5-84FC-1E4F-A9C0E6B47720}"/>
              </a:ext>
            </a:extLst>
          </p:cNvPr>
          <p:cNvSpPr txBox="1">
            <a:spLocks/>
          </p:cNvSpPr>
          <p:nvPr/>
        </p:nvSpPr>
        <p:spPr>
          <a:xfrm>
            <a:off x="359727" y="1404255"/>
            <a:ext cx="11363325" cy="22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EEB339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it-IT" dirty="0" err="1"/>
              <a:t>Sustainability</a:t>
            </a:r>
            <a:endParaRPr lang="it-IT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DE361F8F-1007-2CE7-36EA-52878654BA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037"/>
          <a:stretch>
            <a:fillRect/>
          </a:stretch>
        </p:blipFill>
        <p:spPr>
          <a:xfrm>
            <a:off x="5811393" y="2028825"/>
            <a:ext cx="6275184" cy="40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F558-FC30-32E4-358E-2EE41F807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E9EBB-7424-A2ED-D61A-448DED823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13326" y="6230937"/>
            <a:ext cx="5143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561A4-101B-4C7B-87D1-8EDCA554B10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AC621D-EB33-FAEB-E32E-9F77D5E7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90" y="-228916"/>
            <a:ext cx="426318" cy="18745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137711DB-F92F-2029-77EF-6E2E0B50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396448"/>
            <a:ext cx="11363325" cy="228601"/>
          </a:xfrm>
        </p:spPr>
        <p:txBody>
          <a:bodyPr/>
          <a:lstStyle/>
          <a:p>
            <a:r>
              <a:rPr lang="it-IT" dirty="0" err="1"/>
              <a:t>Added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in OGS </a:t>
            </a:r>
            <a:r>
              <a:rPr lang="it-IT" dirty="0" err="1"/>
              <a:t>perspective</a:t>
            </a:r>
            <a:endParaRPr lang="it-IT" dirty="0"/>
          </a:p>
        </p:txBody>
      </p:sp>
      <p:pic>
        <p:nvPicPr>
          <p:cNvPr id="2" name="Picture 3" descr="Immagine che contiene testo, elettronica, interno&#10;&#10;Il contenuto generato dall'IA potrebbe non essere corretto.">
            <a:extLst>
              <a:ext uri="{FF2B5EF4-FFF2-40B4-BE49-F238E27FC236}">
                <a16:creationId xmlns:a16="http://schemas.microsoft.com/office/drawing/2014/main" id="{D8B57A49-DE87-458D-FCDC-10EA20F67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676" y="4687604"/>
            <a:ext cx="2486233" cy="1346753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05E7DAC-E9D8-AFB2-39FB-75B506F75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59845"/>
              </p:ext>
            </p:extLst>
          </p:nvPr>
        </p:nvGraphicFramePr>
        <p:xfrm>
          <a:off x="561974" y="2170396"/>
          <a:ext cx="9456669" cy="2944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175">
                  <a:extLst>
                    <a:ext uri="{9D8B030D-6E8A-4147-A177-3AD203B41FA5}">
                      <a16:colId xmlns:a16="http://schemas.microsoft.com/office/drawing/2014/main" val="1795341324"/>
                    </a:ext>
                  </a:extLst>
                </a:gridCol>
                <a:gridCol w="7593494">
                  <a:extLst>
                    <a:ext uri="{9D8B030D-6E8A-4147-A177-3AD203B41FA5}">
                      <a16:colId xmlns:a16="http://schemas.microsoft.com/office/drawing/2014/main" val="131244378"/>
                    </a:ext>
                  </a:extLst>
                </a:gridCol>
              </a:tblGrid>
              <a:tr h="37912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3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Opportunities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GAIA </a:t>
                      </a:r>
                      <a:r>
                        <a:rPr lang="it-IT" dirty="0" err="1"/>
                        <a:t>intregrated</a:t>
                      </a:r>
                      <a:r>
                        <a:rPr lang="it-IT" dirty="0"/>
                        <a:t> in </a:t>
                      </a:r>
                      <a:r>
                        <a:rPr lang="it-IT" dirty="0" err="1"/>
                        <a:t>TeRABIT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opens</a:t>
                      </a:r>
                      <a:r>
                        <a:rPr lang="it-IT" dirty="0"/>
                        <a:t> to OGS the </a:t>
                      </a:r>
                      <a:r>
                        <a:rPr lang="it-IT" dirty="0" err="1"/>
                        <a:t>possibility</a:t>
                      </a:r>
                      <a:r>
                        <a:rPr lang="it-IT" dirty="0"/>
                        <a:t> to </a:t>
                      </a:r>
                      <a:r>
                        <a:rPr lang="it-IT" dirty="0" err="1"/>
                        <a:t>become</a:t>
                      </a:r>
                      <a:r>
                        <a:rPr lang="it-IT" dirty="0"/>
                        <a:t> data distributor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0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HW </a:t>
                      </a:r>
                      <a:r>
                        <a:rPr lang="it-IT" dirty="0" err="1"/>
                        <a:t>solutions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No more </a:t>
                      </a:r>
                      <a:r>
                        <a:rPr lang="it-IT" dirty="0" err="1"/>
                        <a:t>problems</a:t>
                      </a:r>
                      <a:r>
                        <a:rPr lang="it-IT" dirty="0"/>
                        <a:t> of long </a:t>
                      </a:r>
                      <a:r>
                        <a:rPr lang="it-IT" dirty="0" err="1"/>
                        <a:t>term</a:t>
                      </a:r>
                      <a:r>
                        <a:rPr lang="it-IT" dirty="0"/>
                        <a:t> storages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Collaborative </a:t>
                      </a:r>
                      <a:r>
                        <a:rPr lang="it-IT" dirty="0" err="1"/>
                        <a:t>platform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Integration </a:t>
                      </a:r>
                      <a:r>
                        <a:rPr lang="it-IT" dirty="0" err="1"/>
                        <a:t>between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researchers</a:t>
                      </a:r>
                      <a:r>
                        <a:rPr lang="it-IT" dirty="0"/>
                        <a:t> and SME (CREST)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9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Game </a:t>
                      </a:r>
                      <a:r>
                        <a:rPr lang="it-IT" dirty="0" err="1"/>
                        <a:t>changer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Evolution</a:t>
                      </a:r>
                      <a:r>
                        <a:rPr lang="it-IT" dirty="0"/>
                        <a:t> in </a:t>
                      </a:r>
                      <a:r>
                        <a:rPr lang="it-IT" dirty="0" err="1"/>
                        <a:t>researcher</a:t>
                      </a:r>
                      <a:r>
                        <a:rPr lang="it-IT" dirty="0"/>
                        <a:t> skills, </a:t>
                      </a:r>
                      <a:r>
                        <a:rPr lang="it-IT" dirty="0" err="1"/>
                        <a:t>we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will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replace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powerful</a:t>
                      </a:r>
                      <a:r>
                        <a:rPr lang="it-IT" dirty="0"/>
                        <a:t> workstation on OGS offices (</a:t>
                      </a:r>
                      <a:r>
                        <a:rPr lang="it-IT" dirty="0" err="1"/>
                        <a:t>used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as</a:t>
                      </a:r>
                      <a:r>
                        <a:rPr lang="it-IT" dirty="0"/>
                        <a:t> servers) with </a:t>
                      </a:r>
                      <a:r>
                        <a:rPr lang="it-IT" dirty="0" err="1"/>
                        <a:t>VMs</a:t>
                      </a:r>
                      <a:r>
                        <a:rPr lang="it-IT" dirty="0"/>
                        <a:t>. </a:t>
                      </a:r>
                      <a:r>
                        <a:rPr lang="it-IT" dirty="0" err="1"/>
                        <a:t>There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is</a:t>
                      </a:r>
                      <a:r>
                        <a:rPr lang="it-IT" dirty="0"/>
                        <a:t> a </a:t>
                      </a:r>
                      <a:r>
                        <a:rPr lang="it-IT" dirty="0" err="1"/>
                        <a:t>layer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researchers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that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does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not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need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whole</a:t>
                      </a:r>
                      <a:r>
                        <a:rPr lang="it-IT" dirty="0"/>
                        <a:t> HPC, </a:t>
                      </a:r>
                      <a:r>
                        <a:rPr lang="it-IT" dirty="0" err="1"/>
                        <a:t>which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naturally</a:t>
                      </a:r>
                      <a:r>
                        <a:rPr lang="it-IT" dirty="0"/>
                        <a:t> cloud-</a:t>
                      </a:r>
                      <a:r>
                        <a:rPr lang="it-IT" dirty="0" err="1"/>
                        <a:t>oriented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4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701" y="3846894"/>
            <a:ext cx="4867248" cy="715581"/>
          </a:xfrm>
        </p:spPr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4867248" cy="885371"/>
          </a:xfrm>
        </p:spPr>
        <p:txBody>
          <a:bodyPr/>
          <a:lstStyle/>
          <a:p>
            <a:r>
              <a:rPr lang="en-GB" noProof="0" dirty="0">
                <a:hlinkClick r:id="rId2"/>
              </a:rPr>
              <a:t>gbolzon@ogs.it</a:t>
            </a:r>
            <a:r>
              <a:rPr lang="en-GB" noProof="0" dirty="0"/>
              <a:t>, </a:t>
            </a:r>
            <a:r>
              <a:rPr lang="en-GB" noProof="0" dirty="0">
                <a:hlinkClick r:id="rId3"/>
              </a:rPr>
              <a:t>m.cestari@cineca.it</a:t>
            </a:r>
            <a:endParaRPr lang="en-GB" noProof="0" dirty="0"/>
          </a:p>
          <a:p>
            <a:r>
              <a:rPr lang="en-GB" dirty="0" err="1"/>
              <a:t>d.testi@cineca.it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77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476</Words>
  <Application>Microsoft Office PowerPoint</Application>
  <PresentationFormat>Widescreen</PresentationFormat>
  <Paragraphs>71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Titillium</vt:lpstr>
      <vt:lpstr>Titillium Bd</vt:lpstr>
      <vt:lpstr>Wingdings</vt:lpstr>
      <vt:lpstr>Tema di Office</vt:lpstr>
      <vt:lpstr>Evolution of Centralized Tier-1 HPC system</vt:lpstr>
      <vt:lpstr>Innovation: cloud integrated with HPC Systems</vt:lpstr>
      <vt:lpstr>Presentazione standard di PowerPoint</vt:lpstr>
      <vt:lpstr>Added value in OGS perspective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TeRABIT project and the supercomputing developments</dc:title>
  <dc:creator>Mauro Campanella</dc:creator>
  <cp:lastModifiedBy>Mirko Cestari</cp:lastModifiedBy>
  <cp:revision>9</cp:revision>
  <dcterms:created xsi:type="dcterms:W3CDTF">2026-03-18T07:01:45Z</dcterms:created>
  <dcterms:modified xsi:type="dcterms:W3CDTF">2026-04-09T10:24:47Z</dcterms:modified>
</cp:coreProperties>
</file>