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1087" r:id="rId2"/>
    <p:sldId id="1068" r:id="rId3"/>
    <p:sldId id="1091" r:id="rId4"/>
    <p:sldId id="258" r:id="rId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2"/>
    <p:restoredTop sz="96405"/>
  </p:normalViewPr>
  <p:slideViewPr>
    <p:cSldViewPr snapToGrid="0">
      <p:cViewPr>
        <p:scale>
          <a:sx n="97" d="100"/>
          <a:sy n="97" d="100"/>
        </p:scale>
        <p:origin x="169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C1184-C3FB-804C-8AAE-F4C4A5D2139E}" type="datetimeFigureOut">
              <a:rPr lang="en-IT" smtClean="0"/>
              <a:t>4/8/26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B9179-0315-9747-9124-E4A6700CEEC8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2609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Galileo100: sistema di supercalcolo «Tier-1»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564 nodi di calcolo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&gt;20 PB storage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2 </a:t>
            </a:r>
            <a:r>
              <a:rPr lang="it-IT" sz="1200" b="1" dirty="0" err="1"/>
              <a:t>PFlops</a:t>
            </a:r>
            <a:r>
              <a:rPr lang="it-IT" sz="1200" b="1" dirty="0"/>
              <a:t> = 2 x 10</a:t>
            </a:r>
            <a:r>
              <a:rPr lang="it-IT" sz="1200" b="1" baseline="30000" dirty="0"/>
              <a:t>15</a:t>
            </a:r>
            <a:r>
              <a:rPr lang="it-IT" sz="1200" b="1" dirty="0"/>
              <a:t> Flops = 2 milioni di miliardi di operazioni in virgola mobile al secondo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it-IT" altLang="it-IT" sz="12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altLang="it-IT" sz="1200" b="1">
                <a:solidFill>
                  <a:schemeClr val="bg1"/>
                </a:solidFill>
                <a:latin typeface="Comic Sans MS" panose="030F0902030302020204" pitchFamily="66" charset="0"/>
              </a:rPr>
              <a:t>(iPhone 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14 Pro: 2 </a:t>
            </a:r>
            <a:r>
              <a:rPr lang="it-IT" altLang="it-IT" sz="1200" b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TFlops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, PS4: 1.8 </a:t>
            </a:r>
            <a:r>
              <a:rPr lang="it-IT" altLang="it-IT" sz="1200" b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TFlops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)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1200" dirty="0"/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6CBCC-82A7-8447-B085-90867D4B28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12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07289-CFB7-7F68-7383-5F3881637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3E2E99-770A-E732-969F-34BD84E30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13AAC-E29D-419E-ED82-3D1C73C28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Galileo100: sistema di supercalcolo «Tier-1»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564 nodi di calcolo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&gt;20 PB storage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it-IT" sz="1200" b="1" dirty="0"/>
              <a:t>2 </a:t>
            </a:r>
            <a:r>
              <a:rPr lang="it-IT" sz="1200" b="1" dirty="0" err="1"/>
              <a:t>PFlops</a:t>
            </a:r>
            <a:r>
              <a:rPr lang="it-IT" sz="1200" b="1" dirty="0"/>
              <a:t> = 2 x 10</a:t>
            </a:r>
            <a:r>
              <a:rPr lang="it-IT" sz="1200" b="1" baseline="30000" dirty="0"/>
              <a:t>15</a:t>
            </a:r>
            <a:r>
              <a:rPr lang="it-IT" sz="1200" b="1" dirty="0"/>
              <a:t> Flops = 2 milioni di miliardi di operazioni in virgola mobile al secondo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it-IT" altLang="it-IT" sz="1200" b="1" dirty="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it-IT" altLang="it-IT" sz="1200" b="1">
                <a:solidFill>
                  <a:schemeClr val="bg1"/>
                </a:solidFill>
                <a:latin typeface="Comic Sans MS" panose="030F0902030302020204" pitchFamily="66" charset="0"/>
              </a:rPr>
              <a:t>(iPhone 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14 Pro: 2 </a:t>
            </a:r>
            <a:r>
              <a:rPr lang="it-IT" altLang="it-IT" sz="1200" b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TFlops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, PS4: 1.8 </a:t>
            </a:r>
            <a:r>
              <a:rPr lang="it-IT" altLang="it-IT" sz="1200" b="1" dirty="0" err="1">
                <a:solidFill>
                  <a:schemeClr val="bg1"/>
                </a:solidFill>
                <a:latin typeface="Comic Sans MS" panose="030F0902030302020204" pitchFamily="66" charset="0"/>
              </a:rPr>
              <a:t>TFlops</a:t>
            </a:r>
            <a:r>
              <a:rPr lang="it-IT" altLang="it-IT" sz="1200" b="1" dirty="0">
                <a:solidFill>
                  <a:schemeClr val="bg1"/>
                </a:solidFill>
                <a:latin typeface="Comic Sans MS" panose="030F0902030302020204" pitchFamily="66" charset="0"/>
              </a:rPr>
              <a:t>)</a:t>
            </a:r>
          </a:p>
          <a:p>
            <a:pPr marL="342900" indent="-342900">
              <a:buFont typeface="Wingdings" pitchFamily="2" charset="2"/>
              <a:buChar char="ü"/>
            </a:pPr>
            <a:endParaRPr lang="it-IT" sz="1200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7993A-428E-7545-64B6-9E36FC3C2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6CBCC-82A7-8447-B085-90867D4B288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72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rgbClr val="1524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5CD49F-6CE0-D0C0-70FB-858E05119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79" y="3045261"/>
            <a:ext cx="6356571" cy="715581"/>
          </a:xfrm>
          <a:solidFill>
            <a:srgbClr val="EEB339"/>
          </a:solidFill>
        </p:spPr>
        <p:txBody>
          <a:bodyPr wrap="square" anchor="b">
            <a:spAutoFit/>
          </a:bodyPr>
          <a:lstStyle>
            <a:lvl1pPr algn="l">
              <a:defRPr sz="4500">
                <a:solidFill>
                  <a:schemeClr val="bg1"/>
                </a:solidFill>
                <a:latin typeface="Titillium Bd" panose="00000800000000000000" pitchFamily="50" charset="0"/>
              </a:defRPr>
            </a:lvl1pPr>
          </a:lstStyle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38B244-E387-71D3-16B7-4A69B0787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904" y="3952874"/>
            <a:ext cx="9156921" cy="1061829"/>
          </a:xfrm>
          <a:noFill/>
        </p:spPr>
        <p:txBody>
          <a:bodyPr>
            <a:spAutoFit/>
          </a:bodyPr>
          <a:lstStyle>
            <a:lvl1pPr marL="0" indent="0" algn="l">
              <a:buNone/>
              <a:defRPr sz="3500">
                <a:solidFill>
                  <a:schemeClr val="bg1"/>
                </a:solidFill>
                <a:latin typeface="Titillium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84CF1C9-74E5-8FAE-4F88-8314C6D06E57}"/>
              </a:ext>
            </a:extLst>
          </p:cNvPr>
          <p:cNvSpPr txBox="1"/>
          <p:nvPr userDrawn="1"/>
        </p:nvSpPr>
        <p:spPr>
          <a:xfrm>
            <a:off x="6712747" y="645865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85000"/>
                </a:schemeClr>
              </a:solidFill>
              <a:latin typeface="Titillium" pitchFamily="2" charset="77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9107E02-3800-7008-15ED-072D10658D8D}"/>
              </a:ext>
            </a:extLst>
          </p:cNvPr>
          <p:cNvSpPr txBox="1"/>
          <p:nvPr userDrawn="1"/>
        </p:nvSpPr>
        <p:spPr>
          <a:xfrm>
            <a:off x="10344867" y="556535"/>
            <a:ext cx="1060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itillium" pitchFamily="2" charset="77"/>
              </a:rPr>
              <a:t>INSERIRE LOGO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63D7E69-E363-8DF7-9FDB-5027BB59AADD}"/>
              </a:ext>
            </a:extLst>
          </p:cNvPr>
          <p:cNvSpPr txBox="1"/>
          <p:nvPr userDrawn="1"/>
        </p:nvSpPr>
        <p:spPr>
          <a:xfrm>
            <a:off x="467555" y="6452828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alpha val="85000"/>
                  </a:schemeClr>
                </a:solidFill>
                <a:latin typeface="Titillium" pitchFamily="2" charset="77"/>
              </a:rPr>
              <a:t>TeRABIT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3CE9A8CF-975E-8715-FF47-993C60BB54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78" y="243940"/>
            <a:ext cx="2353586" cy="682817"/>
          </a:xfrm>
          <a:prstGeom prst="rect">
            <a:avLst/>
          </a:prstGeom>
        </p:spPr>
      </p:pic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5276850"/>
            <a:ext cx="3267075" cy="361950"/>
          </a:xfrm>
        </p:spPr>
        <p:txBody>
          <a:bodyPr/>
          <a:lstStyle>
            <a:lvl1pPr>
              <a:defRPr sz="2000">
                <a:solidFill>
                  <a:srgbClr val="EEB339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7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485775" y="5724525"/>
            <a:ext cx="3267075" cy="361950"/>
          </a:xfrm>
        </p:spPr>
        <p:txBody>
          <a:bodyPr/>
          <a:lstStyle>
            <a:lvl1pPr>
              <a:defRPr sz="2000">
                <a:solidFill>
                  <a:srgbClr val="EEB339"/>
                </a:solidFill>
              </a:defRPr>
            </a:lvl1pPr>
          </a:lstStyle>
          <a:p>
            <a:pPr lvl="0"/>
            <a:r>
              <a:rPr lang="it-IT" dirty="0"/>
              <a:t>Evento</a:t>
            </a:r>
          </a:p>
        </p:txBody>
      </p:sp>
    </p:spTree>
    <p:extLst>
      <p:ext uri="{BB962C8B-B14F-4D97-AF65-F5344CB8AC3E}">
        <p14:creationId xmlns:p14="http://schemas.microsoft.com/office/powerpoint/2010/main" val="400284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1485899"/>
            <a:ext cx="11363325" cy="228601"/>
          </a:xfrm>
        </p:spPr>
        <p:txBody>
          <a:bodyPr/>
          <a:lstStyle>
            <a:lvl1pPr>
              <a:defRPr>
                <a:ln w="0">
                  <a:solidFill>
                    <a:schemeClr val="accent4">
                      <a:lumMod val="50000"/>
                    </a:schemeClr>
                  </a:solidFill>
                </a:ln>
                <a:latin typeface="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028825"/>
            <a:ext cx="11372850" cy="4148138"/>
          </a:xfrm>
        </p:spPr>
        <p:txBody>
          <a:bodyPr/>
          <a:lstStyle>
            <a:lvl1pPr>
              <a:defRPr>
                <a:latin typeface=""/>
              </a:defRPr>
            </a:lvl1pPr>
            <a:lvl2pPr>
              <a:defRPr>
                <a:latin typeface=""/>
              </a:defRPr>
            </a:lvl2pPr>
            <a:lvl3pPr>
              <a:defRPr>
                <a:latin typeface=""/>
              </a:defRPr>
            </a:lvl3pPr>
            <a:lvl4pPr>
              <a:defRPr>
                <a:latin typeface=""/>
              </a:defRPr>
            </a:lvl4pPr>
            <a:lvl5pPr>
              <a:defRPr>
                <a:latin typeface="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"/>
              </a:defRPr>
            </a:lvl1pPr>
          </a:lstStyle>
          <a:p>
            <a:r>
              <a:rPr lang="it-IT"/>
              <a:t>Mauro Campanella 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"/>
              </a:defRPr>
            </a:lvl1pPr>
          </a:lstStyle>
          <a:p>
            <a:fld id="{4CD561A4-101B-4C7B-87D1-8EDCA554B10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958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1029E-B1C6-92F5-5BD9-5641C41A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00" y="3362146"/>
            <a:ext cx="5883275" cy="1200329"/>
          </a:xfrm>
          <a:solidFill>
            <a:srgbClr val="EEB339"/>
          </a:solidFill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69CF85-5622-7364-C92A-4D4B2BDD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00" y="4573562"/>
            <a:ext cx="5892800" cy="757130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rgbClr val="EEB339"/>
                </a:solidFill>
                <a:latin typeface="Titillium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2344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4539DBE-E4B3-1015-1AB0-CBFC1AFF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1485899"/>
            <a:ext cx="107442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6A1C2A-DF69-9476-682D-2F29981F1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75" y="2028825"/>
            <a:ext cx="10791825" cy="414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2BEC55-BEFD-2364-F423-9414913FE7A4}"/>
              </a:ext>
            </a:extLst>
          </p:cNvPr>
          <p:cNvSpPr txBox="1"/>
          <p:nvPr userDrawn="1"/>
        </p:nvSpPr>
        <p:spPr>
          <a:xfrm>
            <a:off x="10344867" y="556535"/>
            <a:ext cx="10603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  <a:latin typeface="Titillium" pitchFamily="2" charset="77"/>
              </a:rPr>
              <a:t>INSERIRE LOGO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705E1E9-2D2D-4AAA-8A51-FA5BB56351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4976"/>
            <a:ext cx="12192000" cy="12192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078" y="243940"/>
            <a:ext cx="2353586" cy="68281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4CF1C9-74E5-8FAE-4F88-8314C6D06E57}"/>
              </a:ext>
            </a:extLst>
          </p:cNvPr>
          <p:cNvSpPr txBox="1"/>
          <p:nvPr userDrawn="1"/>
        </p:nvSpPr>
        <p:spPr>
          <a:xfrm>
            <a:off x="6712747" y="645865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rgbClr val="EEB339">
                  <a:alpha val="85000"/>
                </a:srgbClr>
              </a:solidFill>
              <a:latin typeface="Titillium" pitchFamily="2" charset="77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63D7E69-E363-8DF7-9FDB-5027BB59AADD}"/>
              </a:ext>
            </a:extLst>
          </p:cNvPr>
          <p:cNvSpPr txBox="1"/>
          <p:nvPr userDrawn="1"/>
        </p:nvSpPr>
        <p:spPr>
          <a:xfrm>
            <a:off x="467556" y="6452828"/>
            <a:ext cx="89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EEB339">
                    <a:alpha val="85000"/>
                  </a:srgbClr>
                </a:solidFill>
                <a:latin typeface="Titillium" pitchFamily="2" charset="77"/>
              </a:rPr>
              <a:t>TeRABIT</a:t>
            </a:r>
          </a:p>
        </p:txBody>
      </p:sp>
      <p:cxnSp>
        <p:nvCxnSpPr>
          <p:cNvPr id="18" name="Connettore diritto 17"/>
          <p:cNvCxnSpPr/>
          <p:nvPr userDrawn="1"/>
        </p:nvCxnSpPr>
        <p:spPr>
          <a:xfrm>
            <a:off x="0" y="6353175"/>
            <a:ext cx="12344400" cy="0"/>
          </a:xfrm>
          <a:prstGeom prst="line">
            <a:avLst/>
          </a:prstGeom>
          <a:ln>
            <a:solidFill>
              <a:srgbClr val="EEB3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aposto piè di pagina 18"/>
          <p:cNvSpPr>
            <a:spLocks noGrp="1"/>
          </p:cNvSpPr>
          <p:nvPr>
            <p:ph type="ftr" sz="quarter" idx="3"/>
          </p:nvPr>
        </p:nvSpPr>
        <p:spPr>
          <a:xfrm>
            <a:off x="1543050" y="6413500"/>
            <a:ext cx="6448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EEB339"/>
                </a:solidFill>
                <a:latin typeface="Titillium" panose="00000500000000000000" pitchFamily="50" charset="0"/>
              </a:defRPr>
            </a:lvl1pPr>
          </a:lstStyle>
          <a:p>
            <a:r>
              <a:rPr lang="it-IT"/>
              <a:t>Mauro Campanella </a:t>
            </a:r>
            <a:endParaRPr lang="it-IT" dirty="0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4"/>
          </p:nvPr>
        </p:nvSpPr>
        <p:spPr>
          <a:xfrm>
            <a:off x="8305800" y="6413500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defRPr>
            </a:lvl1pPr>
          </a:lstStyle>
          <a:p>
            <a:fld id="{4CD561A4-101B-4C7B-87D1-8EDCA554B10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508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EEB339"/>
          </a:solidFill>
          <a:latin typeface="Titillium Bd" panose="000008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cestari@cineca.it" TargetMode="External"/><Relationship Id="rId2" Type="http://schemas.openxmlformats.org/officeDocument/2006/relationships/hyperlink" Target="mailto:gbolzon@ogs.it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2379" y="2351899"/>
            <a:ext cx="7359595" cy="1338828"/>
          </a:xfrm>
        </p:spPr>
        <p:txBody>
          <a:bodyPr/>
          <a:lstStyle/>
          <a:p>
            <a:r>
              <a:rPr lang="en-GB" noProof="0" dirty="0" err="1">
                <a:solidFill>
                  <a:schemeClr val="tx1"/>
                </a:solidFill>
              </a:rPr>
              <a:t>TeRABIT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noProof="0" dirty="0">
                <a:solidFill>
                  <a:schemeClr val="tx1"/>
                </a:solidFill>
              </a:rPr>
              <a:t>WP3</a:t>
            </a:r>
            <a:br>
              <a:rPr lang="en-GB" noProof="0" dirty="0">
                <a:solidFill>
                  <a:schemeClr val="tx1"/>
                </a:solidFill>
              </a:rPr>
            </a:br>
            <a:r>
              <a:rPr lang="en-GB" noProof="0" dirty="0">
                <a:solidFill>
                  <a:schemeClr val="tx1"/>
                </a:solidFill>
              </a:rPr>
              <a:t>Centralized Tier-1 HPC system</a:t>
            </a:r>
            <a:endParaRPr lang="en-GB" sz="2800" noProof="0" dirty="0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1904" y="3952874"/>
            <a:ext cx="9156921" cy="1512209"/>
          </a:xfrm>
        </p:spPr>
        <p:txBody>
          <a:bodyPr/>
          <a:lstStyle/>
          <a:p>
            <a:r>
              <a:rPr lang="en-GB" sz="2800" noProof="0" dirty="0"/>
              <a:t>Giorgio Bolzon</a:t>
            </a:r>
          </a:p>
          <a:p>
            <a:r>
              <a:rPr lang="en-GB" sz="2800" noProof="0" dirty="0"/>
              <a:t>Mirko Cestari</a:t>
            </a:r>
          </a:p>
          <a:p>
            <a:r>
              <a:rPr lang="en-GB" sz="2800" dirty="0"/>
              <a:t>Debora Testi</a:t>
            </a:r>
            <a:endParaRPr lang="en-GB" sz="2800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495300" y="5475630"/>
            <a:ext cx="3267075" cy="361950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Roma, 9 April 2026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485775" y="5923305"/>
            <a:ext cx="4419712" cy="361950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>
                <a:latin typeface="Calibri" panose="020F0502020204030204" pitchFamily="34" charset="0"/>
              </a:rPr>
              <a:t>GARR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 </a:t>
            </a:r>
            <a:endParaRPr lang="en-GB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2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73D30-9FD3-036E-957B-EF4CD5C4E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13326" y="6230937"/>
            <a:ext cx="51435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561A4-101B-4C7B-87D1-8EDCA554B10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B21256-8603-291A-8A86-B30F2A799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90" y="-228916"/>
            <a:ext cx="426318" cy="187459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66E847D9-421A-6CE8-EBFE-938BB2C3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1396448"/>
            <a:ext cx="11363325" cy="228601"/>
          </a:xfrm>
        </p:spPr>
        <p:txBody>
          <a:bodyPr/>
          <a:lstStyle/>
          <a:p>
            <a:r>
              <a:rPr lang="it-IT" dirty="0"/>
              <a:t>Brief history</a:t>
            </a:r>
          </a:p>
        </p:txBody>
      </p: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587379B8-8DF9-0C49-1003-12FE4307B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92857"/>
              </p:ext>
            </p:extLst>
          </p:nvPr>
        </p:nvGraphicFramePr>
        <p:xfrm>
          <a:off x="561975" y="1829686"/>
          <a:ext cx="10977357" cy="436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119">
                  <a:extLst>
                    <a:ext uri="{9D8B030D-6E8A-4147-A177-3AD203B41FA5}">
                      <a16:colId xmlns:a16="http://schemas.microsoft.com/office/drawing/2014/main" val="953085938"/>
                    </a:ext>
                  </a:extLst>
                </a:gridCol>
                <a:gridCol w="5960165">
                  <a:extLst>
                    <a:ext uri="{9D8B030D-6E8A-4147-A177-3AD203B41FA5}">
                      <a16:colId xmlns:a16="http://schemas.microsoft.com/office/drawing/2014/main" val="4261062054"/>
                    </a:ext>
                  </a:extLst>
                </a:gridCol>
                <a:gridCol w="1358073">
                  <a:extLst>
                    <a:ext uri="{9D8B030D-6E8A-4147-A177-3AD203B41FA5}">
                      <a16:colId xmlns:a16="http://schemas.microsoft.com/office/drawing/2014/main" val="2260058088"/>
                    </a:ext>
                  </a:extLst>
                </a:gridCol>
              </a:tblGrid>
              <a:tr h="611541"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Phase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/>
                        <a:t>Sudden</a:t>
                      </a:r>
                      <a:r>
                        <a:rPr lang="it-IT" dirty="0"/>
                        <a:t>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ex-post </a:t>
                      </a:r>
                      <a:r>
                        <a:rPr lang="it-IT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</a:t>
                      </a:r>
                      <a:endParaRPr lang="it-IT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353540"/>
                  </a:ext>
                </a:extLst>
              </a:tr>
              <a:tr h="349452">
                <a:tc>
                  <a:txBody>
                    <a:bodyPr/>
                    <a:lstStyle/>
                    <a:p>
                      <a:r>
                        <a:rPr lang="it-IT" sz="1200" dirty="0"/>
                        <a:t>User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531032"/>
                  </a:ext>
                </a:extLst>
              </a:tr>
              <a:tr h="436815"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new system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replace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g100 HPC system,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work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alongside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g100; 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Cloud and Storage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oriented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dedicated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HTC.</a:t>
                      </a:r>
                      <a:endParaRPr lang="it-IT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58944"/>
                  </a:ext>
                </a:extLst>
              </a:tr>
              <a:tr h="349452">
                <a:tc>
                  <a:txBody>
                    <a:bodyPr/>
                    <a:lstStyle/>
                    <a:p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Tender technical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specifications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54725"/>
                  </a:ext>
                </a:extLst>
              </a:tr>
              <a:tr h="349452">
                <a:tc>
                  <a:txBody>
                    <a:bodyPr/>
                    <a:lstStyle/>
                    <a:p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 for tender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56907"/>
                  </a:ext>
                </a:extLst>
              </a:tr>
              <a:tr h="349452">
                <a:tc>
                  <a:txBody>
                    <a:bodyPr/>
                    <a:lstStyle/>
                    <a:p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 of the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E4, 420 CPU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Nodes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/ 280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285514"/>
                  </a:ext>
                </a:extLst>
              </a:tr>
              <a:tr h="349452">
                <a:tc>
                  <a:txBody>
                    <a:bodyPr/>
                    <a:lstStyle/>
                    <a:p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of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Casalecchio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426763"/>
                  </a:ext>
                </a:extLst>
              </a:tr>
              <a:tr h="349452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2024, flood in Bologna;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choosing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Tecnopolo </a:t>
                      </a:r>
                      <a:r>
                        <a:rPr lang="it-IT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it-IT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site</a:t>
                      </a:r>
                      <a:endParaRPr lang="it-IT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954985"/>
                  </a:ext>
                </a:extLst>
              </a:tr>
              <a:tr h="349452">
                <a:tc>
                  <a:txBody>
                    <a:bodyPr/>
                    <a:lstStyle/>
                    <a:p>
                      <a:r>
                        <a:rPr lang="it-IT" sz="1200" dirty="0"/>
                        <a:t>Delivery and </a:t>
                      </a:r>
                      <a:r>
                        <a:rPr lang="it-IT" sz="1200" dirty="0" err="1"/>
                        <a:t>installation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at</a:t>
                      </a:r>
                      <a:r>
                        <a:rPr lang="it-IT" sz="1200" dirty="0"/>
                        <a:t> Tecnopolo, I03.2.3 BIM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034230"/>
                  </a:ext>
                </a:extLst>
              </a:tr>
              <a:tr h="349452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Additional</a:t>
                      </a:r>
                      <a:r>
                        <a:rPr lang="it-IT" sz="1200" dirty="0"/>
                        <a:t> procurement with 650 </a:t>
                      </a:r>
                      <a:r>
                        <a:rPr lang="it-IT" sz="1200" dirty="0" err="1"/>
                        <a:t>KEur</a:t>
                      </a:r>
                      <a:r>
                        <a:rPr lang="it-IT" sz="1200" dirty="0"/>
                        <a:t> HR funds, </a:t>
                      </a:r>
                      <a:r>
                        <a:rPr lang="it-IT" sz="1200" dirty="0" err="1"/>
                        <a:t>increase</a:t>
                      </a:r>
                      <a:r>
                        <a:rPr lang="it-IT" sz="1200" dirty="0"/>
                        <a:t> GPU L40S and H100 NVL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200645"/>
                  </a:ext>
                </a:extLst>
              </a:tr>
              <a:tr h="349452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Rear</a:t>
                      </a:r>
                      <a:r>
                        <a:rPr lang="it-IT" sz="1200" dirty="0"/>
                        <a:t> doors and re-delivery </a:t>
                      </a:r>
                      <a:r>
                        <a:rPr lang="it-IT" sz="1200" dirty="0" err="1"/>
                        <a:t>because</a:t>
                      </a:r>
                      <a:r>
                        <a:rPr lang="it-IT" sz="1200" dirty="0"/>
                        <a:t> of a fault in 456 </a:t>
                      </a:r>
                      <a:r>
                        <a:rPr lang="it-IT" sz="1200" dirty="0" err="1"/>
                        <a:t>transceivers</a:t>
                      </a:r>
                      <a:endParaRPr lang="it-IT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803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30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FF558-FC30-32E4-358E-2EE41F807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AC621D-EB33-FAEB-E32E-9F77D5E7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990" y="-228916"/>
            <a:ext cx="426318" cy="187459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137711DB-F92F-2029-77EF-6E2E0B50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1396448"/>
            <a:ext cx="11363325" cy="228601"/>
          </a:xfrm>
        </p:spPr>
        <p:txBody>
          <a:bodyPr/>
          <a:lstStyle/>
          <a:p>
            <a:r>
              <a:rPr lang="it-IT" dirty="0"/>
              <a:t>Breaking news</a:t>
            </a:r>
          </a:p>
        </p:txBody>
      </p:sp>
      <p:pic>
        <p:nvPicPr>
          <p:cNvPr id="2" name="Picture 3" descr="Immagine che contiene testo, elettronica, interno&#10;&#10;Il contenuto generato dall'IA potrebbe non essere corretto.">
            <a:extLst>
              <a:ext uri="{FF2B5EF4-FFF2-40B4-BE49-F238E27FC236}">
                <a16:creationId xmlns:a16="http://schemas.microsoft.com/office/drawing/2014/main" id="{D8B57A49-DE87-458D-FCDC-10EA20F67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11" y="2430117"/>
            <a:ext cx="5568541" cy="3016390"/>
          </a:xfrm>
          <a:prstGeom prst="rect">
            <a:avLst/>
          </a:prstGeom>
        </p:spPr>
      </p:pic>
      <p:pic>
        <p:nvPicPr>
          <p:cNvPr id="6" name="Immagine 5" descr="Immagine che contiene schermata, testo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8F65150F-7915-72C2-0F74-EA4A3FFA5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174" y="2430117"/>
            <a:ext cx="5912125" cy="30163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502D45-9E0B-C8B9-836B-68D9C0A179F5}"/>
              </a:ext>
            </a:extLst>
          </p:cNvPr>
          <p:cNvSpPr txBox="1"/>
          <p:nvPr/>
        </p:nvSpPr>
        <p:spPr>
          <a:xfrm>
            <a:off x="6013174" y="5754621"/>
            <a:ext cx="524448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2700" lvl="0" indent="-12700">
              <a:spcBef>
                <a:spcPts val="1200"/>
              </a:spcBef>
              <a:defRPr/>
            </a:pPr>
            <a:r>
              <a:rPr lang="en-GB" b="1" dirty="0">
                <a:solidFill>
                  <a:prstClr val="black"/>
                </a:solidFill>
                <a:latin typeface="Titillium" panose="00000500000000000000" pitchFamily="50" charset="0"/>
              </a:rPr>
              <a:t>Opening in production for </a:t>
            </a:r>
            <a:r>
              <a:rPr lang="it-IT" b="1" dirty="0">
                <a:solidFill>
                  <a:prstClr val="black"/>
                </a:solidFill>
                <a:latin typeface="Titillium" panose="00000500000000000000" pitchFamily="50" charset="0"/>
              </a:rPr>
              <a:t>users: Tue 28 </a:t>
            </a:r>
            <a:r>
              <a:rPr lang="it-IT" b="1" dirty="0" err="1">
                <a:solidFill>
                  <a:prstClr val="black"/>
                </a:solidFill>
                <a:latin typeface="Titillium" panose="00000500000000000000" pitchFamily="50" charset="0"/>
              </a:rPr>
              <a:t>Apr</a:t>
            </a:r>
            <a:r>
              <a:rPr lang="it-IT" b="1" dirty="0">
                <a:solidFill>
                  <a:prstClr val="black"/>
                </a:solidFill>
                <a:latin typeface="Titillium" panose="00000500000000000000" pitchFamily="50" charset="0"/>
              </a:rPr>
              <a:t> 2026 !  </a:t>
            </a:r>
            <a:endParaRPr lang="it-IT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3ED847-8FE2-07A0-82C3-9DB9E18219EA}"/>
              </a:ext>
            </a:extLst>
          </p:cNvPr>
          <p:cNvSpPr txBox="1"/>
          <p:nvPr/>
        </p:nvSpPr>
        <p:spPr>
          <a:xfrm>
            <a:off x="6013174" y="1968114"/>
            <a:ext cx="59121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30 Mar 2026, GAIA </a:t>
            </a:r>
            <a:r>
              <a:rPr lang="it-IT" sz="1400" dirty="0" err="1"/>
              <a:t>has</a:t>
            </a:r>
            <a:r>
              <a:rPr lang="it-IT" sz="1400" dirty="0"/>
              <a:t> </a:t>
            </a:r>
            <a:r>
              <a:rPr lang="it-IT" sz="1400" dirty="0" err="1"/>
              <a:t>been</a:t>
            </a:r>
            <a:r>
              <a:rPr lang="it-IT" sz="1400" dirty="0"/>
              <a:t> </a:t>
            </a:r>
            <a:r>
              <a:rPr lang="it-IT" sz="1400" dirty="0" err="1"/>
              <a:t>opened</a:t>
            </a:r>
            <a:r>
              <a:rPr lang="it-IT" sz="1400" dirty="0"/>
              <a:t> to Cineca staff in </a:t>
            </a:r>
            <a:r>
              <a:rPr lang="it-IT" sz="1400" dirty="0" err="1"/>
              <a:t>pre</a:t>
            </a:r>
            <a:r>
              <a:rPr lang="it-IT" sz="1400" dirty="0"/>
              <a:t>-production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2ADD23-3B0B-39FE-D146-1AB8E8592ECF}"/>
              </a:ext>
            </a:extLst>
          </p:cNvPr>
          <p:cNvSpPr txBox="1"/>
          <p:nvPr/>
        </p:nvSpPr>
        <p:spPr>
          <a:xfrm>
            <a:off x="3657600" y="1946212"/>
            <a:ext cx="1977708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/>
              <a:t>KPI IO3.2.5  BIM 12</a:t>
            </a:r>
          </a:p>
        </p:txBody>
      </p:sp>
    </p:spTree>
    <p:extLst>
      <p:ext uri="{BB962C8B-B14F-4D97-AF65-F5344CB8AC3E}">
        <p14:creationId xmlns:p14="http://schemas.microsoft.com/office/powerpoint/2010/main" val="870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701" y="3846894"/>
            <a:ext cx="5566300" cy="715581"/>
          </a:xfrm>
        </p:spPr>
        <p:txBody>
          <a:bodyPr/>
          <a:lstStyle/>
          <a:p>
            <a:r>
              <a:rPr lang="en-GB" noProof="0" dirty="0"/>
              <a:t>Thank you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29701" y="4573562"/>
            <a:ext cx="5566300" cy="757130"/>
          </a:xfrm>
        </p:spPr>
        <p:txBody>
          <a:bodyPr/>
          <a:lstStyle/>
          <a:p>
            <a:r>
              <a:rPr lang="en-GB" noProof="0" dirty="0">
                <a:hlinkClick r:id="rId2"/>
              </a:rPr>
              <a:t>gbolzon@ogs.it</a:t>
            </a:r>
            <a:r>
              <a:rPr lang="en-GB" noProof="0" dirty="0"/>
              <a:t>, </a:t>
            </a:r>
            <a:r>
              <a:rPr lang="en-GB" noProof="0" dirty="0">
                <a:hlinkClick r:id="rId3"/>
              </a:rPr>
              <a:t>mcestari@cineca.it</a:t>
            </a:r>
            <a:r>
              <a:rPr lang="en-GB" noProof="0" dirty="0"/>
              <a:t>, </a:t>
            </a:r>
            <a:r>
              <a:rPr lang="en-GB" noProof="0" dirty="0" err="1"/>
              <a:t>d.testi@cineca.it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774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283</Words>
  <Application>Microsoft Macintosh PowerPoint</Application>
  <PresentationFormat>Widescreen</PresentationFormat>
  <Paragraphs>48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Comic Sans MS</vt:lpstr>
      <vt:lpstr>Titillium</vt:lpstr>
      <vt:lpstr>Titillium Bd</vt:lpstr>
      <vt:lpstr>Wingdings</vt:lpstr>
      <vt:lpstr>Tema di Office</vt:lpstr>
      <vt:lpstr>TeRABIT WP3 Centralized Tier-1 HPC system</vt:lpstr>
      <vt:lpstr>Brief history</vt:lpstr>
      <vt:lpstr>Breaking news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TeRABIT project and the supercomputing developments</dc:title>
  <dc:creator>Mauro Campanella</dc:creator>
  <cp:lastModifiedBy>Giorgio Bolzon</cp:lastModifiedBy>
  <cp:revision>13</cp:revision>
  <dcterms:created xsi:type="dcterms:W3CDTF">2026-03-18T07:01:45Z</dcterms:created>
  <dcterms:modified xsi:type="dcterms:W3CDTF">2026-04-09T09:50:27Z</dcterms:modified>
</cp:coreProperties>
</file>