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7" r:id="rId4"/>
    <p:sldId id="257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32" autoAdjust="0"/>
  </p:normalViewPr>
  <p:slideViewPr>
    <p:cSldViewPr snapToObjects="1">
      <p:cViewPr varScale="1">
        <p:scale>
          <a:sx n="76" d="100"/>
          <a:sy n="76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7539-639F-8B4B-9596-B23FD5610616}" type="datetimeFigureOut">
              <a:rPr lang="it-IT" smtClean="0"/>
              <a:t>5/18/12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EEB4D-84B3-CC4C-99D7-DC1D240E3F84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46"/>
          <p:cNvSpPr txBox="1">
            <a:spLocks noChangeArrowheads="1"/>
          </p:cNvSpPr>
          <p:nvPr/>
        </p:nvSpPr>
        <p:spPr bwMode="auto">
          <a:xfrm>
            <a:off x="1950269" y="2603500"/>
            <a:ext cx="5383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800" dirty="0" smtClean="0">
                <a:solidFill>
                  <a:srgbClr val="000066"/>
                </a:solidFill>
                <a:latin typeface="+mj-lt"/>
              </a:rPr>
              <a:t>M</a:t>
            </a:r>
            <a:r>
              <a:rPr lang="en-US" sz="1800" dirty="0">
                <a:solidFill>
                  <a:srgbClr val="000066"/>
                </a:solidFill>
                <a:latin typeface="+mj-lt"/>
              </a:rPr>
              <a:t>. </a:t>
            </a:r>
            <a:r>
              <a:rPr lang="en-US" sz="1800" dirty="0" err="1" smtClean="0">
                <a:solidFill>
                  <a:srgbClr val="000066"/>
                </a:solidFill>
                <a:latin typeface="+mj-lt"/>
              </a:rPr>
              <a:t>Manghisoni</a:t>
            </a:r>
            <a:r>
              <a:rPr lang="en-US" sz="18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1800" baseline="30000" dirty="0" err="1" smtClean="0">
                <a:solidFill>
                  <a:srgbClr val="000066"/>
                </a:solidFill>
                <a:latin typeface="+mj-lt"/>
              </a:rPr>
              <a:t>a,c</a:t>
            </a:r>
            <a:r>
              <a:rPr lang="en-US" sz="1800" dirty="0" smtClean="0">
                <a:solidFill>
                  <a:srgbClr val="000066"/>
                </a:solidFill>
                <a:latin typeface="+mj-lt"/>
              </a:rPr>
              <a:t>, L. </a:t>
            </a:r>
            <a:r>
              <a:rPr lang="en-US" sz="1800" dirty="0" err="1" smtClean="0">
                <a:solidFill>
                  <a:srgbClr val="000066"/>
                </a:solidFill>
                <a:latin typeface="+mj-lt"/>
              </a:rPr>
              <a:t>Ratti</a:t>
            </a:r>
            <a:r>
              <a:rPr lang="en-US" sz="18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1800" baseline="30000" dirty="0" err="1" smtClean="0">
                <a:solidFill>
                  <a:srgbClr val="000066"/>
                </a:solidFill>
                <a:latin typeface="+mj-lt"/>
              </a:rPr>
              <a:t>b,c</a:t>
            </a:r>
            <a:endParaRPr lang="it-IT" sz="1800" baseline="300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5" name="Text Box 1047"/>
          <p:cNvSpPr txBox="1">
            <a:spLocks noChangeArrowheads="1"/>
          </p:cNvSpPr>
          <p:nvPr/>
        </p:nvSpPr>
        <p:spPr bwMode="auto">
          <a:xfrm>
            <a:off x="1388294" y="3462338"/>
            <a:ext cx="6507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400" baseline="30000" dirty="0" smtClean="0">
                <a:solidFill>
                  <a:srgbClr val="000066"/>
                </a:solidFill>
                <a:latin typeface="+mj-lt"/>
              </a:rPr>
              <a:t>a </a:t>
            </a:r>
            <a:r>
              <a:rPr lang="en-US" sz="1400" dirty="0" err="1" smtClean="0">
                <a:solidFill>
                  <a:srgbClr val="000066"/>
                </a:solidFill>
                <a:latin typeface="+mj-lt"/>
              </a:rPr>
              <a:t>Università</a:t>
            </a:r>
            <a:r>
              <a:rPr lang="en-US" sz="14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+mj-lt"/>
              </a:rPr>
              <a:t>degli</a:t>
            </a:r>
            <a:r>
              <a:rPr lang="en-US" sz="14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+mj-lt"/>
              </a:rPr>
              <a:t>Studi</a:t>
            </a:r>
            <a:r>
              <a:rPr lang="en-US" sz="1400" dirty="0" smtClean="0">
                <a:solidFill>
                  <a:srgbClr val="000066"/>
                </a:solidFill>
                <a:latin typeface="+mj-lt"/>
              </a:rPr>
              <a:t> di Bergamo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400" baseline="30000" dirty="0" smtClean="0">
                <a:solidFill>
                  <a:srgbClr val="000066"/>
                </a:solidFill>
                <a:latin typeface="+mj-lt"/>
              </a:rPr>
              <a:t>b </a:t>
            </a:r>
            <a:r>
              <a:rPr lang="en-US" sz="1400" dirty="0" err="1" smtClean="0">
                <a:solidFill>
                  <a:srgbClr val="000066"/>
                </a:solidFill>
                <a:latin typeface="+mj-lt"/>
              </a:rPr>
              <a:t>Università</a:t>
            </a:r>
            <a:r>
              <a:rPr lang="en-US" sz="14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66"/>
                </a:solidFill>
                <a:latin typeface="+mj-lt"/>
              </a:rPr>
              <a:t>degli</a:t>
            </a:r>
            <a:r>
              <a:rPr lang="en-US" sz="1400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66"/>
                </a:solidFill>
                <a:latin typeface="+mj-lt"/>
              </a:rPr>
              <a:t>Studi</a:t>
            </a:r>
            <a:r>
              <a:rPr lang="en-US" sz="1400" dirty="0">
                <a:solidFill>
                  <a:srgbClr val="000066"/>
                </a:solidFill>
                <a:latin typeface="+mj-lt"/>
              </a:rPr>
              <a:t> di Pavia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400" baseline="30000" dirty="0" smtClean="0">
                <a:solidFill>
                  <a:srgbClr val="000066"/>
                </a:solidFill>
                <a:latin typeface="+mj-lt"/>
              </a:rPr>
              <a:t>c </a:t>
            </a:r>
            <a:r>
              <a:rPr lang="en-US" sz="1400" dirty="0" smtClean="0">
                <a:solidFill>
                  <a:srgbClr val="000066"/>
                </a:solidFill>
                <a:latin typeface="+mj-lt"/>
              </a:rPr>
              <a:t>INFN </a:t>
            </a:r>
            <a:r>
              <a:rPr lang="en-US" sz="1400" dirty="0">
                <a:solidFill>
                  <a:srgbClr val="000066"/>
                </a:solidFill>
                <a:latin typeface="+mj-lt"/>
              </a:rPr>
              <a:t>Pavia</a:t>
            </a:r>
          </a:p>
        </p:txBody>
      </p:sp>
      <p:sp>
        <p:nvSpPr>
          <p:cNvPr id="6" name="Text Box 1101"/>
          <p:cNvSpPr txBox="1">
            <a:spLocks noChangeArrowheads="1"/>
          </p:cNvSpPr>
          <p:nvPr/>
        </p:nvSpPr>
        <p:spPr bwMode="auto">
          <a:xfrm>
            <a:off x="467544" y="961564"/>
            <a:ext cx="8348662" cy="52322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2800" b="1" dirty="0" smtClean="0">
                <a:latin typeface="+mj-lt"/>
                <a:cs typeface="Times New Roman" charset="0"/>
              </a:rPr>
              <a:t>Noise simulations for Layer0</a:t>
            </a:r>
            <a:r>
              <a:rPr lang="en-GB" sz="2800" b="1" dirty="0">
                <a:latin typeface="+mj-lt"/>
                <a:cs typeface="Times New Roman" charset="0"/>
              </a:rPr>
              <a:t>-3 strip </a:t>
            </a:r>
            <a:r>
              <a:rPr lang="en-GB" sz="2800" b="1" dirty="0" smtClean="0">
                <a:latin typeface="+mj-lt"/>
                <a:cs typeface="Times New Roman" charset="0"/>
              </a:rPr>
              <a:t>front-end</a:t>
            </a:r>
            <a:endParaRPr lang="it-IT" sz="2800" b="1" dirty="0">
              <a:latin typeface="+mj-lt"/>
              <a:cs typeface="Times New Roman" charset="0"/>
            </a:endParaRPr>
          </a:p>
        </p:txBody>
      </p:sp>
      <p:sp>
        <p:nvSpPr>
          <p:cNvPr id="7" name="Text Box 1103"/>
          <p:cNvSpPr txBox="1">
            <a:spLocks noChangeArrowheads="1"/>
          </p:cNvSpPr>
          <p:nvPr/>
        </p:nvSpPr>
        <p:spPr bwMode="auto">
          <a:xfrm>
            <a:off x="1950269" y="5156200"/>
            <a:ext cx="5383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800" dirty="0" err="1">
                <a:solidFill>
                  <a:srgbClr val="000066"/>
                </a:solidFill>
                <a:latin typeface="+mj-lt"/>
              </a:rPr>
              <a:t>SuperB</a:t>
            </a:r>
            <a:r>
              <a:rPr lang="en-US" sz="1800" dirty="0">
                <a:solidFill>
                  <a:srgbClr val="000066"/>
                </a:solidFill>
                <a:latin typeface="+mj-lt"/>
              </a:rPr>
              <a:t> FE chip phone meeting, </a:t>
            </a:r>
            <a:r>
              <a:rPr lang="en-US" sz="1800" dirty="0" smtClean="0">
                <a:solidFill>
                  <a:srgbClr val="000066"/>
                </a:solidFill>
                <a:latin typeface="+mj-lt"/>
              </a:rPr>
              <a:t>18/05/2012</a:t>
            </a:r>
            <a:endParaRPr lang="it-IT" sz="1800" baseline="30000" dirty="0">
              <a:solidFill>
                <a:srgbClr val="00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3 (ganging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1867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1495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348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1328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1233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1177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1142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1124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1109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1x1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1104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890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310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812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779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763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765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770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798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1x2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987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833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798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503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801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820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846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877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906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2x1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1142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latin typeface="+mn-lt"/>
                        </a:rPr>
                        <a:t>815</a:t>
                      </a:r>
                      <a:endParaRPr lang="it-IT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latin typeface="+mn-lt"/>
                        </a:rPr>
                        <a:t>93</a:t>
                      </a:r>
                      <a:endParaRPr lang="it-IT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910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820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304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774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753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747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745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762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2x2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1028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844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374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790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773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776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792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810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844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3x1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1389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1096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970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768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904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866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694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841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831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823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3x2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1221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987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900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861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847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847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852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865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3x3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1235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1009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936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490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909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908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920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935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957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Phi-side Layer 0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914400" y="5955268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Phi-side Layer 1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1334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668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1180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1180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941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1224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1283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1352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1407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1473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55268"/>
            <a:ext cx="220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8262" y="134938"/>
            <a:ext cx="848604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>
                <a:latin typeface="Comic Sans MS" charset="0"/>
                <a:sym typeface="Symbol" charset="0"/>
              </a:rPr>
              <a:t>Fast front-end block diagram</a:t>
            </a:r>
            <a:endParaRPr lang="it-IT" sz="2400" b="1">
              <a:latin typeface="Comic Sans MS" charset="0"/>
              <a:sym typeface="Symbo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8" y="908720"/>
            <a:ext cx="7317668" cy="5455044"/>
          </a:xfrm>
          <a:prstGeom prst="rect">
            <a:avLst/>
          </a:prstGeom>
        </p:spPr>
      </p:pic>
      <p:sp>
        <p:nvSpPr>
          <p:cNvPr id="6" name="Text Box 438"/>
          <p:cNvSpPr txBox="1">
            <a:spLocks noChangeArrowheads="1"/>
          </p:cNvSpPr>
          <p:nvPr/>
        </p:nvSpPr>
        <p:spPr bwMode="auto">
          <a:xfrm>
            <a:off x="5991375" y="1340768"/>
            <a:ext cx="265293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Peaking time: 25 ns t 200 ns with 25 ns step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esign of the last stages (baseline restorer, comparator) in progress</a:t>
            </a:r>
            <a:endParaRPr lang="it-IT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Detector, bias network, readout channel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806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Phi-side Layer 2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1363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1175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1145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1165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1207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1257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1299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1354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55268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Phi-side Layer 3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1680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1443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245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1395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1405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1446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1505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1566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1621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55268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3637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1 (ganging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1463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1329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1346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1408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1487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1571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1655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1730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49280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2 (ganging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494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1514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222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1318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1289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1337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1367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1168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1419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1481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1539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55268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3 (ganging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1912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1600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1499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1470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1478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1503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1541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1575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55268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1x1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1164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1025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694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1022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1058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1099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1151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1207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1289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55268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1x2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1116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1100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1184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140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1287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1390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1489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1585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1671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55268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2x1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1185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1008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977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985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1013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1054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1092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1152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55268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2x2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1120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1043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1088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1156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1232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1314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1387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1482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49280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3x1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1420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1169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550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1087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768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1067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1073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694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1088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1115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1142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55268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4" name="Text Box 438"/>
          <p:cNvSpPr txBox="1">
            <a:spLocks noChangeArrowheads="1"/>
          </p:cNvSpPr>
          <p:nvPr/>
        </p:nvSpPr>
        <p:spPr bwMode="auto">
          <a:xfrm>
            <a:off x="611560" y="1124744"/>
            <a:ext cx="7560840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From page 4 to page 17: after 7.5 years of operation (only the effect on detector leakage current is considered)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From page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18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to page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31: safety factor 5 is included (equivalent to 37.5 years of operation)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8 different peaking times considered for all the layers in all the configurations (pairing, ganging) proposed by Luciano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Bosisio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Data for the Layer0 not available yet (pages 4 and 18 still empty)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120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3x2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1289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172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1140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1138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1176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1231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1292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1352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1427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55268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3x3 (pairing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1335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1227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1267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1337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1422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1508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1589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1672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55268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safety </a:t>
            </a:r>
            <a:r>
              <a:rPr lang="en-GB" dirty="0" smtClean="0"/>
              <a:t>factor </a:t>
            </a:r>
            <a:r>
              <a:rPr lang="en-GB" dirty="0" smtClean="0"/>
              <a:t>= 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Phi-side Layer 0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14400" y="5943600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Phi-side Layer 1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1112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1262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256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1017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927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889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469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876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514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877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878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891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0" y="1403350"/>
            <a:ext cx="4344620" cy="41592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Phi-side Layer 2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1308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1048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945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373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895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874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866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487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860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868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Phi-side Layer 3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1615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1294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245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1163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445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1087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495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1053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1041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1038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1037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1 (ganging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1368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1118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1023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140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986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977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983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997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1009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Z-side Layer 2 (ganging only) 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68086"/>
                <a:gridCol w="576943"/>
                <a:gridCol w="576943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ENC [e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tp</a:t>
                      </a:r>
                      <a:r>
                        <a:rPr lang="it-IT" sz="1400" dirty="0" smtClean="0"/>
                        <a:t> [</a:t>
                      </a:r>
                      <a:r>
                        <a:rPr lang="it-IT" sz="1400" dirty="0" err="1" smtClean="0"/>
                        <a:t>ns</a:t>
                      </a:r>
                      <a:r>
                        <a:rPr lang="it-IT" sz="1400" dirty="0" smtClean="0"/>
                        <a:t>]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CSA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Rf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Rs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Rb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Ileak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</a:t>
                      </a:r>
                      <a:endParaRPr lang="it-IT" sz="1400" b="1" dirty="0"/>
                    </a:p>
                  </a:txBody>
                  <a:tcPr marL="0" marR="0" marT="3600" marB="36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1448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998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1167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1052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816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1011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320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480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latin typeface="+mn-lt"/>
                        </a:rPr>
                        <a:t>973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960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175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703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961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200</a:t>
                      </a:r>
                      <a:endParaRPr lang="it-IT" sz="1400" dirty="0"/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685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263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138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latin typeface="+mn-lt"/>
                        </a:rPr>
                        <a:t>599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latin typeface="+mn-lt"/>
                        </a:rPr>
                        <a:t>966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333875" cy="4148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4400" y="5955268"/>
            <a:ext cx="2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ithout safety factor</a:t>
            </a:r>
            <a:endParaRPr lang="it-IT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F586A96-4B8D-F947-AAF4-2EF92DC50F6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2422</Words>
  <Application>Microsoft Macintosh PowerPoint</Application>
  <PresentationFormat>On-screen Show (4:3)</PresentationFormat>
  <Paragraphs>1797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Tema di Office</vt:lpstr>
      <vt:lpstr>PowerPoint Presentation</vt:lpstr>
      <vt:lpstr>PowerPoint Presentation</vt:lpstr>
      <vt:lpstr>PowerPoint Presentation</vt:lpstr>
      <vt:lpstr>Phi-side Layer 0 </vt:lpstr>
      <vt:lpstr>Phi-side Layer 1</vt:lpstr>
      <vt:lpstr>Phi-side Layer 2</vt:lpstr>
      <vt:lpstr>Phi-side Layer 3</vt:lpstr>
      <vt:lpstr>Z-side Layer 1 (ganging only) </vt:lpstr>
      <vt:lpstr>Z-side Layer 2 (ganging only) </vt:lpstr>
      <vt:lpstr>Z-side Layer 3 (ganging only) </vt:lpstr>
      <vt:lpstr>Z-side Layer 1x1 (pairing only) </vt:lpstr>
      <vt:lpstr>Z-side Layer 1x2 (pairing only) </vt:lpstr>
      <vt:lpstr>Z-side Layer 2x1 (pairing only) </vt:lpstr>
      <vt:lpstr>Z-side Layer 2x2 (pairing only) </vt:lpstr>
      <vt:lpstr>Z-side Layer 3x1 (pairing only) </vt:lpstr>
      <vt:lpstr>Z-side Layer 3x2 (pairing only) </vt:lpstr>
      <vt:lpstr>Z-side Layer 3x3 (pairing only) </vt:lpstr>
      <vt:lpstr>Phi-side Layer 0</vt:lpstr>
      <vt:lpstr>Phi-side Layer 1</vt:lpstr>
      <vt:lpstr>Phi-side Layer 2</vt:lpstr>
      <vt:lpstr>Phi-side Layer 3</vt:lpstr>
      <vt:lpstr>Z-side Layer 1 (ganging only) </vt:lpstr>
      <vt:lpstr>Z-side Layer 2 (ganging only) </vt:lpstr>
      <vt:lpstr>Z-side Layer 3 (ganging only) </vt:lpstr>
      <vt:lpstr>Z-side Layer 1x1 (pairing only) </vt:lpstr>
      <vt:lpstr>Z-side Layer 1x2 (pairing only) </vt:lpstr>
      <vt:lpstr>Z-side Layer 2x1 (pairing only) </vt:lpstr>
      <vt:lpstr>Z-side Layer 2x2 (pairing only) </vt:lpstr>
      <vt:lpstr>Z-side Layer 3x1 (pairing only) </vt:lpstr>
      <vt:lpstr>Z-side Layer 3x2 (pairing only) </vt:lpstr>
      <vt:lpstr>Z-side Layer 3x3 (pairing only) </vt:lpstr>
    </vt:vector>
  </TitlesOfParts>
  <Company>università degli studi di Bergamo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massimo manghisoni</dc:creator>
  <cp:lastModifiedBy>lr</cp:lastModifiedBy>
  <cp:revision>54</cp:revision>
  <dcterms:created xsi:type="dcterms:W3CDTF">2012-05-17T12:56:49Z</dcterms:created>
  <dcterms:modified xsi:type="dcterms:W3CDTF">2012-05-18T08:58:44Z</dcterms:modified>
</cp:coreProperties>
</file>