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59" r:id="rId5"/>
    <p:sldId id="257" r:id="rId6"/>
    <p:sldId id="260" r:id="rId7"/>
    <p:sldId id="261" r:id="rId8"/>
    <p:sldId id="262" r:id="rId9"/>
    <p:sldId id="263" r:id="rId10"/>
    <p:sldId id="267" r:id="rId11"/>
    <p:sldId id="264" r:id="rId12"/>
  </p:sldIdLst>
  <p:sldSz cx="9907588" cy="6858000"/>
  <p:notesSz cx="6858000" cy="99075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tU6i3kkyfSrjPDA+jeyc4kPF0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FBD10-92B8-4EAF-A388-00133E795739}">
  <a:tblStyle styleId="{52CFBD10-92B8-4EAF-A388-00133E79573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n"/>
          <p:cNvSpPr/>
          <p:nvPr/>
        </p:nvSpPr>
        <p:spPr>
          <a:xfrm>
            <a:off x="0" y="0"/>
            <a:ext cx="6858000" cy="99075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n"/>
          <p:cNvSpPr>
            <a:spLocks noGrp="1" noRot="1" noChangeAspect="1"/>
          </p:cNvSpPr>
          <p:nvPr>
            <p:ph type="sldImg" idx="2"/>
          </p:nvPr>
        </p:nvSpPr>
        <p:spPr>
          <a:xfrm>
            <a:off x="741362" y="1133475"/>
            <a:ext cx="3560762" cy="5573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" name="Google Shape;16;n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n"/>
          <p:cNvSpPr txBox="1">
            <a:spLocks noGrp="1"/>
          </p:cNvSpPr>
          <p:nvPr>
            <p:ph type="dt" idx="10"/>
          </p:nvPr>
        </p:nvSpPr>
        <p:spPr>
          <a:xfrm>
            <a:off x="2867025" y="0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n"/>
          <p:cNvSpPr txBox="1">
            <a:spLocks noGrp="1"/>
          </p:cNvSpPr>
          <p:nvPr>
            <p:ph type="ftr" idx="11"/>
          </p:nvPr>
        </p:nvSpPr>
        <p:spPr>
          <a:xfrm>
            <a:off x="0" y="14174788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n"/>
          <p:cNvSpPr txBox="1">
            <a:spLocks noGrp="1"/>
          </p:cNvSpPr>
          <p:nvPr>
            <p:ph type="sldNum" idx="12"/>
          </p:nvPr>
        </p:nvSpPr>
        <p:spPr>
          <a:xfrm>
            <a:off x="2867025" y="14174788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ftr" idx="11"/>
          </p:nvPr>
        </p:nvSpPr>
        <p:spPr>
          <a:xfrm>
            <a:off x="0" y="14174788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10/04/2014</a:t>
            </a:r>
            <a:endParaRPr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2867025" y="14174788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9" name="Google Shape;79;p1:notes"/>
          <p:cNvSpPr txBox="1"/>
          <p:nvPr/>
        </p:nvSpPr>
        <p:spPr>
          <a:xfrm>
            <a:off x="2867025" y="0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10/06/2014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:notes"/>
          <p:cNvSpPr txBox="1"/>
          <p:nvPr/>
        </p:nvSpPr>
        <p:spPr>
          <a:xfrm>
            <a:off x="0" y="14174788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10/04/2014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:notes"/>
          <p:cNvSpPr txBox="1"/>
          <p:nvPr/>
        </p:nvSpPr>
        <p:spPr>
          <a:xfrm>
            <a:off x="2867025" y="14174788"/>
            <a:ext cx="21780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:notes"/>
          <p:cNvSpPr txBox="1"/>
          <p:nvPr/>
        </p:nvSpPr>
        <p:spPr>
          <a:xfrm>
            <a:off x="3886200" y="9410700"/>
            <a:ext cx="2968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:notes"/>
          <p:cNvSpPr txBox="1"/>
          <p:nvPr/>
        </p:nvSpPr>
        <p:spPr>
          <a:xfrm>
            <a:off x="3886200" y="9410700"/>
            <a:ext cx="29702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:notes"/>
          <p:cNvSpPr txBox="1"/>
          <p:nvPr/>
        </p:nvSpPr>
        <p:spPr>
          <a:xfrm>
            <a:off x="914400" y="4705350"/>
            <a:ext cx="502602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18f3ca093_0_12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300" cy="6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ga18f3ca0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361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E6AE6219-F0EB-6BCF-163C-2A5282527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3673E7DE-35D6-8406-1017-637325536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BD26B3EE-601B-A0C9-C7BD-6379F965E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297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8f3ca093_0_1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300" cy="6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a18f3ca0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250" cy="6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18f3ca093_0_12:notes"/>
          <p:cNvSpPr txBox="1">
            <a:spLocks noGrp="1"/>
          </p:cNvSpPr>
          <p:nvPr>
            <p:ph type="body" idx="1"/>
          </p:nvPr>
        </p:nvSpPr>
        <p:spPr>
          <a:xfrm>
            <a:off x="506412" y="7086600"/>
            <a:ext cx="4032300" cy="6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ga18f3ca0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03363" y="1133475"/>
            <a:ext cx="8050213" cy="5573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8894763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b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8894762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495300" y="1604962"/>
            <a:ext cx="8894762" cy="39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 rot="5400000">
            <a:off x="5634038" y="1806575"/>
            <a:ext cx="5289550" cy="2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 rot="5400000">
            <a:off x="1110457" y="-342106"/>
            <a:ext cx="5289550" cy="651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8894762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 rot="5400000">
            <a:off x="2963862" y="-863601"/>
            <a:ext cx="3957637" cy="889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>
            <a:spLocks noGrp="1"/>
          </p:cNvSpPr>
          <p:nvPr>
            <p:ph type="pic" idx="2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8894762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b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b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8894762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495300" y="1604963"/>
            <a:ext cx="4370388" cy="39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5018088" y="1604963"/>
            <a:ext cx="4371975" cy="39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/>
        </p:nvSpPr>
        <p:spPr>
          <a:xfrm>
            <a:off x="762000" y="6248400"/>
            <a:ext cx="20605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8894762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95300" y="1604962"/>
            <a:ext cx="8894762" cy="39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75" rIns="0" bIns="0" anchor="t" anchorCtr="0">
            <a:noAutofit/>
          </a:bodyPr>
          <a:lstStyle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27000" y="1865293"/>
            <a:ext cx="9664800" cy="21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Report CSN2</a:t>
            </a: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ROMA,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Presidenza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INFN   (11-12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febbraio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2026)</a:t>
            </a:r>
            <a:endParaRPr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584575" y="6308725"/>
            <a:ext cx="31337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840412" y="6267450"/>
            <a:ext cx="18097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22025" y="5505438"/>
            <a:ext cx="4248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Massimo Rossella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omic Sans MS"/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INFN </a:t>
            </a:r>
            <a:r>
              <a:rPr lang="en-US" sz="1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Sezione</a:t>
            </a:r>
            <a:r>
              <a:rPr lang="en-US"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Pavia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538000" y="5821575"/>
            <a:ext cx="30003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CdS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INFN Pavia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omic Sans MS"/>
              <a:buNone/>
            </a:pP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r>
              <a:rPr lang="en-US"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2026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18f3ca093_0_12"/>
          <p:cNvSpPr txBox="1"/>
          <p:nvPr/>
        </p:nvSpPr>
        <p:spPr>
          <a:xfrm>
            <a:off x="19050" y="7937"/>
            <a:ext cx="9863100" cy="516000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25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Comunicazioni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a18f3ca093_0_12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615A9E-1171-A8F7-38C0-F17E5F12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881"/>
            <a:ext cx="9907588" cy="52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9050" y="7937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Prossima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Aprile a Siracusa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E97C26-243E-58BB-0BEF-84BF3595B492}"/>
              </a:ext>
            </a:extLst>
          </p:cNvPr>
          <p:cNvSpPr txBox="1"/>
          <p:nvPr/>
        </p:nvSpPr>
        <p:spPr>
          <a:xfrm>
            <a:off x="223736" y="1306937"/>
            <a:ext cx="90475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A valle della discussione in sessione chiusa, i temi che verranno affrontati nella riunione di aprile a Siracusa saranno </a:t>
            </a:r>
            <a:r>
              <a:rPr lang="it-IT" sz="2400" b="1" i="0" dirty="0">
                <a:solidFill>
                  <a:srgbClr val="FF0000"/>
                </a:solidFill>
                <a:effectLst/>
                <a:latin typeface="Lucida Grande"/>
              </a:rPr>
              <a:t>Onde Gravitazionali e Dark Matter.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it-IT" sz="2400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it-IT" sz="2400" b="1" i="0" dirty="0">
                <a:solidFill>
                  <a:srgbClr val="333333"/>
                </a:solidFill>
                <a:effectLst/>
                <a:latin typeface="Lucida Grande"/>
              </a:rPr>
              <a:t>Onde Gravitazionali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it-IT" sz="2400" b="0" i="0" u="sng" dirty="0">
                <a:solidFill>
                  <a:srgbClr val="333333"/>
                </a:solidFill>
                <a:effectLst/>
                <a:latin typeface="Lucida Grande"/>
              </a:rPr>
              <a:t>Matteo Duranti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 (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Lucida Grande"/>
              </a:rPr>
              <a:t>chair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), Nicola Mori, Roberto 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Lucida Grande"/>
              </a:rPr>
              <a:t>Iuppa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 ed Antonello Ortolan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400" b="1" i="0" dirty="0">
                <a:solidFill>
                  <a:srgbClr val="333333"/>
                </a:solidFill>
                <a:effectLst/>
                <a:latin typeface="Lucida Grande"/>
              </a:rPr>
              <a:t>Dark Matter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it-IT" sz="2400" b="0" i="0" u="sng" dirty="0">
                <a:solidFill>
                  <a:srgbClr val="333333"/>
                </a:solidFill>
                <a:effectLst/>
                <a:latin typeface="Lucida Grande"/>
              </a:rPr>
              <a:t>Giuseppe Salamanna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 (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Lucida Grande"/>
              </a:rPr>
              <a:t>chair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), Matteo Cadeddu, Stefano 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Lucida Grande"/>
              </a:rPr>
              <a:t>Dusini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Lucida Grande"/>
              </a:rPr>
              <a:t> e Giorgio Riccobene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19050" y="7937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Avvicendamento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Presidente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0" y="869790"/>
            <a:ext cx="9726761" cy="54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Come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noto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il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mandato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(il secondo ed ultimo) del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presidente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II Oliviero Cremonesi era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scadenza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2026. 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Nella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novembre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2025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svolte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elezioni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del nuovo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presidente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ed e’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stato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eletto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dott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Fabio Gargano, primo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ricercatore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INFN della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sezione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Bari. 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Vari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canditati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… con un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ballottaggio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finale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Gargano e Fabio Bellini (di Cuore-Cupid) … dopo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varie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votazioni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prevalso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Fabio Gargano.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L’avvicendamento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previsto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occasione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questa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prima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del 2026…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dunque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questa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due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giorni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La prima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giornata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e’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stata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presieduta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da Oliviero Cremonesi,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seconda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giornata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da Fabio</a:t>
            </a:r>
          </a:p>
          <a:p>
            <a:pPr marL="101600" lvl="0" algn="just">
              <a:buClr>
                <a:srgbClr val="FF0000"/>
              </a:buClr>
              <a:buSzPts val="2000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AEF672FC-608D-E973-C946-83C9DF03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6A80B2E5-D4DF-422A-66EF-7EB8391FE501}"/>
              </a:ext>
            </a:extLst>
          </p:cNvPr>
          <p:cNvSpPr txBox="1"/>
          <p:nvPr/>
        </p:nvSpPr>
        <p:spPr>
          <a:xfrm>
            <a:off x="19050" y="7937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aluti da 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liviero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>
            <a:extLst>
              <a:ext uri="{FF2B5EF4-FFF2-40B4-BE49-F238E27FC236}">
                <a16:creationId xmlns:a16="http://schemas.microsoft.com/office/drawing/2014/main" id="{571FF664-15B8-3A9B-CD22-D603A0D57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2BAA79-F669-0E8C-95C0-83580F62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2" y="523874"/>
            <a:ext cx="4497490" cy="63763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F1293-F80F-16B7-BB0B-97E886174254}"/>
              </a:ext>
            </a:extLst>
          </p:cNvPr>
          <p:cNvSpPr txBox="1"/>
          <p:nvPr/>
        </p:nvSpPr>
        <p:spPr>
          <a:xfrm>
            <a:off x="5836596" y="1070043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E’ stato Bello!!!!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E888A9-064B-710F-B322-C91B7D487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284" y="2672540"/>
            <a:ext cx="4965444" cy="35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19050" y="7937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nuovo 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residente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E8ED02-2841-9482-3085-2442F7E7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3" y="738644"/>
            <a:ext cx="6111419" cy="61114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1485BF-C827-078D-1308-1CE749587A39}"/>
              </a:ext>
            </a:extLst>
          </p:cNvPr>
          <p:cNvSpPr txBox="1"/>
          <p:nvPr/>
        </p:nvSpPr>
        <p:spPr>
          <a:xfrm>
            <a:off x="6630874" y="1177047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Fabio Gargano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8f3ca093_0_1"/>
          <p:cNvSpPr txBox="1"/>
          <p:nvPr/>
        </p:nvSpPr>
        <p:spPr>
          <a:xfrm>
            <a:off x="19050" y="7937"/>
            <a:ext cx="9863100" cy="516000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25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Febbraio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a18f3ca093_0_1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14CC40-9AFD-9E57-A563-E565C115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38" y="1363830"/>
            <a:ext cx="9907588" cy="53560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D82AA4-3B7B-643E-5C26-5C10AA44E7BE}"/>
              </a:ext>
            </a:extLst>
          </p:cNvPr>
          <p:cNvSpPr txBox="1"/>
          <p:nvPr/>
        </p:nvSpPr>
        <p:spPr>
          <a:xfrm>
            <a:off x="39181" y="763886"/>
            <a:ext cx="986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Mercoledi’</a:t>
            </a:r>
            <a:r>
              <a:rPr lang="it-IT" sz="2400" dirty="0"/>
              <a:t>: status esperimenti 		</a:t>
            </a:r>
            <a:r>
              <a:rPr lang="it-IT" sz="2400" dirty="0" err="1"/>
              <a:t>Giovedi’</a:t>
            </a:r>
            <a:r>
              <a:rPr lang="it-IT" sz="2400" dirty="0"/>
              <a:t>: commissione chiusa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0" y="0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Comunicazioni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piu’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importanti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sugli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esperimenti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7761A2CC-3E14-B21F-81C1-48BB22723567}"/>
              </a:ext>
            </a:extLst>
          </p:cNvPr>
          <p:cNvSpPr txBox="1"/>
          <p:nvPr/>
        </p:nvSpPr>
        <p:spPr>
          <a:xfrm>
            <a:off x="0" y="515937"/>
            <a:ext cx="9726761" cy="634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CUPID: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valuta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possibilita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’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acquisto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(Giunta e CSN 2)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tutta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fornitura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cristalli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prezzo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scontato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(13M€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invece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20M€)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alternativa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previsto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acquisto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scaglionato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cicli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prezzo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pieno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LEGEND 1000: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sulla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partecipazione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USA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permangono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dubbi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colleghi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tedeschi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tuttavia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hanno applicato per un finanziamento nazionale (FIS) di circa 50M€</a:t>
            </a:r>
            <a:r>
              <a:rPr lang="it-IT" sz="2400" dirty="0"/>
              <a:t>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Riunione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Italia-Germania a Roma,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novembre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2025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Eintein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Telescope: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merito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all’ipotesi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con due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bracci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… uno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sassonia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ed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 Sardegna… pare se ne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stia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parlato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ad alto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livello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…  Tra la Meloni e Merz.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Riunione ET (TETI SAXON teams) – 12 gennaio – Roma 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Litebird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Incontro con il DG ISAS/JAXA (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MasakiFujimoto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). Interesse di JAXA agli sviluppi tecnologici finanziati da ESA/ASI per la realizzazione dei rivelatori…. A valle dell’incontro fra le due primo ministro in Giappone si stanno valutando accordi (anche scientifici) fra Italia e Giappone sullo spazio. Meeting INFN-JAXA su LITEBIRD – 19 gennaio - Roma 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it-IT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Successo del lancio di GAPS (</a:t>
            </a:r>
            <a:r>
              <a:rPr lang="it-IT" sz="2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gia’</a:t>
            </a:r>
            <a:r>
              <a:rPr lang="it-IT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presentato in C.d.S. da M. </a:t>
            </a:r>
            <a:r>
              <a:rPr lang="it-IT" sz="2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Manghisoni</a:t>
            </a:r>
            <a:r>
              <a:rPr lang="it-IT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 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Aggiornamento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referaggi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… in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particolare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sostituzione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Fabio Gargano 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volonta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’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ringiovanire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referaggi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partire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esterni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alla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55600" algn="just">
              <a:buClr>
                <a:srgbClr val="FF0000"/>
              </a:buClr>
              <a:buSzPts val="2000"/>
              <a:buFont typeface="Calibri"/>
              <a:buChar char="●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19050" y="7937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Appuntamenti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79635E-0916-CF21-9656-07551DF5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" r="32053"/>
          <a:stretch>
            <a:fillRect/>
          </a:stretch>
        </p:blipFill>
        <p:spPr>
          <a:xfrm>
            <a:off x="1101978" y="682951"/>
            <a:ext cx="8044774" cy="6167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19050" y="7937"/>
            <a:ext cx="9863137" cy="515937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00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Aggiornamenti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sparsi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C12AF4-5494-EE14-D862-AA146CE57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969"/>
            <a:ext cx="9907588" cy="5304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18f3ca093_0_12"/>
          <p:cNvSpPr txBox="1"/>
          <p:nvPr/>
        </p:nvSpPr>
        <p:spPr>
          <a:xfrm>
            <a:off x="19050" y="7937"/>
            <a:ext cx="9863100" cy="516000"/>
          </a:xfrm>
          <a:prstGeom prst="rect">
            <a:avLst/>
          </a:prstGeom>
          <a:gradFill>
            <a:gsLst>
              <a:gs pos="0">
                <a:srgbClr val="002F47"/>
              </a:gs>
              <a:gs pos="100000">
                <a:srgbClr val="006699"/>
              </a:gs>
            </a:gsLst>
            <a:lin ang="10800025" scaled="0"/>
          </a:gradFill>
          <a:ln w="9525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Aggiornamenti </a:t>
            </a:r>
            <a:r>
              <a:rPr lang="en-US" sz="280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sparsi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a18f3ca093_0_12"/>
          <p:cNvSpPr txBox="1">
            <a:spLocks noGrp="1"/>
          </p:cNvSpPr>
          <p:nvPr>
            <p:ph type="sldNum" idx="12"/>
          </p:nvPr>
        </p:nvSpPr>
        <p:spPr>
          <a:xfrm>
            <a:off x="9271323" y="6333134"/>
            <a:ext cx="594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7D01DA-3CE5-49C9-897C-3AF25144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628"/>
            <a:ext cx="9907588" cy="5494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441</Words>
  <Application>Microsoft Office PowerPoint</Application>
  <PresentationFormat>Personalizzato</PresentationFormat>
  <Paragraphs>53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Lucida Grande</vt:lpstr>
      <vt:lpstr>Times New Roman</vt:lpstr>
      <vt:lpstr>Wingdings</vt:lpstr>
      <vt:lpstr>4_Office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Rubbia</dc:creator>
  <cp:lastModifiedBy>Angelica Vitali</cp:lastModifiedBy>
  <cp:revision>157</cp:revision>
  <dcterms:created xsi:type="dcterms:W3CDTF">2013-07-11T08:09:25Z</dcterms:created>
  <dcterms:modified xsi:type="dcterms:W3CDTF">2026-03-03T13:14:31Z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Carlo Rubbia</vt:lpwstr>
  </property>
  <property fmtid="{D5CDD505-2E9C-101B-9397-08002B2CF9AE}" pid="4" name="HiddenSlides">
    <vt:i4>6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A4 Paper (210x297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38</vt:i4>
  </property>
</Properties>
</file>