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70"/>
  </p:notesMasterIdLst>
  <p:handoutMasterIdLst>
    <p:handoutMasterId r:id="rId71"/>
  </p:handoutMasterIdLst>
  <p:sldIdLst>
    <p:sldId id="256" r:id="rId3"/>
    <p:sldId id="472" r:id="rId4"/>
    <p:sldId id="489" r:id="rId5"/>
    <p:sldId id="473" r:id="rId6"/>
    <p:sldId id="475" r:id="rId7"/>
    <p:sldId id="581" r:id="rId8"/>
    <p:sldId id="476" r:id="rId9"/>
    <p:sldId id="584" r:id="rId10"/>
    <p:sldId id="585" r:id="rId11"/>
    <p:sldId id="478" r:id="rId12"/>
    <p:sldId id="547" r:id="rId13"/>
    <p:sldId id="575" r:id="rId14"/>
    <p:sldId id="591" r:id="rId15"/>
    <p:sldId id="561" r:id="rId16"/>
    <p:sldId id="593" r:id="rId17"/>
    <p:sldId id="582" r:id="rId18"/>
    <p:sldId id="480" r:id="rId19"/>
    <p:sldId id="485" r:id="rId20"/>
    <p:sldId id="490" r:id="rId21"/>
    <p:sldId id="486" r:id="rId22"/>
    <p:sldId id="501" r:id="rId23"/>
    <p:sldId id="609" r:id="rId24"/>
    <p:sldId id="507" r:id="rId25"/>
    <p:sldId id="502" r:id="rId26"/>
    <p:sldId id="595" r:id="rId27"/>
    <p:sldId id="538" r:id="rId28"/>
    <p:sldId id="539" r:id="rId29"/>
    <p:sldId id="545" r:id="rId30"/>
    <p:sldId id="546" r:id="rId31"/>
    <p:sldId id="498" r:id="rId32"/>
    <p:sldId id="601" r:id="rId33"/>
    <p:sldId id="536" r:id="rId34"/>
    <p:sldId id="537" r:id="rId35"/>
    <p:sldId id="523" r:id="rId36"/>
    <p:sldId id="563" r:id="rId37"/>
    <p:sldId id="540" r:id="rId38"/>
    <p:sldId id="544" r:id="rId39"/>
    <p:sldId id="491" r:id="rId40"/>
    <p:sldId id="492" r:id="rId41"/>
    <p:sldId id="606" r:id="rId42"/>
    <p:sldId id="494" r:id="rId43"/>
    <p:sldId id="597" r:id="rId44"/>
    <p:sldId id="559" r:id="rId45"/>
    <p:sldId id="560" r:id="rId46"/>
    <p:sldId id="555" r:id="rId47"/>
    <p:sldId id="553" r:id="rId48"/>
    <p:sldId id="551" r:id="rId49"/>
    <p:sldId id="552" r:id="rId50"/>
    <p:sldId id="608" r:id="rId51"/>
    <p:sldId id="598" r:id="rId52"/>
    <p:sldId id="599" r:id="rId53"/>
    <p:sldId id="600" r:id="rId54"/>
    <p:sldId id="532" r:id="rId55"/>
    <p:sldId id="533" r:id="rId56"/>
    <p:sldId id="587" r:id="rId57"/>
    <p:sldId id="588" r:id="rId58"/>
    <p:sldId id="590" r:id="rId59"/>
    <p:sldId id="594" r:id="rId60"/>
    <p:sldId id="530" r:id="rId61"/>
    <p:sldId id="531" r:id="rId62"/>
    <p:sldId id="604" r:id="rId63"/>
    <p:sldId id="610" r:id="rId64"/>
    <p:sldId id="611" r:id="rId65"/>
    <p:sldId id="612" r:id="rId66"/>
    <p:sldId id="613" r:id="rId67"/>
    <p:sldId id="607" r:id="rId68"/>
    <p:sldId id="614" r:id="rId69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  <a:srgbClr val="EF6611"/>
    <a:srgbClr val="FF9900"/>
    <a:srgbClr val="FABE00"/>
    <a:srgbClr val="0000CC"/>
    <a:srgbClr val="C06808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000" autoAdjust="0"/>
  </p:normalViewPr>
  <p:slideViewPr>
    <p:cSldViewPr>
      <p:cViewPr varScale="1">
        <p:scale>
          <a:sx n="65" d="100"/>
          <a:sy n="65" d="100"/>
        </p:scale>
        <p:origin x="-7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ierre\Desktop\Stage%20Gen&#232;ve\Frascati%20experimentation\Trend%20curve_day10&amp;1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Particles</a:t>
            </a:r>
            <a:r>
              <a:rPr lang="en-US" baseline="0" dirty="0" smtClean="0"/>
              <a:t> generation</a:t>
            </a:r>
            <a:endParaRPr lang="en-US" dirty="0"/>
          </a:p>
        </c:rich>
      </c:tx>
      <c:layout/>
    </c:title>
    <c:plotArea>
      <c:layout/>
      <c:scatterChart>
        <c:scatterStyle val="lineMarker"/>
        <c:ser>
          <c:idx val="1"/>
          <c:order val="0"/>
          <c:tx>
            <c:strRef>
              <c:f>TSI!$B$4</c:f>
              <c:strCache>
                <c:ptCount val="1"/>
                <c:pt idx="0">
                  <c:v>TSI 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trendline>
            <c:trendlineType val="power"/>
            <c:dispRSqr val="1"/>
            <c:dispEq val="1"/>
            <c:trendlineLbl>
              <c:layout>
                <c:manualLayout>
                  <c:x val="0.19202309952699576"/>
                  <c:y val="1.5084813808566747E-2"/>
                </c:manualLayout>
              </c:layout>
              <c:numFmt formatCode="General" sourceLinked="0"/>
            </c:trendlineLbl>
          </c:trendline>
          <c:xVal>
            <c:numRef>
              <c:f>(TSI!$B$7:$B$18;TSI!$B$21:$B$22;TSI!$B$25:$B$31)</c:f>
              <c:numCache>
                <c:formatCode>0.00</c:formatCode>
                <c:ptCount val="21"/>
                <c:pt idx="0">
                  <c:v>1.03</c:v>
                </c:pt>
                <c:pt idx="1">
                  <c:v>2.44</c:v>
                </c:pt>
                <c:pt idx="2">
                  <c:v>1.2849999999999961</c:v>
                </c:pt>
                <c:pt idx="3">
                  <c:v>2.25</c:v>
                </c:pt>
                <c:pt idx="4">
                  <c:v>1.5</c:v>
                </c:pt>
                <c:pt idx="5">
                  <c:v>2.0349999999999997</c:v>
                </c:pt>
                <c:pt idx="6">
                  <c:v>1.724999999999997</c:v>
                </c:pt>
                <c:pt idx="7">
                  <c:v>0.91</c:v>
                </c:pt>
                <c:pt idx="8">
                  <c:v>1.9049999999999987</c:v>
                </c:pt>
                <c:pt idx="9">
                  <c:v>0.76000000000000212</c:v>
                </c:pt>
                <c:pt idx="10">
                  <c:v>1.5</c:v>
                </c:pt>
                <c:pt idx="11">
                  <c:v>2.0299999999999998</c:v>
                </c:pt>
                <c:pt idx="12">
                  <c:v>1.03</c:v>
                </c:pt>
                <c:pt idx="13">
                  <c:v>1.1500000000000001</c:v>
                </c:pt>
                <c:pt idx="14">
                  <c:v>0.79500000000000004</c:v>
                </c:pt>
                <c:pt idx="15">
                  <c:v>1.7500000000000011</c:v>
                </c:pt>
                <c:pt idx="16">
                  <c:v>1.33</c:v>
                </c:pt>
                <c:pt idx="17">
                  <c:v>0.66500000000000248</c:v>
                </c:pt>
                <c:pt idx="18">
                  <c:v>1.5149999999999959</c:v>
                </c:pt>
                <c:pt idx="19">
                  <c:v>0.89000000000000068</c:v>
                </c:pt>
                <c:pt idx="20">
                  <c:v>1.9</c:v>
                </c:pt>
              </c:numCache>
            </c:numRef>
          </c:xVal>
          <c:yVal>
            <c:numRef>
              <c:f>(TSI!$F$7:$F$18;TSI!$F$21:$F$22;TSI!$F$25:$F$32)</c:f>
              <c:numCache>
                <c:formatCode>0.00</c:formatCode>
                <c:ptCount val="22"/>
                <c:pt idx="0">
                  <c:v>4744.8900000000003</c:v>
                </c:pt>
                <c:pt idx="1">
                  <c:v>79876.439999999988</c:v>
                </c:pt>
                <c:pt idx="2">
                  <c:v>15625.869999999944</c:v>
                </c:pt>
                <c:pt idx="3">
                  <c:v>99377.549999999988</c:v>
                </c:pt>
                <c:pt idx="4">
                  <c:v>28764.71</c:v>
                </c:pt>
                <c:pt idx="5">
                  <c:v>45960.13</c:v>
                </c:pt>
                <c:pt idx="6">
                  <c:v>52379.199999999997</c:v>
                </c:pt>
                <c:pt idx="7">
                  <c:v>16152.99</c:v>
                </c:pt>
                <c:pt idx="8">
                  <c:v>84836.07</c:v>
                </c:pt>
                <c:pt idx="9">
                  <c:v>6062.13</c:v>
                </c:pt>
                <c:pt idx="10">
                  <c:v>38816.01</c:v>
                </c:pt>
                <c:pt idx="11">
                  <c:v>56728</c:v>
                </c:pt>
                <c:pt idx="12">
                  <c:v>7645.29</c:v>
                </c:pt>
                <c:pt idx="13">
                  <c:v>16031.51</c:v>
                </c:pt>
                <c:pt idx="14">
                  <c:v>2481.8500000000022</c:v>
                </c:pt>
                <c:pt idx="15">
                  <c:v>62501.030000000006</c:v>
                </c:pt>
                <c:pt idx="16">
                  <c:v>9144.5999999999585</c:v>
                </c:pt>
                <c:pt idx="17">
                  <c:v>1469.2</c:v>
                </c:pt>
                <c:pt idx="18">
                  <c:v>7699.33</c:v>
                </c:pt>
                <c:pt idx="19">
                  <c:v>3945.4300000000012</c:v>
                </c:pt>
                <c:pt idx="20">
                  <c:v>90092.205000000002</c:v>
                </c:pt>
                <c:pt idx="21">
                  <c:v>76870.009999999995</c:v>
                </c:pt>
              </c:numCache>
            </c:numRef>
          </c:yVal>
        </c:ser>
        <c:axId val="68231936"/>
        <c:axId val="68233856"/>
      </c:scatterChart>
      <c:valAx>
        <c:axId val="682319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(J)</a:t>
                </a:r>
              </a:p>
            </c:rich>
          </c:tx>
          <c:layout/>
        </c:title>
        <c:numFmt formatCode="0.00" sourceLinked="1"/>
        <c:tickLblPos val="nextTo"/>
        <c:crossAx val="68233856"/>
        <c:crosses val="autoZero"/>
        <c:crossBetween val="midCat"/>
      </c:valAx>
      <c:valAx>
        <c:axId val="682338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Particles.cm</a:t>
                </a:r>
                <a:r>
                  <a:rPr lang="en-US" baseline="30000"/>
                  <a:t>-3</a:t>
                </a:r>
              </a:p>
            </c:rich>
          </c:tx>
          <c:layout/>
        </c:title>
        <c:numFmt formatCode="0.00" sourceLinked="1"/>
        <c:tickLblPos val="nextTo"/>
        <c:crossAx val="68231936"/>
        <c:crosses val="autoZero"/>
        <c:crossBetween val="midCat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3E2D430-6083-42C1-8737-C581FAE870D4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it-IT"/>
              <a:t>E. Chiadroni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705D2F4-4B34-4626-9A5E-E7C69C8686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44F18C2-6188-4C7B-95A0-8E1D328751DF}" type="datetimeFigureOut">
              <a:rPr lang="it-IT"/>
              <a:pPr>
                <a:defRPr/>
              </a:pPr>
              <a:t>03/06/2012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it-IT"/>
              <a:t>E. Chiadroni 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91254BB-5DDE-4515-9F07-200D752D24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noProof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E491ED-2A98-4306-8BE7-0D895850579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noProof="0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D464A1-7604-46BC-84DB-3871F98BC9B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A1E3F2-DE11-4297-88A8-385A48894A6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A1E3F2-DE11-4297-88A8-385A48894A6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97CAC-6A50-4069-A027-5667B18D272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97CAC-6A50-4069-A027-5667B18D272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A702C5-43BA-4B8E-980E-156B03511C4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F9275C-C884-41D7-AEDC-8EE0AC05E36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B838D3-811B-478E-853D-9350D3E72AE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02B5C5-FF3A-41B1-92BE-4E610D50E00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noProof="0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65D9FF-C4D2-4D86-9670-017BEBDF4A8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A1BDFC-0C77-435E-BC9E-7C7B69359965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150560-2307-4650-845D-04B092A7BDE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970BF5-5188-4710-AB5A-8B987B9E018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970BF5-5188-4710-AB5A-8B987B9E018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98AC9F-4F84-4D5C-99AC-243873F2714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D9658-98BE-4602-A206-BE3DC326DC0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4C2859-6820-4617-A9A5-D0781E7B289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5E90C-FF12-40A0-8FB1-DAB8E6F55D8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24B5DA-86DB-4F53-857C-8313A8A44FE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3931BE-DA38-4B51-A14E-A081B69A11F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DCD7D-54D8-4845-9CDA-A1E8E3E40EC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061EE-EF5A-4124-A9C0-B1342DCC82C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061EE-EF5A-4124-A9C0-B1342DCC82C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C6158E-BF97-4CCC-9C17-A3EF9A6463F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7AF4AF-A095-4363-8CA8-6DEB6D980DA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37C8B2-1238-4757-940A-A85577B0F08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21275C-B2E5-4A63-BCB6-E057AD0D7F6E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GB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50DCA-ADF4-4E98-A8ED-4E6E0F41C40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F6A0C4-4B3F-49C6-8E6B-848EBA39407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35C79E-7235-4BDE-A8EF-3C7A9CD943C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461266-7A72-404E-B67E-0AAD7D3F379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90478" eaLnBrk="1" hangingPunct="1">
              <a:spcBef>
                <a:spcPct val="0"/>
              </a:spcBef>
            </a:pPr>
            <a:endParaRPr lang="en-US" noProof="0" dirty="0" smtClean="0"/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8860B-7EF0-47F7-B71E-A114EB40D5F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461266-7A72-404E-B67E-0AAD7D3F379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GB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2CCCCF-5AAC-4665-AD11-8D15568D668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7A469-B54B-4475-8680-61910265568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7A469-B54B-4475-8680-61910265568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GB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A39F6-14ED-4523-825D-B4BE6055B9A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GB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95692-40AB-4C83-AC83-76B636A8601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GB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4F9634-BDC4-4C46-8824-008BCC13336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GB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9ED1A7-BC8E-4117-ACD3-CA9F2025B8B5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C795A-D135-4CD8-9BED-BEDAAD79D49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GB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C795A-D135-4CD8-9BED-BEDAAD79D49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6FBD9F-CA84-43FD-8EB3-3C4EE7EA577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GB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C795A-D135-4CD8-9BED-BEDAAD79D49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GB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C795A-D135-4CD8-9BED-BEDAAD79D49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C795A-D135-4CD8-9BED-BEDAAD79D492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D9658-98BE-4602-A206-BE3DC326DC0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GB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9159E-809D-46C7-B6FA-99E8EC6FBAF7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GB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D9658-98BE-4602-A206-BE3DC326DC0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GB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D9658-98BE-4602-A206-BE3DC326DC0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GB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D9658-98BE-4602-A206-BE3DC326DC09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GB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678742-7A85-4DA5-82A8-FC21BFD65BB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GB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E23AA9-54DD-4519-BE98-205B0485E3A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GB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1429" indent="-371429" algn="just" defTabSz="990478">
              <a:spcBef>
                <a:spcPct val="20000"/>
              </a:spcBef>
              <a:defRPr/>
            </a:pPr>
            <a:endParaRPr lang="en-US" sz="13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448F0-E7EB-4476-AE4E-6D7ECB94582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03E868-50E3-4E6B-BCC9-1184E53EC3F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GB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03E868-50E3-4E6B-BCC9-1184E53EC3F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GB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time-domain measurements of near single-spike radiation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produced from a single pass SASE FEL amplifier operating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the e-beam energy chirp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undulator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tapering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conditions discussed above, by utilizing a relatively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transient-grating (TG) FROG diagnostic. We compare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results with fully three-dimensional time dependent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numerical simulations obtained from the code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GENESIS[13]</a:t>
            </a: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9B278D-2A9C-4CCE-AF75-B872D38A777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GB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time-domain measurements of near single-spike radiation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produced from a single pass SASE FEL amplifier operating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the e-beam energy chirp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undulator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tapering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conditions discussed above, by utilizing a relatively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transient-grating (TG) FROG diagnostic. We compare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results with fully three-dimensional time dependent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numerical simulations obtained from the code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GENESIS[13]</a:t>
            </a: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9B278D-2A9C-4CCE-AF75-B872D38A777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GB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z="1300" dirty="0" smtClean="0"/>
              <a:t>The </a:t>
            </a:r>
            <a:r>
              <a:rPr lang="it-IT" sz="1300" dirty="0" err="1" smtClean="0"/>
              <a:t>Spatial</a:t>
            </a:r>
            <a:r>
              <a:rPr lang="it-IT" sz="1300" dirty="0" smtClean="0"/>
              <a:t> </a:t>
            </a:r>
            <a:r>
              <a:rPr lang="it-IT" sz="1300" dirty="0" err="1" smtClean="0"/>
              <a:t>Coherence</a:t>
            </a:r>
            <a:r>
              <a:rPr lang="it-IT" sz="1300" dirty="0" smtClean="0"/>
              <a:t> </a:t>
            </a:r>
            <a:r>
              <a:rPr lang="it-IT" sz="1300" dirty="0" err="1" smtClean="0"/>
              <a:t>ultimately</a:t>
            </a:r>
            <a:r>
              <a:rPr lang="it-IT" sz="1300" dirty="0" smtClean="0"/>
              <a:t> </a:t>
            </a:r>
            <a:r>
              <a:rPr lang="it-IT" sz="1300" dirty="0" err="1" smtClean="0"/>
              <a:t>is</a:t>
            </a:r>
            <a:r>
              <a:rPr lang="it-IT" sz="1300" dirty="0" smtClean="0"/>
              <a:t> the </a:t>
            </a:r>
            <a:r>
              <a:rPr lang="it-IT" sz="1300" dirty="0" err="1" smtClean="0"/>
              <a:t>ability</a:t>
            </a:r>
            <a:r>
              <a:rPr lang="it-IT" sz="1300" dirty="0" smtClean="0"/>
              <a:t> </a:t>
            </a:r>
            <a:r>
              <a:rPr lang="it-IT" sz="1300" dirty="0" err="1" smtClean="0"/>
              <a:t>of</a:t>
            </a:r>
            <a:r>
              <a:rPr lang="it-IT" sz="1300" dirty="0" smtClean="0"/>
              <a:t> </a:t>
            </a:r>
            <a:r>
              <a:rPr lang="it-IT" sz="1300" dirty="0" err="1" smtClean="0"/>
              <a:t>radiation</a:t>
            </a:r>
            <a:r>
              <a:rPr lang="it-IT" sz="1300" dirty="0" smtClean="0"/>
              <a:t> </a:t>
            </a:r>
            <a:r>
              <a:rPr lang="it-IT" sz="1300" dirty="0" err="1" smtClean="0"/>
              <a:t>of</a:t>
            </a:r>
            <a:r>
              <a:rPr lang="it-IT" sz="1300" dirty="0" smtClean="0"/>
              <a:t> </a:t>
            </a:r>
            <a:r>
              <a:rPr lang="it-IT" sz="1300" dirty="0" err="1" smtClean="0"/>
              <a:t>Writing</a:t>
            </a:r>
            <a:r>
              <a:rPr lang="it-IT" sz="1300" dirty="0" smtClean="0"/>
              <a:t> </a:t>
            </a:r>
            <a:r>
              <a:rPr lang="it-IT" sz="1300" dirty="0" err="1" smtClean="0"/>
              <a:t>Interference</a:t>
            </a:r>
            <a:r>
              <a:rPr lang="it-IT" sz="1300" dirty="0" smtClean="0"/>
              <a:t> </a:t>
            </a:r>
            <a:r>
              <a:rPr lang="it-IT" sz="1300" dirty="0" err="1" smtClean="0"/>
              <a:t>Fringes</a:t>
            </a:r>
            <a:r>
              <a:rPr lang="it-IT" sz="1300" dirty="0" smtClean="0"/>
              <a:t>. </a:t>
            </a:r>
            <a:r>
              <a:rPr lang="it-IT" sz="1300" dirty="0" err="1" smtClean="0"/>
              <a:t>Let</a:t>
            </a:r>
            <a:r>
              <a:rPr lang="it-IT" sz="1300" dirty="0" smtClean="0"/>
              <a:t>’s </a:t>
            </a:r>
            <a:r>
              <a:rPr lang="it-IT" sz="1300" dirty="0" err="1" smtClean="0"/>
              <a:t>see</a:t>
            </a:r>
            <a:r>
              <a:rPr lang="it-IT" sz="1300" dirty="0" smtClean="0"/>
              <a:t> </a:t>
            </a:r>
            <a:r>
              <a:rPr lang="it-IT" sz="1300" dirty="0" err="1" smtClean="0"/>
              <a:t>how</a:t>
            </a:r>
            <a:r>
              <a:rPr lang="it-IT" sz="1300" dirty="0" smtClean="0"/>
              <a:t> </a:t>
            </a:r>
            <a:r>
              <a:rPr lang="it-IT" sz="1300" dirty="0" err="1" smtClean="0"/>
              <a:t>we</a:t>
            </a:r>
            <a:r>
              <a:rPr lang="it-IT" sz="1300" dirty="0" smtClean="0"/>
              <a:t> can </a:t>
            </a:r>
            <a:r>
              <a:rPr lang="it-IT" sz="1300" dirty="0" err="1" smtClean="0"/>
              <a:t>measure</a:t>
            </a:r>
            <a:r>
              <a:rPr lang="it-IT" sz="1300" dirty="0" smtClean="0"/>
              <a:t> </a:t>
            </a:r>
            <a:r>
              <a:rPr lang="it-IT" sz="1300" dirty="0" err="1" smtClean="0"/>
              <a:t>it</a:t>
            </a:r>
            <a:r>
              <a:rPr lang="it-IT" sz="1300" dirty="0" smtClean="0"/>
              <a:t>. </a:t>
            </a:r>
          </a:p>
          <a:p>
            <a:pPr eaLnBrk="1" hangingPunct="1"/>
            <a:r>
              <a:rPr lang="it-IT" sz="1300" dirty="0" err="1" smtClean="0"/>
              <a:t>Here</a:t>
            </a:r>
            <a:r>
              <a:rPr lang="it-IT" sz="1300" dirty="0" smtClean="0"/>
              <a:t> </a:t>
            </a:r>
            <a:r>
              <a:rPr lang="it-IT" sz="1300" dirty="0" err="1" smtClean="0"/>
              <a:t>we</a:t>
            </a:r>
            <a:r>
              <a:rPr lang="it-IT" sz="1300" dirty="0" smtClean="0"/>
              <a:t> </a:t>
            </a:r>
            <a:r>
              <a:rPr lang="it-IT" sz="1300" dirty="0" err="1" smtClean="0"/>
              <a:t>have</a:t>
            </a:r>
            <a:r>
              <a:rPr lang="it-IT" sz="1300" dirty="0" smtClean="0"/>
              <a:t> a </a:t>
            </a:r>
            <a:r>
              <a:rPr lang="it-IT" sz="1300" dirty="0" err="1" smtClean="0"/>
              <a:t>double</a:t>
            </a:r>
            <a:r>
              <a:rPr lang="it-IT" sz="1300" dirty="0" smtClean="0"/>
              <a:t> </a:t>
            </a:r>
            <a:r>
              <a:rPr lang="it-IT" sz="1300" dirty="0" err="1" smtClean="0"/>
              <a:t>slit</a:t>
            </a:r>
            <a:r>
              <a:rPr lang="it-IT" sz="1300" dirty="0" smtClean="0"/>
              <a:t> </a:t>
            </a:r>
            <a:r>
              <a:rPr lang="it-IT" sz="1300" dirty="0" err="1" smtClean="0"/>
              <a:t>experiment</a:t>
            </a:r>
            <a:r>
              <a:rPr lang="it-IT" sz="1300" dirty="0" smtClean="0"/>
              <a:t>, in </a:t>
            </a:r>
            <a:r>
              <a:rPr lang="it-IT" sz="1300" dirty="0" err="1" smtClean="0"/>
              <a:t>which</a:t>
            </a:r>
            <a:r>
              <a:rPr lang="it-IT" sz="1300" dirty="0" smtClean="0"/>
              <a:t> light </a:t>
            </a:r>
            <a:r>
              <a:rPr lang="it-IT" sz="1300" dirty="0" err="1" smtClean="0"/>
              <a:t>is</a:t>
            </a:r>
            <a:r>
              <a:rPr lang="it-IT" sz="1300" dirty="0" smtClean="0"/>
              <a:t> </a:t>
            </a:r>
            <a:r>
              <a:rPr lang="it-IT" sz="1300" dirty="0" err="1" smtClean="0"/>
              <a:t>selected</a:t>
            </a:r>
            <a:r>
              <a:rPr lang="it-IT" sz="1300" dirty="0" smtClean="0"/>
              <a:t> </a:t>
            </a:r>
            <a:r>
              <a:rPr lang="it-IT" sz="1300" dirty="0" err="1" smtClean="0"/>
              <a:t>by</a:t>
            </a:r>
            <a:r>
              <a:rPr lang="it-IT" sz="1300" dirty="0" smtClean="0"/>
              <a:t> </a:t>
            </a:r>
            <a:r>
              <a:rPr lang="it-IT" sz="1300" dirty="0" err="1" smtClean="0"/>
              <a:t>two</a:t>
            </a:r>
            <a:r>
              <a:rPr lang="it-IT" sz="1300" dirty="0" smtClean="0"/>
              <a:t> </a:t>
            </a:r>
            <a:r>
              <a:rPr lang="it-IT" sz="1300" dirty="0" err="1" smtClean="0"/>
              <a:t>Pinholes</a:t>
            </a:r>
            <a:r>
              <a:rPr lang="it-IT" sz="1300" dirty="0" smtClean="0"/>
              <a:t> and </a:t>
            </a:r>
            <a:r>
              <a:rPr lang="it-IT" sz="1300" dirty="0" err="1" smtClean="0"/>
              <a:t>is</a:t>
            </a:r>
            <a:r>
              <a:rPr lang="it-IT" sz="1300" dirty="0" smtClean="0"/>
              <a:t> </a:t>
            </a:r>
            <a:r>
              <a:rPr lang="it-IT" sz="1300" dirty="0" err="1" smtClean="0"/>
              <a:t>let</a:t>
            </a:r>
            <a:r>
              <a:rPr lang="it-IT" sz="1300" dirty="0" smtClean="0"/>
              <a:t> interfere on a </a:t>
            </a:r>
            <a:r>
              <a:rPr lang="it-IT" sz="1300" dirty="0" err="1" smtClean="0"/>
              <a:t>screen</a:t>
            </a:r>
            <a:r>
              <a:rPr lang="it-IT" sz="1300" dirty="0" smtClean="0"/>
              <a:t> at a </a:t>
            </a:r>
            <a:r>
              <a:rPr lang="it-IT" sz="1300" dirty="0" err="1" smtClean="0"/>
              <a:t>certain</a:t>
            </a:r>
            <a:r>
              <a:rPr lang="it-IT" sz="1300" dirty="0" smtClean="0"/>
              <a:t> </a:t>
            </a:r>
            <a:r>
              <a:rPr lang="it-IT" sz="1300" dirty="0" err="1" smtClean="0"/>
              <a:t>distance</a:t>
            </a:r>
            <a:r>
              <a:rPr lang="it-IT" sz="1300" dirty="0" smtClean="0"/>
              <a:t>. </a:t>
            </a:r>
          </a:p>
          <a:p>
            <a:pPr eaLnBrk="1" hangingPunct="1"/>
            <a:r>
              <a:rPr lang="it-IT" sz="1300" dirty="0" smtClean="0"/>
              <a:t>The </a:t>
            </a:r>
            <a:r>
              <a:rPr lang="it-IT" sz="1300" dirty="0" err="1" smtClean="0"/>
              <a:t>Degree</a:t>
            </a:r>
            <a:r>
              <a:rPr lang="it-IT" sz="1300" dirty="0" smtClean="0"/>
              <a:t> </a:t>
            </a:r>
            <a:r>
              <a:rPr lang="it-IT" sz="1300" dirty="0" err="1" smtClean="0"/>
              <a:t>of</a:t>
            </a:r>
            <a:r>
              <a:rPr lang="it-IT" sz="1300" dirty="0" smtClean="0"/>
              <a:t> </a:t>
            </a:r>
            <a:r>
              <a:rPr lang="it-IT" sz="1300" dirty="0" err="1" smtClean="0"/>
              <a:t>Mutual</a:t>
            </a:r>
            <a:r>
              <a:rPr lang="it-IT" sz="1300" dirty="0" smtClean="0"/>
              <a:t> </a:t>
            </a:r>
            <a:r>
              <a:rPr lang="it-IT" sz="1300" dirty="0" err="1" smtClean="0"/>
              <a:t>Coherence</a:t>
            </a:r>
            <a:r>
              <a:rPr lang="it-IT" sz="1300" dirty="0" smtClean="0"/>
              <a:t> </a:t>
            </a:r>
            <a:r>
              <a:rPr lang="it-IT" sz="1300" dirty="0" err="1" smtClean="0"/>
              <a:t>of</a:t>
            </a:r>
            <a:r>
              <a:rPr lang="it-IT" sz="1300" dirty="0" smtClean="0"/>
              <a:t> the </a:t>
            </a:r>
            <a:r>
              <a:rPr lang="it-IT" sz="1300" dirty="0" err="1" smtClean="0"/>
              <a:t>Fields</a:t>
            </a:r>
            <a:r>
              <a:rPr lang="it-IT" sz="1300" dirty="0" smtClean="0"/>
              <a:t> at the </a:t>
            </a:r>
            <a:r>
              <a:rPr lang="it-IT" sz="1300" dirty="0" err="1" smtClean="0"/>
              <a:t>points</a:t>
            </a:r>
            <a:r>
              <a:rPr lang="it-IT" sz="1300" dirty="0" smtClean="0"/>
              <a:t> P0 and P1 can </a:t>
            </a:r>
            <a:r>
              <a:rPr lang="it-IT" sz="1300" dirty="0" err="1" smtClean="0"/>
              <a:t>be</a:t>
            </a:r>
            <a:r>
              <a:rPr lang="it-IT" sz="1300" dirty="0" smtClean="0"/>
              <a:t> </a:t>
            </a:r>
            <a:r>
              <a:rPr lang="it-IT" sz="1300" dirty="0" err="1" smtClean="0"/>
              <a:t>measured</a:t>
            </a:r>
            <a:r>
              <a:rPr lang="it-IT" sz="1300" dirty="0" smtClean="0"/>
              <a:t> </a:t>
            </a:r>
            <a:r>
              <a:rPr lang="it-IT" sz="1300" dirty="0" err="1" smtClean="0"/>
              <a:t>by</a:t>
            </a:r>
            <a:r>
              <a:rPr lang="it-IT" sz="1300" dirty="0" smtClean="0"/>
              <a:t> </a:t>
            </a:r>
            <a:r>
              <a:rPr lang="it-IT" sz="1300" dirty="0" err="1" smtClean="0"/>
              <a:t>measuring</a:t>
            </a:r>
            <a:r>
              <a:rPr lang="it-IT" sz="1300" dirty="0" smtClean="0"/>
              <a:t> the </a:t>
            </a:r>
            <a:r>
              <a:rPr lang="it-IT" sz="1300" dirty="0" err="1" smtClean="0"/>
              <a:t>Fringe</a:t>
            </a:r>
            <a:r>
              <a:rPr lang="it-IT" sz="1300" dirty="0" smtClean="0"/>
              <a:t> </a:t>
            </a:r>
            <a:r>
              <a:rPr lang="it-IT" sz="1300" dirty="0" err="1" smtClean="0"/>
              <a:t>Visibility</a:t>
            </a:r>
            <a:r>
              <a:rPr lang="it-IT" sz="1300" dirty="0" smtClean="0"/>
              <a:t> [</a:t>
            </a:r>
            <a:r>
              <a:rPr lang="it-IT" sz="1300" dirty="0" err="1" smtClean="0"/>
              <a:t>defined</a:t>
            </a:r>
            <a:r>
              <a:rPr lang="it-IT" sz="1300" dirty="0" smtClean="0"/>
              <a:t> </a:t>
            </a:r>
            <a:r>
              <a:rPr lang="it-IT" sz="1300" dirty="0" err="1" smtClean="0"/>
              <a:t>as</a:t>
            </a:r>
            <a:r>
              <a:rPr lang="it-IT" sz="1300" dirty="0" smtClean="0"/>
              <a:t> the Dark-Light </a:t>
            </a:r>
            <a:r>
              <a:rPr lang="it-IT" sz="1300" dirty="0" err="1" smtClean="0"/>
              <a:t>difference</a:t>
            </a:r>
            <a:r>
              <a:rPr lang="it-IT" sz="1300" dirty="0" smtClean="0"/>
              <a:t> </a:t>
            </a:r>
            <a:r>
              <a:rPr lang="it-IT" sz="1300" dirty="0" err="1" smtClean="0"/>
              <a:t>divided</a:t>
            </a:r>
            <a:r>
              <a:rPr lang="it-IT" sz="1300" dirty="0" smtClean="0"/>
              <a:t> </a:t>
            </a:r>
            <a:r>
              <a:rPr lang="it-IT" sz="1300" dirty="0" err="1" smtClean="0"/>
              <a:t>by</a:t>
            </a:r>
            <a:r>
              <a:rPr lang="it-IT" sz="1300" dirty="0" smtClean="0"/>
              <a:t> the </a:t>
            </a:r>
            <a:r>
              <a:rPr lang="it-IT" sz="1300" dirty="0" err="1" smtClean="0"/>
              <a:t>average</a:t>
            </a:r>
            <a:r>
              <a:rPr lang="it-IT" sz="1300" dirty="0" smtClean="0"/>
              <a:t> </a:t>
            </a:r>
            <a:r>
              <a:rPr lang="it-IT" sz="1300" dirty="0" err="1" smtClean="0"/>
              <a:t>intensity</a:t>
            </a:r>
            <a:r>
              <a:rPr lang="it-IT" sz="1300" dirty="0" smtClean="0"/>
              <a:t>]. A more sophisticated </a:t>
            </a:r>
            <a:r>
              <a:rPr lang="it-IT" sz="1300" dirty="0" err="1" smtClean="0"/>
              <a:t>object</a:t>
            </a:r>
            <a:r>
              <a:rPr lang="it-IT" sz="1300" dirty="0" smtClean="0"/>
              <a:t> can </a:t>
            </a:r>
            <a:r>
              <a:rPr lang="it-IT" sz="1300" dirty="0" err="1" smtClean="0"/>
              <a:t>be</a:t>
            </a:r>
            <a:r>
              <a:rPr lang="it-IT" sz="1300" dirty="0" smtClean="0"/>
              <a:t> </a:t>
            </a:r>
            <a:r>
              <a:rPr lang="it-IT" sz="1300" dirty="0" err="1" smtClean="0"/>
              <a:t>used</a:t>
            </a:r>
            <a:r>
              <a:rPr lang="it-IT" sz="1300" dirty="0" smtClean="0"/>
              <a:t>, </a:t>
            </a:r>
            <a:r>
              <a:rPr lang="it-IT" sz="1300" dirty="0" err="1" smtClean="0"/>
              <a:t>that</a:t>
            </a:r>
            <a:r>
              <a:rPr lang="it-IT" sz="1300" dirty="0" smtClean="0"/>
              <a:t> </a:t>
            </a:r>
            <a:r>
              <a:rPr lang="it-IT" sz="1300" dirty="0" err="1" smtClean="0"/>
              <a:t>is</a:t>
            </a:r>
            <a:r>
              <a:rPr lang="it-IT" sz="1300" dirty="0" smtClean="0"/>
              <a:t> the </a:t>
            </a:r>
            <a:r>
              <a:rPr lang="it-IT" sz="1300" dirty="0" err="1" smtClean="0"/>
              <a:t>Complex</a:t>
            </a:r>
            <a:r>
              <a:rPr lang="it-IT" sz="1300" dirty="0" smtClean="0"/>
              <a:t> </a:t>
            </a:r>
            <a:r>
              <a:rPr lang="it-IT" sz="1300" dirty="0" err="1" smtClean="0"/>
              <a:t>Coherence</a:t>
            </a:r>
            <a:r>
              <a:rPr lang="it-IT" sz="1300" dirty="0" smtClean="0"/>
              <a:t> </a:t>
            </a:r>
            <a:r>
              <a:rPr lang="it-IT" sz="1300" dirty="0" err="1" smtClean="0"/>
              <a:t>Factor</a:t>
            </a:r>
            <a:r>
              <a:rPr lang="it-IT" sz="1300" dirty="0" smtClean="0"/>
              <a:t>, </a:t>
            </a:r>
            <a:r>
              <a:rPr lang="it-IT" sz="1300" dirty="0" err="1" smtClean="0"/>
              <a:t>defined</a:t>
            </a:r>
            <a:r>
              <a:rPr lang="it-IT" sz="1300" dirty="0" smtClean="0"/>
              <a:t> </a:t>
            </a:r>
            <a:r>
              <a:rPr lang="it-IT" sz="1300" dirty="0" err="1" smtClean="0"/>
              <a:t>as</a:t>
            </a:r>
            <a:r>
              <a:rPr lang="it-IT" sz="1300" dirty="0" smtClean="0"/>
              <a:t> [the </a:t>
            </a:r>
            <a:r>
              <a:rPr lang="it-IT" sz="1300" dirty="0" err="1" smtClean="0"/>
              <a:t>normalized</a:t>
            </a:r>
            <a:r>
              <a:rPr lang="it-IT" sz="1300" dirty="0" smtClean="0"/>
              <a:t> </a:t>
            </a:r>
            <a:r>
              <a:rPr lang="it-IT" sz="1300" dirty="0" err="1" smtClean="0"/>
              <a:t>Two</a:t>
            </a:r>
            <a:r>
              <a:rPr lang="it-IT" sz="1300" dirty="0" smtClean="0"/>
              <a:t> Point </a:t>
            </a:r>
            <a:r>
              <a:rPr lang="it-IT" sz="1300" dirty="0" err="1" smtClean="0"/>
              <a:t>Field</a:t>
            </a:r>
            <a:r>
              <a:rPr lang="it-IT" sz="1300" dirty="0" smtClean="0"/>
              <a:t> </a:t>
            </a:r>
            <a:r>
              <a:rPr lang="it-IT" sz="1300" dirty="0" err="1" smtClean="0"/>
              <a:t>Correlatior</a:t>
            </a:r>
            <a:r>
              <a:rPr lang="it-IT" sz="1300" dirty="0" smtClean="0"/>
              <a:t>]. In </a:t>
            </a:r>
            <a:r>
              <a:rPr lang="it-IT" sz="1300" dirty="0" err="1" smtClean="0"/>
              <a:t>fact</a:t>
            </a:r>
            <a:r>
              <a:rPr lang="it-IT" sz="1300" dirty="0" smtClean="0"/>
              <a:t> </a:t>
            </a:r>
            <a:r>
              <a:rPr lang="it-IT" sz="1300" dirty="0" err="1" smtClean="0"/>
              <a:t>these</a:t>
            </a:r>
            <a:r>
              <a:rPr lang="it-IT" sz="1300" dirty="0" smtClean="0"/>
              <a:t> </a:t>
            </a:r>
            <a:r>
              <a:rPr lang="it-IT" sz="1300" dirty="0" err="1" smtClean="0"/>
              <a:t>two</a:t>
            </a:r>
            <a:r>
              <a:rPr lang="it-IT" sz="1300" dirty="0" smtClean="0"/>
              <a:t> </a:t>
            </a:r>
            <a:r>
              <a:rPr lang="it-IT" sz="1300" dirty="0" err="1" smtClean="0"/>
              <a:t>object</a:t>
            </a:r>
            <a:r>
              <a:rPr lang="it-IT" sz="1300" dirty="0" smtClean="0"/>
              <a:t> are </a:t>
            </a:r>
            <a:r>
              <a:rPr lang="it-IT" sz="1300" dirty="0" err="1" smtClean="0"/>
              <a:t>strictly</a:t>
            </a:r>
            <a:r>
              <a:rPr lang="it-IT" sz="1300" dirty="0" smtClean="0"/>
              <a:t> </a:t>
            </a:r>
            <a:r>
              <a:rPr lang="it-IT" sz="1300" dirty="0" err="1" smtClean="0"/>
              <a:t>related</a:t>
            </a:r>
            <a:r>
              <a:rPr lang="it-IT" sz="1300" dirty="0" smtClean="0"/>
              <a:t> </a:t>
            </a:r>
            <a:r>
              <a:rPr lang="it-IT" sz="1300" dirty="0" err="1" smtClean="0"/>
              <a:t>since</a:t>
            </a:r>
            <a:r>
              <a:rPr lang="it-IT" sz="1300" dirty="0" smtClean="0"/>
              <a:t> </a:t>
            </a:r>
            <a:r>
              <a:rPr lang="it-IT" sz="1300" dirty="0" err="1" smtClean="0"/>
              <a:t>It</a:t>
            </a:r>
            <a:r>
              <a:rPr lang="it-IT" sz="1300" dirty="0" smtClean="0"/>
              <a:t> </a:t>
            </a:r>
            <a:r>
              <a:rPr lang="it-IT" sz="1300" dirty="0" err="1" smtClean="0"/>
              <a:t>is</a:t>
            </a:r>
            <a:r>
              <a:rPr lang="it-IT" sz="1300" dirty="0" smtClean="0"/>
              <a:t> </a:t>
            </a:r>
            <a:r>
              <a:rPr lang="it-IT" sz="1300" dirty="0" err="1" smtClean="0"/>
              <a:t>possible</a:t>
            </a:r>
            <a:r>
              <a:rPr lang="it-IT" sz="1300" dirty="0" smtClean="0"/>
              <a:t> </a:t>
            </a:r>
            <a:r>
              <a:rPr lang="it-IT" sz="1300" dirty="0" err="1" smtClean="0"/>
              <a:t>to</a:t>
            </a:r>
            <a:r>
              <a:rPr lang="it-IT" sz="1300" dirty="0" smtClean="0"/>
              <a:t> show </a:t>
            </a:r>
            <a:r>
              <a:rPr lang="it-IT" sz="1300" dirty="0" err="1" smtClean="0"/>
              <a:t>that</a:t>
            </a:r>
            <a:r>
              <a:rPr lang="it-IT" sz="1300" dirty="0" smtClean="0"/>
              <a:t> </a:t>
            </a:r>
            <a:r>
              <a:rPr lang="it-IT" sz="1300" dirty="0" err="1" smtClean="0"/>
              <a:t>Visibility</a:t>
            </a:r>
            <a:r>
              <a:rPr lang="it-IT" sz="1300" dirty="0" smtClean="0"/>
              <a:t> </a:t>
            </a:r>
            <a:r>
              <a:rPr lang="it-IT" sz="1300" dirty="0" err="1" smtClean="0"/>
              <a:t>is</a:t>
            </a:r>
            <a:r>
              <a:rPr lang="it-IT" sz="1300" dirty="0" smtClean="0"/>
              <a:t> </a:t>
            </a:r>
            <a:r>
              <a:rPr lang="it-IT" sz="1300" dirty="0" err="1" smtClean="0"/>
              <a:t>proportional</a:t>
            </a:r>
            <a:r>
              <a:rPr lang="it-IT" sz="1300" dirty="0" smtClean="0"/>
              <a:t> </a:t>
            </a:r>
            <a:r>
              <a:rPr lang="it-IT" sz="1300" dirty="0" err="1" smtClean="0"/>
              <a:t>to</a:t>
            </a:r>
            <a:r>
              <a:rPr lang="it-IT" sz="1300" dirty="0" smtClean="0"/>
              <a:t> the </a:t>
            </a:r>
            <a:r>
              <a:rPr lang="it-IT" sz="1300" dirty="0" err="1" smtClean="0"/>
              <a:t>modulus</a:t>
            </a:r>
            <a:r>
              <a:rPr lang="it-IT" sz="1300" dirty="0" smtClean="0"/>
              <a:t> </a:t>
            </a:r>
            <a:r>
              <a:rPr lang="it-IT" sz="1300" dirty="0" err="1" smtClean="0"/>
              <a:t>of</a:t>
            </a:r>
            <a:r>
              <a:rPr lang="it-IT" sz="1300" dirty="0" smtClean="0"/>
              <a:t> </a:t>
            </a:r>
            <a:r>
              <a:rPr lang="it-IT" sz="1300" dirty="0" err="1" smtClean="0"/>
              <a:t>complex</a:t>
            </a:r>
            <a:r>
              <a:rPr lang="it-IT" sz="1300" dirty="0" smtClean="0"/>
              <a:t> </a:t>
            </a:r>
            <a:r>
              <a:rPr lang="it-IT" sz="1300" dirty="0" err="1" smtClean="0"/>
              <a:t>coherence</a:t>
            </a:r>
            <a:r>
              <a:rPr lang="it-IT" sz="1300" dirty="0" smtClean="0"/>
              <a:t> </a:t>
            </a:r>
            <a:r>
              <a:rPr lang="it-IT" sz="1300" dirty="0" err="1" smtClean="0"/>
              <a:t>factor</a:t>
            </a:r>
            <a:r>
              <a:rPr lang="it-IT" sz="1300" dirty="0" smtClean="0"/>
              <a:t>, and, </a:t>
            </a:r>
            <a:r>
              <a:rPr lang="it-IT" sz="1300" dirty="0" err="1" smtClean="0"/>
              <a:t>since</a:t>
            </a:r>
            <a:r>
              <a:rPr lang="it-IT" sz="1300" dirty="0" smtClean="0"/>
              <a:t> </a:t>
            </a:r>
            <a:r>
              <a:rPr lang="it-IT" sz="1300" dirty="0" err="1" smtClean="0"/>
              <a:t>we</a:t>
            </a:r>
            <a:r>
              <a:rPr lang="it-IT" sz="1300" dirty="0" smtClean="0"/>
              <a:t> </a:t>
            </a:r>
            <a:r>
              <a:rPr lang="it-IT" sz="1300" dirty="0" err="1" smtClean="0"/>
              <a:t>have</a:t>
            </a:r>
            <a:r>
              <a:rPr lang="it-IT" sz="1300" dirty="0" smtClean="0"/>
              <a:t> a </a:t>
            </a:r>
            <a:r>
              <a:rPr lang="it-IT" sz="1300" dirty="0" err="1" smtClean="0"/>
              <a:t>convolutionm</a:t>
            </a:r>
            <a:r>
              <a:rPr lang="it-IT" sz="1300" dirty="0" smtClean="0"/>
              <a:t> </a:t>
            </a:r>
            <a:r>
              <a:rPr lang="it-IT" sz="1300" dirty="0" err="1" smtClean="0"/>
              <a:t>for</a:t>
            </a:r>
            <a:r>
              <a:rPr lang="it-IT" sz="1300" dirty="0" smtClean="0"/>
              <a:t> the FT </a:t>
            </a:r>
            <a:r>
              <a:rPr lang="it-IT" sz="1300" dirty="0" err="1" smtClean="0"/>
              <a:t>properties</a:t>
            </a:r>
            <a:r>
              <a:rPr lang="it-IT" sz="1300" dirty="0" smtClean="0"/>
              <a:t> V can </a:t>
            </a:r>
            <a:r>
              <a:rPr lang="it-IT" sz="1300" dirty="0" err="1" smtClean="0"/>
              <a:t>be</a:t>
            </a:r>
            <a:r>
              <a:rPr lang="it-IT" sz="1300" dirty="0" smtClean="0"/>
              <a:t> </a:t>
            </a:r>
            <a:r>
              <a:rPr lang="it-IT" sz="1300" dirty="0" err="1" smtClean="0"/>
              <a:t>related</a:t>
            </a:r>
            <a:r>
              <a:rPr lang="it-IT" sz="1300" dirty="0" smtClean="0"/>
              <a:t> </a:t>
            </a:r>
            <a:r>
              <a:rPr lang="it-IT" sz="1300" dirty="0" err="1" smtClean="0"/>
              <a:t>to</a:t>
            </a:r>
            <a:r>
              <a:rPr lang="it-IT" sz="1300" dirty="0" smtClean="0"/>
              <a:t> the </a:t>
            </a:r>
            <a:r>
              <a:rPr lang="it-IT" sz="1300" dirty="0" err="1" smtClean="0"/>
              <a:t>squared</a:t>
            </a:r>
            <a:r>
              <a:rPr lang="it-IT" sz="1300" dirty="0" smtClean="0"/>
              <a:t> </a:t>
            </a:r>
            <a:r>
              <a:rPr lang="it-IT" sz="1300" dirty="0" err="1" smtClean="0"/>
              <a:t>Power</a:t>
            </a:r>
            <a:r>
              <a:rPr lang="it-IT" sz="1300" dirty="0" smtClean="0"/>
              <a:t> </a:t>
            </a:r>
            <a:r>
              <a:rPr lang="it-IT" sz="1300" dirty="0" err="1" smtClean="0"/>
              <a:t>Spectrum</a:t>
            </a:r>
            <a:r>
              <a:rPr lang="it-IT" sz="1300" dirty="0" smtClean="0"/>
              <a:t>,</a:t>
            </a:r>
            <a:r>
              <a:rPr lang="it-IT" sz="1300" dirty="0" err="1" smtClean="0"/>
              <a:t>too</a:t>
            </a:r>
            <a:r>
              <a:rPr lang="it-IT" sz="1300" dirty="0" smtClean="0"/>
              <a:t>. </a:t>
            </a:r>
            <a:r>
              <a:rPr lang="it-IT" sz="1300" dirty="0" err="1" smtClean="0"/>
              <a:t>This</a:t>
            </a:r>
            <a:r>
              <a:rPr lang="it-IT" sz="1300" dirty="0" smtClean="0"/>
              <a:t> </a:t>
            </a:r>
            <a:r>
              <a:rPr lang="it-IT" sz="1300" dirty="0" err="1" smtClean="0"/>
              <a:t>means</a:t>
            </a:r>
            <a:r>
              <a:rPr lang="it-IT" sz="1300" dirty="0" smtClean="0"/>
              <a:t> </a:t>
            </a:r>
            <a:r>
              <a:rPr lang="it-IT" sz="1300" dirty="0" err="1" smtClean="0"/>
              <a:t>that</a:t>
            </a:r>
            <a:r>
              <a:rPr lang="it-IT" sz="1300" dirty="0" smtClean="0"/>
              <a:t> information </a:t>
            </a:r>
            <a:r>
              <a:rPr lang="it-IT" sz="1300" dirty="0" err="1" smtClean="0"/>
              <a:t>about</a:t>
            </a:r>
            <a:r>
              <a:rPr lang="it-IT" sz="1300" dirty="0" smtClean="0"/>
              <a:t> </a:t>
            </a:r>
            <a:r>
              <a:rPr lang="it-IT" sz="1300" dirty="0" err="1" smtClean="0"/>
              <a:t>Visibility</a:t>
            </a:r>
            <a:r>
              <a:rPr lang="it-IT" sz="1300" dirty="0" smtClean="0"/>
              <a:t> </a:t>
            </a:r>
            <a:r>
              <a:rPr lang="it-IT" sz="1300" dirty="0" err="1" smtClean="0"/>
              <a:t>is</a:t>
            </a:r>
            <a:r>
              <a:rPr lang="it-IT" sz="1300" dirty="0" smtClean="0"/>
              <a:t> </a:t>
            </a:r>
            <a:r>
              <a:rPr lang="it-IT" sz="1300" dirty="0" err="1" smtClean="0"/>
              <a:t>contained</a:t>
            </a:r>
            <a:r>
              <a:rPr lang="it-IT" sz="1300" dirty="0" smtClean="0"/>
              <a:t> in the </a:t>
            </a:r>
            <a:r>
              <a:rPr lang="it-IT" sz="1300" dirty="0" err="1" smtClean="0"/>
              <a:t>Power</a:t>
            </a:r>
            <a:r>
              <a:rPr lang="it-IT" sz="1300" dirty="0" smtClean="0"/>
              <a:t> </a:t>
            </a:r>
            <a:r>
              <a:rPr lang="it-IT" sz="1300" dirty="0" err="1" smtClean="0"/>
              <a:t>Spectrum</a:t>
            </a:r>
            <a:r>
              <a:rPr lang="it-IT" sz="1300" dirty="0" smtClean="0"/>
              <a:t>.</a:t>
            </a:r>
          </a:p>
          <a:p>
            <a:pPr eaLnBrk="1" hangingPunct="1"/>
            <a:r>
              <a:rPr lang="it-IT" sz="1300" dirty="0" err="1" smtClean="0"/>
              <a:t>Varying</a:t>
            </a:r>
            <a:r>
              <a:rPr lang="it-IT" sz="1300" dirty="0" smtClean="0"/>
              <a:t> </a:t>
            </a:r>
            <a:r>
              <a:rPr lang="it-IT" sz="1300" dirty="0" err="1" smtClean="0"/>
              <a:t>Pinhole</a:t>
            </a:r>
            <a:r>
              <a:rPr lang="it-IT" sz="1300" dirty="0" smtClean="0"/>
              <a:t> </a:t>
            </a:r>
            <a:r>
              <a:rPr lang="it-IT" sz="1300" dirty="0" err="1" smtClean="0"/>
              <a:t>separation</a:t>
            </a:r>
            <a:r>
              <a:rPr lang="it-IT" sz="1300" dirty="0" smtClean="0"/>
              <a:t> </a:t>
            </a:r>
            <a:r>
              <a:rPr lang="it-IT" sz="1300" dirty="0" err="1" smtClean="0"/>
              <a:t>one</a:t>
            </a:r>
            <a:r>
              <a:rPr lang="it-IT" sz="1300" dirty="0" smtClean="0"/>
              <a:t> </a:t>
            </a:r>
            <a:r>
              <a:rPr lang="it-IT" sz="1300" dirty="0" err="1" smtClean="0"/>
              <a:t>would</a:t>
            </a:r>
            <a:r>
              <a:rPr lang="it-IT" sz="1300" dirty="0" smtClean="0"/>
              <a:t> </a:t>
            </a:r>
            <a:r>
              <a:rPr lang="it-IT" sz="1300" dirty="0" err="1" smtClean="0"/>
              <a:t>observe</a:t>
            </a:r>
            <a:r>
              <a:rPr lang="it-IT" sz="1300" dirty="0" smtClean="0"/>
              <a:t> </a:t>
            </a:r>
            <a:r>
              <a:rPr lang="it-IT" sz="1300" dirty="0" err="1" smtClean="0"/>
              <a:t>Fringes</a:t>
            </a:r>
            <a:r>
              <a:rPr lang="it-IT" sz="1300" dirty="0" smtClean="0"/>
              <a:t> </a:t>
            </a:r>
            <a:r>
              <a:rPr lang="it-IT" sz="1300" dirty="0" err="1" smtClean="0"/>
              <a:t>with</a:t>
            </a:r>
            <a:r>
              <a:rPr lang="it-IT" sz="1300" dirty="0" smtClean="0"/>
              <a:t> </a:t>
            </a:r>
            <a:r>
              <a:rPr lang="it-IT" sz="1300" dirty="0" err="1" smtClean="0"/>
              <a:t>different</a:t>
            </a:r>
            <a:r>
              <a:rPr lang="it-IT" sz="1300" dirty="0" smtClean="0"/>
              <a:t> </a:t>
            </a:r>
            <a:r>
              <a:rPr lang="it-IT" sz="1300" dirty="0" err="1" smtClean="0"/>
              <a:t>Period</a:t>
            </a:r>
            <a:r>
              <a:rPr lang="it-IT" sz="1300" dirty="0" smtClean="0"/>
              <a:t> and </a:t>
            </a:r>
            <a:r>
              <a:rPr lang="it-IT" sz="1300" dirty="0" err="1" smtClean="0"/>
              <a:t>Visibility</a:t>
            </a:r>
            <a:r>
              <a:rPr lang="it-IT" sz="1300" dirty="0" smtClean="0"/>
              <a:t>. So, </a:t>
            </a:r>
            <a:r>
              <a:rPr lang="it-IT" sz="1300" dirty="0" err="1" smtClean="0"/>
              <a:t>ideally</a:t>
            </a:r>
            <a:r>
              <a:rPr lang="it-IT" sz="1300" dirty="0" smtClean="0"/>
              <a:t>, </a:t>
            </a:r>
            <a:r>
              <a:rPr lang="it-IT" sz="1300" dirty="0" err="1" smtClean="0"/>
              <a:t>we</a:t>
            </a:r>
            <a:r>
              <a:rPr lang="it-IT" sz="1300" dirty="0" smtClean="0"/>
              <a:t> </a:t>
            </a:r>
            <a:r>
              <a:rPr lang="it-IT" sz="1300" dirty="0" err="1" smtClean="0"/>
              <a:t>could</a:t>
            </a:r>
            <a:r>
              <a:rPr lang="it-IT" sz="1300" dirty="0" smtClean="0"/>
              <a:t> </a:t>
            </a:r>
            <a:r>
              <a:rPr lang="it-IT" sz="1300" dirty="0" err="1" smtClean="0"/>
              <a:t>measure</a:t>
            </a:r>
            <a:r>
              <a:rPr lang="it-IT" sz="1300" dirty="0" smtClean="0"/>
              <a:t> the </a:t>
            </a:r>
            <a:r>
              <a:rPr lang="it-IT" sz="1300" dirty="0" err="1" smtClean="0"/>
              <a:t>coherence</a:t>
            </a:r>
            <a:r>
              <a:rPr lang="it-IT" sz="1300" dirty="0" smtClean="0"/>
              <a:t> </a:t>
            </a:r>
            <a:r>
              <a:rPr lang="it-IT" sz="1300" dirty="0" err="1" smtClean="0"/>
              <a:t>by</a:t>
            </a:r>
            <a:r>
              <a:rPr lang="it-IT" sz="1300" dirty="0" smtClean="0"/>
              <a:t> </a:t>
            </a:r>
            <a:r>
              <a:rPr lang="it-IT" sz="1300" dirty="0" err="1" smtClean="0"/>
              <a:t>spanning</a:t>
            </a:r>
            <a:r>
              <a:rPr lang="it-IT" sz="1300" dirty="0" smtClean="0"/>
              <a:t> </a:t>
            </a:r>
            <a:r>
              <a:rPr lang="it-IT" sz="1300" dirty="0" err="1" smtClean="0"/>
              <a:t>all</a:t>
            </a:r>
            <a:r>
              <a:rPr lang="it-IT" sz="1300" dirty="0" smtClean="0"/>
              <a:t> the possibile </a:t>
            </a:r>
            <a:r>
              <a:rPr lang="it-IT" sz="1300" dirty="0" err="1" smtClean="0"/>
              <a:t>distances</a:t>
            </a:r>
            <a:r>
              <a:rPr lang="it-IT" sz="1300" dirty="0" smtClean="0"/>
              <a:t>. </a:t>
            </a:r>
            <a:r>
              <a:rPr lang="it-IT" sz="1300" dirty="0" err="1" smtClean="0"/>
              <a:t>However</a:t>
            </a:r>
            <a:r>
              <a:rPr lang="it-IT" sz="1300" dirty="0" smtClean="0"/>
              <a:t>, the </a:t>
            </a:r>
            <a:r>
              <a:rPr lang="it-IT" sz="1300" dirty="0" err="1" smtClean="0"/>
              <a:t>same</a:t>
            </a:r>
            <a:r>
              <a:rPr lang="it-IT" sz="1300" dirty="0" smtClean="0"/>
              <a:t> information </a:t>
            </a:r>
            <a:r>
              <a:rPr lang="it-IT" sz="1300" dirty="0" err="1" smtClean="0"/>
              <a:t>about</a:t>
            </a:r>
            <a:r>
              <a:rPr lang="it-IT" sz="1300" dirty="0" smtClean="0"/>
              <a:t> </a:t>
            </a:r>
            <a:r>
              <a:rPr lang="it-IT" sz="1300" dirty="0" err="1" smtClean="0"/>
              <a:t>visibility</a:t>
            </a:r>
            <a:r>
              <a:rPr lang="it-IT" sz="1300" dirty="0" smtClean="0"/>
              <a:t> can </a:t>
            </a:r>
            <a:r>
              <a:rPr lang="it-IT" sz="1300" dirty="0" err="1" smtClean="0"/>
              <a:t>be</a:t>
            </a:r>
            <a:r>
              <a:rPr lang="it-IT" sz="1300" dirty="0" smtClean="0"/>
              <a:t> </a:t>
            </a:r>
            <a:r>
              <a:rPr lang="it-IT" sz="1300" dirty="0" err="1" smtClean="0"/>
              <a:t>obtained</a:t>
            </a:r>
            <a:r>
              <a:rPr lang="it-IT" sz="1300" dirty="0" smtClean="0"/>
              <a:t> </a:t>
            </a:r>
            <a:r>
              <a:rPr lang="it-IT" sz="1300" dirty="0" err="1" smtClean="0"/>
              <a:t>by</a:t>
            </a:r>
            <a:r>
              <a:rPr lang="it-IT" sz="1300" dirty="0" smtClean="0"/>
              <a:t> </a:t>
            </a:r>
            <a:r>
              <a:rPr lang="it-IT" sz="1300" dirty="0" err="1" smtClean="0"/>
              <a:t>Measuring</a:t>
            </a:r>
            <a:r>
              <a:rPr lang="it-IT" sz="1300" dirty="0" smtClean="0"/>
              <a:t> the </a:t>
            </a:r>
            <a:r>
              <a:rPr lang="it-IT" sz="1300" dirty="0" err="1" smtClean="0"/>
              <a:t>corresponding</a:t>
            </a:r>
            <a:r>
              <a:rPr lang="it-IT" sz="1300" dirty="0" smtClean="0"/>
              <a:t> Fourier </a:t>
            </a:r>
            <a:r>
              <a:rPr lang="it-IT" sz="1300" dirty="0" err="1" smtClean="0"/>
              <a:t>Component</a:t>
            </a:r>
            <a:r>
              <a:rPr lang="it-IT" sz="1300" dirty="0" smtClean="0"/>
              <a:t> in the </a:t>
            </a:r>
            <a:r>
              <a:rPr lang="it-IT" sz="1300" dirty="0" err="1" smtClean="0"/>
              <a:t>Power</a:t>
            </a:r>
            <a:r>
              <a:rPr lang="it-IT" sz="1300" dirty="0" smtClean="0"/>
              <a:t> </a:t>
            </a:r>
            <a:r>
              <a:rPr lang="it-IT" sz="1300" dirty="0" err="1" smtClean="0"/>
              <a:t>Spectrum</a:t>
            </a:r>
            <a:r>
              <a:rPr lang="it-IT" sz="1300" dirty="0" smtClean="0"/>
              <a:t> </a:t>
            </a:r>
            <a:r>
              <a:rPr lang="it-IT" sz="1300" dirty="0" err="1" smtClean="0"/>
              <a:t>of</a:t>
            </a:r>
            <a:r>
              <a:rPr lang="it-IT" sz="1300" dirty="0" smtClean="0"/>
              <a:t> a </a:t>
            </a:r>
            <a:r>
              <a:rPr lang="it-IT" sz="1300" dirty="0" err="1" smtClean="0"/>
              <a:t>Near</a:t>
            </a:r>
            <a:r>
              <a:rPr lang="it-IT" sz="1300" dirty="0" smtClean="0"/>
              <a:t> </a:t>
            </a:r>
            <a:r>
              <a:rPr lang="it-IT" sz="1300" dirty="0" err="1" smtClean="0"/>
              <a:t>Field</a:t>
            </a:r>
            <a:r>
              <a:rPr lang="it-IT" sz="1300" dirty="0" smtClean="0"/>
              <a:t> </a:t>
            </a:r>
            <a:r>
              <a:rPr lang="it-IT" sz="1300" dirty="0" err="1" smtClean="0"/>
              <a:t>Speckle</a:t>
            </a:r>
            <a:r>
              <a:rPr lang="it-IT" sz="1300" dirty="0" smtClean="0"/>
              <a:t> System </a:t>
            </a:r>
            <a:r>
              <a:rPr lang="it-IT" sz="1300" dirty="0" err="1" smtClean="0"/>
              <a:t>produced</a:t>
            </a:r>
            <a:r>
              <a:rPr lang="it-IT" sz="1300" dirty="0" smtClean="0"/>
              <a:t> </a:t>
            </a:r>
            <a:r>
              <a:rPr lang="it-IT" sz="1300" dirty="0" err="1" smtClean="0"/>
              <a:t>by</a:t>
            </a:r>
            <a:r>
              <a:rPr lang="it-IT" sz="1300" dirty="0" smtClean="0"/>
              <a:t> </a:t>
            </a:r>
            <a:r>
              <a:rPr lang="it-IT" sz="1300" dirty="0" err="1" smtClean="0"/>
              <a:t>small</a:t>
            </a:r>
            <a:r>
              <a:rPr lang="it-IT" sz="1300" dirty="0" smtClean="0"/>
              <a:t> </a:t>
            </a:r>
            <a:r>
              <a:rPr lang="it-IT" sz="1300" dirty="0" err="1" smtClean="0"/>
              <a:t>Particles</a:t>
            </a:r>
            <a:r>
              <a:rPr lang="it-IT" sz="1300" dirty="0" smtClean="0"/>
              <a:t>.</a:t>
            </a:r>
          </a:p>
          <a:p>
            <a:pPr eaLnBrk="1" hangingPunct="1"/>
            <a:r>
              <a:rPr lang="it-IT" sz="1300" dirty="0" smtClean="0"/>
              <a:t>[1’45’’-2’] Lunga</a:t>
            </a:r>
          </a:p>
          <a:p>
            <a:pPr eaLnBrk="1" hangingPunct="1"/>
            <a:r>
              <a:rPr lang="it-IT" sz="1300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461266-7A72-404E-B67E-0AAD7D3F3791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GB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35140-A03F-4401-948A-B45E15537E2F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448F0-E7EB-4476-AE4E-6D7ECB94582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baseline="0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448F0-E7EB-4476-AE4E-6D7ECB94582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noProof="0" dirty="0" smtClean="0">
              <a:ea typeface="ヒラギノ角ゴ Pro W3"/>
              <a:cs typeface="ヒラギノ角ゴ Pro W3"/>
            </a:endParaRP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448F0-E7EB-4476-AE4E-6D7ECB945824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C8143-99E3-4F67-ACB6-E78B6F8BE1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E99B9-38DC-4DEB-8203-54D062FFF4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5947-6F9A-461A-AFFE-AABFCC9630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880AB-3D57-4184-9237-67F9A43F27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3A59-6BB5-40D8-8F4C-5DC29F38C5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86462-9B34-451D-B6A0-253E115861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8614-353D-4DCC-A0EB-DC1D192C9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47E63-3D60-4058-A0BF-27F2055CFB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C41C0-827D-4D74-8B92-E05DA5B55B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DF8BE-5268-4D9C-B813-3FBAB52ABE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8F3B6-2C3B-44F1-9F97-8A22DD6973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35300" cy="365125"/>
          </a:xfrm>
        </p:spPr>
        <p:txBody>
          <a:bodyPr/>
          <a:lstStyle>
            <a:lvl1pPr algn="ctr">
              <a:defRPr sz="1200" i="1">
                <a:solidFill>
                  <a:srgbClr val="EF661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708400" y="6356350"/>
            <a:ext cx="20161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</a:t>
            </a:r>
            <a:r>
              <a:rPr lang="it-IT" err="1"/>
              <a:t>Chiadroni</a:t>
            </a:r>
            <a:r>
              <a:rPr lang="it-IT"/>
              <a:t>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4931A-3B39-48C7-AA4C-42107164AC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8023-6486-4DD3-AD56-EB6CF9C89A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BE7B3-8CC2-4A8E-A257-8B6CABF655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FA35-CED2-4888-ABEF-18F09FEC53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069B1-B684-42DE-9D12-98E2184531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A8C4E-3BBC-4CEC-8F82-6473F1B6C6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B5F3-EAB5-4267-9D3A-D032B3CBA5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98BD-A53E-4C51-BE6D-46C002B6D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293EA-0BEF-4A1F-9512-FA9473983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77D73-94C5-40AB-8FCB-2903F67509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D9F40-A0F7-44F3-AB2A-0F5812C7E2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A5307B-B675-4C00-B0E8-CDC5CC4CD2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65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Karlsruhe Institute of Technology – ANKA April 23rd, 2012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E. Chiadroni (INFN-LNF)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5A3369-1AB9-430D-BC20-8FC2374032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Daniele\Desktop\immagini%20slide\ricentrate.avi" TargetMode="External"/><Relationship Id="rId6" Type="http://schemas.openxmlformats.org/officeDocument/2006/relationships/image" Target="../media/image122.png"/><Relationship Id="rId5" Type="http://schemas.openxmlformats.org/officeDocument/2006/relationships/image" Target="../media/image83.png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E:\backup\enrica\My_seminars\44thLNF_SC\4povercomp.avi" TargetMode="External"/><Relationship Id="rId4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39975" y="6021388"/>
            <a:ext cx="4679950" cy="720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Enrica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 behalf of the SPARC_LAB collaboration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CasellaDiTesto 3"/>
          <p:cNvSpPr txBox="1">
            <a:spLocks noChangeArrowheads="1"/>
          </p:cNvSpPr>
          <p:nvPr/>
        </p:nvSpPr>
        <p:spPr bwMode="auto">
          <a:xfrm>
            <a:off x="1887538" y="260350"/>
            <a:ext cx="56038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>
                <a:solidFill>
                  <a:srgbClr val="EF6611"/>
                </a:solidFill>
                <a:cs typeface="Arial" pitchFamily="34" charset="0"/>
              </a:rPr>
              <a:t>44</a:t>
            </a:r>
            <a:r>
              <a:rPr lang="en-US" sz="2400" i="1" baseline="30000">
                <a:solidFill>
                  <a:srgbClr val="EF6611"/>
                </a:solidFill>
                <a:cs typeface="Arial" pitchFamily="34" charset="0"/>
              </a:rPr>
              <a:t>th</a:t>
            </a:r>
            <a:r>
              <a:rPr lang="en-US" sz="2400" i="1">
                <a:solidFill>
                  <a:srgbClr val="EF6611"/>
                </a:solidFill>
                <a:cs typeface="Arial" pitchFamily="34" charset="0"/>
              </a:rPr>
              <a:t> LNF Scientific Committee Meeting </a:t>
            </a:r>
          </a:p>
          <a:p>
            <a:pPr algn="ctr"/>
            <a:r>
              <a:rPr lang="en-US" sz="2400" i="1">
                <a:solidFill>
                  <a:srgbClr val="EF6611"/>
                </a:solidFill>
                <a:cs typeface="Arial" pitchFamily="34" charset="0"/>
              </a:rPr>
              <a:t>June 4</a:t>
            </a:r>
            <a:r>
              <a:rPr lang="en-US" sz="2400" i="1" baseline="30000">
                <a:solidFill>
                  <a:srgbClr val="EF6611"/>
                </a:solidFill>
                <a:cs typeface="Arial" pitchFamily="34" charset="0"/>
              </a:rPr>
              <a:t>th</a:t>
            </a:r>
            <a:r>
              <a:rPr lang="en-US" sz="2400" i="1">
                <a:solidFill>
                  <a:srgbClr val="EF6611"/>
                </a:solidFill>
                <a:cs typeface="Arial" pitchFamily="34" charset="0"/>
              </a:rPr>
              <a:t>, 2012</a:t>
            </a:r>
            <a:endParaRPr lang="en-US" sz="2400">
              <a:solidFill>
                <a:srgbClr val="EF6611"/>
              </a:solidFill>
              <a:cs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5650" y="4724400"/>
            <a:ext cx="75612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EF6611"/>
                </a:solidFill>
                <a:cs typeface="Arial" pitchFamily="34" charset="0"/>
              </a:rPr>
              <a:t>Mission of SPARC_LAB is primarily to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integrate and harmonize</a:t>
            </a:r>
            <a:r>
              <a:rPr lang="en-US" sz="1600" b="1" i="1" dirty="0">
                <a:solidFill>
                  <a:srgbClr val="EF6611"/>
                </a:solidFill>
                <a:cs typeface="Arial" pitchFamily="34" charset="0"/>
              </a:rPr>
              <a:t> all the existing activities at the test-facility,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coordinate</a:t>
            </a:r>
            <a:r>
              <a:rPr lang="en-US" sz="1600" b="1" i="1" dirty="0">
                <a:solidFill>
                  <a:srgbClr val="EF6611"/>
                </a:solidFill>
                <a:cs typeface="Arial" pitchFamily="34" charset="0"/>
              </a:rPr>
              <a:t> commissioning, operation and upgrade of the experiments,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stimulate research and development</a:t>
            </a:r>
            <a:r>
              <a:rPr lang="en-US" sz="1600" b="1" i="1" dirty="0">
                <a:solidFill>
                  <a:srgbClr val="EF6611"/>
                </a:solidFill>
                <a:cs typeface="Arial" pitchFamily="34" charset="0"/>
              </a:rPr>
              <a:t> and submissions of proposals for experiments to be performed at the SPARC_LAB test-facility.</a:t>
            </a:r>
            <a:endParaRPr lang="en-US" sz="1600" i="1" dirty="0">
              <a:cs typeface="Arial" pitchFamily="34" charset="0"/>
            </a:endParaRPr>
          </a:p>
        </p:txBody>
      </p:sp>
      <p:pic>
        <p:nvPicPr>
          <p:cNvPr id="12" name="Immagine 11" descr="tit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8538" y="1484313"/>
            <a:ext cx="4606925" cy="303688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SPARC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Photoinjector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A07DA44B-4436-4B13-BCDD-FE4EBF21D31D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8439" name="Picture 10" descr="SPARC10"/>
          <p:cNvPicPr>
            <a:picLocks noChangeAspect="1" noChangeArrowheads="1"/>
          </p:cNvPicPr>
          <p:nvPr/>
        </p:nvPicPr>
        <p:blipFill>
          <a:blip r:embed="rId3" cstate="print"/>
          <a:srcRect l="47261" t="21951" r="2644" b="33781"/>
          <a:stretch>
            <a:fillRect/>
          </a:stretch>
        </p:blipFill>
        <p:spPr bwMode="auto">
          <a:xfrm>
            <a:off x="504825" y="1196975"/>
            <a:ext cx="8172450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0" name="Group 3"/>
          <p:cNvGrpSpPr>
            <a:grpSpLocks/>
          </p:cNvGrpSpPr>
          <p:nvPr/>
        </p:nvGrpSpPr>
        <p:grpSpPr bwMode="auto">
          <a:xfrm>
            <a:off x="7023100" y="3321050"/>
            <a:ext cx="1393825" cy="1862138"/>
            <a:chOff x="6720" y="1968"/>
            <a:chExt cx="1248" cy="1669"/>
          </a:xfrm>
        </p:grpSpPr>
        <p:sp>
          <p:nvSpPr>
            <p:cNvPr id="18461" name="Text Box 4"/>
            <p:cNvSpPr txBox="1">
              <a:spLocks/>
            </p:cNvSpPr>
            <p:nvPr/>
          </p:nvSpPr>
          <p:spPr bwMode="auto">
            <a:xfrm>
              <a:off x="6720" y="2975"/>
              <a:ext cx="1248" cy="66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FF00"/>
                  </a:solidFill>
                  <a:latin typeface="American Typewriter"/>
                  <a:ea typeface="ヒラギノ明朝 Pro W3"/>
                  <a:cs typeface="ヒラギノ明朝 Pro W3"/>
                </a:rPr>
                <a:t>S-band Gun</a:t>
              </a:r>
            </a:p>
          </p:txBody>
        </p:sp>
        <p:sp>
          <p:nvSpPr>
            <p:cNvPr id="18462" name="Line 5"/>
            <p:cNvSpPr>
              <a:spLocks noChangeShapeType="1"/>
            </p:cNvSpPr>
            <p:nvPr/>
          </p:nvSpPr>
          <p:spPr bwMode="auto">
            <a:xfrm flipH="1" flipV="1">
              <a:off x="7248" y="1968"/>
              <a:ext cx="4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1428" tIns="45714" rIns="91428" bIns="45714">
              <a:spAutoFit/>
            </a:bodyPr>
            <a:lstStyle/>
            <a:p>
              <a:endParaRPr lang="it-IT"/>
            </a:p>
          </p:txBody>
        </p:sp>
      </p:grpSp>
      <p:grpSp>
        <p:nvGrpSpPr>
          <p:cNvPr id="18441" name="Group 6"/>
          <p:cNvGrpSpPr>
            <a:grpSpLocks/>
          </p:cNvGrpSpPr>
          <p:nvPr/>
        </p:nvGrpSpPr>
        <p:grpSpPr bwMode="auto">
          <a:xfrm>
            <a:off x="6754813" y="1512888"/>
            <a:ext cx="1395412" cy="1433512"/>
            <a:chOff x="6480" y="349"/>
            <a:chExt cx="1248" cy="1283"/>
          </a:xfrm>
        </p:grpSpPr>
        <p:sp>
          <p:nvSpPr>
            <p:cNvPr id="18459" name="Text Box 7"/>
            <p:cNvSpPr txBox="1">
              <a:spLocks/>
            </p:cNvSpPr>
            <p:nvPr/>
          </p:nvSpPr>
          <p:spPr bwMode="auto">
            <a:xfrm>
              <a:off x="6480" y="349"/>
              <a:ext cx="1248" cy="66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latin typeface="American Typewriter"/>
                  <a:ea typeface="ヒラギノ明朝 Pro W3"/>
                  <a:cs typeface="ヒラギノ明朝 Pro W3"/>
                </a:rPr>
                <a:t>Velocity Bunching</a:t>
              </a:r>
            </a:p>
          </p:txBody>
        </p:sp>
        <p:sp>
          <p:nvSpPr>
            <p:cNvPr id="18460" name="Line 8"/>
            <p:cNvSpPr>
              <a:spLocks noChangeShapeType="1"/>
            </p:cNvSpPr>
            <p:nvPr/>
          </p:nvSpPr>
          <p:spPr bwMode="auto">
            <a:xfrm flipH="1">
              <a:off x="6912" y="1008"/>
              <a:ext cx="144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28" tIns="45714" rIns="91428" bIns="45714">
              <a:spAutoFit/>
            </a:bodyPr>
            <a:lstStyle/>
            <a:p>
              <a:endParaRPr lang="it-IT"/>
            </a:p>
          </p:txBody>
        </p:sp>
      </p:grpSp>
      <p:grpSp>
        <p:nvGrpSpPr>
          <p:cNvPr id="18442" name="Group 9"/>
          <p:cNvGrpSpPr>
            <a:grpSpLocks/>
          </p:cNvGrpSpPr>
          <p:nvPr/>
        </p:nvGrpSpPr>
        <p:grpSpPr bwMode="auto">
          <a:xfrm>
            <a:off x="5184775" y="3602038"/>
            <a:ext cx="1660525" cy="1809750"/>
            <a:chOff x="5376" y="2016"/>
            <a:chExt cx="1488" cy="1624"/>
          </a:xfrm>
        </p:grpSpPr>
        <p:sp>
          <p:nvSpPr>
            <p:cNvPr id="18456" name="Text Box 10"/>
            <p:cNvSpPr txBox="1">
              <a:spLocks/>
            </p:cNvSpPr>
            <p:nvPr/>
          </p:nvSpPr>
          <p:spPr bwMode="auto">
            <a:xfrm>
              <a:off x="5376" y="2977"/>
              <a:ext cx="1248" cy="66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latin typeface="American Typewriter"/>
                  <a:ea typeface="ヒラギノ明朝 Pro W3"/>
                  <a:cs typeface="ヒラギノ明朝 Pro W3"/>
                </a:rPr>
                <a:t>Long Solenoids</a:t>
              </a:r>
            </a:p>
          </p:txBody>
        </p:sp>
        <p:sp>
          <p:nvSpPr>
            <p:cNvPr id="18457" name="Line 11"/>
            <p:cNvSpPr>
              <a:spLocks noChangeShapeType="1"/>
            </p:cNvSpPr>
            <p:nvPr/>
          </p:nvSpPr>
          <p:spPr bwMode="auto">
            <a:xfrm flipV="1">
              <a:off x="6000" y="2256"/>
              <a:ext cx="28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28" tIns="45714" rIns="91428" bIns="45714">
              <a:spAutoFit/>
            </a:bodyPr>
            <a:lstStyle/>
            <a:p>
              <a:endParaRPr lang="it-IT"/>
            </a:p>
          </p:txBody>
        </p:sp>
        <p:sp>
          <p:nvSpPr>
            <p:cNvPr id="18458" name="Line 12"/>
            <p:cNvSpPr>
              <a:spLocks noChangeShapeType="1"/>
            </p:cNvSpPr>
            <p:nvPr/>
          </p:nvSpPr>
          <p:spPr bwMode="auto">
            <a:xfrm flipV="1">
              <a:off x="6432" y="2016"/>
              <a:ext cx="43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28" tIns="45714" rIns="91428" bIns="45714">
              <a:spAutoFit/>
            </a:bodyPr>
            <a:lstStyle/>
            <a:p>
              <a:endParaRPr lang="it-IT"/>
            </a:p>
          </p:txBody>
        </p:sp>
      </p:grpSp>
      <p:grpSp>
        <p:nvGrpSpPr>
          <p:cNvPr id="18443" name="Group 13"/>
          <p:cNvGrpSpPr>
            <a:grpSpLocks/>
          </p:cNvGrpSpPr>
          <p:nvPr/>
        </p:nvGrpSpPr>
        <p:grpSpPr bwMode="auto">
          <a:xfrm>
            <a:off x="1801813" y="2611438"/>
            <a:ext cx="2590800" cy="2359025"/>
            <a:chOff x="2814" y="1024"/>
            <a:chExt cx="2322" cy="2112"/>
          </a:xfrm>
        </p:grpSpPr>
        <p:sp>
          <p:nvSpPr>
            <p:cNvPr id="18453" name="Line 14"/>
            <p:cNvSpPr>
              <a:spLocks noChangeShapeType="1"/>
            </p:cNvSpPr>
            <p:nvPr/>
          </p:nvSpPr>
          <p:spPr bwMode="auto">
            <a:xfrm flipV="1">
              <a:off x="3588" y="2448"/>
              <a:ext cx="1548" cy="6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91428" tIns="45714" rIns="91428" bIns="45714">
              <a:spAutoFit/>
            </a:bodyPr>
            <a:lstStyle/>
            <a:p>
              <a:endParaRPr lang="it-IT"/>
            </a:p>
          </p:txBody>
        </p:sp>
        <p:sp>
          <p:nvSpPr>
            <p:cNvPr id="18454" name="Text Box 15"/>
            <p:cNvSpPr txBox="1">
              <a:spLocks/>
            </p:cNvSpPr>
            <p:nvPr/>
          </p:nvSpPr>
          <p:spPr bwMode="auto">
            <a:xfrm>
              <a:off x="2814" y="1024"/>
              <a:ext cx="1392" cy="9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0000"/>
                  </a:solidFill>
                  <a:latin typeface="American Typewriter"/>
                  <a:ea typeface="ヒラギノ明朝 Pro W3"/>
                  <a:cs typeface="ヒラギノ明朝 Pro W3"/>
                </a:rPr>
                <a:t>Diagnostic and Matching</a:t>
              </a:r>
            </a:p>
          </p:txBody>
        </p:sp>
        <p:sp>
          <p:nvSpPr>
            <p:cNvPr id="18455" name="Line 16"/>
            <p:cNvSpPr>
              <a:spLocks noChangeShapeType="1"/>
            </p:cNvSpPr>
            <p:nvPr/>
          </p:nvSpPr>
          <p:spPr bwMode="auto">
            <a:xfrm>
              <a:off x="3652" y="1975"/>
              <a:ext cx="956" cy="6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endParaRPr lang="it-IT"/>
            </a:p>
          </p:txBody>
        </p:sp>
      </p:grpSp>
      <p:grpSp>
        <p:nvGrpSpPr>
          <p:cNvPr id="18444" name="Group 23"/>
          <p:cNvGrpSpPr>
            <a:grpSpLocks/>
          </p:cNvGrpSpPr>
          <p:nvPr/>
        </p:nvGrpSpPr>
        <p:grpSpPr bwMode="auto">
          <a:xfrm>
            <a:off x="4394200" y="1552575"/>
            <a:ext cx="2789238" cy="2697163"/>
            <a:chOff x="4364" y="384"/>
            <a:chExt cx="2500" cy="2416"/>
          </a:xfrm>
        </p:grpSpPr>
        <p:grpSp>
          <p:nvGrpSpPr>
            <p:cNvPr id="18448" name="Group 24"/>
            <p:cNvGrpSpPr>
              <a:grpSpLocks/>
            </p:cNvGrpSpPr>
            <p:nvPr/>
          </p:nvGrpSpPr>
          <p:grpSpPr bwMode="auto">
            <a:xfrm>
              <a:off x="4364" y="384"/>
              <a:ext cx="2500" cy="2416"/>
              <a:chOff x="4364" y="384"/>
              <a:chExt cx="2500" cy="2416"/>
            </a:xfrm>
          </p:grpSpPr>
          <p:sp>
            <p:nvSpPr>
              <p:cNvPr id="18450" name="Line 25"/>
              <p:cNvSpPr>
                <a:spLocks noChangeShapeType="1"/>
              </p:cNvSpPr>
              <p:nvPr/>
            </p:nvSpPr>
            <p:spPr bwMode="auto">
              <a:xfrm flipV="1">
                <a:off x="4364" y="1632"/>
                <a:ext cx="2500" cy="1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91418" tIns="45706" rIns="91418" bIns="45706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8451" name="Text Box 26"/>
              <p:cNvSpPr txBox="1">
                <a:spLocks/>
              </p:cNvSpPr>
              <p:nvPr/>
            </p:nvSpPr>
            <p:spPr bwMode="auto">
              <a:xfrm>
                <a:off x="4752" y="384"/>
                <a:ext cx="1248" cy="951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lIns="91418" tIns="45706" rIns="91418" bIns="45706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100">
                    <a:solidFill>
                      <a:srgbClr val="FFFF00"/>
                    </a:solidFill>
                    <a:latin typeface="American Typewriter"/>
                    <a:ea typeface="ヒラギノ明朝 Pro W3"/>
                    <a:cs typeface="ヒラギノ明朝 Pro W3"/>
                  </a:rPr>
                  <a:t>170 MeV S-band linac</a:t>
                </a:r>
              </a:p>
            </p:txBody>
          </p:sp>
          <p:sp>
            <p:nvSpPr>
              <p:cNvPr id="18452" name="Line 27"/>
              <p:cNvSpPr>
                <a:spLocks noChangeShapeType="1"/>
              </p:cNvSpPr>
              <p:nvPr/>
            </p:nvSpPr>
            <p:spPr bwMode="auto">
              <a:xfrm>
                <a:off x="5461" y="1316"/>
                <a:ext cx="779" cy="60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lIns="91418" tIns="45706" rIns="91418" bIns="45706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8449" name="Text Box 28"/>
            <p:cNvSpPr txBox="1">
              <a:spLocks/>
            </p:cNvSpPr>
            <p:nvPr/>
          </p:nvSpPr>
          <p:spPr bwMode="auto">
            <a:xfrm>
              <a:off x="5267" y="1777"/>
              <a:ext cx="877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6" rIns="91418" bIns="45706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100">
                  <a:solidFill>
                    <a:srgbClr val="FFFF00"/>
                  </a:solidFill>
                  <a:latin typeface="American Typewriter"/>
                  <a:ea typeface="ヒラギノ明朝 Pro W3"/>
                  <a:cs typeface="ヒラギノ明朝 Pro W3"/>
                </a:rPr>
                <a:t>12 m</a:t>
              </a:r>
            </a:p>
          </p:txBody>
        </p:sp>
      </p:grpSp>
      <p:pic>
        <p:nvPicPr>
          <p:cNvPr id="18445" name="Picture 11" descr="Istantanea 2008-02-05 19-20-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3" y="1268413"/>
            <a:ext cx="27066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9" descr="Istantanea 2008-02-05 19-18-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3888" y="1673225"/>
            <a:ext cx="5794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6825" y="1660525"/>
            <a:ext cx="7524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SPARC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Photoinjector</a:t>
            </a:r>
            <a:endParaRPr lang="it-IT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DAF7C84-65A0-47BB-A32D-91455E5E5F8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2535" name="Picture 2" descr="INFN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410" y="1196975"/>
            <a:ext cx="8459788" cy="5286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6" name="Line 3"/>
          <p:cNvSpPr>
            <a:spLocks noChangeShapeType="1"/>
          </p:cNvSpPr>
          <p:nvPr/>
        </p:nvSpPr>
        <p:spPr bwMode="auto">
          <a:xfrm flipV="1">
            <a:off x="2954338" y="1570038"/>
            <a:ext cx="1231900" cy="1584325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37" name="Text Box 4"/>
          <p:cNvSpPr txBox="1">
            <a:spLocks/>
          </p:cNvSpPr>
          <p:nvPr/>
        </p:nvSpPr>
        <p:spPr bwMode="auto">
          <a:xfrm>
            <a:off x="4229100" y="5949950"/>
            <a:ext cx="1700213" cy="584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FEL Single Spike</a:t>
            </a:r>
          </a:p>
        </p:txBody>
      </p:sp>
      <p:sp>
        <p:nvSpPr>
          <p:cNvPr id="22538" name="Text Box 5"/>
          <p:cNvSpPr txBox="1">
            <a:spLocks/>
          </p:cNvSpPr>
          <p:nvPr/>
        </p:nvSpPr>
        <p:spPr bwMode="auto">
          <a:xfrm>
            <a:off x="4229100" y="2416175"/>
            <a:ext cx="1363663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THz Radiation</a:t>
            </a:r>
          </a:p>
        </p:txBody>
      </p:sp>
      <p:sp>
        <p:nvSpPr>
          <p:cNvPr id="22539" name="Line 6"/>
          <p:cNvSpPr>
            <a:spLocks noChangeShapeType="1"/>
          </p:cNvSpPr>
          <p:nvPr/>
        </p:nvSpPr>
        <p:spPr bwMode="auto">
          <a:xfrm flipV="1">
            <a:off x="2954338" y="2493963"/>
            <a:ext cx="1231900" cy="660400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40" name="Text Box 7"/>
          <p:cNvSpPr txBox="1">
            <a:spLocks/>
          </p:cNvSpPr>
          <p:nvPr/>
        </p:nvSpPr>
        <p:spPr bwMode="auto">
          <a:xfrm>
            <a:off x="4189413" y="3157538"/>
            <a:ext cx="1363662" cy="338137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LWFA_ext</a:t>
            </a:r>
          </a:p>
        </p:txBody>
      </p:sp>
      <p:sp>
        <p:nvSpPr>
          <p:cNvPr id="22541" name="Line 8"/>
          <p:cNvSpPr>
            <a:spLocks noChangeShapeType="1"/>
          </p:cNvSpPr>
          <p:nvPr/>
        </p:nvSpPr>
        <p:spPr bwMode="auto">
          <a:xfrm>
            <a:off x="2954338" y="3154363"/>
            <a:ext cx="1231900" cy="174625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42" name="Text Box 9"/>
          <p:cNvSpPr txBox="1">
            <a:spLocks/>
          </p:cNvSpPr>
          <p:nvPr/>
        </p:nvSpPr>
        <p:spPr bwMode="auto">
          <a:xfrm>
            <a:off x="4229100" y="4165600"/>
            <a:ext cx="1363663" cy="584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LASER COMB</a:t>
            </a:r>
          </a:p>
        </p:txBody>
      </p:sp>
      <p:sp>
        <p:nvSpPr>
          <p:cNvPr id="22543" name="Text Box 10"/>
          <p:cNvSpPr txBox="1">
            <a:spLocks/>
          </p:cNvSpPr>
          <p:nvPr/>
        </p:nvSpPr>
        <p:spPr bwMode="auto">
          <a:xfrm>
            <a:off x="474663" y="2981325"/>
            <a:ext cx="2452687" cy="369888"/>
          </a:xfrm>
          <a:prstGeom prst="rect">
            <a:avLst/>
          </a:prstGeom>
          <a:solidFill>
            <a:schemeClr val="tx1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Velocity Bunching</a:t>
            </a:r>
          </a:p>
        </p:txBody>
      </p:sp>
      <p:sp>
        <p:nvSpPr>
          <p:cNvPr id="22544" name="Line 12"/>
          <p:cNvSpPr>
            <a:spLocks noChangeShapeType="1"/>
          </p:cNvSpPr>
          <p:nvPr/>
        </p:nvSpPr>
        <p:spPr bwMode="auto">
          <a:xfrm>
            <a:off x="2954338" y="3154363"/>
            <a:ext cx="1231900" cy="1143000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45" name="Text Box 13"/>
          <p:cNvSpPr txBox="1">
            <a:spLocks/>
          </p:cNvSpPr>
          <p:nvPr/>
        </p:nvSpPr>
        <p:spPr bwMode="auto">
          <a:xfrm>
            <a:off x="6516688" y="4171950"/>
            <a:ext cx="1631950" cy="339725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PWFA</a:t>
            </a:r>
          </a:p>
        </p:txBody>
      </p:sp>
      <p:sp>
        <p:nvSpPr>
          <p:cNvPr id="22546" name="Line 14"/>
          <p:cNvSpPr>
            <a:spLocks noChangeShapeType="1"/>
          </p:cNvSpPr>
          <p:nvPr/>
        </p:nvSpPr>
        <p:spPr bwMode="auto">
          <a:xfrm flipV="1">
            <a:off x="5637213" y="3857625"/>
            <a:ext cx="792162" cy="439738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47" name="Line 15"/>
          <p:cNvSpPr>
            <a:spLocks noChangeShapeType="1"/>
          </p:cNvSpPr>
          <p:nvPr/>
        </p:nvSpPr>
        <p:spPr bwMode="auto">
          <a:xfrm>
            <a:off x="2954338" y="3154363"/>
            <a:ext cx="1231900" cy="2243137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48" name="Text Box 16"/>
          <p:cNvSpPr txBox="1">
            <a:spLocks/>
          </p:cNvSpPr>
          <p:nvPr/>
        </p:nvSpPr>
        <p:spPr bwMode="auto">
          <a:xfrm>
            <a:off x="4229100" y="5265738"/>
            <a:ext cx="1363663" cy="338137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Thomson</a:t>
            </a:r>
          </a:p>
        </p:txBody>
      </p:sp>
      <p:sp>
        <p:nvSpPr>
          <p:cNvPr id="22549" name="Text Box 18"/>
          <p:cNvSpPr txBox="1">
            <a:spLocks/>
          </p:cNvSpPr>
          <p:nvPr/>
        </p:nvSpPr>
        <p:spPr bwMode="auto">
          <a:xfrm>
            <a:off x="4229100" y="1438275"/>
            <a:ext cx="1363663" cy="58578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C_Band driver</a:t>
            </a:r>
          </a:p>
        </p:txBody>
      </p:sp>
      <p:sp>
        <p:nvSpPr>
          <p:cNvPr id="22550" name="Line 19"/>
          <p:cNvSpPr>
            <a:spLocks noChangeShapeType="1"/>
          </p:cNvSpPr>
          <p:nvPr/>
        </p:nvSpPr>
        <p:spPr bwMode="auto">
          <a:xfrm>
            <a:off x="2954338" y="3154363"/>
            <a:ext cx="1231900" cy="2990850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51" name="Text Box 20"/>
          <p:cNvSpPr txBox="1">
            <a:spLocks/>
          </p:cNvSpPr>
          <p:nvPr/>
        </p:nvSpPr>
        <p:spPr bwMode="auto">
          <a:xfrm>
            <a:off x="6516688" y="4605338"/>
            <a:ext cx="1631950" cy="338137"/>
          </a:xfrm>
          <a:prstGeom prst="rect">
            <a:avLst/>
          </a:prstGeom>
          <a:noFill/>
          <a:ln w="38100">
            <a:solidFill>
              <a:srgbClr val="0CE2F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DWFA</a:t>
            </a:r>
          </a:p>
        </p:txBody>
      </p:sp>
      <p:sp>
        <p:nvSpPr>
          <p:cNvPr id="22552" name="Line 21"/>
          <p:cNvSpPr>
            <a:spLocks noChangeShapeType="1"/>
          </p:cNvSpPr>
          <p:nvPr/>
        </p:nvSpPr>
        <p:spPr bwMode="auto">
          <a:xfrm>
            <a:off x="5637213" y="4297363"/>
            <a:ext cx="792162" cy="439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53" name="Text Box 22"/>
          <p:cNvSpPr txBox="1">
            <a:spLocks/>
          </p:cNvSpPr>
          <p:nvPr/>
        </p:nvSpPr>
        <p:spPr bwMode="auto">
          <a:xfrm>
            <a:off x="6516688" y="3698875"/>
            <a:ext cx="1631950" cy="338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THz Radiation</a:t>
            </a:r>
          </a:p>
        </p:txBody>
      </p:sp>
      <p:sp>
        <p:nvSpPr>
          <p:cNvPr id="22554" name="Line 23"/>
          <p:cNvSpPr>
            <a:spLocks noChangeShapeType="1"/>
          </p:cNvSpPr>
          <p:nvPr/>
        </p:nvSpPr>
        <p:spPr bwMode="auto">
          <a:xfrm>
            <a:off x="5681663" y="4297363"/>
            <a:ext cx="790575" cy="0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55" name="Text Box 24"/>
          <p:cNvSpPr txBox="1">
            <a:spLocks/>
          </p:cNvSpPr>
          <p:nvPr/>
        </p:nvSpPr>
        <p:spPr bwMode="auto">
          <a:xfrm>
            <a:off x="6516688" y="5000625"/>
            <a:ext cx="1631950" cy="3397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AF27F"/>
                </a:solidFill>
              </a:rPr>
              <a:t>FEL</a:t>
            </a:r>
          </a:p>
        </p:txBody>
      </p:sp>
      <p:sp>
        <p:nvSpPr>
          <p:cNvPr id="22556" name="Line 25"/>
          <p:cNvSpPr>
            <a:spLocks noChangeShapeType="1"/>
          </p:cNvSpPr>
          <p:nvPr/>
        </p:nvSpPr>
        <p:spPr bwMode="auto">
          <a:xfrm>
            <a:off x="5637213" y="4297363"/>
            <a:ext cx="835025" cy="835025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457200" y="269720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 and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Achievements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2-Bunches Comb Beam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0E679031-1FE0-47BC-BE43-3B8185C4D47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9463" name="Immagine 8" descr="LPSanimation_300pC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40" y="1964543"/>
            <a:ext cx="6081712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CasellaDiTesto 31"/>
          <p:cNvSpPr txBox="1">
            <a:spLocks noChangeArrowheads="1"/>
          </p:cNvSpPr>
          <p:nvPr/>
        </p:nvSpPr>
        <p:spPr bwMode="auto">
          <a:xfrm>
            <a:off x="1619250" y="1474893"/>
            <a:ext cx="6110288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Measurements with 200pC, </a:t>
            </a:r>
            <a:r>
              <a:rPr lang="en-GB" b="1" dirty="0">
                <a:solidFill>
                  <a:srgbClr val="FF0000"/>
                </a:solidFill>
              </a:rPr>
              <a:t>300pC</a:t>
            </a:r>
            <a:r>
              <a:rPr lang="en-GB" b="1" dirty="0">
                <a:solidFill>
                  <a:srgbClr val="0000FF"/>
                </a:solidFill>
              </a:rPr>
              <a:t>, 400pC bunch train. </a:t>
            </a:r>
          </a:p>
        </p:txBody>
      </p:sp>
      <p:sp>
        <p:nvSpPr>
          <p:cNvPr id="19465" name="CasellaDiTesto 11"/>
          <p:cNvSpPr txBox="1">
            <a:spLocks noChangeArrowheads="1"/>
          </p:cNvSpPr>
          <p:nvPr/>
        </p:nvSpPr>
        <p:spPr bwMode="auto">
          <a:xfrm>
            <a:off x="293688" y="2154238"/>
            <a:ext cx="2838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Gun </a:t>
            </a:r>
            <a:r>
              <a:rPr lang="en-GB" sz="1600" b="1" dirty="0" smtClean="0">
                <a:solidFill>
                  <a:srgbClr val="FF0000"/>
                </a:solidFill>
              </a:rPr>
              <a:t>energy    </a:t>
            </a:r>
            <a:r>
              <a:rPr lang="en-GB" sz="1600" b="1" dirty="0" smtClean="0"/>
              <a:t>5.6MeV</a:t>
            </a:r>
            <a:endParaRPr lang="en-GB" sz="1600" b="1" dirty="0"/>
          </a:p>
        </p:txBody>
      </p:sp>
      <p:sp>
        <p:nvSpPr>
          <p:cNvPr id="19466" name="CasellaDiTesto 12"/>
          <p:cNvSpPr txBox="1">
            <a:spLocks noChangeArrowheads="1"/>
          </p:cNvSpPr>
          <p:nvPr/>
        </p:nvSpPr>
        <p:spPr bwMode="auto">
          <a:xfrm>
            <a:off x="293688" y="2625725"/>
            <a:ext cx="2509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Charge</a:t>
            </a:r>
            <a:r>
              <a:rPr lang="en-GB" sz="1600" b="1" dirty="0"/>
              <a:t>	150pC/150pC</a:t>
            </a:r>
          </a:p>
        </p:txBody>
      </p:sp>
      <p:sp>
        <p:nvSpPr>
          <p:cNvPr id="19467" name="CasellaDiTesto 14"/>
          <p:cNvSpPr txBox="1">
            <a:spLocks noChangeArrowheads="1"/>
          </p:cNvSpPr>
          <p:nvPr/>
        </p:nvSpPr>
        <p:spPr bwMode="auto">
          <a:xfrm>
            <a:off x="293688" y="4040188"/>
            <a:ext cx="250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Bunch length on </a:t>
            </a:r>
            <a:r>
              <a:rPr lang="en-GB" sz="1600" b="1" dirty="0" smtClean="0">
                <a:solidFill>
                  <a:srgbClr val="FF0000"/>
                </a:solidFill>
              </a:rPr>
              <a:t>crest</a:t>
            </a:r>
            <a:endParaRPr lang="en-GB" sz="1600" b="1" dirty="0"/>
          </a:p>
          <a:p>
            <a:r>
              <a:rPr lang="en-GB" sz="1600" b="1" dirty="0"/>
              <a:t>2.505 (0.010) </a:t>
            </a:r>
            <a:r>
              <a:rPr lang="en-GB" sz="1600" b="1" dirty="0" err="1"/>
              <a:t>ps</a:t>
            </a:r>
            <a:endParaRPr lang="en-GB" sz="1600" b="1" dirty="0"/>
          </a:p>
        </p:txBody>
      </p:sp>
      <p:sp>
        <p:nvSpPr>
          <p:cNvPr id="19468" name="CasellaDiTesto 15"/>
          <p:cNvSpPr txBox="1">
            <a:spLocks noChangeArrowheads="1"/>
          </p:cNvSpPr>
          <p:nvPr/>
        </p:nvSpPr>
        <p:spPr bwMode="auto">
          <a:xfrm>
            <a:off x="293688" y="4757738"/>
            <a:ext cx="250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Min. bunch length </a:t>
            </a:r>
            <a:r>
              <a:rPr lang="en-GB" sz="1600" b="1" dirty="0"/>
              <a:t>	</a:t>
            </a:r>
          </a:p>
          <a:p>
            <a:r>
              <a:rPr lang="en-GB" sz="1600" b="1" dirty="0"/>
              <a:t>244 (11) </a:t>
            </a:r>
            <a:r>
              <a:rPr lang="en-GB" sz="1600" b="1" dirty="0" err="1"/>
              <a:t>fs</a:t>
            </a:r>
            <a:endParaRPr lang="en-GB" sz="1600" b="1" dirty="0"/>
          </a:p>
        </p:txBody>
      </p:sp>
      <p:sp>
        <p:nvSpPr>
          <p:cNvPr id="19469" name="CasellaDiTesto 16"/>
          <p:cNvSpPr txBox="1">
            <a:spLocks noChangeArrowheads="1"/>
          </p:cNvSpPr>
          <p:nvPr/>
        </p:nvSpPr>
        <p:spPr bwMode="auto">
          <a:xfrm>
            <a:off x="293688" y="5475288"/>
            <a:ext cx="250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Gun ext. phase</a:t>
            </a:r>
            <a:r>
              <a:rPr lang="en-GB" sz="1600" b="1"/>
              <a:t>	</a:t>
            </a:r>
          </a:p>
          <a:p>
            <a:r>
              <a:rPr lang="en-GB" sz="1600" b="1"/>
              <a:t>35 deg</a:t>
            </a:r>
          </a:p>
        </p:txBody>
      </p:sp>
      <p:sp>
        <p:nvSpPr>
          <p:cNvPr id="19470" name="CasellaDiTesto 17"/>
          <p:cNvSpPr txBox="1">
            <a:spLocks noChangeArrowheads="1"/>
          </p:cNvSpPr>
          <p:nvPr/>
        </p:nvSpPr>
        <p:spPr bwMode="auto">
          <a:xfrm>
            <a:off x="293688" y="3097213"/>
            <a:ext cx="2509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Energy</a:t>
            </a:r>
            <a:r>
              <a:rPr lang="en-GB" sz="1600" b="1" dirty="0"/>
              <a:t> 	169-109 </a:t>
            </a:r>
            <a:r>
              <a:rPr lang="en-GB" sz="1600" b="1" dirty="0" err="1"/>
              <a:t>MeV</a:t>
            </a:r>
            <a:endParaRPr lang="en-GB" sz="1600" b="1" dirty="0"/>
          </a:p>
        </p:txBody>
      </p:sp>
      <p:sp>
        <p:nvSpPr>
          <p:cNvPr id="19471" name="CasellaDiTesto 18"/>
          <p:cNvSpPr txBox="1">
            <a:spLocks noChangeArrowheads="1"/>
          </p:cNvSpPr>
          <p:nvPr/>
        </p:nvSpPr>
        <p:spPr bwMode="auto">
          <a:xfrm>
            <a:off x="293688" y="3568700"/>
            <a:ext cx="2676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Energy Spread     </a:t>
            </a:r>
            <a:r>
              <a:rPr lang="en-GB" sz="1600" b="1"/>
              <a:t>&lt;0.7%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143104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 and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Achievements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FEL Light from a 2-Bunches Comb Beam</a:t>
            </a:r>
            <a:endParaRPr lang="it-IT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0E679031-1FE0-47BC-BE43-3B8185C4D47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6" name="Immagine 15" descr="Spett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3980" y="3501010"/>
            <a:ext cx="6786610" cy="297664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843760" y="2348850"/>
            <a:ext cx="3146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Bunch Separation</a:t>
            </a:r>
            <a:r>
              <a:rPr lang="en-GB" sz="1600" b="1" dirty="0" smtClean="0"/>
              <a:t> </a:t>
            </a:r>
            <a:r>
              <a:rPr lang="en-GB" sz="1600" b="1" dirty="0" smtClean="0">
                <a:solidFill>
                  <a:srgbClr val="FF0000"/>
                </a:solidFill>
              </a:rPr>
              <a:t>(from RFD)</a:t>
            </a:r>
          </a:p>
          <a:p>
            <a:r>
              <a:rPr lang="en-GB" sz="1600" b="1" dirty="0" smtClean="0"/>
              <a:t>0.8091 (0.053)ps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5796170" y="2851729"/>
            <a:ext cx="2912536" cy="577271"/>
            <a:chOff x="5828178" y="5160304"/>
            <a:chExt cx="2912536" cy="577271"/>
          </a:xfrm>
        </p:grpSpPr>
        <p:pic>
          <p:nvPicPr>
            <p:cNvPr id="19" name="Immagine 18" descr="latex-image-1.pd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8178" y="5160304"/>
              <a:ext cx="1385450" cy="577271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7222769" y="5279662"/>
              <a:ext cx="15179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0.62 (0.16)ps</a:t>
              </a:r>
            </a:p>
          </p:txBody>
        </p:sp>
      </p:grpSp>
      <p:pic>
        <p:nvPicPr>
          <p:cNvPr id="21" name="Immagine 20" descr="spot_UTLCAM03_2010_05_18_19_30_01 Whole Bunch_LPS_4_SingleImageTitti_IPAC.jpg"/>
          <p:cNvPicPr>
            <a:picLocks noChangeAspect="1"/>
          </p:cNvPicPr>
          <p:nvPr/>
        </p:nvPicPr>
        <p:blipFill>
          <a:blip r:embed="rId5" cstate="print"/>
          <a:srcRect t="5360" r="5164"/>
          <a:stretch>
            <a:fillRect/>
          </a:stretch>
        </p:blipFill>
        <p:spPr>
          <a:xfrm>
            <a:off x="377268" y="1798983"/>
            <a:ext cx="2466492" cy="1846047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2843760" y="1844780"/>
            <a:ext cx="2510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Charge</a:t>
            </a:r>
            <a:r>
              <a:rPr lang="en-GB" sz="1600" b="1" dirty="0" smtClean="0"/>
              <a:t>	90pC/90pC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61351D8-0C70-4816-A02D-23B56AB58D58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0487" name="Immagine 7" descr="LPS_animation_4bunche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760" y="2078842"/>
            <a:ext cx="5927725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CasellaDiTesto 8"/>
          <p:cNvSpPr txBox="1">
            <a:spLocks noChangeArrowheads="1"/>
          </p:cNvSpPr>
          <p:nvPr/>
        </p:nvSpPr>
        <p:spPr bwMode="auto">
          <a:xfrm>
            <a:off x="330773" y="2205140"/>
            <a:ext cx="3089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Gun </a:t>
            </a:r>
            <a:r>
              <a:rPr lang="en-GB" sz="1600" b="1" dirty="0" smtClean="0">
                <a:solidFill>
                  <a:srgbClr val="FF0000"/>
                </a:solidFill>
              </a:rPr>
              <a:t>energy</a:t>
            </a:r>
            <a:r>
              <a:rPr lang="en-GB" sz="1600" b="1" dirty="0" smtClean="0"/>
              <a:t>    5.7MeV</a:t>
            </a:r>
            <a:endParaRPr lang="en-GB" sz="1600" b="1" dirty="0"/>
          </a:p>
        </p:txBody>
      </p:sp>
      <p:sp>
        <p:nvSpPr>
          <p:cNvPr id="20489" name="CasellaDiTesto 10"/>
          <p:cNvSpPr txBox="1">
            <a:spLocks noChangeArrowheads="1"/>
          </p:cNvSpPr>
          <p:nvPr/>
        </p:nvSpPr>
        <p:spPr bwMode="auto">
          <a:xfrm>
            <a:off x="330773" y="2657578"/>
            <a:ext cx="250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Charge</a:t>
            </a:r>
            <a:r>
              <a:rPr lang="en-GB" sz="1600" b="1" dirty="0"/>
              <a:t>	</a:t>
            </a:r>
          </a:p>
          <a:p>
            <a:r>
              <a:rPr lang="en-GB" sz="1600" b="1" dirty="0"/>
              <a:t>40pC/80pC/50pC/30pC</a:t>
            </a:r>
          </a:p>
        </p:txBody>
      </p:sp>
      <p:sp>
        <p:nvSpPr>
          <p:cNvPr id="20490" name="CasellaDiTesto 11"/>
          <p:cNvSpPr txBox="1">
            <a:spLocks noChangeArrowheads="1"/>
          </p:cNvSpPr>
          <p:nvPr/>
        </p:nvSpPr>
        <p:spPr bwMode="auto">
          <a:xfrm>
            <a:off x="330773" y="4257778"/>
            <a:ext cx="250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Bunch length on </a:t>
            </a:r>
            <a:r>
              <a:rPr lang="en-GB" sz="1600" b="1" dirty="0" smtClean="0">
                <a:solidFill>
                  <a:srgbClr val="FF0000"/>
                </a:solidFill>
              </a:rPr>
              <a:t>crest</a:t>
            </a:r>
            <a:endParaRPr lang="en-GB" sz="1600" b="1" dirty="0"/>
          </a:p>
          <a:p>
            <a:r>
              <a:rPr lang="en-GB" sz="1600" b="1" dirty="0"/>
              <a:t>2126.3 (8.7) </a:t>
            </a:r>
            <a:r>
              <a:rPr lang="en-GB" sz="1600" b="1" dirty="0" err="1"/>
              <a:t>fs</a:t>
            </a:r>
            <a:endParaRPr lang="en-GB" sz="1600" b="1" dirty="0"/>
          </a:p>
        </p:txBody>
      </p:sp>
      <p:sp>
        <p:nvSpPr>
          <p:cNvPr id="20491" name="CasellaDiTesto 12"/>
          <p:cNvSpPr txBox="1">
            <a:spLocks noChangeArrowheads="1"/>
          </p:cNvSpPr>
          <p:nvPr/>
        </p:nvSpPr>
        <p:spPr bwMode="auto">
          <a:xfrm>
            <a:off x="330773" y="4954690"/>
            <a:ext cx="25098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Min. bunch length </a:t>
            </a:r>
            <a:r>
              <a:rPr lang="en-GB" sz="1600" b="1"/>
              <a:t>	</a:t>
            </a:r>
          </a:p>
          <a:p>
            <a:r>
              <a:rPr lang="en-GB" sz="1600" b="1"/>
              <a:t>168.2 (8.7) fs</a:t>
            </a:r>
          </a:p>
        </p:txBody>
      </p:sp>
      <p:sp>
        <p:nvSpPr>
          <p:cNvPr id="20492" name="CasellaDiTesto 14"/>
          <p:cNvSpPr txBox="1">
            <a:spLocks noChangeArrowheads="1"/>
          </p:cNvSpPr>
          <p:nvPr/>
        </p:nvSpPr>
        <p:spPr bwMode="auto">
          <a:xfrm>
            <a:off x="330773" y="5653190"/>
            <a:ext cx="2509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Gun ext. phase</a:t>
            </a:r>
            <a:r>
              <a:rPr lang="en-GB" sz="1600" b="1"/>
              <a:t>	</a:t>
            </a:r>
          </a:p>
          <a:p>
            <a:r>
              <a:rPr lang="en-GB" sz="1600" b="1"/>
              <a:t>35 deg</a:t>
            </a:r>
          </a:p>
        </p:txBody>
      </p:sp>
      <p:sp>
        <p:nvSpPr>
          <p:cNvPr id="20493" name="CasellaDiTesto 15"/>
          <p:cNvSpPr txBox="1">
            <a:spLocks noChangeArrowheads="1"/>
          </p:cNvSpPr>
          <p:nvPr/>
        </p:nvSpPr>
        <p:spPr bwMode="auto">
          <a:xfrm>
            <a:off x="330773" y="3354490"/>
            <a:ext cx="25098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Energy</a:t>
            </a:r>
            <a:r>
              <a:rPr lang="en-GB" sz="1600" b="1"/>
              <a:t> 	168-109 MeV</a:t>
            </a:r>
          </a:p>
        </p:txBody>
      </p:sp>
      <p:sp>
        <p:nvSpPr>
          <p:cNvPr id="20494" name="CasellaDiTesto 16"/>
          <p:cNvSpPr txBox="1">
            <a:spLocks noChangeArrowheads="1"/>
          </p:cNvSpPr>
          <p:nvPr/>
        </p:nvSpPr>
        <p:spPr bwMode="auto">
          <a:xfrm>
            <a:off x="330773" y="3805340"/>
            <a:ext cx="26781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Energy Spread     </a:t>
            </a:r>
            <a:r>
              <a:rPr lang="en-GB" sz="1600" b="1"/>
              <a:t>&lt;0.8%</a:t>
            </a:r>
          </a:p>
        </p:txBody>
      </p:sp>
      <p:sp>
        <p:nvSpPr>
          <p:cNvPr id="20495" name="CasellaDiTesto 31"/>
          <p:cNvSpPr txBox="1">
            <a:spLocks noChangeArrowheads="1"/>
          </p:cNvSpPr>
          <p:nvPr/>
        </p:nvSpPr>
        <p:spPr bwMode="auto">
          <a:xfrm>
            <a:off x="3203810" y="1620500"/>
            <a:ext cx="3082925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Measurements with 200pC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57200" y="269720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 and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Achievements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4-Bunches Comb Beam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61351D8-0C70-4816-A02D-23B56AB58D58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457200" y="269720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 and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Achievements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Narrow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band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THz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radiation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323410" y="3429000"/>
          <a:ext cx="3960000" cy="3121587"/>
        </p:xfrm>
        <a:graphic>
          <a:graphicData uri="http://schemas.openxmlformats.org/presentationml/2006/ole">
            <p:oleObj spid="_x0000_s169986" name="Graph" r:id="rId4" imgW="3703680" imgH="2993760" progId="Origin50.Graph">
              <p:embed/>
            </p:oleObj>
          </a:graphicData>
        </a:graphic>
      </p:graphicFrame>
      <p:sp>
        <p:nvSpPr>
          <p:cNvPr id="18" name="Rettangolo 18"/>
          <p:cNvSpPr>
            <a:spLocks noChangeArrowheads="1"/>
          </p:cNvSpPr>
          <p:nvPr/>
        </p:nvSpPr>
        <p:spPr bwMode="auto">
          <a:xfrm>
            <a:off x="5364110" y="5157240"/>
            <a:ext cx="32770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E.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Chiadroni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 et al.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J.Phys.Conf.Ser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359,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012018 (2012).</a:t>
            </a:r>
          </a:p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E.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Chiadroni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 et al., </a:t>
            </a:r>
            <a:endParaRPr lang="en-US" sz="14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J.Phys.Conf.Ser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357,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012034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(2012).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51400" y="1556740"/>
            <a:ext cx="8497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  <a:ea typeface="ヒラギノ角ゴ Pro W3" charset="-128"/>
                <a:cs typeface="Arial" pitchFamily="34" charset="0"/>
              </a:rPr>
              <a:t>The source is </a:t>
            </a:r>
            <a:r>
              <a:rPr lang="en-US" sz="1600" dirty="0">
                <a:solidFill>
                  <a:srgbClr val="C00000"/>
                </a:solidFill>
                <a:ea typeface="ヒラギノ角ゴ Pro W3" charset="-128"/>
                <a:cs typeface="Arial" pitchFamily="34" charset="0"/>
              </a:rPr>
              <a:t>Coherent Transition Radiation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ea typeface="ヒラギノ角ゴ Pro W3" charset="-128"/>
                <a:cs typeface="Arial" pitchFamily="34" charset="0"/>
              </a:rPr>
              <a:t> (CTR) from an aluminum-coated silicon screen.</a:t>
            </a:r>
          </a:p>
        </p:txBody>
      </p:sp>
      <p:pic>
        <p:nvPicPr>
          <p:cNvPr id="20" name="Picture 4" descr="E:\backup\enrica\SPARC\THz\StazioneTHz\IMG00083-20110902-1502.jpg"/>
          <p:cNvPicPr>
            <a:picLocks noChangeAspect="1" noChangeArrowheads="1"/>
          </p:cNvPicPr>
          <p:nvPr/>
        </p:nvPicPr>
        <p:blipFill>
          <a:blip r:embed="rId5" cstate="print"/>
          <a:srcRect l="3448" t="3999"/>
          <a:stretch>
            <a:fillRect/>
          </a:stretch>
        </p:blipFill>
        <p:spPr bwMode="auto">
          <a:xfrm>
            <a:off x="2989418" y="1988800"/>
            <a:ext cx="359886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38"/>
          <p:cNvSpPr txBox="1">
            <a:spLocks noChangeArrowheads="1"/>
          </p:cNvSpPr>
          <p:nvPr/>
        </p:nvSpPr>
        <p:spPr bwMode="auto">
          <a:xfrm>
            <a:off x="3021585" y="1988800"/>
            <a:ext cx="1622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cs typeface="Arial" pitchFamily="34" charset="0"/>
              </a:rPr>
              <a:t>Martin-</a:t>
            </a:r>
            <a:r>
              <a:rPr lang="en-GB" sz="1600" b="1" dirty="0" err="1">
                <a:solidFill>
                  <a:schemeClr val="bg1"/>
                </a:solidFill>
                <a:cs typeface="Arial" pitchFamily="34" charset="0"/>
              </a:rPr>
              <a:t>Pupplet</a:t>
            </a:r>
            <a:r>
              <a:rPr lang="en-GB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r>
              <a:rPr lang="en-GB" sz="1600" b="1" dirty="0">
                <a:solidFill>
                  <a:schemeClr val="bg1"/>
                </a:solidFill>
                <a:cs typeface="Arial" pitchFamily="34" charset="0"/>
              </a:rPr>
              <a:t>Interferometer</a:t>
            </a:r>
          </a:p>
        </p:txBody>
      </p:sp>
      <p:pic>
        <p:nvPicPr>
          <p:cNvPr id="22" name="Immagine 32" descr="21h_19m_03s Whole Bunch_Current_4_SingleImageTitti_Tstep.jpg"/>
          <p:cNvPicPr>
            <a:picLocks noChangeAspect="1"/>
          </p:cNvPicPr>
          <p:nvPr/>
        </p:nvPicPr>
        <p:blipFill>
          <a:blip r:embed="rId6" cstate="print"/>
          <a:srcRect t="5825" r="6498"/>
          <a:stretch>
            <a:fillRect/>
          </a:stretch>
        </p:blipFill>
        <p:spPr bwMode="auto">
          <a:xfrm>
            <a:off x="395420" y="1988800"/>
            <a:ext cx="2160000" cy="163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28" descr="Immagine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80" y="2662320"/>
            <a:ext cx="2182637" cy="16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olo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Performance Improvements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3E40B2A7-D219-4CBB-90C6-EC53C0F9BBF4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5526088" y="1265238"/>
            <a:ext cx="2841625" cy="2952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chemeClr val="bg1"/>
                </a:solidFill>
                <a:ea typeface="MS PGothic"/>
                <a:cs typeface="MS PGothic"/>
              </a:rPr>
              <a:t>14 MW - 130 MV/m – 6.2 MeV</a:t>
            </a:r>
          </a:p>
        </p:txBody>
      </p:sp>
      <p:sp>
        <p:nvSpPr>
          <p:cNvPr id="1033" name="CasellaDiTesto 10"/>
          <p:cNvSpPr txBox="1">
            <a:spLocks noChangeArrowheads="1"/>
          </p:cNvSpPr>
          <p:nvPr/>
        </p:nvSpPr>
        <p:spPr bwMode="auto">
          <a:xfrm>
            <a:off x="406400" y="1960563"/>
            <a:ext cx="3589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/>
              <a:t>M. Bellaveglia, D. Alesini, M. Ferrario, A. Gallo, </a:t>
            </a:r>
            <a:r>
              <a:rPr lang="it-IT" sz="1400" b="1"/>
              <a:t>SPARC-RF-12/001, July 07, 2011</a:t>
            </a:r>
            <a:r>
              <a:rPr lang="en-GB" sz="1400" b="1"/>
              <a:t>.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396875" y="2643188"/>
          <a:ext cx="3963988" cy="2060575"/>
        </p:xfrm>
        <a:graphic>
          <a:graphicData uri="http://schemas.openxmlformats.org/presentationml/2006/ole">
            <p:oleObj spid="_x0000_s166914" name="Acrobat Document" r:id="rId4" imgW="9980952" imgH="4800000" progId="AcroExch.Document.7">
              <p:embed/>
            </p:oleObj>
          </a:graphicData>
        </a:graphic>
      </p:graphicFrame>
      <p:pic>
        <p:nvPicPr>
          <p:cNvPr id="1034" name="Immagine 12" descr="DGunFRW.jpg"/>
          <p:cNvPicPr>
            <a:picLocks noChangeAspect="1"/>
          </p:cNvPicPr>
          <p:nvPr/>
        </p:nvPicPr>
        <p:blipFill>
          <a:blip r:embed="rId5" cstate="print"/>
          <a:srcRect r="5443"/>
          <a:stretch>
            <a:fillRect/>
          </a:stretch>
        </p:blipFill>
        <p:spPr bwMode="auto">
          <a:xfrm>
            <a:off x="4727575" y="2151063"/>
            <a:ext cx="4090988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7"/>
          <p:cNvSpPr txBox="1">
            <a:spLocks noChangeArrowheads="1"/>
          </p:cNvSpPr>
          <p:nvPr/>
        </p:nvSpPr>
        <p:spPr bwMode="auto">
          <a:xfrm>
            <a:off x="5526088" y="1611313"/>
            <a:ext cx="2841625" cy="29686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rgbClr val="FFFFFF"/>
                </a:solidFill>
                <a:ea typeface="MS PGothic"/>
                <a:cs typeface="MS PGothic"/>
              </a:rPr>
              <a:t>11 MW - 115 MV/m – 5.1 MeV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5526088" y="1935163"/>
            <a:ext cx="2841625" cy="296862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rgbClr val="FFFFFF"/>
                </a:solidFill>
                <a:ea typeface="MS PGothic"/>
                <a:cs typeface="MS PGothic"/>
              </a:rPr>
              <a:t>7.5 MW - 95 MV/m – 4.4 MeV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7543800" y="2654300"/>
            <a:ext cx="744538" cy="158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7053263" y="4262438"/>
            <a:ext cx="1211262" cy="1587"/>
          </a:xfrm>
          <a:prstGeom prst="straightConnector1">
            <a:avLst/>
          </a:prstGeom>
          <a:ln w="28575" cap="flat" cmpd="sng" algn="ctr">
            <a:solidFill>
              <a:srgbClr val="00DC02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6270625" y="5522913"/>
            <a:ext cx="1936750" cy="1587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5553075" y="2651125"/>
            <a:ext cx="2074863" cy="158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1" name="Text Box 7"/>
          <p:cNvSpPr txBox="1">
            <a:spLocks noChangeArrowheads="1"/>
          </p:cNvSpPr>
          <p:nvPr/>
        </p:nvSpPr>
        <p:spPr bwMode="auto">
          <a:xfrm>
            <a:off x="6089650" y="2698750"/>
            <a:ext cx="5048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rgbClr val="FF0000"/>
                </a:solidFill>
                <a:ea typeface="MS PGothic"/>
                <a:cs typeface="MS PGothic"/>
              </a:rPr>
              <a:t>3 </a:t>
            </a:r>
            <a:r>
              <a:rPr lang="en-US" sz="1600" b="1">
                <a:solidFill>
                  <a:srgbClr val="FF0000"/>
                </a:solidFill>
                <a:latin typeface="Symbol" pitchFamily="18" charset="2"/>
                <a:ea typeface="MS PGothic"/>
                <a:cs typeface="Symbol" pitchFamily="18" charset="2"/>
              </a:rPr>
              <a:t>m</a:t>
            </a:r>
            <a:r>
              <a:rPr lang="en-US" sz="1600" b="1">
                <a:solidFill>
                  <a:srgbClr val="FF0000"/>
                </a:solidFill>
                <a:ea typeface="MS PGothic"/>
                <a:cs typeface="MS PGothic"/>
              </a:rPr>
              <a:t>s</a:t>
            </a: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7648575" y="2679700"/>
            <a:ext cx="50641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rgbClr val="FF0000"/>
                </a:solidFill>
                <a:ea typeface="MS PGothic"/>
                <a:cs typeface="MS PGothic"/>
              </a:rPr>
              <a:t>1 </a:t>
            </a:r>
            <a:r>
              <a:rPr lang="en-US" sz="1600" b="1">
                <a:solidFill>
                  <a:srgbClr val="FF0000"/>
                </a:solidFill>
                <a:latin typeface="Symbol" pitchFamily="18" charset="2"/>
                <a:ea typeface="MS PGothic"/>
                <a:cs typeface="Symbol" pitchFamily="18" charset="2"/>
              </a:rPr>
              <a:t>m</a:t>
            </a:r>
            <a:r>
              <a:rPr lang="en-US" sz="1600" b="1">
                <a:solidFill>
                  <a:srgbClr val="FF0000"/>
                </a:solidFill>
                <a:ea typeface="MS PGothic"/>
                <a:cs typeface="MS PGothic"/>
              </a:rPr>
              <a:t>s</a:t>
            </a:r>
          </a:p>
        </p:txBody>
      </p:sp>
      <p:sp>
        <p:nvSpPr>
          <p:cNvPr id="1043" name="Text Box 7"/>
          <p:cNvSpPr txBox="1">
            <a:spLocks noChangeArrowheads="1"/>
          </p:cNvSpPr>
          <p:nvPr/>
        </p:nvSpPr>
        <p:spPr bwMode="auto">
          <a:xfrm>
            <a:off x="6962775" y="5551488"/>
            <a:ext cx="504825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rgbClr val="0000FF"/>
                </a:solidFill>
                <a:ea typeface="MS PGothic"/>
                <a:cs typeface="MS PGothic"/>
              </a:rPr>
              <a:t>3 </a:t>
            </a:r>
            <a:r>
              <a:rPr lang="en-US" sz="1600" b="1">
                <a:solidFill>
                  <a:srgbClr val="0000FF"/>
                </a:solidFill>
                <a:latin typeface="Symbol" pitchFamily="18" charset="2"/>
                <a:ea typeface="MS PGothic"/>
                <a:cs typeface="Symbol" pitchFamily="18" charset="2"/>
              </a:rPr>
              <a:t>m</a:t>
            </a:r>
            <a:r>
              <a:rPr lang="en-US" sz="1600" b="1">
                <a:solidFill>
                  <a:srgbClr val="0000FF"/>
                </a:solidFill>
                <a:ea typeface="MS PGothic"/>
                <a:cs typeface="MS PGothic"/>
              </a:rPr>
              <a:t>s</a:t>
            </a:r>
          </a:p>
        </p:txBody>
      </p:sp>
      <p:sp>
        <p:nvSpPr>
          <p:cNvPr id="1044" name="Text Box 7"/>
          <p:cNvSpPr txBox="1">
            <a:spLocks noChangeArrowheads="1"/>
          </p:cNvSpPr>
          <p:nvPr/>
        </p:nvSpPr>
        <p:spPr bwMode="auto">
          <a:xfrm>
            <a:off x="7567613" y="4273550"/>
            <a:ext cx="766762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defTabSz="957263" eaLnBrk="0" hangingPunct="0"/>
            <a:r>
              <a:rPr lang="en-US" sz="1600" b="1">
                <a:solidFill>
                  <a:srgbClr val="00DC02"/>
                </a:solidFill>
                <a:ea typeface="MS PGothic"/>
                <a:cs typeface="MS PGothic"/>
              </a:rPr>
              <a:t>1.7 </a:t>
            </a:r>
            <a:r>
              <a:rPr lang="en-US" sz="1600" b="1">
                <a:solidFill>
                  <a:srgbClr val="00DC02"/>
                </a:solidFill>
                <a:latin typeface="Symbol" pitchFamily="18" charset="2"/>
                <a:ea typeface="MS PGothic"/>
                <a:cs typeface="Symbol" pitchFamily="18" charset="2"/>
              </a:rPr>
              <a:t>m</a:t>
            </a:r>
            <a:r>
              <a:rPr lang="en-US" sz="1600" b="1">
                <a:solidFill>
                  <a:srgbClr val="00DC02"/>
                </a:solidFill>
                <a:ea typeface="MS PGothic"/>
                <a:cs typeface="MS PGothic"/>
              </a:rPr>
              <a:t>s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03225" y="1290638"/>
            <a:ext cx="2921000" cy="33813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Beam energy at the gun exit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71475" y="5583238"/>
            <a:ext cx="1852613" cy="33813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</a:rPr>
              <a:t>Machine stability</a:t>
            </a:r>
          </a:p>
        </p:txBody>
      </p:sp>
      <p:sp>
        <p:nvSpPr>
          <p:cNvPr id="1047" name="CasellaDiTesto 26"/>
          <p:cNvSpPr txBox="1">
            <a:spLocks noChangeArrowheads="1"/>
          </p:cNvSpPr>
          <p:nvPr/>
        </p:nvSpPr>
        <p:spPr bwMode="auto">
          <a:xfrm>
            <a:off x="373063" y="5888038"/>
            <a:ext cx="56705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GB" sz="1600" b="1"/>
              <a:t>Locking the RF synchronization to the laser master clock, we achieved a machine jitter stability  &lt; </a:t>
            </a:r>
            <a:r>
              <a:rPr lang="en-GB" b="1">
                <a:solidFill>
                  <a:srgbClr val="800000"/>
                </a:solidFill>
                <a:latin typeface="Calibri" pitchFamily="34" charset="0"/>
                <a:ea typeface="MS PGothic"/>
                <a:cs typeface="MS PGothic"/>
              </a:rPr>
              <a:t>150fs</a:t>
            </a:r>
            <a:r>
              <a:rPr lang="en-GB" b="1" baseline="-25000">
                <a:solidFill>
                  <a:srgbClr val="800000"/>
                </a:solidFill>
                <a:latin typeface="Calibri" pitchFamily="34" charset="0"/>
                <a:ea typeface="MS PGothic"/>
                <a:cs typeface="MS PGothic"/>
              </a:rPr>
              <a:t>RMS</a:t>
            </a:r>
            <a:endParaRPr lang="en-GB" sz="1600" b="1"/>
          </a:p>
        </p:txBody>
      </p:sp>
      <p:sp>
        <p:nvSpPr>
          <p:cNvPr id="1048" name="CasellaDiTesto 27"/>
          <p:cNvSpPr txBox="1">
            <a:spLocks noChangeArrowheads="1"/>
          </p:cNvSpPr>
          <p:nvPr/>
        </p:nvSpPr>
        <p:spPr bwMode="auto">
          <a:xfrm>
            <a:off x="360363" y="4781550"/>
            <a:ext cx="4167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/>
            <a:r>
              <a:rPr lang="en-GB" sz="1600" b="1"/>
              <a:t>Peak brightness improved of a factor 2.6.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The SPARC_LAB Layout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D72383C1-000F-4E4A-83BE-3B4D0C6C0D3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23559" name="Segnaposto contenuto 2"/>
          <p:cNvSpPr>
            <a:spLocks noGrp="1"/>
          </p:cNvSpPr>
          <p:nvPr>
            <p:ph idx="1"/>
          </p:nvPr>
        </p:nvSpPr>
        <p:spPr>
          <a:xfrm>
            <a:off x="74613" y="1287463"/>
            <a:ext cx="8950325" cy="50942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smtClean="0"/>
              <a:t> </a:t>
            </a:r>
          </a:p>
        </p:txBody>
      </p:sp>
      <p:pic>
        <p:nvPicPr>
          <p:cNvPr id="23560" name="Content Placeholder 3" descr="layout03 28-02-2011-1.jpg"/>
          <p:cNvPicPr>
            <a:picLocks noGrp="1" noChangeAspect="1"/>
          </p:cNvPicPr>
          <p:nvPr/>
        </p:nvPicPr>
        <p:blipFill>
          <a:blip r:embed="rId3" cstate="print"/>
          <a:srcRect l="256" r="874"/>
          <a:stretch>
            <a:fillRect/>
          </a:stretch>
        </p:blipFill>
        <p:spPr bwMode="auto">
          <a:xfrm>
            <a:off x="1901825" y="1319213"/>
            <a:ext cx="53975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CasellaDiTesto 10"/>
          <p:cNvSpPr txBox="1">
            <a:spLocks noChangeArrowheads="1"/>
          </p:cNvSpPr>
          <p:nvPr/>
        </p:nvSpPr>
        <p:spPr bwMode="auto">
          <a:xfrm rot="-2649979">
            <a:off x="1822450" y="2190750"/>
            <a:ext cx="2038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FF00"/>
                </a:solidFill>
                <a:latin typeface="Calibri" pitchFamily="34" charset="0"/>
              </a:rPr>
              <a:t>laser input line</a:t>
            </a:r>
          </a:p>
        </p:txBody>
      </p:sp>
      <p:pic>
        <p:nvPicPr>
          <p:cNvPr id="12" name="Immagine 2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6038" y="3152775"/>
            <a:ext cx="102393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ttore 2 12"/>
          <p:cNvCxnSpPr/>
          <p:nvPr/>
        </p:nvCxnSpPr>
        <p:spPr>
          <a:xfrm flipV="1">
            <a:off x="2295525" y="1898650"/>
            <a:ext cx="1579563" cy="1500188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3983038" y="1735138"/>
            <a:ext cx="404812" cy="201612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6"/>
          <p:cNvCxnSpPr>
            <a:cxnSpLocks noChangeShapeType="1"/>
            <a:stCxn id="17" idx="2"/>
          </p:cNvCxnSpPr>
          <p:nvPr/>
        </p:nvCxnSpPr>
        <p:spPr bwMode="auto">
          <a:xfrm rot="5400000">
            <a:off x="4944269" y="1361282"/>
            <a:ext cx="352425" cy="80803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7" name="CasellaDiTesto 16"/>
          <p:cNvSpPr txBox="1"/>
          <p:nvPr/>
        </p:nvSpPr>
        <p:spPr>
          <a:xfrm>
            <a:off x="4427538" y="1220788"/>
            <a:ext cx="2193925" cy="3683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Interaction chamber</a:t>
            </a: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241300" y="2854325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300 TW, &lt; 25 fs </a:t>
            </a:r>
          </a:p>
          <a:p>
            <a:r>
              <a:rPr lang="it-IT">
                <a:latin typeface="Calibri" pitchFamily="34" charset="0"/>
              </a:rPr>
              <a:t>Ti:Sa laser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308850" y="2733675"/>
            <a:ext cx="1835150" cy="120015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Test bench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beamline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for THz, EOS, advanced BPMs</a:t>
            </a:r>
          </a:p>
        </p:txBody>
      </p:sp>
      <p:cxnSp>
        <p:nvCxnSpPr>
          <p:cNvPr id="20" name="Connettore 2 10"/>
          <p:cNvCxnSpPr>
            <a:cxnSpLocks noChangeShapeType="1"/>
          </p:cNvCxnSpPr>
          <p:nvPr/>
        </p:nvCxnSpPr>
        <p:spPr bwMode="auto">
          <a:xfrm rot="10800000">
            <a:off x="6181725" y="2943225"/>
            <a:ext cx="1127125" cy="635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1" name="CasellaDiTesto 20"/>
          <p:cNvSpPr txBox="1"/>
          <p:nvPr/>
        </p:nvSpPr>
        <p:spPr>
          <a:xfrm>
            <a:off x="6867525" y="4106863"/>
            <a:ext cx="2084388" cy="36988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Undulator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beamline</a:t>
            </a:r>
            <a:endParaRPr lang="en-US" b="1" dirty="0">
              <a:solidFill>
                <a:schemeClr val="accent4">
                  <a:lumMod val="50000"/>
                </a:schemeClr>
              </a:solidFill>
              <a:sym typeface="American Typewriter" pitchFamily="1" charset="0"/>
            </a:endParaRPr>
          </a:p>
        </p:txBody>
      </p:sp>
      <p:cxnSp>
        <p:nvCxnSpPr>
          <p:cNvPr id="22" name="Connettore 2 10"/>
          <p:cNvCxnSpPr>
            <a:cxnSpLocks noChangeShapeType="1"/>
          </p:cNvCxnSpPr>
          <p:nvPr/>
        </p:nvCxnSpPr>
        <p:spPr bwMode="auto">
          <a:xfrm rot="10800000">
            <a:off x="5765800" y="4287838"/>
            <a:ext cx="1101725" cy="15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" name="CasellaDiTesto 22"/>
          <p:cNvSpPr txBox="1"/>
          <p:nvPr/>
        </p:nvSpPr>
        <p:spPr>
          <a:xfrm>
            <a:off x="539750" y="3668713"/>
            <a:ext cx="2114550" cy="64611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Thomson scattering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beamline</a:t>
            </a:r>
          </a:p>
        </p:txBody>
      </p:sp>
      <p:cxnSp>
        <p:nvCxnSpPr>
          <p:cNvPr id="24" name="Connettore 2 10"/>
          <p:cNvCxnSpPr>
            <a:cxnSpLocks noChangeShapeType="1"/>
            <a:stCxn id="23" idx="3"/>
          </p:cNvCxnSpPr>
          <p:nvPr/>
        </p:nvCxnSpPr>
        <p:spPr bwMode="auto">
          <a:xfrm flipV="1">
            <a:off x="2654300" y="2876550"/>
            <a:ext cx="909638" cy="1116013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5" name="Sun 1"/>
          <p:cNvSpPr>
            <a:spLocks noChangeArrowheads="1"/>
          </p:cNvSpPr>
          <p:nvPr/>
        </p:nvSpPr>
        <p:spPr bwMode="auto">
          <a:xfrm>
            <a:off x="4211638" y="2444750"/>
            <a:ext cx="504825" cy="360363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defTabSz="912813"/>
            <a:endParaRPr lang="en-US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4925" y="4462463"/>
            <a:ext cx="2114550" cy="6477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Plasma Acceleration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beamline</a:t>
            </a:r>
          </a:p>
        </p:txBody>
      </p:sp>
      <p:cxnSp>
        <p:nvCxnSpPr>
          <p:cNvPr id="27" name="Connettore 2 10"/>
          <p:cNvCxnSpPr>
            <a:cxnSpLocks noChangeShapeType="1"/>
            <a:stCxn id="26" idx="3"/>
          </p:cNvCxnSpPr>
          <p:nvPr/>
        </p:nvCxnSpPr>
        <p:spPr bwMode="auto">
          <a:xfrm flipV="1">
            <a:off x="2149475" y="3165475"/>
            <a:ext cx="1917700" cy="162083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8" name="Sun 1"/>
          <p:cNvSpPr>
            <a:spLocks noChangeArrowheads="1"/>
          </p:cNvSpPr>
          <p:nvPr/>
        </p:nvSpPr>
        <p:spPr bwMode="auto">
          <a:xfrm>
            <a:off x="4284663" y="1868488"/>
            <a:ext cx="503237" cy="360362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defTabSz="912813"/>
            <a:endParaRPr lang="en-US" sz="24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9" name="Connettore 2 6"/>
          <p:cNvCxnSpPr>
            <a:cxnSpLocks noChangeShapeType="1"/>
            <a:stCxn id="30" idx="2"/>
            <a:endCxn id="25" idx="3"/>
          </p:cNvCxnSpPr>
          <p:nvPr/>
        </p:nvCxnSpPr>
        <p:spPr bwMode="auto">
          <a:xfrm rot="5400000">
            <a:off x="5656263" y="1081088"/>
            <a:ext cx="604837" cy="248443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30" name="CasellaDiTesto 29"/>
          <p:cNvSpPr txBox="1"/>
          <p:nvPr/>
        </p:nvSpPr>
        <p:spPr>
          <a:xfrm>
            <a:off x="6300788" y="1652588"/>
            <a:ext cx="1800225" cy="3683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Plasma capillary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323850" y="5829300"/>
            <a:ext cx="1500188" cy="36988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THz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sym typeface="American Typewriter" pitchFamily="1" charset="0"/>
              </a:rPr>
              <a:t>beamline</a:t>
            </a:r>
            <a:endParaRPr lang="en-US" b="1" dirty="0">
              <a:solidFill>
                <a:schemeClr val="accent4">
                  <a:lumMod val="50000"/>
                </a:schemeClr>
              </a:solidFill>
              <a:sym typeface="American Typewriter" pitchFamily="1" charset="0"/>
            </a:endParaRPr>
          </a:p>
        </p:txBody>
      </p:sp>
      <p:cxnSp>
        <p:nvCxnSpPr>
          <p:cNvPr id="32" name="Connettore 2 10"/>
          <p:cNvCxnSpPr>
            <a:cxnSpLocks noChangeShapeType="1"/>
          </p:cNvCxnSpPr>
          <p:nvPr/>
        </p:nvCxnSpPr>
        <p:spPr bwMode="auto">
          <a:xfrm rot="10800000" flipH="1">
            <a:off x="1835150" y="6045200"/>
            <a:ext cx="1285875" cy="158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33" name="Telaio 32"/>
          <p:cNvSpPr/>
          <p:nvPr/>
        </p:nvSpPr>
        <p:spPr>
          <a:xfrm rot="1782773">
            <a:off x="3152775" y="6007100"/>
            <a:ext cx="503238" cy="2159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1" grpId="0" animBg="1"/>
      <p:bldP spid="23" grpId="0" animBg="1"/>
      <p:bldP spid="25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The SPARC_LAB Activities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B9CDE88-8070-4F26-BE8D-120EAD2B5D44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Rettangolo 7"/>
          <p:cNvSpPr/>
          <p:nvPr/>
        </p:nvSpPr>
        <p:spPr>
          <a:xfrm>
            <a:off x="395288" y="1123950"/>
            <a:ext cx="8281987" cy="535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High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gradient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acceleration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COMB, EXIN,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SITE)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FEL physics and applications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(SPARC, SASE, SEEDING, HHG, COMB)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Advanced radiation sources and applications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(THOMSON,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BEATS2,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TERASPARC,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γ-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RESIST,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ELI_NP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Advanced beam physics and accelerator technology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(SPARC, COMB,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ELI_NP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Fundamental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physics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γ-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RESIST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</a:t>
            </a: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Positron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source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(POSSO)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Laser/Plasma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physics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γ-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RESIST, 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THOMSON)</a:t>
            </a: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it-IT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Promote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Spin-off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of previous activities (SPARC, ELI_NP)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Laser/Plasma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based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ion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sources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(LILIA)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Installation status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4F3EC32D-993F-4992-8669-DA5284D3ADE7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AA1B751A-7C27-4833-9113-83999F62ECC3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684213" y="1125538"/>
            <a:ext cx="7775575" cy="53816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9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INTRODUCTION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The SPARC_LAB Facility: FLAME laser and SPARC injector</a:t>
            </a:r>
          </a:p>
          <a:p>
            <a:pPr lvl="2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Layout</a:t>
            </a:r>
          </a:p>
          <a:p>
            <a:pPr lvl="2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Goals and achievements</a:t>
            </a:r>
          </a:p>
          <a:p>
            <a:pPr lvl="2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Activities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9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INSTALLATION STATUS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THz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beamlines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(TERASPARC)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Interaction chamber (EXIN and THOMSON)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Electro Optical Sampling and Cavity BPM (COMB)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9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STATUS OF THE EXPERIMENTS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FEL studies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THz source characterization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dvanced beam dynamics experiments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Laser-based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condensation experiment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9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ONGOING ACTIVITIES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ELI – NP Proposal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Electron beam energy upgrade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Electron and photons synchronization upgrade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Short period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undulator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The New THz Beamline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391A2EA0-C89D-421F-898A-B9892660B390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6631" name="Picture 2" descr="E:\backup\enrica\SPARC\SPARC_LAB\THzBeamlines\CompleteLayout.png"/>
          <p:cNvPicPr>
            <a:picLocks noChangeAspect="1" noChangeArrowheads="1"/>
          </p:cNvPicPr>
          <p:nvPr/>
        </p:nvPicPr>
        <p:blipFill>
          <a:blip r:embed="rId3" cstate="print"/>
          <a:srcRect l="47363" t="5167" r="584" b="43343"/>
          <a:stretch>
            <a:fillRect/>
          </a:stretch>
        </p:blipFill>
        <p:spPr bwMode="auto">
          <a:xfrm>
            <a:off x="469900" y="1258888"/>
            <a:ext cx="64071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" descr="E:\backup\enrica\SPARC\SPARC_LAB\THzBeamlines\THzChamb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149725"/>
            <a:ext cx="5040313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2" descr="E:\backup\enrica\SPARC\SPARC_LAB\THzBeamlines\IMG00144-20120322-1035.jpg"/>
          <p:cNvPicPr>
            <a:picLocks noChangeAspect="1" noChangeArrowheads="1"/>
          </p:cNvPicPr>
          <p:nvPr/>
        </p:nvPicPr>
        <p:blipFill>
          <a:blip r:embed="rId5" cstate="print"/>
          <a:srcRect l="24004" r="17323"/>
          <a:stretch>
            <a:fillRect/>
          </a:stretch>
        </p:blipFill>
        <p:spPr bwMode="auto">
          <a:xfrm>
            <a:off x="6838950" y="2071688"/>
            <a:ext cx="18383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CasellaDiTesto 11"/>
          <p:cNvSpPr txBox="1">
            <a:spLocks noChangeArrowheads="1"/>
          </p:cNvSpPr>
          <p:nvPr/>
        </p:nvSpPr>
        <p:spPr bwMode="auto">
          <a:xfrm>
            <a:off x="2339975" y="3779838"/>
            <a:ext cx="2303463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New vacuum chamber</a:t>
            </a:r>
          </a:p>
        </p:txBody>
      </p:sp>
      <p:sp>
        <p:nvSpPr>
          <p:cNvPr id="26635" name="CasellaDiTesto 12"/>
          <p:cNvSpPr txBox="1">
            <a:spLocks noChangeArrowheads="1"/>
          </p:cNvSpPr>
          <p:nvPr/>
        </p:nvSpPr>
        <p:spPr bwMode="auto">
          <a:xfrm>
            <a:off x="6948488" y="1692275"/>
            <a:ext cx="165576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Targets holder</a:t>
            </a:r>
          </a:p>
        </p:txBody>
      </p:sp>
      <p:cxnSp>
        <p:nvCxnSpPr>
          <p:cNvPr id="28" name="Connettore 2 27"/>
          <p:cNvCxnSpPr>
            <a:stCxn id="26637" idx="3"/>
          </p:cNvCxnSpPr>
          <p:nvPr/>
        </p:nvCxnSpPr>
        <p:spPr>
          <a:xfrm>
            <a:off x="6804025" y="2960688"/>
            <a:ext cx="792163" cy="1079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7" name="CasellaDiTesto 15"/>
          <p:cNvSpPr txBox="1">
            <a:spLocks noChangeArrowheads="1"/>
          </p:cNvSpPr>
          <p:nvPr/>
        </p:nvSpPr>
        <p:spPr bwMode="auto">
          <a:xfrm>
            <a:off x="5867400" y="2636838"/>
            <a:ext cx="936625" cy="646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YAG:Ce screen</a:t>
            </a:r>
          </a:p>
        </p:txBody>
      </p:sp>
      <p:cxnSp>
        <p:nvCxnSpPr>
          <p:cNvPr id="30" name="Connettore 2 29"/>
          <p:cNvCxnSpPr>
            <a:stCxn id="26639" idx="3"/>
          </p:cNvCxnSpPr>
          <p:nvPr/>
        </p:nvCxnSpPr>
        <p:spPr>
          <a:xfrm>
            <a:off x="6877050" y="3749675"/>
            <a:ext cx="647700" cy="6889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CasellaDiTesto 18"/>
          <p:cNvSpPr txBox="1">
            <a:spLocks noChangeArrowheads="1"/>
          </p:cNvSpPr>
          <p:nvPr/>
        </p:nvSpPr>
        <p:spPr bwMode="auto">
          <a:xfrm>
            <a:off x="5003800" y="3565525"/>
            <a:ext cx="1873250" cy="3683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Si-Al screen (CTR)</a:t>
            </a:r>
          </a:p>
        </p:txBody>
      </p:sp>
      <p:cxnSp>
        <p:nvCxnSpPr>
          <p:cNvPr id="32" name="Connettore 2 31"/>
          <p:cNvCxnSpPr>
            <a:stCxn id="26641" idx="3"/>
          </p:cNvCxnSpPr>
          <p:nvPr/>
        </p:nvCxnSpPr>
        <p:spPr>
          <a:xfrm>
            <a:off x="6661150" y="4191000"/>
            <a:ext cx="863600" cy="7508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1" name="CasellaDiTesto 20"/>
          <p:cNvSpPr txBox="1">
            <a:spLocks noChangeArrowheads="1"/>
          </p:cNvSpPr>
          <p:nvPr/>
        </p:nvSpPr>
        <p:spPr bwMode="auto">
          <a:xfrm>
            <a:off x="5003800" y="4006850"/>
            <a:ext cx="1657350" cy="3683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5 mm slit (CDR)</a:t>
            </a:r>
          </a:p>
        </p:txBody>
      </p:sp>
      <p:cxnSp>
        <p:nvCxnSpPr>
          <p:cNvPr id="34" name="Connettore 2 33"/>
          <p:cNvCxnSpPr>
            <a:stCxn id="26643" idx="3"/>
          </p:cNvCxnSpPr>
          <p:nvPr/>
        </p:nvCxnSpPr>
        <p:spPr>
          <a:xfrm>
            <a:off x="6804025" y="5127625"/>
            <a:ext cx="792163" cy="3190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3" name="CasellaDiTesto 22"/>
          <p:cNvSpPr txBox="1">
            <a:spLocks noChangeArrowheads="1"/>
          </p:cNvSpPr>
          <p:nvPr/>
        </p:nvSpPr>
        <p:spPr bwMode="auto">
          <a:xfrm>
            <a:off x="5148263" y="4941888"/>
            <a:ext cx="1655762" cy="36988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3 mm slit (CDR)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250825" y="1076325"/>
            <a:ext cx="52578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ea typeface="ヒラギノ角ゴ Pro W3" charset="-128"/>
                <a:cs typeface="Arial" pitchFamily="34" charset="0"/>
              </a:rPr>
              <a:t>The sources are </a:t>
            </a:r>
            <a:r>
              <a:rPr lang="en-US" dirty="0">
                <a:solidFill>
                  <a:srgbClr val="C00000"/>
                </a:solidFill>
                <a:ea typeface="ヒラギノ角ゴ Pro W3" charset="-128"/>
                <a:cs typeface="Arial" pitchFamily="34" charset="0"/>
              </a:rPr>
              <a:t>Coherent Transition Radiation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a typeface="ヒラギノ角ゴ Pro W3" charset="-128"/>
                <a:cs typeface="Arial" pitchFamily="34" charset="0"/>
              </a:rPr>
              <a:t> (CTR) from an aluminum-coated silicon screen and </a:t>
            </a:r>
            <a:r>
              <a:rPr lang="en-US" dirty="0">
                <a:solidFill>
                  <a:srgbClr val="C00000"/>
                </a:solidFill>
                <a:ea typeface="ヒラギノ角ゴ Pro W3" charset="-128"/>
                <a:cs typeface="Arial" pitchFamily="34" charset="0"/>
              </a:rPr>
              <a:t>Coherent Diffraction Radiation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a typeface="ヒラギノ角ゴ Pro W3" charset="-128"/>
                <a:cs typeface="Arial" pitchFamily="34" charset="0"/>
              </a:rPr>
              <a:t> (CDR) from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ea typeface="ヒラギノ角ゴ Pro W3" charset="-128"/>
                <a:cs typeface="Arial" pitchFamily="34" charset="0"/>
              </a:rPr>
              <a:t>a rectangular slit.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The New THz Beamline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9A8638D0-8570-400A-A132-32F1DF851FAA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7655" name="Picture 3" descr="E:\backup\enrica\SPARC\THz\StazioneTHz\THz@PTL\IMG_5282.JPG"/>
          <p:cNvPicPr>
            <a:picLocks noChangeAspect="1" noChangeArrowheads="1"/>
          </p:cNvPicPr>
          <p:nvPr/>
        </p:nvPicPr>
        <p:blipFill>
          <a:blip r:embed="rId3" cstate="print"/>
          <a:srcRect l="4001" b="11488"/>
          <a:stretch>
            <a:fillRect/>
          </a:stretch>
        </p:blipFill>
        <p:spPr bwMode="auto">
          <a:xfrm>
            <a:off x="468313" y="1341438"/>
            <a:ext cx="8208962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>
            <a:off x="6767513" y="2924175"/>
            <a:ext cx="1765300" cy="217488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7" name="CasellaDiTesto 15"/>
          <p:cNvSpPr txBox="1">
            <a:spLocks noChangeArrowheads="1"/>
          </p:cNvSpPr>
          <p:nvPr/>
        </p:nvSpPr>
        <p:spPr bwMode="auto">
          <a:xfrm>
            <a:off x="6948488" y="2276475"/>
            <a:ext cx="15700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>
                <a:solidFill>
                  <a:srgbClr val="FFFF00"/>
                </a:solidFill>
                <a:latin typeface="Arial Black" pitchFamily="34" charset="0"/>
              </a:rPr>
              <a:t>ELECTRON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457200" y="26972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Highlights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D9833EA2-E4A4-4D27-9CB4-51745467C03A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78530" name="Picture 2" descr="E:\backup\enrica\My_seminars\44thLNF_SC\GolayCTR_CDR.bmp"/>
          <p:cNvPicPr>
            <a:picLocks noChangeAspect="1" noChangeArrowheads="1"/>
          </p:cNvPicPr>
          <p:nvPr/>
        </p:nvPicPr>
        <p:blipFill>
          <a:blip r:embed="rId3" cstate="print"/>
          <a:srcRect l="2635" t="3125" r="6812"/>
          <a:stretch>
            <a:fillRect/>
          </a:stretch>
        </p:blipFill>
        <p:spPr bwMode="auto">
          <a:xfrm>
            <a:off x="5148580" y="3929251"/>
            <a:ext cx="3600000" cy="2596179"/>
          </a:xfrm>
          <a:prstGeom prst="rect">
            <a:avLst/>
          </a:prstGeom>
          <a:noFill/>
        </p:spPr>
      </p:pic>
      <p:pic>
        <p:nvPicPr>
          <p:cNvPr id="23" name="Immagine 22" descr="Z:\SparcData\2012_05_21\spot_UTLCAM03_2012_05_21_19_57_04\Sample Image.jpg"/>
          <p:cNvPicPr/>
          <p:nvPr/>
        </p:nvPicPr>
        <p:blipFill>
          <a:blip r:embed="rId4" cstate="print"/>
          <a:srcRect l="2340" t="12058" r="7332" b="6029"/>
          <a:stretch>
            <a:fillRect/>
          </a:stretch>
        </p:blipFill>
        <p:spPr bwMode="auto">
          <a:xfrm>
            <a:off x="2555720" y="2420860"/>
            <a:ext cx="2880000" cy="195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8531" name="AutoShape 3"/>
          <p:cNvCxnSpPr>
            <a:cxnSpLocks noChangeShapeType="1"/>
          </p:cNvCxnSpPr>
          <p:nvPr/>
        </p:nvCxnSpPr>
        <p:spPr bwMode="auto">
          <a:xfrm rot="5400000">
            <a:off x="4896244" y="3176766"/>
            <a:ext cx="648092" cy="4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5403745" y="2852920"/>
            <a:ext cx="1040515" cy="576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0.876 ps/mm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it-IT" sz="1100" b="1" dirty="0" err="1" smtClean="0">
                <a:solidFill>
                  <a:srgbClr val="EF6611"/>
                </a:solidFill>
                <a:latin typeface="Symbol" pitchFamily="18" charset="2"/>
              </a:rPr>
              <a:t>s</a:t>
            </a:r>
            <a:r>
              <a:rPr lang="it-IT" sz="1100" b="1" baseline="-25000" dirty="0" err="1" smtClean="0">
                <a:solidFill>
                  <a:srgbClr val="EF6611"/>
                </a:solidFill>
                <a:latin typeface="Calibri" pitchFamily="34" charset="0"/>
              </a:rPr>
              <a:t>t</a:t>
            </a:r>
            <a:r>
              <a:rPr lang="it-IT" sz="1100" b="1" dirty="0" smtClean="0">
                <a:solidFill>
                  <a:srgbClr val="EF6611"/>
                </a:solidFill>
                <a:latin typeface="Calibri" pitchFamily="34" charset="0"/>
              </a:rPr>
              <a:t> = 160 </a:t>
            </a:r>
            <a:r>
              <a:rPr lang="it-IT" sz="1100" b="1" dirty="0" err="1" smtClean="0">
                <a:solidFill>
                  <a:srgbClr val="EF6611"/>
                </a:solidFill>
                <a:latin typeface="Calibri" pitchFamily="34" charset="0"/>
              </a:rPr>
              <a:t>fs</a:t>
            </a:r>
            <a:endParaRPr kumimoji="0" lang="it-IT" sz="1800" b="1" i="0" u="none" strike="noStrike" cap="none" normalizeH="0" baseline="0" dirty="0" smtClean="0">
              <a:ln>
                <a:noFill/>
              </a:ln>
              <a:solidFill>
                <a:srgbClr val="EF661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67430" y="1268700"/>
            <a:ext cx="8209140" cy="936130"/>
          </a:xfrm>
          <a:prstGeom prst="roundRect">
            <a:avLst/>
          </a:prstGeom>
          <a:noFill/>
          <a:ln>
            <a:solidFill>
              <a:srgbClr val="EF66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Broad Band THz Radiation 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(150 GHz – 5 THz) with sub-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high-brightness electron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bunches </a:t>
            </a:r>
          </a:p>
        </p:txBody>
      </p:sp>
      <p:pic>
        <p:nvPicPr>
          <p:cNvPr id="217089" name="Picture 1" descr="Z:\SparcData\2012_05_21\spot_UTLCAM03_2012_05_21_18_23_49\Sample Image.jpg"/>
          <p:cNvPicPr>
            <a:picLocks noChangeAspect="1" noChangeArrowheads="1"/>
          </p:cNvPicPr>
          <p:nvPr/>
        </p:nvPicPr>
        <p:blipFill>
          <a:blip r:embed="rId5" cstate="print"/>
          <a:srcRect l="36781" t="7207" r="36151"/>
          <a:stretch>
            <a:fillRect/>
          </a:stretch>
        </p:blipFill>
        <p:spPr bwMode="auto">
          <a:xfrm>
            <a:off x="611600" y="2235632"/>
            <a:ext cx="1080000" cy="2777588"/>
          </a:xfrm>
          <a:prstGeom prst="rect">
            <a:avLst/>
          </a:prstGeom>
          <a:noFill/>
        </p:spPr>
      </p:pic>
      <p:sp>
        <p:nvSpPr>
          <p:cNvPr id="13" name="Freccia a destra 12"/>
          <p:cNvSpPr/>
          <p:nvPr/>
        </p:nvSpPr>
        <p:spPr>
          <a:xfrm>
            <a:off x="1691600" y="3284980"/>
            <a:ext cx="720100" cy="36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619590" y="2780910"/>
            <a:ext cx="936130" cy="4320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Velocity</a:t>
            </a: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lang="it-IT" sz="1200" b="1" dirty="0" err="1" smtClean="0">
                <a:cs typeface="Arial" pitchFamily="34" charset="0"/>
              </a:rPr>
              <a:t>Bunching</a:t>
            </a:r>
            <a:endParaRPr kumimoji="0" lang="it-IT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403560" y="4005080"/>
            <a:ext cx="1008140" cy="5760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it-IT" sz="1100" dirty="0" smtClean="0">
                <a:latin typeface="Calibri" pitchFamily="34" charset="0"/>
              </a:rPr>
              <a:t>1.389 ps/mm </a:t>
            </a:r>
          </a:p>
          <a:p>
            <a:pPr lvl="0">
              <a:spcAft>
                <a:spcPts val="1000"/>
              </a:spcAft>
            </a:pPr>
            <a:r>
              <a:rPr lang="it-IT" sz="1100" b="1" dirty="0" err="1" smtClean="0">
                <a:solidFill>
                  <a:srgbClr val="EF6611"/>
                </a:solidFill>
                <a:latin typeface="Symbol" pitchFamily="18" charset="2"/>
              </a:rPr>
              <a:t>s</a:t>
            </a:r>
            <a:r>
              <a:rPr lang="it-IT" sz="1100" b="1" baseline="-25000" dirty="0" err="1" smtClean="0">
                <a:solidFill>
                  <a:srgbClr val="EF6611"/>
                </a:solidFill>
                <a:latin typeface="+mj-lt"/>
              </a:rPr>
              <a:t>t</a:t>
            </a:r>
            <a:r>
              <a:rPr lang="it-IT" sz="1100" b="1" dirty="0" smtClean="0">
                <a:solidFill>
                  <a:srgbClr val="EF6611"/>
                </a:solidFill>
                <a:latin typeface="+mj-lt"/>
              </a:rPr>
              <a:t> = 2.586 ps</a:t>
            </a:r>
          </a:p>
          <a:p>
            <a:pPr>
              <a:spcAft>
                <a:spcPts val="1000"/>
              </a:spcAft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AutoShape 3"/>
          <p:cNvCxnSpPr>
            <a:cxnSpLocks noChangeShapeType="1"/>
          </p:cNvCxnSpPr>
          <p:nvPr/>
        </p:nvCxnSpPr>
        <p:spPr bwMode="auto">
          <a:xfrm rot="5400000">
            <a:off x="-450761" y="3410660"/>
            <a:ext cx="1980000" cy="4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none" w="med" len="med"/>
          </a:ln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 rot="16200000">
            <a:off x="-216666" y="3104955"/>
            <a:ext cx="936130" cy="4320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Time</a:t>
            </a:r>
            <a:endParaRPr kumimoji="0" lang="it-IT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084210" y="364503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Golay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detector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5857115" y="41491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CTR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7092350" y="522925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CDR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956470" y="558001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CDR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55470" y="537327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Charge</a:t>
            </a:r>
            <a:r>
              <a:rPr lang="it-IT" dirty="0" smtClean="0"/>
              <a:t>: 300 </a:t>
            </a:r>
            <a:r>
              <a:rPr lang="it-IT" dirty="0" err="1" smtClean="0"/>
              <a:t>pC</a:t>
            </a:r>
            <a:endParaRPr lang="it-IT" dirty="0" smtClean="0"/>
          </a:p>
          <a:p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: 140 </a:t>
            </a:r>
            <a:r>
              <a:rPr lang="it-IT" dirty="0" err="1" smtClean="0"/>
              <a:t>MeV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Martin-Puplett Interferometer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D9833EA2-E4A4-4D27-9CB4-51745467C03A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8679" name="Picture 4" descr="E:\backup\enrica\SPARC\THz\StazioneTHz\IMG00083-20110902-1502.jpg"/>
          <p:cNvPicPr>
            <a:picLocks noChangeAspect="1" noChangeArrowheads="1"/>
          </p:cNvPicPr>
          <p:nvPr/>
        </p:nvPicPr>
        <p:blipFill>
          <a:blip r:embed="rId3" cstate="print"/>
          <a:srcRect l="3448" t="3999"/>
          <a:stretch>
            <a:fillRect/>
          </a:stretch>
        </p:blipFill>
        <p:spPr bwMode="auto">
          <a:xfrm>
            <a:off x="1642465" y="1181775"/>
            <a:ext cx="687546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Connettore 2 42"/>
          <p:cNvCxnSpPr/>
          <p:nvPr/>
        </p:nvCxnSpPr>
        <p:spPr>
          <a:xfrm>
            <a:off x="6830415" y="1565950"/>
            <a:ext cx="1604962" cy="314325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CasellaDiTesto 15"/>
          <p:cNvSpPr txBox="1">
            <a:spLocks noChangeArrowheads="1"/>
          </p:cNvSpPr>
          <p:nvPr/>
        </p:nvSpPr>
        <p:spPr bwMode="auto">
          <a:xfrm>
            <a:off x="5242915" y="1350050"/>
            <a:ext cx="1570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FF00"/>
                </a:solidFill>
                <a:latin typeface="Arial Black" pitchFamily="34" charset="0"/>
              </a:rPr>
              <a:t>ELECTRONS</a:t>
            </a:r>
          </a:p>
        </p:txBody>
      </p:sp>
      <p:sp>
        <p:nvSpPr>
          <p:cNvPr id="28682" name="CasellaDiTesto 16"/>
          <p:cNvSpPr txBox="1">
            <a:spLocks noChangeArrowheads="1"/>
          </p:cNvSpPr>
          <p:nvPr/>
        </p:nvSpPr>
        <p:spPr bwMode="auto">
          <a:xfrm>
            <a:off x="7600375" y="3861060"/>
            <a:ext cx="1057275" cy="5222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BEAM </a:t>
            </a:r>
          </a:p>
          <a:p>
            <a:pPr algn="ctr"/>
            <a:r>
              <a:rPr lang="en-GB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SPLITTER</a:t>
            </a:r>
          </a:p>
        </p:txBody>
      </p:sp>
      <p:sp>
        <p:nvSpPr>
          <p:cNvPr id="28683" name="CasellaDiTesto 17"/>
          <p:cNvSpPr txBox="1">
            <a:spLocks noChangeArrowheads="1"/>
          </p:cNvSpPr>
          <p:nvPr/>
        </p:nvSpPr>
        <p:spPr bwMode="auto">
          <a:xfrm>
            <a:off x="4914302" y="5348962"/>
            <a:ext cx="1031875" cy="5238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b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ROOF MIRRORS</a:t>
            </a:r>
          </a:p>
        </p:txBody>
      </p:sp>
      <p:sp>
        <p:nvSpPr>
          <p:cNvPr id="28684" name="CasellaDiTesto 18"/>
          <p:cNvSpPr txBox="1">
            <a:spLocks noChangeArrowheads="1"/>
          </p:cNvSpPr>
          <p:nvPr/>
        </p:nvSpPr>
        <p:spPr bwMode="auto">
          <a:xfrm>
            <a:off x="683460" y="2420860"/>
            <a:ext cx="1857375" cy="3079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PYRO-DETECTORS</a:t>
            </a:r>
          </a:p>
        </p:txBody>
      </p:sp>
      <p:cxnSp>
        <p:nvCxnSpPr>
          <p:cNvPr id="48" name="Connettore 2 47"/>
          <p:cNvCxnSpPr/>
          <p:nvPr/>
        </p:nvCxnSpPr>
        <p:spPr>
          <a:xfrm rot="16200000" flipH="1">
            <a:off x="4828578" y="4825087"/>
            <a:ext cx="665162" cy="312737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rot="10800000" flipV="1">
            <a:off x="5312765" y="4761587"/>
            <a:ext cx="984250" cy="538163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>
            <a:off x="5844577" y="3690025"/>
            <a:ext cx="1827808" cy="387065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rot="16200000" flipV="1">
            <a:off x="1708529" y="2835991"/>
            <a:ext cx="1080150" cy="82596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>
            <a:endCxn id="28684" idx="3"/>
          </p:cNvCxnSpPr>
          <p:nvPr/>
        </p:nvCxnSpPr>
        <p:spPr>
          <a:xfrm rot="16200000" flipV="1">
            <a:off x="2533860" y="2581824"/>
            <a:ext cx="422041" cy="408089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0" name="CasellaDiTesto 16"/>
          <p:cNvSpPr txBox="1">
            <a:spLocks noChangeArrowheads="1"/>
          </p:cNvSpPr>
          <p:nvPr/>
        </p:nvSpPr>
        <p:spPr bwMode="auto">
          <a:xfrm>
            <a:off x="7744395" y="3140960"/>
            <a:ext cx="1292225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POLARIZING</a:t>
            </a:r>
          </a:p>
          <a:p>
            <a:pPr algn="ctr"/>
            <a:r>
              <a:rPr lang="en-GB" sz="14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GRID</a:t>
            </a:r>
          </a:p>
        </p:txBody>
      </p:sp>
      <p:cxnSp>
        <p:nvCxnSpPr>
          <p:cNvPr id="54" name="Connettore 2 53"/>
          <p:cNvCxnSpPr/>
          <p:nvPr/>
        </p:nvCxnSpPr>
        <p:spPr>
          <a:xfrm>
            <a:off x="6682777" y="3223300"/>
            <a:ext cx="1133628" cy="133690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2" name="CasellaDiTesto 16"/>
          <p:cNvSpPr txBox="1">
            <a:spLocks noChangeArrowheads="1"/>
          </p:cNvSpPr>
          <p:nvPr/>
        </p:nvSpPr>
        <p:spPr bwMode="auto">
          <a:xfrm>
            <a:off x="3069522" y="1415137"/>
            <a:ext cx="1214438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 b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ANALYZING</a:t>
            </a:r>
          </a:p>
          <a:p>
            <a:pPr algn="ctr"/>
            <a:r>
              <a:rPr lang="en-GB" sz="1400" b="1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GRID</a:t>
            </a:r>
          </a:p>
        </p:txBody>
      </p:sp>
      <p:cxnSp>
        <p:nvCxnSpPr>
          <p:cNvPr id="56" name="Connettore 2 55"/>
          <p:cNvCxnSpPr>
            <a:endCxn id="28692" idx="2"/>
          </p:cNvCxnSpPr>
          <p:nvPr/>
        </p:nvCxnSpPr>
        <p:spPr>
          <a:xfrm rot="5400000" flipH="1" flipV="1">
            <a:off x="3019327" y="2411537"/>
            <a:ext cx="1129938" cy="184889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9138" name="Picture 2" descr="E:\backup\enrica\My_seminars\44thLNF_SC\CTRDiffInterf.bmp"/>
          <p:cNvPicPr>
            <a:picLocks noChangeAspect="1" noChangeArrowheads="1"/>
          </p:cNvPicPr>
          <p:nvPr/>
        </p:nvPicPr>
        <p:blipFill>
          <a:blip r:embed="rId4" cstate="print"/>
          <a:srcRect t="3027" r="7309"/>
          <a:stretch>
            <a:fillRect/>
          </a:stretch>
        </p:blipFill>
        <p:spPr bwMode="auto">
          <a:xfrm>
            <a:off x="395820" y="4930099"/>
            <a:ext cx="2880000" cy="1523321"/>
          </a:xfrm>
          <a:prstGeom prst="rect">
            <a:avLst/>
          </a:prstGeom>
          <a:noFill/>
        </p:spPr>
      </p:pic>
      <p:sp>
        <p:nvSpPr>
          <p:cNvPr id="34" name="CasellaDiTesto 33"/>
          <p:cNvSpPr txBox="1"/>
          <p:nvPr/>
        </p:nvSpPr>
        <p:spPr>
          <a:xfrm>
            <a:off x="899490" y="57333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CTR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Thomson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Source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323410" y="1312160"/>
            <a:ext cx="8497180" cy="1756790"/>
          </a:xfrm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it-IT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Thomson back-scattering (TS) X-ray source is foreseen to work in three different operating modes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high-flux-moderate-monochromaticity</a:t>
            </a:r>
            <a:r>
              <a:rPr lang="it-IT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mode </a:t>
            </a:r>
            <a:r>
              <a:rPr lang="it-IT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(HFM2),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suitable for medical imaging,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moderate-flux-monochromatic mode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(MFM), suitable to improve the detection/dose performance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short-and monochromatic mode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(SM) useful for pump-and-probe experiments e.g. in physical-chemistry when tens of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femtosecond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long monochromatic pulses are needed 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1986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6D93C3DF-D3D8-4F9F-A262-39DD65CB4382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827480" y="3140960"/>
          <a:ext cx="3528490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300"/>
                <a:gridCol w="1368190"/>
              </a:tblGrid>
              <a:tr h="130300">
                <a:tc gridSpan="2"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Laser</a:t>
                      </a:r>
                      <a:r>
                        <a:rPr lang="en-US" sz="1200" baseline="0" noProof="0" dirty="0" smtClean="0">
                          <a:latin typeface="Arial" pitchFamily="34" charset="0"/>
                          <a:cs typeface="Arial" pitchFamily="34" charset="0"/>
                        </a:rPr>
                        <a:t> parameters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Wavelength 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800 nm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Compressed pulse energy 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5 J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Pulse duration/bandwidth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3-12</a:t>
                      </a:r>
                      <a:r>
                        <a:rPr lang="en-US" sz="1200" baseline="0" noProof="0" smtClean="0">
                          <a:latin typeface="Arial" pitchFamily="34" charset="0"/>
                          <a:cs typeface="Arial" pitchFamily="34" charset="0"/>
                        </a:rPr>
                        <a:t> (80) ps/nm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Rep. Rate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10 Hz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Beam quality M2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&lt;1.5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Energy stability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10%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Pointing stability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&lt; 2 </a:t>
                      </a:r>
                      <a:r>
                        <a:rPr lang="en-US" sz="1200" noProof="0" dirty="0" smtClean="0">
                          <a:latin typeface="Symbol" pitchFamily="18" charset="2"/>
                          <a:cs typeface="Arial" pitchFamily="34" charset="0"/>
                        </a:rPr>
                        <a:t>m</a:t>
                      </a: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824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Synchronization with SPARC </a:t>
                      </a:r>
                      <a:r>
                        <a:rPr lang="en-US" sz="1200" noProof="0" dirty="0" err="1" smtClean="0">
                          <a:latin typeface="Arial" pitchFamily="34" charset="0"/>
                          <a:cs typeface="Arial" pitchFamily="34" charset="0"/>
                        </a:rPr>
                        <a:t>photoinjector</a:t>
                      </a:r>
                      <a:r>
                        <a:rPr lang="en-US" sz="1200" baseline="0" noProof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clock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&lt; 1 </a:t>
                      </a:r>
                      <a:r>
                        <a:rPr lang="en-US" sz="1200" noProof="0" dirty="0" err="1" smtClean="0">
                          <a:latin typeface="Arial" pitchFamily="34" charset="0"/>
                          <a:cs typeface="Arial" pitchFamily="34" charset="0"/>
                        </a:rPr>
                        <a:t>ps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/>
        </p:nvGraphicFramePr>
        <p:xfrm>
          <a:off x="4788030" y="3140960"/>
          <a:ext cx="3528490" cy="287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300"/>
                <a:gridCol w="1368190"/>
              </a:tblGrid>
              <a:tr h="130300">
                <a:tc gridSpan="2"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Electron beam </a:t>
                      </a:r>
                      <a:r>
                        <a:rPr lang="en-US" sz="1200" baseline="0" noProof="0" dirty="0" smtClean="0"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Bunch charge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r>
                        <a:rPr lang="en-US" sz="1200" baseline="0" noProof="0" dirty="0" smtClean="0">
                          <a:latin typeface="Arial" pitchFamily="34" charset="0"/>
                          <a:cs typeface="Arial" pitchFamily="34" charset="0"/>
                        </a:rPr>
                        <a:t> – 1 </a:t>
                      </a:r>
                      <a:r>
                        <a:rPr lang="en-US" sz="1200" baseline="0" noProof="0" dirty="0" err="1" smtClean="0">
                          <a:latin typeface="Arial" pitchFamily="34" charset="0"/>
                          <a:cs typeface="Arial" pitchFamily="34" charset="0"/>
                        </a:rPr>
                        <a:t>nC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Energy 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1200" baseline="0" noProof="0" dirty="0" smtClean="0">
                          <a:latin typeface="Arial" pitchFamily="34" charset="0"/>
                          <a:cs typeface="Arial" pitchFamily="34" charset="0"/>
                        </a:rPr>
                        <a:t> – 150 </a:t>
                      </a:r>
                      <a:r>
                        <a:rPr lang="en-US" sz="1200" baseline="0" noProof="0" dirty="0" err="1" smtClean="0"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Pulse Length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15 – 20 </a:t>
                      </a:r>
                      <a:r>
                        <a:rPr lang="en-US" sz="1200" noProof="0" dirty="0" err="1" smtClean="0">
                          <a:latin typeface="Arial" pitchFamily="34" charset="0"/>
                          <a:cs typeface="Arial" pitchFamily="34" charset="0"/>
                        </a:rPr>
                        <a:t>ps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Rep. Rate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smtClean="0">
                          <a:latin typeface="Arial" pitchFamily="34" charset="0"/>
                          <a:cs typeface="Arial" pitchFamily="34" charset="0"/>
                        </a:rPr>
                        <a:t>10 Hz</a:t>
                      </a:r>
                      <a:endParaRPr lang="en-US" sz="1200" noProof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err="1" smtClean="0">
                          <a:latin typeface="Symbol" pitchFamily="18" charset="2"/>
                          <a:cs typeface="Arial" pitchFamily="34" charset="0"/>
                        </a:rPr>
                        <a:t>e</a:t>
                      </a:r>
                      <a:r>
                        <a:rPr lang="en-US" sz="1200" baseline="-25000" noProof="0" dirty="0" err="1" smtClean="0">
                          <a:latin typeface="Arial" pitchFamily="34" charset="0"/>
                          <a:cs typeface="Arial" pitchFamily="34" charset="0"/>
                        </a:rPr>
                        <a:t>nx,y</a:t>
                      </a:r>
                      <a:endParaRPr lang="en-US" sz="1200" baseline="-250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1 – 5 mm </a:t>
                      </a:r>
                      <a:r>
                        <a:rPr lang="en-US" sz="1200" noProof="0" dirty="0" err="1" smtClean="0">
                          <a:latin typeface="Arial" pitchFamily="34" charset="0"/>
                          <a:cs typeface="Arial" pitchFamily="34" charset="0"/>
                        </a:rPr>
                        <a:t>mrad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Energy spread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0.1 – 0.2%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Spot size at IP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&lt; 5 – 20 </a:t>
                      </a:r>
                      <a:r>
                        <a:rPr lang="en-US" sz="1200" noProof="0" dirty="0" smtClean="0">
                          <a:latin typeface="Symbol" pitchFamily="18" charset="2"/>
                          <a:cs typeface="Arial" pitchFamily="34" charset="0"/>
                        </a:rPr>
                        <a:t>m</a:t>
                      </a:r>
                      <a:r>
                        <a:rPr lang="en-US" sz="1200" noProof="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en-US" sz="1200" noProof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136819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SL_THOMSON: </a:t>
            </a:r>
            <a:b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Procurement Status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4FDFCBF-F176-411D-8C8D-D65F790B9C2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410" y="1556740"/>
            <a:ext cx="8425170" cy="489775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Quadrupoles</a:t>
            </a: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and Dipoles delivery: completed and installed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Magnetic axes alignment: on going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Steering Magnets delivery: completed and installed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Quadrupole</a:t>
            </a: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Power Supplies delivered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Vacuum chambers for mirrors (photon </a:t>
            </a:r>
            <a:r>
              <a:rPr lang="en-US" sz="18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beamlines</a:t>
            </a: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): delivered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Beam Current </a:t>
            </a:r>
            <a:r>
              <a:rPr lang="en-US" sz="1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onitors : delivered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Cables delivery: completed 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Interaction Vacuum Chamber delivery and installation: by the end of July 2012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Sigmaphi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Solenoid magnet delivery: September 2012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Sigmaphi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Dumping dipole delivery : end of 2012 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Alternative solution = old bypass dipole located downstream the mirror chamber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Two ways vacuum chamber delivery: Mid of May 2012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Well off realization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2575" lvl="1" indent="-282575"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Beam Position Monitors (</a:t>
            </a:r>
            <a:r>
              <a:rPr lang="en-US" sz="18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stripline</a:t>
            </a:r>
            <a:r>
              <a:rPr lang="en-US" sz="18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) delivery: Mid of May 2012</a:t>
            </a:r>
          </a:p>
          <a:p>
            <a:pPr marL="282575" lvl="1" indent="-282575">
              <a:buFont typeface="Wingdings" pitchFamily="2" charset="2"/>
              <a:buChar char="v"/>
            </a:pPr>
            <a:r>
              <a:rPr lang="en-US" sz="18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BPM electronics delivery (4) : order emitted first week of February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Thomson Interaction region </a:t>
            </a:r>
            <a:b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(20-550 keV) </a:t>
            </a:r>
            <a:endParaRPr lang="it-IT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print"/>
          <a:srcRect l="15646" t="21968" r="1076" b="9952"/>
          <a:stretch>
            <a:fillRect/>
          </a:stretch>
        </p:blipFill>
        <p:spPr bwMode="auto">
          <a:xfrm>
            <a:off x="323850" y="1951038"/>
            <a:ext cx="81645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3"/>
          <p:cNvSpPr txBox="1">
            <a:spLocks noChangeArrowheads="1"/>
          </p:cNvSpPr>
          <p:nvPr/>
        </p:nvSpPr>
        <p:spPr bwMode="auto">
          <a:xfrm>
            <a:off x="6135688" y="1885950"/>
            <a:ext cx="250666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mtClean="0">
                <a:solidFill>
                  <a:srgbClr val="000000"/>
                </a:solidFill>
                <a:ea typeface="MS PGothic"/>
                <a:cs typeface="MS PGothic"/>
              </a:rPr>
              <a:t>Interaction</a:t>
            </a:r>
            <a:r>
              <a:rPr lang="en-US" smtClean="0">
                <a:solidFill>
                  <a:srgbClr val="000000"/>
                </a:solidFill>
                <a:ea typeface="MS PGothic"/>
                <a:cs typeface="MS PGothic"/>
              </a:rPr>
              <a:t> </a:t>
            </a:r>
            <a:r>
              <a:rPr lang="en-US" smtClean="0">
                <a:solidFill>
                  <a:srgbClr val="000000"/>
                </a:solidFill>
                <a:ea typeface="MS PGothic"/>
                <a:cs typeface="MS PGothic"/>
              </a:rPr>
              <a:t>chamber</a:t>
            </a:r>
            <a:endParaRPr lang="en-US">
              <a:solidFill>
                <a:srgbClr val="000000"/>
              </a:solidFill>
              <a:ea typeface="MS PGothic"/>
              <a:cs typeface="MS PGothic"/>
            </a:endParaRPr>
          </a:p>
        </p:txBody>
      </p:sp>
      <p:sp>
        <p:nvSpPr>
          <p:cNvPr id="30727" name="TextBox 4"/>
          <p:cNvSpPr txBox="1">
            <a:spLocks noChangeArrowheads="1"/>
          </p:cNvSpPr>
          <p:nvPr/>
        </p:nvSpPr>
        <p:spPr bwMode="auto">
          <a:xfrm>
            <a:off x="8316913" y="3646488"/>
            <a:ext cx="949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it-IT" dirty="0" err="1">
                <a:solidFill>
                  <a:srgbClr val="000000"/>
                </a:solidFill>
                <a:ea typeface="MS PGothic"/>
                <a:cs typeface="MS PGothic"/>
              </a:rPr>
              <a:t>X-rays</a:t>
            </a:r>
            <a:r>
              <a:rPr lang="it-IT" dirty="0">
                <a:solidFill>
                  <a:srgbClr val="000000"/>
                </a:solidFill>
                <a:ea typeface="MS PGothic"/>
                <a:cs typeface="MS PGothic"/>
              </a:rPr>
              <a:t> </a:t>
            </a:r>
            <a:r>
              <a:rPr lang="it-IT" dirty="0" err="1">
                <a:solidFill>
                  <a:srgbClr val="000000"/>
                </a:solidFill>
                <a:ea typeface="MS PGothic"/>
                <a:cs typeface="MS PGothic"/>
              </a:rPr>
              <a:t>beam</a:t>
            </a:r>
            <a:endParaRPr lang="it-IT" dirty="0">
              <a:solidFill>
                <a:srgbClr val="000000"/>
              </a:solidFill>
              <a:ea typeface="MS PGothic"/>
              <a:cs typeface="MS PGothic"/>
            </a:endParaRPr>
          </a:p>
        </p:txBody>
      </p:sp>
      <p:sp>
        <p:nvSpPr>
          <p:cNvPr id="30728" name="TextBox 5"/>
          <p:cNvSpPr txBox="1">
            <a:spLocks noChangeArrowheads="1"/>
          </p:cNvSpPr>
          <p:nvPr/>
        </p:nvSpPr>
        <p:spPr bwMode="auto">
          <a:xfrm>
            <a:off x="7596188" y="4932363"/>
            <a:ext cx="1725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Bent e- beam</a:t>
            </a:r>
          </a:p>
        </p:txBody>
      </p:sp>
      <p:sp>
        <p:nvSpPr>
          <p:cNvPr id="30729" name="TextBox 6"/>
          <p:cNvSpPr txBox="1">
            <a:spLocks noChangeArrowheads="1"/>
          </p:cNvSpPr>
          <p:nvPr/>
        </p:nvSpPr>
        <p:spPr bwMode="auto">
          <a:xfrm>
            <a:off x="357188" y="4740275"/>
            <a:ext cx="3790950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IT" sz="2400">
                <a:solidFill>
                  <a:srgbClr val="000000"/>
                </a:solidFill>
                <a:latin typeface="Calibri" pitchFamily="34" charset="0"/>
                <a:ea typeface="MS PGothic"/>
                <a:cs typeface="Symbol" pitchFamily="18" charset="2"/>
              </a:rPr>
              <a:t>(h</a:t>
            </a:r>
            <a:r>
              <a:rPr lang="it-IT" sz="2400">
                <a:solidFill>
                  <a:srgbClr val="000000"/>
                </a:solidFill>
                <a:latin typeface="Symbol" pitchFamily="18" charset="2"/>
                <a:ea typeface="MS PGothic"/>
                <a:cs typeface="Symbol" pitchFamily="18" charset="2"/>
              </a:rPr>
              <a:t>n)</a:t>
            </a:r>
            <a:r>
              <a:rPr lang="it-IT" sz="2400" baseline="-25000">
                <a:solidFill>
                  <a:srgbClr val="000000"/>
                </a:solidFill>
                <a:latin typeface="Calibri" pitchFamily="34" charset="0"/>
                <a:ea typeface="MS PGothic"/>
                <a:cs typeface="Symbol" pitchFamily="18" charset="2"/>
              </a:rPr>
              <a:t>X</a:t>
            </a:r>
            <a:r>
              <a:rPr lang="it-IT" sz="2400">
                <a:solidFill>
                  <a:srgbClr val="000000"/>
                </a:solidFill>
                <a:ea typeface="MS PGothic"/>
                <a:cs typeface="Symbol" pitchFamily="18" charset="2"/>
              </a:rPr>
              <a:t>=4 (h</a:t>
            </a:r>
            <a:r>
              <a:rPr lang="it-IT" sz="2400">
                <a:solidFill>
                  <a:srgbClr val="000000"/>
                </a:solidFill>
                <a:latin typeface="Symbol" pitchFamily="18" charset="2"/>
                <a:ea typeface="MS PGothic"/>
                <a:cs typeface="Symbol" pitchFamily="18" charset="2"/>
              </a:rPr>
              <a:t>n)</a:t>
            </a:r>
            <a:r>
              <a:rPr lang="it-IT" sz="2400" baseline="-25000">
                <a:solidFill>
                  <a:srgbClr val="000000"/>
                </a:solidFill>
                <a:latin typeface="Calibri" pitchFamily="34" charset="0"/>
                <a:ea typeface="MS PGothic"/>
                <a:cs typeface="Symbol" pitchFamily="18" charset="2"/>
              </a:rPr>
              <a:t>laser</a:t>
            </a:r>
            <a:r>
              <a:rPr lang="it-IT" sz="2400">
                <a:solidFill>
                  <a:srgbClr val="000000"/>
                </a:solidFill>
                <a:latin typeface="Calibri" pitchFamily="34" charset="0"/>
                <a:ea typeface="MS PGothic"/>
                <a:cs typeface="Symbol" pitchFamily="18" charset="2"/>
              </a:rPr>
              <a:t> ( T/ 0.511)</a:t>
            </a:r>
            <a:r>
              <a:rPr lang="it-IT" sz="2400" baseline="30000">
                <a:solidFill>
                  <a:srgbClr val="000000"/>
                </a:solidFill>
                <a:latin typeface="Calibri" pitchFamily="34" charset="0"/>
                <a:ea typeface="MS PGothic"/>
                <a:cs typeface="Symbol" pitchFamily="18" charset="2"/>
              </a:rPr>
              <a:t>2</a:t>
            </a:r>
            <a:r>
              <a:rPr lang="it-IT" sz="2400">
                <a:solidFill>
                  <a:srgbClr val="000000"/>
                </a:solidFill>
                <a:ea typeface="MS PGothic"/>
                <a:cs typeface="Symbol" pitchFamily="18" charset="2"/>
              </a:rPr>
              <a:t>  </a:t>
            </a:r>
          </a:p>
        </p:txBody>
      </p:sp>
      <p:sp>
        <p:nvSpPr>
          <p:cNvPr id="30730" name="TextBox 7"/>
          <p:cNvSpPr txBox="1">
            <a:spLocks noChangeArrowheads="1"/>
          </p:cNvSpPr>
          <p:nvPr/>
        </p:nvSpPr>
        <p:spPr bwMode="auto">
          <a:xfrm>
            <a:off x="4340225" y="2122488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Laser beam</a:t>
            </a:r>
          </a:p>
        </p:txBody>
      </p:sp>
      <p:sp>
        <p:nvSpPr>
          <p:cNvPr id="30731" name="TextBox 8"/>
          <p:cNvSpPr txBox="1">
            <a:spLocks noChangeArrowheads="1"/>
          </p:cNvSpPr>
          <p:nvPr/>
        </p:nvSpPr>
        <p:spPr bwMode="auto">
          <a:xfrm>
            <a:off x="376238" y="5734050"/>
            <a:ext cx="2324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Symbol" pitchFamily="18" charset="2"/>
              </a:rPr>
              <a:t>(</a:t>
            </a:r>
            <a:r>
              <a:rPr lang="it-IT">
                <a:solidFill>
                  <a:srgbClr val="000000"/>
                </a:solidFill>
                <a:ea typeface="MS PGothic"/>
                <a:cs typeface="Arial" pitchFamily="34" charset="0"/>
              </a:rPr>
              <a:t>h</a:t>
            </a:r>
            <a:r>
              <a:rPr lang="it-IT" i="1">
                <a:solidFill>
                  <a:srgbClr val="000000"/>
                </a:solidFill>
                <a:latin typeface="Symbol" pitchFamily="18" charset="2"/>
                <a:ea typeface="MS PGothic"/>
                <a:cs typeface="Symbol" pitchFamily="18" charset="2"/>
              </a:rPr>
              <a:t>n</a:t>
            </a:r>
            <a:r>
              <a:rPr lang="it-IT">
                <a:solidFill>
                  <a:srgbClr val="000000"/>
                </a:solidFill>
                <a:latin typeface="Symbol" pitchFamily="18" charset="2"/>
                <a:ea typeface="MS PGothic"/>
                <a:cs typeface="Symbol" pitchFamily="18" charset="2"/>
              </a:rPr>
              <a:t>)</a:t>
            </a:r>
            <a:r>
              <a:rPr lang="it-IT" baseline="-25000">
                <a:solidFill>
                  <a:srgbClr val="000000"/>
                </a:solidFill>
                <a:ea typeface="MS PGothic"/>
                <a:cs typeface="Symbol" pitchFamily="18" charset="2"/>
              </a:rPr>
              <a:t>laser</a:t>
            </a:r>
            <a:r>
              <a:rPr lang="it-IT">
                <a:solidFill>
                  <a:srgbClr val="000000"/>
                </a:solidFill>
                <a:ea typeface="MS PGothic"/>
                <a:cs typeface="Symbol" pitchFamily="18" charset="2"/>
              </a:rPr>
              <a:t> = 1.2 eV</a:t>
            </a:r>
          </a:p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Symbol" pitchFamily="18" charset="2"/>
              </a:rPr>
              <a:t>T =	30.28 MeV </a:t>
            </a:r>
          </a:p>
        </p:txBody>
      </p:sp>
      <p:sp>
        <p:nvSpPr>
          <p:cNvPr id="30732" name="TextBox 9"/>
          <p:cNvSpPr txBox="1">
            <a:spLocks noChangeArrowheads="1"/>
          </p:cNvSpPr>
          <p:nvPr/>
        </p:nvSpPr>
        <p:spPr bwMode="auto">
          <a:xfrm>
            <a:off x="3779838" y="5373688"/>
            <a:ext cx="4899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laser: pulse  6 ps, 5 J</a:t>
            </a:r>
          </a:p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e</a:t>
            </a:r>
            <a:r>
              <a:rPr lang="it-IT" baseline="30000">
                <a:solidFill>
                  <a:srgbClr val="000000"/>
                </a:solidFill>
                <a:ea typeface="MS PGothic"/>
                <a:cs typeface="MS PGothic"/>
              </a:rPr>
              <a:t>-</a:t>
            </a:r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  bunch:   1 nC , l: 2 mm (rms)</a:t>
            </a:r>
          </a:p>
          <a:p>
            <a:pPr defTabSz="457200"/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X ray pulse:    10 ps, 10</a:t>
            </a:r>
            <a:r>
              <a:rPr lang="it-IT" baseline="30000">
                <a:solidFill>
                  <a:srgbClr val="000000"/>
                </a:solidFill>
                <a:ea typeface="MS PGothic"/>
                <a:cs typeface="MS PGothic"/>
              </a:rPr>
              <a:t>9</a:t>
            </a:r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 fotoni per interactionj</a:t>
            </a:r>
          </a:p>
          <a:p>
            <a:pPr defTabSz="457200"/>
            <a:r>
              <a:rPr lang="it-IT">
                <a:solidFill>
                  <a:srgbClr val="000000"/>
                </a:solidFill>
                <a:latin typeface="Symbol" pitchFamily="18" charset="2"/>
                <a:ea typeface="MS PGothic"/>
                <a:cs typeface="Symbol" pitchFamily="18" charset="2"/>
              </a:rPr>
              <a:t>a </a:t>
            </a:r>
            <a:r>
              <a:rPr lang="it-IT">
                <a:solidFill>
                  <a:srgbClr val="000000"/>
                </a:solidFill>
                <a:ea typeface="MS PGothic"/>
                <a:cs typeface="MS PGothic"/>
              </a:rPr>
              <a:t>emission:	   12 mrad</a:t>
            </a:r>
          </a:p>
        </p:txBody>
      </p:sp>
      <p:cxnSp>
        <p:nvCxnSpPr>
          <p:cNvPr id="20" name="Connettore 2 19"/>
          <p:cNvCxnSpPr>
            <a:stCxn id="21" idx="2"/>
          </p:cNvCxnSpPr>
          <p:nvPr/>
        </p:nvCxnSpPr>
        <p:spPr>
          <a:xfrm rot="16200000" flipH="1">
            <a:off x="3288507" y="2434431"/>
            <a:ext cx="1081088" cy="3333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1815812" y="1414479"/>
            <a:ext cx="369231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e</a:t>
            </a:r>
            <a:r>
              <a:rPr lang="en-US" baseline="300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-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  and  laser beam 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diagnostic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:  </a:t>
            </a:r>
            <a:endParaRPr lang="en-US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double flag w 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pitchFamily="34" charset="0"/>
              </a:rPr>
              <a:t>attuator</a:t>
            </a:r>
            <a:endParaRPr lang="en-US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rial" pitchFamily="34" charset="0"/>
            </a:endParaRPr>
          </a:p>
        </p:txBody>
      </p:sp>
      <p:sp>
        <p:nvSpPr>
          <p:cNvPr id="22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1986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2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C4ECE79A-12A2-418A-80F7-A6785AD77010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Thomson Interaction Chamber</a:t>
            </a:r>
            <a:endParaRPr lang="it-IT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22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1986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2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3842C3B9-2702-48D2-9730-1B2C7020D752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1" name="Picture 1" descr="E:\backup\enrica\My_seminars\44thLNF_SC\PLASMONX - zona interazione.jpg"/>
          <p:cNvPicPr>
            <a:picLocks noChangeAspect="1" noChangeArrowheads="1"/>
          </p:cNvPicPr>
          <p:nvPr/>
        </p:nvPicPr>
        <p:blipFill>
          <a:blip r:embed="rId3" cstate="print"/>
          <a:srcRect l="15335" t="9335" r="12656" b="5988"/>
          <a:stretch>
            <a:fillRect/>
          </a:stretch>
        </p:blipFill>
        <p:spPr bwMode="auto">
          <a:xfrm>
            <a:off x="2484438" y="1557338"/>
            <a:ext cx="4211637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E:\backup\enrica\My_seminars\44thLNF_SC\IMG_0094.JPG"/>
          <p:cNvPicPr>
            <a:picLocks noChangeAspect="1" noChangeArrowheads="1"/>
          </p:cNvPicPr>
          <p:nvPr/>
        </p:nvPicPr>
        <p:blipFill>
          <a:blip r:embed="rId4" cstate="print"/>
          <a:srcRect l="8002" t="5334" r="21323" b="7542"/>
          <a:stretch>
            <a:fillRect/>
          </a:stretch>
        </p:blipFill>
        <p:spPr bwMode="auto">
          <a:xfrm>
            <a:off x="5400675" y="2709863"/>
            <a:ext cx="334803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 descr="E:\backup\enrica\My_seminars\44thLNF_SC\IMG_0097.JPG"/>
          <p:cNvPicPr>
            <a:picLocks noChangeAspect="1" noChangeArrowheads="1"/>
          </p:cNvPicPr>
          <p:nvPr/>
        </p:nvPicPr>
        <p:blipFill>
          <a:blip r:embed="rId5" cstate="print"/>
          <a:srcRect l="6668" r="10654"/>
          <a:stretch>
            <a:fillRect/>
          </a:stretch>
        </p:blipFill>
        <p:spPr bwMode="auto">
          <a:xfrm>
            <a:off x="322263" y="1557338"/>
            <a:ext cx="2881312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CasellaDiTesto 7"/>
          <p:cNvSpPr txBox="1">
            <a:spLocks noChangeArrowheads="1"/>
          </p:cNvSpPr>
          <p:nvPr/>
        </p:nvSpPr>
        <p:spPr bwMode="auto">
          <a:xfrm>
            <a:off x="6780213" y="6156325"/>
            <a:ext cx="203993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latin typeface="Calibri" pitchFamily="34" charset="0"/>
              </a:rPr>
              <a:t>Courtesy of A. Zolla</a:t>
            </a:r>
            <a:endParaRPr lang="en-GB" b="1">
              <a:latin typeface="Calibri" pitchFamily="34" charset="0"/>
            </a:endParaRPr>
          </a:p>
        </p:txBody>
      </p:sp>
      <p:sp>
        <p:nvSpPr>
          <p:cNvPr id="28" name="Rettangolo 27"/>
          <p:cNvSpPr>
            <a:spLocks noChangeArrowheads="1"/>
          </p:cNvSpPr>
          <p:nvPr/>
        </p:nvSpPr>
        <p:spPr bwMode="auto">
          <a:xfrm>
            <a:off x="323850" y="4254500"/>
            <a:ext cx="2376488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The commissioning is foreseen for September 2012</a:t>
            </a:r>
          </a:p>
        </p:txBody>
      </p:sp>
      <p:sp>
        <p:nvSpPr>
          <p:cNvPr id="29" name="Rettangolo 28"/>
          <p:cNvSpPr>
            <a:spLocks noChangeArrowheads="1"/>
          </p:cNvSpPr>
          <p:nvPr/>
        </p:nvSpPr>
        <p:spPr bwMode="auto">
          <a:xfrm>
            <a:off x="5724525" y="1979613"/>
            <a:ext cx="3024188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The installation is foreseen to be completed by July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BEATS2 Experiment</a:t>
            </a:r>
            <a:endParaRPr lang="it-IT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22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1986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2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B1F7D074-74DB-4C43-B694-584DCB39642F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1285875"/>
          </a:xfrm>
        </p:spPr>
        <p:txBody>
          <a:bodyPr rtlCol="0">
            <a:normAutofit/>
          </a:bodyPr>
          <a:lstStyle/>
          <a:p>
            <a:pPr marL="901700" indent="-90170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 year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	Experimental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verification of possible applications to breast diagnostic of the X Thomson beam produced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 SPARC_LAB.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01700" indent="-90170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 year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Monochromatic absorption radiography experiments with human tissue equivalent samples and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dosimetry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at 20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6" name="Picture 1" descr="dispositivo.pdf"/>
          <p:cNvPicPr>
            <a:picLocks noChangeAspect="1"/>
          </p:cNvPicPr>
          <p:nvPr/>
        </p:nvPicPr>
        <p:blipFill>
          <a:blip r:embed="rId3" cstate="print"/>
          <a:srcRect t="11334" r="5818" b="15727"/>
          <a:stretch>
            <a:fillRect/>
          </a:stretch>
        </p:blipFill>
        <p:spPr bwMode="auto">
          <a:xfrm>
            <a:off x="720725" y="2276475"/>
            <a:ext cx="795655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3"/>
          <p:cNvSpPr txBox="1">
            <a:spLocks noChangeArrowheads="1"/>
          </p:cNvSpPr>
          <p:nvPr/>
        </p:nvSpPr>
        <p:spPr bwMode="auto">
          <a:xfrm>
            <a:off x="6659563" y="6021388"/>
            <a:ext cx="2019300" cy="361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ea typeface="MS PGothic"/>
                <a:cs typeface="MS PGothic"/>
              </a:rPr>
              <a:t>pin diode detector</a:t>
            </a:r>
          </a:p>
        </p:txBody>
      </p:sp>
      <p:sp>
        <p:nvSpPr>
          <p:cNvPr id="32778" name="TextBox 4"/>
          <p:cNvSpPr txBox="1">
            <a:spLocks noChangeArrowheads="1"/>
          </p:cNvSpPr>
          <p:nvPr/>
        </p:nvSpPr>
        <p:spPr bwMode="auto">
          <a:xfrm>
            <a:off x="5145088" y="2852738"/>
            <a:ext cx="1082675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ea typeface="MS PGothic"/>
                <a:cs typeface="MS PGothic"/>
              </a:rPr>
              <a:t>monitor</a:t>
            </a:r>
          </a:p>
          <a:p>
            <a:r>
              <a:rPr lang="it-IT">
                <a:ea typeface="MS PGothic"/>
                <a:cs typeface="MS PGothic"/>
              </a:rPr>
              <a:t>chamber</a:t>
            </a:r>
          </a:p>
        </p:txBody>
      </p:sp>
      <p:sp>
        <p:nvSpPr>
          <p:cNvPr id="32779" name="TextBox 5"/>
          <p:cNvSpPr txBox="1">
            <a:spLocks noChangeArrowheads="1"/>
          </p:cNvSpPr>
          <p:nvPr/>
        </p:nvSpPr>
        <p:spPr bwMode="auto">
          <a:xfrm>
            <a:off x="1247775" y="5602288"/>
            <a:ext cx="1736725" cy="63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ea typeface="MS PGothic"/>
                <a:cs typeface="MS PGothic"/>
              </a:rPr>
              <a:t>collimators and </a:t>
            </a:r>
          </a:p>
          <a:p>
            <a:pPr algn="ctr"/>
            <a:r>
              <a:rPr lang="it-IT">
                <a:ea typeface="MS PGothic"/>
                <a:cs typeface="MS PGothic"/>
              </a:rPr>
              <a:t>filter holdes</a:t>
            </a:r>
          </a:p>
        </p:txBody>
      </p:sp>
      <p:cxnSp>
        <p:nvCxnSpPr>
          <p:cNvPr id="17" name="Straight Arrow Connector 7"/>
          <p:cNvCxnSpPr>
            <a:cxnSpLocks noChangeShapeType="1"/>
            <a:stCxn id="32778" idx="2"/>
          </p:cNvCxnSpPr>
          <p:nvPr/>
        </p:nvCxnSpPr>
        <p:spPr bwMode="auto">
          <a:xfrm rot="5400000">
            <a:off x="4763294" y="3513931"/>
            <a:ext cx="947738" cy="8985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18" name="Straight Arrow Connector 10"/>
          <p:cNvCxnSpPr>
            <a:cxnSpLocks noChangeShapeType="1"/>
          </p:cNvCxnSpPr>
          <p:nvPr/>
        </p:nvCxnSpPr>
        <p:spPr bwMode="auto">
          <a:xfrm rot="10800000">
            <a:off x="5565775" y="5876925"/>
            <a:ext cx="1093788" cy="2889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19" name="Straight Arrow Connector 12"/>
          <p:cNvCxnSpPr>
            <a:cxnSpLocks noChangeShapeType="1"/>
          </p:cNvCxnSpPr>
          <p:nvPr/>
        </p:nvCxnSpPr>
        <p:spPr bwMode="auto">
          <a:xfrm flipV="1">
            <a:off x="2908300" y="5157788"/>
            <a:ext cx="439738" cy="3698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20" name="Straight Arrow Connector 14"/>
          <p:cNvCxnSpPr>
            <a:cxnSpLocks noChangeShapeType="1"/>
          </p:cNvCxnSpPr>
          <p:nvPr/>
        </p:nvCxnSpPr>
        <p:spPr bwMode="auto">
          <a:xfrm>
            <a:off x="2979738" y="5949950"/>
            <a:ext cx="1447800" cy="55563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21" name="Rettangolo 20"/>
          <p:cNvSpPr/>
          <p:nvPr/>
        </p:nvSpPr>
        <p:spPr>
          <a:xfrm rot="16200000">
            <a:off x="-1136650" y="3952875"/>
            <a:ext cx="3289300" cy="3683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rgbClr val="FFFF00"/>
                </a:solidFill>
              </a:rPr>
              <a:t>X-ray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characterization</a:t>
            </a:r>
            <a:r>
              <a:rPr lang="it-IT" dirty="0">
                <a:solidFill>
                  <a:srgbClr val="FFFF00"/>
                </a:solidFill>
              </a:rPr>
              <a:t> system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BEATS2 Experiment</a:t>
            </a:r>
            <a:endParaRPr lang="it-IT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22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1986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23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56889FD9-56EF-46F6-9009-87075BBBF617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29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1285875"/>
          </a:xfrm>
        </p:spPr>
        <p:txBody>
          <a:bodyPr rtlCol="0">
            <a:normAutofit/>
          </a:bodyPr>
          <a:lstStyle/>
          <a:p>
            <a:pPr marL="901700" indent="-90170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 year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	Experimental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verification of possible applications to breast diagnostic of the X Thomson beam produced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 SPARC_LAB.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endParaRPr lang="en-US" sz="16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01700" indent="-90170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 year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Monochromatic absorption radiography experiments with human tissue equivalent samples and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dosimetry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at 20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800" name="Picture 5"/>
          <p:cNvPicPr>
            <a:picLocks noChangeAspect="1"/>
          </p:cNvPicPr>
          <p:nvPr/>
        </p:nvPicPr>
        <p:blipFill>
          <a:blip r:embed="rId3" cstate="print"/>
          <a:srcRect t="7509" r="46605" b="19872"/>
          <a:stretch>
            <a:fillRect/>
          </a:stretch>
        </p:blipFill>
        <p:spPr bwMode="auto">
          <a:xfrm>
            <a:off x="2574925" y="2205038"/>
            <a:ext cx="43021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TextBox 5"/>
          <p:cNvSpPr txBox="1">
            <a:spLocks noChangeArrowheads="1"/>
          </p:cNvSpPr>
          <p:nvPr/>
        </p:nvSpPr>
        <p:spPr bwMode="auto">
          <a:xfrm>
            <a:off x="755650" y="5229225"/>
            <a:ext cx="1736725" cy="63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ea typeface="MS PGothic"/>
                <a:cs typeface="MS PGothic"/>
              </a:rPr>
              <a:t>collimators and </a:t>
            </a:r>
          </a:p>
          <a:p>
            <a:pPr algn="ctr"/>
            <a:r>
              <a:rPr lang="it-IT">
                <a:ea typeface="MS PGothic"/>
                <a:cs typeface="MS PGothic"/>
              </a:rPr>
              <a:t>filter holdes</a:t>
            </a:r>
          </a:p>
        </p:txBody>
      </p:sp>
      <p:cxnSp>
        <p:nvCxnSpPr>
          <p:cNvPr id="25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2343943" y="4777582"/>
            <a:ext cx="449263" cy="3048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26" name="Straight Arrow Connector 14"/>
          <p:cNvCxnSpPr>
            <a:cxnSpLocks noChangeShapeType="1"/>
          </p:cNvCxnSpPr>
          <p:nvPr/>
        </p:nvCxnSpPr>
        <p:spPr bwMode="auto">
          <a:xfrm>
            <a:off x="2720975" y="5548313"/>
            <a:ext cx="1203325" cy="412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33804" name="TextBox 3"/>
          <p:cNvSpPr txBox="1">
            <a:spLocks noChangeArrowheads="1"/>
          </p:cNvSpPr>
          <p:nvPr/>
        </p:nvSpPr>
        <p:spPr bwMode="auto">
          <a:xfrm>
            <a:off x="6804025" y="5805488"/>
            <a:ext cx="2019300" cy="361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ea typeface="MS PGothic"/>
                <a:cs typeface="MS PGothic"/>
              </a:rPr>
              <a:t>pin diode detector</a:t>
            </a:r>
          </a:p>
        </p:txBody>
      </p:sp>
      <p:cxnSp>
        <p:nvCxnSpPr>
          <p:cNvPr id="29" name="Straight Arrow Connector 10"/>
          <p:cNvCxnSpPr>
            <a:cxnSpLocks noChangeShapeType="1"/>
          </p:cNvCxnSpPr>
          <p:nvPr/>
        </p:nvCxnSpPr>
        <p:spPr bwMode="auto">
          <a:xfrm rot="10800000">
            <a:off x="5508625" y="5580063"/>
            <a:ext cx="1219200" cy="37465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33806" name="TextBox 4"/>
          <p:cNvSpPr txBox="1">
            <a:spLocks noChangeArrowheads="1"/>
          </p:cNvSpPr>
          <p:nvPr/>
        </p:nvSpPr>
        <p:spPr bwMode="auto">
          <a:xfrm>
            <a:off x="5073650" y="2360613"/>
            <a:ext cx="1082675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ea typeface="MS PGothic"/>
                <a:cs typeface="MS PGothic"/>
              </a:rPr>
              <a:t>monitor</a:t>
            </a:r>
          </a:p>
          <a:p>
            <a:r>
              <a:rPr lang="it-IT">
                <a:ea typeface="MS PGothic"/>
                <a:cs typeface="MS PGothic"/>
              </a:rPr>
              <a:t>chamber</a:t>
            </a:r>
          </a:p>
        </p:txBody>
      </p:sp>
      <p:cxnSp>
        <p:nvCxnSpPr>
          <p:cNvPr id="31" name="Straight Arrow Connector 7"/>
          <p:cNvCxnSpPr>
            <a:cxnSpLocks noChangeShapeType="1"/>
            <a:stCxn id="33806" idx="2"/>
          </p:cNvCxnSpPr>
          <p:nvPr/>
        </p:nvCxnSpPr>
        <p:spPr bwMode="auto">
          <a:xfrm rot="5400000">
            <a:off x="4553744" y="2944019"/>
            <a:ext cx="1008063" cy="11144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/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2">
                    <a:lumMod val="50000"/>
                  </a:schemeClr>
                </a:solidFill>
              </a:rPr>
              <a:t>introduction</a:t>
            </a: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2766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C2E63E08-B056-425B-A446-AA8072D97F90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EXternal INjection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177998B-1751-4166-9781-46E2B9B541B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30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0" y="1628750"/>
            <a:ext cx="7561155" cy="244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60" y="4302930"/>
            <a:ext cx="518472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23410" y="3914263"/>
            <a:ext cx="316844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chemeClr val="bg1">
                <a:alpha val="42999"/>
              </a:scheme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EF6611"/>
                </a:solidFill>
                <a:cs typeface="Arial" pitchFamily="34" charset="0"/>
              </a:rPr>
              <a:t>Complete </a:t>
            </a:r>
            <a:r>
              <a:rPr lang="en-US" sz="1600" b="1" dirty="0">
                <a:solidFill>
                  <a:srgbClr val="EF6611"/>
                </a:solidFill>
                <a:cs typeface="Arial" pitchFamily="34" charset="0"/>
              </a:rPr>
              <a:t>Simulations </a:t>
            </a:r>
            <a:r>
              <a:rPr lang="en-US" sz="1600" b="1" dirty="0">
                <a:solidFill>
                  <a:schemeClr val="tx2"/>
                </a:solidFill>
                <a:cs typeface="Arial" pitchFamily="34" charset="0"/>
              </a:rPr>
              <a:t>for injection and </a:t>
            </a: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 acceleration </a:t>
            </a:r>
            <a:r>
              <a:rPr lang="en-US" sz="1600" b="1" dirty="0">
                <a:solidFill>
                  <a:schemeClr val="tx2"/>
                </a:solidFill>
                <a:cs typeface="Arial" pitchFamily="34" charset="0"/>
              </a:rPr>
              <a:t>in capillary (SEP. 2012</a:t>
            </a: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)</a:t>
            </a:r>
            <a:endParaRPr lang="en-US" sz="1600" b="1" dirty="0">
              <a:solidFill>
                <a:schemeClr val="tx2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EF6611"/>
                </a:solidFill>
                <a:cs typeface="Arial" pitchFamily="34" charset="0"/>
              </a:rPr>
              <a:t>Start </a:t>
            </a:r>
            <a:r>
              <a:rPr lang="en-US" sz="1600" b="1" dirty="0">
                <a:solidFill>
                  <a:srgbClr val="EF6611"/>
                </a:solidFill>
                <a:cs typeface="Arial" pitchFamily="34" charset="0"/>
              </a:rPr>
              <a:t>Acquisition Procedure for magnets</a:t>
            </a:r>
            <a:r>
              <a:rPr lang="en-US" sz="1600" b="1" dirty="0">
                <a:solidFill>
                  <a:schemeClr val="tx2"/>
                </a:solidFill>
                <a:cs typeface="Arial" pitchFamily="34" charset="0"/>
              </a:rPr>
              <a:t> of </a:t>
            </a: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diagnostic transport line (</a:t>
            </a:r>
            <a:r>
              <a:rPr lang="en-US" sz="1600" b="1" dirty="0">
                <a:solidFill>
                  <a:schemeClr val="tx2"/>
                </a:solidFill>
                <a:cs typeface="Arial" pitchFamily="34" charset="0"/>
              </a:rPr>
              <a:t>OCT. 2012</a:t>
            </a: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)</a:t>
            </a:r>
            <a:endParaRPr lang="en-US" sz="1600" dirty="0">
              <a:solidFill>
                <a:schemeClr val="tx2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EF6611"/>
                </a:solidFill>
                <a:cs typeface="Arial" pitchFamily="34" charset="0"/>
              </a:rPr>
              <a:t>Complete </a:t>
            </a:r>
            <a:r>
              <a:rPr lang="en-US" sz="1600" b="1" dirty="0">
                <a:solidFill>
                  <a:srgbClr val="EF6611"/>
                </a:solidFill>
                <a:cs typeface="Arial" pitchFamily="34" charset="0"/>
              </a:rPr>
              <a:t>Design of Interaction </a:t>
            </a:r>
            <a:r>
              <a:rPr lang="en-US" sz="1600" b="1" dirty="0" smtClean="0">
                <a:solidFill>
                  <a:srgbClr val="EF6611"/>
                </a:solidFill>
                <a:cs typeface="Arial" pitchFamily="34" charset="0"/>
              </a:rPr>
              <a:t>Chamber </a:t>
            </a: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       (DEC</a:t>
            </a:r>
            <a:r>
              <a:rPr lang="en-US" sz="1600" b="1" dirty="0">
                <a:solidFill>
                  <a:schemeClr val="tx2"/>
                </a:solidFill>
                <a:cs typeface="Arial" pitchFamily="34" charset="0"/>
              </a:rPr>
              <a:t>. </a:t>
            </a:r>
            <a:r>
              <a:rPr lang="en-US" sz="1600" b="1" dirty="0" smtClean="0">
                <a:solidFill>
                  <a:schemeClr val="tx2"/>
                </a:solidFill>
                <a:cs typeface="Arial" pitchFamily="34" charset="0"/>
              </a:rPr>
              <a:t>2012</a:t>
            </a:r>
            <a:r>
              <a:rPr lang="en-US" sz="1600" b="1" dirty="0">
                <a:solidFill>
                  <a:schemeClr val="tx2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2" name="Cilindro 11"/>
          <p:cNvSpPr/>
          <p:nvPr/>
        </p:nvSpPr>
        <p:spPr>
          <a:xfrm rot="16200000">
            <a:off x="7344434" y="2312895"/>
            <a:ext cx="216030" cy="720000"/>
          </a:xfrm>
          <a:prstGeom prst="can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7020340" y="1890000"/>
            <a:ext cx="1440200" cy="64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876320" y="2797200"/>
            <a:ext cx="15842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Gas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capillary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EXternal INjection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177998B-1751-4166-9781-46E2B9B541B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31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1" name="Immagine 2" descr="screenshot_01.jpg"/>
          <p:cNvPicPr>
            <a:picLocks noChangeAspect="1"/>
          </p:cNvPicPr>
          <p:nvPr/>
        </p:nvPicPr>
        <p:blipFill>
          <a:blip r:embed="rId3" cstate="print"/>
          <a:srcRect l="2845" t="18900" r="5110" b="1260"/>
          <a:stretch>
            <a:fillRect/>
          </a:stretch>
        </p:blipFill>
        <p:spPr bwMode="auto">
          <a:xfrm>
            <a:off x="1115520" y="1962590"/>
            <a:ext cx="6912960" cy="456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611450" y="1628750"/>
            <a:ext cx="788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tx2"/>
                </a:solidFill>
              </a:rPr>
              <a:t>Hollow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Dielectric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Waveguide</a:t>
            </a:r>
            <a:r>
              <a:rPr lang="it-IT" b="1" dirty="0" smtClean="0">
                <a:solidFill>
                  <a:schemeClr val="tx2"/>
                </a:solidFill>
              </a:rPr>
              <a:t> </a:t>
            </a:r>
            <a:r>
              <a:rPr lang="it-IT" b="1" dirty="0" err="1" smtClean="0">
                <a:solidFill>
                  <a:schemeClr val="tx2"/>
                </a:solidFill>
              </a:rPr>
              <a:t>Capillaries</a:t>
            </a:r>
            <a:r>
              <a:rPr lang="it-IT" dirty="0" smtClean="0">
                <a:solidFill>
                  <a:schemeClr val="tx2"/>
                </a:solidFill>
              </a:rPr>
              <a:t>, </a:t>
            </a:r>
            <a:r>
              <a:rPr lang="it-IT" dirty="0" err="1" smtClean="0">
                <a:solidFill>
                  <a:schemeClr val="tx2"/>
                </a:solidFill>
              </a:rPr>
              <a:t>with</a:t>
            </a:r>
            <a:r>
              <a:rPr lang="it-IT" dirty="0" smtClean="0">
                <a:solidFill>
                  <a:schemeClr val="tx2"/>
                </a:solidFill>
              </a:rPr>
              <a:t> LPGP </a:t>
            </a:r>
            <a:r>
              <a:rPr lang="it-IT" dirty="0" err="1" smtClean="0">
                <a:solidFill>
                  <a:schemeClr val="tx2"/>
                </a:solidFill>
              </a:rPr>
              <a:t>Orsay</a:t>
            </a:r>
            <a:r>
              <a:rPr lang="it-IT" dirty="0" smtClean="0">
                <a:solidFill>
                  <a:schemeClr val="tx2"/>
                </a:solidFill>
              </a:rPr>
              <a:t>, B. </a:t>
            </a:r>
            <a:r>
              <a:rPr lang="it-IT" dirty="0" err="1" smtClean="0">
                <a:solidFill>
                  <a:schemeClr val="tx2"/>
                </a:solidFill>
              </a:rPr>
              <a:t>Cros</a:t>
            </a:r>
            <a:r>
              <a:rPr lang="it-IT" dirty="0" smtClean="0">
                <a:solidFill>
                  <a:schemeClr val="tx2"/>
                </a:solidFill>
              </a:rPr>
              <a:t> </a:t>
            </a:r>
            <a:r>
              <a:rPr lang="it-IT" dirty="0" err="1" smtClean="0">
                <a:solidFill>
                  <a:schemeClr val="tx2"/>
                </a:solidFill>
              </a:rPr>
              <a:t>et</a:t>
            </a:r>
            <a:r>
              <a:rPr lang="it-IT" dirty="0" smtClean="0">
                <a:solidFill>
                  <a:schemeClr val="tx2"/>
                </a:solidFill>
              </a:rPr>
              <a:t> al.</a:t>
            </a:r>
            <a:endParaRPr lang="it-IT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COMB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D83C9AA4-9E22-4D1A-A0AB-5C5BF8EEF3CF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20675" y="1612900"/>
            <a:ext cx="8428038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36" tIns="33669" rIns="67336" bIns="33669">
            <a:spAutoFit/>
          </a:bodyPr>
          <a:lstStyle/>
          <a:p>
            <a:pPr algn="ctr" defTabSz="671513" eaLnBrk="0" hangingPunct="0"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Arial" pitchFamily="34" charset="0"/>
              </a:rPr>
              <a:t>Resonant plasma Oscillations by Multiple electron Bunches</a:t>
            </a:r>
          </a:p>
        </p:txBody>
      </p:sp>
      <p:grpSp>
        <p:nvGrpSpPr>
          <p:cNvPr id="39944" name="Group 2"/>
          <p:cNvGrpSpPr>
            <a:grpSpLocks/>
          </p:cNvGrpSpPr>
          <p:nvPr/>
        </p:nvGrpSpPr>
        <p:grpSpPr bwMode="auto">
          <a:xfrm>
            <a:off x="1908700" y="2061046"/>
            <a:ext cx="5327670" cy="1800014"/>
            <a:chOff x="871" y="688"/>
            <a:chExt cx="4020" cy="1275"/>
          </a:xfrm>
        </p:grpSpPr>
        <p:grpSp>
          <p:nvGrpSpPr>
            <p:cNvPr id="39947" name="Group 3"/>
            <p:cNvGrpSpPr>
              <a:grpSpLocks/>
            </p:cNvGrpSpPr>
            <p:nvPr/>
          </p:nvGrpSpPr>
          <p:grpSpPr bwMode="auto">
            <a:xfrm>
              <a:off x="871" y="688"/>
              <a:ext cx="4020" cy="1275"/>
              <a:chOff x="871" y="688"/>
              <a:chExt cx="4020" cy="1275"/>
            </a:xfrm>
          </p:grpSpPr>
          <p:pic>
            <p:nvPicPr>
              <p:cNvPr id="3994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489" t="50299" b="1977"/>
              <a:stretch>
                <a:fillRect/>
              </a:stretch>
            </p:blipFill>
            <p:spPr bwMode="auto">
              <a:xfrm>
                <a:off x="871" y="688"/>
                <a:ext cx="4020" cy="1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9293" t="75822" r="19670" b="16168"/>
              <a:stretch>
                <a:fillRect/>
              </a:stretch>
            </p:blipFill>
            <p:spPr bwMode="auto">
              <a:xfrm>
                <a:off x="2473" y="1371"/>
                <a:ext cx="456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51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9293" t="75822" r="19670" b="16168"/>
              <a:stretch>
                <a:fillRect/>
              </a:stretch>
            </p:blipFill>
            <p:spPr bwMode="auto">
              <a:xfrm>
                <a:off x="1488" y="1371"/>
                <a:ext cx="457" cy="2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52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2364" t="75449" r="44095" b="17366"/>
              <a:stretch>
                <a:fillRect/>
              </a:stretch>
            </p:blipFill>
            <p:spPr bwMode="auto">
              <a:xfrm>
                <a:off x="1248" y="1368"/>
                <a:ext cx="146" cy="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53" name="Line 8"/>
              <p:cNvSpPr>
                <a:spLocks noChangeShapeType="1"/>
              </p:cNvSpPr>
              <p:nvPr/>
            </p:nvSpPr>
            <p:spPr bwMode="auto">
              <a:xfrm flipV="1">
                <a:off x="2770" y="1546"/>
                <a:ext cx="230" cy="306"/>
              </a:xfrm>
              <a:prstGeom prst="line">
                <a:avLst/>
              </a:prstGeom>
              <a:noFill/>
              <a:ln w="57150">
                <a:solidFill>
                  <a:srgbClr val="F3FF7C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9954" name="Line 9"/>
              <p:cNvSpPr>
                <a:spLocks noChangeShapeType="1"/>
              </p:cNvSpPr>
              <p:nvPr/>
            </p:nvSpPr>
            <p:spPr bwMode="auto">
              <a:xfrm flipH="1" flipV="1">
                <a:off x="1344" y="1632"/>
                <a:ext cx="96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9955" name="Line 10"/>
              <p:cNvSpPr>
                <a:spLocks noChangeShapeType="1"/>
              </p:cNvSpPr>
              <p:nvPr/>
            </p:nvSpPr>
            <p:spPr bwMode="auto">
              <a:xfrm>
                <a:off x="2640" y="1872"/>
                <a:ext cx="1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9948" name="Rectangle 11"/>
            <p:cNvSpPr>
              <a:spLocks noChangeArrowheads="1"/>
            </p:cNvSpPr>
            <p:nvPr/>
          </p:nvSpPr>
          <p:spPr bwMode="auto">
            <a:xfrm>
              <a:off x="2928" y="1368"/>
              <a:ext cx="144" cy="192"/>
            </a:xfrm>
            <a:prstGeom prst="rect">
              <a:avLst/>
            </a:prstGeom>
            <a:solidFill>
              <a:srgbClr val="FFBABD"/>
            </a:solidFill>
            <a:ln w="9525">
              <a:solidFill>
                <a:srgbClr val="FFB9B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74650" y="4030663"/>
            <a:ext cx="837406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36" tIns="33669" rIns="67336" bIns="33669">
            <a:spAutoFit/>
          </a:bodyPr>
          <a:lstStyle/>
          <a:p>
            <a:pPr algn="just" defTabSz="673100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Weak blowout regime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with resonant amplification of plasma wave by a train of high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brightness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electron bunches produced by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Laser Comb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technique 			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Wingdings" pitchFamily="2" charset="2"/>
              </a:rPr>
              <a:t>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5 GV/m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with a train of 3 bunches, 100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pC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/bunch, 50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ea typeface="MS PGothic"/>
                <a:cs typeface="MS PGothic"/>
                <a:sym typeface="Symbol" pitchFamily="18" charset="2"/>
              </a:rPr>
              <a:t>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m long, 			20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ea typeface="MS PGothic"/>
                <a:cs typeface="MS PGothic"/>
                <a:sym typeface="Symbol" pitchFamily="18" charset="2"/>
              </a:rPr>
              <a:t>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m spot size, in a plasma of density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22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e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-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/m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3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at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ea typeface="MS PGothic"/>
                <a:cs typeface="MS PGothic"/>
                <a:sym typeface="Symbol" pitchFamily="18" charset="2"/>
              </a:rPr>
              <a:t>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p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=300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ea typeface="MS PGothic"/>
                <a:cs typeface="MS PGothic"/>
                <a:sym typeface="Symbol" pitchFamily="18" charset="2"/>
              </a:rPr>
              <a:t>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m ?</a:t>
            </a:r>
          </a:p>
          <a:p>
            <a:pPr algn="just" defTabSz="673100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Ramped bunch train configuration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to enhance transformer ratio?</a:t>
            </a:r>
          </a:p>
          <a:p>
            <a:pPr algn="just" defTabSz="673100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High quality bunch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preservation during acceleration and transport?</a:t>
            </a:r>
            <a:endParaRPr lang="en-US" b="1" dirty="0">
              <a:solidFill>
                <a:schemeClr val="accent1">
                  <a:lumMod val="50000"/>
                </a:schemeClr>
              </a:solidFill>
              <a:ea typeface="MS PGothic"/>
              <a:cs typeface="MS PGothic"/>
              <a:sym typeface="American Typewriter"/>
            </a:endParaRPr>
          </a:p>
          <a:p>
            <a:pPr algn="just" defTabSz="673100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Strong blowout regime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with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pC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/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fs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bunches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Wingdings" pitchFamily="2" charset="2"/>
              </a:rPr>
              <a:t>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TV/m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MS PGothic"/>
                <a:cs typeface="MS PGothic"/>
                <a:sym typeface="American Typewriter"/>
              </a:rPr>
              <a:t> regime ?</a:t>
            </a:r>
          </a:p>
        </p:txBody>
      </p:sp>
      <p:pic>
        <p:nvPicPr>
          <p:cNvPr id="39946" name="Picture 14"/>
          <p:cNvPicPr>
            <a:picLocks noChangeAspect="1" noChangeArrowheads="1"/>
          </p:cNvPicPr>
          <p:nvPr/>
        </p:nvPicPr>
        <p:blipFill>
          <a:blip r:embed="rId6" cstate="print"/>
          <a:srcRect l="25972" t="27777" r="29445" b="41112"/>
          <a:stretch>
            <a:fillRect/>
          </a:stretch>
        </p:blipFill>
        <p:spPr bwMode="auto">
          <a:xfrm>
            <a:off x="7812088" y="6019800"/>
            <a:ext cx="9652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COMB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8FD0614-0616-4D1D-9BD4-C1946974468D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grpSp>
        <p:nvGrpSpPr>
          <p:cNvPr id="40967" name="Group 3"/>
          <p:cNvGrpSpPr>
            <a:grpSpLocks/>
          </p:cNvGrpSpPr>
          <p:nvPr/>
        </p:nvGrpSpPr>
        <p:grpSpPr bwMode="auto">
          <a:xfrm>
            <a:off x="268288" y="4154488"/>
            <a:ext cx="8643937" cy="2627312"/>
            <a:chOff x="240" y="2494"/>
            <a:chExt cx="7744" cy="2354"/>
          </a:xfrm>
        </p:grpSpPr>
        <p:grpSp>
          <p:nvGrpSpPr>
            <p:cNvPr id="40972" name="Group 4"/>
            <p:cNvGrpSpPr>
              <a:grpSpLocks/>
            </p:cNvGrpSpPr>
            <p:nvPr/>
          </p:nvGrpSpPr>
          <p:grpSpPr bwMode="auto">
            <a:xfrm>
              <a:off x="240" y="2494"/>
              <a:ext cx="2259" cy="1981"/>
              <a:chOff x="240" y="2494"/>
              <a:chExt cx="2259" cy="1981"/>
            </a:xfrm>
          </p:grpSpPr>
          <p:pic>
            <p:nvPicPr>
              <p:cNvPr id="40990" name="Picture 5"/>
              <p:cNvPicPr>
                <a:picLocks noChangeAspect="1"/>
              </p:cNvPicPr>
              <p:nvPr/>
            </p:nvPicPr>
            <p:blipFill>
              <a:blip r:embed="rId3" cstate="print"/>
              <a:srcRect r="33415" b="21053"/>
              <a:stretch>
                <a:fillRect/>
              </a:stretch>
            </p:blipFill>
            <p:spPr bwMode="auto">
              <a:xfrm>
                <a:off x="291" y="2542"/>
                <a:ext cx="2157" cy="1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91" name="Text Box 6"/>
              <p:cNvSpPr txBox="1">
                <a:spLocks/>
              </p:cNvSpPr>
              <p:nvPr/>
            </p:nvSpPr>
            <p:spPr bwMode="auto">
              <a:xfrm>
                <a:off x="240" y="2494"/>
                <a:ext cx="2259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838" tIns="2918" rIns="5838" bIns="2918">
                <a:spAutoFit/>
              </a:bodyPr>
              <a:lstStyle/>
              <a:p>
                <a:pPr defTabSz="673100"/>
                <a:r>
                  <a:rPr lang="it-IT" sz="1900">
                    <a:latin typeface="Tahoma" pitchFamily="34" charset="0"/>
                    <a:ea typeface="MS PGothic"/>
                    <a:cs typeface="Arial" pitchFamily="34" charset="0"/>
                  </a:rPr>
                  <a:t>4-pulses-time-structure</a:t>
                </a:r>
                <a:endParaRPr lang="en-US" sz="1900">
                  <a:latin typeface="Tahoma" pitchFamily="34" charset="0"/>
                  <a:ea typeface="MS PGothic"/>
                  <a:cs typeface="Arial" pitchFamily="34" charset="0"/>
                </a:endParaRPr>
              </a:p>
            </p:txBody>
          </p:sp>
          <p:sp>
            <p:nvSpPr>
              <p:cNvPr id="40992" name="Text Box 7"/>
              <p:cNvSpPr txBox="1">
                <a:spLocks/>
              </p:cNvSpPr>
              <p:nvPr/>
            </p:nvSpPr>
            <p:spPr bwMode="auto">
              <a:xfrm rot="-5400000">
                <a:off x="-280" y="3337"/>
                <a:ext cx="1391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838" tIns="2918" rIns="5838" bIns="2918">
                <a:spAutoFit/>
              </a:bodyPr>
              <a:lstStyle/>
              <a:p>
                <a:pPr algn="ctr" defTabSz="673100"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  <a:latin typeface="American Typewriter"/>
                    <a:ea typeface="ヒラギノ明朝 Pro W3"/>
                    <a:cs typeface="ヒラギノ明朝 Pro W3"/>
                  </a:rPr>
                  <a:t>time</a:t>
                </a:r>
              </a:p>
            </p:txBody>
          </p:sp>
          <p:sp>
            <p:nvSpPr>
              <p:cNvPr id="40993" name="Line 8"/>
              <p:cNvSpPr>
                <a:spLocks noChangeShapeType="1"/>
              </p:cNvSpPr>
              <p:nvPr/>
            </p:nvSpPr>
            <p:spPr bwMode="auto">
              <a:xfrm>
                <a:off x="240" y="2589"/>
                <a:ext cx="0" cy="18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5838" tIns="2918" rIns="5838" bIns="2918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0994" name="Line 9"/>
              <p:cNvSpPr>
                <a:spLocks noChangeShapeType="1"/>
              </p:cNvSpPr>
              <p:nvPr/>
            </p:nvSpPr>
            <p:spPr bwMode="auto">
              <a:xfrm>
                <a:off x="240" y="4463"/>
                <a:ext cx="2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5838" tIns="2918" rIns="5838" bIns="2918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0995" name="Text Box 10"/>
              <p:cNvSpPr txBox="1">
                <a:spLocks/>
              </p:cNvSpPr>
              <p:nvPr/>
            </p:nvSpPr>
            <p:spPr bwMode="auto">
              <a:xfrm>
                <a:off x="672" y="4222"/>
                <a:ext cx="1394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838" tIns="2918" rIns="5838" bIns="2918">
                <a:spAutoFit/>
              </a:bodyPr>
              <a:lstStyle/>
              <a:p>
                <a:pPr algn="ctr" defTabSz="673100"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  <a:latin typeface="American Typewriter"/>
                    <a:ea typeface="ヒラギノ明朝 Pro W3"/>
                    <a:cs typeface="ヒラギノ明朝 Pro W3"/>
                  </a:rPr>
                  <a:t>horizontal dim</a:t>
                </a:r>
              </a:p>
            </p:txBody>
          </p:sp>
        </p:grpSp>
        <p:grpSp>
          <p:nvGrpSpPr>
            <p:cNvPr id="40973" name="Group 11"/>
            <p:cNvGrpSpPr>
              <a:grpSpLocks/>
            </p:cNvGrpSpPr>
            <p:nvPr/>
          </p:nvGrpSpPr>
          <p:grpSpPr bwMode="auto">
            <a:xfrm>
              <a:off x="2673" y="2494"/>
              <a:ext cx="2791" cy="2354"/>
              <a:chOff x="2673" y="2494"/>
              <a:chExt cx="2791" cy="2354"/>
            </a:xfrm>
          </p:grpSpPr>
          <p:grpSp>
            <p:nvGrpSpPr>
              <p:cNvPr id="40982" name="Group 12"/>
              <p:cNvGrpSpPr>
                <a:grpSpLocks/>
              </p:cNvGrpSpPr>
              <p:nvPr/>
            </p:nvGrpSpPr>
            <p:grpSpPr bwMode="auto">
              <a:xfrm>
                <a:off x="2673" y="2542"/>
                <a:ext cx="2549" cy="2306"/>
                <a:chOff x="2825" y="2208"/>
                <a:chExt cx="2549" cy="2306"/>
              </a:xfrm>
            </p:grpSpPr>
            <p:pic>
              <p:nvPicPr>
                <p:cNvPr id="40984" name="Picture 13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32796" t="36394" r="5063" b="-12869"/>
                <a:stretch>
                  <a:fillRect/>
                </a:stretch>
              </p:blipFill>
              <p:spPr bwMode="auto">
                <a:xfrm>
                  <a:off x="2881" y="2211"/>
                  <a:ext cx="2493" cy="2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0985" name="Group 14"/>
                <p:cNvGrpSpPr>
                  <a:grpSpLocks/>
                </p:cNvGrpSpPr>
                <p:nvPr/>
              </p:nvGrpSpPr>
              <p:grpSpPr bwMode="auto">
                <a:xfrm>
                  <a:off x="2825" y="2208"/>
                  <a:ext cx="2500" cy="1933"/>
                  <a:chOff x="2825" y="2208"/>
                  <a:chExt cx="2500" cy="1933"/>
                </a:xfrm>
              </p:grpSpPr>
              <p:sp>
                <p:nvSpPr>
                  <p:cNvPr id="40986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4129"/>
                    <a:ext cx="244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lIns="5838" tIns="2918" rIns="5838" bIns="2918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40987" name="Text Box 16"/>
                  <p:cNvSpPr txBox="1">
                    <a:spLocks/>
                  </p:cNvSpPr>
                  <p:nvPr/>
                </p:nvSpPr>
                <p:spPr bwMode="auto">
                  <a:xfrm>
                    <a:off x="3455" y="3888"/>
                    <a:ext cx="1390" cy="2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5838" tIns="2918" rIns="5838" bIns="2918">
                    <a:spAutoFit/>
                  </a:bodyPr>
                  <a:lstStyle/>
                  <a:p>
                    <a:pPr algn="ctr" defTabSz="673100">
                      <a:spcBef>
                        <a:spcPct val="50000"/>
                      </a:spcBef>
                    </a:pPr>
                    <a:r>
                      <a:rPr lang="en-US">
                        <a:solidFill>
                          <a:srgbClr val="FFFFFF"/>
                        </a:solidFill>
                        <a:latin typeface="American Typewriter"/>
                        <a:ea typeface="ヒラギノ明朝 Pro W3"/>
                        <a:cs typeface="ヒラギノ明朝 Pro W3"/>
                      </a:rPr>
                      <a:t>energy</a:t>
                    </a:r>
                  </a:p>
                </p:txBody>
              </p:sp>
              <p:sp>
                <p:nvSpPr>
                  <p:cNvPr id="40988" name="Text Box 17"/>
                  <p:cNvSpPr txBox="1">
                    <a:spLocks/>
                  </p:cNvSpPr>
                  <p:nvPr/>
                </p:nvSpPr>
                <p:spPr bwMode="auto">
                  <a:xfrm rot="-5400000">
                    <a:off x="2256" y="2980"/>
                    <a:ext cx="1391" cy="2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5838" tIns="2918" rIns="5838" bIns="2918">
                    <a:spAutoFit/>
                  </a:bodyPr>
                  <a:lstStyle/>
                  <a:p>
                    <a:pPr algn="ctr" defTabSz="673100">
                      <a:spcBef>
                        <a:spcPct val="50000"/>
                      </a:spcBef>
                    </a:pPr>
                    <a:r>
                      <a:rPr lang="en-US">
                        <a:solidFill>
                          <a:srgbClr val="FFFFFF"/>
                        </a:solidFill>
                        <a:latin typeface="American Typewriter"/>
                        <a:ea typeface="ヒラギノ明朝 Pro W3"/>
                        <a:cs typeface="ヒラギノ明朝 Pro W3"/>
                      </a:rPr>
                      <a:t>vertical dim</a:t>
                    </a:r>
                  </a:p>
                </p:txBody>
              </p:sp>
              <p:sp>
                <p:nvSpPr>
                  <p:cNvPr id="4098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881" y="2208"/>
                    <a:ext cx="0" cy="187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lIns="5838" tIns="2918" rIns="5838" bIns="2918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40983" name="Text Box 19"/>
              <p:cNvSpPr txBox="1">
                <a:spLocks/>
              </p:cNvSpPr>
              <p:nvPr/>
            </p:nvSpPr>
            <p:spPr bwMode="auto">
              <a:xfrm>
                <a:off x="2775" y="2494"/>
                <a:ext cx="2689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838" tIns="2918" rIns="5838" bIns="2918">
                <a:spAutoFit/>
              </a:bodyPr>
              <a:lstStyle/>
              <a:p>
                <a:pPr defTabSz="673100"/>
                <a:r>
                  <a:rPr lang="it-IT" sz="1900">
                    <a:latin typeface="Tahoma" pitchFamily="34" charset="0"/>
                    <a:ea typeface="MS PGothic"/>
                    <a:cs typeface="Arial" pitchFamily="34" charset="0"/>
                  </a:rPr>
                  <a:t>4-levels-energy-spectrum</a:t>
                </a:r>
                <a:endParaRPr lang="en-US" sz="1900">
                  <a:latin typeface="Tahoma" pitchFamily="34" charset="0"/>
                  <a:ea typeface="MS PGothic"/>
                  <a:cs typeface="Arial" pitchFamily="34" charset="0"/>
                </a:endParaRPr>
              </a:p>
            </p:txBody>
          </p:sp>
        </p:grpSp>
        <p:grpSp>
          <p:nvGrpSpPr>
            <p:cNvPr id="40974" name="Group 20"/>
            <p:cNvGrpSpPr>
              <a:grpSpLocks/>
            </p:cNvGrpSpPr>
            <p:nvPr/>
          </p:nvGrpSpPr>
          <p:grpSpPr bwMode="auto">
            <a:xfrm>
              <a:off x="5481" y="2510"/>
              <a:ext cx="2503" cy="1971"/>
              <a:chOff x="5481" y="2510"/>
              <a:chExt cx="2503" cy="1971"/>
            </a:xfrm>
          </p:grpSpPr>
          <p:grpSp>
            <p:nvGrpSpPr>
              <p:cNvPr id="40975" name="Group 21"/>
              <p:cNvGrpSpPr>
                <a:grpSpLocks/>
              </p:cNvGrpSpPr>
              <p:nvPr/>
            </p:nvGrpSpPr>
            <p:grpSpPr bwMode="auto">
              <a:xfrm>
                <a:off x="5488" y="2510"/>
                <a:ext cx="2496" cy="1971"/>
                <a:chOff x="5488" y="2510"/>
                <a:chExt cx="2496" cy="1971"/>
              </a:xfrm>
            </p:grpSpPr>
            <p:pic>
              <p:nvPicPr>
                <p:cNvPr id="40977" name="Picture 22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34389" b="32664"/>
                <a:stretch>
                  <a:fillRect/>
                </a:stretch>
              </p:blipFill>
              <p:spPr bwMode="auto">
                <a:xfrm>
                  <a:off x="5488" y="2561"/>
                  <a:ext cx="2496" cy="19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978" name="Line 23"/>
                <p:cNvSpPr>
                  <a:spLocks noChangeShapeType="1"/>
                </p:cNvSpPr>
                <p:nvPr/>
              </p:nvSpPr>
              <p:spPr bwMode="auto">
                <a:xfrm>
                  <a:off x="5488" y="4430"/>
                  <a:ext cx="244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5838" tIns="2918" rIns="5838" bIns="291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0979" name="Text Box 24"/>
                <p:cNvSpPr txBox="1">
                  <a:spLocks/>
                </p:cNvSpPr>
                <p:nvPr/>
              </p:nvSpPr>
              <p:spPr bwMode="auto">
                <a:xfrm>
                  <a:off x="6065" y="4189"/>
                  <a:ext cx="1393" cy="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5838" tIns="2918" rIns="5838" bIns="2918">
                  <a:spAutoFit/>
                </a:bodyPr>
                <a:lstStyle/>
                <a:p>
                  <a:pPr algn="ctr" defTabSz="673100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FFFFFF"/>
                      </a:solidFill>
                      <a:latin typeface="American Typewriter"/>
                      <a:ea typeface="ヒラギノ明朝 Pro W3"/>
                      <a:cs typeface="ヒラギノ明朝 Pro W3"/>
                    </a:rPr>
                    <a:t>energy</a:t>
                  </a:r>
                </a:p>
              </p:txBody>
            </p:sp>
            <p:sp>
              <p:nvSpPr>
                <p:cNvPr id="40980" name="Line 25"/>
                <p:cNvSpPr>
                  <a:spLocks noChangeShapeType="1"/>
                </p:cNvSpPr>
                <p:nvPr/>
              </p:nvSpPr>
              <p:spPr bwMode="auto">
                <a:xfrm>
                  <a:off x="5488" y="2558"/>
                  <a:ext cx="0" cy="18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lIns="5838" tIns="2918" rIns="5838" bIns="2918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0981" name="Text Box 26"/>
                <p:cNvSpPr txBox="1">
                  <a:spLocks/>
                </p:cNvSpPr>
                <p:nvPr/>
              </p:nvSpPr>
              <p:spPr bwMode="auto">
                <a:xfrm>
                  <a:off x="5537" y="2510"/>
                  <a:ext cx="2398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5838" tIns="2918" rIns="5838" bIns="2918">
                  <a:spAutoFit/>
                </a:bodyPr>
                <a:lstStyle/>
                <a:p>
                  <a:pPr defTabSz="673100"/>
                  <a:r>
                    <a:rPr lang="it-IT" sz="1900">
                      <a:latin typeface="Tahoma" pitchFamily="34" charset="0"/>
                      <a:ea typeface="MS PGothic"/>
                      <a:cs typeface="Arial" pitchFamily="34" charset="0"/>
                    </a:rPr>
                    <a:t>longitudinal phase space</a:t>
                  </a:r>
                  <a:endParaRPr lang="en-US" sz="1900">
                    <a:latin typeface="Tahoma" pitchFamily="34" charset="0"/>
                    <a:ea typeface="MS PGothic"/>
                    <a:cs typeface="Arial" pitchFamily="34" charset="0"/>
                  </a:endParaRPr>
                </a:p>
              </p:txBody>
            </p:sp>
          </p:grpSp>
          <p:sp>
            <p:nvSpPr>
              <p:cNvPr id="40976" name="Text Box 27"/>
              <p:cNvSpPr txBox="1">
                <a:spLocks/>
              </p:cNvSpPr>
              <p:nvPr/>
            </p:nvSpPr>
            <p:spPr bwMode="auto">
              <a:xfrm rot="-5400000">
                <a:off x="4910" y="3407"/>
                <a:ext cx="1395" cy="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838" tIns="2918" rIns="5838" bIns="2918">
                <a:spAutoFit/>
              </a:bodyPr>
              <a:lstStyle/>
              <a:p>
                <a:pPr algn="ctr" defTabSz="673100">
                  <a:spcBef>
                    <a:spcPct val="50000"/>
                  </a:spcBef>
                </a:pPr>
                <a:r>
                  <a:rPr lang="en-US">
                    <a:solidFill>
                      <a:srgbClr val="FFFFFF"/>
                    </a:solidFill>
                    <a:latin typeface="American Typewriter"/>
                    <a:ea typeface="ヒラギノ明朝 Pro W3"/>
                    <a:cs typeface="ヒラギノ明朝 Pro W3"/>
                  </a:rPr>
                  <a:t>time</a:t>
                </a:r>
              </a:p>
            </p:txBody>
          </p:sp>
        </p:grpSp>
      </p:grpSp>
      <p:pic>
        <p:nvPicPr>
          <p:cNvPr id="40968" name="Picture 27" descr="LPS_animation_4pulses.gif"/>
          <p:cNvPicPr>
            <a:picLocks noChangeAspect="1"/>
          </p:cNvPicPr>
          <p:nvPr/>
        </p:nvPicPr>
        <p:blipFill>
          <a:blip r:embed="rId6" cstate="print"/>
          <a:srcRect l="3738" t="3854" r="5717"/>
          <a:stretch>
            <a:fillRect/>
          </a:stretch>
        </p:blipFill>
        <p:spPr bwMode="auto">
          <a:xfrm>
            <a:off x="5508625" y="1425575"/>
            <a:ext cx="3240088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29" descr="4pulses.jpe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238" y="1484313"/>
            <a:ext cx="41402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10"/>
          <p:cNvSpPr txBox="1">
            <a:spLocks/>
          </p:cNvSpPr>
          <p:nvPr/>
        </p:nvSpPr>
        <p:spPr bwMode="auto">
          <a:xfrm>
            <a:off x="6516688" y="1557338"/>
            <a:ext cx="155575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38" tIns="2918" rIns="5838" bIns="2918">
            <a:spAutoFit/>
          </a:bodyPr>
          <a:lstStyle/>
          <a:p>
            <a:pPr algn="ctr" defTabSz="673100">
              <a:spcBef>
                <a:spcPct val="50000"/>
              </a:spcBef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merican Typewriter"/>
                <a:ea typeface="ヒラギノ明朝 Pro W3"/>
                <a:cs typeface="ヒラギノ明朝 Pro W3"/>
              </a:rPr>
              <a:t>Measured Longitudinal Phase Space</a:t>
            </a:r>
          </a:p>
        </p:txBody>
      </p:sp>
      <p:sp>
        <p:nvSpPr>
          <p:cNvPr id="52" name="Text Box 10"/>
          <p:cNvSpPr txBox="1">
            <a:spLocks/>
          </p:cNvSpPr>
          <p:nvPr/>
        </p:nvSpPr>
        <p:spPr bwMode="auto">
          <a:xfrm>
            <a:off x="2871788" y="1844675"/>
            <a:ext cx="15557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38" tIns="2918" rIns="5838" bIns="2918">
            <a:spAutoFit/>
          </a:bodyPr>
          <a:lstStyle/>
          <a:p>
            <a:pPr algn="ctr" defTabSz="673100">
              <a:spcBef>
                <a:spcPct val="50000"/>
              </a:spcBef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merican Typewriter"/>
                <a:ea typeface="ヒラギノ明朝 Pro W3"/>
                <a:cs typeface="ヒラギノ明朝 Pro W3"/>
              </a:rPr>
              <a:t>Measured Longitudinal Laser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COMB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9CBE53A5-99A0-40CF-B4A2-88868F4BE50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43015" name="Picture 2"/>
          <p:cNvPicPr>
            <a:picLocks noChangeAspect="1"/>
          </p:cNvPicPr>
          <p:nvPr/>
        </p:nvPicPr>
        <p:blipFill>
          <a:blip r:embed="rId3" cstate="print"/>
          <a:srcRect t="2859"/>
          <a:stretch>
            <a:fillRect/>
          </a:stretch>
        </p:blipFill>
        <p:spPr bwMode="auto">
          <a:xfrm>
            <a:off x="900113" y="1556740"/>
            <a:ext cx="73437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3851275" y="2927350"/>
            <a:ext cx="2808288" cy="854075"/>
            <a:chOff x="4912169" y="2883959"/>
            <a:chExt cx="2808390" cy="854181"/>
          </a:xfrm>
        </p:grpSpPr>
        <p:sp>
          <p:nvSpPr>
            <p:cNvPr id="12" name="Figura a mano libera 11"/>
            <p:cNvSpPr/>
            <p:nvPr/>
          </p:nvSpPr>
          <p:spPr>
            <a:xfrm>
              <a:off x="4912169" y="3098299"/>
              <a:ext cx="1512943" cy="63984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23FF23"/>
            </a:solidFill>
            <a:ln w="0">
              <a:solidFill>
                <a:srgbClr val="000000"/>
              </a:solidFill>
              <a:prstDash val="solid"/>
            </a:ln>
          </p:spPr>
          <p:txBody>
            <a:bodyPr wrap="none" lIns="90000" tIns="45000" rIns="90000" bIns="45000" anchor="ctr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r>
                <a:rPr lang="en-US" sz="2000" b="1" dirty="0">
                  <a:solidFill>
                    <a:srgbClr val="0047FF"/>
                  </a:solidFill>
                  <a:latin typeface="Arial" pitchFamily="18"/>
                  <a:ea typeface="DejaVu Sans" pitchFamily="2"/>
                  <a:cs typeface="DejaVu Sans" pitchFamily="2"/>
                </a:rPr>
                <a:t>EOS and </a:t>
              </a:r>
            </a:p>
            <a:p>
              <a:pPr algn="ctr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r>
                <a:rPr lang="en-US" sz="2000" b="1" dirty="0">
                  <a:solidFill>
                    <a:srgbClr val="0047FF"/>
                  </a:solidFill>
                  <a:latin typeface="Arial" pitchFamily="18"/>
                  <a:ea typeface="DejaVu Sans" pitchFamily="2"/>
                  <a:cs typeface="DejaVu Sans" pitchFamily="2"/>
                </a:rPr>
                <a:t>cavity BPM</a:t>
              </a:r>
            </a:p>
          </p:txBody>
        </p:sp>
        <p:cxnSp>
          <p:nvCxnSpPr>
            <p:cNvPr id="43018" name="Connettore 2 12"/>
            <p:cNvCxnSpPr>
              <a:cxnSpLocks noChangeShapeType="1"/>
            </p:cNvCxnSpPr>
            <p:nvPr/>
          </p:nvCxnSpPr>
          <p:spPr bwMode="auto">
            <a:xfrm flipV="1">
              <a:off x="6443489" y="2883959"/>
              <a:ext cx="1277070" cy="502141"/>
            </a:xfrm>
            <a:prstGeom prst="straightConnector1">
              <a:avLst/>
            </a:prstGeom>
            <a:noFill/>
            <a:ln w="108000">
              <a:solidFill>
                <a:srgbClr val="00FF00"/>
              </a:solidFill>
              <a:round/>
              <a:headEnd/>
              <a:tailEnd type="arrow" w="med" len="med"/>
            </a:ln>
          </p:spPr>
        </p:cxnSp>
      </p:grpSp>
      <p:sp>
        <p:nvSpPr>
          <p:cNvPr id="13" name="Figura a mano libera 12"/>
          <p:cNvSpPr/>
          <p:nvPr/>
        </p:nvSpPr>
        <p:spPr bwMode="auto">
          <a:xfrm>
            <a:off x="1403560" y="4365130"/>
            <a:ext cx="6336880" cy="20882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23FF23"/>
          </a:solidFill>
          <a:ln w="0">
            <a:solidFill>
              <a:srgbClr val="000000"/>
            </a:solidFill>
            <a:prstDash val="solid"/>
          </a:ln>
        </p:spPr>
        <p:txBody>
          <a:bodyPr wrap="none" lIns="90000" tIns="45000" rIns="90000" bIns="4500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None/>
              <a:defRPr/>
            </a:pPr>
            <a:r>
              <a:rPr lang="en-US" sz="1600" b="1" dirty="0" smtClean="0">
                <a:solidFill>
                  <a:srgbClr val="EF6611"/>
                </a:solidFill>
                <a:latin typeface="Arial" pitchFamily="18"/>
                <a:ea typeface="DejaVu Sans" pitchFamily="2"/>
                <a:cs typeface="DejaVu Sans" pitchFamily="2"/>
              </a:rPr>
              <a:t>Advantages</a:t>
            </a: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Single-shot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and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non-intercepting longitudinal diagnostic tool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Arial" pitchFamily="18"/>
              <a:ea typeface="DejaVu Sans" pitchFamily="2"/>
              <a:cs typeface="DejaVu 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 Resolution down to 100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fs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Arial" pitchFamily="18"/>
              <a:ea typeface="DejaVu Sans" pitchFamily="2"/>
              <a:cs typeface="DejaVu 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It can be used as Bunch Arrival Time Monitor</a:t>
            </a: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None/>
              <a:defRPr/>
            </a:pPr>
            <a:r>
              <a:rPr lang="en-US" sz="1600" b="1" dirty="0" smtClean="0">
                <a:solidFill>
                  <a:srgbClr val="EF6611"/>
                </a:solidFill>
                <a:latin typeface="Arial" pitchFamily="18"/>
                <a:ea typeface="DejaVu Sans" pitchFamily="2"/>
                <a:cs typeface="DejaVu Sans" pitchFamily="2"/>
              </a:rPr>
              <a:t>Disadvantages</a:t>
            </a:r>
            <a:endParaRPr lang="en-US" sz="1600" b="1" dirty="0" smtClean="0">
              <a:solidFill>
                <a:srgbClr val="EF6611"/>
              </a:solidFill>
              <a:latin typeface="Arial" pitchFamily="18"/>
              <a:ea typeface="DejaVu Sans" pitchFamily="2"/>
              <a:cs typeface="DejaVu Sans" pitchFamily="2"/>
            </a:endParaRP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Small signals </a:t>
            </a: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Complex system layout </a:t>
            </a:r>
          </a:p>
          <a:p>
            <a:pPr algn="just" hangingPunct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DejaVu Sans" pitchFamily="2"/>
                <a:cs typeface="DejaVu Sans" pitchFamily="2"/>
              </a:rPr>
              <a:t>High cost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EOS chamber setup @ SPARC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5F3D396B-1DEC-4754-8018-89B86EF15465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44040" name="Immagine 3"/>
          <p:cNvPicPr>
            <a:picLocks noChangeAspect="1"/>
          </p:cNvPicPr>
          <p:nvPr/>
        </p:nvPicPr>
        <p:blipFill>
          <a:blip r:embed="rId3" cstate="print"/>
          <a:srcRect l="13264" r="18999"/>
          <a:stretch>
            <a:fillRect/>
          </a:stretch>
        </p:blipFill>
        <p:spPr bwMode="auto">
          <a:xfrm>
            <a:off x="4575615" y="1773238"/>
            <a:ext cx="42449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/>
          <p:cNvPicPr>
            <a:picLocks noChangeAspect="1"/>
          </p:cNvPicPr>
          <p:nvPr/>
        </p:nvPicPr>
        <p:blipFill>
          <a:blip r:embed="rId4" cstate="print"/>
          <a:srcRect l="27667" r="31199" b="24103"/>
          <a:stretch>
            <a:fillRect/>
          </a:stretch>
        </p:blipFill>
        <p:spPr bwMode="auto">
          <a:xfrm>
            <a:off x="2195670" y="3068950"/>
            <a:ext cx="2376330" cy="2783537"/>
          </a:xfrm>
          <a:prstGeom prst="rect">
            <a:avLst/>
          </a:prstGeom>
          <a:noFill/>
          <a:ln w="36720">
            <a:solidFill>
              <a:srgbClr val="0047FF"/>
            </a:solidFill>
            <a:miter lim="800000"/>
            <a:headEnd/>
            <a:tailEnd/>
          </a:ln>
        </p:spPr>
      </p:pic>
      <p:pic>
        <p:nvPicPr>
          <p:cNvPr id="13" name="Immagine 4"/>
          <p:cNvPicPr>
            <a:picLocks noChangeAspect="1"/>
          </p:cNvPicPr>
          <p:nvPr/>
        </p:nvPicPr>
        <p:blipFill>
          <a:blip r:embed="rId5" cstate="print"/>
          <a:srcRect r="20631"/>
          <a:stretch>
            <a:fillRect/>
          </a:stretch>
        </p:blipFill>
        <p:spPr bwMode="auto">
          <a:xfrm>
            <a:off x="337358" y="1772770"/>
            <a:ext cx="2938462" cy="2351088"/>
          </a:xfrm>
          <a:prstGeom prst="rect">
            <a:avLst/>
          </a:prstGeom>
          <a:noFill/>
          <a:ln w="3672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323410" y="5877340"/>
            <a:ext cx="8425170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431800" indent="-323850" algn="just" eaLnBrk="0" hangingPunct="0">
              <a:spcAft>
                <a:spcPts val="1413"/>
              </a:spcAft>
              <a:buClr>
                <a:srgbClr val="0066CC"/>
              </a:buClr>
              <a:buSzPct val="45000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DejaVu Sans"/>
                <a:cs typeface="DejaVu Sans"/>
              </a:rPr>
              <a:t>Laser transfer line layout (from SPARC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a typeface="DejaVu Sans"/>
                <a:cs typeface="DejaVu Sans"/>
              </a:rPr>
              <a:t>photocatode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DejaVu Sans"/>
                <a:cs typeface="DejaVu Sans"/>
              </a:rPr>
              <a:t> to the EOS chamber) ready by July  </a:t>
            </a:r>
            <a:r>
              <a:rPr lang="en-US" dirty="0" smtClean="0">
                <a:solidFill>
                  <a:srgbClr val="EF6611"/>
                </a:solidFill>
                <a:ea typeface="DejaVu Sans"/>
                <a:cs typeface="DejaVu Sans"/>
                <a:sym typeface="Wingdings" pitchFamily="2" charset="2"/>
              </a:rPr>
              <a:t> </a:t>
            </a:r>
            <a:r>
              <a:rPr lang="en-US" b="1" i="1" dirty="0" smtClean="0">
                <a:solidFill>
                  <a:srgbClr val="EF6611"/>
                </a:solidFill>
                <a:ea typeface="DejaVu Sans"/>
                <a:cs typeface="DejaVu Sans"/>
              </a:rPr>
              <a:t>Completed and working apparatus </a:t>
            </a:r>
            <a:r>
              <a:rPr lang="en-US" b="1" i="1" dirty="0" smtClean="0">
                <a:solidFill>
                  <a:srgbClr val="EF6611"/>
                </a:solidFill>
                <a:ea typeface="DejaVu Sans"/>
                <a:cs typeface="DejaVu Sans"/>
              </a:rPr>
              <a:t>by the </a:t>
            </a:r>
            <a:r>
              <a:rPr lang="en-US" b="1" i="1" dirty="0" smtClean="0">
                <a:solidFill>
                  <a:srgbClr val="EF6611"/>
                </a:solidFill>
                <a:ea typeface="DejaVu Sans"/>
                <a:cs typeface="DejaVu Sans"/>
              </a:rPr>
              <a:t>end of 2012</a:t>
            </a:r>
            <a:endParaRPr lang="en-US" b="1" i="1" dirty="0">
              <a:solidFill>
                <a:srgbClr val="EF6611"/>
              </a:solidFill>
              <a:ea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Present SPARC_LAB Layout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F5DC76C-0181-4C0C-9D98-40C4EED4A88D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50183" name="Picture 2" descr="C:\Documents and Settings\enrica\Documenti\Immagini\SPARC_LAB\IMG00154-20120420-1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314450"/>
            <a:ext cx="648017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Present SPARC_LAB Layout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C40E776-B4F4-43F2-BF2A-06B906B14B55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51207" name="Picture 1" descr="C:\Documents and Settings\enrica\Documenti\Immagini\SPARC_LAB\IMG00157-20120420-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125538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" descr="C:\Documents and Settings\enrica\Documenti\Immagini\SPARC_LAB\IMG00158-20120420-1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125538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" descr="C:\Documents and Settings\enrica\Documenti\Immagini\SPARC_LAB\IMG00152-20120420-1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862388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8"/>
          <p:cNvPicPr>
            <a:picLocks noChangeAspect="1"/>
          </p:cNvPicPr>
          <p:nvPr/>
        </p:nvPicPr>
        <p:blipFill>
          <a:blip r:embed="rId6" cstate="print"/>
          <a:srcRect l="4990" r="4770" b="8813"/>
          <a:stretch>
            <a:fillRect/>
          </a:stretch>
        </p:blipFill>
        <p:spPr bwMode="auto">
          <a:xfrm>
            <a:off x="4500563" y="3862388"/>
            <a:ext cx="35988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Status of the experiments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CAEBDD1D-5DF2-4AB9-9C8F-B4EAB4708E1F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38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FEL Studies: </a:t>
            </a:r>
            <a:b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Coherence Measurement at SPARC</a:t>
            </a:r>
            <a:endParaRPr lang="en-US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ADA537A7-8849-44E9-8AAF-D41460700A1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39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arallelogramma 10"/>
          <p:cNvSpPr/>
          <p:nvPr/>
        </p:nvSpPr>
        <p:spPr>
          <a:xfrm rot="16200000" flipV="1">
            <a:off x="2818241" y="2190606"/>
            <a:ext cx="2732087" cy="1905000"/>
          </a:xfrm>
          <a:prstGeom prst="parallelogram">
            <a:avLst/>
          </a:prstGeom>
          <a:blipFill dpi="0" rotWithShape="1">
            <a:blip r:embed="rId4" cstate="print">
              <a:alphaModFix amt="9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2" name="Picture 6" descr="U:\Singola particella\Campo illuminante (intensità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3788" y="206111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U:\Singola particella\Intensità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200" y="2059522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0"/>
          <p:cNvSpPr txBox="1">
            <a:spLocks noChangeArrowheads="1"/>
          </p:cNvSpPr>
          <p:nvPr/>
        </p:nvSpPr>
        <p:spPr bwMode="auto">
          <a:xfrm>
            <a:off x="6989630" y="4555968"/>
            <a:ext cx="12303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b="1"/>
              <a:t>Visibility:</a:t>
            </a:r>
            <a:endParaRPr lang="it-IT" b="1" i="1"/>
          </a:p>
        </p:txBody>
      </p:sp>
      <p:graphicFrame>
        <p:nvGraphicFramePr>
          <p:cNvPr id="16" name="Object 61"/>
          <p:cNvGraphicFramePr>
            <a:graphicFrameLocks noChangeAspect="1"/>
          </p:cNvGraphicFramePr>
          <p:nvPr/>
        </p:nvGraphicFramePr>
        <p:xfrm>
          <a:off x="6587992" y="5013220"/>
          <a:ext cx="2160588" cy="708025"/>
        </p:xfrm>
        <a:graphic>
          <a:graphicData uri="http://schemas.openxmlformats.org/presentationml/2006/ole">
            <p:oleObj spid="_x0000_s56328" name="Equation" r:id="rId7" imgW="1473120" imgH="482400" progId="Equation.3">
              <p:embed/>
            </p:oleObj>
          </a:graphicData>
        </a:graphic>
      </p:graphicFrame>
      <p:sp>
        <p:nvSpPr>
          <p:cNvPr id="17" name="Parallelogramma 16"/>
          <p:cNvSpPr/>
          <p:nvPr/>
        </p:nvSpPr>
        <p:spPr>
          <a:xfrm rot="16200000" flipV="1">
            <a:off x="8366" y="2190606"/>
            <a:ext cx="2732087" cy="1905000"/>
          </a:xfrm>
          <a:prstGeom prst="parallelogram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CasellaDiTesto 43"/>
          <p:cNvSpPr txBox="1">
            <a:spLocks noChangeArrowheads="1"/>
          </p:cNvSpPr>
          <p:nvPr/>
        </p:nvSpPr>
        <p:spPr bwMode="auto">
          <a:xfrm>
            <a:off x="1301750" y="2932113"/>
            <a:ext cx="428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i="1" dirty="0">
                <a:solidFill>
                  <a:srgbClr val="4F81BD"/>
                </a:solidFill>
                <a:latin typeface="Adobe Caslon Pro"/>
              </a:rPr>
              <a:t>P</a:t>
            </a:r>
            <a:r>
              <a:rPr lang="it-IT" b="1" i="1" baseline="-25000" dirty="0">
                <a:solidFill>
                  <a:srgbClr val="4F81BD"/>
                </a:solidFill>
                <a:latin typeface="Adobe Caslon Pro"/>
              </a:rPr>
              <a:t>0</a:t>
            </a:r>
          </a:p>
        </p:txBody>
      </p:sp>
      <p:grpSp>
        <p:nvGrpSpPr>
          <p:cNvPr id="19" name="Gruppo 67"/>
          <p:cNvGrpSpPr>
            <a:grpSpLocks/>
          </p:cNvGrpSpPr>
          <p:nvPr/>
        </p:nvGrpSpPr>
        <p:grpSpPr bwMode="auto">
          <a:xfrm>
            <a:off x="1470025" y="1817688"/>
            <a:ext cx="653635" cy="480378"/>
            <a:chOff x="1470073" y="1818274"/>
            <a:chExt cx="653263" cy="479555"/>
          </a:xfrm>
        </p:grpSpPr>
        <p:sp>
          <p:nvSpPr>
            <p:cNvPr id="20" name="Ovale 19"/>
            <p:cNvSpPr/>
            <p:nvPr/>
          </p:nvSpPr>
          <p:spPr>
            <a:xfrm>
              <a:off x="1470073" y="1818274"/>
              <a:ext cx="117408" cy="117274"/>
            </a:xfrm>
            <a:prstGeom prst="ellipse">
              <a:avLst/>
            </a:prstGeom>
            <a:solidFill>
              <a:srgbClr val="1B50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" name="CasellaDiTesto 45"/>
            <p:cNvSpPr txBox="1">
              <a:spLocks noChangeArrowheads="1"/>
            </p:cNvSpPr>
            <p:nvPr/>
          </p:nvSpPr>
          <p:spPr bwMode="auto">
            <a:xfrm>
              <a:off x="1619553" y="1929130"/>
              <a:ext cx="503783" cy="368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b="1" i="1" dirty="0">
                  <a:solidFill>
                    <a:srgbClr val="1B5092"/>
                  </a:solidFill>
                  <a:latin typeface="Adobe Caslon Pro"/>
                </a:rPr>
                <a:t>P</a:t>
              </a:r>
              <a:endParaRPr lang="it-IT" b="1" i="1" baseline="-25000" dirty="0">
                <a:solidFill>
                  <a:srgbClr val="1B5092"/>
                </a:solidFill>
                <a:latin typeface="Adobe Caslon Pro"/>
              </a:endParaRPr>
            </a:p>
          </p:txBody>
        </p:sp>
      </p:grpSp>
      <p:grpSp>
        <p:nvGrpSpPr>
          <p:cNvPr id="22" name="Gruppo 64"/>
          <p:cNvGrpSpPr>
            <a:grpSpLocks/>
          </p:cNvGrpSpPr>
          <p:nvPr/>
        </p:nvGrpSpPr>
        <p:grpSpPr bwMode="auto">
          <a:xfrm>
            <a:off x="4624388" y="1701800"/>
            <a:ext cx="585787" cy="368300"/>
            <a:chOff x="4624753" y="1701165"/>
            <a:chExt cx="585423" cy="369332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4857970" y="1701165"/>
              <a:ext cx="352206" cy="369332"/>
            </a:xfrm>
            <a:prstGeom prst="rect">
              <a:avLst/>
            </a:prstGeom>
            <a:solidFill>
              <a:srgbClr val="1B5092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i="1" dirty="0">
                  <a:solidFill>
                    <a:schemeClr val="bg1">
                      <a:lumMod val="95000"/>
                    </a:schemeClr>
                  </a:solidFill>
                  <a:latin typeface="Adobe Caslon Pro" pitchFamily="18" charset="0"/>
                </a:rPr>
                <a:t>Q</a:t>
              </a:r>
              <a:endParaRPr lang="it-IT" i="1" baseline="-25000" dirty="0">
                <a:solidFill>
                  <a:schemeClr val="bg1">
                    <a:lumMod val="95000"/>
                  </a:schemeClr>
                </a:solidFill>
                <a:latin typeface="Adobe Caslon Pro" pitchFamily="18" charset="0"/>
              </a:endParaRPr>
            </a:p>
          </p:txBody>
        </p:sp>
        <p:sp>
          <p:nvSpPr>
            <p:cNvPr id="24" name="Ovale 23"/>
            <p:cNvSpPr/>
            <p:nvPr/>
          </p:nvSpPr>
          <p:spPr>
            <a:xfrm>
              <a:off x="4624753" y="1855584"/>
              <a:ext cx="117402" cy="117804"/>
            </a:xfrm>
            <a:prstGeom prst="ellipse">
              <a:avLst/>
            </a:prstGeom>
            <a:solidFill>
              <a:srgbClr val="1B509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5" name="Freccia a destra 24"/>
          <p:cNvSpPr/>
          <p:nvPr/>
        </p:nvSpPr>
        <p:spPr>
          <a:xfrm>
            <a:off x="5295535" y="3051824"/>
            <a:ext cx="428625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6" name="Gruppo 66"/>
          <p:cNvGrpSpPr>
            <a:grpSpLocks/>
          </p:cNvGrpSpPr>
          <p:nvPr/>
        </p:nvGrpSpPr>
        <p:grpSpPr bwMode="auto">
          <a:xfrm>
            <a:off x="1587500" y="1876425"/>
            <a:ext cx="3070225" cy="19050"/>
            <a:chOff x="1587305" y="1876890"/>
            <a:chExt cx="3070420" cy="18585"/>
          </a:xfrm>
        </p:grpSpPr>
        <p:cxnSp>
          <p:nvCxnSpPr>
            <p:cNvPr id="27" name="Connettore 1 26"/>
            <p:cNvCxnSpPr>
              <a:stCxn id="20" idx="6"/>
            </p:cNvCxnSpPr>
            <p:nvPr/>
          </p:nvCxnSpPr>
          <p:spPr>
            <a:xfrm>
              <a:off x="1587305" y="1876890"/>
              <a:ext cx="1574900" cy="92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3181256" y="1886182"/>
              <a:ext cx="1476469" cy="9293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65"/>
          <p:cNvGrpSpPr>
            <a:grpSpLocks/>
          </p:cNvGrpSpPr>
          <p:nvPr/>
        </p:nvGrpSpPr>
        <p:grpSpPr bwMode="auto">
          <a:xfrm>
            <a:off x="1523635" y="2385074"/>
            <a:ext cx="3146425" cy="796925"/>
            <a:chOff x="1458912" y="1962151"/>
            <a:chExt cx="3146426" cy="796925"/>
          </a:xfrm>
        </p:grpSpPr>
        <p:cxnSp>
          <p:nvCxnSpPr>
            <p:cNvPr id="30" name="Connettore 1 29"/>
            <p:cNvCxnSpPr>
              <a:stCxn id="32" idx="2"/>
            </p:cNvCxnSpPr>
            <p:nvPr/>
          </p:nvCxnSpPr>
          <p:spPr>
            <a:xfrm rot="10800000" flipH="1">
              <a:off x="1458912" y="2330451"/>
              <a:ext cx="1722438" cy="4286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flipV="1">
              <a:off x="3187700" y="1962151"/>
              <a:ext cx="1417638" cy="36195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79"/>
          <p:cNvSpPr>
            <a:spLocks noChangeArrowheads="1"/>
          </p:cNvSpPr>
          <p:nvPr/>
        </p:nvSpPr>
        <p:spPr bwMode="auto">
          <a:xfrm>
            <a:off x="1458913" y="2700338"/>
            <a:ext cx="117475" cy="11747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grpSp>
        <p:nvGrpSpPr>
          <p:cNvPr id="33" name="Gruppo 60"/>
          <p:cNvGrpSpPr>
            <a:grpSpLocks/>
          </p:cNvGrpSpPr>
          <p:nvPr/>
        </p:nvGrpSpPr>
        <p:grpSpPr bwMode="auto">
          <a:xfrm>
            <a:off x="845772" y="2242199"/>
            <a:ext cx="1828800" cy="1828800"/>
            <a:chOff x="-2257425" y="581025"/>
            <a:chExt cx="1828800" cy="1828800"/>
          </a:xfrm>
        </p:grpSpPr>
        <p:sp>
          <p:nvSpPr>
            <p:cNvPr id="34" name="Arco 33"/>
            <p:cNvSpPr/>
            <p:nvPr/>
          </p:nvSpPr>
          <p:spPr>
            <a:xfrm>
              <a:off x="-1819275" y="1047750"/>
              <a:ext cx="933450" cy="933450"/>
            </a:xfrm>
            <a:prstGeom prst="arc">
              <a:avLst>
                <a:gd name="adj1" fmla="val 18482965"/>
                <a:gd name="adj2" fmla="val 3199409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" name="Arco 34"/>
            <p:cNvSpPr/>
            <p:nvPr/>
          </p:nvSpPr>
          <p:spPr>
            <a:xfrm>
              <a:off x="-1543050" y="1333500"/>
              <a:ext cx="400050" cy="400050"/>
            </a:xfrm>
            <a:prstGeom prst="arc">
              <a:avLst>
                <a:gd name="adj1" fmla="val 17696224"/>
                <a:gd name="adj2" fmla="val 322366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" name="Arco 35"/>
            <p:cNvSpPr/>
            <p:nvPr/>
          </p:nvSpPr>
          <p:spPr>
            <a:xfrm>
              <a:off x="-2028825" y="819150"/>
              <a:ext cx="1371600" cy="1371600"/>
            </a:xfrm>
            <a:prstGeom prst="arc">
              <a:avLst>
                <a:gd name="adj1" fmla="val 18523239"/>
                <a:gd name="adj2" fmla="val 3157837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7" name="Arco 36"/>
            <p:cNvSpPr/>
            <p:nvPr/>
          </p:nvSpPr>
          <p:spPr>
            <a:xfrm>
              <a:off x="-2257425" y="581025"/>
              <a:ext cx="1828800" cy="1828800"/>
            </a:xfrm>
            <a:prstGeom prst="arc">
              <a:avLst>
                <a:gd name="adj1" fmla="val 18557367"/>
                <a:gd name="adj2" fmla="val 3113561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5724160" y="1700760"/>
            <a:ext cx="2736380" cy="322978"/>
          </a:xfrm>
          <a:prstGeom prst="rect">
            <a:avLst/>
          </a:prstGeom>
          <a:solidFill>
            <a:srgbClr val="1B50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28650"/>
            <a:r>
              <a:rPr lang="it-IT" sz="1400" dirty="0" err="1">
                <a:solidFill>
                  <a:schemeClr val="bg1"/>
                </a:solidFill>
                <a:latin typeface="Century Gothic" pitchFamily="34" charset="0"/>
              </a:rPr>
              <a:t>Simulated</a:t>
            </a:r>
            <a:r>
              <a:rPr lang="it-IT" sz="1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Century Gothic" pitchFamily="34" charset="0"/>
              </a:rPr>
              <a:t>Time-Averaged</a:t>
            </a:r>
            <a:r>
              <a:rPr lang="it-IT" sz="14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Century Gothic" pitchFamily="34" charset="0"/>
              </a:rPr>
              <a:t>Distribution</a:t>
            </a:r>
            <a:endParaRPr lang="it-IT" sz="1400" i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aphicFrame>
        <p:nvGraphicFramePr>
          <p:cNvPr id="39" name="Object 3"/>
          <p:cNvGraphicFramePr>
            <a:graphicFrameLocks noChangeAspect="1"/>
          </p:cNvGraphicFramePr>
          <p:nvPr/>
        </p:nvGraphicFramePr>
        <p:xfrm>
          <a:off x="530092" y="5761400"/>
          <a:ext cx="1895475" cy="709612"/>
        </p:xfrm>
        <a:graphic>
          <a:graphicData uri="http://schemas.openxmlformats.org/presentationml/2006/ole">
            <p:oleObj spid="_x0000_s56329" name="Equation" r:id="rId9" imgW="1054080" imgH="393480" progId="">
              <p:embed/>
            </p:oleObj>
          </a:graphicData>
        </a:graphic>
      </p:graphicFrame>
      <p:grpSp>
        <p:nvGrpSpPr>
          <p:cNvPr id="40" name="Gruppo 117"/>
          <p:cNvGrpSpPr>
            <a:grpSpLocks/>
          </p:cNvGrpSpPr>
          <p:nvPr/>
        </p:nvGrpSpPr>
        <p:grpSpPr bwMode="auto">
          <a:xfrm>
            <a:off x="2422392" y="5651862"/>
            <a:ext cx="1290638" cy="1017588"/>
            <a:chOff x="5869164" y="4412192"/>
            <a:chExt cx="1290638" cy="1017032"/>
          </a:xfrm>
        </p:grpSpPr>
        <p:sp>
          <p:nvSpPr>
            <p:cNvPr id="41" name="Line 50"/>
            <p:cNvSpPr>
              <a:spLocks noChangeShapeType="1"/>
            </p:cNvSpPr>
            <p:nvPr/>
          </p:nvSpPr>
          <p:spPr bwMode="auto">
            <a:xfrm flipV="1">
              <a:off x="6013627" y="4588405"/>
              <a:ext cx="601662" cy="37465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42" name="Text Box 51"/>
            <p:cNvSpPr txBox="1">
              <a:spLocks noChangeArrowheads="1"/>
            </p:cNvSpPr>
            <p:nvPr/>
          </p:nvSpPr>
          <p:spPr bwMode="auto">
            <a:xfrm>
              <a:off x="6199364" y="4659842"/>
              <a:ext cx="5286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it-IT">
                  <a:latin typeface="Symbol" pitchFamily="18" charset="2"/>
                </a:rPr>
                <a:t>q</a:t>
              </a:r>
              <a:endParaRPr lang="it-IT"/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>
              <a:off x="6016802" y="4977342"/>
              <a:ext cx="6111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44" name="Line 53"/>
            <p:cNvSpPr>
              <a:spLocks noChangeShapeType="1"/>
            </p:cNvSpPr>
            <p:nvPr/>
          </p:nvSpPr>
          <p:spPr bwMode="auto">
            <a:xfrm flipH="1" flipV="1">
              <a:off x="6683552" y="4575705"/>
              <a:ext cx="12700" cy="4286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45" name="Text Box 54"/>
            <p:cNvSpPr txBox="1">
              <a:spLocks noChangeArrowheads="1"/>
            </p:cNvSpPr>
            <p:nvPr/>
          </p:nvSpPr>
          <p:spPr bwMode="auto">
            <a:xfrm>
              <a:off x="5989814" y="5059892"/>
              <a:ext cx="44926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  <a:latin typeface="Garamond" pitchFamily="18" charset="0"/>
                </a:rPr>
                <a:t>k</a:t>
              </a:r>
              <a:r>
                <a:rPr lang="it-IT" baseline="-25000">
                  <a:solidFill>
                    <a:srgbClr val="FF0000"/>
                  </a:solidFill>
                  <a:latin typeface="Garamond" pitchFamily="18" charset="0"/>
                </a:rPr>
                <a:t>0</a:t>
              </a:r>
              <a:endParaRPr lang="it-IT">
                <a:solidFill>
                  <a:srgbClr val="FF0000"/>
                </a:solidFill>
                <a:latin typeface="Garamond" pitchFamily="18" charset="0"/>
              </a:endParaRPr>
            </a:p>
          </p:txBody>
        </p:sp>
        <p:sp>
          <p:nvSpPr>
            <p:cNvPr id="46" name="Text Box 55"/>
            <p:cNvSpPr txBox="1">
              <a:spLocks noChangeArrowheads="1"/>
            </p:cNvSpPr>
            <p:nvPr/>
          </p:nvSpPr>
          <p:spPr bwMode="auto">
            <a:xfrm>
              <a:off x="5869164" y="4412192"/>
              <a:ext cx="44926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solidFill>
                    <a:srgbClr val="0000FF"/>
                  </a:solidFill>
                  <a:latin typeface="Garamond" pitchFamily="18" charset="0"/>
                </a:rPr>
                <a:t>k</a:t>
              </a:r>
              <a:r>
                <a:rPr lang="it-IT" baseline="-25000">
                  <a:solidFill>
                    <a:srgbClr val="0000FF"/>
                  </a:solidFill>
                  <a:latin typeface="Bell MT" pitchFamily="18" charset="0"/>
                </a:rPr>
                <a:t>s</a:t>
              </a:r>
            </a:p>
          </p:txBody>
        </p:sp>
        <p:sp>
          <p:nvSpPr>
            <p:cNvPr id="47" name="Text Box 56"/>
            <p:cNvSpPr txBox="1">
              <a:spLocks noChangeArrowheads="1"/>
            </p:cNvSpPr>
            <p:nvPr/>
          </p:nvSpPr>
          <p:spPr bwMode="auto">
            <a:xfrm>
              <a:off x="6710539" y="4785255"/>
              <a:ext cx="44926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>
                  <a:latin typeface="Garamond" pitchFamily="18" charset="0"/>
                </a:rPr>
                <a:t>q</a:t>
              </a:r>
            </a:p>
          </p:txBody>
        </p:sp>
      </p:grpSp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0" cstate="print">
            <a:lum bright="-40000" contrast="40000"/>
          </a:blip>
          <a:srcRect/>
          <a:stretch>
            <a:fillRect/>
          </a:stretch>
        </p:blipFill>
        <p:spPr bwMode="auto">
          <a:xfrm>
            <a:off x="6012500" y="2059522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" name="Object 62"/>
          <p:cNvGraphicFramePr>
            <a:graphicFrameLocks noChangeAspect="1"/>
          </p:cNvGraphicFramePr>
          <p:nvPr>
            <p:ph sz="half" idx="4294967295"/>
          </p:nvPr>
        </p:nvGraphicFramePr>
        <p:xfrm>
          <a:off x="3565392" y="4998880"/>
          <a:ext cx="2455863" cy="806450"/>
        </p:xfrm>
        <a:graphic>
          <a:graphicData uri="http://schemas.openxmlformats.org/presentationml/2006/ole">
            <p:oleObj spid="_x0000_s56330" name="Equation" r:id="rId11" imgW="1701720" imgH="558720" progId="">
              <p:embed/>
            </p:oleObj>
          </a:graphicData>
        </a:graphic>
      </p:graphicFrame>
      <p:sp>
        <p:nvSpPr>
          <p:cNvPr id="50" name="Text Box 68"/>
          <p:cNvSpPr txBox="1">
            <a:spLocks noChangeArrowheads="1"/>
          </p:cNvSpPr>
          <p:nvPr/>
        </p:nvSpPr>
        <p:spPr bwMode="auto">
          <a:xfrm>
            <a:off x="3459030" y="4568668"/>
            <a:ext cx="373856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 err="1"/>
              <a:t>Complex</a:t>
            </a:r>
            <a:r>
              <a:rPr lang="it-IT" b="1" dirty="0"/>
              <a:t> </a:t>
            </a:r>
            <a:r>
              <a:rPr lang="it-IT" b="1" dirty="0" err="1"/>
              <a:t>Coherence</a:t>
            </a:r>
            <a:r>
              <a:rPr lang="it-IT" b="1" dirty="0"/>
              <a:t> </a:t>
            </a:r>
            <a:r>
              <a:rPr lang="it-IT" b="1" dirty="0" err="1"/>
              <a:t>Factor</a:t>
            </a:r>
            <a:endParaRPr lang="it-IT" b="1" i="1" dirty="0"/>
          </a:p>
        </p:txBody>
      </p:sp>
      <p:sp>
        <p:nvSpPr>
          <p:cNvPr id="51" name="Text Box 60"/>
          <p:cNvSpPr txBox="1">
            <a:spLocks noChangeArrowheads="1"/>
          </p:cNvSpPr>
          <p:nvPr/>
        </p:nvSpPr>
        <p:spPr bwMode="auto">
          <a:xfrm>
            <a:off x="545967" y="4570255"/>
            <a:ext cx="2303463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/>
              <a:t>Resulting  Intensity</a:t>
            </a:r>
            <a:endParaRPr lang="it-IT" b="1" i="1"/>
          </a:p>
        </p:txBody>
      </p:sp>
      <p:grpSp>
        <p:nvGrpSpPr>
          <p:cNvPr id="52" name="Gruppo 61"/>
          <p:cNvGrpSpPr>
            <a:grpSpLocks/>
          </p:cNvGrpSpPr>
          <p:nvPr/>
        </p:nvGrpSpPr>
        <p:grpSpPr bwMode="auto">
          <a:xfrm>
            <a:off x="334830" y="4570255"/>
            <a:ext cx="2979737" cy="1114425"/>
            <a:chOff x="65088" y="4412936"/>
            <a:chExt cx="2979737" cy="1114739"/>
          </a:xfrm>
        </p:grpSpPr>
        <p:sp>
          <p:nvSpPr>
            <p:cNvPr id="53" name="Text Box 60"/>
            <p:cNvSpPr txBox="1">
              <a:spLocks noChangeArrowheads="1"/>
            </p:cNvSpPr>
            <p:nvPr/>
          </p:nvSpPr>
          <p:spPr bwMode="auto">
            <a:xfrm>
              <a:off x="276225" y="4412936"/>
              <a:ext cx="2302852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/>
                <a:t>Resulting  Intensity</a:t>
              </a:r>
              <a:endParaRPr lang="it-IT" b="1" i="1"/>
            </a:p>
          </p:txBody>
        </p:sp>
        <p:graphicFrame>
          <p:nvGraphicFramePr>
            <p:cNvPr id="54" name="Object 5"/>
            <p:cNvGraphicFramePr>
              <a:graphicFrameLocks noChangeAspect="1"/>
            </p:cNvGraphicFramePr>
            <p:nvPr/>
          </p:nvGraphicFramePr>
          <p:xfrm>
            <a:off x="65088" y="4856163"/>
            <a:ext cx="2979737" cy="671512"/>
          </p:xfrm>
          <a:graphic>
            <a:graphicData uri="http://schemas.openxmlformats.org/presentationml/2006/ole">
              <p:oleObj spid="_x0000_s56331" name="Equation" r:id="rId12" imgW="2031840" imgH="457200" progId="">
                <p:embed/>
              </p:oleObj>
            </a:graphicData>
          </a:graphic>
        </p:graphicFrame>
      </p:grpSp>
      <p:sp>
        <p:nvSpPr>
          <p:cNvPr id="55" name="Rettangolo 54"/>
          <p:cNvSpPr/>
          <p:nvPr/>
        </p:nvSpPr>
        <p:spPr>
          <a:xfrm>
            <a:off x="323410" y="1311105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 smtClean="0">
                <a:solidFill>
                  <a:schemeClr val="accent1">
                    <a:lumMod val="50000"/>
                  </a:schemeClr>
                </a:solidFill>
              </a:rPr>
              <a:t>In-Line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accent1">
                    <a:lumMod val="50000"/>
                  </a:schemeClr>
                </a:solidFill>
              </a:rPr>
              <a:t>Holography</a:t>
            </a:r>
            <a:endParaRPr lang="it-IT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4562117" y="6156098"/>
            <a:ext cx="425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Courtesy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M.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Alaimo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Univ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Milano)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The SPARC_LAB Facility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80A1CE8C-44A9-42DC-9BEE-6058DAAA67E4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 cstate="print"/>
          <a:srcRect r="-394"/>
          <a:stretch>
            <a:fillRect/>
          </a:stretch>
        </p:blipFill>
        <p:spPr bwMode="auto">
          <a:xfrm>
            <a:off x="323850" y="1196975"/>
            <a:ext cx="85312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4" name="Group 2"/>
          <p:cNvGrpSpPr>
            <a:grpSpLocks/>
          </p:cNvGrpSpPr>
          <p:nvPr/>
        </p:nvGrpSpPr>
        <p:grpSpPr bwMode="auto">
          <a:xfrm>
            <a:off x="3348038" y="3429000"/>
            <a:ext cx="5472112" cy="3097213"/>
            <a:chOff x="2537696" y="3300092"/>
            <a:chExt cx="4830612" cy="2688565"/>
          </a:xfrm>
        </p:grpSpPr>
        <p:pic>
          <p:nvPicPr>
            <p:cNvPr id="14351" name="Picture 28"/>
            <p:cNvPicPr>
              <a:picLocks noChangeAspect="1"/>
            </p:cNvPicPr>
            <p:nvPr/>
          </p:nvPicPr>
          <p:blipFill>
            <a:blip r:embed="rId4" cstate="print"/>
            <a:srcRect l="3659" t="12245" r="3658"/>
            <a:stretch>
              <a:fillRect/>
            </a:stretch>
          </p:blipFill>
          <p:spPr bwMode="auto">
            <a:xfrm>
              <a:off x="2537696" y="3300092"/>
              <a:ext cx="4830612" cy="268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2" name="TextBox 1"/>
            <p:cNvSpPr txBox="1">
              <a:spLocks noChangeArrowheads="1"/>
            </p:cNvSpPr>
            <p:nvPr/>
          </p:nvSpPr>
          <p:spPr bwMode="auto">
            <a:xfrm rot="931186">
              <a:off x="4667564" y="4327452"/>
              <a:ext cx="1674583" cy="320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cs typeface="Arial" pitchFamily="34" charset="0"/>
                </a:rPr>
                <a:t>SPARC Bunker</a:t>
              </a:r>
            </a:p>
          </p:txBody>
        </p:sp>
        <p:sp>
          <p:nvSpPr>
            <p:cNvPr id="14353" name="TextBox 5"/>
            <p:cNvSpPr txBox="1">
              <a:spLocks noChangeArrowheads="1"/>
            </p:cNvSpPr>
            <p:nvPr/>
          </p:nvSpPr>
          <p:spPr bwMode="auto">
            <a:xfrm rot="-633487">
              <a:off x="5921119" y="3497039"/>
              <a:ext cx="1224136" cy="320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cs typeface="Arial" pitchFamily="34" charset="0"/>
                </a:rPr>
                <a:t>FLAME</a:t>
              </a:r>
            </a:p>
          </p:txBody>
        </p:sp>
        <p:sp>
          <p:nvSpPr>
            <p:cNvPr id="14354" name="TextBox 6"/>
            <p:cNvSpPr txBox="1">
              <a:spLocks noChangeArrowheads="1"/>
            </p:cNvSpPr>
            <p:nvPr/>
          </p:nvSpPr>
          <p:spPr bwMode="auto">
            <a:xfrm rot="1423325">
              <a:off x="3628478" y="4174248"/>
              <a:ext cx="1202758" cy="320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cs typeface="Arial" pitchFamily="34" charset="0"/>
                </a:rPr>
                <a:t>Klystrons</a:t>
              </a:r>
            </a:p>
          </p:txBody>
        </p:sp>
        <p:sp>
          <p:nvSpPr>
            <p:cNvPr id="14355" name="TextBox 7"/>
            <p:cNvSpPr txBox="1">
              <a:spLocks noChangeArrowheads="1"/>
            </p:cNvSpPr>
            <p:nvPr/>
          </p:nvSpPr>
          <p:spPr bwMode="auto">
            <a:xfrm rot="1590048">
              <a:off x="6042872" y="4166818"/>
              <a:ext cx="1035185" cy="56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cs typeface="Arial" pitchFamily="34" charset="0"/>
                </a:rPr>
                <a:t>Control</a:t>
              </a:r>
            </a:p>
            <a:p>
              <a:r>
                <a:rPr lang="en-US" b="1">
                  <a:solidFill>
                    <a:srgbClr val="0000FF"/>
                  </a:solidFill>
                  <a:cs typeface="Arial" pitchFamily="34" charset="0"/>
                </a:rPr>
                <a:t>Room</a:t>
              </a:r>
            </a:p>
          </p:txBody>
        </p:sp>
        <p:sp>
          <p:nvSpPr>
            <p:cNvPr id="14356" name="TextBox 8"/>
            <p:cNvSpPr txBox="1">
              <a:spLocks noChangeArrowheads="1"/>
            </p:cNvSpPr>
            <p:nvPr/>
          </p:nvSpPr>
          <p:spPr bwMode="auto">
            <a:xfrm rot="-633487">
              <a:off x="5037513" y="4798133"/>
              <a:ext cx="2105669" cy="56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FF00"/>
                  </a:solidFill>
                  <a:cs typeface="Arial" pitchFamily="34" charset="0"/>
                </a:rPr>
                <a:t>Experimental Hall</a:t>
              </a:r>
            </a:p>
            <a:p>
              <a:pPr algn="ctr"/>
              <a:r>
                <a:rPr lang="en-US" b="1">
                  <a:solidFill>
                    <a:srgbClr val="FFFF00"/>
                  </a:solidFill>
                  <a:cs typeface="Arial" pitchFamily="34" charset="0"/>
                </a:rPr>
                <a:t>(Next future ??)</a:t>
              </a:r>
            </a:p>
          </p:txBody>
        </p:sp>
      </p:grpSp>
      <p:sp>
        <p:nvSpPr>
          <p:cNvPr id="19" name="Rettangolo 18"/>
          <p:cNvSpPr/>
          <p:nvPr/>
        </p:nvSpPr>
        <p:spPr>
          <a:xfrm>
            <a:off x="323850" y="1989138"/>
            <a:ext cx="8496300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SPARC_LAB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is a facility based on the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unique combination of high brightness electron beams, from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the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SPARC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photo-injector,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with high intensity ultra-short laser pulses, from FLAME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. It will allow the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investigation of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all the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different configurations of plasma acceleration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and the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development of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 wide spectrum inter-disciplinary leading-edge research activity with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advanced radiation sources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e.g. x-ray and THz radiation.</a:t>
            </a:r>
          </a:p>
        </p:txBody>
      </p:sp>
      <p:pic>
        <p:nvPicPr>
          <p:cNvPr id="14346" name="Picture 3"/>
          <p:cNvPicPr>
            <a:picLocks noChangeAspect="1" noChangeArrowheads="1"/>
          </p:cNvPicPr>
          <p:nvPr/>
        </p:nvPicPr>
        <p:blipFill>
          <a:blip r:embed="rId5" cstate="print"/>
          <a:srcRect r="3845" b="1950"/>
          <a:stretch>
            <a:fillRect/>
          </a:stretch>
        </p:blipFill>
        <p:spPr bwMode="auto">
          <a:xfrm>
            <a:off x="611188" y="5049838"/>
            <a:ext cx="18002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5546725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6163" y="3933825"/>
            <a:ext cx="1436687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5984875"/>
            <a:ext cx="2178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413" y="4700588"/>
            <a:ext cx="681037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>
          <a:xfrm>
            <a:off x="457200" y="26972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FEL </a:t>
            </a: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Coherence Measurement at </a:t>
            </a:r>
            <a:r>
              <a:rPr lang="en-US" sz="320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SPARC</a:t>
            </a:r>
            <a:endParaRPr lang="en-US" sz="320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ADA537A7-8849-44E9-8AAF-D41460700A1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40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CasellaDiTesto 30"/>
          <p:cNvSpPr txBox="1">
            <a:spLocks noChangeArrowheads="1"/>
          </p:cNvSpPr>
          <p:nvPr/>
        </p:nvSpPr>
        <p:spPr bwMode="auto">
          <a:xfrm>
            <a:off x="323410" y="4221110"/>
            <a:ext cx="24483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Coherence measurement: 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heterodyne speckle approach </a:t>
            </a:r>
          </a:p>
        </p:txBody>
      </p:sp>
      <p:cxnSp>
        <p:nvCxnSpPr>
          <p:cNvPr id="56" name="AutoShape 7"/>
          <p:cNvCxnSpPr>
            <a:cxnSpLocks noChangeShapeType="1"/>
          </p:cNvCxnSpPr>
          <p:nvPr/>
        </p:nvCxnSpPr>
        <p:spPr bwMode="auto">
          <a:xfrm>
            <a:off x="3440320" y="1917855"/>
            <a:ext cx="569912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pic>
        <p:nvPicPr>
          <p:cNvPr id="57" name="Picture 20" descr="C:\Users\Daniele\Desktop\parte apparat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1157" y="1406680"/>
            <a:ext cx="3275013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oup 3"/>
          <p:cNvGrpSpPr>
            <a:grpSpLocks/>
          </p:cNvGrpSpPr>
          <p:nvPr/>
        </p:nvGrpSpPr>
        <p:grpSpPr bwMode="auto">
          <a:xfrm>
            <a:off x="541545" y="1794030"/>
            <a:ext cx="144462" cy="717550"/>
            <a:chOff x="8499" y="6414"/>
            <a:chExt cx="158" cy="846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auto">
            <a:xfrm>
              <a:off x="8543" y="6674"/>
              <a:ext cx="71" cy="586"/>
            </a:xfrm>
            <a:prstGeom prst="can">
              <a:avLst>
                <a:gd name="adj" fmla="val 36415"/>
              </a:avLst>
            </a:prstGeom>
            <a:solidFill>
              <a:srgbClr val="8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Oval 5"/>
            <p:cNvSpPr>
              <a:spLocks noChangeArrowheads="1"/>
            </p:cNvSpPr>
            <p:nvPr/>
          </p:nvSpPr>
          <p:spPr bwMode="auto">
            <a:xfrm>
              <a:off x="8499" y="6414"/>
              <a:ext cx="158" cy="309"/>
            </a:xfrm>
            <a:prstGeom prst="ellipse">
              <a:avLst/>
            </a:prstGeom>
            <a:gradFill rotWithShape="1">
              <a:gsLst>
                <a:gs pos="0">
                  <a:srgbClr val="BFBFBF"/>
                </a:gs>
                <a:gs pos="50000">
                  <a:srgbClr val="FFFFFF"/>
                </a:gs>
                <a:gs pos="100000">
                  <a:srgbClr val="BFBFBF"/>
                </a:gs>
              </a:gsLst>
              <a:lin ang="270000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cxnSp>
        <p:nvCxnSpPr>
          <p:cNvPr id="61" name="AutoShape 6"/>
          <p:cNvCxnSpPr>
            <a:cxnSpLocks noChangeShapeType="1"/>
          </p:cNvCxnSpPr>
          <p:nvPr/>
        </p:nvCxnSpPr>
        <p:spPr bwMode="auto">
          <a:xfrm>
            <a:off x="628857" y="1917855"/>
            <a:ext cx="2825750" cy="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3233945" y="4783293"/>
            <a:ext cx="506412" cy="661987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36306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/>
          <a:p>
            <a:endParaRPr lang="it-IT"/>
          </a:p>
        </p:txBody>
      </p:sp>
      <p:sp>
        <p:nvSpPr>
          <p:cNvPr id="63" name="Rectangle 12"/>
          <p:cNvSpPr>
            <a:spLocks noChangeArrowheads="1"/>
          </p:cNvSpPr>
          <p:nvPr/>
        </p:nvSpPr>
        <p:spPr bwMode="auto">
          <a:xfrm>
            <a:off x="3241882" y="4473730"/>
            <a:ext cx="357188" cy="165100"/>
          </a:xfrm>
          <a:prstGeom prst="rect">
            <a:avLst/>
          </a:prstGeom>
          <a:solidFill>
            <a:srgbClr val="F48E0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3630600" prstMaterial="legacyMatte">
            <a:bevelT w="13500" h="13500" prst="angle"/>
            <a:bevelB w="13500" h="13500" prst="angle"/>
            <a:extrusionClr>
              <a:srgbClr val="F48E06"/>
            </a:extrusionClr>
          </a:sp3d>
        </p:spPr>
        <p:txBody>
          <a:bodyPr>
            <a:flatTx/>
          </a:bodyPr>
          <a:lstStyle/>
          <a:p>
            <a:endParaRPr lang="it-IT"/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3233945" y="3411693"/>
            <a:ext cx="506412" cy="81915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36306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/>
          <a:p>
            <a:endParaRPr lang="it-IT"/>
          </a:p>
        </p:txBody>
      </p:sp>
      <p:cxnSp>
        <p:nvCxnSpPr>
          <p:cNvPr id="65" name="AutoShape 8"/>
          <p:cNvCxnSpPr>
            <a:cxnSpLocks noChangeShapeType="1"/>
          </p:cNvCxnSpPr>
          <p:nvPr/>
        </p:nvCxnSpPr>
        <p:spPr bwMode="auto">
          <a:xfrm>
            <a:off x="620920" y="1906743"/>
            <a:ext cx="423862" cy="414337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sp>
        <p:nvSpPr>
          <p:cNvPr id="66" name="Freeform 9"/>
          <p:cNvSpPr>
            <a:spLocks noChangeAspect="1"/>
          </p:cNvSpPr>
          <p:nvPr/>
        </p:nvSpPr>
        <p:spPr bwMode="auto">
          <a:xfrm rot="20224986">
            <a:off x="859045" y="2341718"/>
            <a:ext cx="538162" cy="187325"/>
          </a:xfrm>
          <a:custGeom>
            <a:avLst/>
            <a:gdLst>
              <a:gd name="T0" fmla="*/ 0 w 712"/>
              <a:gd name="T1" fmla="*/ 283 h 446"/>
              <a:gd name="T2" fmla="*/ 206 w 712"/>
              <a:gd name="T3" fmla="*/ 22 h 446"/>
              <a:gd name="T4" fmla="*/ 530 w 712"/>
              <a:gd name="T5" fmla="*/ 418 h 446"/>
              <a:gd name="T6" fmla="*/ 712 w 712"/>
              <a:gd name="T7" fmla="*/ 188 h 446"/>
              <a:gd name="T8" fmla="*/ 0 60000 65536"/>
              <a:gd name="T9" fmla="*/ 0 60000 65536"/>
              <a:gd name="T10" fmla="*/ 0 60000 65536"/>
              <a:gd name="T11" fmla="*/ 0 60000 65536"/>
              <a:gd name="T12" fmla="*/ 0 w 712"/>
              <a:gd name="T13" fmla="*/ 0 h 446"/>
              <a:gd name="T14" fmla="*/ 712 w 712"/>
              <a:gd name="T15" fmla="*/ 446 h 4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2" h="446">
                <a:moveTo>
                  <a:pt x="0" y="283"/>
                </a:moveTo>
                <a:cubicBezTo>
                  <a:pt x="59" y="141"/>
                  <a:pt x="118" y="0"/>
                  <a:pt x="206" y="22"/>
                </a:cubicBezTo>
                <a:cubicBezTo>
                  <a:pt x="294" y="44"/>
                  <a:pt x="446" y="390"/>
                  <a:pt x="530" y="418"/>
                </a:cubicBezTo>
                <a:cubicBezTo>
                  <a:pt x="614" y="446"/>
                  <a:pt x="682" y="229"/>
                  <a:pt x="712" y="18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7" name="Freeform 10"/>
          <p:cNvSpPr>
            <a:spLocks noChangeAspect="1"/>
          </p:cNvSpPr>
          <p:nvPr/>
        </p:nvSpPr>
        <p:spPr bwMode="auto">
          <a:xfrm rot="20224986">
            <a:off x="1108282" y="2529043"/>
            <a:ext cx="536575" cy="188912"/>
          </a:xfrm>
          <a:custGeom>
            <a:avLst/>
            <a:gdLst>
              <a:gd name="T0" fmla="*/ 0 w 712"/>
              <a:gd name="T1" fmla="*/ 283 h 446"/>
              <a:gd name="T2" fmla="*/ 206 w 712"/>
              <a:gd name="T3" fmla="*/ 22 h 446"/>
              <a:gd name="T4" fmla="*/ 530 w 712"/>
              <a:gd name="T5" fmla="*/ 418 h 446"/>
              <a:gd name="T6" fmla="*/ 712 w 712"/>
              <a:gd name="T7" fmla="*/ 188 h 446"/>
              <a:gd name="T8" fmla="*/ 0 60000 65536"/>
              <a:gd name="T9" fmla="*/ 0 60000 65536"/>
              <a:gd name="T10" fmla="*/ 0 60000 65536"/>
              <a:gd name="T11" fmla="*/ 0 60000 65536"/>
              <a:gd name="T12" fmla="*/ 0 w 712"/>
              <a:gd name="T13" fmla="*/ 0 h 446"/>
              <a:gd name="T14" fmla="*/ 712 w 712"/>
              <a:gd name="T15" fmla="*/ 446 h 4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2" h="446">
                <a:moveTo>
                  <a:pt x="0" y="283"/>
                </a:moveTo>
                <a:cubicBezTo>
                  <a:pt x="59" y="141"/>
                  <a:pt x="118" y="0"/>
                  <a:pt x="206" y="22"/>
                </a:cubicBezTo>
                <a:cubicBezTo>
                  <a:pt x="294" y="44"/>
                  <a:pt x="446" y="390"/>
                  <a:pt x="530" y="418"/>
                </a:cubicBezTo>
                <a:cubicBezTo>
                  <a:pt x="614" y="446"/>
                  <a:pt x="682" y="229"/>
                  <a:pt x="712" y="18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cxnSp>
        <p:nvCxnSpPr>
          <p:cNvPr id="68" name="AutoShape 15"/>
          <p:cNvCxnSpPr>
            <a:cxnSpLocks noChangeShapeType="1"/>
          </p:cNvCxnSpPr>
          <p:nvPr/>
        </p:nvCxnSpPr>
        <p:spPr bwMode="auto">
          <a:xfrm>
            <a:off x="1487695" y="2703668"/>
            <a:ext cx="500062" cy="455612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sp>
        <p:nvSpPr>
          <p:cNvPr id="69" name="CasellaDiTesto 22"/>
          <p:cNvSpPr txBox="1">
            <a:spLocks noChangeArrowheads="1"/>
          </p:cNvSpPr>
          <p:nvPr/>
        </p:nvSpPr>
        <p:spPr bwMode="auto">
          <a:xfrm>
            <a:off x="3851900" y="2780910"/>
            <a:ext cx="27313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/>
              <a:t>Sample: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/>
              <a:t> </a:t>
            </a:r>
            <a:r>
              <a:rPr lang="it-IT" sz="1600" dirty="0" err="1"/>
              <a:t>Colloidal</a:t>
            </a:r>
            <a:r>
              <a:rPr lang="it-IT" sz="1600" dirty="0"/>
              <a:t> </a:t>
            </a:r>
            <a:r>
              <a:rPr lang="it-IT" sz="1600" dirty="0" err="1"/>
              <a:t>particles</a:t>
            </a:r>
            <a:r>
              <a:rPr lang="it-IT" sz="1600" dirty="0"/>
              <a:t> in water </a:t>
            </a:r>
            <a:r>
              <a:rPr lang="it-IT" sz="1600" dirty="0" err="1"/>
              <a:t>suspension</a:t>
            </a:r>
            <a:endParaRPr lang="it-IT" sz="1600" dirty="0"/>
          </a:p>
          <a:p>
            <a:pPr>
              <a:buFont typeface="Arial" pitchFamily="34" charset="0"/>
              <a:buChar char="•"/>
            </a:pPr>
            <a:r>
              <a:rPr lang="it-IT" sz="1600" dirty="0"/>
              <a:t> </a:t>
            </a:r>
            <a:r>
              <a:rPr lang="it-IT" sz="1600" dirty="0" err="1"/>
              <a:t>Polystyrene</a:t>
            </a:r>
            <a:r>
              <a:rPr lang="it-IT" sz="1600" dirty="0"/>
              <a:t> (n=1,59)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/>
              <a:t> </a:t>
            </a:r>
            <a:r>
              <a:rPr lang="it-IT" sz="1600" dirty="0" err="1"/>
              <a:t>d=</a:t>
            </a:r>
            <a:r>
              <a:rPr lang="it-IT" sz="1600" dirty="0"/>
              <a:t> 2,1</a:t>
            </a:r>
            <a:r>
              <a:rPr lang="el-GR" sz="1600" dirty="0"/>
              <a:t>μ</a:t>
            </a:r>
            <a:r>
              <a:rPr lang="it-IT" sz="1600" dirty="0" smtClean="0"/>
              <a:t>m</a:t>
            </a:r>
            <a:endParaRPr lang="it-IT" sz="1600" dirty="0"/>
          </a:p>
        </p:txBody>
      </p:sp>
      <p:sp>
        <p:nvSpPr>
          <p:cNvPr id="70" name="CasellaDiTesto 23"/>
          <p:cNvSpPr txBox="1">
            <a:spLocks noChangeArrowheads="1"/>
          </p:cNvSpPr>
          <p:nvPr/>
        </p:nvSpPr>
        <p:spPr bwMode="auto">
          <a:xfrm>
            <a:off x="3851901" y="4107281"/>
            <a:ext cx="20832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/>
              <a:t>Camera: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/>
              <a:t> 1600x1200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/>
              <a:t> </a:t>
            </a:r>
            <a:r>
              <a:rPr lang="it-IT" sz="1600" dirty="0" err="1"/>
              <a:t>dpx</a:t>
            </a:r>
            <a:r>
              <a:rPr lang="it-IT" sz="1600" dirty="0"/>
              <a:t>  = 7,4</a:t>
            </a:r>
            <a:r>
              <a:rPr lang="el-GR" sz="1600" dirty="0"/>
              <a:t> μ</a:t>
            </a:r>
            <a:r>
              <a:rPr lang="it-IT" sz="1600" dirty="0"/>
              <a:t>m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/>
              <a:t> </a:t>
            </a:r>
            <a:r>
              <a:rPr lang="it-IT" sz="1600" dirty="0" smtClean="0"/>
              <a:t>14bit</a:t>
            </a:r>
            <a:endParaRPr lang="it-IT" sz="1600" dirty="0"/>
          </a:p>
        </p:txBody>
      </p:sp>
      <p:sp>
        <p:nvSpPr>
          <p:cNvPr id="71" name="CasellaDiTesto 24"/>
          <p:cNvSpPr txBox="1">
            <a:spLocks noChangeArrowheads="1"/>
          </p:cNvSpPr>
          <p:nvPr/>
        </p:nvSpPr>
        <p:spPr bwMode="auto">
          <a:xfrm>
            <a:off x="460534" y="1505105"/>
            <a:ext cx="792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/>
              <a:t>Mirror</a:t>
            </a:r>
            <a:endParaRPr lang="it-IT" sz="1200" dirty="0"/>
          </a:p>
        </p:txBody>
      </p:sp>
      <p:sp>
        <p:nvSpPr>
          <p:cNvPr id="72" name="CasellaDiTesto 71"/>
          <p:cNvSpPr txBox="1"/>
          <p:nvPr/>
        </p:nvSpPr>
        <p:spPr>
          <a:xfrm>
            <a:off x="1717390" y="2888486"/>
            <a:ext cx="180020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Left">
                <a:rot lat="19499994" lon="17999983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it-IT" sz="2400" b="1" dirty="0" err="1">
                <a:ln w="12700">
                  <a:noFill/>
                </a:ln>
                <a:solidFill>
                  <a:srgbClr val="000000"/>
                </a:solidFill>
              </a:rPr>
              <a:t>Undulator</a:t>
            </a:r>
            <a:endParaRPr lang="it-IT" sz="2400" b="1" dirty="0">
              <a:ln w="12700">
                <a:noFill/>
              </a:ln>
              <a:solidFill>
                <a:srgbClr val="000000"/>
              </a:solidFill>
            </a:endParaRPr>
          </a:p>
        </p:txBody>
      </p:sp>
      <p:cxnSp>
        <p:nvCxnSpPr>
          <p:cNvPr id="73" name="Connettore 2 72"/>
          <p:cNvCxnSpPr/>
          <p:nvPr/>
        </p:nvCxnSpPr>
        <p:spPr>
          <a:xfrm>
            <a:off x="2825957" y="2244880"/>
            <a:ext cx="1439863" cy="0"/>
          </a:xfrm>
          <a:prstGeom prst="straightConnector1">
            <a:avLst/>
          </a:prstGeom>
          <a:ln w="12700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sellaDiTesto 29"/>
          <p:cNvSpPr txBox="1">
            <a:spLocks noChangeArrowheads="1"/>
          </p:cNvSpPr>
          <p:nvPr/>
        </p:nvSpPr>
        <p:spPr bwMode="auto">
          <a:xfrm>
            <a:off x="3186320" y="2244880"/>
            <a:ext cx="86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000000"/>
                </a:solidFill>
              </a:rPr>
              <a:t>13 cm</a:t>
            </a:r>
          </a:p>
        </p:txBody>
      </p:sp>
      <p:sp>
        <p:nvSpPr>
          <p:cNvPr id="75" name="Rectangle 21" descr="Large confetti"/>
          <p:cNvSpPr>
            <a:spLocks noChangeArrowheads="1"/>
          </p:cNvSpPr>
          <p:nvPr/>
        </p:nvSpPr>
        <p:spPr bwMode="auto">
          <a:xfrm>
            <a:off x="4097260" y="5395498"/>
            <a:ext cx="169862" cy="714375"/>
          </a:xfrm>
          <a:prstGeom prst="rect">
            <a:avLst/>
          </a:prstGeom>
          <a:pattFill prst="lgConfetti">
            <a:fgClr>
              <a:srgbClr val="1B509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6" name="Text Box 24"/>
          <p:cNvSpPr txBox="1">
            <a:spLocks noChangeArrowheads="1"/>
          </p:cNvSpPr>
          <p:nvPr/>
        </p:nvSpPr>
        <p:spPr bwMode="auto">
          <a:xfrm>
            <a:off x="5248197" y="5400260"/>
            <a:ext cx="285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>
                <a:latin typeface="Symbol" pitchFamily="18" charset="2"/>
              </a:rPr>
              <a:t>q</a:t>
            </a:r>
            <a:endParaRPr lang="it-IT"/>
          </a:p>
        </p:txBody>
      </p:sp>
      <p:sp>
        <p:nvSpPr>
          <p:cNvPr id="77" name="Rectangle 34"/>
          <p:cNvSpPr>
            <a:spLocks noChangeArrowheads="1"/>
          </p:cNvSpPr>
          <p:nvPr/>
        </p:nvSpPr>
        <p:spPr bwMode="auto">
          <a:xfrm>
            <a:off x="6732300" y="5090698"/>
            <a:ext cx="142875" cy="1357312"/>
          </a:xfrm>
          <a:prstGeom prst="rect">
            <a:avLst/>
          </a:prstGeom>
          <a:solidFill>
            <a:schemeClr val="bg2">
              <a:lumMod val="90000"/>
              <a:alpha val="60001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it-IT"/>
          </a:p>
        </p:txBody>
      </p:sp>
      <p:grpSp>
        <p:nvGrpSpPr>
          <p:cNvPr id="78" name="Group 49"/>
          <p:cNvGrpSpPr>
            <a:grpSpLocks/>
          </p:cNvGrpSpPr>
          <p:nvPr/>
        </p:nvGrpSpPr>
        <p:grpSpPr bwMode="auto">
          <a:xfrm>
            <a:off x="4260772" y="5330410"/>
            <a:ext cx="749300" cy="195263"/>
            <a:chOff x="1746" y="3473"/>
            <a:chExt cx="443" cy="197"/>
          </a:xfrm>
        </p:grpSpPr>
        <p:sp>
          <p:nvSpPr>
            <p:cNvPr id="79" name="Line 50"/>
            <p:cNvSpPr>
              <a:spLocks noChangeShapeType="1"/>
            </p:cNvSpPr>
            <p:nvPr/>
          </p:nvSpPr>
          <p:spPr bwMode="auto">
            <a:xfrm flipV="1">
              <a:off x="1746" y="3495"/>
              <a:ext cx="159" cy="7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0" name="Line 51"/>
            <p:cNvSpPr>
              <a:spLocks noChangeShapeType="1"/>
            </p:cNvSpPr>
            <p:nvPr/>
          </p:nvSpPr>
          <p:spPr bwMode="auto">
            <a:xfrm flipV="1">
              <a:off x="1753" y="3473"/>
              <a:ext cx="313" cy="9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1" name="Line 52"/>
            <p:cNvSpPr>
              <a:spLocks noChangeShapeType="1"/>
            </p:cNvSpPr>
            <p:nvPr/>
          </p:nvSpPr>
          <p:spPr bwMode="auto">
            <a:xfrm>
              <a:off x="1753" y="3564"/>
              <a:ext cx="436" cy="10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2" name="Line 53"/>
            <p:cNvSpPr>
              <a:spLocks noChangeShapeType="1"/>
            </p:cNvSpPr>
            <p:nvPr/>
          </p:nvSpPr>
          <p:spPr bwMode="auto">
            <a:xfrm>
              <a:off x="1753" y="3564"/>
              <a:ext cx="334" cy="106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3" name="Line 54"/>
            <p:cNvSpPr>
              <a:spLocks noChangeShapeType="1"/>
            </p:cNvSpPr>
            <p:nvPr/>
          </p:nvSpPr>
          <p:spPr bwMode="auto">
            <a:xfrm>
              <a:off x="1746" y="3569"/>
              <a:ext cx="162" cy="78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84" name="Group 69"/>
          <p:cNvGrpSpPr>
            <a:grpSpLocks/>
          </p:cNvGrpSpPr>
          <p:nvPr/>
        </p:nvGrpSpPr>
        <p:grpSpPr bwMode="auto">
          <a:xfrm>
            <a:off x="4248072" y="5900323"/>
            <a:ext cx="749300" cy="195262"/>
            <a:chOff x="1746" y="3473"/>
            <a:chExt cx="443" cy="197"/>
          </a:xfrm>
        </p:grpSpPr>
        <p:sp>
          <p:nvSpPr>
            <p:cNvPr id="85" name="Line 70"/>
            <p:cNvSpPr>
              <a:spLocks noChangeShapeType="1"/>
            </p:cNvSpPr>
            <p:nvPr/>
          </p:nvSpPr>
          <p:spPr bwMode="auto">
            <a:xfrm flipV="1">
              <a:off x="1746" y="3495"/>
              <a:ext cx="159" cy="7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6" name="Line 71"/>
            <p:cNvSpPr>
              <a:spLocks noChangeShapeType="1"/>
            </p:cNvSpPr>
            <p:nvPr/>
          </p:nvSpPr>
          <p:spPr bwMode="auto">
            <a:xfrm flipV="1">
              <a:off x="1753" y="3473"/>
              <a:ext cx="313" cy="9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7" name="Line 72"/>
            <p:cNvSpPr>
              <a:spLocks noChangeShapeType="1"/>
            </p:cNvSpPr>
            <p:nvPr/>
          </p:nvSpPr>
          <p:spPr bwMode="auto">
            <a:xfrm>
              <a:off x="1753" y="3564"/>
              <a:ext cx="436" cy="10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8" name="Line 73"/>
            <p:cNvSpPr>
              <a:spLocks noChangeShapeType="1"/>
            </p:cNvSpPr>
            <p:nvPr/>
          </p:nvSpPr>
          <p:spPr bwMode="auto">
            <a:xfrm>
              <a:off x="1753" y="3564"/>
              <a:ext cx="334" cy="106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9" name="Line 74"/>
            <p:cNvSpPr>
              <a:spLocks noChangeShapeType="1"/>
            </p:cNvSpPr>
            <p:nvPr/>
          </p:nvSpPr>
          <p:spPr bwMode="auto">
            <a:xfrm>
              <a:off x="1746" y="3569"/>
              <a:ext cx="162" cy="78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90" name="Freccia a destra 89"/>
          <p:cNvSpPr/>
          <p:nvPr/>
        </p:nvSpPr>
        <p:spPr>
          <a:xfrm>
            <a:off x="3563860" y="5590760"/>
            <a:ext cx="500062" cy="28575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91" name="Connettore 1 90"/>
          <p:cNvCxnSpPr/>
          <p:nvPr/>
        </p:nvCxnSpPr>
        <p:spPr>
          <a:xfrm>
            <a:off x="4319510" y="5684423"/>
            <a:ext cx="2357437" cy="158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63"/>
          <p:cNvGrpSpPr>
            <a:grpSpLocks/>
          </p:cNvGrpSpPr>
          <p:nvPr/>
        </p:nvGrpSpPr>
        <p:grpSpPr bwMode="auto">
          <a:xfrm>
            <a:off x="4260772" y="5581235"/>
            <a:ext cx="749300" cy="195263"/>
            <a:chOff x="1746" y="3473"/>
            <a:chExt cx="443" cy="197"/>
          </a:xfrm>
        </p:grpSpPr>
        <p:sp>
          <p:nvSpPr>
            <p:cNvPr id="93" name="Line 64"/>
            <p:cNvSpPr>
              <a:spLocks noChangeShapeType="1"/>
            </p:cNvSpPr>
            <p:nvPr/>
          </p:nvSpPr>
          <p:spPr bwMode="auto">
            <a:xfrm flipV="1">
              <a:off x="1746" y="3495"/>
              <a:ext cx="159" cy="7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4" name="Line 65"/>
            <p:cNvSpPr>
              <a:spLocks noChangeShapeType="1"/>
            </p:cNvSpPr>
            <p:nvPr/>
          </p:nvSpPr>
          <p:spPr bwMode="auto">
            <a:xfrm flipV="1">
              <a:off x="1753" y="3473"/>
              <a:ext cx="313" cy="9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5" name="Line 66"/>
            <p:cNvSpPr>
              <a:spLocks noChangeShapeType="1"/>
            </p:cNvSpPr>
            <p:nvPr/>
          </p:nvSpPr>
          <p:spPr bwMode="auto">
            <a:xfrm>
              <a:off x="1753" y="3564"/>
              <a:ext cx="436" cy="10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6" name="Line 67"/>
            <p:cNvSpPr>
              <a:spLocks noChangeShapeType="1"/>
            </p:cNvSpPr>
            <p:nvPr/>
          </p:nvSpPr>
          <p:spPr bwMode="auto">
            <a:xfrm>
              <a:off x="1753" y="3564"/>
              <a:ext cx="334" cy="106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7" name="Line 68"/>
            <p:cNvSpPr>
              <a:spLocks noChangeShapeType="1"/>
            </p:cNvSpPr>
            <p:nvPr/>
          </p:nvSpPr>
          <p:spPr bwMode="auto">
            <a:xfrm>
              <a:off x="1746" y="3569"/>
              <a:ext cx="162" cy="78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cxnSp>
        <p:nvCxnSpPr>
          <p:cNvPr id="98" name="Connettore 2 97"/>
          <p:cNvCxnSpPr/>
          <p:nvPr/>
        </p:nvCxnSpPr>
        <p:spPr>
          <a:xfrm rot="5400000" flipH="1" flipV="1">
            <a:off x="5223591" y="4223129"/>
            <a:ext cx="490537" cy="24161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/>
          <p:nvPr/>
        </p:nvCxnSpPr>
        <p:spPr>
          <a:xfrm rot="5400000" flipH="1" flipV="1">
            <a:off x="6427710" y="5435185"/>
            <a:ext cx="50006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0" name="Object 2"/>
          <p:cNvGraphicFramePr>
            <a:graphicFrameLocks noChangeAspect="1"/>
          </p:cNvGraphicFramePr>
          <p:nvPr/>
        </p:nvGraphicFramePr>
        <p:xfrm>
          <a:off x="4498530" y="6305135"/>
          <a:ext cx="571500" cy="255588"/>
        </p:xfrm>
        <a:graphic>
          <a:graphicData uri="http://schemas.openxmlformats.org/presentationml/2006/ole">
            <p:oleObj spid="_x0000_s172038" name="Equation" r:id="rId5" imgW="444240" imgH="203040" progId="">
              <p:embed/>
            </p:oleObj>
          </a:graphicData>
        </a:graphic>
      </p:graphicFrame>
      <p:sp>
        <p:nvSpPr>
          <p:cNvPr id="101" name="CasellaDiTesto 67"/>
          <p:cNvSpPr txBox="1">
            <a:spLocks noChangeArrowheads="1"/>
          </p:cNvSpPr>
          <p:nvPr/>
        </p:nvSpPr>
        <p:spPr bwMode="auto">
          <a:xfrm>
            <a:off x="4992610" y="5162135"/>
            <a:ext cx="357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k</a:t>
            </a:r>
          </a:p>
        </p:txBody>
      </p:sp>
      <p:sp>
        <p:nvSpPr>
          <p:cNvPr id="102" name="CasellaDiTesto 68"/>
          <p:cNvSpPr txBox="1">
            <a:spLocks noChangeArrowheads="1"/>
          </p:cNvSpPr>
          <p:nvPr/>
        </p:nvSpPr>
        <p:spPr bwMode="auto">
          <a:xfrm>
            <a:off x="6176885" y="5328823"/>
            <a:ext cx="35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q</a:t>
            </a:r>
          </a:p>
        </p:txBody>
      </p:sp>
      <p:pic>
        <p:nvPicPr>
          <p:cNvPr id="103" name="Picture 162"/>
          <p:cNvPicPr>
            <a:picLocks noChangeArrowheads="1"/>
          </p:cNvPicPr>
          <p:nvPr/>
        </p:nvPicPr>
        <p:blipFill>
          <a:blip r:embed="rId6" cstate="print">
            <a:lum contrast="-30000"/>
          </a:blip>
          <a:srcRect r="45190" b="45190"/>
          <a:stretch>
            <a:fillRect/>
          </a:stretch>
        </p:blipFill>
        <p:spPr bwMode="auto">
          <a:xfrm>
            <a:off x="7356030" y="5019260"/>
            <a:ext cx="1500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CasellaDiTesto 70"/>
          <p:cNvSpPr txBox="1">
            <a:spLocks noChangeArrowheads="1"/>
          </p:cNvSpPr>
          <p:nvPr/>
        </p:nvSpPr>
        <p:spPr bwMode="auto">
          <a:xfrm>
            <a:off x="6876320" y="4005080"/>
            <a:ext cx="16562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 err="1"/>
              <a:t>heterodyne</a:t>
            </a:r>
            <a:r>
              <a:rPr lang="it-IT" sz="1600" dirty="0"/>
              <a:t> </a:t>
            </a:r>
            <a:r>
              <a:rPr lang="it-IT" sz="1600" dirty="0" err="1"/>
              <a:t>speckles</a:t>
            </a:r>
            <a:endParaRPr lang="it-IT" sz="1600" dirty="0"/>
          </a:p>
        </p:txBody>
      </p:sp>
      <p:sp>
        <p:nvSpPr>
          <p:cNvPr id="105" name="Rettangolo 104"/>
          <p:cNvSpPr/>
          <p:nvPr/>
        </p:nvSpPr>
        <p:spPr>
          <a:xfrm>
            <a:off x="323410" y="6156098"/>
            <a:ext cx="425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Courtesy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M.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Alaimo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Univ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Milano)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6" name="CasellaDiTesto 6"/>
          <p:cNvSpPr txBox="1">
            <a:spLocks noChangeArrowheads="1"/>
          </p:cNvSpPr>
          <p:nvPr/>
        </p:nvSpPr>
        <p:spPr bwMode="auto">
          <a:xfrm>
            <a:off x="6948330" y="3284980"/>
            <a:ext cx="1800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SASE regime: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</a:rPr>
              <a:t>λ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=400nm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7" name="Immagine 9" descr="Clipboard-1.pn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 l="10255" t="13918" r="10255" b="10928"/>
          <a:stretch>
            <a:fillRect/>
          </a:stretch>
        </p:blipFill>
        <p:spPr bwMode="auto">
          <a:xfrm>
            <a:off x="6948330" y="465317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Rettangolo 108"/>
          <p:cNvSpPr/>
          <p:nvPr/>
        </p:nvSpPr>
        <p:spPr>
          <a:xfrm>
            <a:off x="5868180" y="1484730"/>
            <a:ext cx="2952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Measure of the corresponding Fourier component in the Power Spectrum of a Near Field Speckle system produced by small particles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Ongoing activities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3A25C334-F710-4DAE-AEFF-8027B2C9F84F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41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Laser to RF phase lock upgrade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1857BC69-35AC-4C6C-A73B-E5D4A074797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30" name="Picture 2" descr="C:\Users\marco\Documents\LNF\measurements\Synchrolock\30_03_2012\Comparison.jpg"/>
          <p:cNvPicPr>
            <a:picLocks noChangeAspect="1" noChangeArrowheads="1"/>
          </p:cNvPicPr>
          <p:nvPr/>
        </p:nvPicPr>
        <p:blipFill>
          <a:blip r:embed="rId3" cstate="print"/>
          <a:srcRect l="3404" t="18350" r="2927"/>
          <a:stretch>
            <a:fillRect/>
          </a:stretch>
        </p:blipFill>
        <p:spPr bwMode="auto">
          <a:xfrm>
            <a:off x="3053203" y="1988800"/>
            <a:ext cx="5767387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egnaposto contenuto 2"/>
          <p:cNvSpPr txBox="1">
            <a:spLocks/>
          </p:cNvSpPr>
          <p:nvPr/>
        </p:nvSpPr>
        <p:spPr>
          <a:xfrm>
            <a:off x="323410" y="1916790"/>
            <a:ext cx="3456480" cy="396055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 A new PLL has been designed and tested with very good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The two oscillators have a spectrum very similar          in the low frequency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offset region (the most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important to keep the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laser phase noise low)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The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EF6611"/>
                </a:solidFill>
                <a:effectLst/>
                <a:uLnTx/>
                <a:uFillTx/>
                <a:cs typeface="Arial" pitchFamily="34" charset="0"/>
              </a:rPr>
              <a:t>relative jitter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has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to be measured but is 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estimated to be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EF6611"/>
                </a:solidFill>
                <a:effectLst/>
                <a:uLnTx/>
                <a:uFillTx/>
                <a:cs typeface="Arial" pitchFamily="34" charset="0"/>
              </a:rPr>
              <a:t>below 30fs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4032560" y="1340710"/>
            <a:ext cx="4355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Phase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noise spectrum of the reference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RF (blue)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and 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laser (red)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oscillator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SPARC-FLAME Synchronization</a:t>
            </a: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1857BC69-35AC-4C6C-A73B-E5D4A074797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63495" name="Picture 8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23850" y="4073525"/>
            <a:ext cx="4656138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2"/>
          <p:cNvSpPr txBox="1"/>
          <p:nvPr/>
        </p:nvSpPr>
        <p:spPr>
          <a:xfrm>
            <a:off x="3005138" y="4330700"/>
            <a:ext cx="1778000" cy="395288"/>
          </a:xfrm>
          <a:prstGeom prst="rect">
            <a:avLst/>
          </a:pr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DejaVu Sans" pitchFamily="2"/>
                <a:cs typeface="DejaVu Sans" pitchFamily="2"/>
              </a:rPr>
              <a:t>SPARC HALL</a:t>
            </a:r>
          </a:p>
        </p:txBody>
      </p:sp>
      <p:grpSp>
        <p:nvGrpSpPr>
          <p:cNvPr id="63497" name="Gruppo 14"/>
          <p:cNvGrpSpPr>
            <a:grpSpLocks/>
          </p:cNvGrpSpPr>
          <p:nvPr/>
        </p:nvGrpSpPr>
        <p:grpSpPr bwMode="auto">
          <a:xfrm>
            <a:off x="369888" y="1274763"/>
            <a:ext cx="4003675" cy="2698750"/>
            <a:chOff x="196850" y="914400"/>
            <a:chExt cx="4003675" cy="2698750"/>
          </a:xfrm>
        </p:grpSpPr>
        <p:pic>
          <p:nvPicPr>
            <p:cNvPr id="63512" name="Picture 5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2780" t="2261" r="3333" b="8746"/>
            <a:stretch>
              <a:fillRect/>
            </a:stretch>
          </p:blipFill>
          <p:spPr bwMode="auto">
            <a:xfrm rot="10799400">
              <a:off x="196850" y="914400"/>
              <a:ext cx="4003675" cy="26987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1" name="CasellaDiTesto 30"/>
            <p:cNvSpPr txBox="1"/>
            <p:nvPr/>
          </p:nvSpPr>
          <p:spPr>
            <a:xfrm>
              <a:off x="2073275" y="1062037"/>
              <a:ext cx="1912937" cy="3952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0000"/>
              </a:solidFill>
              <a:prstDash val="solid"/>
            </a:ln>
          </p:spPr>
          <p:txBody>
            <a:bodyPr lIns="81639" tIns="40820" rIns="81639" bIns="40820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DejaVu Sans" pitchFamily="2"/>
                  <a:cs typeface="DejaVu Sans" pitchFamily="2"/>
                </a:rPr>
                <a:t>FLAME AREA</a:t>
              </a:r>
            </a:p>
          </p:txBody>
        </p:sp>
        <p:sp>
          <p:nvSpPr>
            <p:cNvPr id="32" name="Text Box 8"/>
            <p:cNvSpPr/>
            <p:nvPr/>
          </p:nvSpPr>
          <p:spPr>
            <a:xfrm>
              <a:off x="2335212" y="2060575"/>
              <a:ext cx="1516063" cy="79057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19080">
              <a:solidFill>
                <a:srgbClr val="E46C0A"/>
              </a:solidFill>
              <a:prstDash val="solid"/>
              <a:miter/>
            </a:ln>
          </p:spPr>
          <p:txBody>
            <a:bodyPr lIns="81639" tIns="42452" rIns="81639" bIns="42452" compatLnSpc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+mn-lt"/>
                  <a:ea typeface="DejaVu Sans" pitchFamily="2"/>
                  <a:cs typeface="DejaVu Sans" pitchFamily="2"/>
                </a:rPr>
                <a:t>FLAME oscillator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+mn-lt"/>
                  <a:ea typeface="DejaVu Sans" pitchFamily="2"/>
                  <a:cs typeface="DejaVu Sans" pitchFamily="2"/>
                </a:rPr>
                <a:t>In 2856MHz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rgbClr val="FF0000"/>
                  </a:solidFill>
                  <a:latin typeface="+mn-lt"/>
                  <a:ea typeface="DejaVu Sans" pitchFamily="2"/>
                  <a:cs typeface="DejaVu Sans" pitchFamily="2"/>
                </a:rPr>
                <a:t>Out 79.33MHz</a:t>
              </a:r>
            </a:p>
          </p:txBody>
        </p:sp>
      </p:grpSp>
      <p:sp>
        <p:nvSpPr>
          <p:cNvPr id="33" name="Figura a mano libera 32"/>
          <p:cNvSpPr/>
          <p:nvPr/>
        </p:nvSpPr>
        <p:spPr>
          <a:xfrm>
            <a:off x="1336675" y="4090988"/>
            <a:ext cx="395288" cy="111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39" tIns="40820" rIns="81639" bIns="4082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63499" name="Segnaposto testo 2"/>
          <p:cNvSpPr txBox="1">
            <a:spLocks/>
          </p:cNvSpPr>
          <p:nvPr/>
        </p:nvSpPr>
        <p:spPr bwMode="auto">
          <a:xfrm>
            <a:off x="5076825" y="1557338"/>
            <a:ext cx="36004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82638" lvl="1" indent="-260350">
              <a:spcAft>
                <a:spcPts val="1038"/>
              </a:spcAft>
            </a:pPr>
            <a:r>
              <a:rPr lang="en-US" b="1" i="1">
                <a:solidFill>
                  <a:srgbClr val="EF6611"/>
                </a:solidFill>
                <a:ea typeface="DejaVu Sans"/>
                <a:cs typeface="Arial" pitchFamily="34" charset="0"/>
              </a:rPr>
              <a:t>Next future solution</a:t>
            </a:r>
            <a:br>
              <a:rPr lang="en-US" b="1" i="1">
                <a:solidFill>
                  <a:srgbClr val="EF6611"/>
                </a:solidFill>
                <a:ea typeface="DejaVu Sans"/>
                <a:cs typeface="Arial" pitchFamily="34" charset="0"/>
              </a:rPr>
            </a:br>
            <a:r>
              <a:rPr lang="en-US" b="1" i="1" u="sng">
                <a:solidFill>
                  <a:srgbClr val="EF6611"/>
                </a:solidFill>
                <a:ea typeface="DejaVu Sans"/>
                <a:cs typeface="Arial" pitchFamily="34" charset="0"/>
              </a:rPr>
              <a:t>Electrical</a:t>
            </a:r>
            <a:r>
              <a:rPr lang="en-US" b="1" i="1">
                <a:solidFill>
                  <a:srgbClr val="EF6611"/>
                </a:solidFill>
                <a:ea typeface="DejaVu Sans"/>
                <a:cs typeface="Arial" pitchFamily="34" charset="0"/>
              </a:rPr>
              <a:t> reference:</a:t>
            </a:r>
            <a:endParaRPr lang="en-US" b="1">
              <a:solidFill>
                <a:srgbClr val="EF6611"/>
              </a:solidFill>
              <a:ea typeface="DejaVu Sans"/>
              <a:cs typeface="Arial" pitchFamily="34" charset="0"/>
            </a:endParaRP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Coaxial cable distribution</a:t>
            </a: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Easiest and quickest</a:t>
            </a: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Low cost</a:t>
            </a: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Possible temperature stabilized cable bundle</a:t>
            </a: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&lt;100fs</a:t>
            </a:r>
            <a:r>
              <a:rPr lang="en-US" baseline="-25000">
                <a:solidFill>
                  <a:srgbClr val="254061"/>
                </a:solidFill>
                <a:ea typeface="DejaVu Sans"/>
                <a:cs typeface="Arial" pitchFamily="34" charset="0"/>
              </a:rPr>
              <a:t>RMS</a:t>
            </a: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 laser-to-RF synchronization</a:t>
            </a: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Requires PC Synchrolock upgrade</a:t>
            </a:r>
          </a:p>
          <a:p>
            <a:pPr marL="782638" lvl="1" indent="-260350">
              <a:spcAft>
                <a:spcPts val="1038"/>
              </a:spcAft>
              <a:buFont typeface="Wingdings" pitchFamily="2" charset="2"/>
              <a:buChar char="v"/>
            </a:pPr>
            <a:r>
              <a:rPr lang="en-US">
                <a:solidFill>
                  <a:srgbClr val="254061"/>
                </a:solidFill>
                <a:ea typeface="DejaVu Sans"/>
                <a:cs typeface="Arial" pitchFamily="34" charset="0"/>
              </a:rPr>
              <a:t>Present phase detection resolution ≈40fs</a:t>
            </a:r>
          </a:p>
        </p:txBody>
      </p:sp>
      <p:grpSp>
        <p:nvGrpSpPr>
          <p:cNvPr id="63500" name="Gruppo 63"/>
          <p:cNvGrpSpPr>
            <a:grpSpLocks/>
          </p:cNvGrpSpPr>
          <p:nvPr/>
        </p:nvGrpSpPr>
        <p:grpSpPr bwMode="auto">
          <a:xfrm>
            <a:off x="455613" y="2493963"/>
            <a:ext cx="2809875" cy="3598862"/>
            <a:chOff x="282302" y="2132868"/>
            <a:chExt cx="2810246" cy="3600388"/>
          </a:xfrm>
        </p:grpSpPr>
        <p:grpSp>
          <p:nvGrpSpPr>
            <p:cNvPr id="63501" name="Gruppo 57"/>
            <p:cNvGrpSpPr>
              <a:grpSpLocks/>
            </p:cNvGrpSpPr>
            <p:nvPr/>
          </p:nvGrpSpPr>
          <p:grpSpPr bwMode="auto">
            <a:xfrm>
              <a:off x="282302" y="2528213"/>
              <a:ext cx="2206294" cy="3205043"/>
              <a:chOff x="282302" y="2528213"/>
              <a:chExt cx="2206294" cy="3205043"/>
            </a:xfrm>
          </p:grpSpPr>
          <p:grpSp>
            <p:nvGrpSpPr>
              <p:cNvPr id="63503" name="Gruppo 47"/>
              <p:cNvGrpSpPr>
                <a:grpSpLocks/>
              </p:cNvGrpSpPr>
              <p:nvPr/>
            </p:nvGrpSpPr>
            <p:grpSpPr bwMode="auto">
              <a:xfrm>
                <a:off x="282302" y="2924570"/>
                <a:ext cx="2206294" cy="2808686"/>
                <a:chOff x="277813" y="2924570"/>
                <a:chExt cx="2206294" cy="2808686"/>
              </a:xfrm>
            </p:grpSpPr>
            <p:sp>
              <p:nvSpPr>
                <p:cNvPr id="40" name="Text Box 8"/>
                <p:cNvSpPr/>
                <p:nvPr/>
              </p:nvSpPr>
              <p:spPr>
                <a:xfrm>
                  <a:off x="277813" y="4005324"/>
                  <a:ext cx="1128861" cy="789322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80">
                  <a:solidFill>
                    <a:srgbClr val="E46C0A"/>
                  </a:solidFill>
                  <a:prstDash val="solid"/>
                  <a:miter/>
                </a:ln>
              </p:spPr>
              <p:txBody>
                <a:bodyPr lIns="81639" tIns="42452" rIns="81639" bIns="42452" compatLnSpc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PC laser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Oscillator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79.33MHz</a:t>
                  </a:r>
                </a:p>
              </p:txBody>
            </p:sp>
            <p:sp>
              <p:nvSpPr>
                <p:cNvPr id="41" name="Text Box 8"/>
                <p:cNvSpPr/>
                <p:nvPr/>
              </p:nvSpPr>
              <p:spPr>
                <a:xfrm>
                  <a:off x="1260605" y="4869290"/>
                  <a:ext cx="1224124" cy="555861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80">
                  <a:solidFill>
                    <a:srgbClr val="E46C0A"/>
                  </a:solidFill>
                  <a:prstDash val="solid"/>
                  <a:miter/>
                </a:ln>
              </p:spPr>
              <p:txBody>
                <a:bodyPr lIns="81639" tIns="42452" rIns="81639" bIns="42452" compatLnSpc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RF reference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2856MHz</a:t>
                  </a:r>
                </a:p>
              </p:txBody>
            </p:sp>
            <p:cxnSp>
              <p:nvCxnSpPr>
                <p:cNvPr id="63507" name="Connettore 4 6"/>
                <p:cNvCxnSpPr>
                  <a:cxnSpLocks noChangeShapeType="1"/>
                  <a:stCxn id="40" idx="2"/>
                  <a:endCxn id="41" idx="3"/>
                </p:cNvCxnSpPr>
                <p:nvPr/>
              </p:nvCxnSpPr>
              <p:spPr bwMode="auto">
                <a:xfrm rot="16200000" flipH="1">
                  <a:off x="875094" y="4762296"/>
                  <a:ext cx="351614" cy="417464"/>
                </a:xfrm>
                <a:prstGeom prst="bentConnector2">
                  <a:avLst/>
                </a:prstGeom>
                <a:noFill/>
                <a:ln w="36720">
                  <a:solidFill>
                    <a:srgbClr val="0066CC"/>
                  </a:solidFill>
                  <a:miter lim="800000"/>
                  <a:headEnd/>
                  <a:tailEnd type="arrow" w="med" len="med"/>
                </a:ln>
              </p:spPr>
            </p:cxnSp>
            <p:sp>
              <p:nvSpPr>
                <p:cNvPr id="43" name="Text Box 8"/>
                <p:cNvSpPr/>
                <p:nvPr/>
              </p:nvSpPr>
              <p:spPr>
                <a:xfrm>
                  <a:off x="1116124" y="2925366"/>
                  <a:ext cx="1219361" cy="555861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80">
                  <a:solidFill>
                    <a:srgbClr val="E46C0A"/>
                  </a:solidFill>
                  <a:prstDash val="solid"/>
                  <a:miter/>
                </a:ln>
              </p:spPr>
              <p:txBody>
                <a:bodyPr lIns="81639" tIns="42452" rIns="81639" bIns="42452" compatLnSpc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RF reference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FF0000"/>
                      </a:solidFill>
                      <a:latin typeface="+mn-lt"/>
                      <a:ea typeface="DejaVu Sans" pitchFamily="2"/>
                      <a:cs typeface="DejaVu Sans" pitchFamily="2"/>
                    </a:rPr>
                    <a:t>2856MHz</a:t>
                  </a:r>
                </a:p>
              </p:txBody>
            </p:sp>
            <p:cxnSp>
              <p:nvCxnSpPr>
                <p:cNvPr id="44" name="Connettore 2 43"/>
                <p:cNvCxnSpPr>
                  <a:stCxn id="41" idx="2"/>
                </p:cNvCxnSpPr>
                <p:nvPr/>
              </p:nvCxnSpPr>
              <p:spPr>
                <a:xfrm rot="5400000">
                  <a:off x="1123234" y="4913148"/>
                  <a:ext cx="236638" cy="1260641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2 44"/>
                <p:cNvCxnSpPr>
                  <a:stCxn id="41" idx="2"/>
                </p:cNvCxnSpPr>
                <p:nvPr/>
              </p:nvCxnSpPr>
              <p:spPr>
                <a:xfrm rot="5400000">
                  <a:off x="1483633" y="5345016"/>
                  <a:ext cx="308106" cy="468375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ttore 2 45"/>
                <p:cNvCxnSpPr>
                  <a:stCxn id="41" idx="2"/>
                </p:cNvCxnSpPr>
                <p:nvPr/>
              </p:nvCxnSpPr>
              <p:spPr>
                <a:xfrm rot="16200000" flipH="1">
                  <a:off x="1771802" y="5525222"/>
                  <a:ext cx="308106" cy="107964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504" name="Connettore 4 6"/>
              <p:cNvCxnSpPr>
                <a:cxnSpLocks noChangeShapeType="1"/>
                <a:stCxn id="43" idx="0"/>
                <a:endCxn id="32" idx="3"/>
              </p:cNvCxnSpPr>
              <p:nvPr/>
            </p:nvCxnSpPr>
            <p:spPr bwMode="auto">
              <a:xfrm rot="5400000" flipH="1" flipV="1">
                <a:off x="1834079" y="2424018"/>
                <a:ext cx="396358" cy="604747"/>
              </a:xfrm>
              <a:prstGeom prst="bentConnector2">
                <a:avLst/>
              </a:prstGeom>
              <a:noFill/>
              <a:ln w="36720">
                <a:solidFill>
                  <a:srgbClr val="0066CC"/>
                </a:solidFill>
                <a:miter lim="800000"/>
                <a:headEnd/>
                <a:tailEnd type="arrow" w="med" len="med"/>
              </a:ln>
            </p:spPr>
          </p:cxnSp>
        </p:grpSp>
        <p:cxnSp>
          <p:nvCxnSpPr>
            <p:cNvPr id="63502" name="Connettore 4 6"/>
            <p:cNvCxnSpPr>
              <a:cxnSpLocks noChangeShapeType="1"/>
              <a:stCxn id="32" idx="0"/>
              <a:endCxn id="40" idx="0"/>
            </p:cNvCxnSpPr>
            <p:nvPr/>
          </p:nvCxnSpPr>
          <p:spPr bwMode="auto">
            <a:xfrm rot="-5400000" flipH="1" flipV="1">
              <a:off x="1033883" y="1945559"/>
              <a:ext cx="1871355" cy="2245974"/>
            </a:xfrm>
            <a:prstGeom prst="bentConnector3">
              <a:avLst>
                <a:gd name="adj1" fmla="val -12218"/>
              </a:avLst>
            </a:prstGeom>
            <a:noFill/>
            <a:ln w="36720">
              <a:solidFill>
                <a:srgbClr val="0066CC"/>
              </a:solidFill>
              <a:miter lim="800000"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Enhanced Synchronization</a:t>
            </a: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0BB45644-FFB2-4C34-A42B-2781B194E8B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20" name="Segnaposto testo 2"/>
          <p:cNvSpPr txBox="1">
            <a:spLocks/>
          </p:cNvSpPr>
          <p:nvPr/>
        </p:nvSpPr>
        <p:spPr>
          <a:xfrm>
            <a:off x="5041900" y="1787525"/>
            <a:ext cx="3706813" cy="4449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90525" indent="-293688" fontAlgn="auto">
              <a:spcAft>
                <a:spcPts val="1288"/>
              </a:spcAft>
              <a:defRPr/>
            </a:pPr>
            <a:r>
              <a:rPr lang="en-US" b="1" i="1" dirty="0">
                <a:solidFill>
                  <a:srgbClr val="EF6611"/>
                </a:solidFill>
                <a:ea typeface="DejaVu Sans"/>
                <a:cs typeface="Arial" pitchFamily="34" charset="0"/>
              </a:rPr>
              <a:t>End of 2012 solution</a:t>
            </a:r>
            <a:br>
              <a:rPr lang="en-US" b="1" i="1" dirty="0">
                <a:solidFill>
                  <a:srgbClr val="EF6611"/>
                </a:solidFill>
                <a:ea typeface="DejaVu Sans"/>
                <a:cs typeface="Arial" pitchFamily="34" charset="0"/>
              </a:rPr>
            </a:br>
            <a:r>
              <a:rPr lang="en-US" b="1" i="1" u="sng" dirty="0">
                <a:solidFill>
                  <a:srgbClr val="EF6611"/>
                </a:solidFill>
                <a:ea typeface="DejaVu Sans"/>
                <a:cs typeface="Arial" pitchFamily="34" charset="0"/>
              </a:rPr>
              <a:t>Optical</a:t>
            </a:r>
            <a:r>
              <a:rPr lang="en-US" b="1" i="1" dirty="0">
                <a:solidFill>
                  <a:srgbClr val="EF6611"/>
                </a:solidFill>
                <a:ea typeface="DejaVu Sans"/>
                <a:cs typeface="Arial" pitchFamily="34" charset="0"/>
              </a:rPr>
              <a:t> reference:</a:t>
            </a:r>
          </a:p>
          <a:p>
            <a:pPr marL="782638" lvl="1" indent="-260350" fontAlgn="auto">
              <a:spcAft>
                <a:spcPts val="1038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Fiber laser OMO</a:t>
            </a:r>
          </a:p>
          <a:p>
            <a:pPr marL="782638" lvl="1" indent="-260350" fontAlgn="auto">
              <a:spcAft>
                <a:spcPts val="1038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Major system modification needed</a:t>
            </a:r>
          </a:p>
          <a:p>
            <a:pPr marL="782638" lvl="1" indent="-260350" fontAlgn="auto">
              <a:spcAft>
                <a:spcPts val="1038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Higher cost</a:t>
            </a:r>
          </a:p>
          <a:p>
            <a:pPr marL="782638" lvl="1" indent="-260350" fontAlgn="auto">
              <a:spcAft>
                <a:spcPts val="1038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Fiber stabilized links to distribute the signal</a:t>
            </a:r>
          </a:p>
          <a:p>
            <a:pPr marL="782638" lvl="1" indent="-260350" fontAlgn="auto">
              <a:spcAft>
                <a:spcPts val="1038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Possible optical mixing for laser clients</a:t>
            </a:r>
          </a:p>
          <a:p>
            <a:pPr marL="782638" lvl="1" indent="-260350" fontAlgn="auto">
              <a:spcAft>
                <a:spcPts val="1038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&lt;&lt;50fs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RMS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DejaVu Sans"/>
                <a:cs typeface="Arial" pitchFamily="34" charset="0"/>
              </a:rPr>
              <a:t> laser-to-RF synchronization</a:t>
            </a:r>
          </a:p>
        </p:txBody>
      </p:sp>
      <p:pic>
        <p:nvPicPr>
          <p:cNvPr id="64520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67175"/>
            <a:ext cx="4656138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8"/>
          <p:cNvSpPr/>
          <p:nvPr/>
        </p:nvSpPr>
        <p:spPr>
          <a:xfrm>
            <a:off x="450850" y="4379913"/>
            <a:ext cx="1128713" cy="5715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E46C0A"/>
            </a:solidFill>
            <a:prstDash val="solid"/>
            <a:miter/>
          </a:ln>
        </p:spPr>
        <p:txBody>
          <a:bodyPr lIns="81639" tIns="42452" rIns="81639" bIns="42452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PC laser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oscillator</a:t>
            </a:r>
          </a:p>
        </p:txBody>
      </p:sp>
      <p:sp>
        <p:nvSpPr>
          <p:cNvPr id="30" name="Text Box 8"/>
          <p:cNvSpPr/>
          <p:nvPr/>
        </p:nvSpPr>
        <p:spPr>
          <a:xfrm>
            <a:off x="1689100" y="4826000"/>
            <a:ext cx="1231900" cy="8207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E46C0A"/>
            </a:solidFill>
            <a:prstDash val="solid"/>
            <a:miter/>
          </a:ln>
        </p:spPr>
        <p:txBody>
          <a:bodyPr lIns="81639" tIns="42452" rIns="81639" bIns="42452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fiber laser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oscillator</a:t>
            </a:r>
          </a:p>
        </p:txBody>
      </p:sp>
      <p:cxnSp>
        <p:nvCxnSpPr>
          <p:cNvPr id="64523" name="Connettore 4 6"/>
          <p:cNvCxnSpPr>
            <a:cxnSpLocks noChangeShapeType="1"/>
            <a:stCxn id="30" idx="3"/>
            <a:endCxn id="29" idx="2"/>
          </p:cNvCxnSpPr>
          <p:nvPr/>
        </p:nvCxnSpPr>
        <p:spPr bwMode="auto">
          <a:xfrm rot="10800000">
            <a:off x="1016000" y="4951413"/>
            <a:ext cx="673100" cy="284162"/>
          </a:xfrm>
          <a:prstGeom prst="bentConnector2">
            <a:avLst/>
          </a:prstGeom>
          <a:noFill/>
          <a:ln w="36720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32" name="CasellaDiTesto 31"/>
          <p:cNvSpPr txBox="1"/>
          <p:nvPr/>
        </p:nvSpPr>
        <p:spPr>
          <a:xfrm>
            <a:off x="3005138" y="4324350"/>
            <a:ext cx="1778000" cy="671513"/>
          </a:xfrm>
          <a:prstGeom prst="rect">
            <a:avLst/>
          </a:pr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Nimbus Sans L" pitchFamily="18"/>
                <a:ea typeface="DejaVu Sans" pitchFamily="2"/>
                <a:cs typeface="DejaVu Sans" pitchFamily="2"/>
              </a:rPr>
              <a:t>SPARC HALL</a:t>
            </a:r>
          </a:p>
        </p:txBody>
      </p:sp>
      <p:pic>
        <p:nvPicPr>
          <p:cNvPr id="64525" name="Picture 5"/>
          <p:cNvPicPr>
            <a:picLocks noChangeAspect="1"/>
          </p:cNvPicPr>
          <p:nvPr/>
        </p:nvPicPr>
        <p:blipFill>
          <a:blip r:embed="rId4" cstate="print">
            <a:lum bright="-8000"/>
          </a:blip>
          <a:srcRect l="2780" t="2261" r="3333" b="8746"/>
          <a:stretch>
            <a:fillRect/>
          </a:stretch>
        </p:blipFill>
        <p:spPr bwMode="auto">
          <a:xfrm rot="10799400">
            <a:off x="369888" y="1268413"/>
            <a:ext cx="4003675" cy="2698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4" name="CasellaDiTesto 33"/>
          <p:cNvSpPr txBox="1"/>
          <p:nvPr/>
        </p:nvSpPr>
        <p:spPr>
          <a:xfrm>
            <a:off x="2246313" y="1416050"/>
            <a:ext cx="1912937" cy="377825"/>
          </a:xfrm>
          <a:prstGeom prst="rect">
            <a:avLst/>
          </a:pr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Nimbus Sans L" pitchFamily="18"/>
                <a:ea typeface="DejaVu Sans" pitchFamily="2"/>
                <a:cs typeface="DejaVu Sans" pitchFamily="2"/>
              </a:rPr>
              <a:t>FLAME AREA</a:t>
            </a:r>
          </a:p>
        </p:txBody>
      </p:sp>
      <p:sp>
        <p:nvSpPr>
          <p:cNvPr id="35" name="Text Box 8"/>
          <p:cNvSpPr/>
          <p:nvPr/>
        </p:nvSpPr>
        <p:spPr>
          <a:xfrm>
            <a:off x="2363788" y="2525713"/>
            <a:ext cx="1433512" cy="566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E46C0A"/>
            </a:solidFill>
            <a:prstDash val="solid"/>
            <a:miter/>
          </a:ln>
        </p:spPr>
        <p:txBody>
          <a:bodyPr lIns="81639" tIns="42452" rIns="81639" bIns="42452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FLAME laser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oscillator</a:t>
            </a:r>
          </a:p>
        </p:txBody>
      </p:sp>
      <p:cxnSp>
        <p:nvCxnSpPr>
          <p:cNvPr id="64528" name="Connettore 4 11"/>
          <p:cNvCxnSpPr>
            <a:cxnSpLocks noChangeShapeType="1"/>
            <a:stCxn id="30" idx="0"/>
            <a:endCxn id="37" idx="2"/>
          </p:cNvCxnSpPr>
          <p:nvPr/>
        </p:nvCxnSpPr>
        <p:spPr bwMode="auto">
          <a:xfrm rot="16200000" flipV="1">
            <a:off x="1555751" y="4076700"/>
            <a:ext cx="728662" cy="769937"/>
          </a:xfrm>
          <a:prstGeom prst="bentConnector3">
            <a:avLst>
              <a:gd name="adj1" fmla="val 50000"/>
            </a:avLst>
          </a:prstGeom>
          <a:noFill/>
          <a:ln w="3672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37" name="Figura a mano libera 36"/>
          <p:cNvSpPr/>
          <p:nvPr/>
        </p:nvSpPr>
        <p:spPr>
          <a:xfrm>
            <a:off x="1336675" y="4084638"/>
            <a:ext cx="395288" cy="127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639" tIns="40820" rIns="81639" bIns="4082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Nimbus Sans L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64530" name="Connettore 4 13"/>
          <p:cNvCxnSpPr>
            <a:cxnSpLocks noChangeShapeType="1"/>
            <a:stCxn id="37" idx="0"/>
            <a:endCxn id="35" idx="3"/>
          </p:cNvCxnSpPr>
          <p:nvPr/>
        </p:nvCxnSpPr>
        <p:spPr bwMode="auto">
          <a:xfrm rot="5400000" flipH="1" flipV="1">
            <a:off x="1312069" y="3032919"/>
            <a:ext cx="1274763" cy="828675"/>
          </a:xfrm>
          <a:prstGeom prst="bentConnector2">
            <a:avLst/>
          </a:prstGeom>
          <a:noFill/>
          <a:ln w="36720">
            <a:solidFill>
              <a:srgbClr val="FF0000"/>
            </a:solidFill>
            <a:miter lim="800000"/>
            <a:headEnd/>
            <a:tailEnd type="arrow" w="med" len="med"/>
          </a:ln>
        </p:spPr>
      </p:cxnSp>
      <p:sp>
        <p:nvSpPr>
          <p:cNvPr id="39" name="Text Box 8"/>
          <p:cNvSpPr/>
          <p:nvPr/>
        </p:nvSpPr>
        <p:spPr>
          <a:xfrm>
            <a:off x="1576388" y="5851525"/>
            <a:ext cx="1458912" cy="5715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E46C0A"/>
            </a:solidFill>
            <a:prstDash val="solid"/>
            <a:miter/>
          </a:ln>
        </p:spPr>
        <p:txBody>
          <a:bodyPr lIns="81639" tIns="42452" rIns="81639" bIns="42452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RF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 pitchFamily="34"/>
                <a:ea typeface="DejaVu Sans" pitchFamily="2"/>
                <a:cs typeface="DejaVu Sans" pitchFamily="2"/>
              </a:rPr>
              <a:t>synthesizer</a:t>
            </a:r>
          </a:p>
        </p:txBody>
      </p:sp>
      <p:cxnSp>
        <p:nvCxnSpPr>
          <p:cNvPr id="64532" name="Connettore 4 15"/>
          <p:cNvCxnSpPr>
            <a:cxnSpLocks noChangeShapeType="1"/>
            <a:stCxn id="30" idx="2"/>
            <a:endCxn id="39" idx="0"/>
          </p:cNvCxnSpPr>
          <p:nvPr/>
        </p:nvCxnSpPr>
        <p:spPr bwMode="auto">
          <a:xfrm rot="16200000" flipH="1">
            <a:off x="2202656" y="5749132"/>
            <a:ext cx="204787" cy="0"/>
          </a:xfrm>
          <a:prstGeom prst="bentConnector3">
            <a:avLst>
              <a:gd name="adj1" fmla="val 50000"/>
            </a:avLst>
          </a:prstGeom>
          <a:noFill/>
          <a:ln w="36720">
            <a:solidFill>
              <a:srgbClr val="0066CC"/>
            </a:solidFill>
            <a:miter lim="800000"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SPARC Energy Upgrade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1BE4A8BA-E626-4B36-A621-F6F88375BEC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65543" name="Picture 10" descr="SPARC10"/>
          <p:cNvPicPr>
            <a:picLocks noChangeAspect="1" noChangeArrowheads="1"/>
          </p:cNvPicPr>
          <p:nvPr/>
        </p:nvPicPr>
        <p:blipFill>
          <a:blip r:embed="rId3" cstate="print"/>
          <a:srcRect l="23820" t="33337" r="3387" b="10175"/>
          <a:stretch>
            <a:fillRect/>
          </a:stretch>
        </p:blipFill>
        <p:spPr bwMode="auto">
          <a:xfrm>
            <a:off x="395288" y="1412875"/>
            <a:ext cx="72009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44" name="Group 3"/>
          <p:cNvGrpSpPr>
            <a:grpSpLocks/>
          </p:cNvGrpSpPr>
          <p:nvPr/>
        </p:nvGrpSpPr>
        <p:grpSpPr bwMode="auto">
          <a:xfrm>
            <a:off x="5580063" y="2636838"/>
            <a:ext cx="2016125" cy="719137"/>
            <a:chOff x="4504" y="1744"/>
            <a:chExt cx="1375" cy="453"/>
          </a:xfrm>
        </p:grpSpPr>
        <p:sp>
          <p:nvSpPr>
            <p:cNvPr id="65554" name="Text Box 4"/>
            <p:cNvSpPr txBox="1">
              <a:spLocks/>
            </p:cNvSpPr>
            <p:nvPr/>
          </p:nvSpPr>
          <p:spPr bwMode="auto">
            <a:xfrm>
              <a:off x="4631" y="1804"/>
              <a:ext cx="1248" cy="3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24130" tIns="62065" rIns="124130" bIns="62065">
              <a:spAutoFit/>
            </a:bodyPr>
            <a:lstStyle/>
            <a:p>
              <a:pPr defTabSz="1241425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ea typeface="ヒラギノ明朝 Pro W3"/>
                  <a:cs typeface="Arial" pitchFamily="34" charset="0"/>
                  <a:sym typeface="American Typewriter"/>
                </a:rPr>
                <a:t>1 S-band </a:t>
              </a:r>
            </a:p>
            <a:p>
              <a:pPr defTabSz="1241425">
                <a:lnSpc>
                  <a:spcPct val="30000"/>
                </a:lnSpc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ea typeface="ヒラギノ明朝 Pro W3"/>
                  <a:cs typeface="Arial" pitchFamily="34" charset="0"/>
                  <a:sym typeface="American Typewriter"/>
                </a:rPr>
                <a:t>to be removed</a:t>
              </a:r>
              <a:endParaRPr lang="en-US">
                <a:solidFill>
                  <a:srgbClr val="FFFFFF"/>
                </a:solidFill>
                <a:ea typeface="ヒラギノ明朝 Pro W3"/>
                <a:cs typeface="Arial" pitchFamily="34" charset="0"/>
                <a:sym typeface="American Typewriter"/>
              </a:endParaRPr>
            </a:p>
          </p:txBody>
        </p:sp>
        <p:sp>
          <p:nvSpPr>
            <p:cNvPr id="65555" name="Line 5"/>
            <p:cNvSpPr>
              <a:spLocks noChangeShapeType="1"/>
            </p:cNvSpPr>
            <p:nvPr/>
          </p:nvSpPr>
          <p:spPr bwMode="auto">
            <a:xfrm flipH="1" flipV="1">
              <a:off x="4504" y="1744"/>
              <a:ext cx="491" cy="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124130" tIns="62065" rIns="124130" bIns="62065">
              <a:spAutoFit/>
            </a:bodyPr>
            <a:lstStyle/>
            <a:p>
              <a:endParaRPr lang="it-IT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28875" y="1465263"/>
            <a:ext cx="3313113" cy="1187450"/>
            <a:chOff x="3456567" y="1741688"/>
            <a:chExt cx="3566633" cy="1187249"/>
          </a:xfrm>
        </p:grpSpPr>
        <p:sp>
          <p:nvSpPr>
            <p:cNvPr id="65549" name="Text Box 9"/>
            <p:cNvSpPr txBox="1">
              <a:spLocks/>
            </p:cNvSpPr>
            <p:nvPr/>
          </p:nvSpPr>
          <p:spPr bwMode="auto">
            <a:xfrm>
              <a:off x="3456567" y="1741688"/>
              <a:ext cx="2248529" cy="67924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124130" tIns="62065" rIns="124130" bIns="62065">
              <a:spAutoFit/>
            </a:bodyPr>
            <a:lstStyle/>
            <a:p>
              <a:pPr defTabSz="1241425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  <a:ea typeface="ヒラギノ明朝 Pro W3"/>
                  <a:cs typeface="Arial" pitchFamily="34" charset="0"/>
                  <a:sym typeface="American Typewriter"/>
                </a:rPr>
                <a:t>2 x 1.4 m C-band to be installed</a:t>
              </a:r>
            </a:p>
          </p:txBody>
        </p:sp>
        <p:sp>
          <p:nvSpPr>
            <p:cNvPr id="65550" name="Line 10"/>
            <p:cNvSpPr>
              <a:spLocks noChangeShapeType="1"/>
            </p:cNvSpPr>
            <p:nvPr/>
          </p:nvSpPr>
          <p:spPr bwMode="auto">
            <a:xfrm>
              <a:off x="5705096" y="2132931"/>
              <a:ext cx="852890" cy="57595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124130" tIns="62065" rIns="124130" bIns="62065">
              <a:spAutoFit/>
            </a:bodyPr>
            <a:lstStyle/>
            <a:p>
              <a:endParaRPr lang="it-IT"/>
            </a:p>
          </p:txBody>
        </p:sp>
        <p:grpSp>
          <p:nvGrpSpPr>
            <p:cNvPr id="65551" name="Group 5"/>
            <p:cNvGrpSpPr>
              <a:grpSpLocks/>
            </p:cNvGrpSpPr>
            <p:nvPr/>
          </p:nvGrpSpPr>
          <p:grpSpPr bwMode="auto">
            <a:xfrm rot="318860">
              <a:off x="6433097" y="2616399"/>
              <a:ext cx="590103" cy="312538"/>
              <a:chOff x="6433097" y="2616399"/>
              <a:chExt cx="590103" cy="312538"/>
            </a:xfrm>
          </p:grpSpPr>
          <p:sp>
            <p:nvSpPr>
              <p:cNvPr id="65552" name="AutoShape 11"/>
              <p:cNvSpPr>
                <a:spLocks/>
              </p:cNvSpPr>
              <p:nvPr/>
            </p:nvSpPr>
            <p:spPr bwMode="auto">
              <a:xfrm rot="-7070926">
                <a:off x="6797726" y="2551658"/>
                <a:ext cx="160734" cy="290215"/>
              </a:xfrm>
              <a:prstGeom prst="can">
                <a:avLst>
                  <a:gd name="adj" fmla="val 41670"/>
                </a:avLst>
              </a:prstGeom>
              <a:solidFill>
                <a:srgbClr val="FFFF0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  <p:sp>
            <p:nvSpPr>
              <p:cNvPr id="65553" name="AutoShape 12"/>
              <p:cNvSpPr>
                <a:spLocks/>
              </p:cNvSpPr>
              <p:nvPr/>
            </p:nvSpPr>
            <p:spPr bwMode="auto">
              <a:xfrm rot="-7070926">
                <a:off x="6497838" y="2703462"/>
                <a:ext cx="160734" cy="290215"/>
              </a:xfrm>
              <a:prstGeom prst="can">
                <a:avLst>
                  <a:gd name="adj" fmla="val 41670"/>
                </a:avLst>
              </a:prstGeom>
              <a:solidFill>
                <a:srgbClr val="FFFF00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cs typeface="Arial" pitchFamily="34" charset="0"/>
                </a:endParaRPr>
              </a:p>
            </p:txBody>
          </p:sp>
        </p:grpSp>
      </p:grpSp>
      <p:pic>
        <p:nvPicPr>
          <p:cNvPr id="65546" name="Picture 6"/>
          <p:cNvPicPr>
            <a:picLocks noChangeAspect="1"/>
          </p:cNvPicPr>
          <p:nvPr/>
        </p:nvPicPr>
        <p:blipFill>
          <a:blip r:embed="rId4" cstate="print"/>
          <a:srcRect l="5592" t="3241" r="3366"/>
          <a:stretch>
            <a:fillRect/>
          </a:stretch>
        </p:blipFill>
        <p:spPr bwMode="auto">
          <a:xfrm>
            <a:off x="3419475" y="3338513"/>
            <a:ext cx="5400675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eft Brace 7"/>
          <p:cNvSpPr/>
          <p:nvPr/>
        </p:nvSpPr>
        <p:spPr>
          <a:xfrm rot="16200000">
            <a:off x="7689057" y="5650706"/>
            <a:ext cx="203200" cy="9064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548" name="TextBox 8"/>
          <p:cNvSpPr txBox="1">
            <a:spLocks noChangeArrowheads="1"/>
          </p:cNvSpPr>
          <p:nvPr/>
        </p:nvSpPr>
        <p:spPr bwMode="auto">
          <a:xfrm>
            <a:off x="7235825" y="6218238"/>
            <a:ext cx="1211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3366FF"/>
                </a:solidFill>
                <a:latin typeface="Calibri" pitchFamily="34" charset="0"/>
              </a:rPr>
              <a:t>100÷120 MeV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66563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POWER TEST at KEK</a:t>
            </a: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4A7104AE-C76F-49B5-8CC4-D269EA25D22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971550" y="1325563"/>
            <a:ext cx="72009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FF9900"/>
                </a:solidFill>
                <a:cs typeface="Arial" pitchFamily="34" charset="0"/>
              </a:rPr>
              <a:t>High power RF test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of a C-band cavity prototype has been carried out </a:t>
            </a:r>
            <a:r>
              <a:rPr lang="en-US" b="1" dirty="0">
                <a:solidFill>
                  <a:srgbClr val="FF9900"/>
                </a:solidFill>
                <a:cs typeface="Arial" pitchFamily="34" charset="0"/>
              </a:rPr>
              <a:t>at KEK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where a 50 MW, 5712 MHz power station was available. </a:t>
            </a:r>
          </a:p>
          <a:p>
            <a:pPr algn="just"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The power test has been very successful. </a:t>
            </a:r>
          </a:p>
          <a:p>
            <a:pPr algn="just"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 </a:t>
            </a:r>
            <a:r>
              <a:rPr lang="en-US" b="1" dirty="0">
                <a:solidFill>
                  <a:srgbClr val="FF9900"/>
                </a:solidFill>
                <a:cs typeface="Arial" pitchFamily="34" charset="0"/>
              </a:rPr>
              <a:t>50 cm long prototype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was </a:t>
            </a:r>
            <a:r>
              <a:rPr lang="en-US" b="1" dirty="0">
                <a:solidFill>
                  <a:srgbClr val="FF9900"/>
                </a:solidFill>
                <a:cs typeface="Arial" pitchFamily="34" charset="0"/>
              </a:rPr>
              <a:t>power tested up to 100 MW peak with a gradient of ≈ 50 MV/m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66568" name="Picture 6" descr="DSC022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363913"/>
            <a:ext cx="4103688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TextBox 19"/>
          <p:cNvSpPr txBox="1">
            <a:spLocks noChangeArrowheads="1"/>
          </p:cNvSpPr>
          <p:nvPr/>
        </p:nvSpPr>
        <p:spPr bwMode="auto">
          <a:xfrm>
            <a:off x="4216400" y="6013450"/>
            <a:ext cx="1868488" cy="3683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Calibri" pitchFamily="34" charset="0"/>
              </a:rPr>
              <a:t>C-band prototype</a:t>
            </a:r>
          </a:p>
        </p:txBody>
      </p:sp>
      <p:pic>
        <p:nvPicPr>
          <p:cNvPr id="66570" name="Picture 12"/>
          <p:cNvPicPr>
            <a:picLocks noChangeAspect="1" noChangeArrowheads="1"/>
          </p:cNvPicPr>
          <p:nvPr/>
        </p:nvPicPr>
        <p:blipFill>
          <a:blip r:embed="rId4" cstate="print"/>
          <a:srcRect t="7666"/>
          <a:stretch>
            <a:fillRect/>
          </a:stretch>
        </p:blipFill>
        <p:spPr bwMode="auto">
          <a:xfrm>
            <a:off x="684213" y="3435350"/>
            <a:ext cx="3167062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C-Band </a:t>
            </a: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Present </a:t>
            </a: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</a:t>
            </a: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48F747AE-3D46-4CDC-83C8-03846D3D49C6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67591" name="Picture 6" descr="IMG_5307.jpg"/>
          <p:cNvPicPr>
            <a:picLocks noChangeAspect="1"/>
          </p:cNvPicPr>
          <p:nvPr/>
        </p:nvPicPr>
        <p:blipFill>
          <a:blip r:embed="rId3" cstate="print"/>
          <a:srcRect t="9917" r="4391" b="2252"/>
          <a:stretch>
            <a:fillRect/>
          </a:stretch>
        </p:blipFill>
        <p:spPr bwMode="auto">
          <a:xfrm>
            <a:off x="323850" y="1700213"/>
            <a:ext cx="3490913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Box 7"/>
          <p:cNvSpPr txBox="1">
            <a:spLocks noChangeArrowheads="1"/>
          </p:cNvSpPr>
          <p:nvPr/>
        </p:nvSpPr>
        <p:spPr bwMode="auto">
          <a:xfrm>
            <a:off x="323850" y="1700213"/>
            <a:ext cx="3455988" cy="646112"/>
          </a:xfrm>
          <a:prstGeom prst="rect">
            <a:avLst/>
          </a:prstGeom>
          <a:solidFill>
            <a:srgbClr val="FABE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50 MW C-band power station </a:t>
            </a:r>
          </a:p>
          <a:p>
            <a:pPr algn="ctr"/>
            <a:r>
              <a:rPr lang="en-US" b="1">
                <a:latin typeface="Calibri" pitchFamily="34" charset="0"/>
              </a:rPr>
              <a:t>under test at LNF</a:t>
            </a:r>
          </a:p>
        </p:txBody>
      </p:sp>
      <p:sp>
        <p:nvSpPr>
          <p:cNvPr id="67593" name="TextBox 9"/>
          <p:cNvSpPr txBox="1">
            <a:spLocks noChangeArrowheads="1"/>
          </p:cNvSpPr>
          <p:nvPr/>
        </p:nvSpPr>
        <p:spPr bwMode="auto">
          <a:xfrm>
            <a:off x="395288" y="6092825"/>
            <a:ext cx="10366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May 29, 2012</a:t>
            </a:r>
          </a:p>
        </p:txBody>
      </p:sp>
      <p:pic>
        <p:nvPicPr>
          <p:cNvPr id="67594" name="Picture 8" descr="IMG_51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988" y="2124075"/>
            <a:ext cx="2951162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5" name="TextBox 10"/>
          <p:cNvSpPr txBox="1">
            <a:spLocks noChangeArrowheads="1"/>
          </p:cNvSpPr>
          <p:nvPr/>
        </p:nvSpPr>
        <p:spPr bwMode="auto">
          <a:xfrm>
            <a:off x="7596188" y="6165850"/>
            <a:ext cx="10366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May 15, 2012</a:t>
            </a:r>
          </a:p>
        </p:txBody>
      </p:sp>
      <p:sp>
        <p:nvSpPr>
          <p:cNvPr id="67596" name="TextBox 11"/>
          <p:cNvSpPr txBox="1">
            <a:spLocks noChangeArrowheads="1"/>
          </p:cNvSpPr>
          <p:nvPr/>
        </p:nvSpPr>
        <p:spPr bwMode="auto">
          <a:xfrm>
            <a:off x="3779838" y="1557338"/>
            <a:ext cx="45370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latin typeface="Calibri" pitchFamily="34" charset="0"/>
              </a:rPr>
              <a:t>Low power test of the actual accelerating cavity. </a:t>
            </a:r>
          </a:p>
          <a:p>
            <a:pPr algn="just"/>
            <a:r>
              <a:rPr lang="en-US" sz="1600" b="1">
                <a:latin typeface="Calibri" pitchFamily="34" charset="0"/>
              </a:rPr>
              <a:t>Designed at LNF</a:t>
            </a:r>
            <a:r>
              <a:rPr lang="en-US" sz="1600">
                <a:latin typeface="Calibri" pitchFamily="34" charset="0"/>
              </a:rPr>
              <a:t> and </a:t>
            </a:r>
            <a:r>
              <a:rPr lang="en-US" sz="1600" b="1">
                <a:latin typeface="Calibri" pitchFamily="34" charset="0"/>
              </a:rPr>
              <a:t>manufactured by local firms </a:t>
            </a:r>
            <a:r>
              <a:rPr lang="en-US" sz="1600">
                <a:latin typeface="Calibri" pitchFamily="34" charset="0"/>
              </a:rPr>
              <a:t>(COMEB).</a:t>
            </a:r>
          </a:p>
          <a:p>
            <a:pPr algn="just"/>
            <a:endParaRPr lang="en-US" sz="1600">
              <a:latin typeface="Calibri" pitchFamily="34" charset="0"/>
            </a:endParaRPr>
          </a:p>
          <a:p>
            <a:pPr algn="just"/>
            <a:r>
              <a:rPr lang="en-US" sz="1600" b="1">
                <a:latin typeface="Calibri" pitchFamily="34" charset="0"/>
              </a:rPr>
              <a:t>Final brazing</a:t>
            </a:r>
            <a:r>
              <a:rPr lang="en-US" sz="1600">
                <a:latin typeface="Calibri" pitchFamily="34" charset="0"/>
              </a:rPr>
              <a:t>:  </a:t>
            </a:r>
          </a:p>
          <a:p>
            <a:pPr algn="just"/>
            <a:r>
              <a:rPr lang="en-US" sz="1600" b="1">
                <a:latin typeface="Calibri" pitchFamily="34" charset="0"/>
              </a:rPr>
              <a:t>LNF +</a:t>
            </a:r>
            <a:r>
              <a:rPr lang="en-US" sz="1600">
                <a:latin typeface="Calibri" pitchFamily="34" charset="0"/>
              </a:rPr>
              <a:t> TSC (</a:t>
            </a:r>
            <a:r>
              <a:rPr lang="en-US" sz="1600" b="1">
                <a:latin typeface="Calibri" pitchFamily="34" charset="0"/>
              </a:rPr>
              <a:t>local company</a:t>
            </a:r>
            <a:r>
              <a:rPr lang="en-US" sz="160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1.4 m C-Band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Structure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FB38B440-7D0D-4568-8F91-FC270580C64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48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68615" name="Picture 2" descr="E:\backup\enrica\My_seminars\44thLNF_SC\IMG00199-20120601-1200.jpg"/>
          <p:cNvPicPr>
            <a:picLocks noChangeAspect="1" noChangeArrowheads="1"/>
          </p:cNvPicPr>
          <p:nvPr/>
        </p:nvPicPr>
        <p:blipFill>
          <a:blip r:embed="rId3" cstate="print"/>
          <a:srcRect t="16002" b="14655"/>
          <a:stretch>
            <a:fillRect/>
          </a:stretch>
        </p:blipFill>
        <p:spPr bwMode="auto">
          <a:xfrm>
            <a:off x="323850" y="1196975"/>
            <a:ext cx="71993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3" descr="E:\backup\enrica\My_seminars\44thLNF_SC\IMG00198-20120601-1159.jpg"/>
          <p:cNvPicPr>
            <a:picLocks noChangeAspect="1" noChangeArrowheads="1"/>
          </p:cNvPicPr>
          <p:nvPr/>
        </p:nvPicPr>
        <p:blipFill>
          <a:blip r:embed="rId4" cstate="print"/>
          <a:srcRect t="6668" r="4987"/>
          <a:stretch>
            <a:fillRect/>
          </a:stretch>
        </p:blipFill>
        <p:spPr bwMode="auto">
          <a:xfrm>
            <a:off x="3779838" y="2813050"/>
            <a:ext cx="5040312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Rettangolo 8"/>
          <p:cNvSpPr>
            <a:spLocks noChangeArrowheads="1"/>
          </p:cNvSpPr>
          <p:nvPr/>
        </p:nvSpPr>
        <p:spPr bwMode="auto">
          <a:xfrm>
            <a:off x="323850" y="5157788"/>
            <a:ext cx="34559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</a:rPr>
              <a:t>Installation</a:t>
            </a:r>
            <a:r>
              <a:rPr lang="en-US">
                <a:latin typeface="Calibri" pitchFamily="34" charset="0"/>
              </a:rPr>
              <a:t>: end 2012</a:t>
            </a:r>
          </a:p>
          <a:p>
            <a:pPr algn="just"/>
            <a:r>
              <a:rPr lang="en-US" b="1">
                <a:latin typeface="Calibri" pitchFamily="34" charset="0"/>
              </a:rPr>
              <a:t>System commissioning</a:t>
            </a:r>
            <a:r>
              <a:rPr lang="en-US">
                <a:latin typeface="Calibri" pitchFamily="34" charset="0"/>
              </a:rPr>
              <a:t>: early 2013  </a:t>
            </a: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900113" y="5876925"/>
            <a:ext cx="7272337" cy="64928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130046" tIns="65023" rIns="130046" bIns="65023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Expected energy upgrade up to 240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MeV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FB38B440-7D0D-4568-8F91-FC270580C64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49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" r="1532"/>
          <a:stretch>
            <a:fillRect/>
          </a:stretch>
        </p:blipFill>
        <p:spPr bwMode="auto">
          <a:xfrm>
            <a:off x="864510" y="1700759"/>
            <a:ext cx="7452000" cy="481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24"/>
          <a:stretch>
            <a:fillRect/>
          </a:stretch>
        </p:blipFill>
        <p:spPr>
          <a:xfrm>
            <a:off x="827480" y="296844"/>
            <a:ext cx="7560000" cy="154793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395420" y="1844780"/>
            <a:ext cx="3190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EF6611"/>
                </a:solidFill>
                <a:cs typeface="Arial" pitchFamily="34" charset="0"/>
              </a:rPr>
              <a:t>Machine Layout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FLAME: a 300 TW Ti:Sa Laser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35E8723E-65FE-4105-9315-0FB50E5E87AF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5367" name="Immagine 9" descr="Screen shot 2011-09-01 at 00.25.4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052513"/>
            <a:ext cx="81724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/>
          <p:cNvPicPr>
            <a:picLocks noChangeAspect="1"/>
          </p:cNvPicPr>
          <p:nvPr/>
        </p:nvPicPr>
        <p:blipFill>
          <a:blip r:embed="rId4" cstate="print"/>
          <a:srcRect l="5586" t="14032" r="3682"/>
          <a:stretch>
            <a:fillRect/>
          </a:stretch>
        </p:blipFill>
        <p:spPr bwMode="auto">
          <a:xfrm>
            <a:off x="539750" y="981075"/>
            <a:ext cx="187325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69" name="Straight Arrow Connector 3"/>
          <p:cNvCxnSpPr>
            <a:cxnSpLocks noChangeShapeType="1"/>
          </p:cNvCxnSpPr>
          <p:nvPr/>
        </p:nvCxnSpPr>
        <p:spPr bwMode="auto">
          <a:xfrm>
            <a:off x="2411413" y="1343025"/>
            <a:ext cx="2232025" cy="2159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FB38B440-7D0D-4568-8F91-FC270580C64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50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24"/>
          <a:stretch>
            <a:fillRect/>
          </a:stretch>
        </p:blipFill>
        <p:spPr>
          <a:xfrm>
            <a:off x="827480" y="296844"/>
            <a:ext cx="7560000" cy="154793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9" r="3054"/>
          <a:stretch>
            <a:fillRect/>
          </a:stretch>
        </p:blipFill>
        <p:spPr bwMode="auto">
          <a:xfrm>
            <a:off x="360050" y="2314054"/>
            <a:ext cx="4211950" cy="269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1" r="2180"/>
          <a:stretch>
            <a:fillRect/>
          </a:stretch>
        </p:blipFill>
        <p:spPr bwMode="auto">
          <a:xfrm>
            <a:off x="4572000" y="3429000"/>
            <a:ext cx="4248590" cy="30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611450" y="1988800"/>
            <a:ext cx="36724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F661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EF6611"/>
                </a:solidFill>
              </a:rPr>
              <a:t>-source parameters</a:t>
            </a:r>
            <a:endParaRPr lang="en-US" sz="2800" dirty="0">
              <a:solidFill>
                <a:srgbClr val="EF661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004060" y="2996940"/>
            <a:ext cx="338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F6611"/>
                </a:solidFill>
              </a:rPr>
              <a:t>e-beam parameters</a:t>
            </a:r>
            <a:endParaRPr lang="en-US" sz="2800" dirty="0">
              <a:solidFill>
                <a:srgbClr val="EF66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Short Period Undulator</a:t>
            </a:r>
            <a:endParaRPr lang="en-US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FB38B440-7D0D-4568-8F91-FC270580C64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51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837" y="1124680"/>
            <a:ext cx="4341813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1830" y="4221110"/>
            <a:ext cx="32067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88625" y="1412720"/>
            <a:ext cx="4903475" cy="492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ENERGY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Upgrade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to 245 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MeV</a:t>
            </a:r>
            <a:endParaRPr lang="en-US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742950" lvl="1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Mitigate energy spread induced by compression with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«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velocity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bunching»:</a:t>
            </a:r>
            <a:endParaRPr lang="en-US" sz="16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en-US" sz="1400" b="1" smtClean="0">
                <a:solidFill>
                  <a:srgbClr val="EF6611"/>
                </a:solidFill>
                <a:latin typeface="Arial" charset="0"/>
              </a:rPr>
              <a:t>Three stage superradiant </a:t>
            </a:r>
            <a:r>
              <a:rPr lang="en-US" sz="1400" b="1" smtClean="0">
                <a:solidFill>
                  <a:srgbClr val="EF6611"/>
                </a:solidFill>
                <a:latin typeface="Arial" charset="0"/>
              </a:rPr>
              <a:t>cascade</a:t>
            </a:r>
            <a:endParaRPr lang="en-US" sz="1400" b="1" smtClean="0">
              <a:solidFill>
                <a:srgbClr val="EF6611"/>
              </a:solidFill>
              <a:latin typeface="Arial" charset="0"/>
            </a:endParaRPr>
          </a:p>
          <a:p>
            <a:pPr lvl="2">
              <a:buFont typeface="Wingdings" pitchFamily="2" charset="2"/>
              <a:buChar char="v"/>
              <a:defRPr/>
            </a:pPr>
            <a:r>
              <a:rPr lang="en-US" sz="14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Harmonic </a:t>
            </a:r>
            <a:r>
              <a:rPr lang="en-US" sz="14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cascade</a:t>
            </a: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1">
              <a:buFont typeface="Wingdings" pitchFamily="2" charset="2"/>
              <a:buChar char="v"/>
              <a:defRPr/>
            </a:pPr>
            <a:endParaRPr lang="en-US" sz="11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DELTA like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undulator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en-US" smtClean="0">
                <a:solidFill>
                  <a:srgbClr val="EF6611"/>
                </a:solidFill>
                <a:latin typeface="Arial" charset="0"/>
              </a:rPr>
              <a:t>end of </a:t>
            </a:r>
            <a:r>
              <a:rPr lang="en-US" smtClean="0">
                <a:solidFill>
                  <a:srgbClr val="EF6611"/>
                </a:solidFill>
                <a:latin typeface="Arial" charset="0"/>
              </a:rPr>
              <a:t>2012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)</a:t>
            </a:r>
            <a:endParaRPr lang="en-US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λu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= 14.0mm, gap g = 5mm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Br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= 1.22T.</a:t>
            </a:r>
          </a:p>
          <a:p>
            <a:pPr>
              <a:buFont typeface="Wingdings" pitchFamily="2" charset="2"/>
              <a:buChar char="v"/>
              <a:defRPr/>
            </a:pP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Alternative seed 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sources</a:t>
            </a:r>
            <a:endParaRPr lang="en-US" b="1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742950" lvl="1" indent="-285750">
              <a:buFont typeface="Wingdings" pitchFamily="2" charset="2"/>
              <a:buChar char="v"/>
              <a:defRPr/>
            </a:pP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Kagome fibers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(N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.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Joly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MP - 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M.E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. Couprie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Soleil</a:t>
            </a:r>
            <a:r>
              <a:rPr lang="en-US" sz="14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)</a:t>
            </a: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en-US" sz="14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en-US" sz="16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en-US" sz="16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US" b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HHG seeding 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(5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° .. Up to 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9°)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endParaRPr lang="en-US" sz="160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Studying extension to even harmonics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(G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. Lambert 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LOA)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t="15833"/>
          <a:stretch>
            <a:fillRect/>
          </a:stretch>
        </p:blipFill>
        <p:spPr bwMode="auto">
          <a:xfrm>
            <a:off x="1907630" y="4725180"/>
            <a:ext cx="1866900" cy="7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5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Short Period Undulator: </a:t>
            </a:r>
            <a:b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Three stages cascade – seed at 266nm – final λ = 66nm</a:t>
            </a:r>
            <a:endParaRPr lang="en-US" sz="320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2621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6213"/>
            <a:ext cx="2133600" cy="365125"/>
          </a:xfrm>
        </p:spPr>
        <p:txBody>
          <a:bodyPr/>
          <a:lstStyle/>
          <a:p>
            <a:pPr>
              <a:defRPr/>
            </a:pPr>
            <a:fld id="{FB38B440-7D0D-4568-8F91-FC270580C64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grpSp>
        <p:nvGrpSpPr>
          <p:cNvPr id="15" name="Group 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11450" y="3368103"/>
            <a:ext cx="7651750" cy="533400"/>
            <a:chOff x="192" y="864"/>
            <a:chExt cx="4820" cy="336"/>
          </a:xfrm>
        </p:grpSpPr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748" y="1117"/>
              <a:ext cx="4264" cy="83"/>
              <a:chOff x="748" y="1117"/>
              <a:chExt cx="4264" cy="227"/>
            </a:xfrm>
          </p:grpSpPr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117"/>
                <a:ext cx="635" cy="22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1474" y="1117"/>
                <a:ext cx="635" cy="22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2200" y="1117"/>
                <a:ext cx="635" cy="22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2925" y="1117"/>
                <a:ext cx="635" cy="22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3651" y="1117"/>
                <a:ext cx="635" cy="22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Rectangle 11"/>
              <p:cNvSpPr>
                <a:spLocks noChangeArrowheads="1"/>
              </p:cNvSpPr>
              <p:nvPr/>
            </p:nvSpPr>
            <p:spPr bwMode="auto">
              <a:xfrm>
                <a:off x="4377" y="1117"/>
                <a:ext cx="635" cy="227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192" y="1152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192" y="864"/>
              <a:ext cx="4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Tahoma" pitchFamily="34" charset="0"/>
                </a:rPr>
                <a:t>Seed</a:t>
              </a:r>
            </a:p>
          </p:txBody>
        </p:sp>
      </p:grpSp>
      <p:sp>
        <p:nvSpPr>
          <p:cNvPr id="25" name="Rettangolo 8"/>
          <p:cNvSpPr>
            <a:spLocks noChangeArrowheads="1"/>
          </p:cNvSpPr>
          <p:nvPr/>
        </p:nvSpPr>
        <p:spPr bwMode="auto">
          <a:xfrm>
            <a:off x="7255138" y="3364928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Times New Roman" pitchFamily="18" charset="0"/>
                <a:cs typeface="Times New Roman" pitchFamily="18" charset="0"/>
              </a:rPr>
              <a:t>λ=66</a:t>
            </a:r>
            <a:r>
              <a:rPr lang="it-IT"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6" name="Rettangolo 21"/>
          <p:cNvSpPr>
            <a:spLocks noChangeArrowheads="1"/>
          </p:cNvSpPr>
          <p:nvPr/>
        </p:nvSpPr>
        <p:spPr bwMode="auto">
          <a:xfrm>
            <a:off x="3799150" y="3356990"/>
            <a:ext cx="106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Times New Roman" pitchFamily="18" charset="0"/>
                <a:cs typeface="Times New Roman" pitchFamily="18" charset="0"/>
              </a:rPr>
              <a:t>λ=</a:t>
            </a:r>
            <a:r>
              <a:rPr lang="it-IT">
                <a:latin typeface="Times New Roman" pitchFamily="18" charset="0"/>
                <a:cs typeface="Times New Roman" pitchFamily="18" charset="0"/>
              </a:rPr>
              <a:t>133nm</a:t>
            </a:r>
          </a:p>
        </p:txBody>
      </p:sp>
      <p:sp>
        <p:nvSpPr>
          <p:cNvPr id="27" name="Rettangolo 22"/>
          <p:cNvSpPr>
            <a:spLocks noChangeArrowheads="1"/>
          </p:cNvSpPr>
          <p:nvPr/>
        </p:nvSpPr>
        <p:spPr bwMode="auto">
          <a:xfrm>
            <a:off x="1494100" y="3369690"/>
            <a:ext cx="1068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Times New Roman" pitchFamily="18" charset="0"/>
                <a:cs typeface="Times New Roman" pitchFamily="18" charset="0"/>
              </a:rPr>
              <a:t>λ=</a:t>
            </a:r>
            <a:r>
              <a:rPr lang="it-IT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it-IT"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graphicFrame>
        <p:nvGraphicFramePr>
          <p:cNvPr id="28" name="Tabella 27"/>
          <p:cNvGraphicFramePr>
            <a:graphicFrameLocks noGrp="1"/>
          </p:cNvGraphicFramePr>
          <p:nvPr/>
        </p:nvGraphicFramePr>
        <p:xfrm>
          <a:off x="467430" y="1689230"/>
          <a:ext cx="2622550" cy="1523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275"/>
                <a:gridCol w="1311275"/>
              </a:tblGrid>
              <a:tr h="282178">
                <a:tc gridSpan="2">
                  <a:txBody>
                    <a:bodyPr/>
                    <a:lstStyle/>
                    <a:p>
                      <a:r>
                        <a:rPr lang="it-IT" sz="1400" dirty="0" smtClean="0"/>
                        <a:t>Electron </a:t>
                      </a:r>
                      <a:r>
                        <a:rPr lang="it-IT" sz="1400" dirty="0" err="1" smtClean="0"/>
                        <a:t>beam</a:t>
                      </a:r>
                      <a:r>
                        <a:rPr lang="it-IT" sz="1400" dirty="0" smtClean="0"/>
                        <a:t>  </a:t>
                      </a:r>
                      <a:r>
                        <a:rPr lang="it-IT" sz="1400" dirty="0" err="1" smtClean="0"/>
                        <a:t>parameters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  <a:tc hMerge="1">
                  <a:txBody>
                    <a:bodyPr/>
                    <a:lstStyle/>
                    <a:p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</a:tr>
              <a:tr h="282178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Beam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energy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200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MeV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</a:tr>
              <a:tr h="282178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Current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150 A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</a:tr>
              <a:tr h="282178"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latin typeface="Symbol" pitchFamily="18" charset="2"/>
                          <a:cs typeface="+mn-cs"/>
                        </a:rPr>
                        <a:t>e</a:t>
                      </a:r>
                      <a:r>
                        <a:rPr lang="it-IT" sz="1400" baseline="-25000" dirty="0" smtClean="0">
                          <a:latin typeface="+mn-lt"/>
                          <a:cs typeface="+mn-cs"/>
                        </a:rPr>
                        <a:t>n</a:t>
                      </a:r>
                      <a:endParaRPr lang="it-IT" sz="1400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1.5 mm </a:t>
                      </a:r>
                      <a:r>
                        <a:rPr lang="it-IT" sz="1400" dirty="0" err="1" smtClean="0"/>
                        <a:t>mrad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</a:tr>
              <a:tr h="282178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Energy spread</a:t>
                      </a:r>
                      <a:endParaRPr lang="it-IT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 x 10</a:t>
                      </a:r>
                      <a:r>
                        <a:rPr lang="it-IT" sz="1400" baseline="30000" dirty="0" smtClean="0"/>
                        <a:t>-4</a:t>
                      </a:r>
                      <a:endParaRPr lang="it-IT" sz="14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2" marR="91412" marT="45694" marB="45694"/>
                </a:tc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r="53496"/>
          <a:stretch>
            <a:fillRect/>
          </a:stretch>
        </p:blipFill>
        <p:spPr bwMode="auto">
          <a:xfrm>
            <a:off x="507928" y="3933070"/>
            <a:ext cx="2664370" cy="12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 l="52789"/>
          <a:stretch>
            <a:fillRect/>
          </a:stretch>
        </p:blipFill>
        <p:spPr bwMode="auto">
          <a:xfrm>
            <a:off x="467430" y="5229250"/>
            <a:ext cx="2704868" cy="12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 r="56009"/>
          <a:stretch>
            <a:fillRect/>
          </a:stretch>
        </p:blipFill>
        <p:spPr bwMode="auto">
          <a:xfrm>
            <a:off x="3707880" y="3933070"/>
            <a:ext cx="2425328" cy="12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/>
          <a:srcRect l="52789"/>
          <a:stretch>
            <a:fillRect/>
          </a:stretch>
        </p:blipFill>
        <p:spPr bwMode="auto">
          <a:xfrm>
            <a:off x="3419840" y="5193618"/>
            <a:ext cx="2704868" cy="13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6" cstate="print"/>
          <a:srcRect r="55713"/>
          <a:stretch>
            <a:fillRect/>
          </a:stretch>
        </p:blipFill>
        <p:spPr bwMode="auto">
          <a:xfrm>
            <a:off x="6300240" y="3933070"/>
            <a:ext cx="2537320" cy="129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 cstate="print"/>
          <a:srcRect l="54046"/>
          <a:stretch>
            <a:fillRect/>
          </a:stretch>
        </p:blipFill>
        <p:spPr bwMode="auto">
          <a:xfrm>
            <a:off x="6156220" y="5229250"/>
            <a:ext cx="2632858" cy="129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CasellaDiTesto 4"/>
          <p:cNvSpPr txBox="1">
            <a:spLocks noChangeArrowheads="1"/>
          </p:cNvSpPr>
          <p:nvPr/>
        </p:nvSpPr>
        <p:spPr bwMode="auto">
          <a:xfrm>
            <a:off x="5892617" y="2700205"/>
            <a:ext cx="278395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chemeClr val="tx2"/>
                </a:solidFill>
              </a:rPr>
              <a:t>Less</a:t>
            </a:r>
            <a:r>
              <a:rPr lang="en-US" sz="1600" smtClean="0">
                <a:solidFill>
                  <a:schemeClr val="tx2"/>
                </a:solidFill>
              </a:rPr>
              <a:t> than 20 fs pulse length </a:t>
            </a:r>
            <a:r>
              <a:rPr lang="en-US" sz="1600" smtClean="0">
                <a:solidFill>
                  <a:schemeClr val="tx2"/>
                </a:solidFill>
              </a:rPr>
              <a:t>(fwhm</a:t>
            </a:r>
            <a:r>
              <a:rPr lang="en-US" sz="1600" smtClean="0">
                <a:solidFill>
                  <a:schemeClr val="tx2"/>
                </a:solidFill>
              </a:rPr>
              <a:t>) up to 1 uJ  @ </a:t>
            </a:r>
            <a:r>
              <a:rPr lang="en-US" sz="1600" smtClean="0">
                <a:solidFill>
                  <a:schemeClr val="tx2"/>
                </a:solidFill>
              </a:rPr>
              <a:t>66nm</a:t>
            </a:r>
            <a:endParaRPr lang="en-US" sz="16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4FDFCBF-F176-411D-8C8D-D65F790B9C2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95288" y="1287463"/>
            <a:ext cx="8353425" cy="50942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SPARC_LAB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 becoming a </a:t>
            </a:r>
            <a:r>
              <a:rPr lang="en-US" sz="2000" b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test bench for advanced high brightness beam applications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(e.g. novel FEL schemes, coherent THz generation, x-ray radiation, PWFA and 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LWFA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Mission 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SPARC_LAB is primarily to </a:t>
            </a:r>
            <a:r>
              <a:rPr lang="en-US" sz="2000" b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integrate and harmonize</a:t>
            </a:r>
            <a:r>
              <a:rPr lang="en-US" sz="200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all the existing activities at the test-facility, </a:t>
            </a:r>
            <a:r>
              <a:rPr lang="en-US" sz="2000" b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coordinate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commissioning, operation and </a:t>
            </a:r>
            <a:r>
              <a:rPr lang="en-US" sz="2000" b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upgrade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of the experiments, </a:t>
            </a:r>
            <a:r>
              <a:rPr lang="en-US" sz="2000" b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stimulate research and development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and submissions of proposals for experiments to be performed at the SPARC_LAB test-facility.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Therefore a very </a:t>
            </a:r>
            <a:r>
              <a:rPr lang="en-US" sz="2000" b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tight </a:t>
            </a:r>
            <a:r>
              <a:rPr lang="en-US" sz="2000" b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schedule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is foreseen to accomplish the whole bunch of 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activities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i.e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Injector </a:t>
            </a: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optimization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to test the final performances of SPARC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FEL experiments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with novel schemes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COMB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for THz, FEL experiments and Resonant-PWFA tests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Commissioning of </a:t>
            </a: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THOMSON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beams (30 MeV and 350 pC)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THz pump-probe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experiment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First </a:t>
            </a: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THOMSON</a:t>
            </a:r>
            <a:r>
              <a:rPr lang="en-US" sz="160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electron-photon collisions 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sz="160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endParaRPr lang="en-US" sz="200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0B76568E-7385-47C7-95D7-B5DA69BF85C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73734" name="Titolo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22320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THANK 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200712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G-RESIST: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EF6611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-Ray Emitter from Self‐Injected (Staged) Thomson Scattering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4FDFCBF-F176-411D-8C8D-D65F790B9C2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95420" y="2132820"/>
            <a:ext cx="83531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G-RESIST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aims at using laser-plasma acceleration with self-injection to: 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a)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Control Injection and staging for multi-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electron acceleration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b)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Demonstrate generation of tunable gamma-ray source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for nuclear resonance fluorescence (NRF)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in the 100keV-1MeV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using Thomson scattering; 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c)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Explore conditions for experimental confirmation of Landau-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</a:rPr>
              <a:t>Lifshitz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equation in radiation-friction dominated regime.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The experiment is based upon a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counter-propagating laser pulse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configuration obtained by splitting the main FLAME laser pulse into two pulses focused using two off-axis parabolic mirrors. </a:t>
            </a: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print"/>
          <a:srcRect l="1864" t="2224" r="1187" b="2163"/>
          <a:stretch>
            <a:fillRect/>
          </a:stretch>
        </p:blipFill>
        <p:spPr bwMode="auto">
          <a:xfrm>
            <a:off x="3707880" y="4365134"/>
            <a:ext cx="5148000" cy="212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95420" y="4494105"/>
            <a:ext cx="38165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EF6611"/>
                </a:solidFill>
              </a:rPr>
              <a:t>One of the pulses will be used to </a:t>
            </a:r>
          </a:p>
          <a:p>
            <a:pPr algn="just"/>
            <a:r>
              <a:rPr lang="en-US" sz="1400" b="1" dirty="0" smtClean="0">
                <a:solidFill>
                  <a:srgbClr val="EF6611"/>
                </a:solidFill>
              </a:rPr>
              <a:t>generate high energy electron bunches. </a:t>
            </a:r>
          </a:p>
          <a:p>
            <a:pPr algn="just"/>
            <a:r>
              <a:rPr lang="en-US" sz="1400" b="1" dirty="0" smtClean="0">
                <a:solidFill>
                  <a:srgbClr val="EF6611"/>
                </a:solidFill>
              </a:rPr>
              <a:t>The other pulse is focused </a:t>
            </a:r>
          </a:p>
          <a:p>
            <a:pPr algn="just"/>
            <a:r>
              <a:rPr lang="en-US" sz="1400" b="1" dirty="0" smtClean="0">
                <a:solidFill>
                  <a:srgbClr val="EF6611"/>
                </a:solidFill>
              </a:rPr>
              <a:t>at 180° with respect to the first one and </a:t>
            </a:r>
          </a:p>
          <a:p>
            <a:pPr algn="just"/>
            <a:r>
              <a:rPr lang="en-US" sz="1400" b="1" dirty="0" smtClean="0">
                <a:solidFill>
                  <a:srgbClr val="EF6611"/>
                </a:solidFill>
              </a:rPr>
              <a:t>is used to collide with the electron </a:t>
            </a:r>
          </a:p>
          <a:p>
            <a:pPr algn="just"/>
            <a:r>
              <a:rPr lang="en-US" sz="1400" b="1" dirty="0" smtClean="0">
                <a:solidFill>
                  <a:srgbClr val="EF6611"/>
                </a:solidFill>
              </a:rPr>
              <a:t>bunches to generate gamma-radiation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A third pulse (the Auxiliary "probe" </a:t>
            </a:r>
          </a:p>
          <a:p>
            <a:pPr algn="just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FLAME laser pulse) is used to control </a:t>
            </a:r>
          </a:p>
          <a:p>
            <a:pPr algn="just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the electron injection process.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136819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LILIA: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Laser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Induced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Light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Ions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Acceleration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4FDFCBF-F176-411D-8C8D-D65F790B9C2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3" name="Rettangolo 5"/>
          <p:cNvSpPr>
            <a:spLocks noChangeArrowheads="1"/>
          </p:cNvSpPr>
          <p:nvPr/>
        </p:nvSpPr>
        <p:spPr bwMode="auto">
          <a:xfrm>
            <a:off x="468310" y="1700760"/>
            <a:ext cx="82802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LILIA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is finalized to study, design and verify a scheme which foreseen the production, the characterization and the transport of a proton beam toward a stage of post acceleration (high frequency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compact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linacs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). 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/>
          <a:srcRect l="3162" t="7051" r="10236" b="8981"/>
          <a:stretch>
            <a:fillRect/>
          </a:stretch>
        </p:blipFill>
        <p:spPr bwMode="auto">
          <a:xfrm>
            <a:off x="395420" y="2636890"/>
            <a:ext cx="396068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6"/>
          <p:cNvSpPr>
            <a:spLocks noChangeArrowheads="1"/>
          </p:cNvSpPr>
          <p:nvPr/>
        </p:nvSpPr>
        <p:spPr bwMode="auto">
          <a:xfrm>
            <a:off x="2484438" y="3068690"/>
            <a:ext cx="118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pitchFamily="34" charset="0"/>
              </a:rPr>
              <a:t>5-30 MeV</a:t>
            </a:r>
            <a:endParaRPr lang="it-IT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1865" y="2851955"/>
            <a:ext cx="503872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9"/>
          <p:cNvSpPr>
            <a:spLocks noChangeArrowheads="1"/>
          </p:cNvSpPr>
          <p:nvPr/>
        </p:nvSpPr>
        <p:spPr bwMode="auto">
          <a:xfrm>
            <a:off x="899490" y="6021360"/>
            <a:ext cx="2513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cs typeface="Arial" pitchFamily="34" charset="0"/>
              </a:rPr>
              <a:t>10</a:t>
            </a:r>
            <a:r>
              <a:rPr lang="en-US" baseline="30000" dirty="0">
                <a:cs typeface="Arial" pitchFamily="34" charset="0"/>
              </a:rPr>
              <a:t>10</a:t>
            </a:r>
            <a:r>
              <a:rPr lang="en-US" dirty="0">
                <a:cs typeface="Arial" pitchFamily="34" charset="0"/>
              </a:rPr>
              <a:t>-10</a:t>
            </a:r>
            <a:r>
              <a:rPr lang="en-US" baseline="30000" dirty="0">
                <a:cs typeface="Arial" pitchFamily="34" charset="0"/>
              </a:rPr>
              <a:t>12</a:t>
            </a:r>
            <a:r>
              <a:rPr lang="en-US" dirty="0">
                <a:cs typeface="Arial" pitchFamily="34" charset="0"/>
              </a:rPr>
              <a:t> protons/shot.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>
          <a:xfrm>
            <a:off x="457200" y="260560"/>
            <a:ext cx="8229600" cy="136819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POSSO: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POSitron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SOurce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4FDFCBF-F176-411D-8C8D-D65F790B9C2E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95420" y="1713075"/>
            <a:ext cx="83885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optimized combination of the conventional methods for positron sources with channeling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becomes more and more promising for getting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high brilliant positron beams for the future e-/e+ colliders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Within the proposing project we are going: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to perform preliminary studies on channeling and channeling radiation physics by means of the SPARC facility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(for instance, THz area), finalizing in creation of the group/knowledge/experience necessary for detailed research in the future;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- to prepare a technical design for a positron source based on channeling radiation to be applied at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</a:rPr>
              <a:t>SuperB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</a:rPr>
              <a:t>Frascati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to perform detailed theoretical analysis of relativistic electrons channeling in various crystals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taking into account all the processes of coherent and incoherent scattering (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</a:rPr>
              <a:t>dechanneling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/rechanneling processes based on the solution of kinetic equations);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to study electron channeling at SPARC energies as a powerful x ray source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  <a:b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to analyze the feasibility of crystal channeling technique for testing of the features of basic physics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(atomic clock, beams diffusion, etc.)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 and Achievements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C6E0CE95-89F3-40B0-A474-4F923F77FC78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58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1511" name="Immagine 10" descr="OverCompressionQuadScan.gif"/>
          <p:cNvPicPr>
            <a:picLocks noChangeAspect="1"/>
          </p:cNvPicPr>
          <p:nvPr/>
        </p:nvPicPr>
        <p:blipFill>
          <a:blip r:embed="rId3" cstate="print"/>
          <a:srcRect l="9911" t="3304" r="8328" b="7503"/>
          <a:stretch>
            <a:fillRect/>
          </a:stretch>
        </p:blipFill>
        <p:spPr bwMode="auto">
          <a:xfrm>
            <a:off x="827088" y="4581525"/>
            <a:ext cx="23764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magine 11" descr="Emittance.jpg"/>
          <p:cNvPicPr>
            <a:picLocks noChangeAspect="1"/>
          </p:cNvPicPr>
          <p:nvPr/>
        </p:nvPicPr>
        <p:blipFill>
          <a:blip r:embed="rId4" cstate="print"/>
          <a:srcRect l="7092" t="1901" r="7648" b="8203"/>
          <a:stretch>
            <a:fillRect/>
          </a:stretch>
        </p:blipFill>
        <p:spPr bwMode="auto">
          <a:xfrm>
            <a:off x="892175" y="981075"/>
            <a:ext cx="770096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3579813" y="1798638"/>
            <a:ext cx="906462" cy="2952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algn="ctr" defTabSz="957263" eaLnBrk="0" hangingPunct="0"/>
            <a:r>
              <a:rPr lang="en-US" sz="1600" b="1">
                <a:solidFill>
                  <a:schemeClr val="bg1"/>
                </a:solidFill>
                <a:ea typeface="MS PGothic"/>
                <a:cs typeface="MS PGothic"/>
              </a:rPr>
              <a:t>300 pC</a:t>
            </a:r>
          </a:p>
        </p:txBody>
      </p:sp>
      <p:sp>
        <p:nvSpPr>
          <p:cNvPr id="21514" name="Text Box 7"/>
          <p:cNvSpPr txBox="1">
            <a:spLocks noChangeArrowheads="1"/>
          </p:cNvSpPr>
          <p:nvPr/>
        </p:nvSpPr>
        <p:spPr bwMode="auto">
          <a:xfrm>
            <a:off x="2205038" y="1801813"/>
            <a:ext cx="906462" cy="29686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algn="ctr" defTabSz="957263" eaLnBrk="0" hangingPunct="0"/>
            <a:r>
              <a:rPr lang="en-US" sz="1600" b="1" dirty="0">
                <a:solidFill>
                  <a:schemeClr val="bg1"/>
                </a:solidFill>
                <a:ea typeface="MS PGothic"/>
                <a:cs typeface="MS PGothic"/>
              </a:rPr>
              <a:t>200 </a:t>
            </a:r>
            <a:r>
              <a:rPr lang="en-US" sz="1600" b="1" dirty="0" err="1">
                <a:solidFill>
                  <a:schemeClr val="bg1"/>
                </a:solidFill>
                <a:ea typeface="MS PGothic"/>
                <a:cs typeface="MS PGothic"/>
              </a:rPr>
              <a:t>pC</a:t>
            </a:r>
            <a:endParaRPr lang="en-US" sz="1600" b="1" dirty="0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21515" name="Text Box 7"/>
          <p:cNvSpPr txBox="1">
            <a:spLocks noChangeArrowheads="1"/>
          </p:cNvSpPr>
          <p:nvPr/>
        </p:nvSpPr>
        <p:spPr bwMode="auto">
          <a:xfrm>
            <a:off x="4924425" y="1792288"/>
            <a:ext cx="906463" cy="296862"/>
          </a:xfrm>
          <a:prstGeom prst="rect">
            <a:avLst/>
          </a:prstGeom>
          <a:solidFill>
            <a:srgbClr val="00DC02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algn="ctr" defTabSz="957263" eaLnBrk="0" hangingPunct="0"/>
            <a:r>
              <a:rPr lang="en-US" sz="1600" b="1" dirty="0">
                <a:solidFill>
                  <a:schemeClr val="bg1"/>
                </a:solidFill>
                <a:ea typeface="MS PGothic"/>
                <a:cs typeface="MS PGothic"/>
              </a:rPr>
              <a:t>400 </a:t>
            </a:r>
            <a:r>
              <a:rPr lang="en-US" sz="1600" b="1" dirty="0" err="1">
                <a:solidFill>
                  <a:schemeClr val="bg1"/>
                </a:solidFill>
                <a:ea typeface="MS PGothic"/>
                <a:cs typeface="MS PGothic"/>
              </a:rPr>
              <a:t>pC</a:t>
            </a:r>
            <a:endParaRPr lang="en-US" sz="1600" b="1" dirty="0">
              <a:solidFill>
                <a:schemeClr val="bg1"/>
              </a:solidFill>
              <a:ea typeface="MS PGothic"/>
              <a:cs typeface="MS PGothic"/>
            </a:endParaRPr>
          </a:p>
        </p:txBody>
      </p:sp>
      <p:pic>
        <p:nvPicPr>
          <p:cNvPr id="21516" name="Immagine 16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975" y="1211263"/>
            <a:ext cx="427038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CasellaDiTesto 17"/>
          <p:cNvSpPr txBox="1">
            <a:spLocks noChangeArrowheads="1"/>
          </p:cNvSpPr>
          <p:nvPr/>
        </p:nvSpPr>
        <p:spPr bwMode="auto">
          <a:xfrm>
            <a:off x="1549400" y="4384675"/>
            <a:ext cx="1098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On crest</a:t>
            </a:r>
          </a:p>
        </p:txBody>
      </p:sp>
      <p:sp>
        <p:nvSpPr>
          <p:cNvPr id="21518" name="CasellaDiTesto 18"/>
          <p:cNvSpPr txBox="1">
            <a:spLocks noChangeArrowheads="1"/>
          </p:cNvSpPr>
          <p:nvPr/>
        </p:nvSpPr>
        <p:spPr bwMode="auto">
          <a:xfrm>
            <a:off x="3282950" y="4387850"/>
            <a:ext cx="1514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Compression</a:t>
            </a:r>
          </a:p>
        </p:txBody>
      </p:sp>
      <p:sp>
        <p:nvSpPr>
          <p:cNvPr id="21519" name="CasellaDiTesto 19"/>
          <p:cNvSpPr txBox="1">
            <a:spLocks noChangeArrowheads="1"/>
          </p:cNvSpPr>
          <p:nvPr/>
        </p:nvSpPr>
        <p:spPr bwMode="auto">
          <a:xfrm>
            <a:off x="4948238" y="4391025"/>
            <a:ext cx="17002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Max</a:t>
            </a:r>
          </a:p>
          <a:p>
            <a:pPr algn="ctr"/>
            <a:r>
              <a:rPr lang="en-GB" sz="1600" b="1"/>
              <a:t>Compression</a:t>
            </a:r>
          </a:p>
        </p:txBody>
      </p:sp>
      <p:sp>
        <p:nvSpPr>
          <p:cNvPr id="21520" name="CasellaDiTesto 20"/>
          <p:cNvSpPr txBox="1">
            <a:spLocks noChangeArrowheads="1"/>
          </p:cNvSpPr>
          <p:nvPr/>
        </p:nvSpPr>
        <p:spPr bwMode="auto">
          <a:xfrm>
            <a:off x="6789738" y="4381500"/>
            <a:ext cx="1546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/>
              <a:t>Over</a:t>
            </a:r>
          </a:p>
          <a:p>
            <a:pPr algn="ctr"/>
            <a:r>
              <a:rPr lang="en-GB" sz="1600" b="1"/>
              <a:t>Compression</a:t>
            </a:r>
          </a:p>
        </p:txBody>
      </p:sp>
      <p:pic>
        <p:nvPicPr>
          <p:cNvPr id="21521" name="Immagine 22" descr="OnCrestQuadScan.gif"/>
          <p:cNvPicPr>
            <a:picLocks noChangeAspect="1"/>
          </p:cNvPicPr>
          <p:nvPr/>
        </p:nvPicPr>
        <p:blipFill>
          <a:blip r:embed="rId6" cstate="print"/>
          <a:srcRect l="10004" t="24452" r="6641" b="26646"/>
          <a:stretch>
            <a:fillRect/>
          </a:stretch>
        </p:blipFill>
        <p:spPr bwMode="auto">
          <a:xfrm>
            <a:off x="4787900" y="4941888"/>
            <a:ext cx="36004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668430" y="5877340"/>
            <a:ext cx="906463" cy="542539"/>
          </a:xfrm>
          <a:prstGeom prst="rect">
            <a:avLst/>
          </a:prstGeom>
          <a:solidFill>
            <a:srgbClr val="00DC02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algn="ctr" defTabSz="957263" eaLnBrk="0" hangingPunct="0"/>
            <a:r>
              <a:rPr lang="en-US" sz="1600" b="1" dirty="0" smtClean="0">
                <a:solidFill>
                  <a:schemeClr val="bg1"/>
                </a:solidFill>
                <a:ea typeface="MS PGothic"/>
                <a:cs typeface="MS PGothic"/>
              </a:rPr>
              <a:t>Single pulse</a:t>
            </a:r>
            <a:endParaRPr lang="en-US" sz="1600" b="1" dirty="0">
              <a:solidFill>
                <a:schemeClr val="bg1"/>
              </a:solidFill>
              <a:ea typeface="MS PGothic"/>
              <a:cs typeface="MS PGothic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410" y="5733320"/>
            <a:ext cx="906463" cy="788760"/>
          </a:xfrm>
          <a:prstGeom prst="rect">
            <a:avLst/>
          </a:prstGeom>
          <a:solidFill>
            <a:srgbClr val="00DC02"/>
          </a:solidFill>
          <a:ln w="9525">
            <a:noFill/>
            <a:miter lim="800000"/>
            <a:headEnd/>
            <a:tailEnd/>
          </a:ln>
        </p:spPr>
        <p:txBody>
          <a:bodyPr lIns="49614" tIns="24806" rIns="49614" bIns="24806">
            <a:spAutoFit/>
          </a:bodyPr>
          <a:lstStyle/>
          <a:p>
            <a:pPr algn="ctr" defTabSz="957263" eaLnBrk="0" hangingPunct="0"/>
            <a:r>
              <a:rPr lang="en-US" sz="1600" b="1" dirty="0" smtClean="0">
                <a:solidFill>
                  <a:schemeClr val="bg1"/>
                </a:solidFill>
                <a:ea typeface="MS PGothic"/>
                <a:cs typeface="MS PGothic"/>
              </a:rPr>
              <a:t>Four-pulses beam</a:t>
            </a:r>
            <a:endParaRPr lang="en-US" sz="1600" b="1" dirty="0">
              <a:solidFill>
                <a:schemeClr val="bg1"/>
              </a:solidFill>
              <a:ea typeface="MS PGothic"/>
              <a:cs typeface="MS P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63" y="2695575"/>
            <a:ext cx="36322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arentesi graffa chiusa 1"/>
          <p:cNvSpPr/>
          <p:nvPr/>
        </p:nvSpPr>
        <p:spPr bwMode="auto">
          <a:xfrm flipH="1">
            <a:off x="3013075" y="5070475"/>
            <a:ext cx="150813" cy="1111250"/>
          </a:xfrm>
          <a:prstGeom prst="rightBrace">
            <a:avLst/>
          </a:prstGeom>
          <a:noFill/>
          <a:ln w="12700" cap="sq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latin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443163" y="5441950"/>
            <a:ext cx="56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Arial" charset="0"/>
              </a:rPr>
              <a:t>50p</a:t>
            </a:r>
          </a:p>
        </p:txBody>
      </p:sp>
      <p:sp>
        <p:nvSpPr>
          <p:cNvPr id="4" name="Parentesi graffa chiusa 3"/>
          <p:cNvSpPr/>
          <p:nvPr/>
        </p:nvSpPr>
        <p:spPr bwMode="auto">
          <a:xfrm flipH="1">
            <a:off x="3163888" y="4638675"/>
            <a:ext cx="122237" cy="431800"/>
          </a:xfrm>
          <a:prstGeom prst="rightBrace">
            <a:avLst/>
          </a:prstGeom>
          <a:noFill/>
          <a:ln w="12700" cap="sq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latin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43163" y="4670425"/>
            <a:ext cx="6985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>
                    <a:lumMod val="10000"/>
                  </a:schemeClr>
                </a:solidFill>
                <a:latin typeface="Arial" charset="0"/>
              </a:rPr>
              <a:t>100p</a:t>
            </a:r>
          </a:p>
        </p:txBody>
      </p:sp>
      <p:sp>
        <p:nvSpPr>
          <p:cNvPr id="70680" name="Titolo 7"/>
          <p:cNvSpPr>
            <a:spLocks noGrp="1"/>
          </p:cNvSpPr>
          <p:nvPr>
            <p:ph type="title"/>
          </p:nvPr>
        </p:nvSpPr>
        <p:spPr>
          <a:xfrm>
            <a:off x="436563" y="387350"/>
            <a:ext cx="8226425" cy="746125"/>
          </a:xfrm>
        </p:spPr>
        <p:txBody>
          <a:bodyPr/>
          <a:lstStyle/>
          <a:p>
            <a:r>
              <a:rPr lang="it-IT" sz="2800" dirty="0" smtClean="0"/>
              <a:t>Three </a:t>
            </a:r>
            <a:r>
              <a:rPr lang="it-IT" sz="2800" dirty="0" err="1" smtClean="0"/>
              <a:t>stages</a:t>
            </a:r>
            <a:r>
              <a:rPr lang="it-IT" sz="2800" dirty="0" smtClean="0"/>
              <a:t> </a:t>
            </a:r>
            <a:r>
              <a:rPr lang="it-IT" sz="2800" dirty="0" err="1" smtClean="0"/>
              <a:t>cascade</a:t>
            </a:r>
            <a:r>
              <a:rPr lang="it-IT" sz="2800" dirty="0" smtClean="0"/>
              <a:t> – </a:t>
            </a:r>
            <a:r>
              <a:rPr lang="it-IT" sz="2400" dirty="0" err="1" smtClean="0"/>
              <a:t>seed</a:t>
            </a:r>
            <a:r>
              <a:rPr lang="it-IT" sz="2400" dirty="0" smtClean="0"/>
              <a:t> at 266nm – </a:t>
            </a:r>
            <a:r>
              <a:rPr lang="it-IT" sz="2400" dirty="0" err="1" smtClean="0"/>
              <a:t>final</a:t>
            </a:r>
            <a:r>
              <a:rPr lang="it-IT" sz="2400" dirty="0" smtClean="0"/>
              <a:t> </a:t>
            </a:r>
            <a:r>
              <a:rPr lang="el-GR" sz="2400" dirty="0" smtClean="0"/>
              <a:t>λ</a:t>
            </a:r>
            <a:r>
              <a:rPr lang="it-IT" sz="2400" dirty="0" smtClean="0"/>
              <a:t>=66nm</a:t>
            </a:r>
          </a:p>
        </p:txBody>
      </p:sp>
      <p:pic>
        <p:nvPicPr>
          <p:cNvPr id="7068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0" y="1124680"/>
            <a:ext cx="4464000" cy="530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Status and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Achievements</a:t>
            </a:r>
            <a:endParaRPr lang="it-IT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egnaposto contenuto 14"/>
          <p:cNvSpPr>
            <a:spLocks noGrp="1"/>
          </p:cNvSpPr>
          <p:nvPr>
            <p:ph idx="1"/>
          </p:nvPr>
        </p:nvSpPr>
        <p:spPr>
          <a:xfrm>
            <a:off x="107380" y="1268700"/>
            <a:ext cx="8425170" cy="1540760"/>
          </a:xfrm>
        </p:spPr>
        <p:txBody>
          <a:bodyPr/>
          <a:lstStyle/>
          <a:p>
            <a:pPr algn="just">
              <a:buNone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Among the different uses of FLAME, the scientific program includes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self-injection and external injection experiments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the realization of an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X-ray source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based on the Thomson backscattering. </a:t>
            </a:r>
          </a:p>
          <a:p>
            <a:pPr algn="just">
              <a:buNone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A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careful characterization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of FLAME performances was carried out during the commissioning,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with particular attention to the transverse beam quality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6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0355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20355"/>
            <a:ext cx="2133600" cy="365125"/>
          </a:xfrm>
        </p:spPr>
        <p:txBody>
          <a:bodyPr/>
          <a:lstStyle/>
          <a:p>
            <a:pPr>
              <a:defRPr/>
            </a:pPr>
            <a:fld id="{F28F7961-CBD5-4861-B913-FD33AAEB8643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9" descr="S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590" y="2761209"/>
            <a:ext cx="3960000" cy="246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E:\backup\enrica\My_seminars\44thLNF_SC\Wave_Las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410" y="2919692"/>
            <a:ext cx="4500000" cy="202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egnaposto contenuto 14"/>
          <p:cNvSpPr txBox="1">
            <a:spLocks/>
          </p:cNvSpPr>
          <p:nvPr/>
        </p:nvSpPr>
        <p:spPr bwMode="auto">
          <a:xfrm>
            <a:off x="323410" y="5301260"/>
            <a:ext cx="8425170" cy="11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The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phase front pattern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remains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very stable from shot to shot at a given pulse energy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cs typeface="Arial" pitchFamily="34" charset="0"/>
              <a:sym typeface="Wingdings" pitchFamily="2" charset="2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	 Phase front correction with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adaptive optics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 will allow to achieve a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high quality focal spot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 (by the </a:t>
            </a:r>
            <a:r>
              <a:rPr lang="en-US" sz="1600" u="sng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end of 2012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  <a:sym typeface="Wingdings" pitchFamily="2" charset="2"/>
              </a:rPr>
              <a:t>)</a:t>
            </a:r>
            <a:endParaRPr lang="en-US" sz="1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6100" y="3529013"/>
            <a:ext cx="212883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683" name="Gruppo 5"/>
          <p:cNvGrpSpPr>
            <a:grpSpLocks/>
          </p:cNvGrpSpPr>
          <p:nvPr/>
        </p:nvGrpSpPr>
        <p:grpSpPr bwMode="auto">
          <a:xfrm>
            <a:off x="1098550" y="1408113"/>
            <a:ext cx="5729288" cy="4064000"/>
            <a:chOff x="1343025" y="1484846"/>
            <a:chExt cx="5729288" cy="4063577"/>
          </a:xfrm>
        </p:grpSpPr>
        <p:pic>
          <p:nvPicPr>
            <p:cNvPr id="7169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3025" y="4257930"/>
              <a:ext cx="5729288" cy="129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3025" y="1484846"/>
              <a:ext cx="5729288" cy="1282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43025" y="2851471"/>
              <a:ext cx="5729288" cy="133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684" name="Titolo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602662" cy="1143000"/>
          </a:xfrm>
        </p:spPr>
        <p:txBody>
          <a:bodyPr/>
          <a:lstStyle/>
          <a:p>
            <a:r>
              <a:rPr lang="it-IT" sz="2800" smtClean="0"/>
              <a:t>Pulse/spectrum at the end of the three stages</a:t>
            </a:r>
          </a:p>
        </p:txBody>
      </p:sp>
      <p:sp>
        <p:nvSpPr>
          <p:cNvPr id="71685" name="CasellaDiTesto 3"/>
          <p:cNvSpPr txBox="1">
            <a:spLocks noChangeArrowheads="1"/>
          </p:cNvSpPr>
          <p:nvPr/>
        </p:nvSpPr>
        <p:spPr bwMode="auto">
          <a:xfrm>
            <a:off x="0" y="2008188"/>
            <a:ext cx="1098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1°  stage</a:t>
            </a:r>
          </a:p>
        </p:txBody>
      </p:sp>
      <p:sp>
        <p:nvSpPr>
          <p:cNvPr id="71686" name="CasellaDiTesto 8"/>
          <p:cNvSpPr txBox="1">
            <a:spLocks noChangeArrowheads="1"/>
          </p:cNvSpPr>
          <p:nvPr/>
        </p:nvSpPr>
        <p:spPr bwMode="auto">
          <a:xfrm>
            <a:off x="17463" y="3254375"/>
            <a:ext cx="1035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2° stage</a:t>
            </a:r>
          </a:p>
        </p:txBody>
      </p:sp>
      <p:sp>
        <p:nvSpPr>
          <p:cNvPr id="71687" name="CasellaDiTesto 9"/>
          <p:cNvSpPr txBox="1">
            <a:spLocks noChangeArrowheads="1"/>
          </p:cNvSpPr>
          <p:nvPr/>
        </p:nvSpPr>
        <p:spPr bwMode="auto">
          <a:xfrm>
            <a:off x="55563" y="4533900"/>
            <a:ext cx="109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3°  stage</a:t>
            </a:r>
          </a:p>
        </p:txBody>
      </p:sp>
      <p:sp>
        <p:nvSpPr>
          <p:cNvPr id="71688" name="CasellaDiTesto 4"/>
          <p:cNvSpPr txBox="1">
            <a:spLocks noChangeArrowheads="1"/>
          </p:cNvSpPr>
          <p:nvPr/>
        </p:nvSpPr>
        <p:spPr bwMode="auto">
          <a:xfrm>
            <a:off x="1895475" y="6018213"/>
            <a:ext cx="3827463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20 </a:t>
            </a:r>
            <a:r>
              <a:rPr lang="it-IT" dirty="0" err="1"/>
              <a:t>fs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(</a:t>
            </a:r>
            <a:r>
              <a:rPr lang="it-IT" dirty="0" err="1"/>
              <a:t>fwhm</a:t>
            </a:r>
            <a:r>
              <a:rPr lang="it-IT" dirty="0"/>
              <a:t>)</a:t>
            </a:r>
          </a:p>
          <a:p>
            <a:r>
              <a:rPr lang="it-IT" dirty="0"/>
              <a:t>Up </a:t>
            </a:r>
            <a:r>
              <a:rPr lang="it-IT" dirty="0" err="1"/>
              <a:t>to</a:t>
            </a:r>
            <a:r>
              <a:rPr lang="it-IT" dirty="0"/>
              <a:t> 1 </a:t>
            </a:r>
            <a:r>
              <a:rPr lang="it-IT" dirty="0" err="1"/>
              <a:t>uJ</a:t>
            </a:r>
            <a:r>
              <a:rPr lang="it-IT" dirty="0"/>
              <a:t>  @ 66nm</a:t>
            </a:r>
          </a:p>
        </p:txBody>
      </p:sp>
      <p:cxnSp>
        <p:nvCxnSpPr>
          <p:cNvPr id="71689" name="Connettore 2 6"/>
          <p:cNvCxnSpPr>
            <a:cxnSpLocks noChangeShapeType="1"/>
          </p:cNvCxnSpPr>
          <p:nvPr/>
        </p:nvCxnSpPr>
        <p:spPr bwMode="auto">
          <a:xfrm flipH="1" flipV="1">
            <a:off x="2857500" y="4826000"/>
            <a:ext cx="828675" cy="1192213"/>
          </a:xfrm>
          <a:prstGeom prst="straightConnector1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71690" name="Connettore 2 15"/>
          <p:cNvCxnSpPr>
            <a:cxnSpLocks noChangeShapeType="1"/>
            <a:stCxn id="71688" idx="0"/>
          </p:cNvCxnSpPr>
          <p:nvPr/>
        </p:nvCxnSpPr>
        <p:spPr bwMode="auto">
          <a:xfrm flipV="1">
            <a:off x="3808413" y="5899150"/>
            <a:ext cx="4602162" cy="119063"/>
          </a:xfrm>
          <a:prstGeom prst="straightConnector1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data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NTA Meeting, Roma, 11/10/2011 -&gt; LNF, 10/11/2011</a:t>
            </a:r>
            <a:endParaRPr lang="en-US"/>
          </a:p>
        </p:txBody>
      </p:sp>
      <p:sp>
        <p:nvSpPr>
          <p:cNvPr id="37891" name="CasellaDiTesto 2"/>
          <p:cNvSpPr txBox="1">
            <a:spLocks noChangeArrowheads="1"/>
          </p:cNvSpPr>
          <p:nvPr/>
        </p:nvSpPr>
        <p:spPr bwMode="auto">
          <a:xfrm>
            <a:off x="228600" y="1905000"/>
            <a:ext cx="8153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dirty="0" err="1">
                <a:latin typeface="Calibri" pitchFamily="34" charset="0"/>
              </a:rPr>
              <a:t>Interaction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Chamber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for</a:t>
            </a:r>
            <a:r>
              <a:rPr lang="it-IT" sz="2800" dirty="0">
                <a:latin typeface="Calibri" pitchFamily="34" charset="0"/>
              </a:rPr>
              <a:t> EXT-INJ and COMB</a:t>
            </a:r>
          </a:p>
          <a:p>
            <a:r>
              <a:rPr lang="it-IT" sz="2800" dirty="0" err="1">
                <a:latin typeface="Calibri" pitchFamily="34" charset="0"/>
              </a:rPr>
              <a:t>must</a:t>
            </a:r>
            <a:r>
              <a:rPr lang="it-IT" sz="2800" dirty="0">
                <a:latin typeface="Calibri" pitchFamily="34" charset="0"/>
              </a:rPr>
              <a:t> </a:t>
            </a:r>
            <a:r>
              <a:rPr lang="it-IT" sz="2800" dirty="0" err="1">
                <a:latin typeface="Calibri" pitchFamily="34" charset="0"/>
              </a:rPr>
              <a:t>contain</a:t>
            </a:r>
            <a:r>
              <a:rPr lang="it-IT" sz="2800" dirty="0">
                <a:latin typeface="Calibri" pitchFamily="34" charset="0"/>
              </a:rPr>
              <a:t>:							</a:t>
            </a: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Calibri" pitchFamily="34" charset="0"/>
              </a:rPr>
              <a:t> OAP </a:t>
            </a:r>
            <a:r>
              <a:rPr lang="it-IT" dirty="0" err="1">
                <a:latin typeface="Calibri" pitchFamily="34" charset="0"/>
              </a:rPr>
              <a:t>with</a:t>
            </a:r>
            <a:r>
              <a:rPr lang="it-IT" dirty="0">
                <a:latin typeface="Calibri" pitchFamily="34" charset="0"/>
              </a:rPr>
              <a:t> 75 cm </a:t>
            </a:r>
            <a:r>
              <a:rPr lang="it-IT" dirty="0" err="1">
                <a:latin typeface="Calibri" pitchFamily="34" charset="0"/>
              </a:rPr>
              <a:t>focal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length</a:t>
            </a:r>
            <a:r>
              <a:rPr lang="it-IT" dirty="0">
                <a:latin typeface="Calibri" pitchFamily="34" charset="0"/>
              </a:rPr>
              <a:t> (8 mm </a:t>
            </a:r>
            <a:r>
              <a:rPr lang="it-IT" dirty="0" err="1">
                <a:latin typeface="Calibri" pitchFamily="34" charset="0"/>
              </a:rPr>
              <a:t>hole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diam</a:t>
            </a:r>
            <a:r>
              <a:rPr lang="it-IT" dirty="0">
                <a:latin typeface="Calibri" pitchFamily="34" charset="0"/>
              </a:rPr>
              <a:t>)					</a:t>
            </a:r>
          </a:p>
          <a:p>
            <a:pPr>
              <a:buFont typeface="Arial" pitchFamily="34" charset="0"/>
              <a:buChar char="•"/>
            </a:pPr>
            <a:r>
              <a:rPr lang="it-IT" dirty="0" err="1">
                <a:latin typeface="Calibri" pitchFamily="34" charset="0"/>
              </a:rPr>
              <a:t>Adiabatic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Focusing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element</a:t>
            </a:r>
            <a:r>
              <a:rPr lang="it-IT" dirty="0">
                <a:latin typeface="Calibri" pitchFamily="34" charset="0"/>
              </a:rPr>
              <a:t> (</a:t>
            </a:r>
            <a:r>
              <a:rPr lang="it-IT" dirty="0" err="1">
                <a:latin typeface="Calibri" pitchFamily="34" charset="0"/>
              </a:rPr>
              <a:t>permanent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quadrupole</a:t>
            </a:r>
            <a:r>
              <a:rPr lang="it-IT" dirty="0">
                <a:latin typeface="Calibri" pitchFamily="34" charset="0"/>
              </a:rPr>
              <a:t> or laser focus inside </a:t>
            </a:r>
            <a:r>
              <a:rPr lang="it-IT" dirty="0" err="1">
                <a:latin typeface="Calibri" pitchFamily="34" charset="0"/>
              </a:rPr>
              <a:t>capillary</a:t>
            </a:r>
            <a:r>
              <a:rPr lang="it-IT" dirty="0">
                <a:latin typeface="Calibri" pitchFamily="34" charset="0"/>
              </a:rPr>
              <a:t>): a common </a:t>
            </a:r>
            <a:r>
              <a:rPr lang="it-IT" dirty="0" err="1">
                <a:latin typeface="Calibri" pitchFamily="34" charset="0"/>
              </a:rPr>
              <a:t>solution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to</a:t>
            </a:r>
            <a:r>
              <a:rPr lang="it-IT" dirty="0">
                <a:latin typeface="Calibri" pitchFamily="34" charset="0"/>
              </a:rPr>
              <a:t> COMB				</a:t>
            </a:r>
          </a:p>
          <a:p>
            <a:pPr>
              <a:buFont typeface="Arial" pitchFamily="34" charset="0"/>
              <a:buChar char="•"/>
            </a:pPr>
            <a:r>
              <a:rPr lang="it-IT" dirty="0">
                <a:latin typeface="Calibri" pitchFamily="34" charset="0"/>
              </a:rPr>
              <a:t> &lt; 20 cm </a:t>
            </a:r>
            <a:r>
              <a:rPr lang="it-IT" dirty="0" err="1">
                <a:latin typeface="Calibri" pitchFamily="34" charset="0"/>
              </a:rPr>
              <a:t>Capillary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supported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by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Exapod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Acceleration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Beamline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COMB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858CD084-0C58-4B73-AFE9-A3648F7EDA2A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62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testo 4"/>
          <p:cNvSpPr txBox="1">
            <a:spLocks/>
          </p:cNvSpPr>
          <p:nvPr/>
        </p:nvSpPr>
        <p:spPr bwMode="auto">
          <a:xfrm>
            <a:off x="323410" y="1585470"/>
            <a:ext cx="8361803" cy="486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1800" marR="0" lvl="0" indent="-323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13"/>
              </a:spcAft>
              <a:buClr>
                <a:srgbClr val="0066CC"/>
              </a:buClr>
              <a:buSzPct val="45000"/>
              <a:buFont typeface="StarSymbo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DejaVu Sans"/>
                <a:cs typeface="DejaVu Sans"/>
              </a:rPr>
              <a:t>Electron bunch (COMB)</a:t>
            </a:r>
          </a:p>
          <a:p>
            <a:pPr marL="863600" marR="0" lvl="1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138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4-pulses with 200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pC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 (total)</a:t>
            </a:r>
          </a:p>
          <a:p>
            <a:pPr marL="863600" marR="0" lvl="1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138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Energy: 120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MeV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itchFamily="34" charset="0"/>
              <a:ea typeface="DejaVu Sans"/>
              <a:cs typeface="DejaVu Sans"/>
            </a:endParaRPr>
          </a:p>
          <a:p>
            <a:pPr marL="863600" marR="0" lvl="1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138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Length 250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fs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 (FWHM); distance: 1.2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ps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itchFamily="34" charset="0"/>
              <a:ea typeface="DejaVu Sans"/>
              <a:cs typeface="DejaVu Sans"/>
            </a:endParaRPr>
          </a:p>
          <a:p>
            <a:pPr marL="863600" marR="0" lvl="1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138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Distance from observation point: 2.0 mm</a:t>
            </a:r>
          </a:p>
          <a:p>
            <a:pPr marL="431800" marR="0" lvl="0" indent="-323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13"/>
              </a:spcAft>
              <a:buClr>
                <a:srgbClr val="0066CC"/>
              </a:buClr>
              <a:buSzPct val="45000"/>
              <a:buFont typeface="StarSymbo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DejaVu Sans"/>
                <a:cs typeface="DejaVu Sans"/>
              </a:rPr>
              <a:t>Laser pulse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DejaVu Sans"/>
                <a:cs typeface="DejaVu Sans"/>
              </a:rPr>
              <a:t>(from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F6611"/>
                </a:solidFill>
                <a:effectLst/>
                <a:uLnTx/>
                <a:uFillTx/>
                <a:latin typeface="Arial" pitchFamily="34" charset="0"/>
                <a:ea typeface="DejaVu Sans"/>
                <a:cs typeface="DejaVu Sans"/>
              </a:rPr>
              <a:t>photocatode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F6611"/>
                </a:solidFill>
                <a:effectLst/>
                <a:uLnTx/>
                <a:uFillTx/>
                <a:latin typeface="Arial" pitchFamily="34" charset="0"/>
                <a:ea typeface="DejaVu Sans"/>
                <a:cs typeface="DejaVu Sans"/>
              </a:rPr>
              <a:t> laser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DejaVu Sans"/>
                <a:cs typeface="DejaVu Sans"/>
              </a:rPr>
              <a:t>)</a:t>
            </a:r>
          </a:p>
          <a:p>
            <a:pPr marL="889000" lvl="1" indent="-323850" eaLnBrk="0" hangingPunct="0">
              <a:spcAft>
                <a:spcPts val="1413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Wavelength: 800nm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Ti:Sa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)</a:t>
            </a:r>
          </a:p>
          <a:p>
            <a:pPr marL="889000" lvl="1" indent="-323850" eaLnBrk="0" hangingPunct="0">
              <a:spcAft>
                <a:spcPts val="1413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Duration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rms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): 100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fs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itchFamily="34" charset="0"/>
              <a:ea typeface="DejaVu Sans"/>
              <a:cs typeface="DejaVu Sans"/>
            </a:endParaRPr>
          </a:p>
          <a:p>
            <a:pPr marL="889000" lvl="1" indent="-323850" eaLnBrk="0" hangingPunct="0">
              <a:spcAft>
                <a:spcPts val="1413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Energy pulse: 1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μJ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itchFamily="34" charset="0"/>
              <a:ea typeface="DejaVu Sans"/>
              <a:cs typeface="DejaVu Sans"/>
            </a:endParaRPr>
          </a:p>
          <a:p>
            <a:pPr marL="889000" lvl="1" indent="-323850" eaLnBrk="0" hangingPunct="0">
              <a:spcAft>
                <a:spcPts val="1413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Crystal incidence angle: 30°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(high induced birefringence and low reflection losses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)</a:t>
            </a:r>
          </a:p>
          <a:p>
            <a:pPr marL="889000" lvl="1" indent="-323850" eaLnBrk="0" hangingPunct="0">
              <a:spcAft>
                <a:spcPts val="1413"/>
              </a:spcAft>
              <a:buClr>
                <a:schemeClr val="tx2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Laser diameter must be related to bunch length → 5 mm to scan pulses of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Δt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=10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rebuchet MS" pitchFamily="34" charset="0"/>
                <a:ea typeface="DejaVu Sans"/>
                <a:cs typeface="DejaVu Sans"/>
              </a:rPr>
              <a:t>ps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itchFamily="34" charset="0"/>
              <a:ea typeface="DejaVu Sans"/>
              <a:cs typeface="DejaVu Sans"/>
            </a:endParaRPr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>
          <a:blip r:embed="rId3" cstate="print"/>
          <a:srcRect l="4231" r="5906"/>
          <a:stretch>
            <a:fillRect/>
          </a:stretch>
        </p:blipFill>
        <p:spPr bwMode="auto">
          <a:xfrm>
            <a:off x="5112580" y="1844779"/>
            <a:ext cx="3708000" cy="309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igura a mano libera 11"/>
          <p:cNvSpPr/>
          <p:nvPr/>
        </p:nvSpPr>
        <p:spPr>
          <a:xfrm rot="5400000">
            <a:off x="7465738" y="4279783"/>
            <a:ext cx="498475" cy="930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4" h="508" fill="none">
                <a:moveTo>
                  <a:pt x="0" y="508"/>
                </a:moveTo>
                <a:lnTo>
                  <a:pt x="1524" y="508"/>
                </a:lnTo>
                <a:lnTo>
                  <a:pt x="1524" y="0"/>
                </a:lnTo>
                <a:lnTo>
                  <a:pt x="0" y="0"/>
                </a:lnTo>
              </a:path>
            </a:pathLst>
          </a:custGeom>
          <a:noFill/>
          <a:ln w="18000">
            <a:solidFill>
              <a:srgbClr val="FF0000"/>
            </a:solidFill>
            <a:prstDash val="solid"/>
          </a:ln>
        </p:spPr>
        <p:txBody>
          <a:bodyPr wrap="none" lIns="89803" tIns="48983" rIns="89803" bIns="48983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339765" y="4653170"/>
            <a:ext cx="1120775" cy="244475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100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250 </a:t>
            </a:r>
            <a:r>
              <a:rPr lang="en-US" sz="1100" dirty="0" err="1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fs</a:t>
            </a:r>
            <a:r>
              <a:rPr lang="en-US" sz="1100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 (FWHM)</a:t>
            </a:r>
          </a:p>
        </p:txBody>
      </p:sp>
      <p:sp>
        <p:nvSpPr>
          <p:cNvPr id="15" name="Figura a mano libera 14"/>
          <p:cNvSpPr/>
          <p:nvPr/>
        </p:nvSpPr>
        <p:spPr>
          <a:xfrm rot="5400000">
            <a:off x="7542419" y="1946691"/>
            <a:ext cx="503238" cy="180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43" h="757" fill="none">
                <a:moveTo>
                  <a:pt x="1543" y="757"/>
                </a:moveTo>
                <a:lnTo>
                  <a:pt x="19" y="757"/>
                </a:lnTo>
                <a:lnTo>
                  <a:pt x="0" y="0"/>
                </a:lnTo>
                <a:lnTo>
                  <a:pt x="1524" y="0"/>
                </a:lnTo>
              </a:path>
            </a:pathLst>
          </a:custGeom>
          <a:noFill/>
          <a:ln w="18000">
            <a:solidFill>
              <a:srgbClr val="FF0000"/>
            </a:solidFill>
            <a:prstDash val="solid"/>
          </a:ln>
        </p:spPr>
        <p:txBody>
          <a:bodyPr wrap="none" lIns="89803" tIns="48983" rIns="89803" bIns="48983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551215" y="1515620"/>
            <a:ext cx="584154" cy="259473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200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1.2 </a:t>
            </a:r>
            <a:r>
              <a:rPr lang="en-US" sz="1200" dirty="0" err="1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ps</a:t>
            </a:r>
            <a:endParaRPr lang="en-US" sz="1200" dirty="0">
              <a:solidFill>
                <a:srgbClr val="FF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olo 1"/>
          <p:cNvSpPr>
            <a:spLocks noGrp="1"/>
          </p:cNvSpPr>
          <p:nvPr>
            <p:ph type="title"/>
          </p:nvPr>
        </p:nvSpPr>
        <p:spPr>
          <a:xfrm>
            <a:off x="457200" y="33178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Plasma Acceleration Beamline: COMB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858CD084-0C58-4B73-AFE9-A3648F7EDA2A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63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20" name="Immagine 1"/>
          <p:cNvPicPr>
            <a:picLocks noChangeAspect="1"/>
          </p:cNvPicPr>
          <p:nvPr/>
        </p:nvPicPr>
        <p:blipFill>
          <a:blip r:embed="rId3" cstate="print"/>
          <a:srcRect l="9000" t="3179" r="8446" b="3214"/>
          <a:stretch>
            <a:fillRect/>
          </a:stretch>
        </p:blipFill>
        <p:spPr bwMode="auto">
          <a:xfrm>
            <a:off x="828675" y="1484730"/>
            <a:ext cx="7548563" cy="439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20"/>
          <p:cNvSpPr txBox="1"/>
          <p:nvPr/>
        </p:nvSpPr>
        <p:spPr>
          <a:xfrm>
            <a:off x="1973263" y="5038153"/>
            <a:ext cx="638175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240 </a:t>
            </a:r>
            <a:r>
              <a:rPr lang="en-US" sz="1300" b="1" dirty="0" err="1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fs</a:t>
            </a:r>
            <a:endParaRPr lang="en-US" sz="1300" b="1" dirty="0">
              <a:solidFill>
                <a:srgbClr val="FF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541713" y="5038153"/>
            <a:ext cx="636587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240 </a:t>
            </a:r>
            <a:r>
              <a:rPr lang="en-US" sz="1300" b="1" dirty="0" err="1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fs</a:t>
            </a:r>
            <a:endParaRPr lang="en-US" sz="1300" b="1" dirty="0">
              <a:solidFill>
                <a:srgbClr val="FF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141913" y="5038153"/>
            <a:ext cx="638175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245 </a:t>
            </a:r>
            <a:r>
              <a:rPr lang="en-US" sz="1300" b="1" dirty="0" err="1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fs</a:t>
            </a:r>
            <a:endParaRPr lang="en-US" sz="1300" b="1" dirty="0">
              <a:solidFill>
                <a:srgbClr val="FF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710363" y="5038153"/>
            <a:ext cx="636587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290 </a:t>
            </a:r>
            <a:r>
              <a:rPr lang="en-US" sz="1300" b="1" dirty="0" err="1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fs</a:t>
            </a:r>
            <a:endParaRPr lang="en-US" sz="1300" b="1" dirty="0">
              <a:solidFill>
                <a:srgbClr val="FF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5" name="CasellaDiTesto 7"/>
          <p:cNvSpPr txBox="1">
            <a:spLocks noChangeArrowheads="1"/>
          </p:cNvSpPr>
          <p:nvPr/>
        </p:nvSpPr>
        <p:spPr bwMode="auto">
          <a:xfrm>
            <a:off x="2566988" y="1918715"/>
            <a:ext cx="136683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39" tIns="40820" rIns="81639" bIns="40820">
            <a:spAutoFit/>
          </a:bodyPr>
          <a:lstStyle/>
          <a:p>
            <a:pPr hangingPunct="0">
              <a:buSzPct val="45000"/>
              <a:buFont typeface="StarSymbol"/>
              <a:buNone/>
            </a:pPr>
            <a:r>
              <a:rPr lang="en-US" sz="1600">
                <a:ea typeface="DejaVu Sans"/>
                <a:cs typeface="DejaVu Sans"/>
              </a:rPr>
              <a:t>ZnTe, 500</a:t>
            </a:r>
            <a:r>
              <a:rPr lang="en-US" sz="1600">
                <a:cs typeface="Arial" pitchFamily="34" charset="0"/>
              </a:rPr>
              <a:t>μm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2725738" y="3209353"/>
            <a:ext cx="730250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0047FF"/>
                </a:solidFill>
                <a:latin typeface="Arial" pitchFamily="18"/>
                <a:ea typeface="DejaVu Sans" pitchFamily="2"/>
                <a:cs typeface="DejaVu Sans" pitchFamily="2"/>
              </a:rPr>
              <a:t>1.27 </a:t>
            </a:r>
            <a:r>
              <a:rPr lang="en-US" sz="1300" b="1" dirty="0" err="1">
                <a:solidFill>
                  <a:srgbClr val="0047FF"/>
                </a:solidFill>
                <a:latin typeface="Arial" pitchFamily="18"/>
                <a:ea typeface="DejaVu Sans" pitchFamily="2"/>
                <a:cs typeface="DejaVu Sans" pitchFamily="2"/>
              </a:rPr>
              <a:t>ps</a:t>
            </a:r>
            <a:endParaRPr lang="en-US" sz="1300" b="1" dirty="0">
              <a:solidFill>
                <a:srgbClr val="0047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4260850" y="2523553"/>
            <a:ext cx="730250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0047FF"/>
                </a:solidFill>
                <a:latin typeface="Arial" pitchFamily="18"/>
                <a:ea typeface="DejaVu Sans" pitchFamily="2"/>
                <a:cs typeface="DejaVu Sans" pitchFamily="2"/>
              </a:rPr>
              <a:t>1.27 </a:t>
            </a:r>
            <a:r>
              <a:rPr lang="en-US" sz="1300" b="1" dirty="0" err="1">
                <a:solidFill>
                  <a:srgbClr val="0047FF"/>
                </a:solidFill>
                <a:latin typeface="Arial" pitchFamily="18"/>
                <a:ea typeface="DejaVu Sans" pitchFamily="2"/>
                <a:cs typeface="DejaVu Sans" pitchFamily="2"/>
              </a:rPr>
              <a:t>ps</a:t>
            </a:r>
            <a:endParaRPr lang="en-US" sz="1300" b="1" dirty="0">
              <a:solidFill>
                <a:srgbClr val="0047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762625" y="1967928"/>
            <a:ext cx="730250" cy="274637"/>
          </a:xfrm>
          <a:prstGeom prst="rect">
            <a:avLst/>
          </a:prstGeom>
          <a:noFill/>
          <a:ln>
            <a:noFill/>
          </a:ln>
        </p:spPr>
        <p:txBody>
          <a:bodyPr wrap="non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0047FF"/>
                </a:solidFill>
                <a:latin typeface="Arial" pitchFamily="18"/>
                <a:ea typeface="DejaVu Sans" pitchFamily="2"/>
                <a:cs typeface="DejaVu Sans" pitchFamily="2"/>
              </a:rPr>
              <a:t>1.28 </a:t>
            </a:r>
            <a:r>
              <a:rPr lang="en-US" sz="1300" b="1" dirty="0" err="1">
                <a:solidFill>
                  <a:srgbClr val="0047FF"/>
                </a:solidFill>
                <a:latin typeface="Arial" pitchFamily="18"/>
                <a:ea typeface="DejaVu Sans" pitchFamily="2"/>
                <a:cs typeface="DejaVu Sans" pitchFamily="2"/>
              </a:rPr>
              <a:t>ps</a:t>
            </a:r>
            <a:endParaRPr lang="en-US" sz="1300" b="1" dirty="0">
              <a:solidFill>
                <a:srgbClr val="0047FF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9" name="Connettore 2 11"/>
          <p:cNvCxnSpPr>
            <a:cxnSpLocks noChangeShapeType="1"/>
          </p:cNvCxnSpPr>
          <p:nvPr/>
        </p:nvCxnSpPr>
        <p:spPr bwMode="auto">
          <a:xfrm>
            <a:off x="2154238" y="3449065"/>
            <a:ext cx="1739900" cy="12700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0" name="Connettore 2 12"/>
          <p:cNvCxnSpPr>
            <a:cxnSpLocks noChangeShapeType="1"/>
          </p:cNvCxnSpPr>
          <p:nvPr/>
        </p:nvCxnSpPr>
        <p:spPr bwMode="auto">
          <a:xfrm>
            <a:off x="3722688" y="2780728"/>
            <a:ext cx="1738312" cy="1111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1" name="Connettore 2 13"/>
          <p:cNvCxnSpPr>
            <a:cxnSpLocks noChangeShapeType="1"/>
          </p:cNvCxnSpPr>
          <p:nvPr/>
        </p:nvCxnSpPr>
        <p:spPr bwMode="auto">
          <a:xfrm>
            <a:off x="5256213" y="1948878"/>
            <a:ext cx="1739900" cy="1111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sp>
        <p:nvSpPr>
          <p:cNvPr id="32" name="Rettangolo 31"/>
          <p:cNvSpPr/>
          <p:nvPr/>
        </p:nvSpPr>
        <p:spPr>
          <a:xfrm>
            <a:off x="-108650" y="5879099"/>
            <a:ext cx="889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just" eaLnBrk="0" hangingPunct="0">
              <a:spcAft>
                <a:spcPts val="1413"/>
              </a:spcAft>
              <a:buClr>
                <a:srgbClr val="0066CC"/>
              </a:buClr>
              <a:buSzPct val="45000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DejaVu Sans"/>
                <a:cs typeface="DejaVu Sans"/>
              </a:rPr>
              <a:t>     Laser transfer line layout (from SPARC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a typeface="DejaVu Sans"/>
                <a:cs typeface="DejaVu Sans"/>
              </a:rPr>
              <a:t>photocatode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DejaVu Sans"/>
                <a:cs typeface="DejaVu Sans"/>
              </a:rPr>
              <a:t> to the EOS chamber) ready by July  </a:t>
            </a:r>
            <a:r>
              <a:rPr lang="en-US" dirty="0" smtClean="0">
                <a:solidFill>
                  <a:srgbClr val="EF6611"/>
                </a:solidFill>
                <a:ea typeface="DejaVu Sans"/>
                <a:cs typeface="DejaVu Sans"/>
                <a:sym typeface="Wingdings" pitchFamily="2" charset="2"/>
              </a:rPr>
              <a:t> </a:t>
            </a:r>
            <a:r>
              <a:rPr lang="en-US" b="1" i="1" dirty="0" smtClean="0">
                <a:solidFill>
                  <a:srgbClr val="EF6611"/>
                </a:solidFill>
                <a:ea typeface="DejaVu Sans"/>
                <a:cs typeface="DejaVu Sans"/>
              </a:rPr>
              <a:t>Completed and working apparatus before the end of 2012</a:t>
            </a:r>
            <a:endParaRPr lang="en-US" b="1" i="1" dirty="0">
              <a:solidFill>
                <a:srgbClr val="EF6611"/>
              </a:solidFill>
              <a:ea typeface="DejaVu Sans"/>
              <a:cs typeface="DejaVu San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>
          <a:xfrm>
            <a:off x="457200" y="332570"/>
            <a:ext cx="8229600" cy="122417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FEL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Time-domain 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measurements of near single-spike 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radiation</a:t>
            </a:r>
            <a:endParaRPr lang="it-IT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8C395CB-46DF-42AA-B5E6-F80540E4F22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64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magine 9" descr="Screen shot 2011-09-01 at 15.49.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120" y="2420860"/>
            <a:ext cx="3240000" cy="2422125"/>
          </a:xfrm>
          <a:prstGeom prst="rect">
            <a:avLst/>
          </a:prstGeom>
        </p:spPr>
      </p:pic>
      <p:pic>
        <p:nvPicPr>
          <p:cNvPr id="273409" name="Picture 1"/>
          <p:cNvPicPr>
            <a:picLocks noChangeAspect="1" noChangeArrowheads="1"/>
          </p:cNvPicPr>
          <p:nvPr/>
        </p:nvPicPr>
        <p:blipFill>
          <a:blip r:embed="rId4" cstate="print"/>
          <a:srcRect b="3646"/>
          <a:stretch>
            <a:fillRect/>
          </a:stretch>
        </p:blipFill>
        <p:spPr bwMode="auto">
          <a:xfrm>
            <a:off x="467430" y="2348850"/>
            <a:ext cx="4505325" cy="280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395420" y="2123538"/>
            <a:ext cx="46858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Electron </a:t>
            </a:r>
            <a:r>
              <a:rPr lang="it-IT" b="1" dirty="0" err="1" smtClean="0">
                <a:solidFill>
                  <a:schemeClr val="accent1">
                    <a:lumMod val="50000"/>
                  </a:schemeClr>
                </a:solidFill>
              </a:rPr>
              <a:t>beam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b="1" dirty="0" err="1" smtClean="0">
                <a:solidFill>
                  <a:schemeClr val="accent1">
                    <a:lumMod val="50000"/>
                  </a:schemeClr>
                </a:solidFill>
              </a:rPr>
              <a:t>undulator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accent1">
                    <a:lumMod val="50000"/>
                  </a:schemeClr>
                </a:solidFill>
              </a:rPr>
              <a:t>parameters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>
          <a:xfrm>
            <a:off x="457200" y="332570"/>
            <a:ext cx="8229600" cy="122417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FEL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Time-domain 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measurements of near single-spike </a:t>
            </a: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radiation</a:t>
            </a:r>
            <a:endParaRPr lang="it-IT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18C395CB-46DF-42AA-B5E6-F80540E4F22B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65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894" t="8495" r="1611"/>
          <a:stretch>
            <a:fillRect/>
          </a:stretch>
        </p:blipFill>
        <p:spPr bwMode="auto">
          <a:xfrm>
            <a:off x="323410" y="1844780"/>
            <a:ext cx="8459788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550" t="4437" r="5152" b="4247"/>
          <a:stretch>
            <a:fillRect/>
          </a:stretch>
        </p:blipFill>
        <p:spPr bwMode="auto">
          <a:xfrm>
            <a:off x="2772250" y="3809642"/>
            <a:ext cx="3600000" cy="271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>
          <a:xfrm>
            <a:off x="457200" y="269720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FEL </a:t>
            </a:r>
            <a:r>
              <a:rPr lang="it-IT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Coherence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Measurement</a:t>
            </a:r>
            <a:r>
              <a:rPr lang="it-IT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 at SPARC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ADA537A7-8849-44E9-8AAF-D41460700A1C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66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CasellaDiTesto 6"/>
          <p:cNvSpPr txBox="1">
            <a:spLocks noChangeArrowheads="1"/>
          </p:cNvSpPr>
          <p:nvPr/>
        </p:nvSpPr>
        <p:spPr bwMode="auto">
          <a:xfrm>
            <a:off x="7092350" y="1628750"/>
            <a:ext cx="1800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SASE regime: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</a:rPr>
              <a:t>λ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=400nm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9" name="ricentrat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 bwMode="auto">
          <a:xfrm>
            <a:off x="1124390" y="150987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0" name="Connettore 2 119"/>
          <p:cNvCxnSpPr/>
          <p:nvPr/>
        </p:nvCxnSpPr>
        <p:spPr>
          <a:xfrm>
            <a:off x="1124390" y="3643470"/>
            <a:ext cx="1981200" cy="0"/>
          </a:xfrm>
          <a:prstGeom prst="straightConnector1">
            <a:avLst/>
          </a:prstGeom>
          <a:ln w="12700">
            <a:solidFill>
              <a:srgbClr val="0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asellaDiTesto 5"/>
          <p:cNvSpPr txBox="1">
            <a:spLocks noChangeArrowheads="1"/>
          </p:cNvSpPr>
          <p:nvPr/>
        </p:nvSpPr>
        <p:spPr bwMode="auto">
          <a:xfrm>
            <a:off x="1886390" y="3654583"/>
            <a:ext cx="86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000000"/>
                </a:solidFill>
              </a:rPr>
              <a:t>6 mm</a:t>
            </a:r>
          </a:p>
        </p:txBody>
      </p:sp>
      <p:sp>
        <p:nvSpPr>
          <p:cNvPr id="122" name="CasellaDiTesto 8"/>
          <p:cNvSpPr txBox="1">
            <a:spLocks noChangeArrowheads="1"/>
          </p:cNvSpPr>
          <p:nvPr/>
        </p:nvSpPr>
        <p:spPr bwMode="auto">
          <a:xfrm rot="16200000">
            <a:off x="-535870" y="2004582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smtClean="0"/>
              <a:t>+</a:t>
            </a:r>
          </a:p>
          <a:p>
            <a:r>
              <a:rPr lang="it-IT" sz="1600" dirty="0" smtClean="0"/>
              <a:t> </a:t>
            </a:r>
            <a:r>
              <a:rPr lang="it-IT" sz="1600" dirty="0" err="1"/>
              <a:t>weak</a:t>
            </a:r>
            <a:r>
              <a:rPr lang="it-IT" sz="1600" dirty="0"/>
              <a:t> </a:t>
            </a:r>
            <a:r>
              <a:rPr lang="it-IT" sz="1600" dirty="0" err="1"/>
              <a:t>scattered</a:t>
            </a:r>
            <a:r>
              <a:rPr lang="it-IT" sz="1600" dirty="0"/>
              <a:t> </a:t>
            </a:r>
            <a:r>
              <a:rPr lang="it-IT" sz="1600" dirty="0" err="1"/>
              <a:t>field</a:t>
            </a:r>
            <a:endParaRPr lang="it-IT" sz="1600" dirty="0"/>
          </a:p>
          <a:p>
            <a:pPr>
              <a:buFont typeface="Arial" pitchFamily="34" charset="0"/>
              <a:buChar char="•"/>
            </a:pPr>
            <a:endParaRPr lang="it-IT" sz="1600" dirty="0"/>
          </a:p>
        </p:txBody>
      </p:sp>
      <p:pic>
        <p:nvPicPr>
          <p:cNvPr id="123" name="Immagine 9" descr="Clipboard-1.pn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10255" t="13918" r="10255" b="10928"/>
          <a:stretch>
            <a:fillRect/>
          </a:stretch>
        </p:blipFill>
        <p:spPr bwMode="auto">
          <a:xfrm>
            <a:off x="5056680" y="158607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CasellaDiTesto 12"/>
          <p:cNvSpPr txBox="1">
            <a:spLocks noChangeArrowheads="1"/>
          </p:cNvSpPr>
          <p:nvPr/>
        </p:nvSpPr>
        <p:spPr bwMode="auto">
          <a:xfrm rot="16200000">
            <a:off x="3755270" y="222133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 err="1"/>
              <a:t>Heterodyne</a:t>
            </a:r>
            <a:r>
              <a:rPr lang="it-IT" sz="1600" dirty="0"/>
              <a:t> </a:t>
            </a:r>
            <a:r>
              <a:rPr lang="it-IT" sz="1600" dirty="0" err="1"/>
              <a:t>speckles</a:t>
            </a:r>
            <a:endParaRPr lang="it-IT" sz="1600" dirty="0"/>
          </a:p>
          <a:p>
            <a:pPr>
              <a:buFont typeface="Arial" pitchFamily="34" charset="0"/>
              <a:buChar char="•"/>
            </a:pPr>
            <a:endParaRPr lang="it-IT" sz="1600" dirty="0"/>
          </a:p>
        </p:txBody>
      </p:sp>
      <p:sp>
        <p:nvSpPr>
          <p:cNvPr id="125" name="Freccia a destra 124"/>
          <p:cNvSpPr/>
          <p:nvPr/>
        </p:nvSpPr>
        <p:spPr>
          <a:xfrm>
            <a:off x="3334190" y="2500470"/>
            <a:ext cx="10668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6" name="CasellaDiTesto 14"/>
          <p:cNvSpPr txBox="1">
            <a:spLocks noChangeArrowheads="1"/>
          </p:cNvSpPr>
          <p:nvPr/>
        </p:nvSpPr>
        <p:spPr bwMode="auto">
          <a:xfrm>
            <a:off x="3203810" y="1908095"/>
            <a:ext cx="1314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/>
              <a:t>Background </a:t>
            </a:r>
            <a:r>
              <a:rPr lang="it-IT" sz="1600" dirty="0" err="1" smtClean="0"/>
              <a:t>subtraction</a:t>
            </a:r>
            <a:endParaRPr lang="it-IT" sz="1600" dirty="0"/>
          </a:p>
        </p:txBody>
      </p:sp>
      <p:sp>
        <p:nvSpPr>
          <p:cNvPr id="127" name="Freccia a destra 126"/>
          <p:cNvSpPr/>
          <p:nvPr/>
        </p:nvSpPr>
        <p:spPr>
          <a:xfrm rot="5400000">
            <a:off x="5856780" y="3543300"/>
            <a:ext cx="533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8" name="CasellaDiTesto 16"/>
          <p:cNvSpPr txBox="1">
            <a:spLocks noChangeArrowheads="1"/>
          </p:cNvSpPr>
          <p:nvPr/>
        </p:nvSpPr>
        <p:spPr bwMode="auto">
          <a:xfrm>
            <a:off x="6504480" y="36576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Fourier analysis</a:t>
            </a:r>
          </a:p>
          <a:p>
            <a:pPr>
              <a:buFont typeface="Arial" pitchFamily="34" charset="0"/>
              <a:buChar char="•"/>
            </a:pPr>
            <a:endParaRPr lang="it-IT" sz="1600"/>
          </a:p>
        </p:txBody>
      </p:sp>
      <p:pic>
        <p:nvPicPr>
          <p:cNvPr id="129" name="Picture 2"/>
          <p:cNvPicPr>
            <a:picLocks noChangeAspect="1" noChangeArrowheads="1"/>
          </p:cNvPicPr>
          <p:nvPr/>
        </p:nvPicPr>
        <p:blipFill>
          <a:blip r:embed="rId6" cstate="print"/>
          <a:srcRect l="4388" t="12988" r="22478" b="7674"/>
          <a:stretch>
            <a:fillRect/>
          </a:stretch>
        </p:blipFill>
        <p:spPr bwMode="auto">
          <a:xfrm>
            <a:off x="5010590" y="41910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CasellaDiTesto 129"/>
          <p:cNvSpPr txBox="1"/>
          <p:nvPr/>
        </p:nvSpPr>
        <p:spPr>
          <a:xfrm rot="16200000">
            <a:off x="4375590" y="5156200"/>
            <a:ext cx="939800" cy="3302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it-IT" sz="1600" dirty="0"/>
              <a:t>CCF (</a:t>
            </a:r>
            <a:r>
              <a:rPr lang="it-IT" sz="1600" dirty="0" err="1"/>
              <a:t>a.u</a:t>
            </a:r>
            <a:r>
              <a:rPr lang="it-IT" sz="1600" dirty="0"/>
              <a:t>)</a:t>
            </a:r>
          </a:p>
          <a:p>
            <a:pPr>
              <a:buFont typeface="Arial" pitchFamily="34" charset="0"/>
              <a:buChar char="•"/>
              <a:defRPr/>
            </a:pPr>
            <a:endParaRPr lang="it-IT" sz="1600" dirty="0"/>
          </a:p>
        </p:txBody>
      </p:sp>
      <p:sp>
        <p:nvSpPr>
          <p:cNvPr id="131" name="CasellaDiTesto 20"/>
          <p:cNvSpPr txBox="1">
            <a:spLocks noChangeArrowheads="1"/>
          </p:cNvSpPr>
          <p:nvPr/>
        </p:nvSpPr>
        <p:spPr bwMode="auto">
          <a:xfrm>
            <a:off x="6534590" y="65024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R (mm)</a:t>
            </a:r>
          </a:p>
          <a:p>
            <a:pPr>
              <a:buFont typeface="Arial" pitchFamily="34" charset="0"/>
              <a:buChar char="•"/>
            </a:pPr>
            <a:endParaRPr lang="it-IT" sz="1600"/>
          </a:p>
        </p:txBody>
      </p:sp>
      <p:sp>
        <p:nvSpPr>
          <p:cNvPr id="132" name="CasellaDiTesto 131"/>
          <p:cNvSpPr txBox="1"/>
          <p:nvPr/>
        </p:nvSpPr>
        <p:spPr>
          <a:xfrm>
            <a:off x="7296590" y="5334000"/>
            <a:ext cx="1307970" cy="327310"/>
          </a:xfrm>
          <a:prstGeom prst="rect">
            <a:avLst/>
          </a:prstGeom>
          <a:solidFill>
            <a:schemeClr val="bg1"/>
          </a:solidFill>
        </p:spPr>
        <p:txBody>
          <a:bodyPr wrap="none">
            <a:normAutofit lnSpcReduction="10000"/>
          </a:bodyPr>
          <a:lstStyle/>
          <a:p>
            <a:pPr>
              <a:defRPr/>
            </a:pPr>
            <a:r>
              <a:rPr lang="it-IT" sz="1600" dirty="0" err="1"/>
              <a:t>Gaussian</a:t>
            </a:r>
            <a:r>
              <a:rPr lang="it-IT" sz="1600" dirty="0"/>
              <a:t> </a:t>
            </a:r>
            <a:r>
              <a:rPr lang="it-IT" sz="1600" dirty="0" err="1"/>
              <a:t>fit</a:t>
            </a:r>
            <a:endParaRPr lang="it-IT" sz="1600" dirty="0"/>
          </a:p>
          <a:p>
            <a:pPr>
              <a:buFont typeface="Arial" pitchFamily="34" charset="0"/>
              <a:buChar char="•"/>
              <a:defRPr/>
            </a:pPr>
            <a:endParaRPr lang="it-IT" sz="1600" dirty="0"/>
          </a:p>
        </p:txBody>
      </p:sp>
      <p:sp>
        <p:nvSpPr>
          <p:cNvPr id="133" name="Freccia a destra 132"/>
          <p:cNvSpPr/>
          <p:nvPr/>
        </p:nvSpPr>
        <p:spPr>
          <a:xfrm rot="7029273">
            <a:off x="6898922" y="5798344"/>
            <a:ext cx="53340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4" name="Freccia a destra 133"/>
          <p:cNvSpPr/>
          <p:nvPr/>
        </p:nvSpPr>
        <p:spPr>
          <a:xfrm rot="8684672">
            <a:off x="6051990" y="4716463"/>
            <a:ext cx="56515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5" name="CasellaDiTesto 134"/>
          <p:cNvSpPr txBox="1"/>
          <p:nvPr/>
        </p:nvSpPr>
        <p:spPr>
          <a:xfrm>
            <a:off x="6686990" y="4572000"/>
            <a:ext cx="1053450" cy="297200"/>
          </a:xfrm>
          <a:prstGeom prst="rect">
            <a:avLst/>
          </a:prstGeom>
          <a:solidFill>
            <a:schemeClr val="bg1"/>
          </a:solidFill>
        </p:spPr>
        <p:txBody>
          <a:bodyPr wrap="none">
            <a:normAutofit fontScale="92500" lnSpcReduction="10000"/>
          </a:bodyPr>
          <a:lstStyle/>
          <a:p>
            <a:pPr>
              <a:defRPr/>
            </a:pPr>
            <a:r>
              <a:rPr lang="it-IT" sz="1600" dirty="0"/>
              <a:t>Data + TF</a:t>
            </a:r>
          </a:p>
          <a:p>
            <a:pPr>
              <a:buFont typeface="Arial" pitchFamily="34" charset="0"/>
              <a:buChar char="•"/>
              <a:defRPr/>
            </a:pPr>
            <a:endParaRPr lang="it-IT" sz="1600" dirty="0"/>
          </a:p>
        </p:txBody>
      </p:sp>
      <p:sp>
        <p:nvSpPr>
          <p:cNvPr id="136" name="CasellaDiTesto 25"/>
          <p:cNvSpPr txBox="1">
            <a:spLocks noChangeArrowheads="1"/>
          </p:cNvSpPr>
          <p:nvPr/>
        </p:nvSpPr>
        <p:spPr bwMode="auto">
          <a:xfrm>
            <a:off x="1619590" y="4581160"/>
            <a:ext cx="1905000" cy="58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dirty="0" err="1"/>
              <a:t>Coherence</a:t>
            </a:r>
            <a:r>
              <a:rPr lang="it-IT" sz="1600" dirty="0"/>
              <a:t> </a:t>
            </a:r>
            <a:r>
              <a:rPr lang="it-IT" sz="1600" dirty="0" err="1"/>
              <a:t>length</a:t>
            </a:r>
            <a:r>
              <a:rPr lang="it-IT" sz="1600" dirty="0"/>
              <a:t>:</a:t>
            </a:r>
          </a:p>
          <a:p>
            <a:pPr algn="ctr"/>
            <a:r>
              <a:rPr lang="it-IT" sz="1600" dirty="0"/>
              <a:t>FWHM = 4 mm 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23410" y="6156098"/>
            <a:ext cx="425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Courtesy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M.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Alaimo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Univ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Milano)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olo 1"/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Comb Beam Manipulation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B2E095D5-B4A7-46AE-8184-FC510A4D387A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-1256749" y="3496950"/>
            <a:ext cx="3498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C. </a:t>
            </a:r>
            <a:r>
              <a:rPr lang="en-GB" sz="1600" b="1" dirty="0" err="1" smtClean="0"/>
              <a:t>Ronsivalle</a:t>
            </a:r>
            <a:r>
              <a:rPr lang="en-GB" sz="1600" b="1" dirty="0" smtClean="0"/>
              <a:t>, </a:t>
            </a:r>
            <a:r>
              <a:rPr lang="x-none" sz="1600" b="1" dirty="0" smtClean="0"/>
              <a:t>TSTEP simulations</a:t>
            </a:r>
            <a:r>
              <a:rPr lang="it-IT" sz="1600" b="1" dirty="0" smtClean="0"/>
              <a:t>.</a:t>
            </a:r>
            <a:endParaRPr lang="en-GB" sz="1600" b="1" dirty="0"/>
          </a:p>
        </p:txBody>
      </p:sp>
      <p:pic>
        <p:nvPicPr>
          <p:cNvPr id="15" name="4povercomp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 l="6922" r="6922"/>
          <a:stretch>
            <a:fillRect/>
          </a:stretch>
        </p:blipFill>
        <p:spPr>
          <a:xfrm>
            <a:off x="756570" y="1356646"/>
            <a:ext cx="7920000" cy="51687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FLAME Performances (to date)</a:t>
            </a: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28F7961-CBD5-4861-B913-FD33AAEB8643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35620" y="3861060"/>
            <a:ext cx="5904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Energy before compression @ 7.3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J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Vacuum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compressor transmission &gt; 70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Pulse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duration down to 23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fs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ASE Contrast ratio: better than 2x10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9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Pre-Pulse Contrast better than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8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RMS Pulse Stability @ 0.8%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Pointing Stability (incl. Path) &lt; 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Phase front correction needed – adaptive optics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Full power vacuum compression to be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performed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7416" name="Picture 10" descr="EnergyStab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20" y="1340710"/>
            <a:ext cx="3960000" cy="242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3275820" y="2276840"/>
            <a:ext cx="2448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Energy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stability plot at 7J output over 180 sec.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57200" y="188470"/>
            <a:ext cx="8229600" cy="172832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Highlight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Laser assisted condensation experiment in the cloud chamber: Phase 1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28F7961-CBD5-4861-B913-FD33AAEB8643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pic>
        <p:nvPicPr>
          <p:cNvPr id="11" name="Content Placeholder 3" descr="layout02 28-02-2011-1.jpg"/>
          <p:cNvPicPr>
            <a:picLocks noChangeAspect="1"/>
          </p:cNvPicPr>
          <p:nvPr/>
        </p:nvPicPr>
        <p:blipFill>
          <a:blip r:embed="rId3" cstate="print"/>
          <a:srcRect l="24226" t="32027" r="12847" b="28877"/>
          <a:stretch>
            <a:fillRect/>
          </a:stretch>
        </p:blipFill>
        <p:spPr bwMode="auto">
          <a:xfrm>
            <a:off x="1476590" y="1964418"/>
            <a:ext cx="7344000" cy="4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Transport_reversed_2_21070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6" t="7827" b="16000"/>
          <a:stretch>
            <a:fillRect/>
          </a:stretch>
        </p:blipFill>
        <p:spPr bwMode="auto">
          <a:xfrm rot="19887991">
            <a:off x="-263578" y="3274506"/>
            <a:ext cx="3600000" cy="20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ttore 2 15"/>
          <p:cNvCxnSpPr/>
          <p:nvPr/>
        </p:nvCxnSpPr>
        <p:spPr>
          <a:xfrm flipV="1">
            <a:off x="3275820" y="3212970"/>
            <a:ext cx="2592360" cy="136819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1440200" y="197082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M.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Petrarca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S.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Henin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P.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Joly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J.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Kasparian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 and Prof J-P Wolf, GAP University of Geneva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G.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Gatti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M.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Anania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M.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Ferrario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A. </a:t>
            </a:r>
            <a:r>
              <a:rPr lang="en-US" sz="1400" b="1" dirty="0" err="1">
                <a:solidFill>
                  <a:srgbClr val="FFFF00"/>
                </a:solidFill>
                <a:cs typeface="Arial" pitchFamily="34" charset="0"/>
              </a:rPr>
              <a:t>Ghigo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, LNF-INFN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A. Vogel, K. Weber, FH Dusseldorf</a:t>
            </a:r>
            <a:endParaRPr lang="it-IT" sz="1400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99990" y="5786766"/>
            <a:ext cx="45366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FF00"/>
                </a:solidFill>
                <a:cs typeface="Arial" pitchFamily="34" charset="0"/>
              </a:rPr>
              <a:t>S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. </a:t>
            </a:r>
            <a:r>
              <a:rPr lang="en-US" sz="1400" b="1" dirty="0" err="1" smtClean="0">
                <a:solidFill>
                  <a:srgbClr val="FFFF00"/>
                </a:solidFill>
                <a:cs typeface="Arial" pitchFamily="34" charset="0"/>
              </a:rPr>
              <a:t>Henin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cs typeface="Arial" pitchFamily="34" charset="0"/>
              </a:rPr>
              <a:t>et al</a:t>
            </a:r>
            <a:r>
              <a:rPr lang="en-US" sz="1400" b="1" i="1" dirty="0">
                <a:solidFill>
                  <a:srgbClr val="FFFF00"/>
                </a:solidFill>
                <a:cs typeface="Arial" pitchFamily="34" charset="0"/>
              </a:rPr>
              <a:t>., Field measurements suggest the </a:t>
            </a:r>
            <a:r>
              <a:rPr lang="en-US" sz="1400" b="1" i="1" dirty="0" smtClean="0">
                <a:solidFill>
                  <a:srgbClr val="FFFF00"/>
                </a:solidFill>
                <a:cs typeface="Arial" pitchFamily="34" charset="0"/>
              </a:rPr>
              <a:t>mechanism of </a:t>
            </a:r>
            <a:r>
              <a:rPr lang="en-US" sz="1400" b="1" i="1" dirty="0">
                <a:solidFill>
                  <a:srgbClr val="FFFF00"/>
                </a:solidFill>
                <a:cs typeface="Arial" pitchFamily="34" charset="0"/>
              </a:rPr>
              <a:t>laser-assisted water </a:t>
            </a:r>
            <a:r>
              <a:rPr lang="en-US" sz="1400" b="1" i="1" dirty="0" smtClean="0">
                <a:solidFill>
                  <a:srgbClr val="FFFF00"/>
                </a:solidFill>
                <a:cs typeface="Arial" pitchFamily="34" charset="0"/>
              </a:rPr>
              <a:t> condensation</a:t>
            </a:r>
            <a:r>
              <a:rPr lang="en-US" sz="1400" b="1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</a:p>
          <a:p>
            <a:pPr algn="just">
              <a:defRPr/>
            </a:pPr>
            <a:r>
              <a:rPr lang="en-US" sz="1400" b="1" dirty="0" smtClean="0">
                <a:solidFill>
                  <a:srgbClr val="FFFF00"/>
                </a:solidFill>
                <a:cs typeface="Arial" pitchFamily="34" charset="0"/>
              </a:rPr>
              <a:t>Nature Comm</a:t>
            </a:r>
            <a:r>
              <a:rPr lang="en-US" sz="1400" b="1" dirty="0">
                <a:solidFill>
                  <a:srgbClr val="FFFF00"/>
                </a:solidFill>
                <a:cs typeface="Arial" pitchFamily="34" charset="0"/>
              </a:rPr>
              <a:t>. DOI: </a:t>
            </a:r>
            <a:r>
              <a:rPr lang="en-US" sz="1400" b="1" dirty="0" smtClean="0">
                <a:solidFill>
                  <a:srgbClr val="FFFF00"/>
                </a:solidFill>
                <a:cs typeface="Arial" pitchFamily="34" charset="0"/>
              </a:rPr>
              <a:t>10.1038/ncomms1462 (2011)</a:t>
            </a:r>
            <a:endParaRPr lang="it-IT" sz="1400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13" name="Picture 1" descr="C:\Programmi\Microsoft Office\MEDIA\CAGCAT10\j0293828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310" y="2420860"/>
            <a:ext cx="1080000" cy="113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57200" y="188470"/>
            <a:ext cx="8229600" cy="172832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Highlight</a:t>
            </a:r>
            <a: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solidFill>
                  <a:srgbClr val="EF6611"/>
                </a:solidFill>
                <a:latin typeface="Arial" pitchFamily="34" charset="0"/>
                <a:cs typeface="Arial" pitchFamily="34" charset="0"/>
              </a:rPr>
              <a:t>Laser assisted condensation experiment in the cloud chamber: Phase 1</a:t>
            </a:r>
            <a:endParaRPr lang="it-IT" sz="3200" dirty="0" smtClean="0">
              <a:solidFill>
                <a:srgbClr val="EF66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rnic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021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708400" y="6526213"/>
            <a:ext cx="2016125" cy="365125"/>
          </a:xfrm>
        </p:spPr>
        <p:txBody>
          <a:bodyPr/>
          <a:lstStyle/>
          <a:p>
            <a:pPr>
              <a:defRPr/>
            </a:pP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100" b="1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Chiadroni</a:t>
            </a:r>
            <a:r>
              <a:rPr lang="en-US" sz="1100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(INFN-LNF)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519863"/>
            <a:ext cx="2133600" cy="365125"/>
          </a:xfrm>
        </p:spPr>
        <p:txBody>
          <a:bodyPr/>
          <a:lstStyle/>
          <a:p>
            <a:pPr>
              <a:defRPr/>
            </a:pPr>
            <a:fld id="{F28F7961-CBD5-4861-B913-FD33AAEB8643}" type="slidenum">
              <a:rPr lang="it-IT"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it-IT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egnaposto piè di pagina 8"/>
          <p:cNvSpPr txBox="1">
            <a:spLocks/>
          </p:cNvSpPr>
          <p:nvPr/>
        </p:nvSpPr>
        <p:spPr>
          <a:xfrm>
            <a:off x="179388" y="6526213"/>
            <a:ext cx="2771775" cy="365125"/>
          </a:xfrm>
          <a:prstGeom prst="rect">
            <a:avLst/>
          </a:prstGeom>
        </p:spPr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44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LNF SC Meeting, June 4</a:t>
            </a:r>
            <a:r>
              <a:rPr lang="en-US" sz="1100" b="1" baseline="300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th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, 2012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73297" y="3553630"/>
            <a:ext cx="2830513" cy="2971800"/>
            <a:chOff x="0" y="2041103"/>
            <a:chExt cx="2831232" cy="297207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520717"/>
              <a:ext cx="2435696" cy="247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Connecteur droit avec flèche 9"/>
            <p:cNvCxnSpPr/>
            <p:nvPr/>
          </p:nvCxnSpPr>
          <p:spPr>
            <a:xfrm>
              <a:off x="466844" y="2833339"/>
              <a:ext cx="1008319" cy="10081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0"/>
            <p:cNvSpPr txBox="1">
              <a:spLocks noChangeArrowheads="1"/>
            </p:cNvSpPr>
            <p:nvPr/>
          </p:nvSpPr>
          <p:spPr bwMode="auto">
            <a:xfrm>
              <a:off x="0" y="2545159"/>
              <a:ext cx="2088232" cy="30777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/>
                <a:t>Strong filament</a:t>
              </a:r>
              <a:endParaRPr lang="en-US" sz="1400"/>
            </a:p>
          </p:txBody>
        </p:sp>
        <p:cxnSp>
          <p:nvCxnSpPr>
            <p:cNvPr id="21" name="Connecteur droit avec flèche 13"/>
            <p:cNvCxnSpPr/>
            <p:nvPr/>
          </p:nvCxnSpPr>
          <p:spPr>
            <a:xfrm flipV="1">
              <a:off x="1619661" y="4344778"/>
              <a:ext cx="287411" cy="3603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14"/>
            <p:cNvSpPr txBox="1">
              <a:spLocks noChangeArrowheads="1"/>
            </p:cNvSpPr>
            <p:nvPr/>
          </p:nvSpPr>
          <p:spPr bwMode="auto">
            <a:xfrm>
              <a:off x="0" y="4705399"/>
              <a:ext cx="1944216" cy="307777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dirty="0" err="1"/>
                <a:t>Weak</a:t>
              </a:r>
              <a:r>
                <a:rPr lang="fr-FR" sz="1400" dirty="0"/>
                <a:t> filament</a:t>
              </a:r>
              <a:endParaRPr lang="en-US" sz="1400" dirty="0"/>
            </a:p>
          </p:txBody>
        </p:sp>
        <p:sp>
          <p:nvSpPr>
            <p:cNvPr id="23" name="ZoneTexte 14"/>
            <p:cNvSpPr txBox="1">
              <a:spLocks noChangeArrowheads="1"/>
            </p:cNvSpPr>
            <p:nvPr/>
          </p:nvSpPr>
          <p:spPr bwMode="auto">
            <a:xfrm>
              <a:off x="683568" y="2041103"/>
              <a:ext cx="1944216" cy="461665"/>
            </a:xfrm>
            <a:prstGeom prst="rect">
              <a:avLst/>
            </a:prstGeom>
            <a:noFill/>
            <a:ln w="222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200" b="1"/>
                <a:t>Beam profile in air</a:t>
              </a:r>
            </a:p>
            <a:p>
              <a:pPr algn="ctr"/>
              <a:r>
                <a:rPr lang="fr-FR" sz="1200" b="1"/>
                <a:t>0.5TW, t=4ps FWHM</a:t>
              </a:r>
              <a:endParaRPr lang="en-US" sz="1200" b="1"/>
            </a:p>
          </p:txBody>
        </p:sp>
      </p:grpSp>
      <p:graphicFrame>
        <p:nvGraphicFramePr>
          <p:cNvPr id="24" name="Espace réservé du contenu 18"/>
          <p:cNvGraphicFramePr>
            <a:graphicFrameLocks/>
          </p:cNvGraphicFramePr>
          <p:nvPr/>
        </p:nvGraphicFramePr>
        <p:xfrm>
          <a:off x="3059790" y="3356990"/>
          <a:ext cx="579613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ce réservé du contenu 2"/>
          <p:cNvSpPr txBox="1">
            <a:spLocks/>
          </p:cNvSpPr>
          <p:nvPr/>
        </p:nvSpPr>
        <p:spPr>
          <a:xfrm>
            <a:off x="395420" y="1844780"/>
            <a:ext cx="8280580" cy="1728240"/>
          </a:xfrm>
          <a:prstGeom prst="rect">
            <a:avLst/>
          </a:prstGeom>
        </p:spPr>
        <p:txBody>
          <a:bodyPr lIns="0" rIns="0">
            <a:noAutofit/>
          </a:bodyPr>
          <a:lstStyle/>
          <a:p>
            <a:pPr marL="342900" indent="-274320" algn="just" fontAlgn="auto">
              <a:spcBef>
                <a:spcPts val="7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Laser based condensation process at high energy but low power (2.5J, 0.5TW)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has been investigated. The  preliminary data show more than a linear scaling of particles generation with laser power that could lead to macroscopic effects in real atmosphere. Complementary measurements are required.</a:t>
            </a:r>
          </a:p>
          <a:p>
            <a:pPr marL="342900" indent="-274320" algn="just" fontAlgn="auto">
              <a:spcBef>
                <a:spcPts val="7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The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experimental area is very favorable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: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laser and bunker atmosphere are stable and allows to collect about 4points/hour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at required relative humidity and temperature setting (85%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Relative Humidity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and 10°C) of the cloud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chamber.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5JBJBJ7kFvrHGdGROjpOo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4377</TotalTime>
  <Words>4225</Words>
  <Application>Microsoft Office PowerPoint</Application>
  <PresentationFormat>Presentazione su schermo (4:3)</PresentationFormat>
  <Paragraphs>866</Paragraphs>
  <Slides>67</Slides>
  <Notes>65</Notes>
  <HiddenSlides>13</HiddenSlides>
  <MMClips>2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67</vt:i4>
      </vt:variant>
    </vt:vector>
  </HeadingPairs>
  <TitlesOfParts>
    <vt:vector size="72" baseType="lpstr">
      <vt:lpstr>Tema di Office</vt:lpstr>
      <vt:lpstr>Personalizza struttura</vt:lpstr>
      <vt:lpstr>Graph</vt:lpstr>
      <vt:lpstr>Acrobat Document</vt:lpstr>
      <vt:lpstr>Equation</vt:lpstr>
      <vt:lpstr>Diapositiva 1</vt:lpstr>
      <vt:lpstr>Outline</vt:lpstr>
      <vt:lpstr>introduction</vt:lpstr>
      <vt:lpstr>The SPARC_LAB Facility</vt:lpstr>
      <vt:lpstr>FLAME: a 300 TW Ti:Sa Laser</vt:lpstr>
      <vt:lpstr>Status and Achievements</vt:lpstr>
      <vt:lpstr>FLAME Performances (to date)</vt:lpstr>
      <vt:lpstr>Highlight:  Laser assisted condensation experiment in the cloud chamber: Phase 1</vt:lpstr>
      <vt:lpstr>Highlight:  Laser assisted condensation experiment in the cloud chamber: Phase 1</vt:lpstr>
      <vt:lpstr>SPARC Photoinjector</vt:lpstr>
      <vt:lpstr>SPARC Photoinjector</vt:lpstr>
      <vt:lpstr>Status and Achievements:  2-Bunches Comb Beam</vt:lpstr>
      <vt:lpstr>Status and Achievements: FEL Light from a 2-Bunches Comb Beam</vt:lpstr>
      <vt:lpstr>Status and Achievements:  4-Bunches Comb Beam</vt:lpstr>
      <vt:lpstr>Status and Achievements:  Narrow band THz radiation</vt:lpstr>
      <vt:lpstr>Performance Improvements</vt:lpstr>
      <vt:lpstr>The SPARC_LAB Layout</vt:lpstr>
      <vt:lpstr>The SPARC_LAB Activities</vt:lpstr>
      <vt:lpstr>Installation status</vt:lpstr>
      <vt:lpstr>The New THz Beamline</vt:lpstr>
      <vt:lpstr>The New THz Beamline</vt:lpstr>
      <vt:lpstr>Highlights</vt:lpstr>
      <vt:lpstr>Martin-Puplett Interferometer</vt:lpstr>
      <vt:lpstr>The Thomson Source</vt:lpstr>
      <vt:lpstr>SL_THOMSON:  Procurement Status</vt:lpstr>
      <vt:lpstr>Thomson Interaction region  (20-550 keV) </vt:lpstr>
      <vt:lpstr>Thomson Interaction Chamber</vt:lpstr>
      <vt:lpstr>BEATS2 Experiment</vt:lpstr>
      <vt:lpstr>BEATS2 Experiment</vt:lpstr>
      <vt:lpstr>Plasma Acceleration Beamline: EXternal INjection</vt:lpstr>
      <vt:lpstr>Plasma Acceleration Beamline: EXternal INjection</vt:lpstr>
      <vt:lpstr>Plasma Acceleration Beamline: COMB</vt:lpstr>
      <vt:lpstr>Plasma Acceleration Beamline: COMB</vt:lpstr>
      <vt:lpstr>Plasma Acceleration Beamline: COMB</vt:lpstr>
      <vt:lpstr>Plasma Acceleration Beamline: EOS chamber setup @ SPARC</vt:lpstr>
      <vt:lpstr>Present SPARC_LAB Layout</vt:lpstr>
      <vt:lpstr>Present SPARC_LAB Layout</vt:lpstr>
      <vt:lpstr>Status of the experiments</vt:lpstr>
      <vt:lpstr>FEL Studies:  Coherence Measurement at SPARC</vt:lpstr>
      <vt:lpstr>FEL Studies:  Coherence Measurement at SPARC</vt:lpstr>
      <vt:lpstr>Ongoing activities</vt:lpstr>
      <vt:lpstr>Laser to RF phase lock upgrade</vt:lpstr>
      <vt:lpstr>SPARC-FLAME Synchronization</vt:lpstr>
      <vt:lpstr>Enhanced Synchronization</vt:lpstr>
      <vt:lpstr>SPARC Energy Upgrade</vt:lpstr>
      <vt:lpstr>POWER TEST at KEK</vt:lpstr>
      <vt:lpstr>C-Band Structure:  Present Status</vt:lpstr>
      <vt:lpstr>1.4 m C-Band Structure</vt:lpstr>
      <vt:lpstr>Diapositiva 49</vt:lpstr>
      <vt:lpstr>Diapositiva 50</vt:lpstr>
      <vt:lpstr>Short Period Undulator</vt:lpstr>
      <vt:lpstr>Short Period Undulator:  Three stages cascade – seed at 266nm – final λ = 66nm</vt:lpstr>
      <vt:lpstr>Conclusions</vt:lpstr>
      <vt:lpstr>THANK YOU FOR YOUR ATTENTION</vt:lpstr>
      <vt:lpstr>G-RESIST:  g-Ray Emitter from Self‐Injected (Staged) Thomson Scattering</vt:lpstr>
      <vt:lpstr>LILIA:  Laser Induced Light Ions Acceleration</vt:lpstr>
      <vt:lpstr>POSSO:  POSitron SOurce</vt:lpstr>
      <vt:lpstr>Status and Achievements</vt:lpstr>
      <vt:lpstr>Three stages cascade – seed at 266nm – final λ=66nm</vt:lpstr>
      <vt:lpstr>Pulse/spectrum at the end of the three stages</vt:lpstr>
      <vt:lpstr>Diapositiva 61</vt:lpstr>
      <vt:lpstr>Plasma Acceleration Beamline: COMB</vt:lpstr>
      <vt:lpstr>Plasma Acceleration Beamline: COMB</vt:lpstr>
      <vt:lpstr>FEL Studies: Time-domain measurements of near single-spike radiation</vt:lpstr>
      <vt:lpstr>FEL Studies: Time-domain measurements of near single-spike radiation</vt:lpstr>
      <vt:lpstr>FEL Studies:  Coherence Measurement at SPARC</vt:lpstr>
      <vt:lpstr>Comb Beam Manipulation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xGiampiero</dc:title>
  <dc:creator>lnf</dc:creator>
  <cp:lastModifiedBy>lnf</cp:lastModifiedBy>
  <cp:revision>317</cp:revision>
  <dcterms:created xsi:type="dcterms:W3CDTF">2012-04-02T10:53:48Z</dcterms:created>
  <dcterms:modified xsi:type="dcterms:W3CDTF">2012-06-03T20:54:32Z</dcterms:modified>
</cp:coreProperties>
</file>