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663" r:id="rId3"/>
    <p:sldId id="655" r:id="rId4"/>
    <p:sldId id="654" r:id="rId5"/>
    <p:sldId id="658" r:id="rId6"/>
    <p:sldId id="659" r:id="rId7"/>
    <p:sldId id="660" r:id="rId8"/>
    <p:sldId id="661" r:id="rId9"/>
    <p:sldId id="662" r:id="rId10"/>
    <p:sldId id="671" r:id="rId11"/>
    <p:sldId id="672" r:id="rId12"/>
    <p:sldId id="664" r:id="rId13"/>
    <p:sldId id="673" r:id="rId14"/>
    <p:sldId id="665" r:id="rId15"/>
    <p:sldId id="666" r:id="rId16"/>
    <p:sldId id="674" r:id="rId17"/>
    <p:sldId id="611" r:id="rId18"/>
    <p:sldId id="676" r:id="rId19"/>
    <p:sldId id="682" r:id="rId20"/>
    <p:sldId id="680" r:id="rId21"/>
    <p:sldId id="681" r:id="rId22"/>
    <p:sldId id="677" r:id="rId23"/>
    <p:sldId id="675" r:id="rId24"/>
    <p:sldId id="646" r:id="rId25"/>
    <p:sldId id="678" r:id="rId26"/>
    <p:sldId id="690" r:id="rId27"/>
    <p:sldId id="684" r:id="rId28"/>
    <p:sldId id="691" r:id="rId29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FFAA"/>
    <a:srgbClr val="F8FD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66"/>
    <p:restoredTop sz="94168"/>
  </p:normalViewPr>
  <p:slideViewPr>
    <p:cSldViewPr snapToGrid="0">
      <p:cViewPr varScale="1">
        <p:scale>
          <a:sx n="104" d="100"/>
          <a:sy n="104" d="100"/>
        </p:scale>
        <p:origin x="7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5999A-F2A2-EF42-A868-D6226515B772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D5D06-47B8-754C-9397-84E7DE245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222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ED482-24A5-894A-C79A-F59D38FFC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DF5ECE-014B-7440-ECA8-EFA43014B4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72165A-4F25-17E3-DC16-B4704BD9E0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F2B1F-411D-814A-1F47-C8D8BE7728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D5D06-47B8-754C-9397-84E7DE245A4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899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19BF2-6637-6816-E8B8-F7BED45B0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E8AEEB-C201-DD37-8EDE-21BDDAFCD5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91BDFB-F717-A039-19B0-C98EA5CA7A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81D65-AD9C-2709-CDE5-3C5284AE17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D5D06-47B8-754C-9397-84E7DE245A4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241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E93BA-E03F-6B2C-F8DD-0BA7BB934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FA9AFB-80FC-08A6-D0FD-FFE2BD42B6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FFCC57-49DE-CC31-E0F3-D8AC27831D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8BDAE-DA13-DF88-C29E-8631C759A4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D5D06-47B8-754C-9397-84E7DE245A4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329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6F13F-7F1C-06AA-E866-EC462095F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3626F9-8FE1-F280-E603-4427A98114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77760B-15DC-5245-046C-F59688B9C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067EBD-5113-99F9-ECDE-D815E3E7DD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D5D06-47B8-754C-9397-84E7DE245A4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243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B73C9-46E4-C61F-60FD-102C69B81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E8CE5C-439D-5B34-2E4D-CDBCC51B17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EFD25B-BAE0-8BB4-31AD-76DF02E1E4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0C7BC-2D53-8118-EAB1-609D196314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D5D06-47B8-754C-9397-84E7DE245A4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709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F6EDC-AB24-0669-808B-D5554697E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BBD369-D8AC-50A5-CDEC-63875B6C82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BEE9B5-9D16-9989-5969-12FD0079AD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12F521-FE52-B5B2-7842-EC6E5F076A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D5D06-47B8-754C-9397-84E7DE245A4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37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DCC40-A551-0B2B-2042-9D8EFF121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71D204-C5E4-0CCD-309D-BF18CA6918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C9AB15-34BD-79E3-99CD-AACBE919FD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74924-AED9-DF3D-02BD-B16AA76AC7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D5D06-47B8-754C-9397-84E7DE245A4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007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0ECE8-AE31-F062-196F-05BC04D44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67426B-C690-3190-6D65-2CB64E42A9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F86784-7F8C-EB77-61F1-151FAC788D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C9A117-14CC-6E69-B531-5791DFD86C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D5D06-47B8-754C-9397-84E7DE245A4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675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C6FC2-5629-E579-DB8E-9A4C2B247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B411BA-BD0C-7BBC-9B92-CA4878A2AB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BC2D01-54EB-59B5-C14C-30E3ED758F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CB001-C580-24F1-A180-1DEBBF6F81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D5D06-47B8-754C-9397-84E7DE245A4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558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5E307-AD67-015D-598E-0FFF2119C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0A70EB-34BC-367D-5525-8360BC6D87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974F3-71DF-7CA8-6AAE-B1E1B8A18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6E20-11FF-334D-B512-8AB8EA01D8DD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D4F90-B337-B1CF-0B87-43DB5C669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189FD-A5A0-E535-836D-CDEE9344E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386-DC11-5045-B069-7700526327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820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75C81-5EF3-7273-378B-116527A83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4A5A4A-320D-6A91-3B26-1845C7667E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AD5F4-EDBD-3B94-F781-9062EFD14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6E20-11FF-334D-B512-8AB8EA01D8DD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9E1F3-7B2E-9B95-695D-2242D4788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82091-1823-11E7-E074-47FFB2EFC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386-DC11-5045-B069-7700526327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28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FDFDA2-0FAB-B4BA-F64E-2D9F987797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34DA0E-16BD-FEB0-9A04-2426DD7A1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B3E0D-3684-3E16-CE6F-6E8D887C2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6E20-11FF-334D-B512-8AB8EA01D8DD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57464-C544-84E8-35C9-5317B6AE3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3EF06-A633-D4D9-B4C8-8189FAACC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386-DC11-5045-B069-7700526327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475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E4E33-4188-FB7A-2DBF-F920AD76C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B5089-A6A9-BA9D-F450-B00543221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5FE4E-68B2-4A7F-958A-A8833A4B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6E20-11FF-334D-B512-8AB8EA01D8DD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85043-5DD1-E2CC-6451-905CA2D29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EA441-FA7C-3974-0581-F80D4BB86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386-DC11-5045-B069-7700526327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91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4BC68-8B8C-B87D-93B7-E13B3F68C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FE927D-4045-F7CE-4F30-39DA16531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0A5F4-66C9-1106-C8D2-BC1225A85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6E20-11FF-334D-B512-8AB8EA01D8DD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46516-C6D5-B4B4-907B-B1C0505E2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77A7C-C4B5-1721-E220-1FDDA3500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386-DC11-5045-B069-7700526327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919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47DC9-311C-97EB-1130-271D781C5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347CF-001E-7325-1041-97994D905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76A127-BC0A-0938-2CC8-400A9A366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989FBF-7BEA-0D08-B517-3903053C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6E20-11FF-334D-B512-8AB8EA01D8DD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12F13C-E57E-E046-5C1C-F11DF544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ABC24-6A5C-4AA7-7DDC-2C3FD8566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386-DC11-5045-B069-7700526327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056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61C2C-FC1C-EB0F-1006-C4AE44A2F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E1EC7-FD26-01DF-BA46-B2B026EF8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F8C138-B91E-7C5D-8334-2874DA364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3C05B-4DD1-0BAE-49CD-835C6654F1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448516-12DE-7529-1234-FAFCEE4831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14DEB0-F79F-8716-74C5-C10B23E3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6E20-11FF-334D-B512-8AB8EA01D8DD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164A7D-0902-8AB3-22CC-BB0538792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70FB13-41CE-2C74-7D90-36B18E0C9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386-DC11-5045-B069-7700526327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077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79003-9010-41A2-6E7D-3F26D9813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D527D5-78A5-B5B7-5EC4-E19A1C2A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6E20-11FF-334D-B512-8AB8EA01D8DD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AC969-4AD2-910F-4AD6-28C2EEE56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8330FA-23E4-1C9E-AFF6-E8832A11E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386-DC11-5045-B069-7700526327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362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EB9CE5-890E-43E1-D777-42ADD1884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6E20-11FF-334D-B512-8AB8EA01D8DD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110693-1624-7A4D-006B-CF1711130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B3780-946F-B18C-F024-52BB1AAAE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386-DC11-5045-B069-7700526327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501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C75D6-B198-9D72-4D7E-20CD9EF4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B0B82-CCAA-3295-F9F9-C11176AF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94A784-4083-38C2-00A8-6472C98E9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E0DDD-324E-3F79-3E3E-1727C87FD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6E20-11FF-334D-B512-8AB8EA01D8DD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52086C-FF2C-03D3-7D4F-F8FB21A17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B95AD-5A94-635E-D018-6C9472B84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386-DC11-5045-B069-7700526327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642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AA4D4-1B0B-4E27-0919-DB0DB4B4A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971BC9-49BF-393A-3DBC-4D8972886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BCBF3-9E71-AA98-6DCC-FE1EB2BF2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6BB20F-4A41-6466-4122-DBE2ECC57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16E20-11FF-334D-B512-8AB8EA01D8DD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14178F-061E-5DA1-EAE8-1E3A9C37F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A107F-8095-4A57-8C29-B39CDA11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ED386-DC11-5045-B069-7700526327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531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794F67-0B4B-7CA4-01AC-4A82C6119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8D3EB2-730E-B5AA-ECD1-1DE19C50F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3B4FC-93AF-8661-0DE7-FE6F9AFE0C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A16E20-11FF-334D-B512-8AB8EA01D8DD}" type="datetimeFigureOut">
              <a:rPr lang="en-GB" smtClean="0"/>
              <a:t>11/03/2026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63E22-6B5A-02F2-7766-E9AADFA1E5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B66FC-6173-CF28-6BC5-BE7749DA8D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BED386-DC11-5045-B069-7700526327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27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iuseppe Salamanna…">
            <a:extLst>
              <a:ext uri="{FF2B5EF4-FFF2-40B4-BE49-F238E27FC236}">
                <a16:creationId xmlns:a16="http://schemas.microsoft.com/office/drawing/2014/main" id="{FEE184EE-3194-7FE0-D78C-6EA4CB87D087}"/>
              </a:ext>
            </a:extLst>
          </p:cNvPr>
          <p:cNvSpPr txBox="1">
            <a:spLocks/>
          </p:cNvSpPr>
          <p:nvPr/>
        </p:nvSpPr>
        <p:spPr>
          <a:xfrm>
            <a:off x="83212" y="4037195"/>
            <a:ext cx="5416942" cy="2520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4" tIns="45714" rIns="45714" bIns="45714">
            <a:noAutofit/>
          </a:bodyPr>
          <a:lstStyle>
            <a:lvl1pPr marL="341312" marR="0" indent="-341312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Times New Roman"/>
              </a:defRPr>
            </a:lvl1pPr>
            <a:lvl2pPr marL="788722" marR="0" indent="-331522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Blip>
                <a:blip r:embed="rId3"/>
              </a:buBlip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Times New Roman"/>
              </a:defRPr>
            </a:lvl2pPr>
            <a:lvl3pPr marL="1232217" marR="0" indent="-317817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✓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Times New Roman"/>
              </a:defRPr>
            </a:lvl3pPr>
            <a:lvl4pPr marL="1724730" marR="0" indent="-35313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Times New Roman"/>
              </a:defRPr>
            </a:lvl4pPr>
            <a:lvl5pPr marL="2181930" marR="0" indent="-35313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Times New Roman"/>
              </a:defRPr>
            </a:lvl5pPr>
            <a:lvl6pPr marL="2639130" marR="0" indent="-35313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Times New Roman"/>
              </a:defRPr>
            </a:lvl6pPr>
            <a:lvl7pPr marL="3096330" marR="0" indent="-35313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Times New Roman"/>
              </a:defRPr>
            </a:lvl7pPr>
            <a:lvl8pPr marL="3553530" marR="0" indent="-35313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Times New Roman"/>
              </a:defRPr>
            </a:lvl8pPr>
            <a:lvl9pPr marL="4010730" marR="0" indent="-353130" algn="l" defTabSz="914400" rtl="0" latinLnBrk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Times New Roma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1" u="none" strike="noStrike" kern="0" cap="none" spc="0" normalizeH="0" baseline="0" noProof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venir Book" panose="02000503020000020003" pitchFamily="2" charset="0"/>
                <a:cs typeface="Times New Roman"/>
                <a:sym typeface="Times New Roman"/>
              </a:rPr>
              <a:t>Mauro Iodice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1" u="none" strike="noStrike" kern="0" cap="none" spc="0" normalizeH="0" baseline="0" noProof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venir Book" panose="02000503020000020003" pitchFamily="2" charset="0"/>
                <a:cs typeface="Times New Roman"/>
                <a:sym typeface="Times New Roman"/>
              </a:rPr>
              <a:t>INFN Roma Tre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0" i="1" u="none" strike="noStrike" kern="0" cap="none" spc="0" normalizeH="0" baseline="0" noProof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venir Book" panose="02000503020000020003" pitchFamily="2" charset="0"/>
                <a:cs typeface="Times New Roman"/>
                <a:sym typeface="Times New Roman"/>
              </a:rPr>
              <a:t>International Physics Masterclass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i="1" kern="0" noProof="1">
                <a:solidFill>
                  <a:srgbClr val="333399"/>
                </a:solidFill>
                <a:latin typeface="Avenir Book" panose="02000503020000020003" pitchFamily="2" charset="0"/>
                <a:cs typeface="Times New Roman"/>
              </a:rPr>
              <a:t>12 Marzo</a:t>
            </a:r>
            <a:r>
              <a:rPr kumimoji="0" lang="it-IT" b="0" i="1" u="none" strike="noStrike" kern="0" cap="none" spc="0" normalizeH="0" baseline="0" noProof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venir Book" panose="02000503020000020003" pitchFamily="2" charset="0"/>
                <a:cs typeface="Times New Roman"/>
                <a:sym typeface="Times New Roman"/>
              </a:rPr>
              <a:t> 2026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5B094E-549C-2E03-A8E9-CCC41DB91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9516" cy="3579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B170F4-7D32-ED45-DFCA-FD3D270FD5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0858" y="3736523"/>
            <a:ext cx="6321142" cy="312147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6A59248-3DCD-AAF0-9ECC-3DA859A427B1}"/>
              </a:ext>
            </a:extLst>
          </p:cNvPr>
          <p:cNvSpPr/>
          <p:nvPr/>
        </p:nvSpPr>
        <p:spPr>
          <a:xfrm>
            <a:off x="5708821" y="727994"/>
            <a:ext cx="6132041" cy="2123658"/>
          </a:xfrm>
          <a:prstGeom prst="rect">
            <a:avLst/>
          </a:prstGeom>
          <a:solidFill>
            <a:srgbClr val="001D5D">
              <a:alpha val="63922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4400" b="1" noProof="1">
                <a:solidFill>
                  <a:schemeClr val="bg1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Modello Standard della Fisica delle </a:t>
            </a:r>
            <a:br>
              <a:rPr lang="it-IT" sz="4400" b="1" noProof="1">
                <a:solidFill>
                  <a:schemeClr val="bg1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r>
              <a:rPr lang="it-IT" sz="4400" b="1" noProof="1">
                <a:solidFill>
                  <a:schemeClr val="bg1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Particelle Elementari</a:t>
            </a:r>
          </a:p>
        </p:txBody>
      </p:sp>
    </p:spTree>
    <p:extLst>
      <p:ext uri="{BB962C8B-B14F-4D97-AF65-F5344CB8AC3E}">
        <p14:creationId xmlns:p14="http://schemas.microsoft.com/office/powerpoint/2010/main" val="3155771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B908A-14AC-6C35-ECA5-B9910D913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CustomShape 26">
            <a:extLst>
              <a:ext uri="{FF2B5EF4-FFF2-40B4-BE49-F238E27FC236}">
                <a16:creationId xmlns:a16="http://schemas.microsoft.com/office/drawing/2014/main" id="{08F46CDE-E80E-9A1D-0C09-D7AC846C259F}"/>
              </a:ext>
            </a:extLst>
          </p:cNvPr>
          <p:cNvSpPr/>
          <p:nvPr/>
        </p:nvSpPr>
        <p:spPr>
          <a:xfrm>
            <a:off x="407880" y="373680"/>
            <a:ext cx="11372760" cy="106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90000"/>
              </a:lnSpc>
            </a:pPr>
            <a:endParaRPr lang="it-IT" sz="3600" b="0" strike="noStrike" spc="-1" noProof="1">
              <a:latin typeface="Arial"/>
            </a:endParaRPr>
          </a:p>
        </p:txBody>
      </p:sp>
      <p:sp>
        <p:nvSpPr>
          <p:cNvPr id="335" name="CustomShape 27">
            <a:extLst>
              <a:ext uri="{FF2B5EF4-FFF2-40B4-BE49-F238E27FC236}">
                <a16:creationId xmlns:a16="http://schemas.microsoft.com/office/drawing/2014/main" id="{EF1A9EDD-C089-4D46-3010-D22EB4B56E19}"/>
              </a:ext>
            </a:extLst>
          </p:cNvPr>
          <p:cNvSpPr/>
          <p:nvPr/>
        </p:nvSpPr>
        <p:spPr>
          <a:xfrm>
            <a:off x="11107440" y="6384600"/>
            <a:ext cx="677880" cy="36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fld id="{B6AD626B-C830-46B1-807E-A661163A584F}" type="slidenum">
              <a:rPr lang="it-IT" sz="1000" b="0" strike="noStrike" spc="-1" noProof="1" dirty="0" smtClean="0">
                <a:solidFill>
                  <a:srgbClr val="0033A0"/>
                </a:solidFill>
                <a:latin typeface="Arial"/>
                <a:ea typeface="DejaVu Sans"/>
              </a:rPr>
              <a:t>10</a:t>
            </a:fld>
            <a:endParaRPr lang="it-IT" sz="1000" b="0" strike="noStrike" spc="-1" noProof="1">
              <a:latin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44F1EB0-76CE-92C0-0B9D-74B26A7AFE73}"/>
              </a:ext>
            </a:extLst>
          </p:cNvPr>
          <p:cNvSpPr/>
          <p:nvPr/>
        </p:nvSpPr>
        <p:spPr>
          <a:xfrm>
            <a:off x="268655" y="173004"/>
            <a:ext cx="52931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noProof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 ancora altre particelle!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6439E02-24FE-CD37-E10A-66F205527C1D}"/>
              </a:ext>
            </a:extLst>
          </p:cNvPr>
          <p:cNvCxnSpPr>
            <a:cxnSpLocks/>
          </p:cNvCxnSpPr>
          <p:nvPr/>
        </p:nvCxnSpPr>
        <p:spPr>
          <a:xfrm>
            <a:off x="268655" y="834378"/>
            <a:ext cx="512759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">
            <a:extLst>
              <a:ext uri="{FF2B5EF4-FFF2-40B4-BE49-F238E27FC236}">
                <a16:creationId xmlns:a16="http://schemas.microsoft.com/office/drawing/2014/main" id="{ADBCE148-6550-172B-898A-1E1EF77E771B}"/>
              </a:ext>
            </a:extLst>
          </p:cNvPr>
          <p:cNvSpPr/>
          <p:nvPr/>
        </p:nvSpPr>
        <p:spPr>
          <a:xfrm>
            <a:off x="407880" y="1061380"/>
            <a:ext cx="5688120" cy="2305051"/>
          </a:xfrm>
          <a:prstGeom prst="roundRect">
            <a:avLst>
              <a:gd name="adj" fmla="val 16529"/>
            </a:avLst>
          </a:prstGeom>
          <a:solidFill>
            <a:srgbClr val="FFFFFF"/>
          </a:solidFill>
          <a:ln>
            <a:solidFill>
              <a:srgbClr val="010E66"/>
            </a:solidFill>
          </a:ln>
          <a:effectLst>
            <a:outerShdw blurRad="50800" dist="63499" dir="8100000" rotWithShape="0">
              <a:srgbClr val="808080">
                <a:alpha val="39999"/>
              </a:srgbClr>
            </a:outerShdw>
          </a:effectLst>
        </p:spPr>
        <p:txBody>
          <a:bodyPr lIns="45719" rIns="45719"/>
          <a:lstStyle/>
          <a:p>
            <a:pPr defTabSz="455612">
              <a:lnSpc>
                <a:spcPct val="77000"/>
              </a:lnSpc>
              <a:spcBef>
                <a:spcPts val="0"/>
              </a:spcBef>
              <a:buSzTx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 lang="it-IT" noProof="1"/>
          </a:p>
        </p:txBody>
      </p:sp>
      <p:sp>
        <p:nvSpPr>
          <p:cNvPr id="4" name="Il muone (μ)…">
            <a:extLst>
              <a:ext uri="{FF2B5EF4-FFF2-40B4-BE49-F238E27FC236}">
                <a16:creationId xmlns:a16="http://schemas.microsoft.com/office/drawing/2014/main" id="{75080EC0-C689-6CBB-5EEF-E468D07C888D}"/>
              </a:ext>
            </a:extLst>
          </p:cNvPr>
          <p:cNvSpPr txBox="1"/>
          <p:nvPr/>
        </p:nvSpPr>
        <p:spPr>
          <a:xfrm>
            <a:off x="671185" y="1115359"/>
            <a:ext cx="5423075" cy="2308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4" tIns="45714" rIns="45714" bIns="45714">
            <a:spAutoFit/>
          </a:bodyPr>
          <a:lstStyle/>
          <a:p>
            <a:pPr defTabSz="455612">
              <a:spcBef>
                <a:spcPts val="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sz="2000" b="1" noProof="1">
                <a:solidFill>
                  <a:srgbClr val="800D00"/>
                </a:solidFill>
                <a:latin typeface="Avenir Book" panose="02000503020000020003" pitchFamily="2" charset="0"/>
                <a:sym typeface="Arial"/>
              </a:rPr>
              <a:t>Il muone (</a:t>
            </a:r>
            <a:r>
              <a:rPr lang="it-IT" sz="2400" b="1" noProof="1">
                <a:solidFill>
                  <a:srgbClr val="800D00"/>
                </a:solidFill>
                <a:latin typeface="Symbol" pitchFamily="2" charset="2"/>
                <a:sym typeface="Arial"/>
              </a:rPr>
              <a:t>m</a:t>
            </a:r>
            <a:r>
              <a:rPr lang="it-IT" sz="2000" b="1" noProof="1">
                <a:solidFill>
                  <a:srgbClr val="800D00"/>
                </a:solidFill>
                <a:latin typeface="Avenir Book" panose="02000503020000020003" pitchFamily="2" charset="0"/>
                <a:sym typeface="Arial"/>
              </a:rPr>
              <a:t>)</a:t>
            </a:r>
          </a:p>
          <a:p>
            <a:pPr defTabSz="455612">
              <a:spcBef>
                <a:spcPts val="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sz="2000" noProof="1">
                <a:latin typeface="Avenir Book" panose="02000503020000020003" pitchFamily="2" charset="0"/>
                <a:sym typeface="Arial"/>
              </a:rPr>
              <a:t>Scoperto nella radiazione cosmica da Neddermeyer e Anderson (1936).</a:t>
            </a:r>
          </a:p>
          <a:p>
            <a:pPr defTabSz="455612">
              <a:spcBef>
                <a:spcPts val="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endParaRPr lang="it-IT" sz="2000" noProof="1">
              <a:latin typeface="Avenir Book" panose="02000503020000020003" pitchFamily="2" charset="0"/>
              <a:sym typeface="Arial"/>
            </a:endParaRPr>
          </a:p>
          <a:p>
            <a:pPr defTabSz="455612">
              <a:spcBef>
                <a:spcPts val="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sz="2000" noProof="1">
                <a:latin typeface="Avenir Book" panose="02000503020000020003" pitchFamily="2" charset="0"/>
                <a:sym typeface="Arial"/>
              </a:rPr>
              <a:t>Sembra identico all’elettrone ma e’ 200 volte piu’ pesante. </a:t>
            </a:r>
          </a:p>
          <a:p>
            <a:pPr defTabSz="455612">
              <a:spcBef>
                <a:spcPts val="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sz="2000" noProof="1">
                <a:latin typeface="Avenir Book" panose="02000503020000020003" pitchFamily="2" charset="0"/>
                <a:sym typeface="Arial"/>
              </a:rPr>
              <a:t>Decade in 2.2 </a:t>
            </a:r>
            <a:r>
              <a:rPr lang="it-IT" sz="2000" noProof="1">
                <a:latin typeface="Symbol" pitchFamily="2" charset="2"/>
                <a:ea typeface="Symbol"/>
                <a:cs typeface="Symbol"/>
                <a:sym typeface="Symbol"/>
              </a:rPr>
              <a:t>m</a:t>
            </a:r>
            <a:r>
              <a:rPr lang="it-IT" sz="2000" noProof="1">
                <a:latin typeface="Avenir Book" panose="02000503020000020003" pitchFamily="2" charset="0"/>
                <a:sym typeface="Arial"/>
              </a:rPr>
              <a:t>sec.</a:t>
            </a:r>
          </a:p>
        </p:txBody>
      </p:sp>
      <p:sp>
        <p:nvSpPr>
          <p:cNvPr id="2" name="Rounded Rectangle">
            <a:extLst>
              <a:ext uri="{FF2B5EF4-FFF2-40B4-BE49-F238E27FC236}">
                <a16:creationId xmlns:a16="http://schemas.microsoft.com/office/drawing/2014/main" id="{A2420245-189C-2F74-D12A-B8080FA411DE}"/>
              </a:ext>
            </a:extLst>
          </p:cNvPr>
          <p:cNvSpPr/>
          <p:nvPr/>
        </p:nvSpPr>
        <p:spPr>
          <a:xfrm>
            <a:off x="406681" y="3517933"/>
            <a:ext cx="5687580" cy="3167063"/>
          </a:xfrm>
          <a:prstGeom prst="roundRect">
            <a:avLst>
              <a:gd name="adj" fmla="val 10426"/>
            </a:avLst>
          </a:prstGeom>
          <a:solidFill>
            <a:srgbClr val="FFFFFF"/>
          </a:solidFill>
          <a:ln>
            <a:solidFill>
              <a:srgbClr val="010E66"/>
            </a:solidFill>
          </a:ln>
          <a:effectLst>
            <a:outerShdw blurRad="50800" dist="63499" dir="8100000" rotWithShape="0">
              <a:srgbClr val="808080">
                <a:alpha val="39999"/>
              </a:srgbClr>
            </a:outerShdw>
          </a:effectLst>
        </p:spPr>
        <p:txBody>
          <a:bodyPr lIns="45719" rIns="45719"/>
          <a:lstStyle/>
          <a:p>
            <a:pPr defTabSz="455612">
              <a:lnSpc>
                <a:spcPct val="77000"/>
              </a:lnSpc>
              <a:spcBef>
                <a:spcPts val="0"/>
              </a:spcBef>
              <a:buSzTx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 lang="it-IT" noProof="1"/>
          </a:p>
        </p:txBody>
      </p:sp>
      <p:pic>
        <p:nvPicPr>
          <p:cNvPr id="5" name="strane18_1_2.jpg" descr="strane18_1_2.jpg">
            <a:extLst>
              <a:ext uri="{FF2B5EF4-FFF2-40B4-BE49-F238E27FC236}">
                <a16:creationId xmlns:a16="http://schemas.microsoft.com/office/drawing/2014/main" id="{46FE4FDA-DD54-0122-8F8F-D5605695B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753" y="4021171"/>
            <a:ext cx="3625850" cy="259238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Le particelle “strane” -&gt; nuovi quarks!">
            <a:extLst>
              <a:ext uri="{FF2B5EF4-FFF2-40B4-BE49-F238E27FC236}">
                <a16:creationId xmlns:a16="http://schemas.microsoft.com/office/drawing/2014/main" id="{1D244BB9-8D9E-FEC2-6036-8DA879AD4A87}"/>
              </a:ext>
            </a:extLst>
          </p:cNvPr>
          <p:cNvSpPr txBox="1"/>
          <p:nvPr/>
        </p:nvSpPr>
        <p:spPr>
          <a:xfrm>
            <a:off x="906327" y="3569504"/>
            <a:ext cx="4478137" cy="400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4" tIns="45714" rIns="45714" bIns="45714">
            <a:spAutoFit/>
          </a:bodyPr>
          <a:lstStyle/>
          <a:p>
            <a:pPr defTabSz="455612">
              <a:spcBef>
                <a:spcPts val="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sz="2000" b="1" noProof="1">
                <a:solidFill>
                  <a:srgbClr val="800D00"/>
                </a:solidFill>
                <a:latin typeface="Avenir Book" panose="02000503020000020003" pitchFamily="2" charset="0"/>
                <a:sym typeface="Arial"/>
              </a:rPr>
              <a:t>Le particelle “strane” -&gt; nuovi quarks!</a:t>
            </a:r>
          </a:p>
        </p:txBody>
      </p:sp>
      <p:sp>
        <p:nvSpPr>
          <p:cNvPr id="7" name="Rounded Rectangle">
            <a:extLst>
              <a:ext uri="{FF2B5EF4-FFF2-40B4-BE49-F238E27FC236}">
                <a16:creationId xmlns:a16="http://schemas.microsoft.com/office/drawing/2014/main" id="{BFAE9EFD-CC19-4EEE-5D15-F0BED7436011}"/>
              </a:ext>
            </a:extLst>
          </p:cNvPr>
          <p:cNvSpPr/>
          <p:nvPr/>
        </p:nvSpPr>
        <p:spPr>
          <a:xfrm>
            <a:off x="6359305" y="447488"/>
            <a:ext cx="5548728" cy="4786292"/>
          </a:xfrm>
          <a:prstGeom prst="roundRect">
            <a:avLst>
              <a:gd name="adj" fmla="val 16463"/>
            </a:avLst>
          </a:prstGeom>
          <a:solidFill>
            <a:srgbClr val="FFFFFF"/>
          </a:solidFill>
          <a:ln>
            <a:solidFill>
              <a:srgbClr val="010E66"/>
            </a:solidFill>
          </a:ln>
          <a:effectLst>
            <a:outerShdw blurRad="50800" dist="63499" dir="8100000" rotWithShape="0">
              <a:srgbClr val="808080">
                <a:alpha val="39999"/>
              </a:srgbClr>
            </a:outerShdw>
          </a:effectLst>
        </p:spPr>
        <p:txBody>
          <a:bodyPr lIns="45719" rIns="45719"/>
          <a:lstStyle/>
          <a:p>
            <a:pPr defTabSz="455612">
              <a:lnSpc>
                <a:spcPct val="77000"/>
              </a:lnSpc>
              <a:spcBef>
                <a:spcPts val="0"/>
              </a:spcBef>
              <a:buSzTx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 lang="it-IT" noProof="1"/>
          </a:p>
        </p:txBody>
      </p:sp>
      <p:sp>
        <p:nvSpPr>
          <p:cNvPr id="8" name="Il neutrino (ν)…">
            <a:extLst>
              <a:ext uri="{FF2B5EF4-FFF2-40B4-BE49-F238E27FC236}">
                <a16:creationId xmlns:a16="http://schemas.microsoft.com/office/drawing/2014/main" id="{9A52893E-B04C-64DB-C3C6-36EDDA9BB0E5}"/>
              </a:ext>
            </a:extLst>
          </p:cNvPr>
          <p:cNvSpPr txBox="1"/>
          <p:nvPr/>
        </p:nvSpPr>
        <p:spPr>
          <a:xfrm>
            <a:off x="6754142" y="662011"/>
            <a:ext cx="5187952" cy="2616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4" tIns="45714" rIns="45714" bIns="45714">
            <a:spAutoFit/>
          </a:bodyPr>
          <a:lstStyle/>
          <a:p>
            <a:pPr defTabSz="455612">
              <a:spcBef>
                <a:spcPts val="120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sz="2000" b="1" noProof="1">
                <a:solidFill>
                  <a:srgbClr val="800D00"/>
                </a:solidFill>
                <a:latin typeface="Avenir Book" panose="02000503020000020003" pitchFamily="2" charset="0"/>
                <a:sym typeface="Arial"/>
              </a:rPr>
              <a:t>Il neutrino (</a:t>
            </a:r>
            <a:r>
              <a:rPr lang="it-IT" sz="2400" b="1" noProof="1">
                <a:solidFill>
                  <a:srgbClr val="800D00"/>
                </a:solidFill>
                <a:latin typeface="Symbol" pitchFamily="2" charset="2"/>
                <a:sym typeface="Arial"/>
              </a:rPr>
              <a:t>n</a:t>
            </a:r>
            <a:r>
              <a:rPr lang="it-IT" sz="2000" b="1" noProof="1">
                <a:solidFill>
                  <a:srgbClr val="800D00"/>
                </a:solidFill>
                <a:latin typeface="Avenir Book" panose="02000503020000020003" pitchFamily="2" charset="0"/>
                <a:sym typeface="Arial"/>
              </a:rPr>
              <a:t>)</a:t>
            </a:r>
          </a:p>
          <a:p>
            <a:pPr defTabSz="455612">
              <a:spcBef>
                <a:spcPts val="120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sz="2000" noProof="1">
                <a:latin typeface="Avenir Book" panose="02000503020000020003" pitchFamily="2" charset="0"/>
                <a:sym typeface="Arial"/>
              </a:rPr>
              <a:t>Postulato da Pauli (1928).</a:t>
            </a:r>
          </a:p>
          <a:p>
            <a:pPr defTabSz="455612">
              <a:spcBef>
                <a:spcPts val="120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sz="2000" noProof="1">
                <a:latin typeface="Avenir Book" panose="02000503020000020003" pitchFamily="2" charset="0"/>
                <a:sym typeface="Arial"/>
              </a:rPr>
              <a:t>Studiato da Fermi (1934). </a:t>
            </a:r>
          </a:p>
          <a:p>
            <a:pPr defTabSz="455612">
              <a:spcBef>
                <a:spcPts val="120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sz="2000" noProof="1">
                <a:latin typeface="Avenir Book" panose="02000503020000020003" pitchFamily="2" charset="0"/>
                <a:sym typeface="Arial"/>
              </a:rPr>
              <a:t>Scoperto da Reines e Cowan solo nel 1956.</a:t>
            </a:r>
          </a:p>
          <a:p>
            <a:pPr defTabSz="455612">
              <a:spcBef>
                <a:spcPts val="120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sz="2000" noProof="1">
                <a:latin typeface="Avenir Book" panose="02000503020000020003" pitchFamily="2" charset="0"/>
                <a:sym typeface="Arial"/>
              </a:rPr>
              <a:t>E’ una particella neutra e debolmente interagente.</a:t>
            </a:r>
          </a:p>
        </p:txBody>
      </p:sp>
      <p:sp>
        <p:nvSpPr>
          <p:cNvPr id="9" name="Cowan e Reines">
            <a:extLst>
              <a:ext uri="{FF2B5EF4-FFF2-40B4-BE49-F238E27FC236}">
                <a16:creationId xmlns:a16="http://schemas.microsoft.com/office/drawing/2014/main" id="{E0934F4A-492D-83C6-F3AB-48362F458015}"/>
              </a:ext>
            </a:extLst>
          </p:cNvPr>
          <p:cNvSpPr txBox="1"/>
          <p:nvPr/>
        </p:nvSpPr>
        <p:spPr>
          <a:xfrm>
            <a:off x="8374419" y="4873416"/>
            <a:ext cx="2232026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4" tIns="45714" rIns="45714" bIns="45714">
            <a:spAutoFit/>
          </a:bodyPr>
          <a:lstStyle>
            <a:lvl1pPr defTabSz="455612">
              <a:lnSpc>
                <a:spcPct val="77000"/>
              </a:lnSpc>
              <a:spcBef>
                <a:spcPts val="0"/>
              </a:spcBef>
              <a:buSzTx/>
              <a:buNone/>
              <a:defRPr sz="18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>
                <a:latin typeface="Tahoma"/>
                <a:ea typeface="Tahoma"/>
                <a:cs typeface="Tahoma"/>
                <a:sym typeface="Tahoma"/>
              </a:defRPr>
            </a:pPr>
            <a:r>
              <a:rPr lang="it-IT" noProof="1">
                <a:latin typeface="+mn-lt"/>
                <a:ea typeface="+mn-ea"/>
                <a:cs typeface="+mn-cs"/>
                <a:sym typeface="Arial"/>
              </a:rPr>
              <a:t>Cowan e Reines</a:t>
            </a:r>
          </a:p>
        </p:txBody>
      </p:sp>
      <p:pic>
        <p:nvPicPr>
          <p:cNvPr id="10" name="Clyde_Cowan.jpg" descr="Clyde_Cowan.jpg">
            <a:extLst>
              <a:ext uri="{FF2B5EF4-FFF2-40B4-BE49-F238E27FC236}">
                <a16:creationId xmlns:a16="http://schemas.microsoft.com/office/drawing/2014/main" id="{31D2E9C9-2225-50FE-A0CB-8B5F9F7C2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694" y="3362116"/>
            <a:ext cx="1524001" cy="152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220px-Frederick_Reines.jpg" descr="220px-Frederick_Reines.jpg">
            <a:extLst>
              <a:ext uri="{FF2B5EF4-FFF2-40B4-BE49-F238E27FC236}">
                <a16:creationId xmlns:a16="http://schemas.microsoft.com/office/drawing/2014/main" id="{45862C81-ADC6-FD4D-5A82-233AD48E9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8019" y="3362116"/>
            <a:ext cx="1231901" cy="15113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">
            <a:extLst>
              <a:ext uri="{FF2B5EF4-FFF2-40B4-BE49-F238E27FC236}">
                <a16:creationId xmlns:a16="http://schemas.microsoft.com/office/drawing/2014/main" id="{F002C9C5-9175-BDF9-73BF-A55AD1910CAD}"/>
              </a:ext>
            </a:extLst>
          </p:cNvPr>
          <p:cNvSpPr/>
          <p:nvPr/>
        </p:nvSpPr>
        <p:spPr>
          <a:xfrm>
            <a:off x="7582257" y="5305216"/>
            <a:ext cx="3240088" cy="1558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5800"/>
                </a:moveTo>
                <a:lnTo>
                  <a:pt x="8352" y="2295"/>
                </a:lnTo>
                <a:lnTo>
                  <a:pt x="7312" y="6320"/>
                </a:lnTo>
                <a:lnTo>
                  <a:pt x="370" y="2295"/>
                </a:lnTo>
                <a:lnTo>
                  <a:pt x="4627" y="7617"/>
                </a:lnTo>
                <a:lnTo>
                  <a:pt x="0" y="8615"/>
                </a:lnTo>
                <a:lnTo>
                  <a:pt x="3722" y="11775"/>
                </a:lnTo>
                <a:lnTo>
                  <a:pt x="135" y="14587"/>
                </a:lnTo>
                <a:lnTo>
                  <a:pt x="5667" y="13937"/>
                </a:lnTo>
                <a:lnTo>
                  <a:pt x="4762" y="17617"/>
                </a:lnTo>
                <a:lnTo>
                  <a:pt x="7715" y="15627"/>
                </a:lnTo>
                <a:lnTo>
                  <a:pt x="8485" y="21600"/>
                </a:lnTo>
                <a:lnTo>
                  <a:pt x="10532" y="14935"/>
                </a:lnTo>
                <a:lnTo>
                  <a:pt x="13247" y="19737"/>
                </a:lnTo>
                <a:lnTo>
                  <a:pt x="14020" y="14457"/>
                </a:lnTo>
                <a:lnTo>
                  <a:pt x="18145" y="18095"/>
                </a:lnTo>
                <a:lnTo>
                  <a:pt x="16837" y="12942"/>
                </a:lnTo>
                <a:lnTo>
                  <a:pt x="21600" y="13290"/>
                </a:lnTo>
                <a:lnTo>
                  <a:pt x="17607" y="10475"/>
                </a:lnTo>
                <a:lnTo>
                  <a:pt x="21097" y="8137"/>
                </a:lnTo>
                <a:lnTo>
                  <a:pt x="16702" y="7315"/>
                </a:lnTo>
                <a:lnTo>
                  <a:pt x="18380" y="4457"/>
                </a:lnTo>
                <a:lnTo>
                  <a:pt x="14155" y="5325"/>
                </a:lnTo>
                <a:lnTo>
                  <a:pt x="14522" y="0"/>
                </a:lnTo>
                <a:close/>
              </a:path>
            </a:pathLst>
          </a:custGeom>
          <a:solidFill>
            <a:srgbClr val="FF2600">
              <a:alpha val="54116"/>
            </a:srgbClr>
          </a:solidFill>
          <a:ln>
            <a:solidFill>
              <a:srgbClr val="000000"/>
            </a:solidFill>
          </a:ln>
        </p:spPr>
        <p:txBody>
          <a:bodyPr lIns="45719" rIns="45719"/>
          <a:lstStyle/>
          <a:p>
            <a:pPr defTabSz="455612">
              <a:lnSpc>
                <a:spcPct val="77000"/>
              </a:lnSpc>
              <a:spcBef>
                <a:spcPts val="0"/>
              </a:spcBef>
              <a:buSzTx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 lang="it-IT" noProof="1"/>
          </a:p>
        </p:txBody>
      </p:sp>
      <p:sp>
        <p:nvSpPr>
          <p:cNvPr id="13" name="…e molte, moltissime altre scoperte…">
            <a:extLst>
              <a:ext uri="{FF2B5EF4-FFF2-40B4-BE49-F238E27FC236}">
                <a16:creationId xmlns:a16="http://schemas.microsoft.com/office/drawing/2014/main" id="{5DDA9888-54C4-0393-864D-BDA4B666010F}"/>
              </a:ext>
            </a:extLst>
          </p:cNvPr>
          <p:cNvSpPr txBox="1"/>
          <p:nvPr/>
        </p:nvSpPr>
        <p:spPr>
          <a:xfrm>
            <a:off x="7869594" y="5808454"/>
            <a:ext cx="2952751" cy="602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4" tIns="45714" rIns="45714" bIns="45714">
            <a:spAutoFit/>
          </a:bodyPr>
          <a:lstStyle>
            <a:lvl1pPr algn="ctr" defTabSz="455612">
              <a:lnSpc>
                <a:spcPct val="77000"/>
              </a:lnSpc>
              <a:spcBef>
                <a:spcPts val="0"/>
              </a:spcBef>
              <a:buSzTx/>
              <a:buNone/>
              <a:defRPr sz="2000" b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 sz="1800" b="0">
                <a:latin typeface="Tahoma"/>
                <a:ea typeface="Tahoma"/>
                <a:cs typeface="Tahoma"/>
                <a:sym typeface="Tahoma"/>
              </a:defRPr>
            </a:pPr>
            <a:r>
              <a:rPr lang="it-IT" sz="2000" b="1" noProof="1">
                <a:latin typeface="+mn-lt"/>
                <a:ea typeface="+mn-ea"/>
                <a:cs typeface="+mn-cs"/>
                <a:sym typeface="Arial"/>
              </a:rPr>
              <a:t>…e molte, moltissime altre scoperte…</a:t>
            </a:r>
          </a:p>
        </p:txBody>
      </p:sp>
    </p:spTree>
    <p:extLst>
      <p:ext uri="{BB962C8B-B14F-4D97-AF65-F5344CB8AC3E}">
        <p14:creationId xmlns:p14="http://schemas.microsoft.com/office/powerpoint/2010/main" val="37951558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B5A07-90E7-4A3B-E71E-CE4170A4F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CustomShape 26">
            <a:extLst>
              <a:ext uri="{FF2B5EF4-FFF2-40B4-BE49-F238E27FC236}">
                <a16:creationId xmlns:a16="http://schemas.microsoft.com/office/drawing/2014/main" id="{AADD83F2-9107-6A2A-FB57-EBE2AC31BDF7}"/>
              </a:ext>
            </a:extLst>
          </p:cNvPr>
          <p:cNvSpPr/>
          <p:nvPr/>
        </p:nvSpPr>
        <p:spPr>
          <a:xfrm>
            <a:off x="407880" y="373680"/>
            <a:ext cx="11372760" cy="106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90000"/>
              </a:lnSpc>
            </a:pPr>
            <a:endParaRPr lang="it-IT" sz="3600" b="0" strike="noStrike" spc="-1" noProof="1">
              <a:latin typeface="Arial"/>
            </a:endParaRPr>
          </a:p>
        </p:txBody>
      </p:sp>
      <p:sp>
        <p:nvSpPr>
          <p:cNvPr id="335" name="CustomShape 27">
            <a:extLst>
              <a:ext uri="{FF2B5EF4-FFF2-40B4-BE49-F238E27FC236}">
                <a16:creationId xmlns:a16="http://schemas.microsoft.com/office/drawing/2014/main" id="{7B495581-5B64-0C90-79C2-042E04571C15}"/>
              </a:ext>
            </a:extLst>
          </p:cNvPr>
          <p:cNvSpPr/>
          <p:nvPr/>
        </p:nvSpPr>
        <p:spPr>
          <a:xfrm>
            <a:off x="11107440" y="6384600"/>
            <a:ext cx="677880" cy="36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fld id="{B6AD626B-C830-46B1-807E-A661163A584F}" type="slidenum">
              <a:rPr lang="it-IT" sz="1000" b="0" strike="noStrike" spc="-1" noProof="1" dirty="0" smtClean="0">
                <a:solidFill>
                  <a:srgbClr val="0033A0"/>
                </a:solidFill>
                <a:latin typeface="Arial"/>
                <a:ea typeface="DejaVu Sans"/>
              </a:rPr>
              <a:t>11</a:t>
            </a:fld>
            <a:endParaRPr lang="it-IT" sz="1000" b="0" strike="noStrike" spc="-1" noProof="1">
              <a:latin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25F2DAB-6F22-DF66-FA54-AACAE783536A}"/>
              </a:ext>
            </a:extLst>
          </p:cNvPr>
          <p:cNvSpPr/>
          <p:nvPr/>
        </p:nvSpPr>
        <p:spPr>
          <a:xfrm>
            <a:off x="268655" y="173004"/>
            <a:ext cx="25811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noProof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 le forze ?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00820B3-4799-6F09-0C0D-D5946D92C3E7}"/>
              </a:ext>
            </a:extLst>
          </p:cNvPr>
          <p:cNvCxnSpPr>
            <a:cxnSpLocks/>
          </p:cNvCxnSpPr>
          <p:nvPr/>
        </p:nvCxnSpPr>
        <p:spPr>
          <a:xfrm>
            <a:off x="268655" y="834378"/>
            <a:ext cx="466234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3D33BB38-2E05-3B6D-05C3-B84FAA57A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923" y="0"/>
            <a:ext cx="2813077" cy="4025900"/>
          </a:xfrm>
          <a:prstGeom prst="rect">
            <a:avLst/>
          </a:prstGeom>
        </p:spPr>
      </p:pic>
      <p:sp>
        <p:nvSpPr>
          <p:cNvPr id="3" name="Text Box 20">
            <a:extLst>
              <a:ext uri="{FF2B5EF4-FFF2-40B4-BE49-F238E27FC236}">
                <a16:creationId xmlns:a16="http://schemas.microsoft.com/office/drawing/2014/main" id="{CC0B445C-FEAE-97E5-E308-98ECDE046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967" y="1050872"/>
            <a:ext cx="7473990" cy="260379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7200">
              <a:spcBef>
                <a:spcPct val="20000"/>
              </a:spcBef>
              <a:buClr>
                <a:srgbClr val="000000"/>
              </a:buClr>
              <a:buSzPct val="100000"/>
            </a:pPr>
            <a:r>
              <a:rPr lang="it-IT" b="0" noProof="1">
                <a:solidFill>
                  <a:srgbClr val="333399"/>
                </a:solidFill>
                <a:latin typeface="Avenir Book" panose="02000503020000020003" pitchFamily="2" charset="0"/>
                <a:cs typeface="Candara"/>
              </a:rPr>
              <a:t>Tutte le forze osservate in natura sono riconducibili a 4 interazioni fondamentali</a:t>
            </a:r>
          </a:p>
          <a:p>
            <a:pPr defTabSz="457200">
              <a:spcBef>
                <a:spcPct val="20000"/>
              </a:spcBef>
              <a:buClr>
                <a:srgbClr val="000000"/>
              </a:buClr>
              <a:buSzPct val="100000"/>
            </a:pPr>
            <a:endParaRPr lang="it-IT" b="0" noProof="1">
              <a:solidFill>
                <a:srgbClr val="333399"/>
              </a:solidFill>
              <a:latin typeface="Avenir Book" panose="02000503020000020003" pitchFamily="2" charset="0"/>
              <a:cs typeface="Candara"/>
            </a:endParaRPr>
          </a:p>
          <a:p>
            <a:pPr marL="0" indent="0" defTabSz="457200">
              <a:spcBef>
                <a:spcPct val="20000"/>
              </a:spcBef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it-IT" b="0" noProof="1">
                <a:solidFill>
                  <a:srgbClr val="333399"/>
                </a:solidFill>
                <a:latin typeface="Avenir Book" panose="02000503020000020003" pitchFamily="2" charset="0"/>
                <a:cs typeface="Candara"/>
              </a:rPr>
              <a:t>Responsabili: </a:t>
            </a:r>
          </a:p>
          <a:p>
            <a:pPr lvl="1" defTabSz="457200">
              <a:spcBef>
                <a:spcPct val="20000"/>
              </a:spcBef>
              <a:buClr>
                <a:srgbClr val="000000"/>
              </a:buClr>
              <a:buSzPct val="100000"/>
              <a:buFontTx/>
              <a:buBlip>
                <a:blip r:embed="rId4"/>
              </a:buBlip>
            </a:pPr>
            <a:r>
              <a:rPr lang="it-IT" b="0" noProof="1">
                <a:solidFill>
                  <a:srgbClr val="333399"/>
                </a:solidFill>
                <a:latin typeface="Avenir Book" panose="02000503020000020003" pitchFamily="2" charset="0"/>
                <a:cs typeface="Candara"/>
              </a:rPr>
              <a:t> della coesione della materia</a:t>
            </a:r>
          </a:p>
          <a:p>
            <a:pPr lvl="1" defTabSz="457200">
              <a:spcBef>
                <a:spcPct val="20000"/>
              </a:spcBef>
              <a:buClr>
                <a:srgbClr val="000000"/>
              </a:buClr>
              <a:buSzPct val="100000"/>
              <a:buFontTx/>
              <a:buBlip>
                <a:blip r:embed="rId4"/>
              </a:buBlip>
            </a:pPr>
            <a:r>
              <a:rPr lang="it-IT" b="0" noProof="1">
                <a:solidFill>
                  <a:srgbClr val="333399"/>
                </a:solidFill>
                <a:latin typeface="Avenir Book" panose="02000503020000020003" pitchFamily="2" charset="0"/>
                <a:cs typeface="Candara"/>
              </a:rPr>
              <a:t> del suo decadimento</a:t>
            </a:r>
          </a:p>
        </p:txBody>
      </p:sp>
      <p:pic>
        <p:nvPicPr>
          <p:cNvPr id="4" name="Picture 7" descr="newforces">
            <a:extLst>
              <a:ext uri="{FF2B5EF4-FFF2-40B4-BE49-F238E27FC236}">
                <a16:creationId xmlns:a16="http://schemas.microsoft.com/office/drawing/2014/main" id="{39CF462A-F3BC-1EC7-0F9D-7CA215DB1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605" y="3886199"/>
            <a:ext cx="7914357" cy="24983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A9A73219-45DF-B71E-4541-A6636BD3E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6830" y="5529173"/>
            <a:ext cx="5709635" cy="3202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7200">
              <a:lnSpc>
                <a:spcPct val="77000"/>
              </a:lnSpc>
              <a:spcBef>
                <a:spcPct val="20000"/>
              </a:spcBef>
              <a:buClr>
                <a:srgbClr val="000000"/>
              </a:buClr>
              <a:buSzPct val="100000"/>
            </a:pPr>
            <a:r>
              <a:rPr lang="it-IT" sz="1800" b="0" noProof="1">
                <a:solidFill>
                  <a:srgbClr val="CC3300"/>
                </a:solidFill>
                <a:latin typeface="Avenir Book" panose="02000503020000020003" pitchFamily="2" charset="0"/>
              </a:rPr>
              <a:t>L’interazione avviene grazie allo scambio di particelle</a:t>
            </a:r>
          </a:p>
        </p:txBody>
      </p:sp>
    </p:spTree>
    <p:extLst>
      <p:ext uri="{BB962C8B-B14F-4D97-AF65-F5344CB8AC3E}">
        <p14:creationId xmlns:p14="http://schemas.microsoft.com/office/powerpoint/2010/main" val="38146881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D1B7C-4460-2E08-FBC7-8B4E33F35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CustomShape 26">
            <a:extLst>
              <a:ext uri="{FF2B5EF4-FFF2-40B4-BE49-F238E27FC236}">
                <a16:creationId xmlns:a16="http://schemas.microsoft.com/office/drawing/2014/main" id="{20EFEADB-B4AA-B3F7-46AA-5EA1819656AA}"/>
              </a:ext>
            </a:extLst>
          </p:cNvPr>
          <p:cNvSpPr/>
          <p:nvPr/>
        </p:nvSpPr>
        <p:spPr>
          <a:xfrm>
            <a:off x="407880" y="373680"/>
            <a:ext cx="11372760" cy="106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90000"/>
              </a:lnSpc>
            </a:pPr>
            <a:endParaRPr lang="it-IT" sz="3600" b="0" strike="noStrike" spc="-1" noProof="1">
              <a:latin typeface="Arial"/>
            </a:endParaRPr>
          </a:p>
        </p:txBody>
      </p:sp>
      <p:sp>
        <p:nvSpPr>
          <p:cNvPr id="335" name="CustomShape 27">
            <a:extLst>
              <a:ext uri="{FF2B5EF4-FFF2-40B4-BE49-F238E27FC236}">
                <a16:creationId xmlns:a16="http://schemas.microsoft.com/office/drawing/2014/main" id="{9A3F0B18-80F6-F6F2-5982-717EB49FB5E9}"/>
              </a:ext>
            </a:extLst>
          </p:cNvPr>
          <p:cNvSpPr/>
          <p:nvPr/>
        </p:nvSpPr>
        <p:spPr>
          <a:xfrm>
            <a:off x="11107440" y="6384600"/>
            <a:ext cx="677880" cy="36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fld id="{B6AD626B-C830-46B1-807E-A661163A584F}" type="slidenum">
              <a:rPr lang="it-IT" sz="1000" b="0" strike="noStrike" spc="-1" noProof="1" dirty="0" smtClean="0">
                <a:solidFill>
                  <a:srgbClr val="0033A0"/>
                </a:solidFill>
                <a:latin typeface="Arial"/>
                <a:ea typeface="DejaVu Sans"/>
              </a:rPr>
              <a:t>12</a:t>
            </a:fld>
            <a:endParaRPr lang="it-IT" sz="1000" b="0" strike="noStrike" spc="-1" noProof="1">
              <a:latin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FA77DD-F7D4-0315-1C6D-5CDC732FF112}"/>
              </a:ext>
            </a:extLst>
          </p:cNvPr>
          <p:cNvSpPr/>
          <p:nvPr/>
        </p:nvSpPr>
        <p:spPr>
          <a:xfrm>
            <a:off x="268655" y="173004"/>
            <a:ext cx="4471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noProof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Le forze o interazioni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6500B22-7A72-BB73-72DA-4FB576BD1C7A}"/>
              </a:ext>
            </a:extLst>
          </p:cNvPr>
          <p:cNvCxnSpPr>
            <a:cxnSpLocks/>
          </p:cNvCxnSpPr>
          <p:nvPr/>
        </p:nvCxnSpPr>
        <p:spPr>
          <a:xfrm>
            <a:off x="268655" y="834378"/>
            <a:ext cx="466234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orza debole">
            <a:extLst>
              <a:ext uri="{FF2B5EF4-FFF2-40B4-BE49-F238E27FC236}">
                <a16:creationId xmlns:a16="http://schemas.microsoft.com/office/drawing/2014/main" id="{8C273D80-44EE-0AC3-21CB-188E2C1254A2}"/>
              </a:ext>
            </a:extLst>
          </p:cNvPr>
          <p:cNvSpPr txBox="1"/>
          <p:nvPr/>
        </p:nvSpPr>
        <p:spPr>
          <a:xfrm>
            <a:off x="3671776" y="4514634"/>
            <a:ext cx="1883222" cy="4597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4" tIns="45714" rIns="45714" bIns="45714" numCol="1" anchor="t">
            <a:spAutoFit/>
          </a:bodyPr>
          <a:lstStyle>
            <a:lvl1pPr defTabSz="455612">
              <a:lnSpc>
                <a:spcPct val="77000"/>
              </a:lnSpc>
              <a:spcBef>
                <a:spcPts val="0"/>
              </a:spcBef>
              <a:buSzTx/>
              <a:buNone/>
              <a:defRPr sz="24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it-IT" sz="2400" noProof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rPr>
              <a:t>Forza debole</a:t>
            </a:r>
          </a:p>
        </p:txBody>
      </p:sp>
      <p:sp>
        <p:nvSpPr>
          <p:cNvPr id="23" name="átomo">
            <a:extLst>
              <a:ext uri="{FF2B5EF4-FFF2-40B4-BE49-F238E27FC236}">
                <a16:creationId xmlns:a16="http://schemas.microsoft.com/office/drawing/2014/main" id="{8C22FF74-F9CC-A19E-B066-2E7EB4EFFCF4}"/>
              </a:ext>
            </a:extLst>
          </p:cNvPr>
          <p:cNvSpPr txBox="1"/>
          <p:nvPr/>
        </p:nvSpPr>
        <p:spPr>
          <a:xfrm>
            <a:off x="4513611" y="3889050"/>
            <a:ext cx="810073" cy="375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4" tIns="45714" rIns="45714" bIns="45714" numCol="1" anchor="t">
            <a:spAutoFit/>
          </a:bodyPr>
          <a:lstStyle>
            <a:lvl1pPr algn="ctr" defTabSz="455612">
              <a:lnSpc>
                <a:spcPct val="77000"/>
              </a:lnSpc>
              <a:spcBef>
                <a:spcPts val="0"/>
              </a:spcBef>
              <a:buSzTx/>
              <a:buNone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 sz="18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it-IT" sz="2000" noProof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rPr>
              <a:t>átomo</a:t>
            </a:r>
          </a:p>
        </p:txBody>
      </p:sp>
      <p:sp>
        <p:nvSpPr>
          <p:cNvPr id="24" name="10-5">
            <a:extLst>
              <a:ext uri="{FF2B5EF4-FFF2-40B4-BE49-F238E27FC236}">
                <a16:creationId xmlns:a16="http://schemas.microsoft.com/office/drawing/2014/main" id="{F3B696E2-E571-4110-08CE-3BE4BEA5F9BA}"/>
              </a:ext>
            </a:extLst>
          </p:cNvPr>
          <p:cNvSpPr txBox="1"/>
          <p:nvPr/>
        </p:nvSpPr>
        <p:spPr>
          <a:xfrm>
            <a:off x="3834212" y="2460299"/>
            <a:ext cx="970311" cy="6463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4" tIns="45714" rIns="45714" bIns="45714" numCol="1" anchor="t">
            <a:spAutoFit/>
          </a:bodyPr>
          <a:lstStyle/>
          <a:p>
            <a:pPr algn="ctr" defTabSz="455612">
              <a:lnSpc>
                <a:spcPct val="77000"/>
              </a:lnSpc>
              <a:spcBef>
                <a:spcPts val="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sz="4000" noProof="1">
                <a:solidFill>
                  <a:srgbClr val="FF9900"/>
                </a:solidFill>
                <a:latin typeface="+mn-lt"/>
                <a:ea typeface="+mn-ea"/>
                <a:cs typeface="+mn-cs"/>
                <a:sym typeface="Arial"/>
              </a:rPr>
              <a:t>10</a:t>
            </a:r>
            <a:r>
              <a:rPr lang="it-IT" sz="4000" baseline="30000" noProof="1">
                <a:solidFill>
                  <a:srgbClr val="FF9900"/>
                </a:solidFill>
                <a:latin typeface="+mn-lt"/>
                <a:ea typeface="+mn-ea"/>
                <a:cs typeface="+mn-cs"/>
                <a:sym typeface="Arial"/>
              </a:rPr>
              <a:t>-5</a:t>
            </a:r>
          </a:p>
        </p:txBody>
      </p:sp>
      <p:pic>
        <p:nvPicPr>
          <p:cNvPr id="27" name="co60_3.png" descr="co60_3.png">
            <a:extLst>
              <a:ext uri="{FF2B5EF4-FFF2-40B4-BE49-F238E27FC236}">
                <a16:creationId xmlns:a16="http://schemas.microsoft.com/office/drawing/2014/main" id="{F48CEFB0-F832-B206-799B-228425448AE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3811" y="2618775"/>
            <a:ext cx="2125726" cy="10795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8" name="co60_3.png" descr="co60_3.png">
            <a:extLst>
              <a:ext uri="{FF2B5EF4-FFF2-40B4-BE49-F238E27FC236}">
                <a16:creationId xmlns:a16="http://schemas.microsoft.com/office/drawing/2014/main" id="{53ECC641-75AC-B088-224F-2446E9382A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01804" y="3482870"/>
            <a:ext cx="2863850" cy="107949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9" name="Forza gravitazionale">
            <a:extLst>
              <a:ext uri="{FF2B5EF4-FFF2-40B4-BE49-F238E27FC236}">
                <a16:creationId xmlns:a16="http://schemas.microsoft.com/office/drawing/2014/main" id="{ED3BDBF1-A374-A0C3-F1BE-54F277E8ABEC}"/>
              </a:ext>
            </a:extLst>
          </p:cNvPr>
          <p:cNvSpPr txBox="1"/>
          <p:nvPr/>
        </p:nvSpPr>
        <p:spPr>
          <a:xfrm>
            <a:off x="250001" y="4258220"/>
            <a:ext cx="2592388" cy="713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4" tIns="45714" rIns="45714" bIns="45714">
            <a:spAutoFit/>
          </a:bodyPr>
          <a:lstStyle>
            <a:lvl1pPr algn="ctr" defTabSz="455612">
              <a:lnSpc>
                <a:spcPct val="77000"/>
              </a:lnSpc>
              <a:spcBef>
                <a:spcPts val="0"/>
              </a:spcBef>
              <a:buSzTx/>
              <a:buNone/>
              <a:defRPr sz="2400">
                <a:solidFill>
                  <a:srgbClr val="FF26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 sz="18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it-IT" sz="2400" noProof="1">
                <a:solidFill>
                  <a:srgbClr val="FF2600"/>
                </a:solidFill>
                <a:latin typeface="+mn-lt"/>
                <a:ea typeface="+mn-ea"/>
                <a:cs typeface="+mn-cs"/>
                <a:sym typeface="Arial"/>
              </a:rPr>
              <a:t>Forza gravitazionale</a:t>
            </a:r>
          </a:p>
        </p:txBody>
      </p:sp>
      <p:sp>
        <p:nvSpPr>
          <p:cNvPr id="30" name="Forza forte…">
            <a:extLst>
              <a:ext uri="{FF2B5EF4-FFF2-40B4-BE49-F238E27FC236}">
                <a16:creationId xmlns:a16="http://schemas.microsoft.com/office/drawing/2014/main" id="{D4F62F42-E754-12EA-7C25-8A73B1214FA7}"/>
              </a:ext>
            </a:extLst>
          </p:cNvPr>
          <p:cNvSpPr txBox="1"/>
          <p:nvPr/>
        </p:nvSpPr>
        <p:spPr>
          <a:xfrm>
            <a:off x="9303814" y="4274812"/>
            <a:ext cx="2232025" cy="713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4" tIns="45714" rIns="45714" bIns="45714">
            <a:spAutoFit/>
          </a:bodyPr>
          <a:lstStyle/>
          <a:p>
            <a:pPr algn="ctr" defTabSz="455612">
              <a:lnSpc>
                <a:spcPct val="77000"/>
              </a:lnSpc>
              <a:spcBef>
                <a:spcPts val="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sz="2400" noProof="1">
                <a:solidFill>
                  <a:srgbClr val="FF2600"/>
                </a:solidFill>
                <a:latin typeface="+mn-lt"/>
                <a:ea typeface="+mn-ea"/>
                <a:cs typeface="+mn-cs"/>
                <a:sym typeface="Arial"/>
              </a:rPr>
              <a:t>Forza forte </a:t>
            </a:r>
          </a:p>
          <a:p>
            <a:pPr algn="ctr" defTabSz="455612">
              <a:lnSpc>
                <a:spcPct val="77000"/>
              </a:lnSpc>
              <a:spcBef>
                <a:spcPts val="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sz="2400" noProof="1">
                <a:solidFill>
                  <a:srgbClr val="FF2600"/>
                </a:solidFill>
                <a:latin typeface="+mn-lt"/>
                <a:ea typeface="+mn-ea"/>
                <a:cs typeface="+mn-cs"/>
                <a:sym typeface="Arial"/>
              </a:rPr>
              <a:t>(o di colore)</a:t>
            </a:r>
          </a:p>
        </p:txBody>
      </p:sp>
      <p:pic>
        <p:nvPicPr>
          <p:cNvPr id="31" name="strong.jpg" descr="strong.jpg">
            <a:extLst>
              <a:ext uri="{FF2B5EF4-FFF2-40B4-BE49-F238E27FC236}">
                <a16:creationId xmlns:a16="http://schemas.microsoft.com/office/drawing/2014/main" id="{FCF419DD-3B82-9588-1AFD-C03E185A4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7414" y="3036562"/>
            <a:ext cx="992188" cy="1227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07-02-SolarSystem.jpg" descr="I07-02-SolarSystem.jpg">
            <a:extLst>
              <a:ext uri="{FF2B5EF4-FFF2-40B4-BE49-F238E27FC236}">
                <a16:creationId xmlns:a16="http://schemas.microsoft.com/office/drawing/2014/main" id="{AC1BC51E-4D0D-CF80-D4DE-B6000464D6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158" y="2537218"/>
            <a:ext cx="2111375" cy="16573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" name="Group">
            <a:extLst>
              <a:ext uri="{FF2B5EF4-FFF2-40B4-BE49-F238E27FC236}">
                <a16:creationId xmlns:a16="http://schemas.microsoft.com/office/drawing/2014/main" id="{F209A714-E33B-8158-46ED-5EE1D3699C92}"/>
              </a:ext>
            </a:extLst>
          </p:cNvPr>
          <p:cNvGrpSpPr/>
          <p:nvPr/>
        </p:nvGrpSpPr>
        <p:grpSpPr>
          <a:xfrm>
            <a:off x="9373664" y="2546024"/>
            <a:ext cx="900113" cy="990601"/>
            <a:chOff x="0" y="0"/>
            <a:chExt cx="900112" cy="990600"/>
          </a:xfrm>
        </p:grpSpPr>
        <p:sp>
          <p:nvSpPr>
            <p:cNvPr id="34" name="Rectangle">
              <a:extLst>
                <a:ext uri="{FF2B5EF4-FFF2-40B4-BE49-F238E27FC236}">
                  <a16:creationId xmlns:a16="http://schemas.microsoft.com/office/drawing/2014/main" id="{9B56E45C-CC99-2557-251A-54F473E4A847}"/>
                </a:ext>
              </a:extLst>
            </p:cNvPr>
            <p:cNvSpPr/>
            <p:nvPr/>
          </p:nvSpPr>
          <p:spPr>
            <a:xfrm>
              <a:off x="0" y="0"/>
              <a:ext cx="900113" cy="990600"/>
            </a:xfrm>
            <a:prstGeom prst="rect">
              <a:avLst/>
            </a:prstGeom>
            <a:solidFill>
              <a:srgbClr val="FFFD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lang="it-IT" noProof="1"/>
            </a:p>
          </p:txBody>
        </p:sp>
        <p:pic>
          <p:nvPicPr>
            <p:cNvPr id="35" name="image.png" descr="image.png">
              <a:extLst>
                <a:ext uri="{FF2B5EF4-FFF2-40B4-BE49-F238E27FC236}">
                  <a16:creationId xmlns:a16="http://schemas.microsoft.com/office/drawing/2014/main" id="{F6C69984-B635-EF57-FBAE-4241973B3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900113" cy="990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" name="1">
            <a:extLst>
              <a:ext uri="{FF2B5EF4-FFF2-40B4-BE49-F238E27FC236}">
                <a16:creationId xmlns:a16="http://schemas.microsoft.com/office/drawing/2014/main" id="{3EFD6C8F-1307-0E8D-AB16-50B01C8CBFFF}"/>
              </a:ext>
            </a:extLst>
          </p:cNvPr>
          <p:cNvSpPr txBox="1"/>
          <p:nvPr/>
        </p:nvSpPr>
        <p:spPr>
          <a:xfrm>
            <a:off x="10458268" y="2460299"/>
            <a:ext cx="38666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4" tIns="45714" rIns="45714" bIns="45714">
            <a:spAutoFit/>
          </a:bodyPr>
          <a:lstStyle>
            <a:lvl1pPr algn="ctr" defTabSz="455612">
              <a:lnSpc>
                <a:spcPct val="77000"/>
              </a:lnSpc>
              <a:spcBef>
                <a:spcPts val="0"/>
              </a:spcBef>
              <a:buSzTx/>
              <a:buNone/>
              <a:defRPr sz="4000">
                <a:solidFill>
                  <a:srgbClr val="FF99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 sz="18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it-IT" sz="4000" noProof="1">
                <a:solidFill>
                  <a:srgbClr val="FF9900"/>
                </a:solidFill>
                <a:latin typeface="+mn-lt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38" name="Forza…">
            <a:extLst>
              <a:ext uri="{FF2B5EF4-FFF2-40B4-BE49-F238E27FC236}">
                <a16:creationId xmlns:a16="http://schemas.microsoft.com/office/drawing/2014/main" id="{74C7BD71-F698-8D1E-FFAF-B89F813261DF}"/>
              </a:ext>
            </a:extLst>
          </p:cNvPr>
          <p:cNvSpPr txBox="1"/>
          <p:nvPr/>
        </p:nvSpPr>
        <p:spPr>
          <a:xfrm>
            <a:off x="6305055" y="4231580"/>
            <a:ext cx="2736850" cy="713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4" tIns="45714" rIns="45714" bIns="45714" numCol="1" anchor="t">
            <a:spAutoFit/>
          </a:bodyPr>
          <a:lstStyle/>
          <a:p>
            <a:pPr algn="ctr" defTabSz="455612">
              <a:lnSpc>
                <a:spcPct val="77000"/>
              </a:lnSpc>
              <a:spcBef>
                <a:spcPts val="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sz="2400" noProof="1">
                <a:solidFill>
                  <a:srgbClr val="FF2600"/>
                </a:solidFill>
                <a:latin typeface="+mn-lt"/>
                <a:ea typeface="+mn-ea"/>
                <a:cs typeface="+mn-cs"/>
                <a:sym typeface="Arial"/>
              </a:rPr>
              <a:t>Forza </a:t>
            </a:r>
          </a:p>
          <a:p>
            <a:pPr algn="ctr" defTabSz="455612">
              <a:lnSpc>
                <a:spcPct val="77000"/>
              </a:lnSpc>
              <a:spcBef>
                <a:spcPts val="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sz="2400" noProof="1">
                <a:solidFill>
                  <a:srgbClr val="FF2600"/>
                </a:solidFill>
                <a:latin typeface="+mn-lt"/>
                <a:ea typeface="+mn-ea"/>
                <a:cs typeface="+mn-cs"/>
                <a:sym typeface="Arial"/>
              </a:rPr>
              <a:t>elettromagnetica</a:t>
            </a:r>
          </a:p>
        </p:txBody>
      </p:sp>
      <p:grpSp>
        <p:nvGrpSpPr>
          <p:cNvPr id="39" name="Group">
            <a:extLst>
              <a:ext uri="{FF2B5EF4-FFF2-40B4-BE49-F238E27FC236}">
                <a16:creationId xmlns:a16="http://schemas.microsoft.com/office/drawing/2014/main" id="{6D727926-FC5B-A82E-1B49-69D166B3C2C1}"/>
              </a:ext>
            </a:extLst>
          </p:cNvPr>
          <p:cNvGrpSpPr/>
          <p:nvPr/>
        </p:nvGrpSpPr>
        <p:grpSpPr>
          <a:xfrm>
            <a:off x="6643365" y="1674223"/>
            <a:ext cx="1988531" cy="2596997"/>
            <a:chOff x="0" y="0"/>
            <a:chExt cx="1988529" cy="2596995"/>
          </a:xfrm>
        </p:grpSpPr>
        <p:sp>
          <p:nvSpPr>
            <p:cNvPr id="41" name="Rectangle">
              <a:extLst>
                <a:ext uri="{FF2B5EF4-FFF2-40B4-BE49-F238E27FC236}">
                  <a16:creationId xmlns:a16="http://schemas.microsoft.com/office/drawing/2014/main" id="{ECB3F8A3-FFB6-3F38-4EBA-00DEFEEE3338}"/>
                </a:ext>
              </a:extLst>
            </p:cNvPr>
            <p:cNvSpPr/>
            <p:nvPr/>
          </p:nvSpPr>
          <p:spPr>
            <a:xfrm>
              <a:off x="0" y="656972"/>
              <a:ext cx="1988530" cy="1763966"/>
            </a:xfrm>
            <a:prstGeom prst="rect">
              <a:avLst/>
            </a:prstGeom>
            <a:solidFill>
              <a:srgbClr val="FFFD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lnSpc>
                  <a:spcPct val="77000"/>
                </a:lnSpc>
                <a:spcBef>
                  <a:spcPts val="0"/>
                </a:spcBef>
                <a:buSzTx/>
                <a:buNone/>
                <a:defRPr sz="1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endParaRPr lang="it-IT" noProof="1"/>
            </a:p>
          </p:txBody>
        </p:sp>
        <p:grpSp>
          <p:nvGrpSpPr>
            <p:cNvPr id="42" name="Group">
              <a:extLst>
                <a:ext uri="{FF2B5EF4-FFF2-40B4-BE49-F238E27FC236}">
                  <a16:creationId xmlns:a16="http://schemas.microsoft.com/office/drawing/2014/main" id="{363E952E-D4F1-E7C2-E6B1-C0F293C34C8A}"/>
                </a:ext>
              </a:extLst>
            </p:cNvPr>
            <p:cNvGrpSpPr/>
            <p:nvPr/>
          </p:nvGrpSpPr>
          <p:grpSpPr>
            <a:xfrm>
              <a:off x="0" y="0"/>
              <a:ext cx="1954083" cy="2596996"/>
              <a:chOff x="0" y="0"/>
              <a:chExt cx="1954082" cy="2596995"/>
            </a:xfrm>
          </p:grpSpPr>
          <p:sp>
            <p:nvSpPr>
              <p:cNvPr id="43" name="Shape">
                <a:extLst>
                  <a:ext uri="{FF2B5EF4-FFF2-40B4-BE49-F238E27FC236}">
                    <a16:creationId xmlns:a16="http://schemas.microsoft.com/office/drawing/2014/main" id="{0E8F0564-D88E-C2E0-7B24-B5612C174827}"/>
                  </a:ext>
                </a:extLst>
              </p:cNvPr>
              <p:cNvSpPr/>
              <p:nvPr/>
            </p:nvSpPr>
            <p:spPr>
              <a:xfrm>
                <a:off x="1052198" y="1500064"/>
                <a:ext cx="150315" cy="1333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10800" y="0"/>
                    </a:ln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</a:path>
                </a:pathLst>
              </a:custGeom>
              <a:solidFill>
                <a:srgbClr val="FF2600"/>
              </a:solidFill>
              <a:ln w="9525" cap="flat">
                <a:solidFill>
                  <a:srgbClr val="FF26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55612">
                  <a:lnSpc>
                    <a:spcPct val="77000"/>
                  </a:lnSpc>
                  <a:spcBef>
                    <a:spcPts val="0"/>
                  </a:spcBef>
                  <a:buSzTx/>
                  <a:buNone/>
                  <a:defRPr sz="18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endParaRPr lang="it-IT" noProof="1"/>
              </a:p>
            </p:txBody>
          </p:sp>
          <p:grpSp>
            <p:nvGrpSpPr>
              <p:cNvPr id="44" name="Group">
                <a:extLst>
                  <a:ext uri="{FF2B5EF4-FFF2-40B4-BE49-F238E27FC236}">
                    <a16:creationId xmlns:a16="http://schemas.microsoft.com/office/drawing/2014/main" id="{5D82AEF4-3E8E-447D-FD53-E1482D9C0E7A}"/>
                  </a:ext>
                </a:extLst>
              </p:cNvPr>
              <p:cNvGrpSpPr/>
              <p:nvPr/>
            </p:nvGrpSpPr>
            <p:grpSpPr>
              <a:xfrm>
                <a:off x="0" y="0"/>
                <a:ext cx="1954083" cy="2596996"/>
                <a:chOff x="0" y="0"/>
                <a:chExt cx="1954082" cy="2596995"/>
              </a:xfrm>
            </p:grpSpPr>
            <p:sp>
              <p:nvSpPr>
                <p:cNvPr id="45" name="Shape">
                  <a:extLst>
                    <a:ext uri="{FF2B5EF4-FFF2-40B4-BE49-F238E27FC236}">
                      <a16:creationId xmlns:a16="http://schemas.microsoft.com/office/drawing/2014/main" id="{EE70377F-0C5B-CCAA-3FBA-D9E59AA72DDF}"/>
                    </a:ext>
                  </a:extLst>
                </p:cNvPr>
                <p:cNvSpPr/>
                <p:nvPr/>
              </p:nvSpPr>
              <p:spPr>
                <a:xfrm>
                  <a:off x="901884" y="1300055"/>
                  <a:ext cx="150315" cy="1333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10800" y="0"/>
                      </a:ln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CC99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55612">
                    <a:lnSpc>
                      <a:spcPct val="77000"/>
                    </a:lnSpc>
                    <a:spcBef>
                      <a:spcPts val="0"/>
                    </a:spcBef>
                    <a:buSzTx/>
                    <a:buNone/>
                    <a:defRPr sz="18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it-IT" noProof="1"/>
                </a:p>
              </p:txBody>
            </p:sp>
            <p:sp>
              <p:nvSpPr>
                <p:cNvPr id="46" name="Shape">
                  <a:extLst>
                    <a:ext uri="{FF2B5EF4-FFF2-40B4-BE49-F238E27FC236}">
                      <a16:creationId xmlns:a16="http://schemas.microsoft.com/office/drawing/2014/main" id="{AE12C702-6F72-7862-824F-19D3C6FA54DD}"/>
                    </a:ext>
                  </a:extLst>
                </p:cNvPr>
                <p:cNvSpPr/>
                <p:nvPr/>
              </p:nvSpPr>
              <p:spPr>
                <a:xfrm>
                  <a:off x="1052198" y="1300055"/>
                  <a:ext cx="150315" cy="1333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10800" y="0"/>
                      </a:ln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CC99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55612">
                    <a:lnSpc>
                      <a:spcPct val="77000"/>
                    </a:lnSpc>
                    <a:spcBef>
                      <a:spcPts val="0"/>
                    </a:spcBef>
                    <a:buSzTx/>
                    <a:buNone/>
                    <a:defRPr sz="18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it-IT" noProof="1"/>
                </a:p>
              </p:txBody>
            </p:sp>
            <p:sp>
              <p:nvSpPr>
                <p:cNvPr id="47" name="Shape">
                  <a:extLst>
                    <a:ext uri="{FF2B5EF4-FFF2-40B4-BE49-F238E27FC236}">
                      <a16:creationId xmlns:a16="http://schemas.microsoft.com/office/drawing/2014/main" id="{72292247-CDC2-273A-2D76-7B4A3C920AAF}"/>
                    </a:ext>
                  </a:extLst>
                </p:cNvPr>
                <p:cNvSpPr/>
                <p:nvPr/>
              </p:nvSpPr>
              <p:spPr>
                <a:xfrm>
                  <a:off x="826727" y="1433394"/>
                  <a:ext cx="150315" cy="133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10800" y="0"/>
                      </a:ln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F2600"/>
                </a:solidFill>
                <a:ln w="9525" cap="flat">
                  <a:solidFill>
                    <a:srgbClr val="FF26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55612">
                    <a:lnSpc>
                      <a:spcPct val="77000"/>
                    </a:lnSpc>
                    <a:spcBef>
                      <a:spcPts val="0"/>
                    </a:spcBef>
                    <a:buSzTx/>
                    <a:buNone/>
                    <a:defRPr sz="18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it-IT" noProof="1"/>
                </a:p>
              </p:txBody>
            </p:sp>
            <p:grpSp>
              <p:nvGrpSpPr>
                <p:cNvPr id="48" name="Group">
                  <a:extLst>
                    <a:ext uri="{FF2B5EF4-FFF2-40B4-BE49-F238E27FC236}">
                      <a16:creationId xmlns:a16="http://schemas.microsoft.com/office/drawing/2014/main" id="{5C13DBC9-638A-7BE2-21BF-96DDD0D9D6F9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954083" cy="2596996"/>
                  <a:chOff x="0" y="0"/>
                  <a:chExt cx="1954082" cy="2596995"/>
                </a:xfrm>
              </p:grpSpPr>
              <p:sp>
                <p:nvSpPr>
                  <p:cNvPr id="49" name="Shape">
                    <a:extLst>
                      <a:ext uri="{FF2B5EF4-FFF2-40B4-BE49-F238E27FC236}">
                        <a16:creationId xmlns:a16="http://schemas.microsoft.com/office/drawing/2014/main" id="{03D1374E-E8C7-6A96-023A-853EE583C1C8}"/>
                      </a:ext>
                    </a:extLst>
                  </p:cNvPr>
                  <p:cNvSpPr/>
                  <p:nvPr/>
                </p:nvSpPr>
                <p:spPr>
                  <a:xfrm>
                    <a:off x="826727" y="1366725"/>
                    <a:ext cx="150315" cy="1333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lnTo>
                          <a:pt x="10800" y="0"/>
                        </a:ln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CC99"/>
                  </a:solidFill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55612">
                      <a:lnSpc>
                        <a:spcPct val="77000"/>
                      </a:lnSpc>
                      <a:spcBef>
                        <a:spcPts val="0"/>
                      </a:spcBef>
                      <a:buSzTx/>
                      <a:buNone/>
                      <a:defRPr sz="1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lang="it-IT" noProof="1"/>
                  </a:p>
                </p:txBody>
              </p:sp>
              <p:sp>
                <p:nvSpPr>
                  <p:cNvPr id="50" name="Shape">
                    <a:extLst>
                      <a:ext uri="{FF2B5EF4-FFF2-40B4-BE49-F238E27FC236}">
                        <a16:creationId xmlns:a16="http://schemas.microsoft.com/office/drawing/2014/main" id="{1802B450-6C98-041B-F86E-007DD9375ACB}"/>
                      </a:ext>
                    </a:extLst>
                  </p:cNvPr>
                  <p:cNvSpPr/>
                  <p:nvPr/>
                </p:nvSpPr>
                <p:spPr>
                  <a:xfrm>
                    <a:off x="978606" y="1500064"/>
                    <a:ext cx="148750" cy="1333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lnTo>
                          <a:pt x="10800" y="0"/>
                        </a:ln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CC99"/>
                  </a:solidFill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55612">
                      <a:lnSpc>
                        <a:spcPct val="77000"/>
                      </a:lnSpc>
                      <a:spcBef>
                        <a:spcPts val="0"/>
                      </a:spcBef>
                      <a:buSzTx/>
                      <a:buNone/>
                      <a:defRPr sz="1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lang="it-IT" noProof="1"/>
                  </a:p>
                </p:txBody>
              </p:sp>
              <p:sp>
                <p:nvSpPr>
                  <p:cNvPr id="51" name="Shape">
                    <a:extLst>
                      <a:ext uri="{FF2B5EF4-FFF2-40B4-BE49-F238E27FC236}">
                        <a16:creationId xmlns:a16="http://schemas.microsoft.com/office/drawing/2014/main" id="{DC65B06D-3AFF-59F0-9623-012F62996ABA}"/>
                      </a:ext>
                    </a:extLst>
                  </p:cNvPr>
                  <p:cNvSpPr/>
                  <p:nvPr/>
                </p:nvSpPr>
                <p:spPr>
                  <a:xfrm>
                    <a:off x="1052198" y="1433394"/>
                    <a:ext cx="150315" cy="1333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lnTo>
                          <a:pt x="10800" y="0"/>
                        </a:ln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CC99"/>
                  </a:solidFill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55612">
                      <a:lnSpc>
                        <a:spcPct val="77000"/>
                      </a:lnSpc>
                      <a:spcBef>
                        <a:spcPts val="0"/>
                      </a:spcBef>
                      <a:buSzTx/>
                      <a:buNone/>
                      <a:defRPr sz="1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lang="it-IT" noProof="1"/>
                  </a:p>
                </p:txBody>
              </p:sp>
              <p:sp>
                <p:nvSpPr>
                  <p:cNvPr id="52" name="Shape">
                    <a:extLst>
                      <a:ext uri="{FF2B5EF4-FFF2-40B4-BE49-F238E27FC236}">
                        <a16:creationId xmlns:a16="http://schemas.microsoft.com/office/drawing/2014/main" id="{CBE722BF-9BD1-5207-F2C8-4942C606632A}"/>
                      </a:ext>
                    </a:extLst>
                  </p:cNvPr>
                  <p:cNvSpPr/>
                  <p:nvPr/>
                </p:nvSpPr>
                <p:spPr>
                  <a:xfrm>
                    <a:off x="978606" y="1300055"/>
                    <a:ext cx="148750" cy="1333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lnTo>
                          <a:pt x="10800" y="0"/>
                        </a:ln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F2600"/>
                  </a:solidFill>
                  <a:ln w="9525" cap="flat">
                    <a:solidFill>
                      <a:srgbClr val="FF26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55612">
                      <a:lnSpc>
                        <a:spcPct val="77000"/>
                      </a:lnSpc>
                      <a:spcBef>
                        <a:spcPts val="0"/>
                      </a:spcBef>
                      <a:buSzTx/>
                      <a:buNone/>
                      <a:defRPr sz="1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lang="it-IT" noProof="1"/>
                  </a:p>
                </p:txBody>
              </p:sp>
              <p:sp>
                <p:nvSpPr>
                  <p:cNvPr id="53" name="Shape">
                    <a:extLst>
                      <a:ext uri="{FF2B5EF4-FFF2-40B4-BE49-F238E27FC236}">
                        <a16:creationId xmlns:a16="http://schemas.microsoft.com/office/drawing/2014/main" id="{35EB732C-9D51-3432-7538-55B8DE88D348}"/>
                      </a:ext>
                    </a:extLst>
                  </p:cNvPr>
                  <p:cNvSpPr/>
                  <p:nvPr/>
                </p:nvSpPr>
                <p:spPr>
                  <a:xfrm>
                    <a:off x="901884" y="1500064"/>
                    <a:ext cx="150315" cy="1333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lnTo>
                          <a:pt x="10800" y="0"/>
                        </a:ln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F2600"/>
                  </a:solidFill>
                  <a:ln w="9525" cap="flat">
                    <a:solidFill>
                      <a:srgbClr val="FF26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55612">
                      <a:lnSpc>
                        <a:spcPct val="77000"/>
                      </a:lnSpc>
                      <a:spcBef>
                        <a:spcPts val="0"/>
                      </a:spcBef>
                      <a:buSzTx/>
                      <a:buNone/>
                      <a:defRPr sz="1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lang="it-IT" noProof="1"/>
                  </a:p>
                </p:txBody>
              </p:sp>
              <p:sp>
                <p:nvSpPr>
                  <p:cNvPr id="54" name="Shape">
                    <a:extLst>
                      <a:ext uri="{FF2B5EF4-FFF2-40B4-BE49-F238E27FC236}">
                        <a16:creationId xmlns:a16="http://schemas.microsoft.com/office/drawing/2014/main" id="{45928AA7-5D3F-F429-FF21-0A02B6DC84A6}"/>
                      </a:ext>
                    </a:extLst>
                  </p:cNvPr>
                  <p:cNvSpPr/>
                  <p:nvPr/>
                </p:nvSpPr>
                <p:spPr>
                  <a:xfrm>
                    <a:off x="1127355" y="1366725"/>
                    <a:ext cx="150315" cy="1333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lnTo>
                          <a:pt x="10800" y="0"/>
                        </a:ln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F2600"/>
                  </a:solidFill>
                  <a:ln w="9525" cap="flat">
                    <a:solidFill>
                      <a:srgbClr val="FF26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55612">
                      <a:lnSpc>
                        <a:spcPct val="77000"/>
                      </a:lnSpc>
                      <a:spcBef>
                        <a:spcPts val="0"/>
                      </a:spcBef>
                      <a:buSzTx/>
                      <a:buNone/>
                      <a:defRPr sz="1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lang="it-IT" noProof="1"/>
                  </a:p>
                </p:txBody>
              </p:sp>
              <p:sp>
                <p:nvSpPr>
                  <p:cNvPr id="55" name="Shape">
                    <a:extLst>
                      <a:ext uri="{FF2B5EF4-FFF2-40B4-BE49-F238E27FC236}">
                        <a16:creationId xmlns:a16="http://schemas.microsoft.com/office/drawing/2014/main" id="{2A49BA41-F6A8-C73A-CE9F-23118D7BE41A}"/>
                      </a:ext>
                    </a:extLst>
                  </p:cNvPr>
                  <p:cNvSpPr/>
                  <p:nvPr/>
                </p:nvSpPr>
                <p:spPr>
                  <a:xfrm>
                    <a:off x="978606" y="1366725"/>
                    <a:ext cx="148750" cy="1333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lnTo>
                          <a:pt x="10800" y="0"/>
                        </a:ln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F2600"/>
                  </a:solidFill>
                  <a:ln w="9525" cap="flat">
                    <a:solidFill>
                      <a:srgbClr val="FF26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55612">
                      <a:lnSpc>
                        <a:spcPct val="77000"/>
                      </a:lnSpc>
                      <a:spcBef>
                        <a:spcPts val="0"/>
                      </a:spcBef>
                      <a:buSzTx/>
                      <a:buNone/>
                      <a:defRPr sz="1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lang="it-IT" noProof="1"/>
                  </a:p>
                </p:txBody>
              </p:sp>
              <p:grpSp>
                <p:nvGrpSpPr>
                  <p:cNvPr id="56" name="Group">
                    <a:extLst>
                      <a:ext uri="{FF2B5EF4-FFF2-40B4-BE49-F238E27FC236}">
                        <a16:creationId xmlns:a16="http://schemas.microsoft.com/office/drawing/2014/main" id="{9E4779A5-9D84-2098-5D52-51CED567097A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0"/>
                    <a:ext cx="1954083" cy="2596996"/>
                    <a:chOff x="0" y="0"/>
                    <a:chExt cx="1954082" cy="2596995"/>
                  </a:xfrm>
                </p:grpSpPr>
                <p:sp>
                  <p:nvSpPr>
                    <p:cNvPr id="57" name="Oval">
                      <a:extLst>
                        <a:ext uri="{FF2B5EF4-FFF2-40B4-BE49-F238E27FC236}">
                          <a16:creationId xmlns:a16="http://schemas.microsoft.com/office/drawing/2014/main" id="{BB30525C-729C-40B7-C457-4B6FE99BCA43}"/>
                        </a:ext>
                      </a:extLst>
                    </p:cNvPr>
                    <p:cNvSpPr/>
                    <p:nvPr/>
                  </p:nvSpPr>
                  <p:spPr>
                    <a:xfrm rot="2562777">
                      <a:off x="676413" y="766699"/>
                      <a:ext cx="676414" cy="1533400"/>
                    </a:xfrm>
                    <a:prstGeom prst="ellipse">
                      <a:avLst/>
                    </a:prstGeom>
                    <a:noFill/>
                    <a:ln w="9525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defTabSz="455612">
                        <a:lnSpc>
                          <a:spcPct val="77000"/>
                        </a:lnSpc>
                        <a:spcBef>
                          <a:spcPts val="0"/>
                        </a:spcBef>
                        <a:buSzTx/>
                        <a:buNone/>
                        <a:defRPr sz="18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endParaRPr lang="it-IT" noProof="1"/>
                    </a:p>
                  </p:txBody>
                </p:sp>
                <p:sp>
                  <p:nvSpPr>
                    <p:cNvPr id="58" name="Oval">
                      <a:extLst>
                        <a:ext uri="{FF2B5EF4-FFF2-40B4-BE49-F238E27FC236}">
                          <a16:creationId xmlns:a16="http://schemas.microsoft.com/office/drawing/2014/main" id="{72BC23D6-5B52-0FBC-C2D1-E8D40FDD92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6413" y="766699"/>
                      <a:ext cx="676414" cy="1533400"/>
                    </a:xfrm>
                    <a:prstGeom prst="ellipse">
                      <a:avLst/>
                    </a:prstGeom>
                    <a:noFill/>
                    <a:ln w="9525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defTabSz="455612">
                        <a:lnSpc>
                          <a:spcPct val="77000"/>
                        </a:lnSpc>
                        <a:spcBef>
                          <a:spcPts val="0"/>
                        </a:spcBef>
                        <a:buSzTx/>
                        <a:buNone/>
                        <a:defRPr sz="18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endParaRPr lang="it-IT" noProof="1"/>
                    </a:p>
                  </p:txBody>
                </p:sp>
                <p:sp>
                  <p:nvSpPr>
                    <p:cNvPr id="59" name="Oval">
                      <a:extLst>
                        <a:ext uri="{FF2B5EF4-FFF2-40B4-BE49-F238E27FC236}">
                          <a16:creationId xmlns:a16="http://schemas.microsoft.com/office/drawing/2014/main" id="{900466EC-90C4-07EC-567A-F141BC833B7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789763" y="602424"/>
                      <a:ext cx="600027" cy="1728612"/>
                    </a:xfrm>
                    <a:prstGeom prst="ellipse">
                      <a:avLst/>
                    </a:prstGeom>
                    <a:noFill/>
                    <a:ln w="9525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defTabSz="455612">
                        <a:lnSpc>
                          <a:spcPct val="77000"/>
                        </a:lnSpc>
                        <a:spcBef>
                          <a:spcPts val="0"/>
                        </a:spcBef>
                        <a:buSzTx/>
                        <a:buNone/>
                        <a:defRPr sz="18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endParaRPr lang="it-IT" noProof="1"/>
                    </a:p>
                  </p:txBody>
                </p:sp>
                <p:sp>
                  <p:nvSpPr>
                    <p:cNvPr id="60" name="Oval">
                      <a:extLst>
                        <a:ext uri="{FF2B5EF4-FFF2-40B4-BE49-F238E27FC236}">
                          <a16:creationId xmlns:a16="http://schemas.microsoft.com/office/drawing/2014/main" id="{3947E40F-718D-C329-113A-973B11BDAE05}"/>
                        </a:ext>
                      </a:extLst>
                    </p:cNvPr>
                    <p:cNvSpPr/>
                    <p:nvPr/>
                  </p:nvSpPr>
                  <p:spPr>
                    <a:xfrm rot="19050839">
                      <a:off x="676413" y="766699"/>
                      <a:ext cx="676414" cy="1533400"/>
                    </a:xfrm>
                    <a:prstGeom prst="ellipse">
                      <a:avLst/>
                    </a:prstGeom>
                    <a:noFill/>
                    <a:ln w="9525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defTabSz="455612">
                        <a:lnSpc>
                          <a:spcPct val="77000"/>
                        </a:lnSpc>
                        <a:spcBef>
                          <a:spcPts val="0"/>
                        </a:spcBef>
                        <a:buSzTx/>
                        <a:buNone/>
                        <a:defRPr sz="18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endParaRPr lang="it-IT" noProof="1"/>
                    </a:p>
                  </p:txBody>
                </p:sp>
                <p:sp>
                  <p:nvSpPr>
                    <p:cNvPr id="61" name=".">
                      <a:extLst>
                        <a:ext uri="{FF2B5EF4-FFF2-40B4-BE49-F238E27FC236}">
                          <a16:creationId xmlns:a16="http://schemas.microsoft.com/office/drawing/2014/main" id="{5D196691-EFFD-DD23-CEA6-149AEFF1B66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68483" y="193063"/>
                      <a:ext cx="411709" cy="132333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none" lIns="45714" tIns="45714" rIns="45714" bIns="45714" numCol="1" anchor="t">
                      <a:spAutoFit/>
                    </a:bodyPr>
                    <a:lstStyle>
                      <a:lvl1pPr defTabSz="455612">
                        <a:lnSpc>
                          <a:spcPct val="77000"/>
                        </a:lnSpc>
                        <a:spcBef>
                          <a:spcPts val="0"/>
                        </a:spcBef>
                        <a:buSzTx/>
                        <a:buNone/>
                        <a:defRPr sz="8000">
                          <a:solidFill>
                            <a:srgbClr val="3333C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defRPr>
                      </a:lvl1pPr>
                    </a:lstStyle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it-IT" sz="8000" noProof="1">
                          <a:solidFill>
                            <a:srgbClr val="3333CC"/>
                          </a:solidFill>
                        </a:rPr>
                        <a:t>.</a:t>
                      </a:r>
                    </a:p>
                  </p:txBody>
                </p:sp>
                <p:sp>
                  <p:nvSpPr>
                    <p:cNvPr id="62" name=".">
                      <a:extLst>
                        <a:ext uri="{FF2B5EF4-FFF2-40B4-BE49-F238E27FC236}">
                          <a16:creationId xmlns:a16="http://schemas.microsoft.com/office/drawing/2014/main" id="{2A7AD561-0684-6419-31F3-33CD646C7D8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0" y="633360"/>
                      <a:ext cx="411709" cy="132333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none" lIns="45714" tIns="45714" rIns="45714" bIns="45714" numCol="1" anchor="t">
                      <a:spAutoFit/>
                    </a:bodyPr>
                    <a:lstStyle>
                      <a:lvl1pPr defTabSz="455612">
                        <a:lnSpc>
                          <a:spcPct val="77000"/>
                        </a:lnSpc>
                        <a:spcBef>
                          <a:spcPts val="0"/>
                        </a:spcBef>
                        <a:buSzTx/>
                        <a:buNone/>
                        <a:defRPr sz="8000">
                          <a:solidFill>
                            <a:srgbClr val="3333C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defRPr>
                      </a:lvl1pPr>
                    </a:lstStyle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it-IT" sz="8000" noProof="1">
                          <a:solidFill>
                            <a:srgbClr val="3333CC"/>
                          </a:solidFill>
                        </a:rPr>
                        <a:t>.</a:t>
                      </a:r>
                    </a:p>
                  </p:txBody>
                </p:sp>
                <p:sp>
                  <p:nvSpPr>
                    <p:cNvPr id="63" name=".">
                      <a:extLst>
                        <a:ext uri="{FF2B5EF4-FFF2-40B4-BE49-F238E27FC236}">
                          <a16:creationId xmlns:a16="http://schemas.microsoft.com/office/drawing/2014/main" id="{7B55EC01-B2F8-BE1D-5626-B0808505D80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96458" y="1273665"/>
                      <a:ext cx="411709" cy="132333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none" lIns="45714" tIns="45714" rIns="45714" bIns="45714" numCol="1" anchor="t">
                      <a:spAutoFit/>
                    </a:bodyPr>
                    <a:lstStyle>
                      <a:lvl1pPr defTabSz="455612">
                        <a:lnSpc>
                          <a:spcPct val="77000"/>
                        </a:lnSpc>
                        <a:spcBef>
                          <a:spcPts val="0"/>
                        </a:spcBef>
                        <a:buSzTx/>
                        <a:buNone/>
                        <a:defRPr sz="8000">
                          <a:solidFill>
                            <a:srgbClr val="3333C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defRPr>
                      </a:lvl1pPr>
                    </a:lstStyle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it-IT" sz="8000" noProof="1">
                          <a:solidFill>
                            <a:srgbClr val="3333CC"/>
                          </a:solidFill>
                        </a:rPr>
                        <a:t>.</a:t>
                      </a:r>
                    </a:p>
                  </p:txBody>
                </p:sp>
                <p:sp>
                  <p:nvSpPr>
                    <p:cNvPr id="320" name=".">
                      <a:extLst>
                        <a:ext uri="{FF2B5EF4-FFF2-40B4-BE49-F238E27FC236}">
                          <a16:creationId xmlns:a16="http://schemas.microsoft.com/office/drawing/2014/main" id="{EE0B571B-8ACC-D08D-A2A3-4C9798BD028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2280" y="0"/>
                      <a:ext cx="411709" cy="1323330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none" lIns="45714" tIns="45714" rIns="45714" bIns="45714" numCol="1" anchor="t">
                      <a:spAutoFit/>
                    </a:bodyPr>
                    <a:lstStyle>
                      <a:lvl1pPr defTabSz="455612">
                        <a:lnSpc>
                          <a:spcPct val="77000"/>
                        </a:lnSpc>
                        <a:spcBef>
                          <a:spcPts val="0"/>
                        </a:spcBef>
                        <a:buSzTx/>
                        <a:buNone/>
                        <a:defRPr sz="8000">
                          <a:solidFill>
                            <a:srgbClr val="3333C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defRPr>
                      </a:lvl1pPr>
                    </a:lstStyle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it-IT" sz="8000" noProof="1">
                          <a:solidFill>
                            <a:srgbClr val="3333CC"/>
                          </a:solidFill>
                        </a:rPr>
                        <a:t>.</a:t>
                      </a:r>
                    </a:p>
                  </p:txBody>
                </p:sp>
              </p:grpSp>
            </p:grpSp>
          </p:grpSp>
        </p:grpSp>
      </p:grpSp>
      <p:sp>
        <p:nvSpPr>
          <p:cNvPr id="40" name="10-2">
            <a:extLst>
              <a:ext uri="{FF2B5EF4-FFF2-40B4-BE49-F238E27FC236}">
                <a16:creationId xmlns:a16="http://schemas.microsoft.com/office/drawing/2014/main" id="{9D7542F9-29D0-06DE-FC28-AD5C12060C1F}"/>
              </a:ext>
            </a:extLst>
          </p:cNvPr>
          <p:cNvSpPr txBox="1"/>
          <p:nvPr/>
        </p:nvSpPr>
        <p:spPr>
          <a:xfrm>
            <a:off x="6616551" y="2344147"/>
            <a:ext cx="1056929" cy="7081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4" tIns="45714" rIns="45714" bIns="45714" numCol="1" anchor="t">
            <a:spAutoFit/>
          </a:bodyPr>
          <a:lstStyle/>
          <a:p>
            <a:pPr algn="ctr" defTabSz="455612">
              <a:lnSpc>
                <a:spcPct val="77000"/>
              </a:lnSpc>
              <a:spcBef>
                <a:spcPts val="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sz="4400" noProof="1">
                <a:solidFill>
                  <a:srgbClr val="FF9900"/>
                </a:solidFill>
                <a:latin typeface="+mn-lt"/>
                <a:ea typeface="+mn-ea"/>
                <a:cs typeface="+mn-cs"/>
                <a:sym typeface="Arial"/>
              </a:rPr>
              <a:t>10</a:t>
            </a:r>
            <a:r>
              <a:rPr lang="it-IT" sz="4400" baseline="30000" noProof="1">
                <a:solidFill>
                  <a:srgbClr val="FF9900"/>
                </a:solidFill>
                <a:latin typeface="+mn-lt"/>
                <a:ea typeface="+mn-ea"/>
                <a:cs typeface="+mn-cs"/>
                <a:sym typeface="Arial"/>
              </a:rPr>
              <a:t>-2</a:t>
            </a:r>
          </a:p>
        </p:txBody>
      </p:sp>
      <p:sp>
        <p:nvSpPr>
          <p:cNvPr id="321" name="10-40">
            <a:extLst>
              <a:ext uri="{FF2B5EF4-FFF2-40B4-BE49-F238E27FC236}">
                <a16:creationId xmlns:a16="http://schemas.microsoft.com/office/drawing/2014/main" id="{161C5699-2B53-99BA-26BE-2BFE2621B30B}"/>
              </a:ext>
            </a:extLst>
          </p:cNvPr>
          <p:cNvSpPr txBox="1"/>
          <p:nvPr/>
        </p:nvSpPr>
        <p:spPr>
          <a:xfrm>
            <a:off x="469083" y="2578493"/>
            <a:ext cx="1247775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4" tIns="45714" rIns="45714" bIns="45714">
            <a:spAutoFit/>
          </a:bodyPr>
          <a:lstStyle/>
          <a:p>
            <a:pPr algn="ctr" defTabSz="455612">
              <a:lnSpc>
                <a:spcPct val="77000"/>
              </a:lnSpc>
              <a:spcBef>
                <a:spcPts val="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sz="4000" noProof="1">
                <a:solidFill>
                  <a:srgbClr val="FF9900"/>
                </a:solidFill>
                <a:latin typeface="+mn-lt"/>
                <a:ea typeface="+mn-ea"/>
                <a:cs typeface="+mn-cs"/>
                <a:sym typeface="Arial"/>
              </a:rPr>
              <a:t>10</a:t>
            </a:r>
            <a:r>
              <a:rPr lang="it-IT" sz="4000" baseline="30000" noProof="1">
                <a:solidFill>
                  <a:srgbClr val="FF9900"/>
                </a:solidFill>
                <a:latin typeface="+mn-lt"/>
                <a:ea typeface="+mn-ea"/>
                <a:cs typeface="+mn-cs"/>
                <a:sym typeface="Arial"/>
              </a:rPr>
              <a:t>-40</a:t>
            </a:r>
          </a:p>
        </p:txBody>
      </p:sp>
      <p:sp>
        <p:nvSpPr>
          <p:cNvPr id="322" name="Text Box 20">
            <a:extLst>
              <a:ext uri="{FF2B5EF4-FFF2-40B4-BE49-F238E27FC236}">
                <a16:creationId xmlns:a16="http://schemas.microsoft.com/office/drawing/2014/main" id="{BBAB1471-0205-52D3-0753-1DF40C3A1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967" y="1050872"/>
            <a:ext cx="7473990" cy="830997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7200">
              <a:spcBef>
                <a:spcPct val="20000"/>
              </a:spcBef>
              <a:buClr>
                <a:srgbClr val="000000"/>
              </a:buClr>
              <a:buSzPct val="100000"/>
            </a:pPr>
            <a:r>
              <a:rPr lang="it-IT" b="0" noProof="1">
                <a:solidFill>
                  <a:srgbClr val="333399"/>
                </a:solidFill>
                <a:latin typeface="Avenir Book" panose="02000503020000020003" pitchFamily="2" charset="0"/>
                <a:cs typeface="Candara"/>
              </a:rPr>
              <a:t>Tutte le forze osservate in natura sono riconducibili a 4 interazioni fondamentali</a:t>
            </a:r>
          </a:p>
        </p:txBody>
      </p:sp>
      <p:pic>
        <p:nvPicPr>
          <p:cNvPr id="323" name="Picture 322">
            <a:extLst>
              <a:ext uri="{FF2B5EF4-FFF2-40B4-BE49-F238E27FC236}">
                <a16:creationId xmlns:a16="http://schemas.microsoft.com/office/drawing/2014/main" id="{A642BC69-BE4C-5B4E-0E72-A06AD55379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2970" y="5426464"/>
            <a:ext cx="3911600" cy="1231900"/>
          </a:xfrm>
          <a:prstGeom prst="rect">
            <a:avLst/>
          </a:prstGeom>
        </p:spPr>
      </p:pic>
      <p:sp>
        <p:nvSpPr>
          <p:cNvPr id="324" name="Sono i bosoni (spin intero), i “quanti” del campo di interazione.…">
            <a:extLst>
              <a:ext uri="{FF2B5EF4-FFF2-40B4-BE49-F238E27FC236}">
                <a16:creationId xmlns:a16="http://schemas.microsoft.com/office/drawing/2014/main" id="{C1BC2E9A-10A7-5318-8B0C-A4D5BEAC4FFD}"/>
              </a:ext>
            </a:extLst>
          </p:cNvPr>
          <p:cNvSpPr txBox="1"/>
          <p:nvPr/>
        </p:nvSpPr>
        <p:spPr>
          <a:xfrm>
            <a:off x="6094260" y="5192176"/>
            <a:ext cx="5301803" cy="1446550"/>
          </a:xfrm>
          <a:prstGeom prst="rect">
            <a:avLst/>
          </a:prstGeom>
          <a:ln>
            <a:solidFill>
              <a:srgbClr val="FF9900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455612">
              <a:spcBef>
                <a:spcPts val="0"/>
              </a:spcBef>
              <a:buSzTx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sz="2000" noProof="1">
                <a:solidFill>
                  <a:srgbClr val="333399"/>
                </a:solidFill>
                <a:latin typeface="Avenir Book" panose="02000503020000020003" pitchFamily="2" charset="0"/>
              </a:rPr>
              <a:t>Sono i bosoni (spin intero), i “quanti” del campi di interazione.</a:t>
            </a:r>
          </a:p>
          <a:p>
            <a:pPr defTabSz="455612">
              <a:spcBef>
                <a:spcPts val="0"/>
              </a:spcBef>
              <a:buSzTx/>
              <a:defRPr sz="1800">
                <a:latin typeface="Tahoma"/>
                <a:ea typeface="Tahoma"/>
                <a:cs typeface="Tahoma"/>
                <a:sym typeface="Tahoma"/>
              </a:defRPr>
            </a:pPr>
            <a:endParaRPr lang="it-IT" sz="800" noProof="1">
              <a:solidFill>
                <a:srgbClr val="333399"/>
              </a:solidFill>
              <a:latin typeface="Avenir Book" panose="02000503020000020003" pitchFamily="2" charset="0"/>
            </a:endParaRPr>
          </a:p>
          <a:p>
            <a:pPr defTabSz="455612">
              <a:spcBef>
                <a:spcPts val="0"/>
              </a:spcBef>
              <a:buSzTx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sz="2000" noProof="1">
                <a:solidFill>
                  <a:srgbClr val="333399"/>
                </a:solidFill>
                <a:latin typeface="Avenir Book" panose="02000503020000020003" pitchFamily="2" charset="0"/>
              </a:rPr>
              <a:t>Es: Il fotone e’ il quanto del campo di interazione elettromagnetica</a:t>
            </a:r>
          </a:p>
        </p:txBody>
      </p:sp>
    </p:spTree>
    <p:extLst>
      <p:ext uri="{BB962C8B-B14F-4D97-AF65-F5344CB8AC3E}">
        <p14:creationId xmlns:p14="http://schemas.microsoft.com/office/powerpoint/2010/main" val="4039587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C8432-26F6-4A0B-D357-F3EF2A2ED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CustomShape 26">
            <a:extLst>
              <a:ext uri="{FF2B5EF4-FFF2-40B4-BE49-F238E27FC236}">
                <a16:creationId xmlns:a16="http://schemas.microsoft.com/office/drawing/2014/main" id="{E36DD6D2-F238-BF67-AF4A-2E0999B80511}"/>
              </a:ext>
            </a:extLst>
          </p:cNvPr>
          <p:cNvSpPr/>
          <p:nvPr/>
        </p:nvSpPr>
        <p:spPr>
          <a:xfrm>
            <a:off x="407880" y="373680"/>
            <a:ext cx="11372760" cy="106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90000"/>
              </a:lnSpc>
            </a:pPr>
            <a:endParaRPr lang="it-IT" sz="3600" b="0" strike="noStrike" spc="-1" noProof="1">
              <a:latin typeface="Arial"/>
            </a:endParaRPr>
          </a:p>
        </p:txBody>
      </p:sp>
      <p:sp>
        <p:nvSpPr>
          <p:cNvPr id="335" name="CustomShape 27">
            <a:extLst>
              <a:ext uri="{FF2B5EF4-FFF2-40B4-BE49-F238E27FC236}">
                <a16:creationId xmlns:a16="http://schemas.microsoft.com/office/drawing/2014/main" id="{A496DA58-12B6-613F-BE2C-0E0B231657A2}"/>
              </a:ext>
            </a:extLst>
          </p:cNvPr>
          <p:cNvSpPr/>
          <p:nvPr/>
        </p:nvSpPr>
        <p:spPr>
          <a:xfrm>
            <a:off x="11107440" y="6384600"/>
            <a:ext cx="677880" cy="36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fld id="{B6AD626B-C830-46B1-807E-A661163A584F}" type="slidenum">
              <a:rPr lang="it-IT" sz="1000" b="0" strike="noStrike" spc="-1" noProof="1" dirty="0" smtClean="0">
                <a:solidFill>
                  <a:srgbClr val="0033A0"/>
                </a:solidFill>
                <a:latin typeface="Arial"/>
                <a:ea typeface="DejaVu Sans"/>
              </a:rPr>
              <a:t>13</a:t>
            </a:fld>
            <a:endParaRPr lang="it-IT" sz="1000" b="0" strike="noStrike" spc="-1" noProof="1">
              <a:latin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F5DB78C-A1D6-04C8-1CC1-68BA2EE5609D}"/>
              </a:ext>
            </a:extLst>
          </p:cNvPr>
          <p:cNvSpPr/>
          <p:nvPr/>
        </p:nvSpPr>
        <p:spPr>
          <a:xfrm>
            <a:off x="268655" y="173004"/>
            <a:ext cx="4471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noProof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Le forze o interazioni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A5292E7-BD34-9229-5FC2-8B6AE72CCC6B}"/>
              </a:ext>
            </a:extLst>
          </p:cNvPr>
          <p:cNvCxnSpPr>
            <a:cxnSpLocks/>
          </p:cNvCxnSpPr>
          <p:nvPr/>
        </p:nvCxnSpPr>
        <p:spPr>
          <a:xfrm>
            <a:off x="268655" y="834378"/>
            <a:ext cx="466234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orza debole">
            <a:extLst>
              <a:ext uri="{FF2B5EF4-FFF2-40B4-BE49-F238E27FC236}">
                <a16:creationId xmlns:a16="http://schemas.microsoft.com/office/drawing/2014/main" id="{22F1E873-E5F5-E6BA-BBC2-DE1785B3CCFF}"/>
              </a:ext>
            </a:extLst>
          </p:cNvPr>
          <p:cNvSpPr txBox="1"/>
          <p:nvPr/>
        </p:nvSpPr>
        <p:spPr>
          <a:xfrm>
            <a:off x="3671776" y="4514634"/>
            <a:ext cx="1883222" cy="4597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4" tIns="45714" rIns="45714" bIns="45714" numCol="1" anchor="t">
            <a:spAutoFit/>
          </a:bodyPr>
          <a:lstStyle>
            <a:lvl1pPr defTabSz="455612">
              <a:lnSpc>
                <a:spcPct val="77000"/>
              </a:lnSpc>
              <a:spcBef>
                <a:spcPts val="0"/>
              </a:spcBef>
              <a:buSzTx/>
              <a:buNone/>
              <a:defRPr sz="24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sz="18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it-IT" sz="2400" noProof="1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rPr>
              <a:t>Forza debole</a:t>
            </a:r>
          </a:p>
        </p:txBody>
      </p:sp>
      <p:sp>
        <p:nvSpPr>
          <p:cNvPr id="23" name="átomo">
            <a:extLst>
              <a:ext uri="{FF2B5EF4-FFF2-40B4-BE49-F238E27FC236}">
                <a16:creationId xmlns:a16="http://schemas.microsoft.com/office/drawing/2014/main" id="{3F23C5EF-E135-E2CD-B735-146A452CB2AC}"/>
              </a:ext>
            </a:extLst>
          </p:cNvPr>
          <p:cNvSpPr txBox="1"/>
          <p:nvPr/>
        </p:nvSpPr>
        <p:spPr>
          <a:xfrm>
            <a:off x="4513611" y="3889050"/>
            <a:ext cx="810073" cy="375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4" tIns="45714" rIns="45714" bIns="45714" numCol="1" anchor="t">
            <a:spAutoFit/>
          </a:bodyPr>
          <a:lstStyle>
            <a:lvl1pPr algn="ctr" defTabSz="455612">
              <a:lnSpc>
                <a:spcPct val="77000"/>
              </a:lnSpc>
              <a:spcBef>
                <a:spcPts val="0"/>
              </a:spcBef>
              <a:buSzTx/>
              <a:buNone/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 sz="18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it-IT" sz="2000" noProof="1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rPr>
              <a:t>átomo</a:t>
            </a:r>
          </a:p>
        </p:txBody>
      </p:sp>
      <p:sp>
        <p:nvSpPr>
          <p:cNvPr id="24" name="10-5">
            <a:extLst>
              <a:ext uri="{FF2B5EF4-FFF2-40B4-BE49-F238E27FC236}">
                <a16:creationId xmlns:a16="http://schemas.microsoft.com/office/drawing/2014/main" id="{7C488872-24ED-2FA9-BF3B-75FAF870F63E}"/>
              </a:ext>
            </a:extLst>
          </p:cNvPr>
          <p:cNvSpPr txBox="1"/>
          <p:nvPr/>
        </p:nvSpPr>
        <p:spPr>
          <a:xfrm>
            <a:off x="3834212" y="2460299"/>
            <a:ext cx="970311" cy="6463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4" tIns="45714" rIns="45714" bIns="45714" numCol="1" anchor="t">
            <a:spAutoFit/>
          </a:bodyPr>
          <a:lstStyle/>
          <a:p>
            <a:pPr algn="ctr" defTabSz="455612">
              <a:lnSpc>
                <a:spcPct val="77000"/>
              </a:lnSpc>
              <a:spcBef>
                <a:spcPts val="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sz="4000" noProof="1">
                <a:solidFill>
                  <a:srgbClr val="FF9900"/>
                </a:solidFill>
                <a:latin typeface="+mn-lt"/>
                <a:ea typeface="+mn-ea"/>
                <a:cs typeface="+mn-cs"/>
                <a:sym typeface="Arial"/>
              </a:rPr>
              <a:t>10</a:t>
            </a:r>
            <a:r>
              <a:rPr lang="it-IT" sz="4000" baseline="30000" noProof="1">
                <a:solidFill>
                  <a:srgbClr val="FF9900"/>
                </a:solidFill>
                <a:latin typeface="+mn-lt"/>
                <a:ea typeface="+mn-ea"/>
                <a:cs typeface="+mn-cs"/>
                <a:sym typeface="Arial"/>
              </a:rPr>
              <a:t>-5</a:t>
            </a:r>
          </a:p>
        </p:txBody>
      </p:sp>
      <p:pic>
        <p:nvPicPr>
          <p:cNvPr id="27" name="co60_3.png" descr="co60_3.png">
            <a:extLst>
              <a:ext uri="{FF2B5EF4-FFF2-40B4-BE49-F238E27FC236}">
                <a16:creationId xmlns:a16="http://schemas.microsoft.com/office/drawing/2014/main" id="{76DEE07B-1E21-A670-2CB7-E1A86BDC60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3811" y="2618775"/>
            <a:ext cx="2125726" cy="10795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8" name="co60_3.png" descr="co60_3.png">
            <a:extLst>
              <a:ext uri="{FF2B5EF4-FFF2-40B4-BE49-F238E27FC236}">
                <a16:creationId xmlns:a16="http://schemas.microsoft.com/office/drawing/2014/main" id="{B219774C-13E1-5372-9F6A-2DEBFC2FAF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01804" y="3482870"/>
            <a:ext cx="2863850" cy="107949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9" name="Forza gravitazionale">
            <a:extLst>
              <a:ext uri="{FF2B5EF4-FFF2-40B4-BE49-F238E27FC236}">
                <a16:creationId xmlns:a16="http://schemas.microsoft.com/office/drawing/2014/main" id="{19F39456-9A44-34F5-3321-8C23C2494B73}"/>
              </a:ext>
            </a:extLst>
          </p:cNvPr>
          <p:cNvSpPr txBox="1"/>
          <p:nvPr/>
        </p:nvSpPr>
        <p:spPr>
          <a:xfrm>
            <a:off x="250001" y="4258220"/>
            <a:ext cx="2592388" cy="713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4" tIns="45714" rIns="45714" bIns="45714">
            <a:spAutoFit/>
          </a:bodyPr>
          <a:lstStyle>
            <a:lvl1pPr algn="ctr" defTabSz="455612">
              <a:lnSpc>
                <a:spcPct val="77000"/>
              </a:lnSpc>
              <a:spcBef>
                <a:spcPts val="0"/>
              </a:spcBef>
              <a:buSzTx/>
              <a:buNone/>
              <a:defRPr sz="2400">
                <a:solidFill>
                  <a:srgbClr val="FF26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 sz="18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it-IT" sz="2400" noProof="1">
                <a:solidFill>
                  <a:srgbClr val="FF2600"/>
                </a:solidFill>
                <a:latin typeface="+mn-lt"/>
                <a:ea typeface="+mn-ea"/>
                <a:cs typeface="+mn-cs"/>
                <a:sym typeface="Arial"/>
              </a:rPr>
              <a:t>Forza gravitazionale</a:t>
            </a:r>
          </a:p>
        </p:txBody>
      </p:sp>
      <p:sp>
        <p:nvSpPr>
          <p:cNvPr id="30" name="Forza forte…">
            <a:extLst>
              <a:ext uri="{FF2B5EF4-FFF2-40B4-BE49-F238E27FC236}">
                <a16:creationId xmlns:a16="http://schemas.microsoft.com/office/drawing/2014/main" id="{17AA8449-E285-759C-2EFD-BD8B7877A0F5}"/>
              </a:ext>
            </a:extLst>
          </p:cNvPr>
          <p:cNvSpPr txBox="1"/>
          <p:nvPr/>
        </p:nvSpPr>
        <p:spPr>
          <a:xfrm>
            <a:off x="9303814" y="4274812"/>
            <a:ext cx="2232025" cy="713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4" tIns="45714" rIns="45714" bIns="45714">
            <a:spAutoFit/>
          </a:bodyPr>
          <a:lstStyle/>
          <a:p>
            <a:pPr algn="ctr" defTabSz="455612">
              <a:lnSpc>
                <a:spcPct val="77000"/>
              </a:lnSpc>
              <a:spcBef>
                <a:spcPts val="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sz="2400" noProof="1">
                <a:solidFill>
                  <a:srgbClr val="FF2600"/>
                </a:solidFill>
                <a:latin typeface="+mn-lt"/>
                <a:ea typeface="+mn-ea"/>
                <a:cs typeface="+mn-cs"/>
                <a:sym typeface="Arial"/>
              </a:rPr>
              <a:t>Forza forte </a:t>
            </a:r>
          </a:p>
          <a:p>
            <a:pPr algn="ctr" defTabSz="455612">
              <a:lnSpc>
                <a:spcPct val="77000"/>
              </a:lnSpc>
              <a:spcBef>
                <a:spcPts val="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sz="2400" noProof="1">
                <a:solidFill>
                  <a:srgbClr val="FF2600"/>
                </a:solidFill>
                <a:latin typeface="+mn-lt"/>
                <a:ea typeface="+mn-ea"/>
                <a:cs typeface="+mn-cs"/>
                <a:sym typeface="Arial"/>
              </a:rPr>
              <a:t>(o di colore)</a:t>
            </a:r>
          </a:p>
        </p:txBody>
      </p:sp>
      <p:pic>
        <p:nvPicPr>
          <p:cNvPr id="31" name="strong.jpg" descr="strong.jpg">
            <a:extLst>
              <a:ext uri="{FF2B5EF4-FFF2-40B4-BE49-F238E27FC236}">
                <a16:creationId xmlns:a16="http://schemas.microsoft.com/office/drawing/2014/main" id="{46924071-9184-00F2-F2C9-1D0FE4665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7414" y="3036562"/>
            <a:ext cx="992188" cy="1227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07-02-SolarSystem.jpg" descr="I07-02-SolarSystem.jpg">
            <a:extLst>
              <a:ext uri="{FF2B5EF4-FFF2-40B4-BE49-F238E27FC236}">
                <a16:creationId xmlns:a16="http://schemas.microsoft.com/office/drawing/2014/main" id="{3F50F5DE-A67A-B0CC-A068-3F9305F05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158" y="2537218"/>
            <a:ext cx="2111375" cy="16573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" name="Group">
            <a:extLst>
              <a:ext uri="{FF2B5EF4-FFF2-40B4-BE49-F238E27FC236}">
                <a16:creationId xmlns:a16="http://schemas.microsoft.com/office/drawing/2014/main" id="{3FA052CB-ABB2-B545-6846-4A875D085479}"/>
              </a:ext>
            </a:extLst>
          </p:cNvPr>
          <p:cNvGrpSpPr/>
          <p:nvPr/>
        </p:nvGrpSpPr>
        <p:grpSpPr>
          <a:xfrm>
            <a:off x="9373664" y="2546024"/>
            <a:ext cx="900113" cy="990601"/>
            <a:chOff x="0" y="0"/>
            <a:chExt cx="900112" cy="990600"/>
          </a:xfrm>
        </p:grpSpPr>
        <p:sp>
          <p:nvSpPr>
            <p:cNvPr id="34" name="Rectangle">
              <a:extLst>
                <a:ext uri="{FF2B5EF4-FFF2-40B4-BE49-F238E27FC236}">
                  <a16:creationId xmlns:a16="http://schemas.microsoft.com/office/drawing/2014/main" id="{09D9403C-570B-D687-9A2E-2A02D73EC594}"/>
                </a:ext>
              </a:extLst>
            </p:cNvPr>
            <p:cNvSpPr/>
            <p:nvPr/>
          </p:nvSpPr>
          <p:spPr>
            <a:xfrm>
              <a:off x="0" y="0"/>
              <a:ext cx="900113" cy="990600"/>
            </a:xfrm>
            <a:prstGeom prst="rect">
              <a:avLst/>
            </a:prstGeom>
            <a:solidFill>
              <a:srgbClr val="FFFD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lang="it-IT" noProof="1"/>
            </a:p>
          </p:txBody>
        </p:sp>
        <p:pic>
          <p:nvPicPr>
            <p:cNvPr id="35" name="image.png" descr="image.png">
              <a:extLst>
                <a:ext uri="{FF2B5EF4-FFF2-40B4-BE49-F238E27FC236}">
                  <a16:creationId xmlns:a16="http://schemas.microsoft.com/office/drawing/2014/main" id="{BCD5A237-EE53-C956-BDED-1D79BDC4C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900113" cy="990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" name="1">
            <a:extLst>
              <a:ext uri="{FF2B5EF4-FFF2-40B4-BE49-F238E27FC236}">
                <a16:creationId xmlns:a16="http://schemas.microsoft.com/office/drawing/2014/main" id="{FBE1A6B3-A9C1-9663-F8D3-1F174DD3ADC9}"/>
              </a:ext>
            </a:extLst>
          </p:cNvPr>
          <p:cNvSpPr txBox="1"/>
          <p:nvPr/>
        </p:nvSpPr>
        <p:spPr>
          <a:xfrm>
            <a:off x="10458268" y="2460299"/>
            <a:ext cx="38666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4" tIns="45714" rIns="45714" bIns="45714">
            <a:spAutoFit/>
          </a:bodyPr>
          <a:lstStyle>
            <a:lvl1pPr algn="ctr" defTabSz="455612">
              <a:lnSpc>
                <a:spcPct val="77000"/>
              </a:lnSpc>
              <a:spcBef>
                <a:spcPts val="0"/>
              </a:spcBef>
              <a:buSzTx/>
              <a:buNone/>
              <a:defRPr sz="4000">
                <a:solidFill>
                  <a:srgbClr val="FF99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 sz="18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it-IT" sz="4000" noProof="1">
                <a:solidFill>
                  <a:srgbClr val="FF9900"/>
                </a:solidFill>
                <a:latin typeface="+mn-lt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38" name="Forza…">
            <a:extLst>
              <a:ext uri="{FF2B5EF4-FFF2-40B4-BE49-F238E27FC236}">
                <a16:creationId xmlns:a16="http://schemas.microsoft.com/office/drawing/2014/main" id="{37BC6BD0-4105-C047-B08F-B2A28B600FFF}"/>
              </a:ext>
            </a:extLst>
          </p:cNvPr>
          <p:cNvSpPr txBox="1"/>
          <p:nvPr/>
        </p:nvSpPr>
        <p:spPr>
          <a:xfrm>
            <a:off x="6305055" y="4231580"/>
            <a:ext cx="2736850" cy="713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4" tIns="45714" rIns="45714" bIns="45714" numCol="1" anchor="t">
            <a:spAutoFit/>
          </a:bodyPr>
          <a:lstStyle/>
          <a:p>
            <a:pPr algn="ctr" defTabSz="455612">
              <a:lnSpc>
                <a:spcPct val="77000"/>
              </a:lnSpc>
              <a:spcBef>
                <a:spcPts val="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sz="2400" noProof="1">
                <a:solidFill>
                  <a:srgbClr val="FF2600"/>
                </a:solidFill>
                <a:latin typeface="+mn-lt"/>
                <a:ea typeface="+mn-ea"/>
                <a:cs typeface="+mn-cs"/>
                <a:sym typeface="Arial"/>
              </a:rPr>
              <a:t>Forza </a:t>
            </a:r>
          </a:p>
          <a:p>
            <a:pPr algn="ctr" defTabSz="455612">
              <a:lnSpc>
                <a:spcPct val="77000"/>
              </a:lnSpc>
              <a:spcBef>
                <a:spcPts val="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sz="2400" noProof="1">
                <a:solidFill>
                  <a:srgbClr val="FF2600"/>
                </a:solidFill>
                <a:latin typeface="+mn-lt"/>
                <a:ea typeface="+mn-ea"/>
                <a:cs typeface="+mn-cs"/>
                <a:sym typeface="Arial"/>
              </a:rPr>
              <a:t>elettromagnetica</a:t>
            </a:r>
          </a:p>
        </p:txBody>
      </p:sp>
      <p:grpSp>
        <p:nvGrpSpPr>
          <p:cNvPr id="39" name="Group">
            <a:extLst>
              <a:ext uri="{FF2B5EF4-FFF2-40B4-BE49-F238E27FC236}">
                <a16:creationId xmlns:a16="http://schemas.microsoft.com/office/drawing/2014/main" id="{7E3224A7-510D-BBB1-8DF7-1CAC9FDA4847}"/>
              </a:ext>
            </a:extLst>
          </p:cNvPr>
          <p:cNvGrpSpPr/>
          <p:nvPr/>
        </p:nvGrpSpPr>
        <p:grpSpPr>
          <a:xfrm>
            <a:off x="6643365" y="1674223"/>
            <a:ext cx="1988531" cy="2596997"/>
            <a:chOff x="0" y="0"/>
            <a:chExt cx="1988529" cy="2596995"/>
          </a:xfrm>
        </p:grpSpPr>
        <p:sp>
          <p:nvSpPr>
            <p:cNvPr id="41" name="Rectangle">
              <a:extLst>
                <a:ext uri="{FF2B5EF4-FFF2-40B4-BE49-F238E27FC236}">
                  <a16:creationId xmlns:a16="http://schemas.microsoft.com/office/drawing/2014/main" id="{AB1C50B2-F883-21E5-C646-DBB8219747FF}"/>
                </a:ext>
              </a:extLst>
            </p:cNvPr>
            <p:cNvSpPr/>
            <p:nvPr/>
          </p:nvSpPr>
          <p:spPr>
            <a:xfrm>
              <a:off x="0" y="656972"/>
              <a:ext cx="1988530" cy="1763966"/>
            </a:xfrm>
            <a:prstGeom prst="rect">
              <a:avLst/>
            </a:prstGeom>
            <a:solidFill>
              <a:srgbClr val="FFFD9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5612">
                <a:lnSpc>
                  <a:spcPct val="77000"/>
                </a:lnSpc>
                <a:spcBef>
                  <a:spcPts val="0"/>
                </a:spcBef>
                <a:buSzTx/>
                <a:buNone/>
                <a:defRPr sz="1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endParaRPr lang="it-IT" noProof="1"/>
            </a:p>
          </p:txBody>
        </p:sp>
        <p:grpSp>
          <p:nvGrpSpPr>
            <p:cNvPr id="42" name="Group">
              <a:extLst>
                <a:ext uri="{FF2B5EF4-FFF2-40B4-BE49-F238E27FC236}">
                  <a16:creationId xmlns:a16="http://schemas.microsoft.com/office/drawing/2014/main" id="{B3E68036-E882-2BD4-744B-F74A66EF2728}"/>
                </a:ext>
              </a:extLst>
            </p:cNvPr>
            <p:cNvGrpSpPr/>
            <p:nvPr/>
          </p:nvGrpSpPr>
          <p:grpSpPr>
            <a:xfrm>
              <a:off x="0" y="0"/>
              <a:ext cx="1954083" cy="2596996"/>
              <a:chOff x="0" y="0"/>
              <a:chExt cx="1954082" cy="2596995"/>
            </a:xfrm>
          </p:grpSpPr>
          <p:sp>
            <p:nvSpPr>
              <p:cNvPr id="43" name="Shape">
                <a:extLst>
                  <a:ext uri="{FF2B5EF4-FFF2-40B4-BE49-F238E27FC236}">
                    <a16:creationId xmlns:a16="http://schemas.microsoft.com/office/drawing/2014/main" id="{662896C6-088C-F2E9-EEA2-0080C1C9916A}"/>
                  </a:ext>
                </a:extLst>
              </p:cNvPr>
              <p:cNvSpPr/>
              <p:nvPr/>
            </p:nvSpPr>
            <p:spPr>
              <a:xfrm>
                <a:off x="1052198" y="1500064"/>
                <a:ext cx="150315" cy="1333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10800" y="0"/>
                    </a:ln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</a:path>
                </a:pathLst>
              </a:custGeom>
              <a:solidFill>
                <a:srgbClr val="FF2600"/>
              </a:solidFill>
              <a:ln w="9525" cap="flat">
                <a:solidFill>
                  <a:srgbClr val="FF26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455612">
                  <a:lnSpc>
                    <a:spcPct val="77000"/>
                  </a:lnSpc>
                  <a:spcBef>
                    <a:spcPts val="0"/>
                  </a:spcBef>
                  <a:buSzTx/>
                  <a:buNone/>
                  <a:defRPr sz="18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  <a:endParaRPr lang="it-IT" noProof="1"/>
              </a:p>
            </p:txBody>
          </p:sp>
          <p:grpSp>
            <p:nvGrpSpPr>
              <p:cNvPr id="44" name="Group">
                <a:extLst>
                  <a:ext uri="{FF2B5EF4-FFF2-40B4-BE49-F238E27FC236}">
                    <a16:creationId xmlns:a16="http://schemas.microsoft.com/office/drawing/2014/main" id="{3E90D962-1489-DE2D-CD68-2EA145229D60}"/>
                  </a:ext>
                </a:extLst>
              </p:cNvPr>
              <p:cNvGrpSpPr/>
              <p:nvPr/>
            </p:nvGrpSpPr>
            <p:grpSpPr>
              <a:xfrm>
                <a:off x="0" y="0"/>
                <a:ext cx="1954083" cy="2596996"/>
                <a:chOff x="0" y="0"/>
                <a:chExt cx="1954082" cy="2596995"/>
              </a:xfrm>
            </p:grpSpPr>
            <p:sp>
              <p:nvSpPr>
                <p:cNvPr id="45" name="Shape">
                  <a:extLst>
                    <a:ext uri="{FF2B5EF4-FFF2-40B4-BE49-F238E27FC236}">
                      <a16:creationId xmlns:a16="http://schemas.microsoft.com/office/drawing/2014/main" id="{F762EEB8-4E3B-B987-3274-C28CFBC53A46}"/>
                    </a:ext>
                  </a:extLst>
                </p:cNvPr>
                <p:cNvSpPr/>
                <p:nvPr/>
              </p:nvSpPr>
              <p:spPr>
                <a:xfrm>
                  <a:off x="901884" y="1300055"/>
                  <a:ext cx="150315" cy="1333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10800" y="0"/>
                      </a:ln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CC99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55612">
                    <a:lnSpc>
                      <a:spcPct val="77000"/>
                    </a:lnSpc>
                    <a:spcBef>
                      <a:spcPts val="0"/>
                    </a:spcBef>
                    <a:buSzTx/>
                    <a:buNone/>
                    <a:defRPr sz="18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it-IT" noProof="1"/>
                </a:p>
              </p:txBody>
            </p:sp>
            <p:sp>
              <p:nvSpPr>
                <p:cNvPr id="46" name="Shape">
                  <a:extLst>
                    <a:ext uri="{FF2B5EF4-FFF2-40B4-BE49-F238E27FC236}">
                      <a16:creationId xmlns:a16="http://schemas.microsoft.com/office/drawing/2014/main" id="{A4C58908-ED5B-F35A-AF89-871688531482}"/>
                    </a:ext>
                  </a:extLst>
                </p:cNvPr>
                <p:cNvSpPr/>
                <p:nvPr/>
              </p:nvSpPr>
              <p:spPr>
                <a:xfrm>
                  <a:off x="1052198" y="1300055"/>
                  <a:ext cx="150315" cy="1333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10800" y="0"/>
                      </a:ln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CC99"/>
                </a:solidFill>
                <a:ln w="9525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55612">
                    <a:lnSpc>
                      <a:spcPct val="77000"/>
                    </a:lnSpc>
                    <a:spcBef>
                      <a:spcPts val="0"/>
                    </a:spcBef>
                    <a:buSzTx/>
                    <a:buNone/>
                    <a:defRPr sz="18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it-IT" noProof="1"/>
                </a:p>
              </p:txBody>
            </p:sp>
            <p:sp>
              <p:nvSpPr>
                <p:cNvPr id="47" name="Shape">
                  <a:extLst>
                    <a:ext uri="{FF2B5EF4-FFF2-40B4-BE49-F238E27FC236}">
                      <a16:creationId xmlns:a16="http://schemas.microsoft.com/office/drawing/2014/main" id="{27BC447E-576A-9A6B-0385-F74963ED2A6F}"/>
                    </a:ext>
                  </a:extLst>
                </p:cNvPr>
                <p:cNvSpPr/>
                <p:nvPr/>
              </p:nvSpPr>
              <p:spPr>
                <a:xfrm>
                  <a:off x="826727" y="1433394"/>
                  <a:ext cx="150315" cy="1333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lnTo>
                        <a:pt x="10800" y="0"/>
                      </a:ln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0" y="16765"/>
                        <a:pt x="4835" y="21600"/>
                        <a:pt x="10800" y="21600"/>
                      </a:cubicBezTo>
                      <a:cubicBezTo>
                        <a:pt x="16765" y="21600"/>
                        <a:pt x="21600" y="16765"/>
                        <a:pt x="21600" y="10800"/>
                      </a:cubicBezTo>
                      <a:cubicBezTo>
                        <a:pt x="21600" y="4835"/>
                        <a:pt x="16765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FF2600"/>
                </a:solidFill>
                <a:ln w="9525" cap="flat">
                  <a:solidFill>
                    <a:srgbClr val="FF2600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defTabSz="455612">
                    <a:lnSpc>
                      <a:spcPct val="77000"/>
                    </a:lnSpc>
                    <a:spcBef>
                      <a:spcPts val="0"/>
                    </a:spcBef>
                    <a:buSzTx/>
                    <a:buNone/>
                    <a:defRPr sz="18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lang="it-IT" noProof="1"/>
                </a:p>
              </p:txBody>
            </p:sp>
            <p:grpSp>
              <p:nvGrpSpPr>
                <p:cNvPr id="48" name="Group">
                  <a:extLst>
                    <a:ext uri="{FF2B5EF4-FFF2-40B4-BE49-F238E27FC236}">
                      <a16:creationId xmlns:a16="http://schemas.microsoft.com/office/drawing/2014/main" id="{EAC0D353-67EA-CBAB-73BF-E02DA992971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1954083" cy="2596996"/>
                  <a:chOff x="0" y="0"/>
                  <a:chExt cx="1954082" cy="2596995"/>
                </a:xfrm>
              </p:grpSpPr>
              <p:sp>
                <p:nvSpPr>
                  <p:cNvPr id="49" name="Shape">
                    <a:extLst>
                      <a:ext uri="{FF2B5EF4-FFF2-40B4-BE49-F238E27FC236}">
                        <a16:creationId xmlns:a16="http://schemas.microsoft.com/office/drawing/2014/main" id="{B1CC9339-BE85-8323-2BD3-D2A4D4A4B313}"/>
                      </a:ext>
                    </a:extLst>
                  </p:cNvPr>
                  <p:cNvSpPr/>
                  <p:nvPr/>
                </p:nvSpPr>
                <p:spPr>
                  <a:xfrm>
                    <a:off x="826727" y="1366725"/>
                    <a:ext cx="150315" cy="1333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lnTo>
                          <a:pt x="10800" y="0"/>
                        </a:ln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CC99"/>
                  </a:solidFill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55612">
                      <a:lnSpc>
                        <a:spcPct val="77000"/>
                      </a:lnSpc>
                      <a:spcBef>
                        <a:spcPts val="0"/>
                      </a:spcBef>
                      <a:buSzTx/>
                      <a:buNone/>
                      <a:defRPr sz="1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lang="it-IT" noProof="1"/>
                  </a:p>
                </p:txBody>
              </p:sp>
              <p:sp>
                <p:nvSpPr>
                  <p:cNvPr id="50" name="Shape">
                    <a:extLst>
                      <a:ext uri="{FF2B5EF4-FFF2-40B4-BE49-F238E27FC236}">
                        <a16:creationId xmlns:a16="http://schemas.microsoft.com/office/drawing/2014/main" id="{2CB26D0D-CC46-86BA-2E8C-7B18260C2087}"/>
                      </a:ext>
                    </a:extLst>
                  </p:cNvPr>
                  <p:cNvSpPr/>
                  <p:nvPr/>
                </p:nvSpPr>
                <p:spPr>
                  <a:xfrm>
                    <a:off x="978606" y="1500064"/>
                    <a:ext cx="148750" cy="1333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lnTo>
                          <a:pt x="10800" y="0"/>
                        </a:ln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CC99"/>
                  </a:solidFill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55612">
                      <a:lnSpc>
                        <a:spcPct val="77000"/>
                      </a:lnSpc>
                      <a:spcBef>
                        <a:spcPts val="0"/>
                      </a:spcBef>
                      <a:buSzTx/>
                      <a:buNone/>
                      <a:defRPr sz="1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lang="it-IT" noProof="1"/>
                  </a:p>
                </p:txBody>
              </p:sp>
              <p:sp>
                <p:nvSpPr>
                  <p:cNvPr id="51" name="Shape">
                    <a:extLst>
                      <a:ext uri="{FF2B5EF4-FFF2-40B4-BE49-F238E27FC236}">
                        <a16:creationId xmlns:a16="http://schemas.microsoft.com/office/drawing/2014/main" id="{CA5BE1B2-685F-E133-65F7-1003C1CB40A0}"/>
                      </a:ext>
                    </a:extLst>
                  </p:cNvPr>
                  <p:cNvSpPr/>
                  <p:nvPr/>
                </p:nvSpPr>
                <p:spPr>
                  <a:xfrm>
                    <a:off x="1052198" y="1433394"/>
                    <a:ext cx="150315" cy="1333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lnTo>
                          <a:pt x="10800" y="0"/>
                        </a:ln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CC99"/>
                  </a:solidFill>
                  <a:ln w="9525" cap="flat">
                    <a:solidFill>
                      <a:srgbClr val="0000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55612">
                      <a:lnSpc>
                        <a:spcPct val="77000"/>
                      </a:lnSpc>
                      <a:spcBef>
                        <a:spcPts val="0"/>
                      </a:spcBef>
                      <a:buSzTx/>
                      <a:buNone/>
                      <a:defRPr sz="1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lang="it-IT" noProof="1"/>
                  </a:p>
                </p:txBody>
              </p:sp>
              <p:sp>
                <p:nvSpPr>
                  <p:cNvPr id="52" name="Shape">
                    <a:extLst>
                      <a:ext uri="{FF2B5EF4-FFF2-40B4-BE49-F238E27FC236}">
                        <a16:creationId xmlns:a16="http://schemas.microsoft.com/office/drawing/2014/main" id="{E752B8C6-4C91-D4F9-1805-AA5C8ED7CC2E}"/>
                      </a:ext>
                    </a:extLst>
                  </p:cNvPr>
                  <p:cNvSpPr/>
                  <p:nvPr/>
                </p:nvSpPr>
                <p:spPr>
                  <a:xfrm>
                    <a:off x="978606" y="1300055"/>
                    <a:ext cx="148750" cy="1333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lnTo>
                          <a:pt x="10800" y="0"/>
                        </a:ln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F2600"/>
                  </a:solidFill>
                  <a:ln w="9525" cap="flat">
                    <a:solidFill>
                      <a:srgbClr val="FF26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55612">
                      <a:lnSpc>
                        <a:spcPct val="77000"/>
                      </a:lnSpc>
                      <a:spcBef>
                        <a:spcPts val="0"/>
                      </a:spcBef>
                      <a:buSzTx/>
                      <a:buNone/>
                      <a:defRPr sz="1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lang="it-IT" noProof="1"/>
                  </a:p>
                </p:txBody>
              </p:sp>
              <p:sp>
                <p:nvSpPr>
                  <p:cNvPr id="53" name="Shape">
                    <a:extLst>
                      <a:ext uri="{FF2B5EF4-FFF2-40B4-BE49-F238E27FC236}">
                        <a16:creationId xmlns:a16="http://schemas.microsoft.com/office/drawing/2014/main" id="{BF60C174-AAF2-D9E9-FAB2-F078804742A9}"/>
                      </a:ext>
                    </a:extLst>
                  </p:cNvPr>
                  <p:cNvSpPr/>
                  <p:nvPr/>
                </p:nvSpPr>
                <p:spPr>
                  <a:xfrm>
                    <a:off x="901884" y="1500064"/>
                    <a:ext cx="150315" cy="1333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lnTo>
                          <a:pt x="10800" y="0"/>
                        </a:ln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F2600"/>
                  </a:solidFill>
                  <a:ln w="9525" cap="flat">
                    <a:solidFill>
                      <a:srgbClr val="FF26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55612">
                      <a:lnSpc>
                        <a:spcPct val="77000"/>
                      </a:lnSpc>
                      <a:spcBef>
                        <a:spcPts val="0"/>
                      </a:spcBef>
                      <a:buSzTx/>
                      <a:buNone/>
                      <a:defRPr sz="1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lang="it-IT" noProof="1"/>
                  </a:p>
                </p:txBody>
              </p:sp>
              <p:sp>
                <p:nvSpPr>
                  <p:cNvPr id="54" name="Shape">
                    <a:extLst>
                      <a:ext uri="{FF2B5EF4-FFF2-40B4-BE49-F238E27FC236}">
                        <a16:creationId xmlns:a16="http://schemas.microsoft.com/office/drawing/2014/main" id="{CD5A7D72-7916-D57A-F613-8895C0C22056}"/>
                      </a:ext>
                    </a:extLst>
                  </p:cNvPr>
                  <p:cNvSpPr/>
                  <p:nvPr/>
                </p:nvSpPr>
                <p:spPr>
                  <a:xfrm>
                    <a:off x="1127355" y="1366725"/>
                    <a:ext cx="150315" cy="1333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lnTo>
                          <a:pt x="10800" y="0"/>
                        </a:ln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F2600"/>
                  </a:solidFill>
                  <a:ln w="9525" cap="flat">
                    <a:solidFill>
                      <a:srgbClr val="FF26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55612">
                      <a:lnSpc>
                        <a:spcPct val="77000"/>
                      </a:lnSpc>
                      <a:spcBef>
                        <a:spcPts val="0"/>
                      </a:spcBef>
                      <a:buSzTx/>
                      <a:buNone/>
                      <a:defRPr sz="1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lang="it-IT" noProof="1"/>
                  </a:p>
                </p:txBody>
              </p:sp>
              <p:sp>
                <p:nvSpPr>
                  <p:cNvPr id="55" name="Shape">
                    <a:extLst>
                      <a:ext uri="{FF2B5EF4-FFF2-40B4-BE49-F238E27FC236}">
                        <a16:creationId xmlns:a16="http://schemas.microsoft.com/office/drawing/2014/main" id="{D63BB923-1D27-AE14-6C10-45F592743A88}"/>
                      </a:ext>
                    </a:extLst>
                  </p:cNvPr>
                  <p:cNvSpPr/>
                  <p:nvPr/>
                </p:nvSpPr>
                <p:spPr>
                  <a:xfrm>
                    <a:off x="978606" y="1366725"/>
                    <a:ext cx="148750" cy="1333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lnTo>
                          <a:pt x="10800" y="0"/>
                        </a:ln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0" y="16765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16765"/>
                          <a:pt x="21600" y="10800"/>
                        </a:cubicBezTo>
                        <a:cubicBezTo>
                          <a:pt x="21600" y="4835"/>
                          <a:pt x="16765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F2600"/>
                  </a:solidFill>
                  <a:ln w="9525" cap="flat">
                    <a:solidFill>
                      <a:srgbClr val="FF2600"/>
                    </a:solidFill>
                    <a:prstDash val="solid"/>
                    <a:round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455612">
                      <a:lnSpc>
                        <a:spcPct val="77000"/>
                      </a:lnSpc>
                      <a:spcBef>
                        <a:spcPts val="0"/>
                      </a:spcBef>
                      <a:buSzTx/>
                      <a:buNone/>
                      <a:defRPr sz="18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lang="it-IT" noProof="1"/>
                  </a:p>
                </p:txBody>
              </p:sp>
              <p:grpSp>
                <p:nvGrpSpPr>
                  <p:cNvPr id="56" name="Group">
                    <a:extLst>
                      <a:ext uri="{FF2B5EF4-FFF2-40B4-BE49-F238E27FC236}">
                        <a16:creationId xmlns:a16="http://schemas.microsoft.com/office/drawing/2014/main" id="{43D44688-2A98-7EDF-49A5-24DB3E3AE833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0"/>
                    <a:ext cx="1954083" cy="2596996"/>
                    <a:chOff x="0" y="0"/>
                    <a:chExt cx="1954082" cy="2596995"/>
                  </a:xfrm>
                </p:grpSpPr>
                <p:sp>
                  <p:nvSpPr>
                    <p:cNvPr id="57" name="Oval">
                      <a:extLst>
                        <a:ext uri="{FF2B5EF4-FFF2-40B4-BE49-F238E27FC236}">
                          <a16:creationId xmlns:a16="http://schemas.microsoft.com/office/drawing/2014/main" id="{4078976F-9047-FC27-9680-33ADBE064D48}"/>
                        </a:ext>
                      </a:extLst>
                    </p:cNvPr>
                    <p:cNvSpPr/>
                    <p:nvPr/>
                  </p:nvSpPr>
                  <p:spPr>
                    <a:xfrm rot="2562777">
                      <a:off x="676413" y="766699"/>
                      <a:ext cx="676414" cy="1533400"/>
                    </a:xfrm>
                    <a:prstGeom prst="ellipse">
                      <a:avLst/>
                    </a:prstGeom>
                    <a:noFill/>
                    <a:ln w="9525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defTabSz="455612">
                        <a:lnSpc>
                          <a:spcPct val="77000"/>
                        </a:lnSpc>
                        <a:spcBef>
                          <a:spcPts val="0"/>
                        </a:spcBef>
                        <a:buSzTx/>
                        <a:buNone/>
                        <a:defRPr sz="18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endParaRPr lang="it-IT" noProof="1"/>
                    </a:p>
                  </p:txBody>
                </p:sp>
                <p:sp>
                  <p:nvSpPr>
                    <p:cNvPr id="58" name="Oval">
                      <a:extLst>
                        <a:ext uri="{FF2B5EF4-FFF2-40B4-BE49-F238E27FC236}">
                          <a16:creationId xmlns:a16="http://schemas.microsoft.com/office/drawing/2014/main" id="{B9F71504-94F0-061A-3B4A-E4C3730EA9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6413" y="766699"/>
                      <a:ext cx="676414" cy="1533400"/>
                    </a:xfrm>
                    <a:prstGeom prst="ellipse">
                      <a:avLst/>
                    </a:prstGeom>
                    <a:noFill/>
                    <a:ln w="9525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defTabSz="455612">
                        <a:lnSpc>
                          <a:spcPct val="77000"/>
                        </a:lnSpc>
                        <a:spcBef>
                          <a:spcPts val="0"/>
                        </a:spcBef>
                        <a:buSzTx/>
                        <a:buNone/>
                        <a:defRPr sz="18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endParaRPr lang="it-IT" noProof="1"/>
                    </a:p>
                  </p:txBody>
                </p:sp>
                <p:sp>
                  <p:nvSpPr>
                    <p:cNvPr id="59" name="Oval">
                      <a:extLst>
                        <a:ext uri="{FF2B5EF4-FFF2-40B4-BE49-F238E27FC236}">
                          <a16:creationId xmlns:a16="http://schemas.microsoft.com/office/drawing/2014/main" id="{F623D73C-7493-3AB9-8479-673FAD6A2DB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789763" y="602424"/>
                      <a:ext cx="600027" cy="1728612"/>
                    </a:xfrm>
                    <a:prstGeom prst="ellipse">
                      <a:avLst/>
                    </a:prstGeom>
                    <a:noFill/>
                    <a:ln w="9525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defTabSz="455612">
                        <a:lnSpc>
                          <a:spcPct val="77000"/>
                        </a:lnSpc>
                        <a:spcBef>
                          <a:spcPts val="0"/>
                        </a:spcBef>
                        <a:buSzTx/>
                        <a:buNone/>
                        <a:defRPr sz="18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endParaRPr lang="it-IT" noProof="1"/>
                    </a:p>
                  </p:txBody>
                </p:sp>
                <p:sp>
                  <p:nvSpPr>
                    <p:cNvPr id="60" name="Oval">
                      <a:extLst>
                        <a:ext uri="{FF2B5EF4-FFF2-40B4-BE49-F238E27FC236}">
                          <a16:creationId xmlns:a16="http://schemas.microsoft.com/office/drawing/2014/main" id="{91BBA633-5482-3BEE-D982-27209CCC394C}"/>
                        </a:ext>
                      </a:extLst>
                    </p:cNvPr>
                    <p:cNvSpPr/>
                    <p:nvPr/>
                  </p:nvSpPr>
                  <p:spPr>
                    <a:xfrm rot="19050839">
                      <a:off x="676413" y="766699"/>
                      <a:ext cx="676414" cy="1533400"/>
                    </a:xfrm>
                    <a:prstGeom prst="ellipse">
                      <a:avLst/>
                    </a:prstGeom>
                    <a:noFill/>
                    <a:ln w="9525" cap="flat">
                      <a:solidFill>
                        <a:srgbClr val="000000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defTabSz="455612">
                        <a:lnSpc>
                          <a:spcPct val="77000"/>
                        </a:lnSpc>
                        <a:spcBef>
                          <a:spcPts val="0"/>
                        </a:spcBef>
                        <a:buSzTx/>
                        <a:buNone/>
                        <a:defRPr sz="18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endParaRPr lang="it-IT" noProof="1"/>
                    </a:p>
                  </p:txBody>
                </p:sp>
                <p:sp>
                  <p:nvSpPr>
                    <p:cNvPr id="61" name=".">
                      <a:extLst>
                        <a:ext uri="{FF2B5EF4-FFF2-40B4-BE49-F238E27FC236}">
                          <a16:creationId xmlns:a16="http://schemas.microsoft.com/office/drawing/2014/main" id="{E2421C40-66DE-95ED-7EB1-1E57DC298B8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68483" y="193063"/>
                      <a:ext cx="411709" cy="132333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none" lIns="45714" tIns="45714" rIns="45714" bIns="45714" numCol="1" anchor="t">
                      <a:spAutoFit/>
                    </a:bodyPr>
                    <a:lstStyle>
                      <a:lvl1pPr defTabSz="455612">
                        <a:lnSpc>
                          <a:spcPct val="77000"/>
                        </a:lnSpc>
                        <a:spcBef>
                          <a:spcPts val="0"/>
                        </a:spcBef>
                        <a:buSzTx/>
                        <a:buNone/>
                        <a:defRPr sz="8000">
                          <a:solidFill>
                            <a:srgbClr val="3333C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defRPr>
                      </a:lvl1pPr>
                    </a:lstStyle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it-IT" sz="8000" noProof="1">
                          <a:solidFill>
                            <a:srgbClr val="3333CC"/>
                          </a:solidFill>
                        </a:rPr>
                        <a:t>.</a:t>
                      </a:r>
                    </a:p>
                  </p:txBody>
                </p:sp>
                <p:sp>
                  <p:nvSpPr>
                    <p:cNvPr id="62" name=".">
                      <a:extLst>
                        <a:ext uri="{FF2B5EF4-FFF2-40B4-BE49-F238E27FC236}">
                          <a16:creationId xmlns:a16="http://schemas.microsoft.com/office/drawing/2014/main" id="{60DF1955-3B81-AC5F-15C3-B85CCD448A1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0" y="633360"/>
                      <a:ext cx="411709" cy="132333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none" lIns="45714" tIns="45714" rIns="45714" bIns="45714" numCol="1" anchor="t">
                      <a:spAutoFit/>
                    </a:bodyPr>
                    <a:lstStyle>
                      <a:lvl1pPr defTabSz="455612">
                        <a:lnSpc>
                          <a:spcPct val="77000"/>
                        </a:lnSpc>
                        <a:spcBef>
                          <a:spcPts val="0"/>
                        </a:spcBef>
                        <a:buSzTx/>
                        <a:buNone/>
                        <a:defRPr sz="8000">
                          <a:solidFill>
                            <a:srgbClr val="3333C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defRPr>
                      </a:lvl1pPr>
                    </a:lstStyle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it-IT" sz="8000" noProof="1">
                          <a:solidFill>
                            <a:srgbClr val="3333CC"/>
                          </a:solidFill>
                        </a:rPr>
                        <a:t>.</a:t>
                      </a:r>
                    </a:p>
                  </p:txBody>
                </p:sp>
                <p:sp>
                  <p:nvSpPr>
                    <p:cNvPr id="63" name=".">
                      <a:extLst>
                        <a:ext uri="{FF2B5EF4-FFF2-40B4-BE49-F238E27FC236}">
                          <a16:creationId xmlns:a16="http://schemas.microsoft.com/office/drawing/2014/main" id="{9139FD8E-00D4-8589-56DF-19CE14E8699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296458" y="1273665"/>
                      <a:ext cx="411709" cy="1323331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none" lIns="45714" tIns="45714" rIns="45714" bIns="45714" numCol="1" anchor="t">
                      <a:spAutoFit/>
                    </a:bodyPr>
                    <a:lstStyle>
                      <a:lvl1pPr defTabSz="455612">
                        <a:lnSpc>
                          <a:spcPct val="77000"/>
                        </a:lnSpc>
                        <a:spcBef>
                          <a:spcPts val="0"/>
                        </a:spcBef>
                        <a:buSzTx/>
                        <a:buNone/>
                        <a:defRPr sz="8000">
                          <a:solidFill>
                            <a:srgbClr val="3333C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defRPr>
                      </a:lvl1pPr>
                    </a:lstStyle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it-IT" sz="8000" noProof="1">
                          <a:solidFill>
                            <a:srgbClr val="3333CC"/>
                          </a:solidFill>
                        </a:rPr>
                        <a:t>.</a:t>
                      </a:r>
                    </a:p>
                  </p:txBody>
                </p:sp>
                <p:sp>
                  <p:nvSpPr>
                    <p:cNvPr id="320" name=".">
                      <a:extLst>
                        <a:ext uri="{FF2B5EF4-FFF2-40B4-BE49-F238E27FC236}">
                          <a16:creationId xmlns:a16="http://schemas.microsoft.com/office/drawing/2014/main" id="{84D6FF33-3C62-BE90-93BA-8AE0B3F1BB6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2280" y="0"/>
                      <a:ext cx="411709" cy="1323330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a14="http://schemas.microsoft.com/office/mac/drawingml/2011/main" val="1"/>
                      </a:ext>
                    </a:extLst>
                  </p:spPr>
                  <p:txBody>
                    <a:bodyPr wrap="none" lIns="45714" tIns="45714" rIns="45714" bIns="45714" numCol="1" anchor="t">
                      <a:spAutoFit/>
                    </a:bodyPr>
                    <a:lstStyle>
                      <a:lvl1pPr defTabSz="455612">
                        <a:lnSpc>
                          <a:spcPct val="77000"/>
                        </a:lnSpc>
                        <a:spcBef>
                          <a:spcPts val="0"/>
                        </a:spcBef>
                        <a:buSzTx/>
                        <a:buNone/>
                        <a:defRPr sz="8000">
                          <a:solidFill>
                            <a:srgbClr val="3333CC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defRPr>
                      </a:lvl1pPr>
                    </a:lstStyle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it-IT" sz="8000" noProof="1">
                          <a:solidFill>
                            <a:srgbClr val="3333CC"/>
                          </a:solidFill>
                        </a:rPr>
                        <a:t>.</a:t>
                      </a:r>
                    </a:p>
                  </p:txBody>
                </p:sp>
              </p:grpSp>
            </p:grpSp>
          </p:grpSp>
        </p:grpSp>
      </p:grpSp>
      <p:sp>
        <p:nvSpPr>
          <p:cNvPr id="40" name="10-2">
            <a:extLst>
              <a:ext uri="{FF2B5EF4-FFF2-40B4-BE49-F238E27FC236}">
                <a16:creationId xmlns:a16="http://schemas.microsoft.com/office/drawing/2014/main" id="{9B269FE1-F7AF-E036-482A-1DFDDCE40CC6}"/>
              </a:ext>
            </a:extLst>
          </p:cNvPr>
          <p:cNvSpPr txBox="1"/>
          <p:nvPr/>
        </p:nvSpPr>
        <p:spPr>
          <a:xfrm>
            <a:off x="6616551" y="2344147"/>
            <a:ext cx="1056929" cy="7081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4" tIns="45714" rIns="45714" bIns="45714" numCol="1" anchor="t">
            <a:spAutoFit/>
          </a:bodyPr>
          <a:lstStyle/>
          <a:p>
            <a:pPr algn="ctr" defTabSz="455612">
              <a:lnSpc>
                <a:spcPct val="77000"/>
              </a:lnSpc>
              <a:spcBef>
                <a:spcPts val="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sz="4400" noProof="1">
                <a:solidFill>
                  <a:srgbClr val="FF9900"/>
                </a:solidFill>
                <a:latin typeface="+mn-lt"/>
                <a:ea typeface="+mn-ea"/>
                <a:cs typeface="+mn-cs"/>
                <a:sym typeface="Arial"/>
              </a:rPr>
              <a:t>10</a:t>
            </a:r>
            <a:r>
              <a:rPr lang="it-IT" sz="4400" baseline="30000" noProof="1">
                <a:solidFill>
                  <a:srgbClr val="FF9900"/>
                </a:solidFill>
                <a:latin typeface="+mn-lt"/>
                <a:ea typeface="+mn-ea"/>
                <a:cs typeface="+mn-cs"/>
                <a:sym typeface="Arial"/>
              </a:rPr>
              <a:t>-2</a:t>
            </a:r>
          </a:p>
        </p:txBody>
      </p:sp>
      <p:sp>
        <p:nvSpPr>
          <p:cNvPr id="321" name="10-40">
            <a:extLst>
              <a:ext uri="{FF2B5EF4-FFF2-40B4-BE49-F238E27FC236}">
                <a16:creationId xmlns:a16="http://schemas.microsoft.com/office/drawing/2014/main" id="{D079F0FC-31E6-AAC1-06B0-BB98000D7CCB}"/>
              </a:ext>
            </a:extLst>
          </p:cNvPr>
          <p:cNvSpPr txBox="1"/>
          <p:nvPr/>
        </p:nvSpPr>
        <p:spPr>
          <a:xfrm>
            <a:off x="469083" y="2578493"/>
            <a:ext cx="1247775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4" tIns="45714" rIns="45714" bIns="45714">
            <a:spAutoFit/>
          </a:bodyPr>
          <a:lstStyle/>
          <a:p>
            <a:pPr algn="ctr" defTabSz="455612">
              <a:lnSpc>
                <a:spcPct val="77000"/>
              </a:lnSpc>
              <a:spcBef>
                <a:spcPts val="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sz="4000" noProof="1">
                <a:solidFill>
                  <a:srgbClr val="FF9900"/>
                </a:solidFill>
                <a:latin typeface="+mn-lt"/>
                <a:ea typeface="+mn-ea"/>
                <a:cs typeface="+mn-cs"/>
                <a:sym typeface="Arial"/>
              </a:rPr>
              <a:t>10</a:t>
            </a:r>
            <a:r>
              <a:rPr lang="it-IT" sz="4000" baseline="30000" noProof="1">
                <a:solidFill>
                  <a:srgbClr val="FF9900"/>
                </a:solidFill>
                <a:latin typeface="+mn-lt"/>
                <a:ea typeface="+mn-ea"/>
                <a:cs typeface="+mn-cs"/>
                <a:sym typeface="Arial"/>
              </a:rPr>
              <a:t>-40</a:t>
            </a:r>
          </a:p>
        </p:txBody>
      </p:sp>
      <p:sp>
        <p:nvSpPr>
          <p:cNvPr id="322" name="Text Box 20">
            <a:extLst>
              <a:ext uri="{FF2B5EF4-FFF2-40B4-BE49-F238E27FC236}">
                <a16:creationId xmlns:a16="http://schemas.microsoft.com/office/drawing/2014/main" id="{8224430D-DBB1-0688-C601-85FD395B9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967" y="1050872"/>
            <a:ext cx="7473990" cy="830997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7200">
              <a:spcBef>
                <a:spcPct val="20000"/>
              </a:spcBef>
              <a:buClr>
                <a:srgbClr val="000000"/>
              </a:buClr>
              <a:buSzPct val="100000"/>
            </a:pPr>
            <a:r>
              <a:rPr lang="it-IT" b="0" noProof="1">
                <a:solidFill>
                  <a:srgbClr val="333399"/>
                </a:solidFill>
                <a:latin typeface="Avenir Book" panose="02000503020000020003" pitchFamily="2" charset="0"/>
                <a:cs typeface="Candara"/>
              </a:rPr>
              <a:t>Tutte le forze osservate in natura sono riconducibili a 4 interazioni fondamentali</a:t>
            </a:r>
          </a:p>
        </p:txBody>
      </p:sp>
      <p:graphicFrame>
        <p:nvGraphicFramePr>
          <p:cNvPr id="2" name="Table">
            <a:extLst>
              <a:ext uri="{FF2B5EF4-FFF2-40B4-BE49-F238E27FC236}">
                <a16:creationId xmlns:a16="http://schemas.microsoft.com/office/drawing/2014/main" id="{1E111FF4-854A-40D5-08D9-E88F4C156F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4549513"/>
              </p:ext>
            </p:extLst>
          </p:nvPr>
        </p:nvGraphicFramePr>
        <p:xfrm>
          <a:off x="1294943" y="5423668"/>
          <a:ext cx="8520110" cy="1346200"/>
        </p:xfrm>
        <a:graphic>
          <a:graphicData uri="http://schemas.openxmlformats.org/drawingml/2006/table">
            <a:tbl>
              <a:tblPr/>
              <a:tblGrid>
                <a:gridCol w="12620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8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5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23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11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1675">
                <a:tc>
                  <a:txBody>
                    <a:bodyPr/>
                    <a:lstStyle/>
                    <a:p>
                      <a:pPr algn="ctr" defTabSz="912812">
                        <a:lnSpc>
                          <a:spcPct val="100000"/>
                        </a:lnSpc>
                        <a:tabLst/>
                        <a:defRPr sz="1800" b="0" i="0">
                          <a:latin typeface="Tahoma"/>
                          <a:ea typeface="Tahoma"/>
                          <a:cs typeface="Tahoma"/>
                        </a:defRPr>
                      </a:pPr>
                      <a:r>
                        <a:rPr lang="it-IT" noProof="1"/>
                        <a:t>Mediatore</a:t>
                      </a:r>
                    </a:p>
                  </a:txBody>
                  <a:tcPr marL="45744" marR="45744" marT="45744" marB="45744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2812">
                        <a:lnSpc>
                          <a:spcPct val="100000"/>
                        </a:lnSpc>
                        <a:tabLst/>
                        <a:defRPr sz="1800" b="0" i="0">
                          <a:latin typeface="Tahoma"/>
                          <a:ea typeface="Tahoma"/>
                          <a:cs typeface="Tahoma"/>
                        </a:defRPr>
                      </a:pPr>
                      <a:r>
                        <a:rPr lang="it-IT" sz="2000" b="1" noProof="1"/>
                        <a:t>gravitone (G)</a:t>
                      </a:r>
                    </a:p>
                  </a:txBody>
                  <a:tcPr marL="45744" marR="45744" marT="45744" marB="45744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804000">
                        <a:alpha val="568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2812">
                        <a:lnSpc>
                          <a:spcPct val="100000"/>
                        </a:lnSpc>
                        <a:tabLst/>
                        <a:defRPr sz="1800" b="0" i="0">
                          <a:latin typeface="Tahoma"/>
                          <a:ea typeface="Tahoma"/>
                          <a:cs typeface="Tahoma"/>
                        </a:defRPr>
                      </a:pPr>
                      <a:r>
                        <a:rPr lang="it-IT" sz="2000" b="1" noProof="1"/>
                        <a:t>W</a:t>
                      </a:r>
                      <a:r>
                        <a:rPr lang="it-IT" sz="2000" b="1" baseline="30000" noProof="1"/>
                        <a:t>-</a:t>
                      </a:r>
                      <a:r>
                        <a:rPr lang="it-IT" sz="2000" b="1" noProof="1"/>
                        <a:t> W</a:t>
                      </a:r>
                      <a:r>
                        <a:rPr lang="it-IT" sz="2000" b="1" baseline="30000" noProof="1"/>
                        <a:t>+</a:t>
                      </a:r>
                      <a:r>
                        <a:rPr lang="it-IT" sz="2000" b="1" noProof="1"/>
                        <a:t> Z</a:t>
                      </a:r>
                      <a:r>
                        <a:rPr lang="it-IT" sz="2000" b="1" baseline="30000" noProof="1"/>
                        <a:t>0</a:t>
                      </a:r>
                    </a:p>
                  </a:txBody>
                  <a:tcPr marL="45744" marR="45744" marT="45744" marB="45744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CC66">
                        <a:alpha val="5803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2812">
                        <a:lnSpc>
                          <a:spcPct val="100000"/>
                        </a:lnSpc>
                        <a:tabLst/>
                        <a:defRPr sz="1800" b="0" i="0">
                          <a:latin typeface="Tahoma"/>
                          <a:ea typeface="Tahoma"/>
                          <a:cs typeface="Tahoma"/>
                        </a:defRPr>
                      </a:pPr>
                      <a:r>
                        <a:rPr lang="it-IT" sz="2000" b="1" noProof="1"/>
                        <a:t>Fotone (</a:t>
                      </a:r>
                      <a:r>
                        <a:rPr lang="it-IT" sz="2000" b="1" noProof="1"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γ</a:t>
                      </a:r>
                      <a:r>
                        <a:rPr lang="it-IT" sz="2000" b="1" noProof="1"/>
                        <a:t>)</a:t>
                      </a:r>
                    </a:p>
                  </a:txBody>
                  <a:tcPr marL="45744" marR="45744" marT="45744" marB="45744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2600">
                        <a:alpha val="6588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2812">
                        <a:lnSpc>
                          <a:spcPct val="100000"/>
                        </a:lnSpc>
                        <a:tabLst/>
                        <a:defRPr sz="1800" b="0" i="0">
                          <a:latin typeface="Tahoma"/>
                          <a:ea typeface="Tahoma"/>
                          <a:cs typeface="Tahoma"/>
                        </a:defRPr>
                      </a:pPr>
                      <a:r>
                        <a:rPr lang="it-IT" sz="2000" b="1" noProof="1"/>
                        <a:t>Gluone (g)</a:t>
                      </a:r>
                    </a:p>
                  </a:txBody>
                  <a:tcPr marL="45744" marR="45744" marT="45744" marB="45744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008000">
                        <a:alpha val="6313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525">
                <a:tc>
                  <a:txBody>
                    <a:bodyPr/>
                    <a:lstStyle/>
                    <a:p>
                      <a:pPr algn="ctr" defTabSz="912812">
                        <a:lnSpc>
                          <a:spcPct val="100000"/>
                        </a:lnSpc>
                        <a:tabLst/>
                        <a:defRPr sz="1800" b="0" i="0">
                          <a:latin typeface="Tahoma"/>
                          <a:ea typeface="Tahoma"/>
                          <a:cs typeface="Tahoma"/>
                        </a:defRPr>
                      </a:pPr>
                      <a:r>
                        <a:rPr lang="it-IT" noProof="1"/>
                        <a:t>Particelle coinvolte</a:t>
                      </a:r>
                    </a:p>
                  </a:txBody>
                  <a:tcPr marL="45744" marR="45744" marT="45744" marB="45744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2812">
                        <a:lnSpc>
                          <a:spcPct val="100000"/>
                        </a:lnSpc>
                        <a:tabLst/>
                        <a:defRPr sz="1800" b="0" i="0">
                          <a:latin typeface="Tahoma"/>
                          <a:ea typeface="Tahoma"/>
                          <a:cs typeface="Tahoma"/>
                        </a:defRPr>
                      </a:pPr>
                      <a:r>
                        <a:rPr lang="it-IT" noProof="1"/>
                        <a:t>tutte</a:t>
                      </a:r>
                    </a:p>
                  </a:txBody>
                  <a:tcPr marL="45744" marR="45744" marT="45744" marB="45744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804000">
                        <a:alpha val="568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2812">
                        <a:lnSpc>
                          <a:spcPct val="100000"/>
                        </a:lnSpc>
                        <a:tabLst/>
                        <a:defRPr sz="1800" b="0" i="0">
                          <a:latin typeface="Tahoma"/>
                          <a:ea typeface="Tahoma"/>
                          <a:cs typeface="Tahoma"/>
                        </a:defRPr>
                      </a:pPr>
                      <a:r>
                        <a:rPr lang="it-IT" noProof="1"/>
                        <a:t>Leptoni e quarks</a:t>
                      </a:r>
                    </a:p>
                  </a:txBody>
                  <a:tcPr marL="45744" marR="45744" marT="45744" marB="45744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CC66">
                        <a:alpha val="5803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2812">
                        <a:lnSpc>
                          <a:spcPct val="100000"/>
                        </a:lnSpc>
                        <a:tabLst/>
                        <a:defRPr sz="1800" b="0" i="0">
                          <a:latin typeface="Tahoma"/>
                          <a:ea typeface="Tahoma"/>
                          <a:cs typeface="Tahoma"/>
                        </a:defRPr>
                      </a:pPr>
                      <a:r>
                        <a:rPr lang="it-IT" noProof="1"/>
                        <a:t>Particelle cariche</a:t>
                      </a:r>
                    </a:p>
                  </a:txBody>
                  <a:tcPr marL="45744" marR="45744" marT="45744" marB="45744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2600">
                        <a:alpha val="6588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2812">
                        <a:lnSpc>
                          <a:spcPct val="100000"/>
                        </a:lnSpc>
                        <a:tabLst/>
                        <a:defRPr sz="1800" b="0" i="0">
                          <a:latin typeface="Tahoma"/>
                          <a:ea typeface="Tahoma"/>
                          <a:cs typeface="Tahoma"/>
                        </a:defRPr>
                      </a:pPr>
                      <a:r>
                        <a:rPr lang="it-IT" noProof="1"/>
                        <a:t>Quark e gluoni</a:t>
                      </a:r>
                    </a:p>
                  </a:txBody>
                  <a:tcPr marL="45744" marR="45744" marT="45744" marB="45744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008000">
                        <a:alpha val="6313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Double Arrow">
            <a:extLst>
              <a:ext uri="{FF2B5EF4-FFF2-40B4-BE49-F238E27FC236}">
                <a16:creationId xmlns:a16="http://schemas.microsoft.com/office/drawing/2014/main" id="{C3F6E09F-60FE-A9B3-5F18-022177A3299E}"/>
              </a:ext>
            </a:extLst>
          </p:cNvPr>
          <p:cNvSpPr/>
          <p:nvPr/>
        </p:nvSpPr>
        <p:spPr>
          <a:xfrm rot="3006935">
            <a:off x="2861012" y="5032349"/>
            <a:ext cx="549276" cy="207964"/>
          </a:xfrm>
          <a:prstGeom prst="leftRightArrow">
            <a:avLst>
              <a:gd name="adj1" fmla="val 26481"/>
              <a:gd name="adj2" fmla="val 62093"/>
            </a:avLst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pPr defTabSz="455612">
              <a:lnSpc>
                <a:spcPct val="77000"/>
              </a:lnSpc>
              <a:spcBef>
                <a:spcPts val="0"/>
              </a:spcBef>
              <a:buSzTx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 lang="it-IT" noProof="1"/>
          </a:p>
        </p:txBody>
      </p:sp>
      <p:sp>
        <p:nvSpPr>
          <p:cNvPr id="4" name="Double Arrow">
            <a:extLst>
              <a:ext uri="{FF2B5EF4-FFF2-40B4-BE49-F238E27FC236}">
                <a16:creationId xmlns:a16="http://schemas.microsoft.com/office/drawing/2014/main" id="{545C4D79-F928-756E-960D-8D0A022406F9}"/>
              </a:ext>
            </a:extLst>
          </p:cNvPr>
          <p:cNvSpPr/>
          <p:nvPr/>
        </p:nvSpPr>
        <p:spPr>
          <a:xfrm rot="4255082">
            <a:off x="4734261" y="5030762"/>
            <a:ext cx="547689" cy="209551"/>
          </a:xfrm>
          <a:prstGeom prst="leftRightArrow">
            <a:avLst>
              <a:gd name="adj1" fmla="val 26481"/>
              <a:gd name="adj2" fmla="val 61445"/>
            </a:avLst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pPr defTabSz="455612">
              <a:lnSpc>
                <a:spcPct val="77000"/>
              </a:lnSpc>
              <a:spcBef>
                <a:spcPts val="0"/>
              </a:spcBef>
              <a:buSzTx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 lang="it-IT" noProof="1"/>
          </a:p>
        </p:txBody>
      </p:sp>
      <p:sp>
        <p:nvSpPr>
          <p:cNvPr id="5" name="Double Arrow">
            <a:extLst>
              <a:ext uri="{FF2B5EF4-FFF2-40B4-BE49-F238E27FC236}">
                <a16:creationId xmlns:a16="http://schemas.microsoft.com/office/drawing/2014/main" id="{3664E93E-0925-682B-FBCA-A12B40B02D69}"/>
              </a:ext>
            </a:extLst>
          </p:cNvPr>
          <p:cNvSpPr/>
          <p:nvPr/>
        </p:nvSpPr>
        <p:spPr>
          <a:xfrm rot="6494001">
            <a:off x="6984209" y="5031556"/>
            <a:ext cx="547688" cy="207963"/>
          </a:xfrm>
          <a:prstGeom prst="leftRightArrow">
            <a:avLst>
              <a:gd name="adj1" fmla="val 26481"/>
              <a:gd name="adj2" fmla="val 61914"/>
            </a:avLst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pPr defTabSz="455612">
              <a:lnSpc>
                <a:spcPct val="77000"/>
              </a:lnSpc>
              <a:spcBef>
                <a:spcPts val="0"/>
              </a:spcBef>
              <a:buSzTx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 lang="it-IT" noProof="1"/>
          </a:p>
        </p:txBody>
      </p:sp>
      <p:sp>
        <p:nvSpPr>
          <p:cNvPr id="6" name="Double Arrow">
            <a:extLst>
              <a:ext uri="{FF2B5EF4-FFF2-40B4-BE49-F238E27FC236}">
                <a16:creationId xmlns:a16="http://schemas.microsoft.com/office/drawing/2014/main" id="{6D12BF07-3DFA-147D-5DD1-92678C685BD2}"/>
              </a:ext>
            </a:extLst>
          </p:cNvPr>
          <p:cNvSpPr/>
          <p:nvPr/>
        </p:nvSpPr>
        <p:spPr>
          <a:xfrm rot="7122575">
            <a:off x="9237989" y="5031556"/>
            <a:ext cx="547688" cy="207963"/>
          </a:xfrm>
          <a:prstGeom prst="leftRightArrow">
            <a:avLst>
              <a:gd name="adj1" fmla="val 26481"/>
              <a:gd name="adj2" fmla="val 61914"/>
            </a:avLst>
          </a:prstGeom>
          <a:ln w="12700">
            <a:solidFill>
              <a:srgbClr val="000000"/>
            </a:solidFill>
          </a:ln>
        </p:spPr>
        <p:txBody>
          <a:bodyPr lIns="45719" rIns="45719"/>
          <a:lstStyle/>
          <a:p>
            <a:pPr defTabSz="455612">
              <a:lnSpc>
                <a:spcPct val="77000"/>
              </a:lnSpc>
              <a:spcBef>
                <a:spcPts val="0"/>
              </a:spcBef>
              <a:buSzTx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 lang="it-IT" noProof="1"/>
          </a:p>
        </p:txBody>
      </p:sp>
    </p:spTree>
    <p:extLst>
      <p:ext uri="{BB962C8B-B14F-4D97-AF65-F5344CB8AC3E}">
        <p14:creationId xmlns:p14="http://schemas.microsoft.com/office/powerpoint/2010/main" val="165548478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F0AB9-C31E-07C2-42AE-B7BFC268E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CustomShape 26">
            <a:extLst>
              <a:ext uri="{FF2B5EF4-FFF2-40B4-BE49-F238E27FC236}">
                <a16:creationId xmlns:a16="http://schemas.microsoft.com/office/drawing/2014/main" id="{47535152-D1FC-8C12-6FA4-0960C6DCAC21}"/>
              </a:ext>
            </a:extLst>
          </p:cNvPr>
          <p:cNvSpPr/>
          <p:nvPr/>
        </p:nvSpPr>
        <p:spPr>
          <a:xfrm>
            <a:off x="407880" y="373680"/>
            <a:ext cx="11372760" cy="106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90000"/>
              </a:lnSpc>
            </a:pPr>
            <a:endParaRPr lang="it-IT" sz="3600" b="0" strike="noStrike" spc="-1" noProof="1">
              <a:latin typeface="Arial"/>
            </a:endParaRPr>
          </a:p>
        </p:txBody>
      </p:sp>
      <p:sp>
        <p:nvSpPr>
          <p:cNvPr id="335" name="CustomShape 27">
            <a:extLst>
              <a:ext uri="{FF2B5EF4-FFF2-40B4-BE49-F238E27FC236}">
                <a16:creationId xmlns:a16="http://schemas.microsoft.com/office/drawing/2014/main" id="{BD66D978-611F-2D2F-26FD-02486C850465}"/>
              </a:ext>
            </a:extLst>
          </p:cNvPr>
          <p:cNvSpPr/>
          <p:nvPr/>
        </p:nvSpPr>
        <p:spPr>
          <a:xfrm>
            <a:off x="11107440" y="6384600"/>
            <a:ext cx="677880" cy="36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fld id="{B6AD626B-C830-46B1-807E-A661163A584F}" type="slidenum">
              <a:rPr lang="it-IT" sz="1000" b="0" strike="noStrike" spc="-1" noProof="1" dirty="0" smtClean="0">
                <a:solidFill>
                  <a:srgbClr val="0033A0"/>
                </a:solidFill>
                <a:latin typeface="Arial"/>
                <a:ea typeface="DejaVu Sans"/>
              </a:rPr>
              <a:t>14</a:t>
            </a:fld>
            <a:endParaRPr lang="it-IT" sz="1000" b="0" strike="noStrike" spc="-1" noProof="1">
              <a:latin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6F3843-3502-FFBD-620F-81225803E6DE}"/>
              </a:ext>
            </a:extLst>
          </p:cNvPr>
          <p:cNvSpPr/>
          <p:nvPr/>
        </p:nvSpPr>
        <p:spPr>
          <a:xfrm>
            <a:off x="268655" y="173004"/>
            <a:ext cx="25138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noProof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La Gravita’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90A9B53-6321-C353-B270-430A35CFFA70}"/>
              </a:ext>
            </a:extLst>
          </p:cNvPr>
          <p:cNvCxnSpPr>
            <a:cxnSpLocks/>
          </p:cNvCxnSpPr>
          <p:nvPr/>
        </p:nvCxnSpPr>
        <p:spPr>
          <a:xfrm>
            <a:off x="268655" y="834378"/>
            <a:ext cx="466234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7" descr="I07-02-SolarSystem">
            <a:extLst>
              <a:ext uri="{FF2B5EF4-FFF2-40B4-BE49-F238E27FC236}">
                <a16:creationId xmlns:a16="http://schemas.microsoft.com/office/drawing/2014/main" id="{23B8A530-BC7B-EE4E-F5BD-25932DA08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7537" y="3410"/>
            <a:ext cx="4207023" cy="3044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3" name="Immagine 12" descr="Gravity.jpg">
            <a:extLst>
              <a:ext uri="{FF2B5EF4-FFF2-40B4-BE49-F238E27FC236}">
                <a16:creationId xmlns:a16="http://schemas.microsoft.com/office/drawing/2014/main" id="{D5B7304C-A3F6-210E-AE15-90DFBE0F4E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504" y="98931"/>
            <a:ext cx="2124022" cy="2128996"/>
          </a:xfrm>
          <a:prstGeom prst="rect">
            <a:avLst/>
          </a:prstGeom>
        </p:spPr>
      </p:pic>
      <p:pic>
        <p:nvPicPr>
          <p:cNvPr id="5" name="Immagine 14" descr="gravity_curved_space.jpg">
            <a:extLst>
              <a:ext uri="{FF2B5EF4-FFF2-40B4-BE49-F238E27FC236}">
                <a16:creationId xmlns:a16="http://schemas.microsoft.com/office/drawing/2014/main" id="{07B2A0AA-170E-DEB1-5569-A244CAACDE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696" y="2938809"/>
            <a:ext cx="3454400" cy="2590800"/>
          </a:xfrm>
          <a:prstGeom prst="rect">
            <a:avLst/>
          </a:prstGeom>
        </p:spPr>
      </p:pic>
      <p:sp>
        <p:nvSpPr>
          <p:cNvPr id="6" name="Rettangolo 23">
            <a:extLst>
              <a:ext uri="{FF2B5EF4-FFF2-40B4-BE49-F238E27FC236}">
                <a16:creationId xmlns:a16="http://schemas.microsoft.com/office/drawing/2014/main" id="{5602E831-9147-E603-2453-2216D75E93EF}"/>
              </a:ext>
            </a:extLst>
          </p:cNvPr>
          <p:cNvSpPr/>
          <p:nvPr/>
        </p:nvSpPr>
        <p:spPr>
          <a:xfrm>
            <a:off x="320264" y="1525705"/>
            <a:ext cx="51062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0" noProof="1">
                <a:solidFill>
                  <a:srgbClr val="008000"/>
                </a:solidFill>
                <a:latin typeface="Avenir Book" panose="02000503020000020003" pitchFamily="2" charset="0"/>
                <a:cs typeface="Candara"/>
              </a:rPr>
              <a:t>Completamente descritta dalla TEORIA</a:t>
            </a:r>
          </a:p>
          <a:p>
            <a:r>
              <a:rPr lang="it-IT" sz="2000" b="0" noProof="1">
                <a:solidFill>
                  <a:srgbClr val="008000"/>
                </a:solidFill>
                <a:latin typeface="Avenir Book" panose="02000503020000020003" pitchFamily="2" charset="0"/>
                <a:cs typeface="Candara"/>
              </a:rPr>
              <a:t>della RELATIVITA’ GENERALE di Einstein</a:t>
            </a:r>
          </a:p>
          <a:p>
            <a:r>
              <a:rPr lang="it-IT" sz="2000" b="0" noProof="1">
                <a:solidFill>
                  <a:srgbClr val="333399"/>
                </a:solidFill>
                <a:latin typeface="Avenir Book" panose="02000503020000020003" pitchFamily="2" charset="0"/>
                <a:cs typeface="Candara"/>
              </a:rPr>
              <a:t>Descrive la gravità in termini di curvatura dello spazio-tempo</a:t>
            </a:r>
          </a:p>
        </p:txBody>
      </p:sp>
      <p:sp>
        <p:nvSpPr>
          <p:cNvPr id="7" name="Rettangolo 13">
            <a:extLst>
              <a:ext uri="{FF2B5EF4-FFF2-40B4-BE49-F238E27FC236}">
                <a16:creationId xmlns:a16="http://schemas.microsoft.com/office/drawing/2014/main" id="{9C9A8E9F-9249-A005-FE51-2A4720F86B6F}"/>
              </a:ext>
            </a:extLst>
          </p:cNvPr>
          <p:cNvSpPr/>
          <p:nvPr/>
        </p:nvSpPr>
        <p:spPr>
          <a:xfrm>
            <a:off x="255099" y="1035930"/>
            <a:ext cx="44077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2000" b="0" noProof="1">
                <a:solidFill>
                  <a:srgbClr val="333399"/>
                </a:solidFill>
                <a:latin typeface="Avenir Book" panose="02000503020000020003" pitchFamily="2" charset="0"/>
                <a:cs typeface="Candara"/>
              </a:rPr>
              <a:t>E’ la forza che ci è più familiare</a:t>
            </a:r>
          </a:p>
        </p:txBody>
      </p:sp>
      <p:sp>
        <p:nvSpPr>
          <p:cNvPr id="8" name="Rettangolo 26">
            <a:extLst>
              <a:ext uri="{FF2B5EF4-FFF2-40B4-BE49-F238E27FC236}">
                <a16:creationId xmlns:a16="http://schemas.microsoft.com/office/drawing/2014/main" id="{A4E713EB-A5E9-11BB-6264-7A3EFF1351B0}"/>
              </a:ext>
            </a:extLst>
          </p:cNvPr>
          <p:cNvSpPr/>
          <p:nvPr/>
        </p:nvSpPr>
        <p:spPr>
          <a:xfrm>
            <a:off x="228600" y="5776434"/>
            <a:ext cx="54370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0" noProof="1">
                <a:solidFill>
                  <a:srgbClr val="FF0000"/>
                </a:solidFill>
                <a:latin typeface="Avenir Book" panose="02000503020000020003" pitchFamily="2" charset="0"/>
                <a:cs typeface="Candara"/>
              </a:rPr>
              <a:t>Non è una teoria quantistica a DIFFERENZA delle altre 3 interazioni fondamentali</a:t>
            </a:r>
          </a:p>
        </p:txBody>
      </p:sp>
      <p:sp>
        <p:nvSpPr>
          <p:cNvPr id="10" name="Rettangolo 16">
            <a:extLst>
              <a:ext uri="{FF2B5EF4-FFF2-40B4-BE49-F238E27FC236}">
                <a16:creationId xmlns:a16="http://schemas.microsoft.com/office/drawing/2014/main" id="{6FB3A3FF-58F5-867D-AA40-E61F13C4F17D}"/>
              </a:ext>
            </a:extLst>
          </p:cNvPr>
          <p:cNvSpPr/>
          <p:nvPr/>
        </p:nvSpPr>
        <p:spPr bwMode="auto">
          <a:xfrm>
            <a:off x="6602569" y="4079400"/>
            <a:ext cx="5486400" cy="2667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noProof="1">
              <a:ln>
                <a:noFill/>
              </a:ln>
              <a:solidFill>
                <a:srgbClr val="000000"/>
              </a:solidFill>
              <a:effectLst/>
              <a:latin typeface="Candara" charset="0"/>
              <a:ea typeface="ＭＳ Ｐゴシック" charset="0"/>
            </a:endParaRPr>
          </a:p>
        </p:txBody>
      </p:sp>
      <p:pic>
        <p:nvPicPr>
          <p:cNvPr id="11" name="Immagine 7" descr="graviton_E_image.jpg">
            <a:extLst>
              <a:ext uri="{FF2B5EF4-FFF2-40B4-BE49-F238E27FC236}">
                <a16:creationId xmlns:a16="http://schemas.microsoft.com/office/drawing/2014/main" id="{D02BF11D-8F6B-C1E8-B7D0-CA872A5345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592" y="3685814"/>
            <a:ext cx="3978917" cy="2798505"/>
          </a:xfrm>
          <a:prstGeom prst="rect">
            <a:avLst/>
          </a:prstGeom>
        </p:spPr>
      </p:pic>
      <p:sp>
        <p:nvSpPr>
          <p:cNvPr id="12" name="Rettangolo 15">
            <a:extLst>
              <a:ext uri="{FF2B5EF4-FFF2-40B4-BE49-F238E27FC236}">
                <a16:creationId xmlns:a16="http://schemas.microsoft.com/office/drawing/2014/main" id="{2D2962C5-9AD5-9923-3DD1-4513F0FFA37C}"/>
              </a:ext>
            </a:extLst>
          </p:cNvPr>
          <p:cNvSpPr/>
          <p:nvPr/>
        </p:nvSpPr>
        <p:spPr>
          <a:xfrm>
            <a:off x="6094260" y="4445608"/>
            <a:ext cx="1981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b="0" noProof="1">
                <a:solidFill>
                  <a:srgbClr val="333399"/>
                </a:solidFill>
                <a:latin typeface="Candara"/>
                <a:cs typeface="Candara"/>
              </a:rPr>
              <a:t>…e inoltre</a:t>
            </a:r>
          </a:p>
          <a:p>
            <a:pPr algn="r"/>
            <a:r>
              <a:rPr lang="it-IT" b="0" noProof="1">
                <a:solidFill>
                  <a:srgbClr val="333399"/>
                </a:solidFill>
                <a:latin typeface="Candara"/>
                <a:cs typeface="Candara"/>
              </a:rPr>
              <a:t>chi è il mediatore della forza?</a:t>
            </a:r>
          </a:p>
          <a:p>
            <a:pPr algn="r"/>
            <a:endParaRPr lang="it-IT" b="0" noProof="1">
              <a:solidFill>
                <a:srgbClr val="333399"/>
              </a:solidFill>
              <a:latin typeface="Candara"/>
              <a:cs typeface="Candara"/>
            </a:endParaRPr>
          </a:p>
          <a:p>
            <a:pPr algn="r"/>
            <a:r>
              <a:rPr lang="it-IT" sz="2400" b="0" noProof="1">
                <a:solidFill>
                  <a:srgbClr val="333399"/>
                </a:solidFill>
                <a:latin typeface="Chalkboard"/>
                <a:cs typeface="Chalkboard"/>
              </a:rPr>
              <a:t>IL GRAVITONE</a:t>
            </a:r>
            <a:endParaRPr lang="it-IT" sz="2400" noProof="1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986512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82F19-5E86-079C-A265-94FECBCC5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CustomShape 26">
            <a:extLst>
              <a:ext uri="{FF2B5EF4-FFF2-40B4-BE49-F238E27FC236}">
                <a16:creationId xmlns:a16="http://schemas.microsoft.com/office/drawing/2014/main" id="{8F3E42B4-A0FA-D3A9-6245-FD1BC83DBE12}"/>
              </a:ext>
            </a:extLst>
          </p:cNvPr>
          <p:cNvSpPr/>
          <p:nvPr/>
        </p:nvSpPr>
        <p:spPr>
          <a:xfrm>
            <a:off x="407880" y="373680"/>
            <a:ext cx="11372760" cy="106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90000"/>
              </a:lnSpc>
            </a:pPr>
            <a:endParaRPr lang="it-IT" sz="3600" b="0" strike="noStrike" spc="-1" noProof="1">
              <a:latin typeface="Arial"/>
            </a:endParaRPr>
          </a:p>
        </p:txBody>
      </p:sp>
      <p:sp>
        <p:nvSpPr>
          <p:cNvPr id="335" name="CustomShape 27">
            <a:extLst>
              <a:ext uri="{FF2B5EF4-FFF2-40B4-BE49-F238E27FC236}">
                <a16:creationId xmlns:a16="http://schemas.microsoft.com/office/drawing/2014/main" id="{46034449-34FE-6018-F4EA-52657875FE09}"/>
              </a:ext>
            </a:extLst>
          </p:cNvPr>
          <p:cNvSpPr/>
          <p:nvPr/>
        </p:nvSpPr>
        <p:spPr>
          <a:xfrm>
            <a:off x="11107440" y="6384600"/>
            <a:ext cx="677880" cy="36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fld id="{B6AD626B-C830-46B1-807E-A661163A584F}" type="slidenum">
              <a:rPr lang="it-IT" sz="1000" b="0" strike="noStrike" spc="-1" noProof="1" dirty="0" smtClean="0">
                <a:solidFill>
                  <a:srgbClr val="0033A0"/>
                </a:solidFill>
                <a:latin typeface="Arial"/>
                <a:ea typeface="DejaVu Sans"/>
              </a:rPr>
              <a:t>15</a:t>
            </a:fld>
            <a:endParaRPr lang="it-IT" sz="1000" b="0" strike="noStrike" spc="-1" noProof="1">
              <a:latin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D909874-DEC3-D2DD-C064-FF4621B213A1}"/>
              </a:ext>
            </a:extLst>
          </p:cNvPr>
          <p:cNvSpPr/>
          <p:nvPr/>
        </p:nvSpPr>
        <p:spPr>
          <a:xfrm>
            <a:off x="268655" y="173004"/>
            <a:ext cx="97414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noProof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Modello Standard delle Particelle Elementari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B001C85-2C32-9399-3692-9DC812797810}"/>
              </a:ext>
            </a:extLst>
          </p:cNvPr>
          <p:cNvCxnSpPr>
            <a:cxnSpLocks/>
          </p:cNvCxnSpPr>
          <p:nvPr/>
        </p:nvCxnSpPr>
        <p:spPr>
          <a:xfrm>
            <a:off x="268655" y="834378"/>
            <a:ext cx="962093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">
            <a:extLst>
              <a:ext uri="{FF2B5EF4-FFF2-40B4-BE49-F238E27FC236}">
                <a16:creationId xmlns:a16="http://schemas.microsoft.com/office/drawing/2014/main" id="{DC132A0A-0C8A-AE4F-F9F8-6D27CC3458D7}"/>
              </a:ext>
            </a:extLst>
          </p:cNvPr>
          <p:cNvSpPr/>
          <p:nvPr/>
        </p:nvSpPr>
        <p:spPr>
          <a:xfrm>
            <a:off x="126471" y="1130741"/>
            <a:ext cx="1901193" cy="2584985"/>
          </a:xfrm>
          <a:prstGeom prst="roundRect">
            <a:avLst>
              <a:gd name="adj" fmla="val 16327"/>
            </a:avLst>
          </a:prstGeom>
          <a:solidFill>
            <a:srgbClr val="FFFFFF"/>
          </a:solidFill>
          <a:ln>
            <a:solidFill>
              <a:srgbClr val="010E66"/>
            </a:solidFill>
          </a:ln>
          <a:effectLst>
            <a:outerShdw blurRad="50800" dist="63499" dir="8100000" rotWithShape="0">
              <a:srgbClr val="808080">
                <a:alpha val="39999"/>
              </a:srgbClr>
            </a:outerShdw>
          </a:effectLst>
        </p:spPr>
        <p:txBody>
          <a:bodyPr lIns="45719" rIns="45719"/>
          <a:lstStyle/>
          <a:p>
            <a:pPr defTabSz="455612">
              <a:lnSpc>
                <a:spcPct val="77000"/>
              </a:lnSpc>
              <a:spcBef>
                <a:spcPts val="0"/>
              </a:spcBef>
              <a:buSzTx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 lang="it-IT" noProof="1"/>
          </a:p>
        </p:txBody>
      </p:sp>
      <p:sp>
        <p:nvSpPr>
          <p:cNvPr id="4" name="Rounded Rectangle">
            <a:extLst>
              <a:ext uri="{FF2B5EF4-FFF2-40B4-BE49-F238E27FC236}">
                <a16:creationId xmlns:a16="http://schemas.microsoft.com/office/drawing/2014/main" id="{03A6BC54-E4E5-798A-6114-949196E2F39A}"/>
              </a:ext>
            </a:extLst>
          </p:cNvPr>
          <p:cNvSpPr/>
          <p:nvPr/>
        </p:nvSpPr>
        <p:spPr>
          <a:xfrm>
            <a:off x="6542484" y="1145785"/>
            <a:ext cx="5077430" cy="4056129"/>
          </a:xfrm>
          <a:prstGeom prst="roundRect">
            <a:avLst>
              <a:gd name="adj" fmla="val 16327"/>
            </a:avLst>
          </a:prstGeom>
          <a:solidFill>
            <a:srgbClr val="FFFFFF"/>
          </a:solidFill>
          <a:ln>
            <a:solidFill>
              <a:srgbClr val="010E66"/>
            </a:solidFill>
          </a:ln>
          <a:effectLst>
            <a:outerShdw blurRad="50800" dist="63499" dir="8100000" rotWithShape="0">
              <a:srgbClr val="808080">
                <a:alpha val="39999"/>
              </a:srgbClr>
            </a:outerShdw>
          </a:effectLst>
        </p:spPr>
        <p:txBody>
          <a:bodyPr lIns="45719" rIns="45719"/>
          <a:lstStyle/>
          <a:p>
            <a:pPr defTabSz="455612">
              <a:lnSpc>
                <a:spcPct val="77000"/>
              </a:lnSpc>
              <a:spcBef>
                <a:spcPts val="0"/>
              </a:spcBef>
              <a:buSzTx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 lang="it-IT" noProof="1"/>
          </a:p>
        </p:txBody>
      </p:sp>
      <p:pic>
        <p:nvPicPr>
          <p:cNvPr id="5" name="image.png" descr="image.png">
            <a:extLst>
              <a:ext uri="{FF2B5EF4-FFF2-40B4-BE49-F238E27FC236}">
                <a16:creationId xmlns:a16="http://schemas.microsoft.com/office/drawing/2014/main" id="{00692DCC-C5B0-4909-F9F5-65EB6951E2E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8824" y="1130741"/>
            <a:ext cx="4032251" cy="3709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3E28C1-CABE-6C0D-A228-755EABCFF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405" y="1329307"/>
            <a:ext cx="3992639" cy="3820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17FE8D-2255-487B-F390-4804CF20C3F1}"/>
              </a:ext>
            </a:extLst>
          </p:cNvPr>
          <p:cNvSpPr txBox="1"/>
          <p:nvPr/>
        </p:nvSpPr>
        <p:spPr>
          <a:xfrm>
            <a:off x="407880" y="1145785"/>
            <a:ext cx="1604915" cy="24878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kumimoji="0" lang="it-IT" sz="2000" b="0" i="0" u="none" strike="noStrike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Book" panose="02000503020000020003" pitchFamily="2" charset="0"/>
                <a:ea typeface="+mj-ea"/>
                <a:cs typeface="+mj-cs"/>
                <a:sym typeface="Times New Roman"/>
              </a:rPr>
              <a:t>Protoni e neutroni sono costituiti da   3 quark: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lang="it-IT" sz="2000" b="1" noProof="1">
                <a:latin typeface="Avenir Book" panose="02000503020000020003" pitchFamily="2" charset="0"/>
              </a:rPr>
              <a:t>p: uud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lang="it-IT" sz="2000" b="1" noProof="1">
                <a:latin typeface="Avenir Book" panose="02000503020000020003" pitchFamily="2" charset="0"/>
              </a:rPr>
              <a:t>n</a:t>
            </a:r>
            <a:r>
              <a:rPr kumimoji="0" lang="it-IT" sz="2000" b="1" i="0" u="none" strike="noStrike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Book" panose="02000503020000020003" pitchFamily="2" charset="0"/>
                <a:ea typeface="+mj-ea"/>
                <a:cs typeface="+mj-cs"/>
                <a:sym typeface="Times New Roman"/>
              </a:rPr>
              <a:t>: ddu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ED87274-8B0D-2112-1CD2-C8C09C14D75C}"/>
              </a:ext>
            </a:extLst>
          </p:cNvPr>
          <p:cNvSpPr/>
          <p:nvPr/>
        </p:nvSpPr>
        <p:spPr>
          <a:xfrm>
            <a:off x="2967012" y="1715735"/>
            <a:ext cx="952500" cy="1734816"/>
          </a:xfrm>
          <a:prstGeom prst="ellipse">
            <a:avLst/>
          </a:prstGeom>
          <a:noFill/>
          <a:ln w="38100" cap="flat">
            <a:solidFill>
              <a:schemeClr val="accent1"/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</a:pPr>
            <a:endParaRPr kumimoji="0" lang="it-IT" sz="2800" b="0" i="0" u="none" strike="noStrike" cap="none" spc="0" normalizeH="0" baseline="0" noProof="1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+mj-lt"/>
              <a:ea typeface="+mj-ea"/>
              <a:cs typeface="+mj-cs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2522356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BC916-16F8-27C5-C8C1-A104DBE38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029376-F04E-8BA3-E33A-D69BD2B67C63}"/>
              </a:ext>
            </a:extLst>
          </p:cNvPr>
          <p:cNvSpPr/>
          <p:nvPr/>
        </p:nvSpPr>
        <p:spPr>
          <a:xfrm>
            <a:off x="2228824" y="1247384"/>
            <a:ext cx="4032251" cy="45104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1"/>
          </a:p>
        </p:txBody>
      </p:sp>
      <p:sp>
        <p:nvSpPr>
          <p:cNvPr id="334" name="CustomShape 26">
            <a:extLst>
              <a:ext uri="{FF2B5EF4-FFF2-40B4-BE49-F238E27FC236}">
                <a16:creationId xmlns:a16="http://schemas.microsoft.com/office/drawing/2014/main" id="{7FFDF164-3BAE-8BF1-921A-77B1E858E4CB}"/>
              </a:ext>
            </a:extLst>
          </p:cNvPr>
          <p:cNvSpPr/>
          <p:nvPr/>
        </p:nvSpPr>
        <p:spPr>
          <a:xfrm>
            <a:off x="407880" y="373680"/>
            <a:ext cx="11372760" cy="106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90000"/>
              </a:lnSpc>
            </a:pPr>
            <a:endParaRPr lang="it-IT" sz="3600" b="0" strike="noStrike" spc="-1" noProof="1">
              <a:latin typeface="Arial"/>
            </a:endParaRPr>
          </a:p>
        </p:txBody>
      </p:sp>
      <p:sp>
        <p:nvSpPr>
          <p:cNvPr id="335" name="CustomShape 27">
            <a:extLst>
              <a:ext uri="{FF2B5EF4-FFF2-40B4-BE49-F238E27FC236}">
                <a16:creationId xmlns:a16="http://schemas.microsoft.com/office/drawing/2014/main" id="{69F21607-12D0-EDDF-0C42-A83BC45879B0}"/>
              </a:ext>
            </a:extLst>
          </p:cNvPr>
          <p:cNvSpPr/>
          <p:nvPr/>
        </p:nvSpPr>
        <p:spPr>
          <a:xfrm>
            <a:off x="11107440" y="6384600"/>
            <a:ext cx="677880" cy="36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fld id="{B6AD626B-C830-46B1-807E-A661163A584F}" type="slidenum">
              <a:rPr lang="it-IT" sz="1000" b="0" strike="noStrike" spc="-1" noProof="1" dirty="0" smtClean="0">
                <a:solidFill>
                  <a:srgbClr val="0033A0"/>
                </a:solidFill>
                <a:latin typeface="Arial"/>
                <a:ea typeface="DejaVu Sans"/>
              </a:rPr>
              <a:t>16</a:t>
            </a:fld>
            <a:endParaRPr lang="it-IT" sz="1000" b="0" strike="noStrike" spc="-1" noProof="1">
              <a:latin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F3B3255-D117-A796-06FA-5385BF221428}"/>
              </a:ext>
            </a:extLst>
          </p:cNvPr>
          <p:cNvSpPr/>
          <p:nvPr/>
        </p:nvSpPr>
        <p:spPr>
          <a:xfrm>
            <a:off x="268655" y="173004"/>
            <a:ext cx="97414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noProof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Modello Standard delle Particelle Elementari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9C86D00-3F6A-01D9-7EEE-31A475699C2E}"/>
              </a:ext>
            </a:extLst>
          </p:cNvPr>
          <p:cNvCxnSpPr>
            <a:cxnSpLocks/>
          </p:cNvCxnSpPr>
          <p:nvPr/>
        </p:nvCxnSpPr>
        <p:spPr>
          <a:xfrm>
            <a:off x="268655" y="834378"/>
            <a:ext cx="962093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.png" descr="image.png">
            <a:extLst>
              <a:ext uri="{FF2B5EF4-FFF2-40B4-BE49-F238E27FC236}">
                <a16:creationId xmlns:a16="http://schemas.microsoft.com/office/drawing/2014/main" id="{B5397D1D-4DA9-889E-2C5C-16EDE2C86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8824" y="1130742"/>
            <a:ext cx="4032251" cy="3644416"/>
          </a:xfrm>
          <a:prstGeom prst="rect">
            <a:avLst/>
          </a:prstGeom>
          <a:ln w="12700">
            <a:noFill/>
            <a:miter lim="400000"/>
          </a:ln>
        </p:spPr>
      </p:pic>
      <p:sp>
        <p:nvSpPr>
          <p:cNvPr id="9" name="Cube 8">
            <a:extLst>
              <a:ext uri="{FF2B5EF4-FFF2-40B4-BE49-F238E27FC236}">
                <a16:creationId xmlns:a16="http://schemas.microsoft.com/office/drawing/2014/main" id="{6219FAED-6C81-34EB-B8C1-FB826CD90C68}"/>
              </a:ext>
            </a:extLst>
          </p:cNvPr>
          <p:cNvSpPr/>
          <p:nvPr/>
        </p:nvSpPr>
        <p:spPr>
          <a:xfrm flipH="1">
            <a:off x="3609313" y="4695996"/>
            <a:ext cx="952500" cy="835458"/>
          </a:xfrm>
          <a:prstGeom prst="cub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noProof="1">
                <a:solidFill>
                  <a:schemeClr val="tx1"/>
                </a:solidFill>
                <a:latin typeface="Avenir Book" panose="02000503020000020003" pitchFamily="2" charset="0"/>
              </a:rPr>
              <a:t>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648FF7-2721-9E32-5795-99FF7DA8267B}"/>
              </a:ext>
            </a:extLst>
          </p:cNvPr>
          <p:cNvSpPr txBox="1"/>
          <p:nvPr/>
        </p:nvSpPr>
        <p:spPr>
          <a:xfrm>
            <a:off x="10390272" y="579526"/>
            <a:ext cx="1604915" cy="22724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kumimoji="0" lang="it-IT" sz="2000" b="1" i="0" u="none" strike="noStrike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venir Book" panose="02000503020000020003" pitchFamily="2" charset="0"/>
                <a:ea typeface="+mj-ea"/>
                <a:cs typeface="+mj-cs"/>
                <a:sym typeface="Times New Roman"/>
              </a:rPr>
              <a:t>E’ necessario introdurre un nuovo ingrediente: </a:t>
            </a:r>
            <a:r>
              <a:rPr kumimoji="0" lang="it-IT" sz="2800" b="0" i="0" u="none" strike="noStrike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venir Book" panose="02000503020000020003" pitchFamily="2" charset="0"/>
                <a:ea typeface="+mj-ea"/>
                <a:cs typeface="+mj-cs"/>
                <a:sym typeface="Times New Roman"/>
              </a:rPr>
              <a:t>il Bosone di Higgs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074B0-E9F4-0791-3A0B-5EF021873490}"/>
              </a:ext>
            </a:extLst>
          </p:cNvPr>
          <p:cNvSpPr/>
          <p:nvPr/>
        </p:nvSpPr>
        <p:spPr>
          <a:xfrm>
            <a:off x="6531480" y="5361902"/>
            <a:ext cx="5427415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200">
              <a:buSzPct val="100000"/>
            </a:pPr>
            <a:r>
              <a:rPr lang="it-IT" sz="2000" noProof="1">
                <a:solidFill>
                  <a:srgbClr val="000036"/>
                </a:solidFill>
                <a:latin typeface="Avenir Book" panose="02000503020000020003" pitchFamily="2" charset="0"/>
              </a:rPr>
              <a:t>Il meccanismo di Higgs permette di attribuire una massa alle particelle elementari, tramite l’interazione con il campo generato da una nuova particella, il bosone di Higgs.</a:t>
            </a:r>
          </a:p>
        </p:txBody>
      </p:sp>
      <p:pic>
        <p:nvPicPr>
          <p:cNvPr id="14" name="Picture 13" descr="A person holding an object&#10;&#10;Description automatically generated with low confidence">
            <a:extLst>
              <a:ext uri="{FF2B5EF4-FFF2-40B4-BE49-F238E27FC236}">
                <a16:creationId xmlns:a16="http://schemas.microsoft.com/office/drawing/2014/main" id="{0CE64CB6-B533-D398-1726-CB5345EC6D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682" y="1151399"/>
            <a:ext cx="3388777" cy="4109794"/>
          </a:xfrm>
          <a:prstGeom prst="rect">
            <a:avLst/>
          </a:prstGeom>
        </p:spPr>
      </p:pic>
      <p:sp>
        <p:nvSpPr>
          <p:cNvPr id="15" name="Curved Up Arrow 14">
            <a:extLst>
              <a:ext uri="{FF2B5EF4-FFF2-40B4-BE49-F238E27FC236}">
                <a16:creationId xmlns:a16="http://schemas.microsoft.com/office/drawing/2014/main" id="{502A37C4-2296-EB99-FDEA-26ADE0B613D5}"/>
              </a:ext>
            </a:extLst>
          </p:cNvPr>
          <p:cNvSpPr/>
          <p:nvPr/>
        </p:nvSpPr>
        <p:spPr>
          <a:xfrm rot="20448759" flipH="1">
            <a:off x="4035787" y="4841809"/>
            <a:ext cx="4782927" cy="1378364"/>
          </a:xfrm>
          <a:prstGeom prst="curvedUpArrow">
            <a:avLst>
              <a:gd name="adj1" fmla="val 12590"/>
              <a:gd name="adj2" fmla="val 29698"/>
              <a:gd name="adj3" fmla="val 18981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1"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  <p:pic>
        <p:nvPicPr>
          <p:cNvPr id="16" name="Immagine 26" descr="Fede_modello_standard.jpg">
            <a:extLst>
              <a:ext uri="{FF2B5EF4-FFF2-40B4-BE49-F238E27FC236}">
                <a16:creationId xmlns:a16="http://schemas.microsoft.com/office/drawing/2014/main" id="{5F8EAEAB-A1A1-5609-5A7A-A8350E051E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6155" y="3162825"/>
            <a:ext cx="1653532" cy="20771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02448DA-CE5F-CF03-4460-4750EA612964}"/>
              </a:ext>
            </a:extLst>
          </p:cNvPr>
          <p:cNvSpPr txBox="1"/>
          <p:nvPr/>
        </p:nvSpPr>
        <p:spPr>
          <a:xfrm>
            <a:off x="255273" y="1130742"/>
            <a:ext cx="1687248" cy="138499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Avenir Book" panose="02000503020000020003" pitchFamily="2" charset="0"/>
              </a:rPr>
              <a:t>Ancora un ultimo passo</a:t>
            </a:r>
          </a:p>
        </p:txBody>
      </p:sp>
    </p:spTree>
    <p:extLst>
      <p:ext uri="{BB962C8B-B14F-4D97-AF65-F5344CB8AC3E}">
        <p14:creationId xmlns:p14="http://schemas.microsoft.com/office/powerpoint/2010/main" val="2999480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C4211A-61FE-3142-B582-0E08721E9EB5}"/>
              </a:ext>
            </a:extLst>
          </p:cNvPr>
          <p:cNvSpPr/>
          <p:nvPr/>
        </p:nvSpPr>
        <p:spPr>
          <a:xfrm>
            <a:off x="268655" y="173004"/>
            <a:ext cx="39501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noProof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Bosone di Higgs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noProof="1" dirty="0" smtClean="0"/>
              <a:t>17</a:t>
            </a:fld>
            <a:endParaRPr lang="it-IT" noProof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C1D84E-D447-8732-6BAD-BF003AF4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89" y="1255317"/>
            <a:ext cx="10590656" cy="541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15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6BD45-A033-7C95-F88D-3D8C69CB3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D67D91-FA8E-366A-EA16-13B0ACA00867}"/>
              </a:ext>
            </a:extLst>
          </p:cNvPr>
          <p:cNvSpPr/>
          <p:nvPr/>
        </p:nvSpPr>
        <p:spPr>
          <a:xfrm>
            <a:off x="268655" y="173004"/>
            <a:ext cx="70579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noProof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L’interazione del bosone di Higgs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7C82F2-A6AD-B3C7-1BEA-3601617E82F8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B6876C4F-BDA9-D5B8-49A9-D63BC4A6B08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noProof="1" dirty="0" smtClean="0"/>
              <a:t>18</a:t>
            </a:fld>
            <a:endParaRPr lang="it-IT" noProof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0BEE21-E46C-163A-88D8-77C5DBBBCDF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3157" y="1491655"/>
            <a:ext cx="10136764" cy="499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80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14BBF-53F7-AB20-7422-C6694CB3D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12710F95-9816-5007-0656-56B0F164296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noProof="1" dirty="0" smtClean="0"/>
              <a:t>19</a:t>
            </a:fld>
            <a:endParaRPr lang="it-IT" noProof="1"/>
          </a:p>
        </p:txBody>
      </p:sp>
      <p:sp>
        <p:nvSpPr>
          <p:cNvPr id="4" name="Il meccanismo dell’introduzione del campo funziona ☺ e mantiene tutte gli aspetti positivi del Modello Standard precedenti.…">
            <a:extLst>
              <a:ext uri="{FF2B5EF4-FFF2-40B4-BE49-F238E27FC236}">
                <a16:creationId xmlns:a16="http://schemas.microsoft.com/office/drawing/2014/main" id="{5D4AC6BC-A0F1-AF2D-97C6-EF888248C4B0}"/>
              </a:ext>
            </a:extLst>
          </p:cNvPr>
          <p:cNvSpPr txBox="1"/>
          <p:nvPr/>
        </p:nvSpPr>
        <p:spPr>
          <a:xfrm>
            <a:off x="1776412" y="535378"/>
            <a:ext cx="8718021" cy="1569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4" tIns="45714" rIns="45714" bIns="45714">
            <a:spAutoFit/>
          </a:bodyPr>
          <a:lstStyle/>
          <a:p>
            <a:pPr defTabSz="455612">
              <a:spcBef>
                <a:spcPts val="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sz="2400" dirty="0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Il meccanismo dell’introduzione del campo funziona </a:t>
            </a:r>
            <a:r>
              <a:rPr lang="it-IT" sz="2400" dirty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☺    </a:t>
            </a:r>
            <a:r>
              <a:rPr lang="it-IT" sz="2400" dirty="0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 mantiene tutte gli aspetti positivi del Modello Standard precedenti. </a:t>
            </a:r>
          </a:p>
          <a:p>
            <a:pPr algn="ctr" defTabSz="455612">
              <a:spcBef>
                <a:spcPts val="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2400" dirty="0">
                <a:solidFill>
                  <a:srgbClr val="008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 DA’ MASSA ALLE PARTICELLE </a:t>
            </a:r>
          </a:p>
        </p:txBody>
      </p:sp>
    </p:spTree>
    <p:extLst>
      <p:ext uri="{BB962C8B-B14F-4D97-AF65-F5344CB8AC3E}">
        <p14:creationId xmlns:p14="http://schemas.microsoft.com/office/powerpoint/2010/main" val="3184804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D1AF5-1596-2915-D3F4-467058361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icture 305">
            <a:extLst>
              <a:ext uri="{FF2B5EF4-FFF2-40B4-BE49-F238E27FC236}">
                <a16:creationId xmlns:a16="http://schemas.microsoft.com/office/drawing/2014/main" id="{6525B296-71AC-D39A-25B5-43B62A0F97C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966049" y="1959600"/>
            <a:ext cx="2417400" cy="1888200"/>
          </a:xfrm>
          <a:prstGeom prst="rect">
            <a:avLst/>
          </a:prstGeom>
          <a:ln>
            <a:noFill/>
          </a:ln>
        </p:spPr>
      </p:pic>
      <p:pic>
        <p:nvPicPr>
          <p:cNvPr id="307" name="Picture 306">
            <a:extLst>
              <a:ext uri="{FF2B5EF4-FFF2-40B4-BE49-F238E27FC236}">
                <a16:creationId xmlns:a16="http://schemas.microsoft.com/office/drawing/2014/main" id="{8DC7AA26-FBFF-D565-36AB-17500685659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818160" y="2434080"/>
            <a:ext cx="2185200" cy="1695600"/>
          </a:xfrm>
          <a:prstGeom prst="rect">
            <a:avLst/>
          </a:prstGeom>
          <a:ln>
            <a:noFill/>
          </a:ln>
        </p:spPr>
      </p:pic>
      <p:sp>
        <p:nvSpPr>
          <p:cNvPr id="310" name="Line 3">
            <a:extLst>
              <a:ext uri="{FF2B5EF4-FFF2-40B4-BE49-F238E27FC236}">
                <a16:creationId xmlns:a16="http://schemas.microsoft.com/office/drawing/2014/main" id="{507003E8-ED16-87D4-9F30-734B46BB0B8A}"/>
              </a:ext>
            </a:extLst>
          </p:cNvPr>
          <p:cNvSpPr/>
          <p:nvPr/>
        </p:nvSpPr>
        <p:spPr>
          <a:xfrm>
            <a:off x="5428440" y="3842760"/>
            <a:ext cx="288000" cy="360"/>
          </a:xfrm>
          <a:prstGeom prst="line">
            <a:avLst/>
          </a:prstGeom>
          <a:ln w="190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 noProof="1"/>
          </a:p>
        </p:txBody>
      </p:sp>
      <p:sp>
        <p:nvSpPr>
          <p:cNvPr id="311" name="CustomShape 4">
            <a:extLst>
              <a:ext uri="{FF2B5EF4-FFF2-40B4-BE49-F238E27FC236}">
                <a16:creationId xmlns:a16="http://schemas.microsoft.com/office/drawing/2014/main" id="{5ADF2110-5243-540F-DD25-A85447099059}"/>
              </a:ext>
            </a:extLst>
          </p:cNvPr>
          <p:cNvSpPr/>
          <p:nvPr/>
        </p:nvSpPr>
        <p:spPr>
          <a:xfrm>
            <a:off x="5248440" y="3460440"/>
            <a:ext cx="718920" cy="34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600" b="1" strike="noStrike" spc="-1" noProof="1">
                <a:solidFill>
                  <a:srgbClr val="FFFFFF"/>
                </a:solidFill>
                <a:latin typeface="Arial"/>
                <a:ea typeface="DejaVu Sans"/>
              </a:rPr>
              <a:t>1 nm</a:t>
            </a:r>
            <a:endParaRPr lang="it-IT" sz="1600" b="0" strike="noStrike" spc="-1" noProof="1">
              <a:latin typeface="Arial"/>
            </a:endParaRPr>
          </a:p>
        </p:txBody>
      </p:sp>
      <p:sp>
        <p:nvSpPr>
          <p:cNvPr id="312" name="CustomShape 5">
            <a:extLst>
              <a:ext uri="{FF2B5EF4-FFF2-40B4-BE49-F238E27FC236}">
                <a16:creationId xmlns:a16="http://schemas.microsoft.com/office/drawing/2014/main" id="{45B17B4B-3AA9-C088-F313-C2AAD7BAE1BF}"/>
              </a:ext>
            </a:extLst>
          </p:cNvPr>
          <p:cNvSpPr/>
          <p:nvPr/>
        </p:nvSpPr>
        <p:spPr>
          <a:xfrm>
            <a:off x="8429522" y="2693820"/>
            <a:ext cx="2564755" cy="315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600" b="0" strike="noStrike" spc="-1" noProof="1">
                <a:solidFill>
                  <a:srgbClr val="000000"/>
                </a:solidFill>
                <a:latin typeface="Arial"/>
                <a:ea typeface="DejaVu Sans"/>
              </a:rPr>
              <a:t>Scala 10</a:t>
            </a:r>
            <a:r>
              <a:rPr lang="it-IT" sz="1600" b="0" strike="noStrike" spc="-1" baseline="33000" noProof="1">
                <a:solidFill>
                  <a:srgbClr val="000000"/>
                </a:solidFill>
                <a:latin typeface="Arial"/>
                <a:ea typeface="DejaVu Sans"/>
              </a:rPr>
              <a:t>-10</a:t>
            </a:r>
            <a:r>
              <a:rPr lang="it-IT" sz="1600" b="0" strike="noStrike" spc="-1" noProof="1">
                <a:solidFill>
                  <a:srgbClr val="000000"/>
                </a:solidFill>
                <a:latin typeface="Arial"/>
                <a:ea typeface="DejaVu Sans"/>
              </a:rPr>
              <a:t>-10</a:t>
            </a:r>
            <a:r>
              <a:rPr lang="it-IT" sz="1600" b="0" strike="noStrike" spc="-1" baseline="33000" noProof="1">
                <a:solidFill>
                  <a:srgbClr val="000000"/>
                </a:solidFill>
                <a:latin typeface="Arial"/>
                <a:ea typeface="DejaVu Sans"/>
              </a:rPr>
              <a:t>-15</a:t>
            </a:r>
            <a:r>
              <a:rPr lang="it-IT" sz="1600" b="0" strike="noStrike" spc="-1" noProof="1">
                <a:solidFill>
                  <a:srgbClr val="000000"/>
                </a:solidFill>
                <a:latin typeface="Arial"/>
                <a:ea typeface="DejaVu Sans"/>
              </a:rPr>
              <a:t> m</a:t>
            </a:r>
            <a:endParaRPr lang="it-IT" sz="1600" b="0" strike="noStrike" spc="-1" noProof="1">
              <a:latin typeface="Arial"/>
            </a:endParaRPr>
          </a:p>
        </p:txBody>
      </p:sp>
      <p:sp>
        <p:nvSpPr>
          <p:cNvPr id="313" name="CustomShape 6">
            <a:extLst>
              <a:ext uri="{FF2B5EF4-FFF2-40B4-BE49-F238E27FC236}">
                <a16:creationId xmlns:a16="http://schemas.microsoft.com/office/drawing/2014/main" id="{5DE2D35B-16EF-FEAE-1246-C50EBB833A94}"/>
              </a:ext>
            </a:extLst>
          </p:cNvPr>
          <p:cNvSpPr/>
          <p:nvPr/>
        </p:nvSpPr>
        <p:spPr>
          <a:xfrm>
            <a:off x="791472" y="1517805"/>
            <a:ext cx="2844000" cy="3146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0" strike="noStrike" spc="-1" noProof="1">
                <a:solidFill>
                  <a:srgbClr val="000000"/>
                </a:solidFill>
                <a:latin typeface="Avenir Book" panose="02000503020000020003" pitchFamily="2" charset="0"/>
                <a:ea typeface="DejaVu Sans"/>
              </a:rPr>
              <a:t>Materia macroscopica</a:t>
            </a:r>
            <a:endParaRPr lang="it-IT" sz="2000" b="0" strike="noStrike" spc="-1" noProof="1">
              <a:latin typeface="Avenir Book" panose="02000503020000020003" pitchFamily="2" charset="0"/>
            </a:endParaRPr>
          </a:p>
        </p:txBody>
      </p:sp>
      <p:sp>
        <p:nvSpPr>
          <p:cNvPr id="314" name="CustomShape 7">
            <a:extLst>
              <a:ext uri="{FF2B5EF4-FFF2-40B4-BE49-F238E27FC236}">
                <a16:creationId xmlns:a16="http://schemas.microsoft.com/office/drawing/2014/main" id="{1D55A6CC-7FE2-2702-951E-C605824C03E1}"/>
              </a:ext>
            </a:extLst>
          </p:cNvPr>
          <p:cNvSpPr/>
          <p:nvPr/>
        </p:nvSpPr>
        <p:spPr>
          <a:xfrm>
            <a:off x="3816900" y="1934349"/>
            <a:ext cx="2277360" cy="35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0" strike="noStrike" spc="-1" noProof="1">
                <a:solidFill>
                  <a:srgbClr val="000000"/>
                </a:solidFill>
                <a:latin typeface="Avenir Book" panose="02000503020000020003" pitchFamily="2" charset="0"/>
                <a:ea typeface="DejaVu Sans"/>
              </a:rPr>
              <a:t>Struttura Atomica</a:t>
            </a:r>
            <a:endParaRPr lang="it-IT" sz="2000" b="0" strike="noStrike" spc="-1" noProof="1">
              <a:latin typeface="Avenir Book" panose="02000503020000020003" pitchFamily="2" charset="0"/>
            </a:endParaRPr>
          </a:p>
        </p:txBody>
      </p:sp>
      <p:sp>
        <p:nvSpPr>
          <p:cNvPr id="318" name="Line 10">
            <a:extLst>
              <a:ext uri="{FF2B5EF4-FFF2-40B4-BE49-F238E27FC236}">
                <a16:creationId xmlns:a16="http://schemas.microsoft.com/office/drawing/2014/main" id="{A1830EF9-8AED-A905-EC5B-BDB8B53470C0}"/>
              </a:ext>
            </a:extLst>
          </p:cNvPr>
          <p:cNvSpPr/>
          <p:nvPr/>
        </p:nvSpPr>
        <p:spPr>
          <a:xfrm flipV="1">
            <a:off x="3052440" y="2434080"/>
            <a:ext cx="765720" cy="652680"/>
          </a:xfrm>
          <a:prstGeom prst="line">
            <a:avLst/>
          </a:prstGeom>
          <a:ln w="19080">
            <a:solidFill>
              <a:srgbClr val="F582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 noProof="1"/>
          </a:p>
        </p:txBody>
      </p:sp>
      <p:sp>
        <p:nvSpPr>
          <p:cNvPr id="319" name="Line 11">
            <a:extLst>
              <a:ext uri="{FF2B5EF4-FFF2-40B4-BE49-F238E27FC236}">
                <a16:creationId xmlns:a16="http://schemas.microsoft.com/office/drawing/2014/main" id="{D30A02DF-1CC7-B1BB-1312-957F3F0EC2AE}"/>
              </a:ext>
            </a:extLst>
          </p:cNvPr>
          <p:cNvSpPr/>
          <p:nvPr/>
        </p:nvSpPr>
        <p:spPr>
          <a:xfrm>
            <a:off x="3052440" y="3158760"/>
            <a:ext cx="765720" cy="972000"/>
          </a:xfrm>
          <a:prstGeom prst="line">
            <a:avLst/>
          </a:prstGeom>
          <a:ln w="19080">
            <a:solidFill>
              <a:srgbClr val="F582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 noProof="1"/>
          </a:p>
        </p:txBody>
      </p:sp>
      <p:sp>
        <p:nvSpPr>
          <p:cNvPr id="321" name="Line 13">
            <a:extLst>
              <a:ext uri="{FF2B5EF4-FFF2-40B4-BE49-F238E27FC236}">
                <a16:creationId xmlns:a16="http://schemas.microsoft.com/office/drawing/2014/main" id="{B66C0C61-D31E-5D5F-DE47-F79EB89AB0C3}"/>
              </a:ext>
            </a:extLst>
          </p:cNvPr>
          <p:cNvSpPr/>
          <p:nvPr/>
        </p:nvSpPr>
        <p:spPr>
          <a:xfrm>
            <a:off x="5788440" y="3955800"/>
            <a:ext cx="432000" cy="1362960"/>
          </a:xfrm>
          <a:prstGeom prst="line">
            <a:avLst/>
          </a:prstGeom>
          <a:ln w="19080">
            <a:solidFill>
              <a:srgbClr val="F582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 noProof="1"/>
          </a:p>
        </p:txBody>
      </p:sp>
      <p:sp>
        <p:nvSpPr>
          <p:cNvPr id="329" name="CustomShape 21">
            <a:extLst>
              <a:ext uri="{FF2B5EF4-FFF2-40B4-BE49-F238E27FC236}">
                <a16:creationId xmlns:a16="http://schemas.microsoft.com/office/drawing/2014/main" id="{E9368B07-34C9-537F-30CA-0105CE82C4B0}"/>
              </a:ext>
            </a:extLst>
          </p:cNvPr>
          <p:cNvSpPr/>
          <p:nvPr/>
        </p:nvSpPr>
        <p:spPr>
          <a:xfrm>
            <a:off x="5680439" y="5462760"/>
            <a:ext cx="2417399" cy="43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0" strike="noStrike" spc="-1" noProof="1">
                <a:solidFill>
                  <a:srgbClr val="0033A0"/>
                </a:solidFill>
                <a:latin typeface="Arial"/>
                <a:ea typeface="DejaVu Sans"/>
              </a:rPr>
              <a:t>Fine XIX secolo</a:t>
            </a:r>
            <a:endParaRPr lang="it-IT" sz="2000" b="0" strike="noStrike" spc="-1" noProof="1">
              <a:latin typeface="Arial"/>
            </a:endParaRPr>
          </a:p>
        </p:txBody>
      </p:sp>
      <p:sp>
        <p:nvSpPr>
          <p:cNvPr id="330" name="CustomShape 22">
            <a:extLst>
              <a:ext uri="{FF2B5EF4-FFF2-40B4-BE49-F238E27FC236}">
                <a16:creationId xmlns:a16="http://schemas.microsoft.com/office/drawing/2014/main" id="{B319D90D-46D3-E78A-D511-A4193F154709}"/>
              </a:ext>
            </a:extLst>
          </p:cNvPr>
          <p:cNvSpPr/>
          <p:nvPr/>
        </p:nvSpPr>
        <p:spPr>
          <a:xfrm>
            <a:off x="8371181" y="5462760"/>
            <a:ext cx="2158920" cy="601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0" strike="noStrike" spc="-1" noProof="1">
                <a:solidFill>
                  <a:srgbClr val="0033A0"/>
                </a:solidFill>
                <a:latin typeface="Arial"/>
                <a:ea typeface="DejaVu Sans"/>
              </a:rPr>
              <a:t>Inizio XX secolo</a:t>
            </a:r>
            <a:endParaRPr lang="it-IT" sz="2000" b="0" strike="noStrike" spc="-1" noProof="1">
              <a:latin typeface="Arial"/>
            </a:endParaRPr>
          </a:p>
        </p:txBody>
      </p:sp>
      <p:sp>
        <p:nvSpPr>
          <p:cNvPr id="331" name="CustomShape 23">
            <a:extLst>
              <a:ext uri="{FF2B5EF4-FFF2-40B4-BE49-F238E27FC236}">
                <a16:creationId xmlns:a16="http://schemas.microsoft.com/office/drawing/2014/main" id="{DBB5911D-A557-A520-C96E-12EA29FC5BF0}"/>
              </a:ext>
            </a:extLst>
          </p:cNvPr>
          <p:cNvSpPr/>
          <p:nvPr/>
        </p:nvSpPr>
        <p:spPr>
          <a:xfrm>
            <a:off x="10571089" y="5466697"/>
            <a:ext cx="1081442" cy="43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000" b="1" strike="noStrike" spc="-1" noProof="1">
                <a:solidFill>
                  <a:srgbClr val="0033A0"/>
                </a:solidFill>
                <a:latin typeface="Arial"/>
                <a:ea typeface="DejaVu Sans"/>
              </a:rPr>
              <a:t>1960s</a:t>
            </a:r>
            <a:endParaRPr lang="it-IT" sz="2000" b="1" strike="noStrike" spc="-1" noProof="1">
              <a:latin typeface="Arial"/>
            </a:endParaRPr>
          </a:p>
        </p:txBody>
      </p:sp>
      <p:sp>
        <p:nvSpPr>
          <p:cNvPr id="332" name="CustomShape 24">
            <a:extLst>
              <a:ext uri="{FF2B5EF4-FFF2-40B4-BE49-F238E27FC236}">
                <a16:creationId xmlns:a16="http://schemas.microsoft.com/office/drawing/2014/main" id="{F7BD2504-FA7A-AA4A-0AAF-1C8F14E632B3}"/>
              </a:ext>
            </a:extLst>
          </p:cNvPr>
          <p:cNvSpPr/>
          <p:nvPr/>
        </p:nvSpPr>
        <p:spPr>
          <a:xfrm>
            <a:off x="6207507" y="452411"/>
            <a:ext cx="5190295" cy="71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800" b="1" strike="noStrike" spc="-1" noProof="1">
                <a:solidFill>
                  <a:srgbClr val="FF0000"/>
                </a:solidFill>
                <a:latin typeface="Avenir Book" panose="02000503020000020003" pitchFamily="2" charset="0"/>
                <a:ea typeface="DejaVu Sans"/>
              </a:rPr>
              <a:t>I costituenti fondamentali della materia e le loro interazioni</a:t>
            </a:r>
            <a:endParaRPr lang="it-IT" sz="2800" b="1" strike="noStrike" spc="-1" noProof="1">
              <a:solidFill>
                <a:srgbClr val="FF0000"/>
              </a:solidFill>
              <a:latin typeface="Avenir Book" panose="02000503020000020003" pitchFamily="2" charset="0"/>
            </a:endParaRPr>
          </a:p>
        </p:txBody>
      </p:sp>
      <p:sp>
        <p:nvSpPr>
          <p:cNvPr id="333" name="CustomShape 25">
            <a:extLst>
              <a:ext uri="{FF2B5EF4-FFF2-40B4-BE49-F238E27FC236}">
                <a16:creationId xmlns:a16="http://schemas.microsoft.com/office/drawing/2014/main" id="{412441CB-BCFB-5CC1-4537-3D5717174A32}"/>
              </a:ext>
            </a:extLst>
          </p:cNvPr>
          <p:cNvSpPr/>
          <p:nvPr/>
        </p:nvSpPr>
        <p:spPr>
          <a:xfrm>
            <a:off x="5958051" y="338754"/>
            <a:ext cx="5694480" cy="1041197"/>
          </a:xfrm>
          <a:prstGeom prst="rect">
            <a:avLst/>
          </a:prstGeom>
          <a:noFill/>
          <a:ln w="29160">
            <a:solidFill>
              <a:srgbClr val="0033A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 noProof="1"/>
          </a:p>
        </p:txBody>
      </p:sp>
      <p:sp>
        <p:nvSpPr>
          <p:cNvPr id="334" name="CustomShape 26">
            <a:extLst>
              <a:ext uri="{FF2B5EF4-FFF2-40B4-BE49-F238E27FC236}">
                <a16:creationId xmlns:a16="http://schemas.microsoft.com/office/drawing/2014/main" id="{26C63CEE-402F-9002-A1C1-DEF65D6D83BA}"/>
              </a:ext>
            </a:extLst>
          </p:cNvPr>
          <p:cNvSpPr/>
          <p:nvPr/>
        </p:nvSpPr>
        <p:spPr>
          <a:xfrm>
            <a:off x="407880" y="373680"/>
            <a:ext cx="11372760" cy="106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90000"/>
              </a:lnSpc>
            </a:pPr>
            <a:endParaRPr lang="it-IT" sz="3600" b="0" strike="noStrike" spc="-1" noProof="1">
              <a:latin typeface="Arial"/>
            </a:endParaRPr>
          </a:p>
        </p:txBody>
      </p:sp>
      <p:sp>
        <p:nvSpPr>
          <p:cNvPr id="335" name="CustomShape 27">
            <a:extLst>
              <a:ext uri="{FF2B5EF4-FFF2-40B4-BE49-F238E27FC236}">
                <a16:creationId xmlns:a16="http://schemas.microsoft.com/office/drawing/2014/main" id="{8C1DCC77-F808-0CDF-7FD6-48AEC6A8C196}"/>
              </a:ext>
            </a:extLst>
          </p:cNvPr>
          <p:cNvSpPr/>
          <p:nvPr/>
        </p:nvSpPr>
        <p:spPr>
          <a:xfrm>
            <a:off x="11107440" y="6384600"/>
            <a:ext cx="677880" cy="36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fld id="{B6AD626B-C830-46B1-807E-A661163A584F}" type="slidenum">
              <a:rPr lang="it-IT" sz="1000" b="0" strike="noStrike" spc="-1" noProof="1" dirty="0" smtClean="0">
                <a:solidFill>
                  <a:srgbClr val="0033A0"/>
                </a:solidFill>
                <a:latin typeface="Arial"/>
                <a:ea typeface="DejaVu Sans"/>
              </a:rPr>
              <a:t>2</a:t>
            </a:fld>
            <a:endParaRPr lang="it-IT" sz="1000" b="0" strike="noStrike" spc="-1" noProof="1">
              <a:latin typeface="Arial"/>
            </a:endParaRPr>
          </a:p>
        </p:txBody>
      </p:sp>
      <p:pic>
        <p:nvPicPr>
          <p:cNvPr id="35" name="Immagine 14_0">
            <a:extLst>
              <a:ext uri="{FF2B5EF4-FFF2-40B4-BE49-F238E27FC236}">
                <a16:creationId xmlns:a16="http://schemas.microsoft.com/office/drawing/2014/main" id="{EEC7D8E3-8F78-07C7-D928-7E1EDE02187D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536714" y="3394920"/>
            <a:ext cx="4310640" cy="1869120"/>
          </a:xfrm>
          <a:prstGeom prst="rect">
            <a:avLst/>
          </a:prstGeom>
          <a:ln>
            <a:noFill/>
          </a:ln>
        </p:spPr>
      </p:pic>
      <p:sp>
        <p:nvSpPr>
          <p:cNvPr id="320" name="Line 12">
            <a:extLst>
              <a:ext uri="{FF2B5EF4-FFF2-40B4-BE49-F238E27FC236}">
                <a16:creationId xmlns:a16="http://schemas.microsoft.com/office/drawing/2014/main" id="{AE8B3273-5527-E4F8-285C-54555AFE374F}"/>
              </a:ext>
            </a:extLst>
          </p:cNvPr>
          <p:cNvSpPr/>
          <p:nvPr/>
        </p:nvSpPr>
        <p:spPr>
          <a:xfrm flipV="1">
            <a:off x="5788440" y="3158760"/>
            <a:ext cx="1224000" cy="796680"/>
          </a:xfrm>
          <a:prstGeom prst="line">
            <a:avLst/>
          </a:prstGeom>
          <a:ln w="19080">
            <a:solidFill>
              <a:srgbClr val="F582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 noProof="1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8104A5-BEBA-9E4B-A1C6-35856B5E8433}"/>
              </a:ext>
            </a:extLst>
          </p:cNvPr>
          <p:cNvSpPr/>
          <p:nvPr/>
        </p:nvSpPr>
        <p:spPr>
          <a:xfrm>
            <a:off x="268655" y="173004"/>
            <a:ext cx="4090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noProof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L’oggetto di studio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7F4EDA8-E023-4CAD-5FDF-7A4871B7CB98}"/>
              </a:ext>
            </a:extLst>
          </p:cNvPr>
          <p:cNvCxnSpPr>
            <a:cxnSpLocks/>
          </p:cNvCxnSpPr>
          <p:nvPr/>
        </p:nvCxnSpPr>
        <p:spPr>
          <a:xfrm>
            <a:off x="268655" y="834378"/>
            <a:ext cx="466234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cat with a piece of bread in its mouth&#10;&#10;Description automatically generated with low confidence">
            <a:extLst>
              <a:ext uri="{FF2B5EF4-FFF2-40B4-BE49-F238E27FC236}">
                <a16:creationId xmlns:a16="http://schemas.microsoft.com/office/drawing/2014/main" id="{DA3F07E6-0099-D109-2E31-E9DD443264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17" y="4137511"/>
            <a:ext cx="2417399" cy="181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376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E3FCF-5C97-BBFD-4DEA-4515496AA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9D80F201-A7C0-E819-33B9-3A68282F5A5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noProof="1" dirty="0" smtClean="0"/>
              <a:t>20</a:t>
            </a:fld>
            <a:endParaRPr lang="it-IT" noProof="1"/>
          </a:p>
        </p:txBody>
      </p:sp>
      <p:sp>
        <p:nvSpPr>
          <p:cNvPr id="4" name="Il meccanismo dell’introduzione del campo funziona ☺ e mantiene tutte gli aspetti positivi del Modello Standard precedenti.…">
            <a:extLst>
              <a:ext uri="{FF2B5EF4-FFF2-40B4-BE49-F238E27FC236}">
                <a16:creationId xmlns:a16="http://schemas.microsoft.com/office/drawing/2014/main" id="{63DC2EB4-D63C-1A8F-BE61-6BB67F318715}"/>
              </a:ext>
            </a:extLst>
          </p:cNvPr>
          <p:cNvSpPr txBox="1"/>
          <p:nvPr/>
        </p:nvSpPr>
        <p:spPr>
          <a:xfrm>
            <a:off x="1776412" y="535378"/>
            <a:ext cx="8718021" cy="1569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4" tIns="45714" rIns="45714" bIns="45714">
            <a:spAutoFit/>
          </a:bodyPr>
          <a:lstStyle/>
          <a:p>
            <a:pPr defTabSz="455612">
              <a:spcBef>
                <a:spcPts val="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sz="2400" dirty="0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Il meccanismo dell’introduzione del campo funziona </a:t>
            </a:r>
            <a:r>
              <a:rPr lang="it-IT" sz="2400" dirty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☺    </a:t>
            </a:r>
            <a:r>
              <a:rPr lang="it-IT" sz="2400" dirty="0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 mantiene tutte gli aspetti positivi del Modello Standard precedenti. </a:t>
            </a:r>
          </a:p>
          <a:p>
            <a:pPr algn="ctr" defTabSz="455612">
              <a:spcBef>
                <a:spcPts val="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2400" dirty="0">
                <a:solidFill>
                  <a:srgbClr val="008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 DA’ MASSA ALLE PARTICELLE </a:t>
            </a:r>
          </a:p>
        </p:txBody>
      </p:sp>
      <p:pic>
        <p:nvPicPr>
          <p:cNvPr id="5" name="image.png" descr="image.png">
            <a:extLst>
              <a:ext uri="{FF2B5EF4-FFF2-40B4-BE49-F238E27FC236}">
                <a16:creationId xmlns:a16="http://schemas.microsoft.com/office/drawing/2014/main" id="{154C2AC1-AAB8-9F00-2177-73EEF7B36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487" y="2189553"/>
            <a:ext cx="4346576" cy="232886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Pero’: una eccitazione del campo di Higgs puo’ generare una…">
            <a:extLst>
              <a:ext uri="{FF2B5EF4-FFF2-40B4-BE49-F238E27FC236}">
                <a16:creationId xmlns:a16="http://schemas.microsoft.com/office/drawing/2014/main" id="{3D493C36-E5A4-C9FD-F236-F5947D82D252}"/>
              </a:ext>
            </a:extLst>
          </p:cNvPr>
          <p:cNvSpPr txBox="1"/>
          <p:nvPr/>
        </p:nvSpPr>
        <p:spPr>
          <a:xfrm>
            <a:off x="1900237" y="2440378"/>
            <a:ext cx="3977641" cy="2339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4" tIns="45714" rIns="45714" bIns="45714">
            <a:spAutoFit/>
          </a:bodyPr>
          <a:lstStyle/>
          <a:p>
            <a:pPr defTabSz="455612">
              <a:spcBef>
                <a:spcPts val="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2400">
                <a:solidFill>
                  <a:srgbClr val="800D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Pero’: una eccitazione del campo di Higgs puo’ generare una </a:t>
            </a:r>
          </a:p>
          <a:p>
            <a:pPr defTabSz="455612">
              <a:spcBef>
                <a:spcPts val="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2400" b="1">
                <a:solidFill>
                  <a:srgbClr val="800D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particella di Higgs </a:t>
            </a:r>
          </a:p>
          <a:p>
            <a:pPr algn="ctr" defTabSz="455612">
              <a:lnSpc>
                <a:spcPct val="77000"/>
              </a:lnSpc>
              <a:spcBef>
                <a:spcPts val="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endParaRPr>
              <a:solidFill>
                <a:srgbClr val="01189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97589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AF559-C494-3DF2-E2BA-F539BDA14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40B09B4D-C7C7-0703-B573-7EA61964000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noProof="1" dirty="0" smtClean="0"/>
              <a:t>21</a:t>
            </a:fld>
            <a:endParaRPr lang="it-IT" noProof="1"/>
          </a:p>
        </p:txBody>
      </p:sp>
      <p:sp>
        <p:nvSpPr>
          <p:cNvPr id="4" name="Il meccanismo dell’introduzione del campo funziona ☺ e mantiene tutte gli aspetti positivi del Modello Standard precedenti.…">
            <a:extLst>
              <a:ext uri="{FF2B5EF4-FFF2-40B4-BE49-F238E27FC236}">
                <a16:creationId xmlns:a16="http://schemas.microsoft.com/office/drawing/2014/main" id="{5481E482-18AB-1D98-410E-2757876DC638}"/>
              </a:ext>
            </a:extLst>
          </p:cNvPr>
          <p:cNvSpPr txBox="1"/>
          <p:nvPr/>
        </p:nvSpPr>
        <p:spPr>
          <a:xfrm>
            <a:off x="1776412" y="535378"/>
            <a:ext cx="8718021" cy="1569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4" tIns="45714" rIns="45714" bIns="45714">
            <a:spAutoFit/>
          </a:bodyPr>
          <a:lstStyle/>
          <a:p>
            <a:pPr defTabSz="455612">
              <a:spcBef>
                <a:spcPts val="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sz="2400" dirty="0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Il meccanismo dell’introduzione del campo funziona </a:t>
            </a:r>
            <a:r>
              <a:rPr lang="it-IT" sz="2400" dirty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☺    </a:t>
            </a:r>
            <a:r>
              <a:rPr lang="it-IT" sz="2400" dirty="0">
                <a:solidFill>
                  <a:srgbClr val="0080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e mantiene tutte gli aspetti positivi del Modello Standard precedenti. </a:t>
            </a:r>
          </a:p>
          <a:p>
            <a:pPr algn="ctr" defTabSz="455612">
              <a:spcBef>
                <a:spcPts val="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2400" dirty="0">
                <a:solidFill>
                  <a:srgbClr val="008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 DA’ MASSA ALLE PARTICELLE </a:t>
            </a:r>
          </a:p>
        </p:txBody>
      </p:sp>
      <p:pic>
        <p:nvPicPr>
          <p:cNvPr id="5" name="image.png" descr="image.png">
            <a:extLst>
              <a:ext uri="{FF2B5EF4-FFF2-40B4-BE49-F238E27FC236}">
                <a16:creationId xmlns:a16="http://schemas.microsoft.com/office/drawing/2014/main" id="{FEDB1EE0-2C44-63F5-EC5D-F44255109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487" y="2189553"/>
            <a:ext cx="4346576" cy="232886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Pero’: una eccitazione del campo di Higgs puo’ generare una…">
            <a:extLst>
              <a:ext uri="{FF2B5EF4-FFF2-40B4-BE49-F238E27FC236}">
                <a16:creationId xmlns:a16="http://schemas.microsoft.com/office/drawing/2014/main" id="{9B647AB3-9485-7A14-802B-3CA8091C6FF1}"/>
              </a:ext>
            </a:extLst>
          </p:cNvPr>
          <p:cNvSpPr txBox="1"/>
          <p:nvPr/>
        </p:nvSpPr>
        <p:spPr>
          <a:xfrm>
            <a:off x="1900237" y="2440378"/>
            <a:ext cx="3977641" cy="2339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4" tIns="45714" rIns="45714" bIns="45714">
            <a:spAutoFit/>
          </a:bodyPr>
          <a:lstStyle/>
          <a:p>
            <a:pPr defTabSz="455612">
              <a:spcBef>
                <a:spcPts val="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2400">
                <a:solidFill>
                  <a:srgbClr val="800D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Pero’: una eccitazione del campo di Higgs puo’ generare una </a:t>
            </a:r>
          </a:p>
          <a:p>
            <a:pPr defTabSz="455612">
              <a:spcBef>
                <a:spcPts val="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sz="2400" b="1">
                <a:solidFill>
                  <a:srgbClr val="800D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particella di Higgs </a:t>
            </a:r>
          </a:p>
          <a:p>
            <a:pPr algn="ctr" defTabSz="455612">
              <a:lnSpc>
                <a:spcPct val="77000"/>
              </a:lnSpc>
              <a:spcBef>
                <a:spcPts val="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endParaRPr>
              <a:solidFill>
                <a:srgbClr val="01189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" name="Oltre al campo di Higgs il Modello Standard a questo punto prevede anche una particella di Higgs che doveva essere trovata">
            <a:extLst>
              <a:ext uri="{FF2B5EF4-FFF2-40B4-BE49-F238E27FC236}">
                <a16:creationId xmlns:a16="http://schemas.microsoft.com/office/drawing/2014/main" id="{227F2CEF-D681-64DD-2704-24191140AAEB}"/>
              </a:ext>
            </a:extLst>
          </p:cNvPr>
          <p:cNvSpPr txBox="1"/>
          <p:nvPr/>
        </p:nvSpPr>
        <p:spPr>
          <a:xfrm>
            <a:off x="1919287" y="4567628"/>
            <a:ext cx="8353426" cy="1196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4" tIns="45714" rIns="45714" bIns="45714">
            <a:spAutoFit/>
          </a:bodyPr>
          <a:lstStyle>
            <a:lvl1pPr defTabSz="455612">
              <a:spcBef>
                <a:spcPts val="0"/>
              </a:spcBef>
              <a:buSzTx/>
              <a:buNone/>
              <a:defRPr sz="2400">
                <a:solidFill>
                  <a:srgbClr val="011890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</a:lstStyle>
          <a:p>
            <a:pPr>
              <a:defRPr sz="18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2400">
                <a:solidFill>
                  <a:srgbClr val="01189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Oltre al campo di Higgs il Modello Standard a questo punto prevede anche una particella di Higgs che doveva essere trovata</a:t>
            </a:r>
          </a:p>
        </p:txBody>
      </p:sp>
      <p:sp>
        <p:nvSpPr>
          <p:cNvPr id="11" name="Altrimenti tutto il meccanismo non sta in piedi!">
            <a:extLst>
              <a:ext uri="{FF2B5EF4-FFF2-40B4-BE49-F238E27FC236}">
                <a16:creationId xmlns:a16="http://schemas.microsoft.com/office/drawing/2014/main" id="{FBA83021-B8DD-5AFD-4566-617128A85672}"/>
              </a:ext>
            </a:extLst>
          </p:cNvPr>
          <p:cNvSpPr txBox="1"/>
          <p:nvPr/>
        </p:nvSpPr>
        <p:spPr>
          <a:xfrm>
            <a:off x="2279650" y="5905890"/>
            <a:ext cx="8064500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4" tIns="45714" rIns="45714" bIns="45714">
            <a:spAutoFit/>
          </a:bodyPr>
          <a:lstStyle>
            <a:lvl1pPr defTabSz="455612">
              <a:lnSpc>
                <a:spcPct val="77000"/>
              </a:lnSpc>
              <a:spcBef>
                <a:spcPts val="0"/>
              </a:spcBef>
              <a:buSzTx/>
              <a:buNone/>
              <a:defRPr sz="2400" b="1">
                <a:solidFill>
                  <a:srgbClr val="800D00"/>
                </a:solidFill>
                <a:latin typeface="Bookman Old Style"/>
                <a:ea typeface="Bookman Old Style"/>
                <a:cs typeface="Bookman Old Style"/>
                <a:sym typeface="Bookman Old Style"/>
              </a:defRPr>
            </a:lvl1pPr>
          </a:lstStyle>
          <a:p>
            <a:pPr>
              <a:defRPr sz="1800" b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2400" b="1">
                <a:solidFill>
                  <a:srgbClr val="800D00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Altrimenti tutto il meccanismo non sta in piedi!</a:t>
            </a:r>
          </a:p>
        </p:txBody>
      </p:sp>
    </p:spTree>
    <p:extLst>
      <p:ext uri="{BB962C8B-B14F-4D97-AF65-F5344CB8AC3E}">
        <p14:creationId xmlns:p14="http://schemas.microsoft.com/office/powerpoint/2010/main" val="1474149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9E791-32E6-1DDF-190E-BB24375CC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19D12051-B37B-CC3C-6A3D-9B511C1B78C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noProof="1" dirty="0" smtClean="0"/>
              <a:t>22</a:t>
            </a:fld>
            <a:endParaRPr lang="it-IT" noProof="1"/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id="{E567CEB7-8AA1-098D-E705-7B80A92ED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9690" y="368438"/>
            <a:ext cx="3330575" cy="3582988"/>
          </a:xfrm>
          <a:prstGeom prst="rect">
            <a:avLst/>
          </a:prstGeom>
          <a:noFill/>
          <a:ln>
            <a:noFill/>
          </a:ln>
          <a:effectLst>
            <a:outerShdw blurRad="292100" dist="139699" dir="2700000" algn="ctr" rotWithShape="0">
              <a:schemeClr val="bg2">
                <a:alpha val="64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2">
            <a:extLst>
              <a:ext uri="{FF2B5EF4-FFF2-40B4-BE49-F238E27FC236}">
                <a16:creationId xmlns:a16="http://schemas.microsoft.com/office/drawing/2014/main" id="{4995283F-E07B-E743-4B4D-15D6EC1F4367}"/>
              </a:ext>
            </a:extLst>
          </p:cNvPr>
          <p:cNvSpPr>
            <a:spLocks/>
          </p:cNvSpPr>
          <p:nvPr/>
        </p:nvSpPr>
        <p:spPr bwMode="auto">
          <a:xfrm>
            <a:off x="272749" y="158269"/>
            <a:ext cx="3433763" cy="100806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10800" y="5800"/>
                </a:moveTo>
                <a:lnTo>
                  <a:pt x="8352" y="2295"/>
                </a:lnTo>
                <a:lnTo>
                  <a:pt x="7312" y="6320"/>
                </a:lnTo>
                <a:lnTo>
                  <a:pt x="370" y="2295"/>
                </a:lnTo>
                <a:lnTo>
                  <a:pt x="4627" y="7617"/>
                </a:lnTo>
                <a:lnTo>
                  <a:pt x="0" y="8615"/>
                </a:lnTo>
                <a:lnTo>
                  <a:pt x="3722" y="11775"/>
                </a:lnTo>
                <a:lnTo>
                  <a:pt x="135" y="14587"/>
                </a:lnTo>
                <a:lnTo>
                  <a:pt x="5667" y="13937"/>
                </a:lnTo>
                <a:lnTo>
                  <a:pt x="4762" y="17617"/>
                </a:lnTo>
                <a:lnTo>
                  <a:pt x="7715" y="15627"/>
                </a:lnTo>
                <a:lnTo>
                  <a:pt x="8485" y="21600"/>
                </a:lnTo>
                <a:lnTo>
                  <a:pt x="10532" y="14935"/>
                </a:lnTo>
                <a:lnTo>
                  <a:pt x="13247" y="19737"/>
                </a:lnTo>
                <a:lnTo>
                  <a:pt x="14020" y="14457"/>
                </a:lnTo>
                <a:lnTo>
                  <a:pt x="18145" y="18095"/>
                </a:lnTo>
                <a:lnTo>
                  <a:pt x="16837" y="12942"/>
                </a:lnTo>
                <a:lnTo>
                  <a:pt x="21600" y="13290"/>
                </a:lnTo>
                <a:lnTo>
                  <a:pt x="17607" y="10475"/>
                </a:lnTo>
                <a:lnTo>
                  <a:pt x="21097" y="8137"/>
                </a:lnTo>
                <a:lnTo>
                  <a:pt x="16702" y="7315"/>
                </a:lnTo>
                <a:lnTo>
                  <a:pt x="18380" y="4457"/>
                </a:lnTo>
                <a:lnTo>
                  <a:pt x="14155" y="5325"/>
                </a:lnTo>
                <a:lnTo>
                  <a:pt x="14522" y="0"/>
                </a:lnTo>
                <a:close/>
                <a:moveTo>
                  <a:pt x="10800" y="5800"/>
                </a:moveTo>
              </a:path>
            </a:pathLst>
          </a:custGeom>
          <a:solidFill>
            <a:srgbClr val="FFFF0A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503ECA7E-6E1A-3020-C609-527C0172B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424" y="397982"/>
            <a:ext cx="6626225" cy="4810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5000"/>
              </a:lnSpc>
            </a:pPr>
            <a:r>
              <a:rPr lang="en-US" altLang="it-IT" sz="2400" b="1">
                <a:solidFill>
                  <a:srgbClr val="000052"/>
                </a:solidFill>
                <a:latin typeface="Bookman Old Style" panose="02050604050505020204" pitchFamily="18" charset="0"/>
                <a:sym typeface="Bookman Old Style" panose="02050604050505020204" pitchFamily="18" charset="0"/>
              </a:rPr>
              <a:t>4 Luglio 2012</a:t>
            </a:r>
            <a:endParaRPr lang="en-US" altLang="it-IT" sz="2400" b="1">
              <a:solidFill>
                <a:srgbClr val="000052"/>
              </a:solidFill>
              <a:latin typeface="Bookman Old Style" panose="02050604050505020204" pitchFamily="18" charset="0"/>
              <a:ea typeface="Songti SC Bold" panose="02010600040101010101" pitchFamily="2" charset="-122"/>
              <a:sym typeface="Bookman Old Style" panose="02050604050505020204" pitchFamily="18" charset="0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1EB13C87-80E8-4C0B-4BF8-533FD369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02338">
            <a:off x="5269303" y="545222"/>
            <a:ext cx="3838575" cy="3063875"/>
          </a:xfrm>
          <a:prstGeom prst="rect">
            <a:avLst/>
          </a:prstGeom>
          <a:noFill/>
          <a:ln>
            <a:noFill/>
          </a:ln>
          <a:effectLst>
            <a:outerShdw blurRad="292100" dist="139699" dir="2700000" algn="ctr" rotWithShape="0">
              <a:schemeClr val="bg2">
                <a:alpha val="64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E54AA582-70AF-3517-E3DB-23A17A8DB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69358">
            <a:off x="9234189" y="291873"/>
            <a:ext cx="2708275" cy="4025900"/>
          </a:xfrm>
          <a:prstGeom prst="rect">
            <a:avLst/>
          </a:prstGeom>
          <a:noFill/>
          <a:ln>
            <a:noFill/>
          </a:ln>
          <a:effectLst>
            <a:outerShdw blurRad="292100" dist="139699" dir="2700000" algn="ctr" rotWithShape="0">
              <a:schemeClr val="bg2">
                <a:alpha val="64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08660808-2570-3B3C-0257-BF8F089C4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18380">
            <a:off x="520310" y="1550255"/>
            <a:ext cx="4437063" cy="1039812"/>
          </a:xfrm>
          <a:prstGeom prst="rect">
            <a:avLst/>
          </a:prstGeom>
          <a:noFill/>
          <a:ln>
            <a:noFill/>
          </a:ln>
          <a:effectLst>
            <a:outerShdw blurRad="292100" dist="139699" dir="2700000" algn="ctr" rotWithShape="0">
              <a:schemeClr val="bg2">
                <a:alpha val="64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45868B39-66D1-7A11-C140-029DB5938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4750" y="2820984"/>
            <a:ext cx="34798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AutoShape 8">
            <a:extLst>
              <a:ext uri="{FF2B5EF4-FFF2-40B4-BE49-F238E27FC236}">
                <a16:creationId xmlns:a16="http://schemas.microsoft.com/office/drawing/2014/main" id="{8EB1531A-6F39-8AFC-F98D-8A274162AEA5}"/>
              </a:ext>
            </a:extLst>
          </p:cNvPr>
          <p:cNvSpPr>
            <a:spLocks/>
          </p:cNvSpPr>
          <p:nvPr/>
        </p:nvSpPr>
        <p:spPr bwMode="auto">
          <a:xfrm>
            <a:off x="7188590" y="5373687"/>
            <a:ext cx="4321175" cy="132604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10800" y="5800"/>
                </a:moveTo>
                <a:lnTo>
                  <a:pt x="8352" y="2295"/>
                </a:lnTo>
                <a:lnTo>
                  <a:pt x="7312" y="6320"/>
                </a:lnTo>
                <a:lnTo>
                  <a:pt x="370" y="2295"/>
                </a:lnTo>
                <a:lnTo>
                  <a:pt x="4627" y="7617"/>
                </a:lnTo>
                <a:lnTo>
                  <a:pt x="0" y="8615"/>
                </a:lnTo>
                <a:lnTo>
                  <a:pt x="3722" y="11775"/>
                </a:lnTo>
                <a:lnTo>
                  <a:pt x="135" y="14587"/>
                </a:lnTo>
                <a:lnTo>
                  <a:pt x="5667" y="13937"/>
                </a:lnTo>
                <a:lnTo>
                  <a:pt x="4762" y="17617"/>
                </a:lnTo>
                <a:lnTo>
                  <a:pt x="7715" y="15627"/>
                </a:lnTo>
                <a:lnTo>
                  <a:pt x="8485" y="21600"/>
                </a:lnTo>
                <a:lnTo>
                  <a:pt x="10532" y="14935"/>
                </a:lnTo>
                <a:lnTo>
                  <a:pt x="13247" y="19737"/>
                </a:lnTo>
                <a:lnTo>
                  <a:pt x="14020" y="14457"/>
                </a:lnTo>
                <a:lnTo>
                  <a:pt x="18145" y="18095"/>
                </a:lnTo>
                <a:lnTo>
                  <a:pt x="16837" y="12942"/>
                </a:lnTo>
                <a:lnTo>
                  <a:pt x="21600" y="13290"/>
                </a:lnTo>
                <a:lnTo>
                  <a:pt x="17607" y="10475"/>
                </a:lnTo>
                <a:lnTo>
                  <a:pt x="21097" y="8137"/>
                </a:lnTo>
                <a:lnTo>
                  <a:pt x="16702" y="7315"/>
                </a:lnTo>
                <a:lnTo>
                  <a:pt x="18380" y="4457"/>
                </a:lnTo>
                <a:lnTo>
                  <a:pt x="14155" y="5325"/>
                </a:lnTo>
                <a:lnTo>
                  <a:pt x="14522" y="0"/>
                </a:lnTo>
                <a:close/>
                <a:moveTo>
                  <a:pt x="10800" y="5800"/>
                </a:moveTo>
              </a:path>
            </a:pathLst>
          </a:custGeom>
          <a:solidFill>
            <a:srgbClr val="FFFF0A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30" name="Rectangle 9">
            <a:extLst>
              <a:ext uri="{FF2B5EF4-FFF2-40B4-BE49-F238E27FC236}">
                <a16:creationId xmlns:a16="http://schemas.microsoft.com/office/drawing/2014/main" id="{736E5589-6D3E-55D1-B2C9-A3E8FAF7A89A}"/>
              </a:ext>
            </a:extLst>
          </p:cNvPr>
          <p:cNvSpPr>
            <a:spLocks/>
          </p:cNvSpPr>
          <p:nvPr/>
        </p:nvSpPr>
        <p:spPr bwMode="auto">
          <a:xfrm>
            <a:off x="8104048" y="5806852"/>
            <a:ext cx="2860675" cy="36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5000"/>
              </a:lnSpc>
              <a:buNone/>
            </a:pPr>
            <a:r>
              <a:rPr lang="en-US" altLang="it-IT" sz="2400" b="1" dirty="0">
                <a:solidFill>
                  <a:srgbClr val="000052"/>
                </a:solidFill>
                <a:latin typeface="Bookman Old Style" panose="02050604050505020204" pitchFamily="18" charset="0"/>
                <a:ea typeface="Bookman Old Style" panose="02050604050505020204" pitchFamily="18" charset="0"/>
                <a:cs typeface="Bookman Old Style" panose="02050604050505020204" pitchFamily="18" charset="0"/>
                <a:sym typeface="Bookman Old Style" panose="02050604050505020204" pitchFamily="18" charset="0"/>
              </a:rPr>
              <a:t>8 </a:t>
            </a:r>
            <a:r>
              <a:rPr lang="en-US" altLang="it-IT" sz="2400" b="1" dirty="0" err="1">
                <a:solidFill>
                  <a:srgbClr val="000052"/>
                </a:solidFill>
                <a:latin typeface="Bookman Old Style" panose="02050604050505020204" pitchFamily="18" charset="0"/>
                <a:ea typeface="Bookman Old Style" panose="02050604050505020204" pitchFamily="18" charset="0"/>
                <a:cs typeface="Bookman Old Style" panose="02050604050505020204" pitchFamily="18" charset="0"/>
                <a:sym typeface="Bookman Old Style" panose="02050604050505020204" pitchFamily="18" charset="0"/>
              </a:rPr>
              <a:t>Ottobre</a:t>
            </a:r>
            <a:r>
              <a:rPr lang="en-US" altLang="it-IT" sz="2400" b="1" dirty="0">
                <a:solidFill>
                  <a:srgbClr val="000052"/>
                </a:solidFill>
                <a:latin typeface="Bookman Old Style" panose="02050604050505020204" pitchFamily="18" charset="0"/>
                <a:ea typeface="Bookman Old Style" panose="02050604050505020204" pitchFamily="18" charset="0"/>
                <a:cs typeface="Bookman Old Style" panose="02050604050505020204" pitchFamily="18" charset="0"/>
                <a:sym typeface="Bookman Old Style" panose="02050604050505020204" pitchFamily="18" charset="0"/>
              </a:rPr>
              <a:t> 2013</a:t>
            </a:r>
          </a:p>
        </p:txBody>
      </p:sp>
      <p:pic>
        <p:nvPicPr>
          <p:cNvPr id="31" name="Picture 10">
            <a:extLst>
              <a:ext uri="{FF2B5EF4-FFF2-40B4-BE49-F238E27FC236}">
                <a16:creationId xmlns:a16="http://schemas.microsoft.com/office/drawing/2014/main" id="{7E67625D-4216-06E2-7D77-CECD053A6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5203" y="4581525"/>
            <a:ext cx="388937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B9C04EA-7F40-75C9-C157-5416D24F3C8C}"/>
              </a:ext>
            </a:extLst>
          </p:cNvPr>
          <p:cNvSpPr/>
          <p:nvPr/>
        </p:nvSpPr>
        <p:spPr>
          <a:xfrm>
            <a:off x="2624202" y="6583188"/>
            <a:ext cx="5845593" cy="116543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</a:pPr>
            <a:endParaRPr kumimoji="0" lang="it-IT" sz="2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Times New Roman"/>
            </a:endParaRPr>
          </a:p>
        </p:txBody>
      </p:sp>
      <p:pic>
        <p:nvPicPr>
          <p:cNvPr id="33" name="Picture 11">
            <a:extLst>
              <a:ext uri="{FF2B5EF4-FFF2-40B4-BE49-F238E27FC236}">
                <a16:creationId xmlns:a16="http://schemas.microsoft.com/office/drawing/2014/main" id="{FD707B37-9AF9-A7F5-0E80-B4160E1EA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2495" y="3831111"/>
            <a:ext cx="4529138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237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BC860-47F8-41BF-0304-0A9612A7A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6AF6C6-FE3F-BF0F-0ED2-F61CFB460DCC}"/>
              </a:ext>
            </a:extLst>
          </p:cNvPr>
          <p:cNvSpPr/>
          <p:nvPr/>
        </p:nvSpPr>
        <p:spPr>
          <a:xfrm>
            <a:off x="268655" y="173004"/>
            <a:ext cx="97414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noProof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Il Modello Standard delle Particelle Elementari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ADCA74-B5E2-3D3B-D8C8-663045C6C3C0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47D2C072-B183-13BE-A31E-A8EA377BE7D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noProof="1" dirty="0" smtClean="0"/>
              <a:t>23</a:t>
            </a:fld>
            <a:endParaRPr lang="it-IT" noProof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576A43-57FA-4087-6F9E-FDFEC463CC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060" y="1066804"/>
            <a:ext cx="11263413" cy="452279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ADA63DC-369F-CD29-1FD4-DA7B93DEA5AB}"/>
              </a:ext>
            </a:extLst>
          </p:cNvPr>
          <p:cNvSpPr/>
          <p:nvPr/>
        </p:nvSpPr>
        <p:spPr>
          <a:xfrm>
            <a:off x="5974080" y="4739640"/>
            <a:ext cx="5562600" cy="21886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8959F5-56F3-C473-6F7D-1B21799D7FF4}"/>
              </a:ext>
            </a:extLst>
          </p:cNvPr>
          <p:cNvSpPr/>
          <p:nvPr/>
        </p:nvSpPr>
        <p:spPr>
          <a:xfrm>
            <a:off x="5974080" y="5543876"/>
            <a:ext cx="6093635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200">
              <a:buSzPct val="100000"/>
            </a:pPr>
            <a:r>
              <a:rPr lang="it-IT" sz="2000" noProof="1">
                <a:solidFill>
                  <a:srgbClr val="000036"/>
                </a:solidFill>
                <a:latin typeface="Avenir Book" panose="02000503020000020003" pitchFamily="2" charset="0"/>
              </a:rPr>
              <a:t>Il bosone di Higgs: Teorizzato nel 1964 – ricercato per quasi 60 anni (in Europa, in USA) </a:t>
            </a:r>
          </a:p>
          <a:p>
            <a:pPr defTabSz="457200">
              <a:buSzPct val="100000"/>
            </a:pPr>
            <a:r>
              <a:rPr lang="it-IT" sz="2000" noProof="1">
                <a:solidFill>
                  <a:srgbClr val="000036"/>
                </a:solidFill>
                <a:latin typeface="Avenir Book" panose="02000503020000020003" pitchFamily="2" charset="0"/>
              </a:rPr>
              <a:t>Finalmente </a:t>
            </a:r>
            <a:r>
              <a:rPr lang="it-IT" sz="2000" b="1" noProof="1">
                <a:solidFill>
                  <a:srgbClr val="000036"/>
                </a:solidFill>
                <a:latin typeface="Avenir Book" panose="02000503020000020003" pitchFamily="2" charset="0"/>
              </a:rPr>
              <a:t>scoperto nel 2012 al CERN ad LHC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E89BFD-5359-3202-B513-73106D479215}"/>
              </a:ext>
            </a:extLst>
          </p:cNvPr>
          <p:cNvSpPr/>
          <p:nvPr/>
        </p:nvSpPr>
        <p:spPr>
          <a:xfrm>
            <a:off x="275380" y="5579218"/>
            <a:ext cx="53352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noProof="1">
                <a:latin typeface="Avenir Book" panose="02000503020000020003" pitchFamily="2" charset="0"/>
              </a:rPr>
              <a:t>Il Modello standard </a:t>
            </a:r>
            <a:r>
              <a:rPr lang="it-IT" sz="2000" noProof="1">
                <a:latin typeface="Avenir Book" panose="02000503020000020003" pitchFamily="2" charset="0"/>
              </a:rPr>
              <a:t>della fisica delle particelle: è una teoria ben confermata da numerosi esperimenti. </a:t>
            </a:r>
            <a:endParaRPr lang="it-IT" sz="2000" noProof="1"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598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5D6554-5823-BE4E-930B-433D20ED4A7E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115907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D4FCBB2-02DF-DB4A-8862-9F16642020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noProof="1" dirty="0" smtClean="0"/>
              <a:t>24</a:t>
            </a:fld>
            <a:endParaRPr lang="it-IT" noProof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7DF868-347A-A048-B811-E740A96D83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984" y="1389134"/>
            <a:ext cx="3839727" cy="22654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E78B65-394E-F24F-9A59-FEE8BD4C98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835" y="1389134"/>
            <a:ext cx="4433025" cy="40682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72CC4DC-2C17-9144-83DC-9F4258C34B0E}"/>
              </a:ext>
            </a:extLst>
          </p:cNvPr>
          <p:cNvSpPr/>
          <p:nvPr/>
        </p:nvSpPr>
        <p:spPr>
          <a:xfrm>
            <a:off x="8811096" y="4445884"/>
            <a:ext cx="3380904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200">
              <a:buSzPct val="100000"/>
            </a:pPr>
            <a:r>
              <a:rPr lang="it-IT" noProof="1">
                <a:solidFill>
                  <a:srgbClr val="000036"/>
                </a:solidFill>
                <a:latin typeface="Avenir Book" panose="02000503020000020003" pitchFamily="2" charset="0"/>
              </a:rPr>
              <a:t>Il meccanismo di Higgs permette di attribuire una massa alle particelle elementari, tramite l’interazione con il campo generato da una nuova particella, il bosone di Higgs</a:t>
            </a:r>
            <a:r>
              <a:rPr lang="it-IT" sz="2000" noProof="1">
                <a:solidFill>
                  <a:srgbClr val="000036"/>
                </a:solidFill>
                <a:latin typeface="Avenir Book" panose="02000503020000020003" pitchFamily="2" charset="0"/>
              </a:rPr>
              <a:t>.</a:t>
            </a:r>
            <a:endParaRPr lang="it-IT" sz="2400" noProof="1">
              <a:solidFill>
                <a:srgbClr val="000036"/>
              </a:solidFill>
              <a:latin typeface="Avenir Book" panose="02000503020000020003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FD9FA7-C477-4840-9AE5-7FC943319C44}"/>
              </a:ext>
            </a:extLst>
          </p:cNvPr>
          <p:cNvSpPr/>
          <p:nvPr/>
        </p:nvSpPr>
        <p:spPr>
          <a:xfrm>
            <a:off x="4622156" y="2075542"/>
            <a:ext cx="748130" cy="24093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1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D5BC0F8-9DCE-6646-8419-B893B1D0F131}"/>
              </a:ext>
            </a:extLst>
          </p:cNvPr>
          <p:cNvCxnSpPr>
            <a:cxnSpLocks/>
          </p:cNvCxnSpPr>
          <p:nvPr/>
        </p:nvCxnSpPr>
        <p:spPr>
          <a:xfrm flipH="1" flipV="1">
            <a:off x="4066711" y="1344339"/>
            <a:ext cx="555445" cy="73120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D1F74DA-4F67-5A45-A002-3E394A8925F2}"/>
              </a:ext>
            </a:extLst>
          </p:cNvPr>
          <p:cNvCxnSpPr>
            <a:cxnSpLocks/>
          </p:cNvCxnSpPr>
          <p:nvPr/>
        </p:nvCxnSpPr>
        <p:spPr>
          <a:xfrm flipH="1" flipV="1">
            <a:off x="226984" y="3654574"/>
            <a:ext cx="4433025" cy="8303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6A9759-E9D6-3449-BC28-342D2F72A317}"/>
              </a:ext>
            </a:extLst>
          </p:cNvPr>
          <p:cNvCxnSpPr>
            <a:cxnSpLocks/>
          </p:cNvCxnSpPr>
          <p:nvPr/>
        </p:nvCxnSpPr>
        <p:spPr>
          <a:xfrm flipH="1" flipV="1">
            <a:off x="4059454" y="3644852"/>
            <a:ext cx="562702" cy="8400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BEA0192-8CB6-1549-9441-0FABB5F7A8EB}"/>
              </a:ext>
            </a:extLst>
          </p:cNvPr>
          <p:cNvSpPr/>
          <p:nvPr/>
        </p:nvSpPr>
        <p:spPr>
          <a:xfrm>
            <a:off x="218835" y="4483748"/>
            <a:ext cx="393481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200">
              <a:buSzPct val="100000"/>
            </a:pPr>
            <a:r>
              <a:rPr lang="it-IT" sz="2000" noProof="1">
                <a:solidFill>
                  <a:srgbClr val="000036"/>
                </a:solidFill>
                <a:latin typeface="Avenir Book" panose="02000503020000020003" pitchFamily="2" charset="0"/>
              </a:rPr>
              <a:t>La materia ordinaria è formata essenzialmente da elettroni e quark up e down – Conosciamo bene anche il mediatore della forza elettromagnetica, il fotone.</a:t>
            </a:r>
          </a:p>
          <a:p>
            <a:pPr defTabSz="457200">
              <a:buSzPct val="100000"/>
            </a:pPr>
            <a:r>
              <a:rPr lang="it-IT" sz="2000" noProof="1">
                <a:solidFill>
                  <a:srgbClr val="000036"/>
                </a:solidFill>
                <a:latin typeface="Avenir Book" panose="02000503020000020003" pitchFamily="2" charset="0"/>
              </a:rPr>
              <a:t>Ma esistono tante altre particelle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05BD63-22EF-1C44-A0A3-E116F7D09A27}"/>
              </a:ext>
            </a:extLst>
          </p:cNvPr>
          <p:cNvSpPr/>
          <p:nvPr/>
        </p:nvSpPr>
        <p:spPr>
          <a:xfrm>
            <a:off x="4481290" y="5510123"/>
            <a:ext cx="4249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buSzPct val="100000"/>
            </a:pPr>
            <a:r>
              <a:rPr lang="it-IT" noProof="1">
                <a:solidFill>
                  <a:srgbClr val="000036"/>
                </a:solidFill>
                <a:latin typeface="Avenir Book" panose="02000503020000020003" pitchFamily="2" charset="0"/>
              </a:rPr>
              <a:t>Questo è il quadro completo che conosciamo oggi. Ad ogni particella corrisponde una sua antiparticella</a:t>
            </a:r>
          </a:p>
        </p:txBody>
      </p:sp>
      <p:pic>
        <p:nvPicPr>
          <p:cNvPr id="10" name="Picture 9" descr="A person holding an object&#10;&#10;Description automatically generated with low confidence">
            <a:extLst>
              <a:ext uri="{FF2B5EF4-FFF2-40B4-BE49-F238E27FC236}">
                <a16:creationId xmlns:a16="http://schemas.microsoft.com/office/drawing/2014/main" id="{C2E7F1E0-8266-6D48-9287-1DCE54D03F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2096" y="864129"/>
            <a:ext cx="2864031" cy="3473399"/>
          </a:xfrm>
          <a:prstGeom prst="rect">
            <a:avLst/>
          </a:prstGeom>
        </p:spPr>
      </p:pic>
      <p:sp>
        <p:nvSpPr>
          <p:cNvPr id="5" name="Curved Up Arrow 4">
            <a:extLst>
              <a:ext uri="{FF2B5EF4-FFF2-40B4-BE49-F238E27FC236}">
                <a16:creationId xmlns:a16="http://schemas.microsoft.com/office/drawing/2014/main" id="{664E0E0C-5235-1748-A12F-4B62E10536EF}"/>
              </a:ext>
            </a:extLst>
          </p:cNvPr>
          <p:cNvSpPr/>
          <p:nvPr/>
        </p:nvSpPr>
        <p:spPr>
          <a:xfrm rot="709229" flipH="1">
            <a:off x="7997298" y="3183766"/>
            <a:ext cx="2566930" cy="478969"/>
          </a:xfrm>
          <a:prstGeom prst="curvedUp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1">
              <a:solidFill>
                <a:srgbClr val="FFFF00"/>
              </a:solidFill>
              <a:highlight>
                <a:srgbClr val="FFFF00"/>
              </a:highligh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81FBA4-9D38-85A4-CC64-F9E110F67499}"/>
              </a:ext>
            </a:extLst>
          </p:cNvPr>
          <p:cNvSpPr/>
          <p:nvPr/>
        </p:nvSpPr>
        <p:spPr>
          <a:xfrm>
            <a:off x="268655" y="173004"/>
            <a:ext cx="119712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noProof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Riassumendo: dalla tavola periodica al Modello Standard</a:t>
            </a:r>
          </a:p>
        </p:txBody>
      </p:sp>
    </p:spTree>
    <p:extLst>
      <p:ext uri="{BB962C8B-B14F-4D97-AF65-F5344CB8AC3E}">
        <p14:creationId xmlns:p14="http://schemas.microsoft.com/office/powerpoint/2010/main" val="350704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76DA7-807C-02D8-E162-2226E357F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CustomShape 26">
            <a:extLst>
              <a:ext uri="{FF2B5EF4-FFF2-40B4-BE49-F238E27FC236}">
                <a16:creationId xmlns:a16="http://schemas.microsoft.com/office/drawing/2014/main" id="{DC3144E5-2995-7F63-D7CC-2ACC7EA3E48A}"/>
              </a:ext>
            </a:extLst>
          </p:cNvPr>
          <p:cNvSpPr/>
          <p:nvPr/>
        </p:nvSpPr>
        <p:spPr>
          <a:xfrm>
            <a:off x="407880" y="373680"/>
            <a:ext cx="11372760" cy="106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90000"/>
              </a:lnSpc>
            </a:pPr>
            <a:endParaRPr lang="it-IT" sz="3600" b="0" strike="noStrike" spc="-1" noProof="1">
              <a:latin typeface="Arial"/>
            </a:endParaRPr>
          </a:p>
        </p:txBody>
      </p:sp>
      <p:sp>
        <p:nvSpPr>
          <p:cNvPr id="335" name="CustomShape 27">
            <a:extLst>
              <a:ext uri="{FF2B5EF4-FFF2-40B4-BE49-F238E27FC236}">
                <a16:creationId xmlns:a16="http://schemas.microsoft.com/office/drawing/2014/main" id="{005A61F2-5E27-3BC0-5670-CF91EE870AFD}"/>
              </a:ext>
            </a:extLst>
          </p:cNvPr>
          <p:cNvSpPr/>
          <p:nvPr/>
        </p:nvSpPr>
        <p:spPr>
          <a:xfrm>
            <a:off x="11107440" y="6384600"/>
            <a:ext cx="677880" cy="36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fld id="{B6AD626B-C830-46B1-807E-A661163A584F}" type="slidenum">
              <a:rPr lang="it-IT" sz="1000" b="0" strike="noStrike" spc="-1" noProof="1" dirty="0" smtClean="0">
                <a:solidFill>
                  <a:srgbClr val="0033A0"/>
                </a:solidFill>
                <a:latin typeface="Arial"/>
                <a:ea typeface="DejaVu Sans"/>
              </a:rPr>
              <a:t>25</a:t>
            </a:fld>
            <a:endParaRPr lang="it-IT" sz="1000" b="0" strike="noStrike" spc="-1" noProof="1">
              <a:latin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8CF2743-5B05-4B8E-BBA7-52EB85BBC056}"/>
              </a:ext>
            </a:extLst>
          </p:cNvPr>
          <p:cNvSpPr/>
          <p:nvPr/>
        </p:nvSpPr>
        <p:spPr>
          <a:xfrm>
            <a:off x="268655" y="173004"/>
            <a:ext cx="87629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noProof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Tuttavia non puo’ essere la «Teoria finale»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F88BF97-5EFA-38C5-958E-648D22F23A65}"/>
              </a:ext>
            </a:extLst>
          </p:cNvPr>
          <p:cNvCxnSpPr>
            <a:cxnSpLocks/>
          </p:cNvCxnSpPr>
          <p:nvPr/>
        </p:nvCxnSpPr>
        <p:spPr>
          <a:xfrm>
            <a:off x="268655" y="834378"/>
            <a:ext cx="962093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A74C623-5F74-AD4F-D496-C8BBE4C0B0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087" y="1295077"/>
            <a:ext cx="3662732" cy="3361326"/>
          </a:xfrm>
          <a:prstGeom prst="rect">
            <a:avLst/>
          </a:prstGeom>
        </p:spPr>
      </p:pic>
      <p:sp>
        <p:nvSpPr>
          <p:cNvPr id="4" name="Descrive con successo le nostre osservazioni…">
            <a:extLst>
              <a:ext uri="{FF2B5EF4-FFF2-40B4-BE49-F238E27FC236}">
                <a16:creationId xmlns:a16="http://schemas.microsoft.com/office/drawing/2014/main" id="{E07FC090-B91A-6C91-5E29-8115605B11D8}"/>
              </a:ext>
            </a:extLst>
          </p:cNvPr>
          <p:cNvSpPr txBox="1">
            <a:spLocks/>
          </p:cNvSpPr>
          <p:nvPr/>
        </p:nvSpPr>
        <p:spPr>
          <a:xfrm>
            <a:off x="4349901" y="2230311"/>
            <a:ext cx="4540881" cy="4184095"/>
          </a:xfrm>
          <a:prstGeom prst="rect">
            <a:avLst/>
          </a:prstGeom>
        </p:spPr>
        <p:txBody>
          <a:bodyPr vert="horz" lIns="45714" tIns="45714" rIns="45714" bIns="4571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553" indent="-292553">
              <a:spcBef>
                <a:spcPts val="500"/>
              </a:spcBef>
              <a:buFont typeface="Arial" panose="020B0604020202020204" pitchFamily="34" charset="0"/>
              <a:buBlip>
                <a:blip r:embed="rId4"/>
              </a:buBlip>
            </a:pPr>
            <a:endParaRPr lang="it-IT" sz="2000" dirty="0">
              <a:latin typeface="Avenir Book" panose="02000503020000020003" pitchFamily="2" charset="0"/>
              <a:ea typeface="Helvetica Neue Light" panose="02000403000000020004" pitchFamily="2" charset="0"/>
            </a:endParaRPr>
          </a:p>
          <a:p>
            <a:pPr marL="292553" indent="-292553">
              <a:spcBef>
                <a:spcPts val="500"/>
              </a:spcBef>
              <a:buFont typeface="Arial" panose="020B0604020202020204" pitchFamily="34" charset="0"/>
              <a:buBlip>
                <a:blip r:embed="rId4"/>
              </a:buBlip>
            </a:pPr>
            <a:r>
              <a:rPr lang="it-IT" sz="2400" dirty="0">
                <a:latin typeface="Avenir Book" panose="02000503020000020003" pitchFamily="2" charset="0"/>
                <a:ea typeface="Helvetica Neue Light" panose="02000403000000020004" pitchFamily="2" charset="0"/>
              </a:rPr>
              <a:t>Ma deve necessariamente essere esteso!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dirty="0">
                <a:solidFill>
                  <a:srgbClr val="006600"/>
                </a:solidFill>
                <a:latin typeface="Avenir Book" panose="02000503020000020003" pitchFamily="2" charset="0"/>
                <a:ea typeface="Helvetica Neue Light" panose="02000403000000020004" pitchFamily="2" charset="0"/>
              </a:rPr>
              <a:t>Per spiegare l’eccesso di materia sull’antimateria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dirty="0">
                <a:solidFill>
                  <a:srgbClr val="006600"/>
                </a:solidFill>
                <a:latin typeface="Avenir Book" panose="02000503020000020003" pitchFamily="2" charset="0"/>
                <a:ea typeface="Helvetica Neue Light" panose="02000403000000020004" pitchFamily="2" charset="0"/>
              </a:rPr>
              <a:t>Per spiegare da cosa sia fatta l’energia del nostro universo: </a:t>
            </a:r>
          </a:p>
          <a:p>
            <a:pPr marL="1118711" lvl="2" indent="-204311">
              <a:spcBef>
                <a:spcPts val="400"/>
              </a:spcBef>
              <a:defRPr sz="2000">
                <a:solidFill>
                  <a:srgbClr val="3333CC"/>
                </a:solidFill>
              </a:defRPr>
            </a:pPr>
            <a:r>
              <a:rPr lang="it-IT" sz="2400" dirty="0">
                <a:solidFill>
                  <a:srgbClr val="3333CC"/>
                </a:solidFill>
                <a:latin typeface="Avenir Book" panose="02000503020000020003" pitchFamily="2" charset="0"/>
                <a:ea typeface="Helvetica Neue Light" panose="02000403000000020004" pitchFamily="2" charset="0"/>
              </a:rPr>
              <a:t>la materia nota ne rappresenta solo il 4%</a:t>
            </a:r>
          </a:p>
          <a:p>
            <a:pPr marL="1096010" lvl="2" indent="-181610">
              <a:spcBef>
                <a:spcPts val="700"/>
              </a:spcBef>
              <a:defRPr sz="2000">
                <a:solidFill>
                  <a:srgbClr val="3333CC"/>
                </a:solidFill>
              </a:defRPr>
            </a:pPr>
            <a:r>
              <a:rPr lang="it-IT" sz="2400" dirty="0">
                <a:solidFill>
                  <a:srgbClr val="3333CC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Avenir Book" panose="02000503020000020003" pitchFamily="2" charset="0"/>
                <a:ea typeface="Helvetica Neue Light" panose="02000403000000020004" pitchFamily="2" charset="0"/>
              </a:rPr>
              <a:t>cos’è il restante </a:t>
            </a:r>
            <a:r>
              <a:rPr lang="it-IT" sz="2400" dirty="0">
                <a:solidFill>
                  <a:srgbClr val="FF2A66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latin typeface="Avenir Book" panose="02000503020000020003" pitchFamily="2" charset="0"/>
                <a:ea typeface="Helvetica Neue Light" panose="02000403000000020004" pitchFamily="2" charset="0"/>
              </a:rPr>
              <a:t>96%?</a:t>
            </a:r>
          </a:p>
        </p:txBody>
      </p:sp>
      <p:pic>
        <p:nvPicPr>
          <p:cNvPr id="6" name="image.png" descr="image.png">
            <a:extLst>
              <a:ext uri="{FF2B5EF4-FFF2-40B4-BE49-F238E27FC236}">
                <a16:creationId xmlns:a16="http://schemas.microsoft.com/office/drawing/2014/main" id="{645951EC-453C-900C-DF0D-AB2CD08C6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0011" y="3133044"/>
            <a:ext cx="3186113" cy="328136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Descrive con successo le nostre osservazioni…">
            <a:extLst>
              <a:ext uri="{FF2B5EF4-FFF2-40B4-BE49-F238E27FC236}">
                <a16:creationId xmlns:a16="http://schemas.microsoft.com/office/drawing/2014/main" id="{9B7002A5-F593-B60C-891E-5F838CA580C9}"/>
              </a:ext>
            </a:extLst>
          </p:cNvPr>
          <p:cNvSpPr txBox="1">
            <a:spLocks/>
          </p:cNvSpPr>
          <p:nvPr/>
        </p:nvSpPr>
        <p:spPr>
          <a:xfrm>
            <a:off x="4349902" y="1231318"/>
            <a:ext cx="6518387" cy="1504787"/>
          </a:xfrm>
          <a:prstGeom prst="rect">
            <a:avLst/>
          </a:prstGeom>
        </p:spPr>
        <p:txBody>
          <a:bodyPr vert="horz" lIns="45714" tIns="45714" rIns="45714" bIns="4571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0"/>
              </a:spcBef>
              <a:buNone/>
            </a:pPr>
            <a:r>
              <a:rPr lang="it-IT" sz="2400" dirty="0">
                <a:latin typeface="Avenir Book" panose="02000503020000020003" pitchFamily="2" charset="0"/>
                <a:ea typeface="Helvetica Neue Light" panose="02000403000000020004" pitchFamily="2" charset="0"/>
              </a:rPr>
              <a:t>Il Modello Standard: </a:t>
            </a:r>
          </a:p>
          <a:p>
            <a:pPr marL="0" indent="0">
              <a:spcBef>
                <a:spcPts val="500"/>
              </a:spcBef>
              <a:buNone/>
            </a:pPr>
            <a:endParaRPr lang="it-IT" sz="800" dirty="0">
              <a:latin typeface="Avenir Book" panose="02000503020000020003" pitchFamily="2" charset="0"/>
              <a:ea typeface="Helvetica Neue Light" panose="02000403000000020004" pitchFamily="2" charset="0"/>
            </a:endParaRPr>
          </a:p>
          <a:p>
            <a:pPr marL="292553" indent="-292553">
              <a:spcBef>
                <a:spcPts val="500"/>
              </a:spcBef>
              <a:buFont typeface="Arial" panose="020B0604020202020204" pitchFamily="34" charset="0"/>
              <a:buBlip>
                <a:blip r:embed="rId4"/>
              </a:buBlip>
            </a:pPr>
            <a:r>
              <a:rPr lang="it-IT" sz="2400" dirty="0">
                <a:latin typeface="Avenir Book" panose="02000503020000020003" pitchFamily="2" charset="0"/>
                <a:ea typeface="Helvetica Neue Light" panose="02000403000000020004" pitchFamily="2" charset="0"/>
              </a:rPr>
              <a:t>Descrive con successo le nostre osservazioni </a:t>
            </a:r>
          </a:p>
        </p:txBody>
      </p:sp>
    </p:spTree>
    <p:extLst>
      <p:ext uri="{BB962C8B-B14F-4D97-AF65-F5344CB8AC3E}">
        <p14:creationId xmlns:p14="http://schemas.microsoft.com/office/powerpoint/2010/main" val="1170640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B7F26-E1F7-DCCF-2786-1066469A0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A1E2CD-CE91-461B-1525-887651768AED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115907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93085789-5491-7660-9FC6-C6DE2274AE2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noProof="1" dirty="0" smtClean="0"/>
              <a:t>26</a:t>
            </a:fld>
            <a:endParaRPr lang="it-IT" noProof="1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9819B2-3F43-77FF-D277-7F1156DE0648}"/>
              </a:ext>
            </a:extLst>
          </p:cNvPr>
          <p:cNvSpPr/>
          <p:nvPr/>
        </p:nvSpPr>
        <p:spPr>
          <a:xfrm>
            <a:off x="268655" y="173004"/>
            <a:ext cx="115768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noProof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Bosone di Higgs: </a:t>
            </a:r>
            <a:r>
              <a:rPr lang="it-IT" sz="3200" b="1" noProof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la chiave per svelare i segreti dell’universo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5619A8-2007-3EAF-01FE-01C38BA0E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529" y="1126090"/>
            <a:ext cx="2798958" cy="27631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9322FD-E865-9014-3B43-C318563D9EBD}"/>
              </a:ext>
            </a:extLst>
          </p:cNvPr>
          <p:cNvSpPr txBox="1"/>
          <p:nvPr/>
        </p:nvSpPr>
        <p:spPr>
          <a:xfrm>
            <a:off x="325874" y="2863062"/>
            <a:ext cx="6663863" cy="380873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noProof="1">
                <a:latin typeface="Avenir Book" panose="02000503020000020003" pitchFamily="2" charset="0"/>
              </a:rPr>
              <a:t>In teoria dei campi:</a:t>
            </a:r>
          </a:p>
          <a:p>
            <a:r>
              <a:rPr lang="it-IT" noProof="1">
                <a:latin typeface="Avenir Book" panose="02000503020000020003" pitchFamily="2" charset="0"/>
              </a:rPr>
              <a:t>vuoto ≠ assenza di campi</a:t>
            </a:r>
          </a:p>
          <a:p>
            <a:r>
              <a:rPr lang="it-IT" noProof="1">
                <a:latin typeface="Avenir Book" panose="02000503020000020003" pitchFamily="2" charset="0"/>
              </a:rPr>
              <a:t>vuoto = stato di minima energia dei campi</a:t>
            </a:r>
          </a:p>
          <a:p>
            <a:r>
              <a:rPr lang="it-IT" noProof="1">
                <a:latin typeface="Avenir Book" panose="02000503020000020003" pitchFamily="2" charset="0"/>
              </a:rPr>
              <a:t>Se definiamo il vuoto come uno stato al minimo di energia, questo sara’ permeato dal campo di Higgs. </a:t>
            </a:r>
          </a:p>
          <a:p>
            <a:endParaRPr lang="it-IT" noProof="1">
              <a:latin typeface="Avenir Book" panose="02000503020000020003" pitchFamily="2" charset="0"/>
            </a:endParaRPr>
          </a:p>
          <a:p>
            <a:r>
              <a:rPr lang="it-IT" noProof="1">
                <a:latin typeface="Avenir Book" panose="02000503020000020003" pitchFamily="2" charset="0"/>
              </a:rPr>
              <a:t>Il vero vuoto dell’universo non è il punto centrale, ma uno dei punti della valle del potenziale</a:t>
            </a:r>
          </a:p>
          <a:p>
            <a:endParaRPr lang="it-IT" noProof="1">
              <a:latin typeface="Avenir Book" panose="02000503020000020003" pitchFamily="2" charset="0"/>
            </a:endParaRPr>
          </a:p>
          <a:p>
            <a:r>
              <a:rPr lang="it-IT" noProof="1">
                <a:latin typeface="Avenir Book" panose="02000503020000020003" pitchFamily="2" charset="0"/>
              </a:rPr>
              <a:t>Quindi il vuoto può contenere:</a:t>
            </a:r>
          </a:p>
          <a:p>
            <a:pPr marL="177750" indent="-177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it-IT" noProof="1">
                <a:latin typeface="Avenir Book" panose="02000503020000020003" pitchFamily="2" charset="0"/>
              </a:rPr>
              <a:t>valore medio del campo di Higgs</a:t>
            </a:r>
          </a:p>
          <a:p>
            <a:pPr marL="177750" indent="-177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it-IT" noProof="1">
                <a:latin typeface="Avenir Book" panose="02000503020000020003" pitchFamily="2" charset="0"/>
              </a:rPr>
              <a:t>fluttuazioni quantistiche (che si manifestano come particelle)</a:t>
            </a:r>
          </a:p>
          <a:p>
            <a:pPr marL="177750" indent="-177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it-IT" noProof="1">
                <a:latin typeface="Avenir Book" panose="02000503020000020003" pitchFamily="2" charset="0"/>
              </a:rPr>
              <a:t>energia del vuoto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E8CB62-550F-DDEA-67A1-08996289450D}"/>
              </a:ext>
            </a:extLst>
          </p:cNvPr>
          <p:cNvSpPr txBox="1"/>
          <p:nvPr/>
        </p:nvSpPr>
        <p:spPr>
          <a:xfrm>
            <a:off x="325874" y="986605"/>
            <a:ext cx="6098582" cy="17645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it-IT" sz="2000" noProof="1">
                <a:latin typeface="Avenir Book" panose="02000503020000020003" pitchFamily="2" charset="0"/>
              </a:rPr>
              <a:t>Studiare il bosone di Higgs è importante perché: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it-IT" noProof="1">
                <a:latin typeface="Avenir Book" panose="02000503020000020003" pitchFamily="2" charset="0"/>
              </a:rPr>
              <a:t>Spiega </a:t>
            </a:r>
            <a:r>
              <a:rPr lang="it-IT" b="1" noProof="1">
                <a:latin typeface="Avenir Book" panose="02000503020000020003" pitchFamily="2" charset="0"/>
              </a:rPr>
              <a:t>l’origine della massa delle particelle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it-IT" noProof="1">
                <a:latin typeface="Avenir Book" panose="02000503020000020003" pitchFamily="2" charset="0"/>
              </a:rPr>
              <a:t>Può rivelare </a:t>
            </a:r>
            <a:r>
              <a:rPr lang="it-IT" b="1" noProof="1">
                <a:latin typeface="Avenir Book" panose="02000503020000020003" pitchFamily="2" charset="0"/>
              </a:rPr>
              <a:t>nuova fisica oltre il Modello Standard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it-IT" noProof="1">
                <a:latin typeface="Avenir Book" panose="02000503020000020003" pitchFamily="2" charset="0"/>
              </a:rPr>
              <a:t>Ci aiuta a capire </a:t>
            </a:r>
            <a:r>
              <a:rPr lang="it-IT" b="1" noProof="1">
                <a:latin typeface="Avenir Book" panose="02000503020000020003" pitchFamily="2" charset="0"/>
              </a:rPr>
              <a:t>la storia e la struttura dell’universo</a:t>
            </a:r>
            <a:endParaRPr lang="it-IT" noProof="1">
              <a:latin typeface="Avenir Book" panose="02000503020000020003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301E62-87FE-C24D-7708-BBD2707816E3}"/>
              </a:ext>
            </a:extLst>
          </p:cNvPr>
          <p:cNvSpPr txBox="1"/>
          <p:nvPr/>
        </p:nvSpPr>
        <p:spPr>
          <a:xfrm>
            <a:off x="7640664" y="3826083"/>
            <a:ext cx="451251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noProof="1"/>
              <a:t>Questo e’ il potenziale del campo di Higgs. </a:t>
            </a:r>
          </a:p>
          <a:p>
            <a:r>
              <a:rPr lang="it-IT" noProof="1"/>
              <a:t>Al centro il il campo e’ nullo MA IL POTENZIALE NON E’ AL MINIMO</a:t>
            </a:r>
          </a:p>
          <a:p>
            <a:endParaRPr lang="it-IT" noProof="1"/>
          </a:p>
          <a:p>
            <a:r>
              <a:rPr lang="it-IT" noProof="1"/>
              <a:t>L’universo preferisce uno stato in cui il campo di Higgs ha un valore diverso da zero, perché questo stato </a:t>
            </a:r>
            <a:r>
              <a:rPr lang="it-IT" b="1" noProof="1"/>
              <a:t>ha energia più bassa rispetto a uno stato in cui il campo è nullo.</a:t>
            </a:r>
          </a:p>
        </p:txBody>
      </p:sp>
    </p:spTree>
    <p:extLst>
      <p:ext uri="{BB962C8B-B14F-4D97-AF65-F5344CB8AC3E}">
        <p14:creationId xmlns:p14="http://schemas.microsoft.com/office/powerpoint/2010/main" val="4286290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05301-8FA4-E3C9-05D6-7173109B7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616703-1334-E3DC-2289-3E7F30056491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115907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54FD3E2F-25A8-CCDC-19B4-579ED9D2D2C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noProof="1" dirty="0" smtClean="0"/>
              <a:t>27</a:t>
            </a:fld>
            <a:endParaRPr lang="it-IT" noProof="1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6620EF-C4A0-DC9F-3A10-AC85F0F9FD4A}"/>
              </a:ext>
            </a:extLst>
          </p:cNvPr>
          <p:cNvSpPr/>
          <p:nvPr/>
        </p:nvSpPr>
        <p:spPr>
          <a:xfrm>
            <a:off x="268655" y="173004"/>
            <a:ext cx="115768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noProof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Bosone di Higgs: </a:t>
            </a:r>
            <a:r>
              <a:rPr lang="it-IT" sz="3200" b="1" noProof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la chiave per svelare i segreti dell’universo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DEA08-70D3-A4B9-5520-1CCAC688E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529" y="1126090"/>
            <a:ext cx="2798958" cy="27631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FE92ED-A636-0AF8-3A0D-14AD65D3DF72}"/>
              </a:ext>
            </a:extLst>
          </p:cNvPr>
          <p:cNvSpPr txBox="1"/>
          <p:nvPr/>
        </p:nvSpPr>
        <p:spPr>
          <a:xfrm>
            <a:off x="1718100" y="4539099"/>
            <a:ext cx="5473531" cy="163121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noProof="1">
                <a:solidFill>
                  <a:schemeClr val="bg1"/>
                </a:solidFill>
                <a:latin typeface="Avenir Book" panose="02000503020000020003" pitchFamily="2" charset="0"/>
              </a:rPr>
              <a:t>Studiare il bosone di Higgs all’LHC non serve solo a capire come le particelle ottengono massa: è la chiave per esplorare i segreti nascosti dell’universo e per cercare segnali di nuova fisica oltre il Modello Standard.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9EFC91-0B77-E6A2-9D3E-CB1922780D2F}"/>
              </a:ext>
            </a:extLst>
          </p:cNvPr>
          <p:cNvSpPr txBox="1"/>
          <p:nvPr/>
        </p:nvSpPr>
        <p:spPr>
          <a:xfrm>
            <a:off x="325874" y="986605"/>
            <a:ext cx="6098582" cy="17645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it-IT" sz="2000" noProof="1">
                <a:latin typeface="Avenir Book" panose="02000503020000020003" pitchFamily="2" charset="0"/>
              </a:rPr>
              <a:t>Studiare il bosone di Higgs è importante perché: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it-IT" noProof="1">
                <a:latin typeface="Avenir Book" panose="02000503020000020003" pitchFamily="2" charset="0"/>
              </a:rPr>
              <a:t>Spiega </a:t>
            </a:r>
            <a:r>
              <a:rPr lang="it-IT" b="1" noProof="1">
                <a:latin typeface="Avenir Book" panose="02000503020000020003" pitchFamily="2" charset="0"/>
              </a:rPr>
              <a:t>l’origine della massa delle particelle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it-IT" noProof="1">
                <a:latin typeface="Avenir Book" panose="02000503020000020003" pitchFamily="2" charset="0"/>
              </a:rPr>
              <a:t>Può rivelare </a:t>
            </a:r>
            <a:r>
              <a:rPr lang="it-IT" b="1" noProof="1">
                <a:latin typeface="Avenir Book" panose="02000503020000020003" pitchFamily="2" charset="0"/>
              </a:rPr>
              <a:t>nuova fisica oltre il Modello Standard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it-IT" noProof="1">
                <a:latin typeface="Avenir Book" panose="02000503020000020003" pitchFamily="2" charset="0"/>
              </a:rPr>
              <a:t>Ci aiuta a capire </a:t>
            </a:r>
            <a:r>
              <a:rPr lang="it-IT" b="1" noProof="1">
                <a:latin typeface="Avenir Book" panose="02000503020000020003" pitchFamily="2" charset="0"/>
              </a:rPr>
              <a:t>la storia e la struttura dell’universo</a:t>
            </a:r>
            <a:endParaRPr lang="it-IT" noProof="1">
              <a:latin typeface="Avenir Book" panose="02000503020000020003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455BF9-D221-8CDF-566C-37E85EDB52DF}"/>
              </a:ext>
            </a:extLst>
          </p:cNvPr>
          <p:cNvSpPr txBox="1"/>
          <p:nvPr/>
        </p:nvSpPr>
        <p:spPr>
          <a:xfrm>
            <a:off x="7640664" y="3826083"/>
            <a:ext cx="451251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noProof="1"/>
              <a:t>Questo e’ il potenziale del campo di Higgs. </a:t>
            </a:r>
          </a:p>
          <a:p>
            <a:r>
              <a:rPr lang="it-IT" noProof="1"/>
              <a:t>Al centro il il campo e’ nullo MA IL POTENZIALE NON E’ AL MINIMO</a:t>
            </a:r>
          </a:p>
          <a:p>
            <a:endParaRPr lang="it-IT" noProof="1"/>
          </a:p>
          <a:p>
            <a:r>
              <a:rPr lang="it-IT" noProof="1"/>
              <a:t>L’universo preferisce uno stato in cui il campo di Higgs ha un valore diverso da zero, perché questo stato </a:t>
            </a:r>
            <a:r>
              <a:rPr lang="it-IT" b="1" noProof="1"/>
              <a:t>ha energia più bassa rispetto a uno stato in cui il campo è nullo.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FF3005-F22A-0995-5D89-F8149F80EA4F}"/>
              </a:ext>
            </a:extLst>
          </p:cNvPr>
          <p:cNvSpPr txBox="1"/>
          <p:nvPr/>
        </p:nvSpPr>
        <p:spPr>
          <a:xfrm>
            <a:off x="325873" y="3183480"/>
            <a:ext cx="6210850" cy="923330"/>
          </a:xfrm>
          <a:prstGeom prst="rect">
            <a:avLst/>
          </a:prstGeom>
          <a:solidFill>
            <a:srgbClr val="CAFFAA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noProof="1">
                <a:latin typeface="Avenir Book" panose="02000503020000020003" pitchFamily="2" charset="0"/>
              </a:rPr>
              <a:t>Capire se e come l’energia del campo di Higgs, sia collegata a fenomeni come l’espansione accelerata dell’universo è una delle grandi sfide della fisica moderna</a:t>
            </a:r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7E33ACD7-2A26-06FF-1B0F-F4686188EF15}"/>
              </a:ext>
            </a:extLst>
          </p:cNvPr>
          <p:cNvSpPr/>
          <p:nvPr/>
        </p:nvSpPr>
        <p:spPr>
          <a:xfrm>
            <a:off x="325873" y="5070541"/>
            <a:ext cx="1243435" cy="49000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7708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70F06-462B-A80C-05BF-9DB7D2844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3D133B-2501-E98F-CB6B-B5713F310787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115907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FD483805-A83C-9EAC-C4E0-4A405A0FBBB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noProof="1" dirty="0" smtClean="0"/>
              <a:t>28</a:t>
            </a:fld>
            <a:endParaRPr lang="it-IT" noProof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CD83CA-EFB4-253E-30F6-755EEC7B151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92001" cy="68703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B7B2E3-36DF-1482-C804-617EA1069F72}"/>
              </a:ext>
            </a:extLst>
          </p:cNvPr>
          <p:cNvSpPr/>
          <p:nvPr/>
        </p:nvSpPr>
        <p:spPr>
          <a:xfrm>
            <a:off x="2946338" y="3937607"/>
            <a:ext cx="634981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noProof="1">
                <a:solidFill>
                  <a:schemeClr val="bg1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Buon viaggio al</a:t>
            </a:r>
          </a:p>
          <a:p>
            <a:r>
              <a:rPr lang="it-IT" sz="3600" b="1" noProof="1">
                <a:solidFill>
                  <a:schemeClr val="bg1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LARGE HADRON COLLIDER !</a:t>
            </a:r>
            <a:endParaRPr lang="it-IT" sz="3200" b="1" noProof="1">
              <a:solidFill>
                <a:schemeClr val="bg1"/>
              </a:solidFill>
              <a:latin typeface="Avenir Book" panose="02000503020000020003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835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78E91-52F4-AEA8-F107-1285D33AF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F467C2-BA8C-30DE-058F-8F2F3AC89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823" y="1032028"/>
            <a:ext cx="8604270" cy="42408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F4A85A-1385-6F65-32B1-1358A0889F5D}"/>
              </a:ext>
            </a:extLst>
          </p:cNvPr>
          <p:cNvSpPr/>
          <p:nvPr/>
        </p:nvSpPr>
        <p:spPr>
          <a:xfrm>
            <a:off x="268655" y="173004"/>
            <a:ext cx="23519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noProof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La Materia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4425B3-2DEE-DB04-FF3F-DF3B56303DC4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5746DD01-A7F0-2D75-1A11-9D8CE6D46E8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noProof="1" dirty="0" smtClean="0"/>
              <a:t>3</a:t>
            </a:fld>
            <a:endParaRPr lang="it-IT" noProof="1"/>
          </a:p>
        </p:txBody>
      </p:sp>
      <p:sp>
        <p:nvSpPr>
          <p:cNvPr id="8" name="Rounded Rectangle 49">
            <a:extLst>
              <a:ext uri="{FF2B5EF4-FFF2-40B4-BE49-F238E27FC236}">
                <a16:creationId xmlns:a16="http://schemas.microsoft.com/office/drawing/2014/main" id="{4F0439D4-1001-859D-79C3-7BE9ABA3582F}"/>
              </a:ext>
            </a:extLst>
          </p:cNvPr>
          <p:cNvSpPr/>
          <p:nvPr/>
        </p:nvSpPr>
        <p:spPr bwMode="auto">
          <a:xfrm>
            <a:off x="457200" y="5638800"/>
            <a:ext cx="5613920" cy="1063352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8100000" algn="tl" rotWithShape="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7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it-IT" sz="1800" b="0" i="0" u="none" strike="noStrike" cap="none" normalizeH="0" baseline="0" noProof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BE814781-B988-92CE-0AF4-5D5DF67B924A}"/>
              </a:ext>
            </a:extLst>
          </p:cNvPr>
          <p:cNvSpPr txBox="1"/>
          <p:nvPr/>
        </p:nvSpPr>
        <p:spPr>
          <a:xfrm>
            <a:off x="457200" y="5806698"/>
            <a:ext cx="5613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0" noProof="1">
                <a:solidFill>
                  <a:srgbClr val="000000"/>
                </a:solidFill>
                <a:latin typeface="Avenir Book" panose="02000503020000020003" pitchFamily="2" charset="0"/>
              </a:rPr>
              <a:t>Partiamo dalle basi!</a:t>
            </a:r>
          </a:p>
          <a:p>
            <a:pPr algn="ctr"/>
            <a:r>
              <a:rPr lang="it-IT" sz="2000" b="0" noProof="1">
                <a:solidFill>
                  <a:srgbClr val="000000"/>
                </a:solidFill>
                <a:latin typeface="Avenir Book" panose="02000503020000020003" pitchFamily="2" charset="0"/>
              </a:rPr>
              <a:t>(brevemente e in maniera molto schematica…)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777205-A358-561A-815A-92479AC9158C}"/>
              </a:ext>
            </a:extLst>
          </p:cNvPr>
          <p:cNvSpPr/>
          <p:nvPr/>
        </p:nvSpPr>
        <p:spPr>
          <a:xfrm>
            <a:off x="1966823" y="3864634"/>
            <a:ext cx="2104845" cy="862641"/>
          </a:xfrm>
          <a:prstGeom prst="rect">
            <a:avLst/>
          </a:prstGeom>
          <a:solidFill>
            <a:srgbClr val="F8FD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1"/>
          </a:p>
        </p:txBody>
      </p:sp>
    </p:spTree>
    <p:extLst>
      <p:ext uri="{BB962C8B-B14F-4D97-AF65-F5344CB8AC3E}">
        <p14:creationId xmlns:p14="http://schemas.microsoft.com/office/powerpoint/2010/main" val="3577039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FCB36-D25A-0BEB-73F8-35AAB097C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39FD6C4-DC2A-F5CA-5193-2FB7E47FF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823" y="1032028"/>
            <a:ext cx="8604270" cy="42408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784D41-8EFC-DBD4-7648-9337C5FF434E}"/>
              </a:ext>
            </a:extLst>
          </p:cNvPr>
          <p:cNvSpPr/>
          <p:nvPr/>
        </p:nvSpPr>
        <p:spPr>
          <a:xfrm>
            <a:off x="268655" y="173004"/>
            <a:ext cx="23519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noProof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La Materia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4C9B29-F10D-A246-4CD1-3C8BE6D53EBF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A00E87BD-FF3B-EE71-88AC-8E82423E79F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noProof="1" dirty="0" smtClean="0"/>
              <a:t>4</a:t>
            </a:fld>
            <a:endParaRPr lang="it-IT" noProof="1"/>
          </a:p>
        </p:txBody>
      </p:sp>
      <p:sp>
        <p:nvSpPr>
          <p:cNvPr id="12" name="Rounded Rectangle 24">
            <a:extLst>
              <a:ext uri="{FF2B5EF4-FFF2-40B4-BE49-F238E27FC236}">
                <a16:creationId xmlns:a16="http://schemas.microsoft.com/office/drawing/2014/main" id="{60B0D18A-495A-B28C-D2BD-38F41206323C}"/>
              </a:ext>
            </a:extLst>
          </p:cNvPr>
          <p:cNvSpPr/>
          <p:nvPr/>
        </p:nvSpPr>
        <p:spPr bwMode="auto">
          <a:xfrm>
            <a:off x="871210" y="4319649"/>
            <a:ext cx="5611842" cy="2291023"/>
          </a:xfrm>
          <a:prstGeom prst="roundRect">
            <a:avLst/>
          </a:prstGeom>
          <a:solidFill>
            <a:srgbClr val="FFFFFF"/>
          </a:solidFill>
          <a:ln w="9525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8100000" algn="tl" rotWithShape="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7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  <a:defRPr/>
            </a:pPr>
            <a:endParaRPr kumimoji="0" lang="it-IT" sz="1800" b="0" i="0" u="none" strike="noStrike" kern="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Text Box 21">
            <a:extLst>
              <a:ext uri="{FF2B5EF4-FFF2-40B4-BE49-F238E27FC236}">
                <a16:creationId xmlns:a16="http://schemas.microsoft.com/office/drawing/2014/main" id="{C9BB4F21-F89E-84B4-F2F8-F80195F22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7279" y="4319649"/>
            <a:ext cx="2805921" cy="2308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</a:rPr>
              <a:t>Rutherford (1912) ha mostrato che l’atomo ha un nucleo centrale.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</a:rPr>
              <a:t>Bohr ha sviluppato un modello atomico in cui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</a:rPr>
              <a:t>gli elettroni orbitano attorno al nucleo con una energia ben determinata.</a:t>
            </a:r>
          </a:p>
        </p:txBody>
      </p:sp>
      <p:grpSp>
        <p:nvGrpSpPr>
          <p:cNvPr id="14" name="Group 30">
            <a:extLst>
              <a:ext uri="{FF2B5EF4-FFF2-40B4-BE49-F238E27FC236}">
                <a16:creationId xmlns:a16="http://schemas.microsoft.com/office/drawing/2014/main" id="{908DA54F-3B6A-A72C-7943-B2ADD844FA3B}"/>
              </a:ext>
            </a:extLst>
          </p:cNvPr>
          <p:cNvGrpSpPr/>
          <p:nvPr/>
        </p:nvGrpSpPr>
        <p:grpSpPr>
          <a:xfrm>
            <a:off x="609600" y="4458498"/>
            <a:ext cx="3166096" cy="2037612"/>
            <a:chOff x="-78220" y="3429000"/>
            <a:chExt cx="3250045" cy="2113424"/>
          </a:xfrm>
        </p:grpSpPr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id="{EA3412B7-7D12-1837-96A4-A44D019AD3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3429000"/>
              <a:ext cx="1231900" cy="1754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id="{4FBCBEF0-8F8F-10A4-B96C-90F88E69AC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429000"/>
              <a:ext cx="1328738" cy="178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" name="Text Box 14">
              <a:extLst>
                <a:ext uri="{FF2B5EF4-FFF2-40B4-BE49-F238E27FC236}">
                  <a16:creationId xmlns:a16="http://schemas.microsoft.com/office/drawing/2014/main" id="{8D31E4B3-536A-9DBA-468B-56C2A5EEB5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8220" y="5127427"/>
              <a:ext cx="2178050" cy="414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0" cap="none" spc="0" normalizeH="0" baseline="0" noProof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</a:rPr>
                <a:t>Rutherford </a:t>
              </a:r>
            </a:p>
          </p:txBody>
        </p:sp>
        <p:sp>
          <p:nvSpPr>
            <p:cNvPr id="23" name="Text Box 15">
              <a:extLst>
                <a:ext uri="{FF2B5EF4-FFF2-40B4-BE49-F238E27FC236}">
                  <a16:creationId xmlns:a16="http://schemas.microsoft.com/office/drawing/2014/main" id="{24675E1E-4DEC-DF85-87D1-149301E4FD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0850" y="5127426"/>
              <a:ext cx="1450975" cy="414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1" i="0" u="none" strike="noStrike" kern="0" cap="none" spc="0" normalizeH="0" baseline="0" noProof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</a:rPr>
                <a:t>Bohr </a:t>
              </a:r>
            </a:p>
          </p:txBody>
        </p:sp>
      </p:grpSp>
      <p:cxnSp>
        <p:nvCxnSpPr>
          <p:cNvPr id="16" name="Straight Arrow Connector 4">
            <a:extLst>
              <a:ext uri="{FF2B5EF4-FFF2-40B4-BE49-F238E27FC236}">
                <a16:creationId xmlns:a16="http://schemas.microsoft.com/office/drawing/2014/main" id="{1D2BD4BB-2840-4B76-5292-A8997D26B69F}"/>
              </a:ext>
            </a:extLst>
          </p:cNvPr>
          <p:cNvCxnSpPr>
            <a:cxnSpLocks/>
          </p:cNvCxnSpPr>
          <p:nvPr/>
        </p:nvCxnSpPr>
        <p:spPr bwMode="auto">
          <a:xfrm flipV="1">
            <a:off x="3536835" y="2538351"/>
            <a:ext cx="3108664" cy="1781298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333399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193388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CF4BF-9DB9-24EF-A7DC-897366CA7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D8F0AFA-1A0E-EE5B-A76C-58553722B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823" y="1032028"/>
            <a:ext cx="8604270" cy="42408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D2CC335-766B-760D-D8AA-8138031488D0}"/>
              </a:ext>
            </a:extLst>
          </p:cNvPr>
          <p:cNvSpPr/>
          <p:nvPr/>
        </p:nvSpPr>
        <p:spPr>
          <a:xfrm>
            <a:off x="268655" y="173004"/>
            <a:ext cx="23519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noProof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La Materia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0D0F2AD-DBC5-8866-E126-FBDBD4CA06C7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37BFE889-636A-5648-1C32-5BEACFBFEA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noProof="1" dirty="0" smtClean="0"/>
              <a:t>5</a:t>
            </a:fld>
            <a:endParaRPr lang="it-IT" noProof="1"/>
          </a:p>
        </p:txBody>
      </p:sp>
      <p:sp>
        <p:nvSpPr>
          <p:cNvPr id="14" name="Rounded Rectangle 27">
            <a:extLst>
              <a:ext uri="{FF2B5EF4-FFF2-40B4-BE49-F238E27FC236}">
                <a16:creationId xmlns:a16="http://schemas.microsoft.com/office/drawing/2014/main" id="{B2FBE164-117A-6740-C0E2-C4B00B170176}"/>
              </a:ext>
            </a:extLst>
          </p:cNvPr>
          <p:cNvSpPr/>
          <p:nvPr/>
        </p:nvSpPr>
        <p:spPr bwMode="auto">
          <a:xfrm>
            <a:off x="1262410" y="4253136"/>
            <a:ext cx="4896544" cy="237626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8100000" algn="tl" rotWithShape="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7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it-IT" sz="1800" b="0" i="0" u="none" strike="noStrike" cap="none" normalizeH="0" baseline="0" noProof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15" name="Straight Arrow Connector 30">
            <a:extLst>
              <a:ext uri="{FF2B5EF4-FFF2-40B4-BE49-F238E27FC236}">
                <a16:creationId xmlns:a16="http://schemas.microsoft.com/office/drawing/2014/main" id="{094855A8-1B17-2BED-206D-4D597065C011}"/>
              </a:ext>
            </a:extLst>
          </p:cNvPr>
          <p:cNvCxnSpPr>
            <a:cxnSpLocks/>
          </p:cNvCxnSpPr>
          <p:nvPr/>
        </p:nvCxnSpPr>
        <p:spPr bwMode="auto">
          <a:xfrm flipV="1">
            <a:off x="3710682" y="2524259"/>
            <a:ext cx="2947695" cy="1728877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333399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sp>
        <p:nvSpPr>
          <p:cNvPr id="16" name="Text Box 21">
            <a:extLst>
              <a:ext uri="{FF2B5EF4-FFF2-40B4-BE49-F238E27FC236}">
                <a16:creationId xmlns:a16="http://schemas.microsoft.com/office/drawing/2014/main" id="{8C14BB36-A478-FC91-ED27-7199746CD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2658" y="4757232"/>
            <a:ext cx="282575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b="0" noProof="1">
                <a:solidFill>
                  <a:schemeClr val="tx1"/>
                </a:solidFill>
                <a:latin typeface="Avenir Book" panose="02000503020000020003" pitchFamily="2" charset="0"/>
              </a:rPr>
              <a:t>Chadwick nel 1931 scopri’ il neutrone, una particella con massa molto simile a quella del protone ma di carica nulla.</a:t>
            </a:r>
            <a:endParaRPr lang="it-IT" sz="2000" b="0" noProof="1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03883669-03A5-76B2-2FC1-703DCF6EC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5" y="6248401"/>
            <a:ext cx="167399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b="1" noProof="1">
                <a:solidFill>
                  <a:srgbClr val="0000CC"/>
                </a:solidFill>
              </a:rPr>
              <a:t>Chadwick </a:t>
            </a:r>
          </a:p>
        </p:txBody>
      </p:sp>
      <p:pic>
        <p:nvPicPr>
          <p:cNvPr id="18" name="Content Placeholder 41" descr="chadwick.jpg">
            <a:extLst>
              <a:ext uri="{FF2B5EF4-FFF2-40B4-BE49-F238E27FC236}">
                <a16:creationId xmlns:a16="http://schemas.microsoft.com/office/drawing/2014/main" id="{C89F5E61-12C4-BA71-2F3E-C2828BE499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37" r="-2664"/>
          <a:stretch/>
        </p:blipFill>
        <p:spPr bwMode="auto">
          <a:xfrm>
            <a:off x="1694458" y="4362368"/>
            <a:ext cx="1512168" cy="192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079376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EEEC5-3449-7561-C552-3C99D9CCD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785D14A-11D2-F206-2998-614068E7B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823" y="1032028"/>
            <a:ext cx="8604270" cy="42408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1A6FD1-D173-AADB-8A99-A964E22112ED}"/>
              </a:ext>
            </a:extLst>
          </p:cNvPr>
          <p:cNvSpPr/>
          <p:nvPr/>
        </p:nvSpPr>
        <p:spPr>
          <a:xfrm>
            <a:off x="268655" y="173004"/>
            <a:ext cx="23519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noProof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La Materia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DABFF8-DFC5-9C89-0153-F761C8D90AAC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FFA50A2B-8A84-547E-A002-7023F5F68E8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noProof="1" dirty="0" smtClean="0"/>
              <a:t>6</a:t>
            </a:fld>
            <a:endParaRPr lang="it-IT" noProof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295696-93F2-22BF-21D5-FD542C084A0E}"/>
              </a:ext>
            </a:extLst>
          </p:cNvPr>
          <p:cNvSpPr/>
          <p:nvPr/>
        </p:nvSpPr>
        <p:spPr>
          <a:xfrm>
            <a:off x="1966823" y="3864634"/>
            <a:ext cx="2104845" cy="862641"/>
          </a:xfrm>
          <a:prstGeom prst="rect">
            <a:avLst/>
          </a:prstGeom>
          <a:solidFill>
            <a:srgbClr val="F8FD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1"/>
          </a:p>
        </p:txBody>
      </p:sp>
      <p:sp>
        <p:nvSpPr>
          <p:cNvPr id="4" name="Rounded Rectangle 33">
            <a:extLst>
              <a:ext uri="{FF2B5EF4-FFF2-40B4-BE49-F238E27FC236}">
                <a16:creationId xmlns:a16="http://schemas.microsoft.com/office/drawing/2014/main" id="{57C00759-189B-A3B7-378A-12F560C4F66E}"/>
              </a:ext>
            </a:extLst>
          </p:cNvPr>
          <p:cNvSpPr/>
          <p:nvPr/>
        </p:nvSpPr>
        <p:spPr bwMode="auto">
          <a:xfrm>
            <a:off x="685800" y="4382656"/>
            <a:ext cx="5959226" cy="237626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8100000" algn="tl" rotWithShape="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7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it-IT" sz="1800" b="0" i="0" u="none" strike="noStrike" cap="none" normalizeH="0" baseline="0" noProof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85A64E30-7410-1240-F73C-7F8DA7432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8128" y="4382656"/>
            <a:ext cx="300689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it-IT" b="0" noProof="1">
                <a:solidFill>
                  <a:schemeClr val="tx1"/>
                </a:solidFill>
                <a:latin typeface="Avenir Book" panose="02000503020000020003" pitchFamily="2" charset="0"/>
              </a:rPr>
              <a:t>Gell-Mann e Zweig proposero nel 1964 l’idea dei quark, particelle elementati di carica frazionaria con diversi “sapori” che si combinano </a:t>
            </a:r>
            <a:r>
              <a:rPr lang="it-IT" b="1" noProof="1">
                <a:solidFill>
                  <a:srgbClr val="FF0000"/>
                </a:solidFill>
                <a:latin typeface="Avenir Book" panose="02000503020000020003" pitchFamily="2" charset="0"/>
              </a:rPr>
              <a:t>a formare gli adroni (protone, neutrone, …)</a:t>
            </a:r>
            <a:endParaRPr lang="it-IT" sz="2000" b="1" noProof="1">
              <a:solidFill>
                <a:srgbClr val="FF0000"/>
              </a:solidFill>
              <a:latin typeface="Avenir Book" panose="02000503020000020003" pitchFamily="2" charset="0"/>
            </a:endParaRP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CB00AE75-C0A7-C33D-1153-F02F5C557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41557"/>
            <a:ext cx="167399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b="1" noProof="1">
                <a:solidFill>
                  <a:srgbClr val="0000CC"/>
                </a:solidFill>
              </a:rPr>
              <a:t>Gell-Mann </a:t>
            </a:r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id="{E3901AB1-1B63-1F95-C3FC-9DC1B31DC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3464" y="6324640"/>
            <a:ext cx="14509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b="1" noProof="1">
                <a:solidFill>
                  <a:srgbClr val="0000CC"/>
                </a:solidFill>
              </a:rPr>
              <a:t>Zweig </a:t>
            </a: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0E36872D-0A40-D6CA-EF16-95C2E00BC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386" y="4598680"/>
            <a:ext cx="1222864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" name="Picture 26">
            <a:extLst>
              <a:ext uri="{FF2B5EF4-FFF2-40B4-BE49-F238E27FC236}">
                <a16:creationId xmlns:a16="http://schemas.microsoft.com/office/drawing/2014/main" id="{421EBA7A-3B00-4089-8235-868A4FDE6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0530" y="4696088"/>
            <a:ext cx="1352118" cy="1702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cxnSp>
        <p:nvCxnSpPr>
          <p:cNvPr id="15" name="Straight Arrow Connector 30">
            <a:extLst>
              <a:ext uri="{FF2B5EF4-FFF2-40B4-BE49-F238E27FC236}">
                <a16:creationId xmlns:a16="http://schemas.microsoft.com/office/drawing/2014/main" id="{C522E25A-1361-02CA-53DB-0B7EA78E1F11}"/>
              </a:ext>
            </a:extLst>
          </p:cNvPr>
          <p:cNvCxnSpPr>
            <a:cxnSpLocks/>
          </p:cNvCxnSpPr>
          <p:nvPr/>
        </p:nvCxnSpPr>
        <p:spPr bwMode="auto">
          <a:xfrm flipV="1">
            <a:off x="3692811" y="2508024"/>
            <a:ext cx="4449552" cy="1874632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333399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sp>
        <p:nvSpPr>
          <p:cNvPr id="19" name="che quindi non sono elementari!">
            <a:extLst>
              <a:ext uri="{FF2B5EF4-FFF2-40B4-BE49-F238E27FC236}">
                <a16:creationId xmlns:a16="http://schemas.microsoft.com/office/drawing/2014/main" id="{90107A33-F78F-0FB5-F0E5-0DABB23BE4D2}"/>
              </a:ext>
            </a:extLst>
          </p:cNvPr>
          <p:cNvSpPr/>
          <p:nvPr/>
        </p:nvSpPr>
        <p:spPr>
          <a:xfrm>
            <a:off x="7565133" y="5899250"/>
            <a:ext cx="2846076" cy="825500"/>
          </a:xfrm>
          <a:prstGeom prst="wedgeEllipseCallout">
            <a:avLst>
              <a:gd name="adj1" fmla="val -96269"/>
              <a:gd name="adj2" fmla="val 12345"/>
            </a:avLst>
          </a:prstGeom>
          <a:solidFill>
            <a:srgbClr val="FFFFFF"/>
          </a:solidFill>
          <a:ln w="25400">
            <a:solidFill>
              <a:srgbClr val="00CC99"/>
            </a:solidFill>
            <a:bevel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 algn="ctr">
              <a:buSzTx/>
              <a:buNone/>
              <a:defRPr sz="1300">
                <a:solidFill>
                  <a:srgbClr val="FF4013"/>
                </a:solidFill>
              </a:defRPr>
            </a:lvl1pPr>
          </a:lstStyle>
          <a:p>
            <a:r>
              <a:rPr lang="it-IT" sz="1800" noProof="1">
                <a:latin typeface="Avenir Book" panose="02000503020000020003" pitchFamily="2" charset="0"/>
              </a:rPr>
              <a:t>che quindi non sono elementari!</a:t>
            </a:r>
          </a:p>
        </p:txBody>
      </p:sp>
    </p:spTree>
    <p:extLst>
      <p:ext uri="{BB962C8B-B14F-4D97-AF65-F5344CB8AC3E}">
        <p14:creationId xmlns:p14="http://schemas.microsoft.com/office/powerpoint/2010/main" val="1896140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992CF-1411-92F0-BD4C-111946998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F1CB-CFB6-A71B-D0C4-DCC6DBE3C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823" y="1032028"/>
            <a:ext cx="8604270" cy="42408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FE05AB-39D3-170A-DE6D-02539882BE0B}"/>
              </a:ext>
            </a:extLst>
          </p:cNvPr>
          <p:cNvSpPr/>
          <p:nvPr/>
        </p:nvSpPr>
        <p:spPr>
          <a:xfrm>
            <a:off x="268655" y="173004"/>
            <a:ext cx="23519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noProof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La Materia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DD1AA6-A775-26BE-ECED-854BFA4B80F5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98CC4C25-7F93-D88C-8B88-47BDD9CE6AA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noProof="1" dirty="0" smtClean="0"/>
              <a:t>7</a:t>
            </a:fld>
            <a:endParaRPr lang="it-IT" noProof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06FC17-1F6E-31BE-B337-BAA8018401D2}"/>
              </a:ext>
            </a:extLst>
          </p:cNvPr>
          <p:cNvSpPr/>
          <p:nvPr/>
        </p:nvSpPr>
        <p:spPr>
          <a:xfrm>
            <a:off x="1966823" y="3864634"/>
            <a:ext cx="2104845" cy="862641"/>
          </a:xfrm>
          <a:prstGeom prst="rect">
            <a:avLst/>
          </a:prstGeom>
          <a:solidFill>
            <a:srgbClr val="F8FD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1"/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CD56A73A-0E57-EAC4-CBEA-9447672A7701}"/>
              </a:ext>
            </a:extLst>
          </p:cNvPr>
          <p:cNvSpPr txBox="1"/>
          <p:nvPr/>
        </p:nvSpPr>
        <p:spPr>
          <a:xfrm>
            <a:off x="7674451" y="6149156"/>
            <a:ext cx="2997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t-IT" sz="2800" b="1" noProof="1">
                <a:solidFill>
                  <a:srgbClr val="FF0000"/>
                </a:solidFill>
                <a:latin typeface="Avenir Book" panose="02000503020000020003" pitchFamily="2" charset="0"/>
              </a:rPr>
              <a:t>…ma è finita qui?</a:t>
            </a:r>
          </a:p>
        </p:txBody>
      </p:sp>
      <p:sp>
        <p:nvSpPr>
          <p:cNvPr id="8" name="Rounded Rectangle 49">
            <a:extLst>
              <a:ext uri="{FF2B5EF4-FFF2-40B4-BE49-F238E27FC236}">
                <a16:creationId xmlns:a16="http://schemas.microsoft.com/office/drawing/2014/main" id="{4B7A8635-0C36-6FF4-56E7-163148800488}"/>
              </a:ext>
            </a:extLst>
          </p:cNvPr>
          <p:cNvSpPr/>
          <p:nvPr/>
        </p:nvSpPr>
        <p:spPr bwMode="auto">
          <a:xfrm>
            <a:off x="275380" y="4056385"/>
            <a:ext cx="6020873" cy="268394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63500" dir="8100000" algn="tl" rotWithShape="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7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it-IT" sz="1800" b="0" i="0" u="none" strike="noStrike" cap="none" normalizeH="0" baseline="0" noProof="1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Lo spazio è quasi completamente vuoto: sono le forze che realizzano la solidità degli oggetti…">
            <a:extLst>
              <a:ext uri="{FF2B5EF4-FFF2-40B4-BE49-F238E27FC236}">
                <a16:creationId xmlns:a16="http://schemas.microsoft.com/office/drawing/2014/main" id="{8CC193F3-5488-94EC-8A17-7150123A5CB6}"/>
              </a:ext>
            </a:extLst>
          </p:cNvPr>
          <p:cNvSpPr txBox="1"/>
          <p:nvPr/>
        </p:nvSpPr>
        <p:spPr>
          <a:xfrm>
            <a:off x="793029" y="4204811"/>
            <a:ext cx="5330826" cy="2339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4" tIns="45714" rIns="45714" bIns="45714">
            <a:spAutoFit/>
          </a:bodyPr>
          <a:lstStyle/>
          <a:p>
            <a:pPr marL="177750" indent="-177750" defTabSz="455612">
              <a:spcBef>
                <a:spcPts val="1200"/>
              </a:spcBef>
              <a:buSzTx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noProof="1">
                <a:latin typeface="Avenir Book" panose="02000503020000020003" pitchFamily="2" charset="0"/>
                <a:ea typeface="+mn-ea"/>
                <a:cs typeface="+mn-cs"/>
                <a:sym typeface="Arial"/>
              </a:rPr>
              <a:t> Lo spazio è quasi completamente vuoto: sono le forze che realizzano la solidità degli oggetti </a:t>
            </a:r>
          </a:p>
          <a:p>
            <a:pPr marL="177750" indent="-177750" defTabSz="455612">
              <a:spcBef>
                <a:spcPts val="1200"/>
              </a:spcBef>
              <a:buSzTx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noProof="1">
                <a:latin typeface="Avenir Book" panose="02000503020000020003" pitchFamily="2" charset="0"/>
                <a:ea typeface="+mn-ea"/>
                <a:cs typeface="+mn-cs"/>
                <a:sym typeface="Arial"/>
              </a:rPr>
              <a:t> La materia ordinaria è costituita da elettroni e quark leggeri</a:t>
            </a:r>
          </a:p>
          <a:p>
            <a:pPr marL="177750" indent="-177750" defTabSz="455612">
              <a:spcBef>
                <a:spcPts val="1200"/>
              </a:spcBef>
              <a:buSzTx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noProof="1">
                <a:latin typeface="Avenir Book" panose="02000503020000020003" pitchFamily="2" charset="0"/>
                <a:ea typeface="+mn-ea"/>
                <a:cs typeface="+mn-cs"/>
                <a:sym typeface="Arial"/>
              </a:rPr>
              <a:t> Ad oggi non si ha evidenza di una struttura interna dell’elettrone e dei quark: </a:t>
            </a:r>
            <a:r>
              <a:rPr lang="it-IT" b="1" noProof="1">
                <a:solidFill>
                  <a:srgbClr val="800D00"/>
                </a:solidFill>
                <a:latin typeface="Avenir Book" panose="02000503020000020003" pitchFamily="2" charset="0"/>
                <a:ea typeface="+mn-ea"/>
                <a:cs typeface="+mn-cs"/>
                <a:sym typeface="Arial"/>
              </a:rPr>
              <a:t>sembrano essere i mattoni fondamentali</a:t>
            </a:r>
          </a:p>
        </p:txBody>
      </p:sp>
    </p:spTree>
    <p:extLst>
      <p:ext uri="{BB962C8B-B14F-4D97-AF65-F5344CB8AC3E}">
        <p14:creationId xmlns:p14="http://schemas.microsoft.com/office/powerpoint/2010/main" val="149577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E09D9-DCB8-EEA0-AF7D-E4EBF23BD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5CAAD7-0AF5-A6A1-D72C-E13781B340BD}"/>
              </a:ext>
            </a:extLst>
          </p:cNvPr>
          <p:cNvSpPr/>
          <p:nvPr/>
        </p:nvSpPr>
        <p:spPr>
          <a:xfrm>
            <a:off x="268655" y="173004"/>
            <a:ext cx="67175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noProof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La scoperta dell’ ANTIMATERIA</a:t>
            </a:r>
          </a:p>
        </p:txBody>
      </p: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84D83276-6451-5AB8-CED2-28BEA2519F4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noProof="1" dirty="0" smtClean="0"/>
              <a:t>8</a:t>
            </a:fld>
            <a:endParaRPr lang="it-IT" noProof="1"/>
          </a:p>
        </p:txBody>
      </p:sp>
      <p:grpSp>
        <p:nvGrpSpPr>
          <p:cNvPr id="18" name="Group 12">
            <a:extLst>
              <a:ext uri="{FF2B5EF4-FFF2-40B4-BE49-F238E27FC236}">
                <a16:creationId xmlns:a16="http://schemas.microsoft.com/office/drawing/2014/main" id="{58ABD030-197A-6273-D87E-0CA3984830E2}"/>
              </a:ext>
            </a:extLst>
          </p:cNvPr>
          <p:cNvGrpSpPr>
            <a:grpSpLocks/>
          </p:cNvGrpSpPr>
          <p:nvPr/>
        </p:nvGrpSpPr>
        <p:grpSpPr bwMode="auto">
          <a:xfrm>
            <a:off x="9153683" y="133350"/>
            <a:ext cx="3019954" cy="6350000"/>
            <a:chOff x="4004" y="28"/>
            <a:chExt cx="1756" cy="4000"/>
          </a:xfrm>
        </p:grpSpPr>
        <p:pic>
          <p:nvPicPr>
            <p:cNvPr id="19" name="Picture 13" descr="280pxCloud_chamber_visible_trace_of_positron">
              <a:extLst>
                <a:ext uri="{FF2B5EF4-FFF2-40B4-BE49-F238E27FC236}">
                  <a16:creationId xmlns:a16="http://schemas.microsoft.com/office/drawing/2014/main" id="{820DF5BD-78ED-8154-8E70-8254429A13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" y="2568"/>
              <a:ext cx="1610" cy="1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4" descr="anderson">
              <a:extLst>
                <a:ext uri="{FF2B5EF4-FFF2-40B4-BE49-F238E27FC236}">
                  <a16:creationId xmlns:a16="http://schemas.microsoft.com/office/drawing/2014/main" id="{CACF7968-ADEA-6FF1-8F29-6D837029E3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4" y="28"/>
              <a:ext cx="1756" cy="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15">
              <a:extLst>
                <a:ext uri="{FF2B5EF4-FFF2-40B4-BE49-F238E27FC236}">
                  <a16:creationId xmlns:a16="http://schemas.microsoft.com/office/drawing/2014/main" id="{A640BC10-0FDA-80CE-E63D-6079EDE9E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0" y="2029"/>
              <a:ext cx="1269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r>
                <a:rPr lang="it-IT" sz="3600" i="1" noProof="1">
                  <a:solidFill>
                    <a:srgbClr val="FFFFFF"/>
                  </a:solidFill>
                  <a:latin typeface="Times New Roman" charset="0"/>
                  <a:cs typeface="ＭＳ Ｐゴシック" charset="0"/>
                </a:rPr>
                <a:t>Anderson</a:t>
              </a: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6BAA0C8-A9DB-B53F-39CE-608AD09C9E27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2F0E468C-18EC-E61C-F62E-25F4405D1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210" y="1205602"/>
            <a:ext cx="6229473" cy="5277748"/>
          </a:xfrm>
          <a:prstGeom prst="rect">
            <a:avLst/>
          </a:prstGeom>
        </p:spPr>
      </p:pic>
      <p:sp>
        <p:nvSpPr>
          <p:cNvPr id="30" name="Paul Dirac predisse l’esistenza del positrone (antiparticella dell’elettrone) nel 1928.…">
            <a:extLst>
              <a:ext uri="{FF2B5EF4-FFF2-40B4-BE49-F238E27FC236}">
                <a16:creationId xmlns:a16="http://schemas.microsoft.com/office/drawing/2014/main" id="{B215117A-0927-F8B7-CE1C-ED293D77D29D}"/>
              </a:ext>
            </a:extLst>
          </p:cNvPr>
          <p:cNvSpPr txBox="1"/>
          <p:nvPr/>
        </p:nvSpPr>
        <p:spPr>
          <a:xfrm>
            <a:off x="268655" y="1205602"/>
            <a:ext cx="2542578" cy="4657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4" tIns="45714" rIns="45714" bIns="45714">
            <a:spAutoFit/>
          </a:bodyPr>
          <a:lstStyle/>
          <a:p>
            <a:pPr defTabSz="455612">
              <a:spcBef>
                <a:spcPts val="100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sz="2000" noProof="1">
                <a:latin typeface="Avenir Book" panose="02000503020000020003" pitchFamily="2" charset="0"/>
                <a:sym typeface="Arial"/>
              </a:rPr>
              <a:t>Paul Dirac predisse l’esistenza del </a:t>
            </a:r>
            <a:r>
              <a:rPr lang="it-IT" sz="2000" b="1" noProof="1">
                <a:solidFill>
                  <a:srgbClr val="FF0000"/>
                </a:solidFill>
                <a:latin typeface="Avenir Book" panose="02000503020000020003" pitchFamily="2" charset="0"/>
                <a:sym typeface="Arial"/>
              </a:rPr>
              <a:t>positrone (antiparticella dell’elettrone) </a:t>
            </a:r>
            <a:r>
              <a:rPr lang="it-IT" sz="2000" noProof="1">
                <a:latin typeface="Avenir Book" panose="02000503020000020003" pitchFamily="2" charset="0"/>
                <a:sym typeface="Arial"/>
              </a:rPr>
              <a:t>nel 1928.</a:t>
            </a:r>
          </a:p>
          <a:p>
            <a:pPr defTabSz="455612">
              <a:spcBef>
                <a:spcPts val="100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sz="2000" noProof="1">
                <a:latin typeface="Avenir Book" panose="02000503020000020003" pitchFamily="2" charset="0"/>
                <a:sym typeface="Arial"/>
              </a:rPr>
              <a:t>L’equazione di Dirac implica che abbia stessa massa dell’elettrone ma carica opposta.</a:t>
            </a:r>
          </a:p>
          <a:p>
            <a:pPr defTabSz="455612">
              <a:spcBef>
                <a:spcPts val="1000"/>
              </a:spcBef>
              <a:buSzTx/>
              <a:buNone/>
              <a:defRPr sz="1800">
                <a:latin typeface="Tahoma"/>
                <a:ea typeface="Tahoma"/>
                <a:cs typeface="Tahoma"/>
                <a:sym typeface="Tahoma"/>
              </a:defRPr>
            </a:pPr>
            <a:r>
              <a:rPr lang="it-IT" sz="2000" noProof="1">
                <a:solidFill>
                  <a:srgbClr val="FF0000"/>
                </a:solidFill>
                <a:latin typeface="Avenir Book" panose="02000503020000020003" pitchFamily="2" charset="0"/>
                <a:sym typeface="Arial"/>
              </a:rPr>
              <a:t>Il positrone e’ stato scoperto da Anderson nel 1932.</a:t>
            </a:r>
          </a:p>
        </p:txBody>
      </p:sp>
    </p:spTree>
    <p:extLst>
      <p:ext uri="{BB962C8B-B14F-4D97-AF65-F5344CB8AC3E}">
        <p14:creationId xmlns:p14="http://schemas.microsoft.com/office/powerpoint/2010/main" val="2152197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25490-D532-8CE3-171F-E16C197D3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DCE1C73-67C1-DADF-DFB4-7C992EC739DE}"/>
              </a:ext>
            </a:extLst>
          </p:cNvPr>
          <p:cNvSpPr/>
          <p:nvPr/>
        </p:nvSpPr>
        <p:spPr>
          <a:xfrm>
            <a:off x="268655" y="173004"/>
            <a:ext cx="80197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noProof="1">
                <a:solidFill>
                  <a:srgbClr val="00B0F0"/>
                </a:solidFill>
                <a:latin typeface="Avenir Book" panose="02000503020000020003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L’antimateria e il servizio alla medicina</a:t>
            </a:r>
          </a:p>
        </p:txBody>
      </p:sp>
      <p:sp>
        <p:nvSpPr>
          <p:cNvPr id="9" name="Google Shape;163;p1">
            <a:extLst>
              <a:ext uri="{FF2B5EF4-FFF2-40B4-BE49-F238E27FC236}">
                <a16:creationId xmlns:a16="http://schemas.microsoft.com/office/drawing/2014/main" id="{D4AF0A81-6770-E651-0E56-CE57BA8A23A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173420" y="648981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 noProof="1" dirty="0" smtClean="0"/>
              <a:t>9</a:t>
            </a:fld>
            <a:endParaRPr lang="it-IT" noProof="1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2B1BBF7-EBB3-DBF5-6FF0-6A6D7854D3FC}"/>
              </a:ext>
            </a:extLst>
          </p:cNvPr>
          <p:cNvCxnSpPr>
            <a:cxnSpLocks/>
          </p:cNvCxnSpPr>
          <p:nvPr/>
        </p:nvCxnSpPr>
        <p:spPr>
          <a:xfrm>
            <a:off x="325873" y="864129"/>
            <a:ext cx="884754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2">
            <a:extLst>
              <a:ext uri="{FF2B5EF4-FFF2-40B4-BE49-F238E27FC236}">
                <a16:creationId xmlns:a16="http://schemas.microsoft.com/office/drawing/2014/main" id="{8D0513F1-218C-7DCF-7290-E7331FF4F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763" y="35037"/>
            <a:ext cx="2093582" cy="2895601"/>
          </a:xfrm>
          <a:prstGeom prst="rect">
            <a:avLst/>
          </a:prstGeom>
        </p:spPr>
      </p:pic>
      <p:pic>
        <p:nvPicPr>
          <p:cNvPr id="3" name="Picture 22" descr="PETnuclear-medicine-brain">
            <a:extLst>
              <a:ext uri="{FF2B5EF4-FFF2-40B4-BE49-F238E27FC236}">
                <a16:creationId xmlns:a16="http://schemas.microsoft.com/office/drawing/2014/main" id="{68D1329B-E6B8-2303-B258-72A84EFE6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1722" y="2476406"/>
            <a:ext cx="4947825" cy="372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23">
            <a:extLst>
              <a:ext uri="{FF2B5EF4-FFF2-40B4-BE49-F238E27FC236}">
                <a16:creationId xmlns:a16="http://schemas.microsoft.com/office/drawing/2014/main" id="{9CB0A14C-A202-8C5B-2746-A0E161D56517}"/>
              </a:ext>
            </a:extLst>
          </p:cNvPr>
          <p:cNvGrpSpPr>
            <a:grpSpLocks/>
          </p:cNvGrpSpPr>
          <p:nvPr/>
        </p:nvGrpSpPr>
        <p:grpSpPr bwMode="auto">
          <a:xfrm>
            <a:off x="268655" y="1755889"/>
            <a:ext cx="4486937" cy="4448175"/>
            <a:chOff x="68" y="1263"/>
            <a:chExt cx="2609" cy="2802"/>
          </a:xfrm>
        </p:grpSpPr>
        <p:pic>
          <p:nvPicPr>
            <p:cNvPr id="5" name="Picture 4" descr="PETsiemens">
              <a:extLst>
                <a:ext uri="{FF2B5EF4-FFF2-40B4-BE49-F238E27FC236}">
                  <a16:creationId xmlns:a16="http://schemas.microsoft.com/office/drawing/2014/main" id="{E9A602A5-884E-62A4-E130-CCE2841C5A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1263"/>
              <a:ext cx="2609" cy="2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15">
              <a:extLst>
                <a:ext uri="{FF2B5EF4-FFF2-40B4-BE49-F238E27FC236}">
                  <a16:creationId xmlns:a16="http://schemas.microsoft.com/office/drawing/2014/main" id="{3E729A4D-605F-9D9C-6C45-D8ACE6E83E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438" y="3294"/>
              <a:ext cx="124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600" b="1" noProof="1"/>
                <a:t>Courtesy of Siemens</a:t>
              </a:r>
            </a:p>
          </p:txBody>
        </p:sp>
      </p:grpSp>
      <p:sp>
        <p:nvSpPr>
          <p:cNvPr id="8" name="Rectangle 6">
            <a:extLst>
              <a:ext uri="{FF2B5EF4-FFF2-40B4-BE49-F238E27FC236}">
                <a16:creationId xmlns:a16="http://schemas.microsoft.com/office/drawing/2014/main" id="{E3689D95-0311-2C65-7E6A-E56166692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367" y="999807"/>
            <a:ext cx="764513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it-IT" sz="2400" noProof="1">
                <a:solidFill>
                  <a:srgbClr val="002060"/>
                </a:solidFill>
                <a:latin typeface="Avenir Book" panose="02000503020000020003" pitchFamily="2" charset="0"/>
                <a:ea typeface="ＭＳ Ｐゴシック" charset="0"/>
                <a:cs typeface="Chalkduster"/>
              </a:rPr>
              <a:t>Una delle applicazioni piu’ interessanti e’ la Positron Emission Tomography (PET)</a:t>
            </a:r>
          </a:p>
        </p:txBody>
      </p:sp>
    </p:spTree>
    <p:extLst>
      <p:ext uri="{BB962C8B-B14F-4D97-AF65-F5344CB8AC3E}">
        <p14:creationId xmlns:p14="http://schemas.microsoft.com/office/powerpoint/2010/main" val="3273465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</TotalTime>
  <Words>1418</Words>
  <Application>Microsoft Macintosh PowerPoint</Application>
  <PresentationFormat>Widescreen</PresentationFormat>
  <Paragraphs>235</Paragraphs>
  <Slides>28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Aptos</vt:lpstr>
      <vt:lpstr>Aptos Display</vt:lpstr>
      <vt:lpstr>Arial</vt:lpstr>
      <vt:lpstr>Avenir Book</vt:lpstr>
      <vt:lpstr>Bookman Old Style</vt:lpstr>
      <vt:lpstr>Candara</vt:lpstr>
      <vt:lpstr>Chalkboard</vt:lpstr>
      <vt:lpstr>Comic Sans MS</vt:lpstr>
      <vt:lpstr>Courier New</vt:lpstr>
      <vt:lpstr>Helvetica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Mauro Iodice</dc:creator>
  <cp:lastModifiedBy>Mauro Iodice</cp:lastModifiedBy>
  <cp:revision>7</cp:revision>
  <dcterms:created xsi:type="dcterms:W3CDTF">2026-02-08T22:40:21Z</dcterms:created>
  <dcterms:modified xsi:type="dcterms:W3CDTF">2026-03-11T23:59:03Z</dcterms:modified>
</cp:coreProperties>
</file>