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43" r:id="rId2"/>
    <p:sldId id="345" r:id="rId3"/>
    <p:sldId id="347" r:id="rId4"/>
    <p:sldId id="256" r:id="rId5"/>
    <p:sldId id="349" r:id="rId6"/>
    <p:sldId id="350" r:id="rId7"/>
    <p:sldId id="353" r:id="rId8"/>
    <p:sldId id="354" r:id="rId9"/>
    <p:sldId id="355" r:id="rId10"/>
    <p:sldId id="34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95" autoAdjust="0"/>
  </p:normalViewPr>
  <p:slideViewPr>
    <p:cSldViewPr snapToGrid="0">
      <p:cViewPr varScale="1">
        <p:scale>
          <a:sx n="66" d="100"/>
          <a:sy n="66" d="100"/>
        </p:scale>
        <p:origin x="6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BCB637-8F19-4049-B685-9622580455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8D451-021B-4034-84DE-F2369538E6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5AADB-056B-40F7-9EF1-F3E97EE6989A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D855B9-C13F-419E-B51B-92D0FAED85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D3725-3E3C-4D9D-9E13-60F08545B5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466B4-DE39-4433-BEAE-1BA710D5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61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C7E2D-12D8-43C1-86CE-7D7371C7C7C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37736-61ED-4D44-B515-97C70C4E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7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Andrini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Greta (SPARQS-Torino)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Balconi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Lorenzo (ECHO-MAGNET-Milano)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Margotti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Lorenzo (PHASE-gamma-Bologna)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Khwairakpam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Omorjit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Singh (HILLIS-LNL)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Giovannetti Matteo (MSPC-LNF)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Battestini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(PROBE-TIFPA)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7736-61ED-4D44-B515-97C70C4EA0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94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Andrini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Greta (SPARQS-Torino)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Balconi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Lorenzo (ECHO-MAGNET-Milano)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Margotti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Lorenzo (PHASE-gamma-Bologna)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Khwairakpam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Omorjit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Singh (HILLIS-LNL)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Giovannetti Matteo (MSPC-LNF)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Battestini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(PROBE-TIFPA)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7736-61ED-4D44-B515-97C70C4EA0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7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32D1B-23AB-4854-8BE2-730DFBD40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A2941-8380-43BA-8155-366EE16DB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75D96-5113-44BD-83ED-FC7ACF024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BF3-38B3-43B8-B5B6-1D72120EAA42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BE093-580D-4E4E-A61F-99EDFEE9C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EAE2D-BE05-4FD2-9DEF-63B40CD2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59C6-2047-4911-9745-2189E45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7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966F-A66E-44E2-80AD-7616BD263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2700ED-77EE-48F5-B130-01A3A60ED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B7D1B-E09B-461B-9C22-05885DAA8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BF3-38B3-43B8-B5B6-1D72120EAA42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E9995-E6EF-4C5F-9DFA-94B396099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F58EA-7D02-4E04-9656-845A66AC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59C6-2047-4911-9745-2189E45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2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2B642-6128-43CD-BAF4-DC6C4F5D11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FFC99C-98D8-4C74-958E-703D13DB7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8CE50-BF2B-4A26-89AC-690B95F32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BF3-38B3-43B8-B5B6-1D72120EAA42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9AD0F-A7C6-400B-A6E5-7EE1A86C4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28B1F-1843-4D4E-A83B-6DAB0823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59C6-2047-4911-9745-2189E45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73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28"/>
          <p:cNvSpPr/>
          <p:nvPr userDrawn="1"/>
        </p:nvSpPr>
        <p:spPr>
          <a:xfrm>
            <a:off x="0" y="6229351"/>
            <a:ext cx="12192000" cy="638175"/>
          </a:xfrm>
          <a:prstGeom prst="rect">
            <a:avLst/>
          </a:prstGeom>
          <a:solidFill>
            <a:srgbClr val="002A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>
              <a:solidFill>
                <a:prstClr val="white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1098301" cy="4525963"/>
          </a:xfrm>
        </p:spPr>
        <p:txBody>
          <a:bodyPr/>
          <a:lstStyle>
            <a:lvl1pPr>
              <a:defRPr sz="2600">
                <a:latin typeface="Comic Sans MS" panose="030F0702030302020204" pitchFamily="66" charset="0"/>
              </a:defRPr>
            </a:lvl1pPr>
            <a:lvl2pPr>
              <a:defRPr sz="2400">
                <a:latin typeface="Comic Sans MS" panose="030F0702030302020204" pitchFamily="66" charset="0"/>
              </a:defRPr>
            </a:lvl2pPr>
            <a:lvl3pPr>
              <a:defRPr sz="2000">
                <a:latin typeface="Comic Sans MS" panose="030F0702030302020204" pitchFamily="66" charset="0"/>
              </a:defRPr>
            </a:lvl3pPr>
            <a:lvl4pPr>
              <a:defRPr sz="1800">
                <a:latin typeface="Comic Sans MS" panose="030F0702030302020204" pitchFamily="66" charset="0"/>
              </a:defRPr>
            </a:lvl4pPr>
            <a:lvl5pPr>
              <a:defRPr sz="1600">
                <a:latin typeface="Comic Sans MS" panose="030F0702030302020204" pitchFamily="66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84695" y="139166"/>
            <a:ext cx="11441391" cy="840400"/>
          </a:xfrm>
          <a:noFill/>
        </p:spPr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it-IT" sz="3200" b="1" kern="12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11398251" y="6365876"/>
            <a:ext cx="620183" cy="365125"/>
          </a:xfrm>
        </p:spPr>
        <p:txBody>
          <a:bodyPr/>
          <a:lstStyle>
            <a:lvl1pPr defTabSz="457200">
              <a:defRPr sz="18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5CC69D5F-3D4F-4381-AC5C-F7E4450AA2D3}" type="slidenum">
              <a:rPr lang="it-IT" altLang="it-IT" smtClean="0"/>
              <a:pPr/>
              <a:t>‹#›</a:t>
            </a:fld>
            <a:endParaRPr lang="it-IT" altLang="it-IT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2AB8FB-4AE5-48BA-A65F-C6637CA451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27" y="6195190"/>
            <a:ext cx="1440000" cy="66281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18B060-4232-4B2D-840C-C8CB5D2FC90A}"/>
              </a:ext>
            </a:extLst>
          </p:cNvPr>
          <p:cNvSpPr/>
          <p:nvPr userDrawn="1"/>
        </p:nvSpPr>
        <p:spPr>
          <a:xfrm>
            <a:off x="5117082" y="6408732"/>
            <a:ext cx="53832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1200" dirty="0">
                <a:solidFill>
                  <a:prstClr val="white"/>
                </a:solidFill>
                <a:latin typeface="Comic Sans MS" panose="030F0702030302020204" pitchFamily="66" charset="0"/>
              </a:rPr>
              <a:t>Gruppo V – Febbraio 2026 – Consiglio di Sezione, INFN Sezione di Milano</a:t>
            </a:r>
          </a:p>
        </p:txBody>
      </p:sp>
    </p:spTree>
    <p:extLst>
      <p:ext uri="{BB962C8B-B14F-4D97-AF65-F5344CB8AC3E}">
        <p14:creationId xmlns:p14="http://schemas.microsoft.com/office/powerpoint/2010/main" val="1321981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0DE7E-3EB5-44BF-905A-6C04179F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F7A2E-D63D-49DF-9BE7-C667ADA5C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D6CAC-CEC6-4A32-8317-F27C80FD7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BF3-38B3-43B8-B5B6-1D72120EAA42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C50F4-42DC-4D3F-97F3-A9B27A01F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13147-3B02-4B05-AB5D-67A216A9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59C6-2047-4911-9745-2189E45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8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C4612-3C20-4527-8008-7AAD3E46F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475B0-20F9-4F5F-B4F8-66A282B05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78E76-72B1-4980-8D79-DF3AD8E0F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BF3-38B3-43B8-B5B6-1D72120EAA42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E4B95-81B2-4409-9BD1-7FD1304F2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9F969-16AD-4586-8552-FC76F4D0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59C6-2047-4911-9745-2189E45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4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A02A7-DA9F-4142-B6F4-5C858A72B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E1933-3654-4CD5-821A-91ED1A3E6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A54A4-EB60-4C57-BFAC-17D1B0A84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EA695-C600-4DB5-9DE1-D67CB69A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BF3-38B3-43B8-B5B6-1D72120EAA42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A172B-B59B-45B0-BF58-9F8ED8FD8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B7A33-6092-494F-B79B-309CEC27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59C6-2047-4911-9745-2189E45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2A11A-3C81-460A-B0F4-791202ED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EF6DA-7448-4B4D-8757-5F78BCCD2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DA753-A1B9-4CA3-BEE1-1B542DD45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05D522-56AC-4BFD-83BE-FDFF91316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51C875-DBFA-4CAF-A7B7-ED133DB99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4223B2-1B50-420B-A28F-E59BE1A60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BF3-38B3-43B8-B5B6-1D72120EAA42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35DF1-26B3-4A16-B283-422F60B58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A43C0E-DF30-4C1C-AF01-0FA1D139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59C6-2047-4911-9745-2189E45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3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D5057-2B60-4192-BE2E-A038D323C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9CC18-D9C0-4012-81EC-AA54CE6E7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BF3-38B3-43B8-B5B6-1D72120EAA42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11967-D2BF-46B1-8ACF-82A73691B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D605B-3C93-47C9-B56D-C608B57F6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59C6-2047-4911-9745-2189E45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87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806236-F74B-48B0-AF69-FEADD92BD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BF3-38B3-43B8-B5B6-1D72120EAA42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05B962-48BA-415C-85E7-5792D771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2A048-35CA-46AA-9F91-B84317F6D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59C6-2047-4911-9745-2189E45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86DCB-3A3C-4085-B9D6-1F401DC4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01B59-575E-4985-A5CE-0F0E6345F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39AAAC-DCF5-47EB-9138-14F233376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BB412-055D-4736-A69B-BC17CE3FD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BF3-38B3-43B8-B5B6-1D72120EAA42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F0FEC-F90D-42F7-8448-19E470DA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C6E4-B50A-4192-BE1F-900D81BB5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59C6-2047-4911-9745-2189E45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3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2943-859E-4D8F-841F-9CBB42DA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46C16D-587E-4C8D-9A18-2FB56821F1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7DCBB-653D-4741-9083-ABBE7C5C8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E0CCF-7E1B-450F-B65B-949DFA5E1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BF3-38B3-43B8-B5B6-1D72120EAA42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2F0B7-029E-44BA-A41B-C287BB409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585BE-55A8-46E3-9DB7-516D5903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59C6-2047-4911-9745-2189E45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1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8394BB-77D9-4189-A416-6A5F783B5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A455D-6355-4AE4-9809-A2B293954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FA1B9-C077-4EFA-A43D-92ACA984D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C9BF3-38B3-43B8-B5B6-1D72120EAA42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A98F5-0DBA-42D2-A169-E4AD10172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796A2-1398-4DF4-8C46-22ED029DD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159C6-2047-4911-9745-2189E45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6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hyperlink" Target="https://www.mur.gov.it/sites/default/files/2022-06/Piano_Nazionale_per_la_Scienza_Aperta.pdf" TargetMode="External"/><Relationship Id="rId7" Type="http://schemas.openxmlformats.org/officeDocument/2006/relationships/hyperlink" Target="https://web.infn.it/openscience/consigli-per-la-pubblicazione" TargetMode="External"/><Relationship Id="rId2" Type="http://schemas.openxmlformats.org/officeDocument/2006/relationships/hyperlink" Target="https://web.infn.it/openscience/wp-content/uploads/2023/07/PNSA-assi-di-intervento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i.org/10.15161/oar.it/143269" TargetMode="External"/><Relationship Id="rId5" Type="http://schemas.openxmlformats.org/officeDocument/2006/relationships/hyperlink" Target="https://web.infn.it/openscience/wp-content/uploads/2024/09/INFNDisciplinareAccessoProdottiDelibera16717_cd.pdf" TargetMode="External"/><Relationship Id="rId4" Type="http://schemas.openxmlformats.org/officeDocument/2006/relationships/hyperlink" Target="https://www.presid.infn.it/index.php/it/giunta-esecutiva-e-consiglio-direttivo/riunioni-consiglio-direttivo/riunioni-cd-2023/9-consiglio-direttivo/422-elenco-delibere-cd-21-luglio-2023" TargetMode="Externa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s://agenda.infn.it/e/secondocorsonazionalescienzaaperta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s://agenda.infn.it/e/secondocorsonazionalescienzaaperta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s://agenda.infn.it/e/secondocorsonazionalescienzaaperta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82D977-0530-452B-8214-90D5887D8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 5 @ Milano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BBC4F0E-902B-4EE1-88DF-325B9D3CA00D}"/>
              </a:ext>
            </a:extLst>
          </p:cNvPr>
          <p:cNvSpPr txBox="1">
            <a:spLocks/>
          </p:cNvSpPr>
          <p:nvPr/>
        </p:nvSpPr>
        <p:spPr>
          <a:xfrm>
            <a:off x="1" y="5413810"/>
            <a:ext cx="7026442" cy="840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it-IT" sz="3200" b="1" kern="12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Chiara Guazzoni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6F0902-06FF-48B2-A3E9-D1E86A1936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2480"/>
            <a:ext cx="12192000" cy="52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64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659AFE-3207-4D17-B6FD-3CF34DD5B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5" y="-111084"/>
            <a:ext cx="11441391" cy="840400"/>
          </a:xfrm>
        </p:spPr>
        <p:txBody>
          <a:bodyPr>
            <a:normAutofit/>
          </a:bodyPr>
          <a:lstStyle/>
          <a:p>
            <a:r>
              <a:rPr lang="en-US" dirty="0"/>
              <a:t>Sigle </a:t>
            </a:r>
            <a:r>
              <a:rPr lang="en-US" dirty="0" err="1"/>
              <a:t>presso</a:t>
            </a:r>
            <a:r>
              <a:rPr lang="en-US" dirty="0"/>
              <a:t> la </a:t>
            </a:r>
            <a:r>
              <a:rPr lang="en-US" dirty="0" err="1"/>
              <a:t>Sezione</a:t>
            </a:r>
            <a:r>
              <a:rPr lang="en-US" dirty="0"/>
              <a:t> di Milano per 2026: 31</a:t>
            </a:r>
          </a:p>
        </p:txBody>
      </p:sp>
      <p:sp>
        <p:nvSpPr>
          <p:cNvPr id="5" name="CasellaDiTesto 6">
            <a:extLst>
              <a:ext uri="{FF2B5EF4-FFF2-40B4-BE49-F238E27FC236}">
                <a16:creationId xmlns:a16="http://schemas.microsoft.com/office/drawing/2014/main" id="{43C66F1C-672B-45ED-85C7-1A8474E4D96D}"/>
              </a:ext>
            </a:extLst>
          </p:cNvPr>
          <p:cNvSpPr txBox="1"/>
          <p:nvPr/>
        </p:nvSpPr>
        <p:spPr>
          <a:xfrm>
            <a:off x="-2" y="461847"/>
            <a:ext cx="69301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q"/>
              <a:defRPr/>
            </a:pPr>
            <a:r>
              <a:rPr lang="it-IT" b="1" dirty="0">
                <a:solidFill>
                  <a:prstClr val="black"/>
                </a:solidFill>
                <a:latin typeface="Comic Sans MS" panose="030F0702030302020204" pitchFamily="66" charset="0"/>
              </a:rPr>
              <a:t>Continuano con responsabilità Nazionale (4 + 2 call):</a:t>
            </a:r>
          </a:p>
          <a:p>
            <a:pPr marL="285750" indent="-285750" defTabSz="1166813">
              <a:buFont typeface="Wingdings" panose="05000000000000000000" pitchFamily="2" charset="2"/>
              <a:buChar char="§"/>
              <a:tabLst>
                <a:tab pos="1255713" algn="l"/>
                <a:tab pos="1884363" algn="l"/>
                <a:tab pos="2333625" algn="l"/>
              </a:tabLst>
              <a:defRPr/>
            </a:pP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ANNA 	                  (2024)  RN e RL Carlo Fiorini</a:t>
            </a:r>
          </a:p>
          <a:p>
            <a:pPr marL="285750" indent="-285750" defTabSz="1166813">
              <a:buFont typeface="Wingdings" panose="05000000000000000000" pitchFamily="2" charset="2"/>
              <a:buChar char="§"/>
              <a:tabLst>
                <a:tab pos="1255713" algn="l"/>
                <a:tab pos="1884363" algn="l"/>
                <a:tab pos="2333625" algn="l"/>
              </a:tabLst>
              <a:defRPr/>
            </a:pP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ASTAROTH-BEYOND (2025) RN e RL D. D’Angelo</a:t>
            </a:r>
          </a:p>
          <a:p>
            <a:pPr marL="285750" indent="-285750" defTabSz="1166813">
              <a:buFont typeface="Wingdings" panose="05000000000000000000" pitchFamily="2" charset="2"/>
              <a:buChar char="§"/>
              <a:tabLst>
                <a:tab pos="1255713" algn="l"/>
                <a:tab pos="1884363" algn="l"/>
                <a:tab pos="2333625" algn="l"/>
              </a:tabLst>
              <a:defRPr/>
            </a:pP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HB2TF*	                  (2023) RN e RL  Dario Giove CALL PROLUNGATO </a:t>
            </a:r>
            <a:endParaRPr lang="it-IT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 defTabSz="1166813">
              <a:buFont typeface="Wingdings" panose="05000000000000000000" pitchFamily="2" charset="2"/>
              <a:buChar char="§"/>
              <a:tabLst>
                <a:tab pos="1255713" algn="l"/>
                <a:tab pos="1884363" algn="l"/>
                <a:tab pos="2333625" algn="l"/>
              </a:tabLst>
              <a:defRPr/>
            </a:pP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SIG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                               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(2022) RN Marco </a:t>
            </a:r>
            <a:r>
              <a:rPr lang="it-IT" b="1" dirty="0" err="1">
                <a:solidFill>
                  <a:srgbClr val="C00000"/>
                </a:solidFill>
                <a:latin typeface="Calibri" panose="020F0502020204030204" pitchFamily="34" charset="0"/>
              </a:rPr>
              <a:t>Prioli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         CALL</a:t>
            </a:r>
          </a:p>
          <a:p>
            <a:pPr marL="285750" lvl="0" indent="-285750" defTabSz="1166813">
              <a:buFont typeface="Wingdings" panose="05000000000000000000" pitchFamily="2" charset="2"/>
              <a:buChar char="§"/>
              <a:tabLst>
                <a:tab pos="1255713" algn="l"/>
                <a:tab pos="1884363" algn="l"/>
                <a:tab pos="2333625" algn="l"/>
              </a:tabLst>
              <a:defRPr/>
            </a:pP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SPOC  	                  (2024) RN e RL Giacomo Borghi</a:t>
            </a:r>
          </a:p>
          <a:p>
            <a:pPr marL="285750" lvl="0" indent="-285750" defTabSz="1166813">
              <a:buFont typeface="Wingdings" panose="05000000000000000000" pitchFamily="2" charset="2"/>
              <a:buChar char="§"/>
              <a:tabLst>
                <a:tab pos="1255713" algn="l"/>
                <a:tab pos="1884363" algn="l"/>
                <a:tab pos="2333625" algn="l"/>
              </a:tabLst>
              <a:defRPr/>
            </a:pP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T4QC 	                  (2024) RN e RL Simone </a:t>
            </a:r>
            <a:r>
              <a:rPr lang="it-IT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Cialdi</a:t>
            </a:r>
            <a:endParaRPr lang="it-IT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 defTabSz="1166813">
              <a:tabLst>
                <a:tab pos="1255713" algn="l"/>
                <a:tab pos="1884363" algn="l"/>
                <a:tab pos="2333625" algn="l"/>
              </a:tabLst>
              <a:defRPr/>
            </a:pPr>
            <a:endParaRPr lang="it-IT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 defTabSz="914400">
              <a:buFont typeface="Wingdings" panose="05000000000000000000" pitchFamily="2" charset="2"/>
              <a:buChar char="§"/>
              <a:defRPr/>
            </a:pPr>
            <a:endParaRPr lang="it-IT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asellaDiTesto 6">
            <a:extLst>
              <a:ext uri="{FF2B5EF4-FFF2-40B4-BE49-F238E27FC236}">
                <a16:creationId xmlns:a16="http://schemas.microsoft.com/office/drawing/2014/main" id="{F1D2B6F9-DE9A-48B0-95F5-097627026648}"/>
              </a:ext>
            </a:extLst>
          </p:cNvPr>
          <p:cNvSpPr txBox="1"/>
          <p:nvPr/>
        </p:nvSpPr>
        <p:spPr>
          <a:xfrm>
            <a:off x="0" y="2329151"/>
            <a:ext cx="72189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q"/>
              <a:defRPr/>
            </a:pPr>
            <a:r>
              <a:rPr lang="it-IT" b="1" dirty="0">
                <a:solidFill>
                  <a:prstClr val="black"/>
                </a:solidFill>
                <a:latin typeface="Comic Sans MS" panose="030F0702030302020204" pitchFamily="66" charset="0"/>
              </a:rPr>
              <a:t>Continuano con responsabilità Locale (11 + 2 </a:t>
            </a:r>
            <a:r>
              <a:rPr lang="it-IT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prolung</a:t>
            </a:r>
            <a:r>
              <a:rPr lang="it-IT" b="1" dirty="0">
                <a:solidFill>
                  <a:prstClr val="black"/>
                </a:solidFill>
                <a:latin typeface="Comic Sans MS" panose="030F0702030302020204" pitchFamily="66" charset="0"/>
              </a:rPr>
              <a:t>.):</a:t>
            </a:r>
          </a:p>
          <a:p>
            <a:pPr marL="285750" lvl="0" indent="-285750" defTabSz="1076325">
              <a:buFont typeface="Wingdings" panose="05000000000000000000" pitchFamily="2" charset="2"/>
              <a:buChar char="§"/>
              <a:tabLst>
                <a:tab pos="1344613" algn="l"/>
                <a:tab pos="1527175" algn="l"/>
                <a:tab pos="1974850" algn="l"/>
              </a:tabLst>
              <a:defRPr/>
            </a:pP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AIM_MIA 		         (2025) RL Cristina </a:t>
            </a:r>
            <a:r>
              <a:rPr lang="it-IT" b="1" dirty="0" err="1">
                <a:solidFill>
                  <a:srgbClr val="4E8542"/>
                </a:solidFill>
                <a:latin typeface="Calibri" panose="020F0502020204030204" pitchFamily="34" charset="0"/>
              </a:rPr>
              <a:t>Lenardi</a:t>
            </a:r>
            <a:endParaRPr lang="it-IT" b="1" dirty="0">
              <a:solidFill>
                <a:srgbClr val="4E8542"/>
              </a:solidFill>
              <a:latin typeface="Calibri" panose="020F0502020204030204" pitchFamily="34" charset="0"/>
            </a:endParaRPr>
          </a:p>
          <a:p>
            <a:pPr marL="285750" lvl="0" indent="-285750" defTabSz="1076325">
              <a:buFont typeface="Wingdings" panose="05000000000000000000" pitchFamily="2" charset="2"/>
              <a:buChar char="§"/>
              <a:tabLst>
                <a:tab pos="1344613" algn="l"/>
                <a:tab pos="1527175" algn="l"/>
                <a:tab pos="1974850" algn="l"/>
              </a:tabLst>
              <a:defRPr/>
            </a:pP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ASIX		         (2025) RL Alberto Stabile</a:t>
            </a:r>
          </a:p>
          <a:p>
            <a:pPr marL="285750" lvl="0" indent="-285750" defTabSz="1076325">
              <a:buFont typeface="Wingdings" panose="05000000000000000000" pitchFamily="2" charset="2"/>
              <a:buChar char="§"/>
              <a:tabLst>
                <a:tab pos="1344613" algn="l"/>
                <a:tab pos="1527175" algn="l"/>
                <a:tab pos="1974850" algn="l"/>
              </a:tabLst>
              <a:defRPr/>
            </a:pP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ASPIDES 		         (2025) RL  Romualdo Santoro</a:t>
            </a:r>
          </a:p>
          <a:p>
            <a:pPr marL="285750" lvl="0" indent="-285750" defTabSz="1076325">
              <a:buFont typeface="Wingdings" panose="05000000000000000000" pitchFamily="2" charset="2"/>
              <a:buChar char="§"/>
              <a:tabLst>
                <a:tab pos="1344613" algn="l"/>
                <a:tab pos="1527175" algn="l"/>
                <a:tab pos="1974850" algn="l"/>
              </a:tabLst>
              <a:defRPr/>
            </a:pP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ATOMIQA			(2025) RL Alberto </a:t>
            </a:r>
            <a:r>
              <a:rPr lang="it-IT" b="1" dirty="0" err="1">
                <a:solidFill>
                  <a:srgbClr val="4E8542"/>
                </a:solidFill>
                <a:latin typeface="Calibri" panose="020F0502020204030204" pitchFamily="34" charset="0"/>
              </a:rPr>
              <a:t>Fazzi</a:t>
            </a: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 </a:t>
            </a:r>
          </a:p>
          <a:p>
            <a:pPr marL="285750" lvl="0" indent="-285750" defTabSz="1076325">
              <a:buFont typeface="Wingdings" panose="05000000000000000000" pitchFamily="2" charset="2"/>
              <a:buChar char="§"/>
              <a:tabLst>
                <a:tab pos="1344613" algn="l"/>
                <a:tab pos="1527175" algn="l"/>
                <a:tab pos="1974850" algn="l"/>
              </a:tabLst>
              <a:defRPr/>
            </a:pP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ATHENAE 		         (2025) RL  Dario Giannotti </a:t>
            </a:r>
          </a:p>
          <a:p>
            <a:pPr marL="285750" indent="-285750" defTabSz="1076325">
              <a:buFont typeface="Wingdings" panose="05000000000000000000" pitchFamily="2" charset="2"/>
              <a:buChar char="§"/>
              <a:tabLst>
                <a:tab pos="1344613" algn="l"/>
                <a:tab pos="1527175" algn="l"/>
                <a:tab pos="1974850" algn="l"/>
              </a:tabLst>
              <a:defRPr/>
            </a:pP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CUPRUM_TTD*     (2023) RL  Flavia Groppi PROLUNGATO</a:t>
            </a:r>
          </a:p>
          <a:p>
            <a:pPr marL="285750" indent="-285750" defTabSz="1076325">
              <a:buFont typeface="Wingdings" panose="05000000000000000000" pitchFamily="2" charset="2"/>
              <a:buChar char="§"/>
              <a:tabLst>
                <a:tab pos="1344613" algn="l"/>
                <a:tab pos="1527175" algn="l"/>
                <a:tab pos="1974850" algn="l"/>
              </a:tabLst>
              <a:defRPr/>
            </a:pPr>
            <a:r>
              <a:rPr lang="it-IT" b="1" dirty="0" err="1">
                <a:solidFill>
                  <a:srgbClr val="4E8542"/>
                </a:solidFill>
                <a:latin typeface="Calibri" panose="020F0502020204030204" pitchFamily="34" charset="0"/>
              </a:rPr>
              <a:t>HardLife</a:t>
            </a: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 	             (2024) RL  Vera Bernardoni</a:t>
            </a:r>
          </a:p>
          <a:p>
            <a:pPr marL="285750" indent="-285750" defTabSz="1076325">
              <a:buFont typeface="Wingdings" panose="05000000000000000000" pitchFamily="2" charset="2"/>
              <a:buChar char="§"/>
              <a:tabLst>
                <a:tab pos="1344613" algn="l"/>
                <a:tab pos="1527175" algn="l"/>
                <a:tab pos="1974850" algn="l"/>
              </a:tabLst>
              <a:defRPr/>
            </a:pP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MATHER3D*	         (2023) RL  Ivan Veronese PROLUNGATO</a:t>
            </a:r>
          </a:p>
          <a:p>
            <a:pPr marL="285750" lvl="0" indent="-285750" defTabSz="1076325">
              <a:buFont typeface="Wingdings" panose="05000000000000000000" pitchFamily="2" charset="2"/>
              <a:buChar char="§"/>
              <a:tabLst>
                <a:tab pos="1344613" algn="l"/>
                <a:tab pos="1527175" algn="l"/>
                <a:tab pos="1974850" algn="l"/>
              </a:tabLst>
              <a:defRPr/>
            </a:pP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MOZART		         (2025) RL  Francesco Broggi</a:t>
            </a:r>
          </a:p>
          <a:p>
            <a:pPr marL="285750" lvl="0" indent="-285750" defTabSz="1076325">
              <a:buFont typeface="Wingdings" panose="05000000000000000000" pitchFamily="2" charset="2"/>
              <a:buChar char="§"/>
              <a:tabLst>
                <a:tab pos="1344613" algn="l"/>
                <a:tab pos="1527175" algn="l"/>
                <a:tab pos="1974850" algn="l"/>
              </a:tabLst>
              <a:defRPr/>
            </a:pP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NEXT_NAMASSTE (2025) RL  Paolo Arosio</a:t>
            </a:r>
          </a:p>
          <a:p>
            <a:pPr marL="285750" lvl="0" indent="-285750" defTabSz="1076325">
              <a:buFont typeface="Wingdings" panose="05000000000000000000" pitchFamily="2" charset="2"/>
              <a:buChar char="§"/>
              <a:tabLst>
                <a:tab pos="1076325" algn="l"/>
                <a:tab pos="1527175" algn="l"/>
                <a:tab pos="1974850" algn="l"/>
              </a:tabLst>
              <a:defRPr/>
            </a:pP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Plasma4Beam2     (2024) RL  Massimiliano </a:t>
            </a:r>
            <a:r>
              <a:rPr lang="it-IT" b="1" dirty="0" err="1">
                <a:solidFill>
                  <a:srgbClr val="C00000"/>
                </a:solidFill>
                <a:latin typeface="Calibri" panose="020F0502020204030204" pitchFamily="34" charset="0"/>
              </a:rPr>
              <a:t>Romè</a:t>
            </a:r>
            <a:endParaRPr lang="it-IT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285750" indent="-285750" defTabSz="1076325">
              <a:buFont typeface="Wingdings" panose="05000000000000000000" pitchFamily="2" charset="2"/>
              <a:buChar char="§"/>
              <a:tabLst>
                <a:tab pos="1076325" algn="l"/>
                <a:tab pos="1527175" algn="l"/>
                <a:tab pos="1974850" algn="l"/>
              </a:tabLst>
              <a:defRPr/>
            </a:pP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QUARTET	          (2025) RL  Stefano </a:t>
            </a:r>
            <a:r>
              <a:rPr lang="it-IT" b="1" dirty="0" err="1">
                <a:solidFill>
                  <a:srgbClr val="4E8542"/>
                </a:solidFill>
                <a:latin typeface="Calibri" panose="020F0502020204030204" pitchFamily="34" charset="0"/>
              </a:rPr>
              <a:t>Carrazza</a:t>
            </a:r>
            <a:endParaRPr lang="it-IT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285750" lvl="0" indent="-285750" defTabSz="1076325">
              <a:buFont typeface="Wingdings" panose="05000000000000000000" pitchFamily="2" charset="2"/>
              <a:buChar char="§"/>
              <a:tabLst>
                <a:tab pos="1076325" algn="l"/>
                <a:tab pos="1344613" algn="l"/>
                <a:tab pos="1974850" algn="l"/>
              </a:tabLst>
              <a:defRPr/>
            </a:pPr>
            <a:r>
              <a:rPr lang="it-IT" b="1" dirty="0" err="1">
                <a:solidFill>
                  <a:srgbClr val="C00000"/>
                </a:solidFill>
                <a:latin typeface="Calibri" panose="020F0502020204030204" pitchFamily="34" charset="0"/>
              </a:rPr>
              <a:t>SL_betatest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 	(2024)  RL  Andrea R. Rossi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  <a:defRPr/>
            </a:pPr>
            <a:endParaRPr lang="it-IT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A781A91-5B0E-450B-8781-4CF1454481FC}"/>
              </a:ext>
            </a:extLst>
          </p:cNvPr>
          <p:cNvSpPr txBox="1"/>
          <p:nvPr/>
        </p:nvSpPr>
        <p:spPr>
          <a:xfrm>
            <a:off x="6789683" y="481098"/>
            <a:ext cx="5719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q"/>
              <a:defRPr/>
            </a:pPr>
            <a:r>
              <a:rPr lang="it-IT" b="1" dirty="0">
                <a:solidFill>
                  <a:prstClr val="black"/>
                </a:solidFill>
                <a:latin typeface="Comic Sans MS" panose="030F0702030302020204" pitchFamily="66" charset="0"/>
              </a:rPr>
              <a:t>Chiudono a fine 2025</a:t>
            </a:r>
          </a:p>
          <a:p>
            <a:pPr marL="285750" lvl="0" indent="-285750" defTabSz="914400">
              <a:buFont typeface="Wingdings" panose="05000000000000000000" pitchFamily="2" charset="2"/>
              <a:buChar char="§"/>
              <a:tabLst>
                <a:tab pos="1343025" algn="l"/>
                <a:tab pos="1971675" algn="l"/>
                <a:tab pos="2333625" algn="l"/>
              </a:tabLst>
              <a:defRPr/>
            </a:pP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FUSION 	(2023)	        RL  Davide </a:t>
            </a:r>
            <a:r>
              <a:rPr lang="it-IT" b="1" dirty="0" err="1">
                <a:solidFill>
                  <a:srgbClr val="C00000"/>
                </a:solidFill>
                <a:latin typeface="Calibri" panose="020F0502020204030204" pitchFamily="34" charset="0"/>
              </a:rPr>
              <a:t>Bortot</a:t>
            </a:r>
            <a:endParaRPr lang="it-IT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285750" indent="-285750" defTabSz="1076325">
              <a:buFont typeface="Wingdings" panose="05000000000000000000" pitchFamily="2" charset="2"/>
              <a:buChar char="§"/>
              <a:tabLst>
                <a:tab pos="1344613" algn="l"/>
                <a:tab pos="1527175" algn="l"/>
                <a:tab pos="1974850" algn="l"/>
              </a:tabLst>
              <a:defRPr/>
            </a:pP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HIDRA2	(2022)	        RL  Romualdo Santoro  CALL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  <a:tabLst>
                <a:tab pos="1343025" algn="l"/>
                <a:tab pos="1971675" algn="l"/>
                <a:tab pos="2333625" algn="l"/>
              </a:tabLst>
              <a:defRPr/>
            </a:pP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FRIDA  </a:t>
            </a:r>
            <a:r>
              <a:rPr lang="it-IT" b="1" dirty="0">
                <a:solidFill>
                  <a:srgbClr val="604878"/>
                </a:solidFill>
                <a:latin typeface="Calibri" panose="020F0502020204030204" pitchFamily="34" charset="0"/>
              </a:rPr>
              <a:t>        </a:t>
            </a: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(2022)        RL  Silvia Muraro            CALL</a:t>
            </a:r>
          </a:p>
        </p:txBody>
      </p:sp>
      <p:sp>
        <p:nvSpPr>
          <p:cNvPr id="8" name="CasellaDiTesto 6">
            <a:extLst>
              <a:ext uri="{FF2B5EF4-FFF2-40B4-BE49-F238E27FC236}">
                <a16:creationId xmlns:a16="http://schemas.microsoft.com/office/drawing/2014/main" id="{90191FE6-D9C8-4777-AC50-036AC48678F9}"/>
              </a:ext>
            </a:extLst>
          </p:cNvPr>
          <p:cNvSpPr txBox="1"/>
          <p:nvPr/>
        </p:nvSpPr>
        <p:spPr>
          <a:xfrm>
            <a:off x="6814684" y="1549503"/>
            <a:ext cx="5579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q"/>
              <a:defRPr/>
            </a:pPr>
            <a:r>
              <a:rPr lang="it-IT" b="1" dirty="0">
                <a:solidFill>
                  <a:prstClr val="black"/>
                </a:solidFill>
                <a:latin typeface="Comic Sans MS" panose="030F0702030302020204" pitchFamily="66" charset="0"/>
              </a:rPr>
              <a:t>Grant Giovani esistenti (2)</a:t>
            </a:r>
          </a:p>
          <a:p>
            <a:pPr marL="285750" lvl="0" indent="-285750" defTabSz="763588">
              <a:buFont typeface="Wingdings" panose="05000000000000000000" pitchFamily="2" charset="2"/>
              <a:buChar char="§"/>
              <a:tabLst>
                <a:tab pos="893763" algn="l"/>
                <a:tab pos="1249363" algn="l"/>
                <a:tab pos="1525588" algn="l"/>
                <a:tab pos="2327275" algn="l"/>
              </a:tabLst>
              <a:defRPr/>
            </a:pP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FERRAD*		(2024)	Luca Frontini PROLUNGATO</a:t>
            </a:r>
          </a:p>
          <a:p>
            <a:pPr marL="285750" lvl="0" indent="-285750" defTabSz="763588">
              <a:buFont typeface="Wingdings" panose="05000000000000000000" pitchFamily="2" charset="2"/>
              <a:buChar char="§"/>
              <a:tabLst>
                <a:tab pos="893763" algn="l"/>
                <a:tab pos="1249363" algn="l"/>
                <a:tab pos="1525588" algn="l"/>
                <a:tab pos="2327275" algn="l"/>
              </a:tabLst>
              <a:defRPr/>
            </a:pP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PRIUMUS		(2025) 	Claudio </a:t>
            </a:r>
            <a:r>
              <a:rPr lang="it-IT" b="1" dirty="0" err="1">
                <a:solidFill>
                  <a:srgbClr val="4E8542"/>
                </a:solidFill>
                <a:latin typeface="Calibri" panose="020F0502020204030204" pitchFamily="34" charset="0"/>
              </a:rPr>
              <a:t>Galelli</a:t>
            </a:r>
            <a:endParaRPr lang="it-IT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asellaDiTesto 6">
            <a:extLst>
              <a:ext uri="{FF2B5EF4-FFF2-40B4-BE49-F238E27FC236}">
                <a16:creationId xmlns:a16="http://schemas.microsoft.com/office/drawing/2014/main" id="{9FF5AFEA-EA1C-4D97-9CBA-9C47A833AA2B}"/>
              </a:ext>
            </a:extLst>
          </p:cNvPr>
          <p:cNvSpPr txBox="1"/>
          <p:nvPr/>
        </p:nvSpPr>
        <p:spPr>
          <a:xfrm>
            <a:off x="6899542" y="3461722"/>
            <a:ext cx="5579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q"/>
              <a:defRPr/>
            </a:pPr>
            <a:r>
              <a:rPr lang="it-IT" b="1" dirty="0">
                <a:solidFill>
                  <a:prstClr val="black"/>
                </a:solidFill>
                <a:latin typeface="Comic Sans MS" panose="030F0702030302020204" pitchFamily="66" charset="0"/>
              </a:rPr>
              <a:t>Proposte approvate con Resp. Nazionale (2)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  <a:tabLst>
                <a:tab pos="1343025" algn="l"/>
                <a:tab pos="1971675" algn="l"/>
                <a:tab pos="2333625" algn="l"/>
              </a:tabLst>
              <a:defRPr/>
            </a:pP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 CIRCE  </a:t>
            </a:r>
            <a:r>
              <a:rPr lang="it-IT" b="1" dirty="0">
                <a:solidFill>
                  <a:srgbClr val="604878"/>
                </a:solidFill>
                <a:latin typeface="Calibri" panose="020F0502020204030204" pitchFamily="34" charset="0"/>
              </a:rPr>
              <a:t>        </a:t>
            </a: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(2026)        RN  Antonio Sarno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  <a:tabLst>
                <a:tab pos="1343025" algn="l"/>
                <a:tab pos="1971675" algn="l"/>
                <a:tab pos="2333625" algn="l"/>
              </a:tabLst>
              <a:defRPr/>
            </a:pP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GIOTTO 	(2026)	        RN Alberto Bacci </a:t>
            </a:r>
          </a:p>
        </p:txBody>
      </p:sp>
      <p:sp>
        <p:nvSpPr>
          <p:cNvPr id="12" name="CasellaDiTesto 6">
            <a:extLst>
              <a:ext uri="{FF2B5EF4-FFF2-40B4-BE49-F238E27FC236}">
                <a16:creationId xmlns:a16="http://schemas.microsoft.com/office/drawing/2014/main" id="{747D8380-D6BC-4A30-B1C4-4D9834B22191}"/>
              </a:ext>
            </a:extLst>
          </p:cNvPr>
          <p:cNvSpPr txBox="1"/>
          <p:nvPr/>
        </p:nvSpPr>
        <p:spPr>
          <a:xfrm>
            <a:off x="6851416" y="4231743"/>
            <a:ext cx="55794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q"/>
              <a:defRPr/>
            </a:pPr>
            <a:r>
              <a:rPr lang="it-IT" b="1" dirty="0">
                <a:solidFill>
                  <a:prstClr val="black"/>
                </a:solidFill>
                <a:latin typeface="Comic Sans MS" panose="030F0702030302020204" pitchFamily="66" charset="0"/>
              </a:rPr>
              <a:t>Proposte approvate con Resp. Locale (6)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  <a:tabLst>
                <a:tab pos="1343025" algn="l"/>
                <a:tab pos="1971675" algn="l"/>
                <a:tab pos="2333625" algn="l"/>
              </a:tabLst>
              <a:defRPr/>
            </a:pP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 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ALAN           (2026)     RL Andrea R. Rossi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  <a:tabLst>
                <a:tab pos="1343025" algn="l"/>
                <a:tab pos="1971675" algn="l"/>
                <a:tab pos="2333625" algn="l"/>
              </a:tabLst>
              <a:defRPr/>
            </a:pP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CARMA 	  (2026)     RL Vera Bernardoni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  <a:tabLst>
                <a:tab pos="1343025" algn="l"/>
                <a:tab pos="1971675" algn="l"/>
                <a:tab pos="2333625" algn="l"/>
              </a:tabLst>
              <a:defRPr/>
            </a:pP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CORAL          (2026)     RL Marcello Rossetti Conti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  <a:tabLst>
                <a:tab pos="1343025" algn="l"/>
                <a:tab pos="1971675" algn="l"/>
                <a:tab pos="2333625" algn="l"/>
              </a:tabLst>
              <a:defRPr/>
            </a:pP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HARMONIQ (2026)    RL </a:t>
            </a:r>
            <a:r>
              <a:rPr lang="it-IT" b="1" dirty="0" err="1">
                <a:solidFill>
                  <a:srgbClr val="C00000"/>
                </a:solidFill>
                <a:latin typeface="Calibri" panose="020F0502020204030204" pitchFamily="34" charset="0"/>
              </a:rPr>
              <a:t>Illya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b="1" dirty="0" err="1">
                <a:solidFill>
                  <a:srgbClr val="C00000"/>
                </a:solidFill>
                <a:latin typeface="Calibri" panose="020F0502020204030204" pitchFamily="34" charset="0"/>
              </a:rPr>
              <a:t>Debrot</a:t>
            </a:r>
            <a:endParaRPr lang="it-IT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285750" indent="-285750" defTabSz="914400">
              <a:buFont typeface="Wingdings" panose="05000000000000000000" pitchFamily="2" charset="2"/>
              <a:buChar char="§"/>
              <a:tabLst>
                <a:tab pos="1343025" algn="l"/>
                <a:tab pos="1971675" algn="l"/>
                <a:tab pos="2333625" algn="l"/>
              </a:tabLst>
              <a:defRPr/>
            </a:pP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IDLA              (2026)    RL Albero Bacci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  <a:tabLst>
                <a:tab pos="1343025" algn="l"/>
                <a:tab pos="1971675" algn="l"/>
                <a:tab pos="2333625" algn="l"/>
              </a:tabLst>
              <a:defRPr/>
            </a:pP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MAAT            (2026)   RL Massimiliano </a:t>
            </a:r>
            <a:r>
              <a:rPr lang="it-IT" b="1" dirty="0" err="1">
                <a:solidFill>
                  <a:srgbClr val="C00000"/>
                </a:solidFill>
                <a:latin typeface="Calibri" panose="020F0502020204030204" pitchFamily="34" charset="0"/>
              </a:rPr>
              <a:t>Cannavo’</a:t>
            </a:r>
            <a:endParaRPr lang="it-IT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CasellaDiTesto 6">
            <a:extLst>
              <a:ext uri="{FF2B5EF4-FFF2-40B4-BE49-F238E27FC236}">
                <a16:creationId xmlns:a16="http://schemas.microsoft.com/office/drawing/2014/main" id="{4CAEFE46-75F7-4374-BD6F-AFBCE0C83F78}"/>
              </a:ext>
            </a:extLst>
          </p:cNvPr>
          <p:cNvSpPr txBox="1"/>
          <p:nvPr/>
        </p:nvSpPr>
        <p:spPr>
          <a:xfrm>
            <a:off x="6909168" y="2955897"/>
            <a:ext cx="557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q"/>
              <a:defRPr/>
            </a:pPr>
            <a:r>
              <a:rPr lang="it-IT" b="1" dirty="0">
                <a:solidFill>
                  <a:prstClr val="black"/>
                </a:solidFill>
                <a:latin typeface="Comic Sans MS" panose="030F0702030302020204" pitchFamily="66" charset="0"/>
              </a:rPr>
              <a:t>Call approvata con Resp. Nazionale (1)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  <a:tabLst>
                <a:tab pos="1343025" algn="l"/>
                <a:tab pos="1971675" algn="l"/>
                <a:tab pos="2333625" algn="l"/>
              </a:tabLst>
              <a:defRPr/>
            </a:pP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 DIOMEDES (2026)   RN  Stefano Capra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EF5FAA-6F06-4C5F-AEA9-8BD947F6028D}"/>
              </a:ext>
            </a:extLst>
          </p:cNvPr>
          <p:cNvSpPr/>
          <p:nvPr/>
        </p:nvSpPr>
        <p:spPr>
          <a:xfrm>
            <a:off x="6684579" y="2406316"/>
            <a:ext cx="5381298" cy="3821229"/>
          </a:xfrm>
          <a:prstGeom prst="rect">
            <a:avLst/>
          </a:prstGeom>
          <a:noFill/>
          <a:ln w="50800" cap="rnd" cmpd="dbl">
            <a:solidFill>
              <a:srgbClr val="CC66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6">
            <a:extLst>
              <a:ext uri="{FF2B5EF4-FFF2-40B4-BE49-F238E27FC236}">
                <a16:creationId xmlns:a16="http://schemas.microsoft.com/office/drawing/2014/main" id="{D2FB7B05-7006-4B6F-897F-C88E8C3D0899}"/>
              </a:ext>
            </a:extLst>
          </p:cNvPr>
          <p:cNvSpPr txBox="1"/>
          <p:nvPr/>
        </p:nvSpPr>
        <p:spPr>
          <a:xfrm rot="16200000">
            <a:off x="4422165" y="4025924"/>
            <a:ext cx="410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it-IT" sz="2800" b="1" dirty="0">
                <a:solidFill>
                  <a:srgbClr val="CC66FF"/>
                </a:solidFill>
                <a:latin typeface="Comic Sans MS" panose="030F0702030302020204" pitchFamily="66" charset="0"/>
              </a:rPr>
              <a:t>NEW 2026: 1+2+6+1</a:t>
            </a:r>
            <a:endParaRPr lang="it-IT" sz="2800" b="1" dirty="0">
              <a:solidFill>
                <a:srgbClr val="CC66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CasellaDiTesto 6">
            <a:extLst>
              <a:ext uri="{FF2B5EF4-FFF2-40B4-BE49-F238E27FC236}">
                <a16:creationId xmlns:a16="http://schemas.microsoft.com/office/drawing/2014/main" id="{AC03B3DA-E987-415B-8DB8-C27AB147A16C}"/>
              </a:ext>
            </a:extLst>
          </p:cNvPr>
          <p:cNvSpPr txBox="1"/>
          <p:nvPr/>
        </p:nvSpPr>
        <p:spPr>
          <a:xfrm>
            <a:off x="5085679" y="5150235"/>
            <a:ext cx="1388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it-IT" sz="1600" dirty="0">
                <a:solidFill>
                  <a:srgbClr val="C00000"/>
                </a:solidFill>
                <a:latin typeface="Calibri" panose="020F0502020204030204" pitchFamily="34" charset="0"/>
              </a:rPr>
              <a:t>acceleratori</a:t>
            </a:r>
          </a:p>
          <a:p>
            <a:pPr defTabSz="914400">
              <a:defRPr/>
            </a:pPr>
            <a:r>
              <a:rPr lang="it-IT" sz="16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</a:rPr>
              <a:t>rivelatori &amp; elettronica</a:t>
            </a:r>
          </a:p>
          <a:p>
            <a:pPr defTabSz="914400">
              <a:defRPr/>
            </a:pPr>
            <a:r>
              <a:rPr lang="it-IT" sz="1600" dirty="0" err="1">
                <a:solidFill>
                  <a:srgbClr val="4E8542"/>
                </a:solidFill>
                <a:latin typeface="Calibri" panose="020F0502020204030204" pitchFamily="34" charset="0"/>
              </a:rPr>
              <a:t>Interdiscipl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14" name="CasellaDiTesto 6">
            <a:extLst>
              <a:ext uri="{FF2B5EF4-FFF2-40B4-BE49-F238E27FC236}">
                <a16:creationId xmlns:a16="http://schemas.microsoft.com/office/drawing/2014/main" id="{1C944C65-1CA3-4CAB-8886-435FBAACBE6E}"/>
              </a:ext>
            </a:extLst>
          </p:cNvPr>
          <p:cNvSpPr txBox="1"/>
          <p:nvPr/>
        </p:nvSpPr>
        <p:spPr>
          <a:xfrm>
            <a:off x="6909168" y="2407257"/>
            <a:ext cx="557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q"/>
              <a:defRPr/>
            </a:pPr>
            <a:r>
              <a:rPr lang="it-IT" b="1" dirty="0">
                <a:solidFill>
                  <a:prstClr val="black"/>
                </a:solidFill>
                <a:latin typeface="Comic Sans MS" panose="030F0702030302020204" pitchFamily="66" charset="0"/>
              </a:rPr>
              <a:t>Grant Giovani con Resp. Nazionale (1)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  <a:tabLst>
                <a:tab pos="1343025" algn="l"/>
                <a:tab pos="1971675" algn="l"/>
                <a:tab pos="2333625" algn="l"/>
              </a:tabLst>
              <a:defRPr/>
            </a:pP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 ECHO-MAGNET (2026)   RN  Lorenzo Balconi</a:t>
            </a:r>
          </a:p>
        </p:txBody>
      </p:sp>
    </p:spTree>
    <p:extLst>
      <p:ext uri="{BB962C8B-B14F-4D97-AF65-F5344CB8AC3E}">
        <p14:creationId xmlns:p14="http://schemas.microsoft.com/office/powerpoint/2010/main" val="2514079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AC2C3E-C73D-434D-935B-8E901856C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2901"/>
            <a:ext cx="12192000" cy="51732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 </a:t>
            </a:r>
            <a:r>
              <a:rPr lang="en-US" sz="1800" dirty="0" err="1"/>
              <a:t>Riunione</a:t>
            </a:r>
            <a:r>
              <a:rPr lang="en-US" sz="1800" dirty="0"/>
              <a:t> </a:t>
            </a:r>
            <a:r>
              <a:rPr lang="en-US" sz="1800" dirty="0" err="1"/>
              <a:t>svoltasi</a:t>
            </a:r>
            <a:r>
              <a:rPr lang="en-US" sz="1800" dirty="0"/>
              <a:t> in </a:t>
            </a:r>
            <a:r>
              <a:rPr lang="en-US" sz="1800" dirty="0" err="1"/>
              <a:t>Presidenza</a:t>
            </a:r>
            <a:r>
              <a:rPr lang="en-US" sz="1800" dirty="0"/>
              <a:t> INFN,  Roma, Piazza </a:t>
            </a:r>
            <a:r>
              <a:rPr lang="en-US" sz="1800" dirty="0" err="1"/>
              <a:t>Caprettari</a:t>
            </a:r>
            <a:r>
              <a:rPr lang="en-US" sz="1800" dirty="0"/>
              <a:t> 70.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 </a:t>
            </a:r>
            <a:r>
              <a:rPr lang="en-US" sz="1800" dirty="0" err="1"/>
              <a:t>Riunione</a:t>
            </a:r>
            <a:r>
              <a:rPr lang="en-US" sz="1800" dirty="0"/>
              <a:t> </a:t>
            </a:r>
            <a:r>
              <a:rPr lang="en-US" sz="1800" dirty="0" err="1"/>
              <a:t>piu</a:t>
            </a:r>
            <a:r>
              <a:rPr lang="en-US" sz="1800" dirty="0"/>
              <a:t>’ di carattere </a:t>
            </a:r>
            <a:r>
              <a:rPr lang="en-US" sz="1800" dirty="0" err="1"/>
              <a:t>metodologico</a:t>
            </a:r>
            <a:r>
              <a:rPr lang="en-US" sz="1800" dirty="0"/>
              <a:t>/</a:t>
            </a:r>
            <a:r>
              <a:rPr lang="en-US" sz="1800" dirty="0" err="1"/>
              <a:t>fondativo</a:t>
            </a:r>
            <a:r>
              <a:rPr lang="en-US" sz="1800" dirty="0"/>
              <a:t> per </a:t>
            </a:r>
            <a:r>
              <a:rPr lang="en-US" sz="1800" dirty="0" err="1"/>
              <a:t>affronatare</a:t>
            </a:r>
            <a:r>
              <a:rPr lang="en-US" sz="1800" dirty="0"/>
              <a:t> </a:t>
            </a:r>
            <a:r>
              <a:rPr lang="en-US" sz="1800" dirty="0" err="1"/>
              <a:t>tematiche</a:t>
            </a:r>
            <a:r>
              <a:rPr lang="en-US" sz="1800" dirty="0"/>
              <a:t> </a:t>
            </a:r>
            <a:r>
              <a:rPr lang="en-US" sz="1800" dirty="0" err="1"/>
              <a:t>generali</a:t>
            </a:r>
            <a:r>
              <a:rPr lang="en-US" sz="1800" dirty="0"/>
              <a:t> di </a:t>
            </a:r>
            <a:r>
              <a:rPr lang="en-US" sz="1800" dirty="0" err="1"/>
              <a:t>funzionamento</a:t>
            </a: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 </a:t>
            </a:r>
            <a:r>
              <a:rPr lang="en-US" sz="1800" dirty="0" err="1"/>
              <a:t>Presentazione</a:t>
            </a:r>
            <a:r>
              <a:rPr lang="en-US" sz="1800" dirty="0"/>
              <a:t> da </a:t>
            </a:r>
            <a:r>
              <a:rPr lang="en-US" sz="1800" dirty="0" err="1"/>
              <a:t>parte</a:t>
            </a:r>
            <a:r>
              <a:rPr lang="en-US" sz="1800" dirty="0"/>
              <a:t> </a:t>
            </a:r>
            <a:r>
              <a:rPr lang="en-US" sz="1800" dirty="0" err="1"/>
              <a:t>della</a:t>
            </a:r>
            <a:r>
              <a:rPr lang="en-US" sz="1800" dirty="0"/>
              <a:t> </a:t>
            </a:r>
            <a:r>
              <a:rPr lang="en-US" sz="1800" dirty="0" err="1"/>
              <a:t>divisione</a:t>
            </a:r>
            <a:r>
              <a:rPr lang="en-US" sz="1800" dirty="0"/>
              <a:t> </a:t>
            </a:r>
            <a:r>
              <a:rPr lang="en-US" sz="1800" dirty="0" err="1"/>
              <a:t>Servizi</a:t>
            </a:r>
            <a:r>
              <a:rPr lang="en-US" sz="1800" dirty="0"/>
              <a:t> </a:t>
            </a:r>
            <a:r>
              <a:rPr lang="en-US" sz="1800" dirty="0" err="1"/>
              <a:t>alla</a:t>
            </a:r>
            <a:r>
              <a:rPr lang="en-US" sz="1800" dirty="0"/>
              <a:t> </a:t>
            </a:r>
            <a:r>
              <a:rPr lang="en-US" sz="1800" dirty="0" err="1"/>
              <a:t>Ricerca</a:t>
            </a:r>
            <a:r>
              <a:rPr lang="en-US" sz="1800" dirty="0"/>
              <a:t> </a:t>
            </a:r>
            <a:r>
              <a:rPr lang="en-US" sz="1800" dirty="0" err="1"/>
              <a:t>delle</a:t>
            </a:r>
            <a:r>
              <a:rPr lang="en-US" sz="1800" dirty="0"/>
              <a:t> </a:t>
            </a:r>
            <a:r>
              <a:rPr lang="en-US" sz="1800" dirty="0" err="1"/>
              <a:t>possibilita</a:t>
            </a:r>
            <a:r>
              <a:rPr lang="en-US" sz="1800" dirty="0"/>
              <a:t>’ di </a:t>
            </a:r>
            <a:r>
              <a:rPr lang="en-US" sz="1800" dirty="0" err="1"/>
              <a:t>progetti</a:t>
            </a:r>
            <a:r>
              <a:rPr lang="en-US" sz="1800" dirty="0"/>
              <a:t> in Horizon e </a:t>
            </a:r>
            <a:r>
              <a:rPr lang="en-US" sz="1800" dirty="0" err="1"/>
              <a:t>bandi</a:t>
            </a:r>
            <a:r>
              <a:rPr lang="en-US" sz="1800" dirty="0"/>
              <a:t> ERC.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 </a:t>
            </a:r>
            <a:r>
              <a:rPr lang="it-IT" sz="2200" b="1" dirty="0"/>
              <a:t>Grant Giovani: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2000" b="1" dirty="0"/>
              <a:t> </a:t>
            </a:r>
            <a:r>
              <a:rPr lang="it-IT" sz="1800" dirty="0"/>
              <a:t>banditi nel 2026 come incarichi di ricerca Post-doc.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800" dirty="0"/>
              <a:t> allegata alla domanda lettera del Direttore di Sezione/Laboratorio che garantisca il supporto all'attività.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800" dirty="0"/>
              <a:t>allegata alla domanda lettera di supporto referente interno, referente per situazioni critiche o estreme che dovrà essere a conoscenza di avere questo ruolo. Ruolo altrimenti demandato al coordinatore.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800" dirty="0"/>
              <a:t>Panel nella </a:t>
            </a:r>
            <a:r>
              <a:rPr lang="it-IT" sz="1800" dirty="0" err="1"/>
              <a:t>pre</a:t>
            </a:r>
            <a:r>
              <a:rPr lang="it-IT" sz="1800" dirty="0"/>
              <a:t>-selezione fornisce solo lista di ammessi e di non ammessi alla valutazione finale.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200" dirty="0"/>
              <a:t> </a:t>
            </a:r>
            <a:r>
              <a:rPr lang="it-IT" sz="2200" b="1" dirty="0"/>
              <a:t>Call</a:t>
            </a:r>
            <a:endParaRPr lang="it-IT" sz="2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800" dirty="0"/>
              <a:t>nessuna decisione particolare. L'aspetto più importante è l'impatto della proposta.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800" dirty="0"/>
              <a:t>la valutazione dei referee (la maggior parte esterni) sarà fondamentale.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800" dirty="0"/>
              <a:t>Probabilmente un membro della Direzione Servizi alla Ricerca nel panel per poter puntare a proposte che preludano al rilancio in sede europea.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800" b="1" dirty="0"/>
              <a:t>Le Call vanno preparate da ora altrimenti si rischiano situazioni raffazzonate e imbarazzanti</a:t>
            </a:r>
            <a:r>
              <a:rPr lang="it-IT" sz="1800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it-IT" sz="1800" dirty="0"/>
          </a:p>
          <a:p>
            <a:pPr>
              <a:buFont typeface="Wingdings" panose="05000000000000000000" pitchFamily="2" charset="2"/>
              <a:buChar char="ü"/>
            </a:pPr>
            <a:endParaRPr lang="it-IT" sz="2000" dirty="0"/>
          </a:p>
          <a:p>
            <a:pPr>
              <a:buFont typeface="Wingdings" panose="05000000000000000000" pitchFamily="2" charset="2"/>
              <a:buChar char="§"/>
            </a:pPr>
            <a:endParaRPr lang="it-IT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F36252-56FE-43A5-8624-A6C8C78AA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Aggiornamento </a:t>
            </a:r>
            <a:r>
              <a:rPr lang="en-US" dirty="0" err="1"/>
              <a:t>dalla</a:t>
            </a:r>
            <a:r>
              <a:rPr lang="en-US" dirty="0"/>
              <a:t> </a:t>
            </a:r>
            <a:r>
              <a:rPr lang="en-US" dirty="0" err="1"/>
              <a:t>riunione</a:t>
            </a:r>
            <a:r>
              <a:rPr lang="en-US" dirty="0"/>
              <a:t> di </a:t>
            </a:r>
            <a:r>
              <a:rPr lang="en-US" dirty="0" err="1"/>
              <a:t>febbraio</a:t>
            </a:r>
            <a:r>
              <a:rPr lang="en-US" dirty="0"/>
              <a:t> (9.2 e 10.2)</a:t>
            </a:r>
          </a:p>
        </p:txBody>
      </p:sp>
    </p:spTree>
    <p:extLst>
      <p:ext uri="{BB962C8B-B14F-4D97-AF65-F5344CB8AC3E}">
        <p14:creationId xmlns:p14="http://schemas.microsoft.com/office/powerpoint/2010/main" val="247819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AC2C3E-C73D-434D-935B-8E901856C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2901"/>
            <a:ext cx="12192000" cy="51732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 </a:t>
            </a:r>
            <a:r>
              <a:rPr lang="it-IT" sz="2200" b="1" dirty="0"/>
              <a:t>Proposte Standard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800" dirty="0"/>
              <a:t> </a:t>
            </a:r>
            <a:r>
              <a:rPr lang="it-IT" sz="1800" b="1" dirty="0"/>
              <a:t>non verranno più concessi prolungamenti</a:t>
            </a:r>
            <a:r>
              <a:rPr lang="it-IT" sz="1800" dirty="0"/>
              <a:t> 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800" dirty="0"/>
              <a:t> non ci sarà contatto con i referee fra luglio e settembre.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800" dirty="0"/>
              <a:t> a settembre durante l'intervista i referee faranno domande anche sulla congruenza delle richieste economiche e dopo presenteranno una breve relazione basandosi sui tre punti consueti del ranking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it-IT" sz="1400" dirty="0"/>
              <a:t>Impatto scientifico/tecnico. Chiarezza nella spiegazione della </a:t>
            </a:r>
            <a:r>
              <a:rPr lang="it-IT" sz="1400" dirty="0" err="1"/>
              <a:t>novelty</a:t>
            </a:r>
            <a:r>
              <a:rPr lang="it-IT" sz="1400" dirty="0"/>
              <a:t>. Confronto con lo stato dell’arte. Attinenza con le mission dell’Ente. Attinenza con le tematiche della CSN5.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it-IT" sz="1400" dirty="0"/>
              <a:t>Chiarezza nella spiegazione delle metodologie. Chiarezza nella spiegazione dei risultati attesi. Metodi di valutazione del progresso dell’esperimento. Analisi e mitigazione dei rischi.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it-IT" sz="1400" dirty="0"/>
              <a:t>Sostenibilità dell’esperimento. Consistenza e giustificazione delle richieste finanziarie. Consistenza del personale impegnato nell’esperimento con l’attività prevista. Competenza dei proponenti sul tema della proposta.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800" dirty="0"/>
              <a:t>i referee suggeriranno, quindi, gli eventuali tagli al budget. Sara’ poi la commissione a decidere il da farsi.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800" dirty="0"/>
              <a:t>in base alla situazione e al budget a disposizione si potrà decidere di modulare il finanziamento in base al ranking o di tagliare direttamente le proposte più in basso.</a:t>
            </a:r>
          </a:p>
          <a:p>
            <a:pPr>
              <a:buFont typeface="Wingdings" panose="05000000000000000000" pitchFamily="2" charset="2"/>
              <a:buChar char="q"/>
            </a:pPr>
            <a:endParaRPr lang="it-IT" sz="1800" dirty="0"/>
          </a:p>
          <a:p>
            <a:pPr>
              <a:buFont typeface="Wingdings" panose="05000000000000000000" pitchFamily="2" charset="2"/>
              <a:buChar char="ü"/>
            </a:pPr>
            <a:endParaRPr lang="it-IT" sz="2000" dirty="0"/>
          </a:p>
          <a:p>
            <a:pPr>
              <a:buFont typeface="Wingdings" panose="05000000000000000000" pitchFamily="2" charset="2"/>
              <a:buChar char="§"/>
            </a:pPr>
            <a:endParaRPr lang="it-IT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F36252-56FE-43A5-8624-A6C8C78AA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Aggiornamento </a:t>
            </a:r>
            <a:r>
              <a:rPr lang="en-US" dirty="0" err="1"/>
              <a:t>dalla</a:t>
            </a:r>
            <a:r>
              <a:rPr lang="en-US" dirty="0"/>
              <a:t> </a:t>
            </a:r>
            <a:r>
              <a:rPr lang="en-US" dirty="0" err="1"/>
              <a:t>riunione</a:t>
            </a:r>
            <a:r>
              <a:rPr lang="en-US" dirty="0"/>
              <a:t> di </a:t>
            </a:r>
            <a:r>
              <a:rPr lang="en-US" dirty="0" err="1"/>
              <a:t>febbraio</a:t>
            </a:r>
            <a:r>
              <a:rPr lang="en-US" dirty="0"/>
              <a:t> (9.2 e 10.2)</a:t>
            </a:r>
          </a:p>
        </p:txBody>
      </p:sp>
    </p:spTree>
    <p:extLst>
      <p:ext uri="{BB962C8B-B14F-4D97-AF65-F5344CB8AC3E}">
        <p14:creationId xmlns:p14="http://schemas.microsoft.com/office/powerpoint/2010/main" val="428189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64324-0FA6-4135-A711-091E78D2CC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News dal GLOA – Gruppo di </a:t>
            </a:r>
            <a:r>
              <a:rPr lang="en-US" sz="5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Lavoro</a:t>
            </a:r>
            <a:r>
              <a:rPr lang="en-US" sz="5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sulla</a:t>
            </a:r>
            <a:r>
              <a:rPr lang="en-US" sz="5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Scienza</a:t>
            </a:r>
            <a:r>
              <a:rPr lang="en-US" sz="5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Aperta</a:t>
            </a:r>
            <a:r>
              <a:rPr lang="en-US" sz="5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aggiornamento </a:t>
            </a:r>
            <a:r>
              <a:rPr lang="en-US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dalle</a:t>
            </a:r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riunioni</a:t>
            </a:r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settimanali</a:t>
            </a:r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B01782-06BC-42CB-8B03-6A0D322808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C. Guazzoni </a:t>
            </a:r>
          </a:p>
          <a:p>
            <a:r>
              <a:rPr lang="en-US" sz="2500" b="1" i="1" dirty="0" err="1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rappresentante</a:t>
            </a:r>
            <a:r>
              <a:rPr lang="en-US" sz="2500" b="1" i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 CSN5 </a:t>
            </a:r>
            <a:r>
              <a:rPr lang="en-US" sz="2500" b="1" i="1" dirty="0" err="1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nel</a:t>
            </a:r>
            <a:r>
              <a:rPr lang="en-US" sz="2500" b="1" i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 GLOA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1AA147-5FBE-4599-AEEB-A1A36B6B96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5069840"/>
            <a:ext cx="12115800" cy="17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0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AC2C3E-C73D-434D-935B-8E901856C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86" y="644892"/>
            <a:ext cx="12082914" cy="5173263"/>
          </a:xfrm>
        </p:spPr>
        <p:txBody>
          <a:bodyPr>
            <a:normAutofit/>
          </a:bodyPr>
          <a:lstStyle/>
          <a:p>
            <a:r>
              <a:rPr lang="it-IT" sz="1800" dirty="0"/>
              <a:t>L’INFN supporta la scienza aperta e intende sensibilizzare la propria comunità scientifica, promuovendo l’adozione di politiche a sostegno della scienza aperta e la conoscenza di buone pratiche che supportino tali principi. L’INFN aderisce agli </a:t>
            </a:r>
            <a:r>
              <a:rPr lang="it-IT" sz="1800" b="1" dirty="0">
                <a:hlinkClick r:id="rId2"/>
              </a:rPr>
              <a:t>assi di intervento</a:t>
            </a:r>
            <a:r>
              <a:rPr lang="it-IT" sz="1800" dirty="0"/>
              <a:t> codificati dal </a:t>
            </a:r>
            <a:r>
              <a:rPr lang="it-IT" sz="1800" b="1" dirty="0">
                <a:hlinkClick r:id="rId3"/>
              </a:rPr>
              <a:t>Piano Nazionale per la Scienza aperta</a:t>
            </a:r>
            <a:r>
              <a:rPr lang="it-IT" sz="1800" dirty="0"/>
              <a:t>.</a:t>
            </a:r>
          </a:p>
          <a:p>
            <a:r>
              <a:rPr lang="it-IT" sz="1800" dirty="0"/>
              <a:t>Con la </a:t>
            </a:r>
            <a:r>
              <a:rPr lang="it-IT" sz="1800" dirty="0">
                <a:hlinkClick r:id="rId4"/>
              </a:rPr>
              <a:t>Delibera n. 16717 del 21/07/2023</a:t>
            </a:r>
            <a:r>
              <a:rPr lang="it-IT" sz="1800" dirty="0"/>
              <a:t> è stato approvato il </a:t>
            </a:r>
            <a:r>
              <a:rPr lang="it-IT" sz="1800" b="1" dirty="0">
                <a:hlinkClick r:id="rId5"/>
              </a:rPr>
              <a:t>Disciplinare per l’accesso aperto ai prodotti della ricerca dell’Istituto Nazionale di Fisica Nucleare </a:t>
            </a:r>
            <a:r>
              <a:rPr lang="it-IT" sz="1800" dirty="0"/>
              <a:t>(</a:t>
            </a:r>
            <a:r>
              <a:rPr lang="it-IT" sz="1800" dirty="0" err="1"/>
              <a:t>doi</a:t>
            </a:r>
            <a:r>
              <a:rPr lang="it-IT" sz="1800" dirty="0"/>
              <a:t>: </a:t>
            </a:r>
            <a:r>
              <a:rPr lang="it-IT" sz="1800" dirty="0">
                <a:hlinkClick r:id="rId6"/>
              </a:rPr>
              <a:t>10.15161/oar.it/143269</a:t>
            </a:r>
            <a:r>
              <a:rPr lang="it-IT" sz="1800" dirty="0"/>
              <a:t>)</a:t>
            </a:r>
          </a:p>
          <a:p>
            <a:r>
              <a:rPr lang="it-IT" sz="1800" dirty="0"/>
              <a:t>Pagina consigli per la pubblicazione: </a:t>
            </a:r>
            <a:r>
              <a:rPr lang="en-GB" sz="1800" b="1" dirty="0">
                <a:hlinkClick r:id="rId7"/>
              </a:rPr>
              <a:t>https://web.infn.it/openscience/consigli-per-la-pubblicazione</a:t>
            </a:r>
            <a:endParaRPr lang="en-GB" sz="1800" b="1" dirty="0"/>
          </a:p>
          <a:p>
            <a:r>
              <a:rPr lang="it-IT" sz="1800" dirty="0"/>
              <a:t>A questo fine, nel corso del 2023, </a:t>
            </a:r>
            <a:r>
              <a:rPr lang="it-IT" sz="1800" dirty="0" err="1"/>
              <a:t>CoPER</a:t>
            </a:r>
            <a:r>
              <a:rPr lang="it-IT" sz="1800" dirty="0"/>
              <a:t>, CODIGER, CRUI e CODAU hanno redatto semplici linee guida (https://www.openaccessrepository.it/doi/10.15161/oar.it/f46c5-3jt32)</a:t>
            </a: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F36252-56FE-43A5-8624-A6C8C78AA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70" y="0"/>
            <a:ext cx="11441391" cy="840400"/>
          </a:xfrm>
        </p:spPr>
        <p:txBody>
          <a:bodyPr/>
          <a:lstStyle/>
          <a:p>
            <a:r>
              <a:rPr lang="en-US" dirty="0" err="1"/>
              <a:t>Disciplinare</a:t>
            </a:r>
            <a:r>
              <a:rPr lang="en-US" dirty="0"/>
              <a:t> e Article Processing Costs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1144FB-8647-4B2A-9D10-F9F809A2350E}"/>
              </a:ext>
            </a:extLst>
          </p:cNvPr>
          <p:cNvGrpSpPr/>
          <p:nvPr/>
        </p:nvGrpSpPr>
        <p:grpSpPr>
          <a:xfrm>
            <a:off x="-1" y="3296312"/>
            <a:ext cx="6304547" cy="2680978"/>
            <a:chOff x="-105876" y="2276033"/>
            <a:chExt cx="7247822" cy="27579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141682D-C783-4129-ADA4-C0ECBAF36F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64259" b="92682"/>
            <a:stretch/>
          </p:blipFill>
          <p:spPr>
            <a:xfrm>
              <a:off x="-105876" y="2276033"/>
              <a:ext cx="2768600" cy="22796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559F1DE-1DFE-4D84-BECE-17035A5288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615" t="15311" r="94781" b="4043"/>
            <a:stretch/>
          </p:blipFill>
          <p:spPr>
            <a:xfrm>
              <a:off x="-19251" y="2521818"/>
              <a:ext cx="279133" cy="251219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62C47D-57D2-45EE-9A7D-51A1376471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070" t="14999" r="1589" b="3737"/>
            <a:stretch/>
          </p:blipFill>
          <p:spPr>
            <a:xfrm>
              <a:off x="221382" y="2502567"/>
              <a:ext cx="6920564" cy="2531445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C512082-ADC7-4F2B-8E19-9E4937206BD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012"/>
          <a:stretch/>
        </p:blipFill>
        <p:spPr>
          <a:xfrm>
            <a:off x="6217919" y="3108961"/>
            <a:ext cx="5974081" cy="305120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4A84EA2-EFB7-44D1-AC6D-7685F6C3A08F}"/>
              </a:ext>
            </a:extLst>
          </p:cNvPr>
          <p:cNvSpPr/>
          <p:nvPr/>
        </p:nvSpPr>
        <p:spPr>
          <a:xfrm>
            <a:off x="6245806" y="3137836"/>
            <a:ext cx="5946193" cy="122240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4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08C99C0-ACF9-467C-8088-E296151AF5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09"/>
          <a:stretch/>
        </p:blipFill>
        <p:spPr>
          <a:xfrm>
            <a:off x="4992547" y="2755104"/>
            <a:ext cx="7199453" cy="352056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AF36252-56FE-43A5-8624-A6C8C78AA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Disciplinare</a:t>
            </a:r>
            <a:r>
              <a:rPr lang="en-US" dirty="0"/>
              <a:t> e Article Processing Costs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755148-E713-4044-9F0A-56AB58D9EF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93"/>
          <a:stretch/>
        </p:blipFill>
        <p:spPr>
          <a:xfrm>
            <a:off x="0" y="1255438"/>
            <a:ext cx="7106856" cy="1641761"/>
          </a:xfrm>
          <a:prstGeom prst="rect">
            <a:avLst/>
          </a:prstGeom>
        </p:spPr>
      </p:pic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54CD9E5B-BB6E-49B7-B953-DB8B93962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1520"/>
            <a:ext cx="12082914" cy="5173263"/>
          </a:xfrm>
        </p:spPr>
        <p:txBody>
          <a:bodyPr>
            <a:normAutofit/>
          </a:bodyPr>
          <a:lstStyle/>
          <a:p>
            <a:r>
              <a:rPr lang="it-IT" sz="1800" b="1" dirty="0"/>
              <a:t>Lettera di M. Pallavicini, Presidente </a:t>
            </a:r>
            <a:r>
              <a:rPr lang="it-IT" sz="1800" b="1" dirty="0" err="1"/>
              <a:t>Presidente</a:t>
            </a:r>
            <a:r>
              <a:rPr lang="it-IT" sz="1800" b="1" dirty="0"/>
              <a:t> Comitato ex art.8 Disciplinare per l'accesso ai prodotti della ricerca (</a:t>
            </a:r>
            <a:r>
              <a:rPr lang="it-IT" sz="1800" b="1" dirty="0" err="1"/>
              <a:t>S.Bianco</a:t>
            </a:r>
            <a:r>
              <a:rPr lang="it-IT" sz="1800" b="1" dirty="0"/>
              <a:t>, </a:t>
            </a:r>
            <a:r>
              <a:rPr lang="it-IT" sz="1800" b="1" dirty="0" err="1"/>
              <a:t>M.Maggi</a:t>
            </a:r>
            <a:r>
              <a:rPr lang="it-IT" sz="1800" b="1" dirty="0"/>
              <a:t>, </a:t>
            </a:r>
            <a:r>
              <a:rPr lang="it-IT" sz="1800" b="1" dirty="0" err="1"/>
              <a:t>M.Pallavicini</a:t>
            </a:r>
            <a:r>
              <a:rPr lang="it-IT" sz="1800" b="1" dirty="0"/>
              <a:t>, </a:t>
            </a:r>
            <a:r>
              <a:rPr lang="it-IT" sz="1800" b="1" dirty="0" err="1"/>
              <a:t>L.Patrizii</a:t>
            </a:r>
            <a:r>
              <a:rPr lang="it-IT" sz="1800" b="1" dirty="0"/>
              <a:t>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276876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49D7C8-E0F6-4949-BE35-0125B197E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92" y="955308"/>
            <a:ext cx="11383478" cy="4525963"/>
          </a:xfrm>
        </p:spPr>
        <p:txBody>
          <a:bodyPr/>
          <a:lstStyle/>
          <a:p>
            <a:r>
              <a:rPr lang="it-IT" sz="1800" dirty="0"/>
              <a:t>10 e 11 marzo presso i LNF (in presenza 25 posti, 200 posti online) </a:t>
            </a:r>
          </a:p>
          <a:p>
            <a:pPr marL="0" indent="0">
              <a:buNone/>
            </a:pPr>
            <a:r>
              <a:rPr lang="it-IT" sz="1800" dirty="0">
                <a:hlinkClick r:id="rId2"/>
              </a:rPr>
              <a:t>https://agenda.infn.it/e/secondocorsonazionalescienzaaperta</a:t>
            </a:r>
            <a:endParaRPr lang="it-IT" sz="1800" dirty="0"/>
          </a:p>
          <a:p>
            <a:r>
              <a:rPr lang="it-IT" sz="1800" dirty="0"/>
              <a:t>Programma della formazione ma aperto anche a associati, come uditori. </a:t>
            </a:r>
          </a:p>
          <a:p>
            <a:r>
              <a:rPr lang="it-IT" sz="1800" dirty="0"/>
              <a:t>Inteso, a differenza del Primo Corso, piu’ per Ricercatori e Tecnologi </a:t>
            </a:r>
          </a:p>
          <a:p>
            <a:r>
              <a:rPr lang="it-IT" sz="1800" b="1" dirty="0"/>
              <a:t>Primo Giorno</a:t>
            </a:r>
          </a:p>
          <a:p>
            <a:endParaRPr lang="it-IT" b="1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3EB2DD-8084-4DEB-9CBD-1BE9867F1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6253" y="139166"/>
            <a:ext cx="12288253" cy="840400"/>
          </a:xfrm>
        </p:spPr>
        <p:txBody>
          <a:bodyPr>
            <a:normAutofit fontScale="90000"/>
          </a:bodyPr>
          <a:lstStyle/>
          <a:p>
            <a:r>
              <a:rPr lang="en-US" dirty="0"/>
              <a:t>Secondo Corso Nazionale di </a:t>
            </a:r>
            <a:r>
              <a:rPr lang="en-US" dirty="0" err="1"/>
              <a:t>Formazione</a:t>
            </a:r>
            <a:r>
              <a:rPr lang="en-US" dirty="0"/>
              <a:t> “</a:t>
            </a:r>
            <a:r>
              <a:rPr lang="en-US" dirty="0" err="1"/>
              <a:t>Scienza</a:t>
            </a:r>
            <a:r>
              <a:rPr lang="en-US" dirty="0"/>
              <a:t> </a:t>
            </a:r>
            <a:r>
              <a:rPr lang="en-US" dirty="0" err="1"/>
              <a:t>Aperta</a:t>
            </a:r>
            <a:r>
              <a:rPr lang="en-US" dirty="0"/>
              <a:t> e INFN”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11A8C9-1E36-4C2D-8640-0E001C959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2289"/>
            <a:ext cx="5785596" cy="21804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0E6E0C-566A-4649-8B8C-DC18C65E2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2" y="4999091"/>
            <a:ext cx="5659655" cy="978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E43D07-2077-4AF8-B897-8EE7AC7435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880" y="2801331"/>
            <a:ext cx="5752821" cy="173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9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49D7C8-E0F6-4949-BE35-0125B197E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1" y="733927"/>
            <a:ext cx="11383478" cy="4525963"/>
          </a:xfrm>
        </p:spPr>
        <p:txBody>
          <a:bodyPr/>
          <a:lstStyle/>
          <a:p>
            <a:r>
              <a:rPr lang="it-IT" sz="1800" dirty="0"/>
              <a:t>10 e 11 marzo presso i LNF (in presenza 25 posti, 200 posti online) </a:t>
            </a:r>
          </a:p>
          <a:p>
            <a:pPr marL="0" indent="0">
              <a:buNone/>
            </a:pPr>
            <a:r>
              <a:rPr lang="it-IT" sz="1800" dirty="0">
                <a:hlinkClick r:id="rId2"/>
              </a:rPr>
              <a:t>https://agenda.infn.it/e/secondocorsonazionalescienzaaperta</a:t>
            </a:r>
            <a:endParaRPr lang="it-IT" sz="1800" dirty="0"/>
          </a:p>
          <a:p>
            <a:r>
              <a:rPr lang="it-IT" sz="1800" dirty="0"/>
              <a:t>Programma della formazione ma aperto anche a associati, come uditori. </a:t>
            </a:r>
          </a:p>
          <a:p>
            <a:r>
              <a:rPr lang="it-IT" sz="1800" dirty="0"/>
              <a:t>Inteso, a differenza del Primo Corso, piu’ per Ricercatori e Tecnologi </a:t>
            </a:r>
          </a:p>
          <a:p>
            <a:r>
              <a:rPr lang="it-IT" sz="1800" b="1" dirty="0"/>
              <a:t>Secondo Giorno</a:t>
            </a:r>
          </a:p>
          <a:p>
            <a:endParaRPr lang="it-IT" b="1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3EB2DD-8084-4DEB-9CBD-1BE9867F1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6253" y="139166"/>
            <a:ext cx="12288253" cy="840400"/>
          </a:xfrm>
        </p:spPr>
        <p:txBody>
          <a:bodyPr>
            <a:normAutofit fontScale="90000"/>
          </a:bodyPr>
          <a:lstStyle/>
          <a:p>
            <a:r>
              <a:rPr lang="en-US" dirty="0"/>
              <a:t>Secondo Corso Nazionale di </a:t>
            </a:r>
            <a:r>
              <a:rPr lang="en-US" dirty="0" err="1"/>
              <a:t>Formazione</a:t>
            </a:r>
            <a:r>
              <a:rPr lang="en-US" dirty="0"/>
              <a:t> “</a:t>
            </a:r>
            <a:r>
              <a:rPr lang="en-US" dirty="0" err="1"/>
              <a:t>Scienza</a:t>
            </a:r>
            <a:r>
              <a:rPr lang="en-US" dirty="0"/>
              <a:t> </a:t>
            </a:r>
            <a:r>
              <a:rPr lang="en-US" dirty="0" err="1"/>
              <a:t>Aperta</a:t>
            </a:r>
            <a:r>
              <a:rPr lang="en-US" dirty="0"/>
              <a:t> e INFN”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92E374-D8A1-4329-B05D-5CD27B867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1698"/>
            <a:ext cx="7020238" cy="38324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F78BB5-0344-4E90-8AEB-3F25E2EAE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938" y="3145156"/>
            <a:ext cx="5903165" cy="105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39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49D7C8-E0F6-4949-BE35-0125B197E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1" y="733927"/>
            <a:ext cx="11383478" cy="4525963"/>
          </a:xfrm>
        </p:spPr>
        <p:txBody>
          <a:bodyPr/>
          <a:lstStyle/>
          <a:p>
            <a:r>
              <a:rPr lang="it-IT" sz="1800" dirty="0"/>
              <a:t>10 e 11 marzo presso i LNF (in presenza 25 posti, 200 posti online) </a:t>
            </a:r>
          </a:p>
          <a:p>
            <a:pPr marL="0" indent="0">
              <a:buNone/>
            </a:pPr>
            <a:r>
              <a:rPr lang="it-IT" sz="1800" dirty="0">
                <a:hlinkClick r:id="rId2"/>
              </a:rPr>
              <a:t>https://agenda.infn.it/e/secondocorsonazionalescienzaaperta</a:t>
            </a:r>
            <a:endParaRPr lang="it-IT" sz="1800" dirty="0"/>
          </a:p>
          <a:p>
            <a:r>
              <a:rPr lang="it-IT" sz="1800" dirty="0"/>
              <a:t>Programma della formazione ma aperto anche a associati, come uditori. </a:t>
            </a:r>
          </a:p>
          <a:p>
            <a:r>
              <a:rPr lang="it-IT" sz="1800" dirty="0"/>
              <a:t>Inteso, a differenza del Primo Corso, piu’ per Ricercatori e Tecnologi </a:t>
            </a:r>
          </a:p>
          <a:p>
            <a:r>
              <a:rPr lang="it-IT" sz="1800" b="1" dirty="0"/>
              <a:t>Secondo Giorno</a:t>
            </a:r>
          </a:p>
          <a:p>
            <a:endParaRPr lang="it-IT" b="1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3EB2DD-8084-4DEB-9CBD-1BE9867F1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6253" y="139166"/>
            <a:ext cx="12288253" cy="840400"/>
          </a:xfrm>
        </p:spPr>
        <p:txBody>
          <a:bodyPr>
            <a:normAutofit fontScale="90000"/>
          </a:bodyPr>
          <a:lstStyle/>
          <a:p>
            <a:r>
              <a:rPr lang="en-US" dirty="0"/>
              <a:t>Secondo Corso Nazionale di </a:t>
            </a:r>
            <a:r>
              <a:rPr lang="en-US" dirty="0" err="1"/>
              <a:t>Formazione</a:t>
            </a:r>
            <a:r>
              <a:rPr lang="en-US" dirty="0"/>
              <a:t> “</a:t>
            </a:r>
            <a:r>
              <a:rPr lang="en-US" dirty="0" err="1"/>
              <a:t>Scienza</a:t>
            </a:r>
            <a:r>
              <a:rPr lang="en-US" dirty="0"/>
              <a:t> </a:t>
            </a:r>
            <a:r>
              <a:rPr lang="en-US" dirty="0" err="1"/>
              <a:t>Aperta</a:t>
            </a:r>
            <a:r>
              <a:rPr lang="en-US" dirty="0"/>
              <a:t> e INFN”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92E374-D8A1-4329-B05D-5CD27B867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1698"/>
            <a:ext cx="7020238" cy="38324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F78BB5-0344-4E90-8AEB-3F25E2EAE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938" y="3145156"/>
            <a:ext cx="5903165" cy="105145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5496431-9751-452F-9EE8-698E2E798A51}"/>
              </a:ext>
            </a:extLst>
          </p:cNvPr>
          <p:cNvSpPr/>
          <p:nvPr/>
        </p:nvSpPr>
        <p:spPr>
          <a:xfrm>
            <a:off x="259882" y="5043638"/>
            <a:ext cx="6968691" cy="1636296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71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5817</TotalTime>
  <Words>1302</Words>
  <Application>Microsoft Office PowerPoint</Application>
  <PresentationFormat>Widescreen</PresentationFormat>
  <Paragraphs>121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Courier New</vt:lpstr>
      <vt:lpstr>Wingdings</vt:lpstr>
      <vt:lpstr>Office Theme</vt:lpstr>
      <vt:lpstr>CSN 5 @ Milano</vt:lpstr>
      <vt:lpstr>Aggiornamento dalla riunione di febbraio (9.2 e 10.2)</vt:lpstr>
      <vt:lpstr>Aggiornamento dalla riunione di febbraio (9.2 e 10.2)</vt:lpstr>
      <vt:lpstr>News dal GLOA – Gruppo di Lavoro sulla Scienza Aperta: aggiornamento dalle riunioni settimanali </vt:lpstr>
      <vt:lpstr>Disciplinare e Article Processing Costs</vt:lpstr>
      <vt:lpstr>Disciplinare e Article Processing Costs</vt:lpstr>
      <vt:lpstr>Secondo Corso Nazionale di Formazione “Scienza Aperta e INFN”</vt:lpstr>
      <vt:lpstr>Secondo Corso Nazionale di Formazione “Scienza Aperta e INFN”</vt:lpstr>
      <vt:lpstr>Secondo Corso Nazionale di Formazione “Scienza Aperta e INFN”</vt:lpstr>
      <vt:lpstr>Sigle presso la Sezione di Milano per 2026: 31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CSN 5 @ Milano</dc:title>
  <dc:creator>Chiara Guazzoni</dc:creator>
  <cp:lastModifiedBy>Chiara Guazzoni</cp:lastModifiedBy>
  <cp:revision>39</cp:revision>
  <dcterms:created xsi:type="dcterms:W3CDTF">2025-11-14T15:53:50Z</dcterms:created>
  <dcterms:modified xsi:type="dcterms:W3CDTF">2026-02-18T12:25:13Z</dcterms:modified>
</cp:coreProperties>
</file>