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780" r:id="rId3"/>
    <p:sldId id="2741" r:id="rId4"/>
    <p:sldId id="2742" r:id="rId5"/>
    <p:sldId id="2743" r:id="rId6"/>
    <p:sldId id="2821" r:id="rId7"/>
    <p:sldId id="2822" r:id="rId8"/>
    <p:sldId id="2878" r:id="rId9"/>
    <p:sldId id="2865" r:id="rId10"/>
    <p:sldId id="292" r:id="rId11"/>
    <p:sldId id="260" r:id="rId12"/>
    <p:sldId id="2871" r:id="rId13"/>
    <p:sldId id="265" r:id="rId14"/>
    <p:sldId id="263" r:id="rId15"/>
    <p:sldId id="276" r:id="rId16"/>
    <p:sldId id="269" r:id="rId17"/>
    <p:sldId id="264" r:id="rId18"/>
    <p:sldId id="294" r:id="rId19"/>
    <p:sldId id="291" r:id="rId20"/>
    <p:sldId id="2880" r:id="rId21"/>
    <p:sldId id="2879" r:id="rId22"/>
    <p:sldId id="2881" r:id="rId23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86411"/>
  </p:normalViewPr>
  <p:slideViewPr>
    <p:cSldViewPr snapToGrid="0">
      <p:cViewPr varScale="1">
        <p:scale>
          <a:sx n="96" d="100"/>
          <a:sy n="96" d="100"/>
        </p:scale>
        <p:origin x="17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33A1A-81E4-A44E-A3B0-B2546FE3738B}" type="datetimeFigureOut">
              <a:rPr lang="en-US" smtClean="0"/>
              <a:t>4/9/26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9AA9C-208C-444D-B2C0-2528C1D2F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86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2AE2F-56F6-9D48-B5F8-76A4215FBEE2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0859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is predict in the paper, </a:t>
            </a:r>
            <a:r>
              <a:rPr lang="en-US" dirty="0" err="1"/>
              <a:t>pn</a:t>
            </a:r>
            <a:r>
              <a:rPr lang="en-US" dirty="0"/>
              <a:t> </a:t>
            </a:r>
            <a:r>
              <a:rPr lang="en-US" dirty="0" err="1"/>
              <a:t>paire</a:t>
            </a:r>
            <a:r>
              <a:rPr lang="en-US" dirty="0"/>
              <a:t> will result in the flip of the rotational axis.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9AA9C-208C-444D-B2C0-2528C1D2F44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41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2AE2F-56F6-9D48-B5F8-76A4215FBEE2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2447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N=Z= 31 nucleus 62Ga is, in such a contest, of special interest. Its ground state is suggested to be triaxial in several calculations [1,2] as well as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data [3]. Theory predicts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instability in the ground state and triaxiality in the low lying excited states, i.e., quadrupole deformation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β2=0.22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γ=-270 [2].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Since, for an N=Z nucleus protons and neutrons occupy identical orbitals, one expects strong proton-neutron interactions.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Favorable configurations are observed built from maximal aligned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isoscalar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-coupled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nucleon pairs in high-j shells, a building block with a large spin vector that can flip the rotation axis of a triaxial rotor. 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9AA9C-208C-444D-B2C0-2528C1D2F44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4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Magnesium</a:t>
            </a:r>
            <a:r>
              <a:rPr lang="zh-CN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Mg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Nb</a:t>
            </a:r>
            <a:r>
              <a:rPr lang="zh-CN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Niobium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9AA9C-208C-444D-B2C0-2528C1D2F44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5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9AA9C-208C-444D-B2C0-2528C1D2F44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01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Screwing</a:t>
            </a:r>
            <a:r>
              <a:rPr lang="it-IT" dirty="0"/>
              <a:t> a dice </a:t>
            </a:r>
            <a:r>
              <a:rPr lang="it-IT" dirty="0" err="1"/>
              <a:t>Dzanibekov</a:t>
            </a:r>
            <a:r>
              <a:rPr lang="it-IT" dirty="0"/>
              <a:t> </a:t>
            </a:r>
            <a:r>
              <a:rPr lang="it-IT" dirty="0" err="1"/>
              <a:t>noticed</a:t>
            </a:r>
            <a:r>
              <a:rPr lang="it-IT" dirty="0"/>
              <a:t> the </a:t>
            </a:r>
            <a:r>
              <a:rPr lang="it-IT" dirty="0" err="1"/>
              <a:t>following</a:t>
            </a:r>
            <a:r>
              <a:rPr lang="it-IT" dirty="0"/>
              <a:t> </a:t>
            </a:r>
            <a:r>
              <a:rPr lang="it-IT" dirty="0" err="1"/>
              <a:t>behavior</a:t>
            </a:r>
            <a:r>
              <a:rPr lang="it-IT" dirty="0"/>
              <a:t> (the video </a:t>
            </a:r>
            <a:r>
              <a:rPr lang="it-IT" dirty="0" err="1"/>
              <a:t>is</a:t>
            </a:r>
            <a:r>
              <a:rPr lang="it-IT" dirty="0"/>
              <a:t> from the NASA). The dice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rotating</a:t>
            </a:r>
            <a:r>
              <a:rPr lang="it-IT" dirty="0"/>
              <a:t> </a:t>
            </a:r>
            <a:r>
              <a:rPr lang="it-IT" dirty="0" err="1"/>
              <a:t>around</a:t>
            </a:r>
            <a:r>
              <a:rPr lang="it-IT" dirty="0"/>
              <a:t> the intermediate </a:t>
            </a:r>
            <a:r>
              <a:rPr lang="it-IT" dirty="0" err="1"/>
              <a:t>axis</a:t>
            </a:r>
            <a:r>
              <a:rPr lang="it-IT" dirty="0"/>
              <a:t> and the </a:t>
            </a:r>
            <a:r>
              <a:rPr lang="it-IT" dirty="0" err="1"/>
              <a:t>rotation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unstable</a:t>
            </a:r>
            <a:r>
              <a:rPr lang="it-IT" dirty="0"/>
              <a:t>. The </a:t>
            </a:r>
            <a:r>
              <a:rPr lang="it-IT" dirty="0" err="1"/>
              <a:t>effect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considered</a:t>
            </a:r>
            <a:r>
              <a:rPr lang="it-IT" dirty="0"/>
              <a:t> to be new, and the new </a:t>
            </a:r>
            <a:r>
              <a:rPr lang="it-IT" dirty="0" err="1"/>
              <a:t>effect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called</a:t>
            </a:r>
            <a:r>
              <a:rPr lang="it-IT" dirty="0"/>
              <a:t> </a:t>
            </a:r>
            <a:r>
              <a:rPr lang="it-IT" dirty="0" err="1"/>
              <a:t>Dzanibekov</a:t>
            </a:r>
            <a:r>
              <a:rPr lang="it-IT" dirty="0"/>
              <a:t> </a:t>
            </a:r>
            <a:r>
              <a:rPr lang="it-IT" dirty="0" err="1"/>
              <a:t>effect</a:t>
            </a:r>
            <a:r>
              <a:rPr lang="it-IT" dirty="0"/>
              <a:t>, from the </a:t>
            </a:r>
            <a:r>
              <a:rPr lang="it-IT" dirty="0" err="1"/>
              <a:t>astronaut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had</a:t>
            </a:r>
            <a:r>
              <a:rPr lang="it-IT" dirty="0"/>
              <a:t> </a:t>
            </a:r>
            <a:r>
              <a:rPr lang="it-IT" dirty="0" err="1"/>
              <a:t>found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and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dibated</a:t>
            </a:r>
            <a:r>
              <a:rPr lang="it-IT" dirty="0"/>
              <a:t> in the web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60F0C-C969-6441-866C-10DC93394AA3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345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even</a:t>
            </a:r>
            <a:r>
              <a:rPr lang="it-IT" dirty="0"/>
              <a:t> </a:t>
            </a:r>
            <a:r>
              <a:rPr lang="it-IT" dirty="0" err="1"/>
              <a:t>brought</a:t>
            </a:r>
            <a:r>
              <a:rPr lang="it-IT" dirty="0"/>
              <a:t> to a </a:t>
            </a:r>
            <a:r>
              <a:rPr lang="it-IT" dirty="0" err="1"/>
              <a:t>publication</a:t>
            </a:r>
            <a:r>
              <a:rPr lang="it-IT" dirty="0"/>
              <a:t> in 1991 in a </a:t>
            </a:r>
            <a:r>
              <a:rPr lang="it-IT" dirty="0" err="1"/>
              <a:t>matematical</a:t>
            </a:r>
            <a:r>
              <a:rPr lang="it-IT" dirty="0"/>
              <a:t> journal,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written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the </a:t>
            </a:r>
            <a:r>
              <a:rPr lang="it-IT" dirty="0" err="1"/>
              <a:t>effect</a:t>
            </a:r>
            <a:r>
              <a:rPr lang="it-IT" dirty="0"/>
              <a:t> </a:t>
            </a:r>
            <a:r>
              <a:rPr lang="it-IT" dirty="0" err="1"/>
              <a:t>seems</a:t>
            </a:r>
            <a:r>
              <a:rPr lang="it-IT" dirty="0"/>
              <a:t> to be new </a:t>
            </a:r>
            <a:r>
              <a:rPr lang="it-IT" dirty="0" err="1"/>
              <a:t>since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reported</a:t>
            </a:r>
            <a:r>
              <a:rPr lang="it-IT" dirty="0"/>
              <a:t> in the </a:t>
            </a:r>
            <a:r>
              <a:rPr lang="it-IT" dirty="0" err="1"/>
              <a:t>main</a:t>
            </a:r>
            <a:r>
              <a:rPr lang="it-IT" dirty="0"/>
              <a:t> books on the </a:t>
            </a:r>
            <a:r>
              <a:rPr lang="it-IT" dirty="0" err="1"/>
              <a:t>rotation</a:t>
            </a:r>
            <a:r>
              <a:rPr lang="it-IT" dirty="0"/>
              <a:t> of </a:t>
            </a:r>
            <a:r>
              <a:rPr lang="it-IT" dirty="0" err="1"/>
              <a:t>solid</a:t>
            </a:r>
            <a:r>
              <a:rPr lang="it-IT" dirty="0"/>
              <a:t> </a:t>
            </a:r>
            <a:r>
              <a:rPr lang="it-IT" dirty="0" err="1"/>
              <a:t>bodies</a:t>
            </a:r>
            <a:r>
              <a:rPr lang="it-IT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60F0C-C969-6441-866C-10DC93394AA3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728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true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know</a:t>
            </a:r>
            <a:r>
              <a:rPr lang="it-IT" dirty="0"/>
              <a:t> from </a:t>
            </a:r>
            <a:r>
              <a:rPr lang="it-IT" dirty="0" err="1"/>
              <a:t>nuclear</a:t>
            </a:r>
            <a:r>
              <a:rPr lang="it-IT" dirty="0"/>
              <a:t> </a:t>
            </a:r>
            <a:r>
              <a:rPr lang="it-IT" dirty="0" err="1"/>
              <a:t>physics</a:t>
            </a:r>
            <a:r>
              <a:rPr lang="it-IT" dirty="0"/>
              <a:t>,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rotational</a:t>
            </a:r>
            <a:r>
              <a:rPr lang="it-IT" dirty="0"/>
              <a:t> </a:t>
            </a:r>
            <a:r>
              <a:rPr lang="it-IT" dirty="0" err="1"/>
              <a:t>behavior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studied</a:t>
            </a:r>
            <a:r>
              <a:rPr lang="it-IT" dirty="0"/>
              <a:t> in 1802 and </a:t>
            </a:r>
            <a:r>
              <a:rPr lang="it-IT" dirty="0" err="1"/>
              <a:t>published</a:t>
            </a:r>
            <a:r>
              <a:rPr lang="it-IT" dirty="0"/>
              <a:t> by </a:t>
            </a:r>
            <a:r>
              <a:rPr lang="it-IT" dirty="0" err="1"/>
              <a:t>luis</a:t>
            </a:r>
            <a:r>
              <a:rPr lang="it-IT" dirty="0"/>
              <a:t>  </a:t>
            </a:r>
            <a:r>
              <a:rPr lang="it-IT" dirty="0" err="1"/>
              <a:t>Poinsot</a:t>
            </a:r>
            <a:r>
              <a:rPr lang="it-IT" dirty="0"/>
              <a:t>, </a:t>
            </a:r>
            <a:r>
              <a:rPr lang="it-IT" dirty="0" err="1"/>
              <a:t>whose</a:t>
            </a:r>
            <a:r>
              <a:rPr lang="it-IT" dirty="0"/>
              <a:t> </a:t>
            </a:r>
            <a:r>
              <a:rPr lang="it-IT" dirty="0" err="1"/>
              <a:t>name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can </a:t>
            </a:r>
            <a:r>
              <a:rPr lang="it-IT" dirty="0" err="1"/>
              <a:t>find</a:t>
            </a:r>
            <a:r>
              <a:rPr lang="it-IT" dirty="0"/>
              <a:t> on the first </a:t>
            </a:r>
            <a:r>
              <a:rPr lang="it-IT" dirty="0" err="1"/>
              <a:t>floar</a:t>
            </a:r>
            <a:r>
              <a:rPr lang="it-IT" dirty="0"/>
              <a:t> of the Eiffel Tor </a:t>
            </a:r>
            <a:r>
              <a:rPr lang="it-IT" dirty="0" err="1"/>
              <a:t>within</a:t>
            </a:r>
            <a:r>
              <a:rPr lang="it-IT" dirty="0"/>
              <a:t> the 70 </a:t>
            </a:r>
            <a:r>
              <a:rPr lang="it-IT" dirty="0" err="1"/>
              <a:t>scientists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contributed</a:t>
            </a:r>
            <a:r>
              <a:rPr lang="it-IT" dirty="0"/>
              <a:t> to the success of France</a:t>
            </a:r>
          </a:p>
          <a:p>
            <a:r>
              <a:rPr lang="it-IT" dirty="0" err="1"/>
              <a:t>Poisot</a:t>
            </a:r>
            <a:r>
              <a:rPr lang="it-IT" dirty="0"/>
              <a:t> </a:t>
            </a:r>
            <a:r>
              <a:rPr lang="it-IT" dirty="0" err="1"/>
              <a:t>even</a:t>
            </a:r>
            <a:r>
              <a:rPr lang="it-IT" dirty="0"/>
              <a:t> </a:t>
            </a:r>
            <a:r>
              <a:rPr lang="it-IT" dirty="0" err="1"/>
              <a:t>invented</a:t>
            </a:r>
            <a:r>
              <a:rPr lang="it-IT" dirty="0"/>
              <a:t> the </a:t>
            </a:r>
            <a:r>
              <a:rPr lang="it-IT" dirty="0" err="1"/>
              <a:t>rapresentation</a:t>
            </a:r>
            <a:r>
              <a:rPr lang="it-IT" dirty="0"/>
              <a:t> of the </a:t>
            </a:r>
            <a:r>
              <a:rPr lang="it-IT" dirty="0" err="1"/>
              <a:t>rotation</a:t>
            </a:r>
            <a:r>
              <a:rPr lang="it-IT" dirty="0"/>
              <a:t> of a body due to the </a:t>
            </a:r>
            <a:r>
              <a:rPr lang="it-IT" dirty="0" err="1"/>
              <a:t>intercetp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the </a:t>
            </a:r>
            <a:r>
              <a:rPr lang="it-IT" dirty="0" err="1"/>
              <a:t>ellissoid</a:t>
            </a:r>
            <a:r>
              <a:rPr lang="it-IT" dirty="0"/>
              <a:t> and the </a:t>
            </a:r>
            <a:r>
              <a:rPr lang="it-IT" dirty="0" err="1"/>
              <a:t>shere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represent</a:t>
            </a:r>
            <a:r>
              <a:rPr lang="it-IT" dirty="0"/>
              <a:t> the </a:t>
            </a:r>
            <a:r>
              <a:rPr lang="it-IT" dirty="0" err="1"/>
              <a:t>conservation</a:t>
            </a:r>
            <a:r>
              <a:rPr lang="it-IT" dirty="0"/>
              <a:t> of </a:t>
            </a:r>
            <a:r>
              <a:rPr lang="it-IT" dirty="0" err="1"/>
              <a:t>angular</a:t>
            </a:r>
            <a:r>
              <a:rPr lang="it-IT" dirty="0"/>
              <a:t> </a:t>
            </a:r>
            <a:r>
              <a:rPr lang="it-IT" dirty="0" err="1"/>
              <a:t>momentum</a:t>
            </a:r>
            <a:r>
              <a:rPr lang="it-IT" dirty="0"/>
              <a:t> and </a:t>
            </a:r>
            <a:r>
              <a:rPr lang="it-IT" dirty="0" err="1"/>
              <a:t>energy</a:t>
            </a:r>
            <a:r>
              <a:rPr lang="it-IT" dirty="0"/>
              <a:t> (he </a:t>
            </a:r>
            <a:r>
              <a:rPr lang="it-IT" dirty="0" err="1"/>
              <a:t>conied</a:t>
            </a:r>
            <a:r>
              <a:rPr lang="it-IT" dirty="0"/>
              <a:t> the word </a:t>
            </a:r>
            <a:r>
              <a:rPr lang="it-IT" dirty="0" err="1"/>
              <a:t>Polhode</a:t>
            </a:r>
            <a:r>
              <a:rPr lang="it-IT" dirty="0"/>
              <a:t> for the </a:t>
            </a:r>
            <a:r>
              <a:rPr lang="it-IT" dirty="0" err="1"/>
              <a:t>trajectory</a:t>
            </a:r>
            <a:r>
              <a:rPr lang="it-IT" dirty="0"/>
              <a:t> of the Pole of the </a:t>
            </a:r>
            <a:r>
              <a:rPr lang="it-IT" dirty="0" err="1"/>
              <a:t>rotating</a:t>
            </a:r>
            <a:r>
              <a:rPr lang="it-IT"/>
              <a:t> body).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60F0C-C969-6441-866C-10DC93394AA3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0572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Interestingly</a:t>
            </a:r>
            <a:r>
              <a:rPr lang="it-IT" dirty="0"/>
              <a:t> </a:t>
            </a:r>
            <a:r>
              <a:rPr lang="it-IT" dirty="0" err="1"/>
              <a:t>since</a:t>
            </a:r>
            <a:r>
              <a:rPr lang="it-IT" dirty="0"/>
              <a:t> the </a:t>
            </a:r>
            <a:r>
              <a:rPr lang="it-IT" dirty="0" err="1"/>
              <a:t>earth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known</a:t>
            </a:r>
            <a:r>
              <a:rPr lang="it-IT" dirty="0"/>
              <a:t> to be </a:t>
            </a:r>
            <a:r>
              <a:rPr lang="it-IT" dirty="0" err="1"/>
              <a:t>triaxial</a:t>
            </a:r>
            <a:r>
              <a:rPr lang="it-IT" dirty="0"/>
              <a:t>, </a:t>
            </a:r>
            <a:r>
              <a:rPr lang="it-IT" dirty="0" err="1"/>
              <a:t>even</a:t>
            </a:r>
            <a:r>
              <a:rPr lang="it-IT" dirty="0"/>
              <a:t> </a:t>
            </a:r>
            <a:r>
              <a:rPr lang="it-IT" dirty="0" err="1"/>
              <a:t>if</a:t>
            </a:r>
            <a:r>
              <a:rPr lang="it-IT" dirty="0"/>
              <a:t> with small </a:t>
            </a:r>
            <a:r>
              <a:rPr lang="it-IT" dirty="0" err="1"/>
              <a:t>asymmetry</a:t>
            </a:r>
            <a:r>
              <a:rPr lang="it-IT" dirty="0"/>
              <a:t>, </a:t>
            </a:r>
            <a:r>
              <a:rPr lang="it-IT" dirty="0" err="1"/>
              <a:t>somebody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suggested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the new </a:t>
            </a:r>
            <a:r>
              <a:rPr lang="it-IT" dirty="0" err="1"/>
              <a:t>Dzanibekov</a:t>
            </a:r>
            <a:r>
              <a:rPr lang="it-IT" dirty="0"/>
              <a:t> </a:t>
            </a:r>
            <a:r>
              <a:rPr lang="it-IT" dirty="0" err="1"/>
              <a:t>effect</a:t>
            </a:r>
            <a:r>
              <a:rPr lang="it-IT" dirty="0"/>
              <a:t> </a:t>
            </a:r>
            <a:r>
              <a:rPr lang="it-IT" dirty="0" err="1"/>
              <a:t>could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the </a:t>
            </a:r>
            <a:r>
              <a:rPr lang="it-IT" dirty="0" err="1"/>
              <a:t>reason</a:t>
            </a:r>
            <a:r>
              <a:rPr lang="it-IT" dirty="0"/>
              <a:t> for the </a:t>
            </a:r>
            <a:r>
              <a:rPr lang="it-IT" dirty="0" err="1"/>
              <a:t>inversion</a:t>
            </a:r>
            <a:r>
              <a:rPr lang="it-IT" dirty="0"/>
              <a:t> of the </a:t>
            </a:r>
            <a:r>
              <a:rPr lang="it-IT" dirty="0" err="1"/>
              <a:t>magnetic</a:t>
            </a:r>
            <a:r>
              <a:rPr lang="it-IT" dirty="0"/>
              <a:t> </a:t>
            </a:r>
            <a:r>
              <a:rPr lang="it-IT" dirty="0" err="1"/>
              <a:t>poles</a:t>
            </a:r>
            <a:r>
              <a:rPr lang="it-IT" dirty="0"/>
              <a:t>, a </a:t>
            </a:r>
            <a:r>
              <a:rPr lang="it-IT" dirty="0" err="1"/>
              <a:t>quite</a:t>
            </a:r>
            <a:r>
              <a:rPr lang="it-IT" dirty="0"/>
              <a:t> </a:t>
            </a:r>
            <a:r>
              <a:rPr lang="it-IT" dirty="0" err="1"/>
              <a:t>frightening</a:t>
            </a:r>
            <a:r>
              <a:rPr lang="it-IT" dirty="0"/>
              <a:t> </a:t>
            </a:r>
            <a:r>
              <a:rPr lang="it-IT" dirty="0" err="1"/>
              <a:t>perspective</a:t>
            </a:r>
            <a:r>
              <a:rPr lang="it-IT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60F0C-C969-6441-866C-10DC93394AA3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1382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Let</a:t>
            </a:r>
            <a:r>
              <a:rPr lang="it-IT" dirty="0"/>
              <a:t> me conclude with a </a:t>
            </a:r>
            <a:r>
              <a:rPr lang="it-IT" dirty="0" err="1"/>
              <a:t>conforting</a:t>
            </a:r>
            <a:r>
              <a:rPr lang="it-IT" dirty="0"/>
              <a:t> </a:t>
            </a:r>
            <a:r>
              <a:rPr lang="it-IT" dirty="0" err="1"/>
              <a:t>consideration</a:t>
            </a:r>
            <a:endParaRPr lang="it-IT" dirty="0"/>
          </a:p>
          <a:p>
            <a:r>
              <a:rPr lang="it-IT" dirty="0" err="1"/>
              <a:t>Recently</a:t>
            </a:r>
            <a:r>
              <a:rPr lang="it-IT" dirty="0"/>
              <a:t> the moment of </a:t>
            </a:r>
            <a:r>
              <a:rPr lang="it-IT" dirty="0" err="1"/>
              <a:t>inertia</a:t>
            </a:r>
            <a:r>
              <a:rPr lang="it-IT" dirty="0"/>
              <a:t> of the </a:t>
            </a:r>
            <a:r>
              <a:rPr lang="it-IT" dirty="0" err="1"/>
              <a:t>earth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measured</a:t>
            </a:r>
            <a:r>
              <a:rPr lang="it-IT" dirty="0"/>
              <a:t> with </a:t>
            </a:r>
            <a:r>
              <a:rPr lang="it-IT" dirty="0" err="1"/>
              <a:t>great</a:t>
            </a:r>
            <a:r>
              <a:rPr lang="it-IT" dirty="0"/>
              <a:t> </a:t>
            </a:r>
            <a:r>
              <a:rPr lang="it-IT" dirty="0" err="1"/>
              <a:t>precisions</a:t>
            </a:r>
            <a:r>
              <a:rPr lang="it-IT" dirty="0"/>
              <a:t>. </a:t>
            </a:r>
            <a:r>
              <a:rPr lang="it-IT" dirty="0" err="1"/>
              <a:t>Thsi</a:t>
            </a:r>
            <a:r>
              <a:rPr lang="it-IT" dirty="0"/>
              <a:t> can be </a:t>
            </a:r>
            <a:r>
              <a:rPr lang="it-IT" dirty="0" err="1"/>
              <a:t>done</a:t>
            </a:r>
            <a:r>
              <a:rPr lang="it-IT" dirty="0"/>
              <a:t> </a:t>
            </a:r>
            <a:r>
              <a:rPr lang="it-IT" dirty="0" err="1"/>
              <a:t>trough</a:t>
            </a:r>
            <a:r>
              <a:rPr lang="it-IT" dirty="0"/>
              <a:t> the </a:t>
            </a:r>
            <a:r>
              <a:rPr lang="it-IT" dirty="0" err="1"/>
              <a:t>sitellite</a:t>
            </a:r>
            <a:r>
              <a:rPr lang="it-IT" dirty="0"/>
              <a:t> </a:t>
            </a:r>
            <a:r>
              <a:rPr lang="it-IT" dirty="0" err="1"/>
              <a:t>drift</a:t>
            </a:r>
            <a:r>
              <a:rPr lang="it-IT" dirty="0"/>
              <a:t> or </a:t>
            </a:r>
            <a:r>
              <a:rPr lang="it-IT" dirty="0" err="1"/>
              <a:t>through</a:t>
            </a:r>
            <a:r>
              <a:rPr lang="it-IT" dirty="0"/>
              <a:t> </a:t>
            </a:r>
            <a:r>
              <a:rPr lang="it-IT" dirty="0" err="1"/>
              <a:t>gravitational</a:t>
            </a:r>
            <a:r>
              <a:rPr lang="it-IT" dirty="0"/>
              <a:t> </a:t>
            </a:r>
            <a:r>
              <a:rPr lang="it-IT" dirty="0" err="1"/>
              <a:t>measurements</a:t>
            </a:r>
            <a:endParaRPr lang="it-IT" dirty="0"/>
          </a:p>
          <a:p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can </a:t>
            </a:r>
            <a:r>
              <a:rPr lang="it-IT" dirty="0" err="1"/>
              <a:t>see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are </a:t>
            </a:r>
            <a:r>
              <a:rPr lang="it-IT" dirty="0" err="1"/>
              <a:t>different</a:t>
            </a:r>
            <a:r>
              <a:rPr lang="it-IT" dirty="0"/>
              <a:t>, </a:t>
            </a:r>
            <a:r>
              <a:rPr lang="it-IT" dirty="0" err="1"/>
              <a:t>therefore</a:t>
            </a:r>
            <a:r>
              <a:rPr lang="it-IT" dirty="0"/>
              <a:t> the </a:t>
            </a:r>
            <a:r>
              <a:rPr lang="it-IT" dirty="0" err="1"/>
              <a:t>earth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triaxial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are </a:t>
            </a:r>
            <a:r>
              <a:rPr lang="it-IT" dirty="0" err="1"/>
              <a:t>rotating</a:t>
            </a:r>
            <a:r>
              <a:rPr lang="it-IT" dirty="0"/>
              <a:t> </a:t>
            </a:r>
            <a:r>
              <a:rPr lang="it-IT" dirty="0" err="1"/>
              <a:t>around</a:t>
            </a:r>
            <a:r>
              <a:rPr lang="it-IT" dirty="0"/>
              <a:t> the C </a:t>
            </a:r>
            <a:r>
              <a:rPr lang="it-IT" dirty="0" err="1"/>
              <a:t>axis</a:t>
            </a:r>
            <a:r>
              <a:rPr lang="it-IT" dirty="0"/>
              <a:t> (the </a:t>
            </a:r>
            <a:r>
              <a:rPr lang="it-IT" dirty="0" err="1"/>
              <a:t>shortest</a:t>
            </a:r>
            <a:r>
              <a:rPr lang="it-IT" dirty="0"/>
              <a:t>), the </a:t>
            </a:r>
            <a:r>
              <a:rPr lang="it-IT" dirty="0" err="1"/>
              <a:t>one</a:t>
            </a:r>
            <a:r>
              <a:rPr lang="it-IT" dirty="0"/>
              <a:t> with the </a:t>
            </a:r>
            <a:r>
              <a:rPr lang="it-IT" dirty="0" err="1"/>
              <a:t>largets</a:t>
            </a:r>
            <a:r>
              <a:rPr lang="it-IT" dirty="0"/>
              <a:t> moment of </a:t>
            </a:r>
            <a:r>
              <a:rPr lang="it-IT" dirty="0" err="1"/>
              <a:t>inertia</a:t>
            </a:r>
            <a:r>
              <a:rPr lang="it-IT" dirty="0"/>
              <a:t>.</a:t>
            </a:r>
          </a:p>
          <a:p>
            <a:r>
              <a:rPr lang="it-IT" dirty="0" err="1"/>
              <a:t>Therefore</a:t>
            </a:r>
            <a:r>
              <a:rPr lang="it-IT" dirty="0"/>
              <a:t> the </a:t>
            </a:r>
            <a:r>
              <a:rPr lang="it-IT" dirty="0" err="1"/>
              <a:t>earth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flip</a:t>
            </a:r>
            <a:r>
              <a:rPr lang="it-IT" dirty="0"/>
              <a:t>. And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quite</a:t>
            </a:r>
            <a:r>
              <a:rPr lang="it-IT" dirty="0"/>
              <a:t> common for the </a:t>
            </a:r>
            <a:r>
              <a:rPr lang="it-IT" dirty="0" err="1"/>
              <a:t>rotation</a:t>
            </a:r>
            <a:r>
              <a:rPr lang="it-IT" dirty="0"/>
              <a:t> of a </a:t>
            </a:r>
            <a:r>
              <a:rPr lang="it-IT" dirty="0" err="1"/>
              <a:t>fluid</a:t>
            </a:r>
            <a:r>
              <a:rPr lang="it-IT" dirty="0"/>
              <a:t> </a:t>
            </a:r>
            <a:r>
              <a:rPr lang="it-IT" dirty="0" err="1"/>
              <a:t>system</a:t>
            </a:r>
            <a:r>
              <a:rPr lang="it-IT" dirty="0"/>
              <a:t>. Once  one </a:t>
            </a:r>
            <a:r>
              <a:rPr lang="it-IT" dirty="0" err="1"/>
              <a:t>introduces</a:t>
            </a:r>
            <a:r>
              <a:rPr lang="it-IT" dirty="0"/>
              <a:t> a </a:t>
            </a:r>
            <a:r>
              <a:rPr lang="it-IT" dirty="0" err="1"/>
              <a:t>disiipative</a:t>
            </a:r>
            <a:r>
              <a:rPr lang="it-IT" dirty="0"/>
              <a:t> </a:t>
            </a:r>
            <a:r>
              <a:rPr lang="it-IT" dirty="0" err="1"/>
              <a:t>element</a:t>
            </a:r>
            <a:r>
              <a:rPr lang="it-IT" dirty="0"/>
              <a:t> in the </a:t>
            </a:r>
            <a:r>
              <a:rPr lang="it-IT" dirty="0" err="1"/>
              <a:t>hamiltonian</a:t>
            </a:r>
            <a:r>
              <a:rPr lang="it-IT" dirty="0"/>
              <a:t> </a:t>
            </a:r>
            <a:r>
              <a:rPr lang="it-IT" dirty="0" err="1"/>
              <a:t>whicever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Original</a:t>
            </a:r>
            <a:r>
              <a:rPr lang="it-IT" dirty="0"/>
              <a:t> </a:t>
            </a:r>
            <a:r>
              <a:rPr lang="it-IT" dirty="0" err="1"/>
              <a:t>axis</a:t>
            </a:r>
            <a:r>
              <a:rPr lang="it-IT" dirty="0"/>
              <a:t> of </a:t>
            </a:r>
            <a:r>
              <a:rPr lang="it-IT" dirty="0" err="1"/>
              <a:t>rotation</a:t>
            </a:r>
            <a:r>
              <a:rPr lang="it-IT" dirty="0"/>
              <a:t> the </a:t>
            </a:r>
            <a:r>
              <a:rPr lang="it-IT" dirty="0" err="1"/>
              <a:t>sytem</a:t>
            </a:r>
            <a:r>
              <a:rPr lang="it-IT" dirty="0"/>
              <a:t> </a:t>
            </a:r>
            <a:r>
              <a:rPr lang="it-IT" dirty="0" err="1"/>
              <a:t>choose</a:t>
            </a:r>
            <a:r>
              <a:rPr lang="it-IT" dirty="0"/>
              <a:t> the one of minimum energy,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shortest</a:t>
            </a:r>
            <a:r>
              <a:rPr lang="it-IT" dirty="0"/>
              <a:t>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60F0C-C969-6441-866C-10DC93394AA3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7067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2AE2F-56F6-9D48-B5F8-76A4215FBEE2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039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The case of a </a:t>
            </a:r>
            <a:r>
              <a:rPr lang="it-IT" dirty="0" err="1"/>
              <a:t>rotating</a:t>
            </a:r>
            <a:r>
              <a:rPr lang="it-IT" dirty="0"/>
              <a:t> </a:t>
            </a:r>
            <a:r>
              <a:rPr lang="it-IT" dirty="0" err="1"/>
              <a:t>triaxial</a:t>
            </a:r>
            <a:r>
              <a:rPr lang="it-IT" dirty="0"/>
              <a:t> </a:t>
            </a:r>
            <a:r>
              <a:rPr lang="it-IT" dirty="0" err="1"/>
              <a:t>systems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first </a:t>
            </a:r>
            <a:r>
              <a:rPr lang="it-IT" dirty="0" err="1"/>
              <a:t>investigated</a:t>
            </a:r>
            <a:r>
              <a:rPr lang="it-IT" dirty="0"/>
              <a:t> by </a:t>
            </a:r>
            <a:r>
              <a:rPr lang="it-IT" dirty="0" err="1"/>
              <a:t>Frisk</a:t>
            </a:r>
            <a:r>
              <a:rPr lang="it-IT" dirty="0"/>
              <a:t> and </a:t>
            </a:r>
            <a:r>
              <a:rPr lang="it-IT" dirty="0" err="1"/>
              <a:t>Bengtsson</a:t>
            </a:r>
            <a:r>
              <a:rPr lang="it-IT" dirty="0"/>
              <a:t> for the </a:t>
            </a:r>
            <a:r>
              <a:rPr lang="it-IT" dirty="0" err="1"/>
              <a:t>axial</a:t>
            </a:r>
            <a:r>
              <a:rPr lang="it-IT" dirty="0"/>
              <a:t> </a:t>
            </a:r>
            <a:r>
              <a:rPr lang="it-IT" dirty="0" err="1"/>
              <a:t>rotation</a:t>
            </a:r>
            <a:r>
              <a:rPr lang="it-IT" dirty="0"/>
              <a:t>, the </a:t>
            </a:r>
            <a:r>
              <a:rPr lang="it-IT" dirty="0" err="1"/>
              <a:t>one</a:t>
            </a:r>
            <a:r>
              <a:rPr lang="it-IT" dirty="0"/>
              <a:t> I </a:t>
            </a:r>
            <a:r>
              <a:rPr lang="it-IT" dirty="0" err="1"/>
              <a:t>am</a:t>
            </a:r>
            <a:r>
              <a:rPr lang="it-IT" dirty="0"/>
              <a:t> </a:t>
            </a:r>
            <a:r>
              <a:rPr lang="it-IT" dirty="0" err="1"/>
              <a:t>referring</a:t>
            </a:r>
            <a:r>
              <a:rPr lang="it-IT" dirty="0"/>
              <a:t> </a:t>
            </a:r>
            <a:r>
              <a:rPr lang="it-IT" dirty="0" err="1"/>
              <a:t>now</a:t>
            </a:r>
            <a:r>
              <a:rPr lang="it-IT" dirty="0"/>
              <a:t>, and </a:t>
            </a:r>
            <a:r>
              <a:rPr lang="it-IT" dirty="0" err="1"/>
              <a:t>later</a:t>
            </a:r>
            <a:r>
              <a:rPr lang="it-IT" dirty="0"/>
              <a:t> by </a:t>
            </a:r>
            <a:r>
              <a:rPr lang="it-IT" dirty="0" err="1"/>
              <a:t>Frauendorf</a:t>
            </a:r>
            <a:r>
              <a:rPr lang="it-IT" dirty="0"/>
              <a:t> for non </a:t>
            </a:r>
            <a:r>
              <a:rPr lang="it-IT" dirty="0" err="1"/>
              <a:t>axial</a:t>
            </a:r>
            <a:r>
              <a:rPr lang="it-IT" dirty="0"/>
              <a:t> </a:t>
            </a:r>
            <a:r>
              <a:rPr lang="it-IT" dirty="0" err="1"/>
              <a:t>rotation</a:t>
            </a:r>
            <a:r>
              <a:rPr lang="it-IT" dirty="0"/>
              <a:t>. 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shown</a:t>
            </a:r>
            <a:r>
              <a:rPr lang="it-IT" dirty="0"/>
              <a:t> in the Beta-Gamma </a:t>
            </a:r>
            <a:r>
              <a:rPr lang="it-IT" dirty="0" err="1"/>
              <a:t>plane</a:t>
            </a:r>
            <a:r>
              <a:rPr lang="it-IT" dirty="0"/>
              <a:t> </a:t>
            </a:r>
            <a:r>
              <a:rPr lang="it-IT" dirty="0" err="1"/>
              <a:t>triaxial</a:t>
            </a:r>
            <a:r>
              <a:rPr lang="it-IT" dirty="0"/>
              <a:t> nuclei are </a:t>
            </a:r>
            <a:r>
              <a:rPr lang="it-IT" dirty="0" err="1"/>
              <a:t>expected</a:t>
            </a:r>
            <a:r>
              <a:rPr lang="it-IT" dirty="0"/>
              <a:t> to rotate </a:t>
            </a:r>
            <a:r>
              <a:rPr lang="it-IT" dirty="0" err="1"/>
              <a:t>around</a:t>
            </a:r>
            <a:r>
              <a:rPr lang="it-IT" dirty="0"/>
              <a:t> the intermediate </a:t>
            </a:r>
            <a:r>
              <a:rPr lang="it-IT" dirty="0" err="1"/>
              <a:t>axis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lowest</a:t>
            </a:r>
            <a:r>
              <a:rPr lang="it-IT" dirty="0"/>
              <a:t> </a:t>
            </a:r>
            <a:r>
              <a:rPr lang="it-IT" dirty="0" err="1"/>
              <a:t>excitation</a:t>
            </a:r>
            <a:r>
              <a:rPr lang="it-IT" dirty="0"/>
              <a:t>. The </a:t>
            </a:r>
            <a:r>
              <a:rPr lang="it-IT" dirty="0" err="1"/>
              <a:t>requirements</a:t>
            </a:r>
            <a:r>
              <a:rPr lang="it-IT" dirty="0"/>
              <a:t> of </a:t>
            </a:r>
            <a:r>
              <a:rPr lang="it-IT" dirty="0" err="1"/>
              <a:t>quantal</a:t>
            </a:r>
            <a:r>
              <a:rPr lang="it-IT" dirty="0"/>
              <a:t> </a:t>
            </a:r>
            <a:r>
              <a:rPr lang="it-IT" dirty="0" err="1"/>
              <a:t>rotation</a:t>
            </a:r>
            <a:r>
              <a:rPr lang="it-IT" dirty="0"/>
              <a:t> and </a:t>
            </a:r>
            <a:r>
              <a:rPr lang="it-IT" dirty="0" err="1"/>
              <a:t>irrotational</a:t>
            </a:r>
            <a:r>
              <a:rPr lang="it-IT" dirty="0"/>
              <a:t> flow </a:t>
            </a:r>
            <a:r>
              <a:rPr lang="it-IT" dirty="0" err="1"/>
              <a:t>make</a:t>
            </a:r>
            <a:r>
              <a:rPr lang="it-IT" dirty="0"/>
              <a:t> J2 the </a:t>
            </a:r>
            <a:r>
              <a:rPr lang="it-IT" dirty="0" err="1"/>
              <a:t>axis</a:t>
            </a:r>
            <a:r>
              <a:rPr lang="it-IT" dirty="0"/>
              <a:t> with the </a:t>
            </a:r>
            <a:r>
              <a:rPr lang="it-IT" dirty="0" err="1"/>
              <a:t>largest</a:t>
            </a:r>
            <a:r>
              <a:rPr lang="it-IT" dirty="0"/>
              <a:t> moment of </a:t>
            </a:r>
            <a:r>
              <a:rPr lang="it-IT" dirty="0" err="1"/>
              <a:t>inertia</a:t>
            </a:r>
            <a:r>
              <a:rPr lang="it-IT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60F0C-C969-6441-866C-10DC93394AA3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0935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</a:t>
            </a:r>
            <a:r>
              <a:rPr lang="zh-CN" altLang="en-US" dirty="0"/>
              <a:t> </a:t>
            </a:r>
            <a:r>
              <a:rPr lang="en-US" altLang="zh-CN" dirty="0"/>
              <a:t>N=Z nuclei? Because the np interaction is strong because of the overlap of the wave function. Which allows the </a:t>
            </a:r>
            <a:r>
              <a:rPr lang="en-US" altLang="zh-CN" dirty="0" err="1"/>
              <a:t>nn</a:t>
            </a:r>
            <a:r>
              <a:rPr lang="en-US" altLang="zh-CN" dirty="0"/>
              <a:t> pp, np in the same nuclei and </a:t>
            </a:r>
            <a:r>
              <a:rPr lang="en-US" altLang="zh-CN" dirty="0" err="1"/>
              <a:t>pn</a:t>
            </a:r>
            <a:r>
              <a:rPr lang="en-US" altLang="zh-CN" dirty="0"/>
              <a:t> can couple to the fully alignment pair.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Particularly interesting is the impact of an aligned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pair on the quantal rotation of a triaxial system.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9AA9C-208C-444D-B2C0-2528C1D2F44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77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4EC0B-BA25-AD0A-D850-1A2DE23B5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2A3DCE-A8B2-900D-802D-545AD86131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D2A69-AAE1-B2D8-966A-7B6FB2385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AB07-7449-E84B-A2F4-A9F77F097B69}" type="datetimeFigureOut">
              <a:rPr lang="en-CN" smtClean="0"/>
              <a:t>4/9/26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569AD-79AC-4061-E5C1-03B0CAB29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3B692-58F3-9F20-D567-227FBFED4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A9E7-AC0B-D049-9B76-5BF1EF523328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675899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6B7ED-35F1-269A-FD31-899CB65FB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BC0EAB-FD69-C214-C934-200929B68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ED1C9-D1CA-FD68-5AB4-67CE52FD2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AB07-7449-E84B-A2F4-A9F77F097B69}" type="datetimeFigureOut">
              <a:rPr lang="en-CN" smtClean="0"/>
              <a:t>4/9/26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AC158-7DEE-DEDC-B61C-6F4A91C12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7F822-1D8A-0B35-241D-FEA9176A9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A9E7-AC0B-D049-9B76-5BF1EF523328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76761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0695BE-0352-8EA4-8223-9DC1EDEA04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3F3F4A-4416-EED5-9922-064D51B6A6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0B8BF-303F-A7E7-DCF4-56F083616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AB07-7449-E84B-A2F4-A9F77F097B69}" type="datetimeFigureOut">
              <a:rPr lang="en-CN" smtClean="0"/>
              <a:t>4/9/26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FCED3-52AD-4CB9-A611-F1FF6524A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E3447-8DDB-7B9F-6158-1C57447E6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A9E7-AC0B-D049-9B76-5BF1EF523328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808067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4B6AD-7D4C-A3DC-04F7-FE96AF9A8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7FD3D-DF94-B45C-3D42-820EA6869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27033-5AAD-9038-1807-524F771EE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AB07-7449-E84B-A2F4-A9F77F097B69}" type="datetimeFigureOut">
              <a:rPr lang="en-CN" smtClean="0"/>
              <a:t>4/9/26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70200-25D2-9BF5-4D48-15A99EDE5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EDBE9-ED40-82F5-1F82-8A30C50DF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A9E7-AC0B-D049-9B76-5BF1EF523328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181026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6AEA6-BFD9-1AD3-8933-04820887D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5C4AAB-01FF-6B34-C2C1-247038945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B0CF3-CFDF-2777-C7C0-5222499BD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AB07-7449-E84B-A2F4-A9F77F097B69}" type="datetimeFigureOut">
              <a:rPr lang="en-CN" smtClean="0"/>
              <a:t>4/9/26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0B14B-8948-1CF9-5E31-2F0A9EC07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643EF-140E-2DD8-4E88-9A9C58EFD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A9E7-AC0B-D049-9B76-5BF1EF523328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431197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D3DAC-6145-AF5E-29AA-F4A18111B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FD56E-EC08-5B28-B076-ECA6C8985F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2BA17-AAE2-10FF-17AF-C6CA81953C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AAF1AD-5051-A5CC-B77C-6177A800E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AB07-7449-E84B-A2F4-A9F77F097B69}" type="datetimeFigureOut">
              <a:rPr lang="en-CN" smtClean="0"/>
              <a:t>4/9/26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444070-4493-6B02-EFBE-FCD416CA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ECE441-F836-0603-FFA6-4B8AECD8A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A9E7-AC0B-D049-9B76-5BF1EF523328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829484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30400-F511-B75A-B290-3CC14F21A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62EDD-2584-8338-7EBF-2D5F9720D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A7C1D1-42A2-2D57-9429-DDEB349505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B4BD1D-1694-DE24-C0ED-F3A7EB5C63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0897D3-6E14-BF60-D223-42D526C6FF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A51F80-6FC1-9321-E9E0-E25F64DF9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AB07-7449-E84B-A2F4-A9F77F097B69}" type="datetimeFigureOut">
              <a:rPr lang="en-CN" smtClean="0"/>
              <a:t>4/9/26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2873A-36E5-DE9A-5318-D20ECFDD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203413-CE6F-2309-D425-D67D55034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A9E7-AC0B-D049-9B76-5BF1EF523328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0455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68B30-3899-A31C-16F8-F1EAE7C2E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DB5BE4-97F2-06D7-5540-7518CB0FB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AB07-7449-E84B-A2F4-A9F77F097B69}" type="datetimeFigureOut">
              <a:rPr lang="en-CN" smtClean="0"/>
              <a:t>4/9/26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36EB86-89E8-3C4A-B8DD-77A8FFDFA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EA5691-4544-F33F-2BC3-30E77CB92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A9E7-AC0B-D049-9B76-5BF1EF523328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99418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ADEF58-E1C2-D108-6F25-9E3E27D5C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AB07-7449-E84B-A2F4-A9F77F097B69}" type="datetimeFigureOut">
              <a:rPr lang="en-CN" smtClean="0"/>
              <a:t>4/9/26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4E687C-B974-7E0F-C657-8F1707D6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BC6EB5-FB92-D990-4C3D-A15F010E1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A9E7-AC0B-D049-9B76-5BF1EF523328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943304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904FD-C9CF-D7D7-99EA-F581E7708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5EE3E-D5E9-15CF-A46A-93BD55B52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3BCF2-95F9-6465-B255-E8A18F40D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0151AE-4335-6866-FE19-7C11E5E2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AB07-7449-E84B-A2F4-A9F77F097B69}" type="datetimeFigureOut">
              <a:rPr lang="en-CN" smtClean="0"/>
              <a:t>4/9/26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D96D9-A2C6-340C-B2EE-1D81CCA36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F6CFC-F55A-94F9-2122-C0C9A412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A9E7-AC0B-D049-9B76-5BF1EF523328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65836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ED1C7-DAEC-68D7-6CC1-B11405FB1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D1B34-55E5-8C40-1E83-C21B87EA61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E6B311-E005-2768-0408-6658D5BC2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A0446E-2728-4DD9-C56E-5B12BB401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AB07-7449-E84B-A2F4-A9F77F097B69}" type="datetimeFigureOut">
              <a:rPr lang="en-CN" smtClean="0"/>
              <a:t>4/9/26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088E62-6B7E-7BB5-D81E-DE3615EB3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DCFA4C-CF64-2872-6C88-8BC4A8223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A9E7-AC0B-D049-9B76-5BF1EF523328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38736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60E07C-EB3F-C81A-22E0-C421E6132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B77F7F-8E0C-D3FB-75CD-AFDE3631D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07ADB-6FA0-51F1-D611-C728875D4F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9EAB07-7449-E84B-A2F4-A9F77F097B69}" type="datetimeFigureOut">
              <a:rPr lang="en-CN" smtClean="0"/>
              <a:t>4/9/26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64FF5E-72AE-A63C-DE34-CF881771C5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8A664-A5E0-C5D5-01EC-F8386D061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6EA9E7-AC0B-D049-9B76-5BF1EF523328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62443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3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jp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0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2A397E7-BF60-45B2-84C7-B074B76C3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FFF771-547C-5C16-69D9-5F1129B313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3473" r="10043"/>
          <a:stretch>
            <a:fillRect/>
          </a:stretch>
        </p:blipFill>
        <p:spPr>
          <a:xfrm>
            <a:off x="4283902" y="10"/>
            <a:ext cx="7908098" cy="68579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9A44FA-E2B8-4C8B-EC1B-7F115CF4E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376" y="1041400"/>
            <a:ext cx="6745563" cy="2387600"/>
          </a:xfrm>
        </p:spPr>
        <p:txBody>
          <a:bodyPr>
            <a:normAutofit/>
          </a:bodyPr>
          <a:lstStyle/>
          <a:p>
            <a:pPr algn="l"/>
            <a:r>
              <a:rPr lang="en-US" sz="3900" dirty="0">
                <a:solidFill>
                  <a:schemeClr val="bg1"/>
                </a:solidFill>
              </a:rPr>
              <a:t>Quantal Rotation and </a:t>
            </a:r>
            <a:r>
              <a:rPr lang="en-US" sz="3900" dirty="0" err="1">
                <a:solidFill>
                  <a:schemeClr val="bg1"/>
                </a:solidFill>
              </a:rPr>
              <a:t>pn</a:t>
            </a:r>
            <a:r>
              <a:rPr lang="en-US" sz="3900" dirty="0">
                <a:solidFill>
                  <a:schemeClr val="bg1"/>
                </a:solidFill>
              </a:rPr>
              <a:t> interaction:</a:t>
            </a:r>
            <a:br>
              <a:rPr lang="en-US" sz="3900" dirty="0">
                <a:solidFill>
                  <a:schemeClr val="bg1"/>
                </a:solidFill>
              </a:rPr>
            </a:br>
            <a:r>
              <a:rPr lang="en-US" sz="3900" dirty="0">
                <a:solidFill>
                  <a:schemeClr val="bg1"/>
                </a:solidFill>
              </a:rPr>
              <a:t>Lifetime measurements in the N=Z=31 </a:t>
            </a:r>
            <a:r>
              <a:rPr lang="en-US" sz="3900" baseline="30000" dirty="0">
                <a:solidFill>
                  <a:schemeClr val="bg1"/>
                </a:solidFill>
              </a:rPr>
              <a:t>62</a:t>
            </a:r>
            <a:r>
              <a:rPr lang="en-US" sz="3900" dirty="0">
                <a:solidFill>
                  <a:schemeClr val="bg1"/>
                </a:solidFill>
              </a:rPr>
              <a:t>Ga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74D8A4-EEE5-9525-EEAE-969BE9EE7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662" y="4308238"/>
            <a:ext cx="5505449" cy="961466"/>
          </a:xfrm>
        </p:spPr>
        <p:txBody>
          <a:bodyPr>
            <a:normAutofit/>
          </a:bodyPr>
          <a:lstStyle/>
          <a:p>
            <a:pPr algn="l"/>
            <a:r>
              <a:rPr lang="en-CN" sz="2000">
                <a:solidFill>
                  <a:schemeClr val="bg1"/>
                </a:solidFill>
              </a:rPr>
              <a:t>F. F. Zeng</a:t>
            </a:r>
          </a:p>
          <a:p>
            <a:pPr algn="l"/>
            <a:r>
              <a:rPr lang="en-CN" sz="2000">
                <a:solidFill>
                  <a:schemeClr val="bg1"/>
                </a:solidFill>
              </a:rPr>
              <a:t>Legnaro National Laborotary, INFN</a:t>
            </a:r>
            <a:r>
              <a:rPr lang="en-US" sz="2000" dirty="0">
                <a:solidFill>
                  <a:schemeClr val="bg1"/>
                </a:solidFill>
              </a:rPr>
              <a:t>, Padova, Italy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8585" y="3681408"/>
            <a:ext cx="1193482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280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5890237-4D74-4E15-B0CC-CE88FC566C5B}"/>
              </a:ext>
            </a:extLst>
          </p:cNvPr>
          <p:cNvGrpSpPr/>
          <p:nvPr/>
        </p:nvGrpSpPr>
        <p:grpSpPr>
          <a:xfrm>
            <a:off x="7418436" y="3444898"/>
            <a:ext cx="4773564" cy="2700684"/>
            <a:chOff x="407368" y="1412776"/>
            <a:chExt cx="6866851" cy="4114985"/>
          </a:xfrm>
        </p:grpSpPr>
        <p:pic>
          <p:nvPicPr>
            <p:cNvPr id="8" name="Picture 7" descr="A close-up of a diagram&#10;&#10;Description automatically generated">
              <a:extLst>
                <a:ext uri="{FF2B5EF4-FFF2-40B4-BE49-F238E27FC236}">
                  <a16:creationId xmlns:a16="http://schemas.microsoft.com/office/drawing/2014/main" id="{8F3F53EE-2673-BC58-A07B-17BCF5791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68" y="1412776"/>
              <a:ext cx="6459178" cy="411498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295E912-E467-886A-98C0-58F2343659C4}"/>
                </a:ext>
              </a:extLst>
            </p:cNvPr>
            <p:cNvSpPr txBox="1"/>
            <p:nvPr/>
          </p:nvSpPr>
          <p:spPr>
            <a:xfrm>
              <a:off x="5519937" y="2630535"/>
              <a:ext cx="1754282" cy="7034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i="1" dirty="0">
                  <a:latin typeface="Times New Roman" panose="02020603050405020304" pitchFamily="18" charset="0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 J</a:t>
              </a:r>
              <a:r>
                <a:rPr lang="en-US" altLang="zh-CN" sz="2400" i="1" baseline="30000" dirty="0">
                  <a:latin typeface="Times New Roman" panose="02020603050405020304" pitchFamily="18" charset="0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𝜋</a:t>
              </a:r>
              <a:r>
                <a:rPr lang="en-US" altLang="zh-CN" sz="2400" i="1" dirty="0">
                  <a:latin typeface="Times New Roman" panose="02020603050405020304" pitchFamily="18" charset="0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=0</a:t>
              </a:r>
              <a:r>
                <a:rPr lang="en-US" altLang="zh-CN" sz="2400" i="1" baseline="30000" dirty="0">
                  <a:latin typeface="Times New Roman" panose="02020603050405020304" pitchFamily="18" charset="0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+</a:t>
              </a:r>
              <a:endParaRPr lang="en-CN" sz="2400" i="1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2686AD9-8C34-2EA4-4BFF-B07BE0554D4D}"/>
                </a:ext>
              </a:extLst>
            </p:cNvPr>
            <p:cNvSpPr txBox="1"/>
            <p:nvPr/>
          </p:nvSpPr>
          <p:spPr>
            <a:xfrm>
              <a:off x="5456197" y="4363552"/>
              <a:ext cx="1818022" cy="7034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i="1" dirty="0">
                  <a:latin typeface="Times New Roman" panose="02020603050405020304" pitchFamily="18" charset="0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 J</a:t>
              </a:r>
              <a:r>
                <a:rPr lang="en-US" altLang="zh-CN" sz="2400" i="1" baseline="30000" dirty="0">
                  <a:latin typeface="Times New Roman" panose="02020603050405020304" pitchFamily="18" charset="0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𝜋</a:t>
              </a:r>
              <a:r>
                <a:rPr lang="en-US" altLang="zh-CN" sz="2400" i="1" dirty="0">
                  <a:latin typeface="Times New Roman" panose="02020603050405020304" pitchFamily="18" charset="0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=1</a:t>
              </a:r>
              <a:r>
                <a:rPr lang="en-US" altLang="zh-CN" sz="2400" i="1" baseline="30000" dirty="0">
                  <a:latin typeface="Times New Roman" panose="02020603050405020304" pitchFamily="18" charset="0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+</a:t>
              </a:r>
              <a:endParaRPr lang="en-CN" sz="2400" i="1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F98BADF-100E-0CCC-22AA-515877EB1184}"/>
              </a:ext>
            </a:extLst>
          </p:cNvPr>
          <p:cNvGrpSpPr/>
          <p:nvPr/>
        </p:nvGrpSpPr>
        <p:grpSpPr>
          <a:xfrm>
            <a:off x="97810" y="392856"/>
            <a:ext cx="10717979" cy="6465144"/>
            <a:chOff x="437155" y="138550"/>
            <a:chExt cx="10717979" cy="646514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56604CE-613C-4E3D-F9C3-7D4749C5130E}"/>
                </a:ext>
              </a:extLst>
            </p:cNvPr>
            <p:cNvGrpSpPr/>
            <p:nvPr/>
          </p:nvGrpSpPr>
          <p:grpSpPr>
            <a:xfrm>
              <a:off x="623529" y="138550"/>
              <a:ext cx="10531605" cy="6465144"/>
              <a:chOff x="623529" y="0"/>
              <a:chExt cx="10531605" cy="6465144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A14F008B-A9CD-023C-8A44-F82E58EB7CCF}"/>
                  </a:ext>
                </a:extLst>
              </p:cNvPr>
              <p:cNvGrpSpPr/>
              <p:nvPr/>
            </p:nvGrpSpPr>
            <p:grpSpPr>
              <a:xfrm>
                <a:off x="623529" y="0"/>
                <a:ext cx="10531605" cy="6465144"/>
                <a:chOff x="1995055" y="228240"/>
                <a:chExt cx="9047538" cy="5503985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38359B69-A22A-547F-9487-A1AF9F8534A9}"/>
                    </a:ext>
                  </a:extLst>
                </p:cNvPr>
                <p:cNvGrpSpPr/>
                <p:nvPr/>
              </p:nvGrpSpPr>
              <p:grpSpPr>
                <a:xfrm>
                  <a:off x="1995055" y="228240"/>
                  <a:ext cx="9047538" cy="5503985"/>
                  <a:chOff x="-38182" y="122326"/>
                  <a:chExt cx="11440912" cy="6943873"/>
                </a:xfrm>
              </p:grpSpPr>
              <p:pic>
                <p:nvPicPr>
                  <p:cNvPr id="11" name="Picture 10">
                    <a:extLst>
                      <a:ext uri="{FF2B5EF4-FFF2-40B4-BE49-F238E27FC236}">
                        <a16:creationId xmlns:a16="http://schemas.microsoft.com/office/drawing/2014/main" id="{A5F4F97E-2DA3-66A6-EF42-D86A3BEEC7C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-38182" y="122326"/>
                    <a:ext cx="11440912" cy="6943873"/>
                  </a:xfrm>
                  <a:prstGeom prst="rect">
                    <a:avLst/>
                  </a:prstGeom>
                </p:spPr>
              </p:pic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66845563-42BD-0816-E5E1-3A726FAF1DEE}"/>
                      </a:ext>
                    </a:extLst>
                  </p:cNvPr>
                  <p:cNvSpPr/>
                  <p:nvPr/>
                </p:nvSpPr>
                <p:spPr>
                  <a:xfrm>
                    <a:off x="10471764" y="5215284"/>
                    <a:ext cx="914400" cy="914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699CD2C3-D99D-7866-E53C-F87BF58DBC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14600" y="571500"/>
                  <a:ext cx="4701886" cy="4705522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B2FE65B-117E-41FC-85EF-45D0E8F5811B}"/>
                  </a:ext>
                </a:extLst>
              </p:cNvPr>
              <p:cNvSpPr txBox="1"/>
              <p:nvPr/>
            </p:nvSpPr>
            <p:spPr>
              <a:xfrm rot="18711572">
                <a:off x="3288691" y="2759655"/>
                <a:ext cx="90601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</a:rPr>
                  <a:t>N=Z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9988A16-9B42-BD57-E9FF-1909FC366780}"/>
                </a:ext>
              </a:extLst>
            </p:cNvPr>
            <p:cNvGrpSpPr/>
            <p:nvPr/>
          </p:nvGrpSpPr>
          <p:grpSpPr>
            <a:xfrm>
              <a:off x="437155" y="228240"/>
              <a:ext cx="6920248" cy="6368458"/>
              <a:chOff x="437155" y="228240"/>
              <a:chExt cx="6920248" cy="6368458"/>
            </a:xfrm>
          </p:grpSpPr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062D1277-9352-2D95-3E25-2714DF27A5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8468" y="228240"/>
                <a:ext cx="0" cy="12348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1DD22328-FB3A-57A6-0613-2B62C749D9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10569" y="6155851"/>
                <a:ext cx="214683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241A5F2-F5C2-3674-70BB-54A8812596E6}"/>
                  </a:ext>
                </a:extLst>
              </p:cNvPr>
              <p:cNvSpPr txBox="1"/>
              <p:nvPr/>
            </p:nvSpPr>
            <p:spPr>
              <a:xfrm rot="16200000">
                <a:off x="478352" y="645585"/>
                <a:ext cx="3177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Z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962FAEC-65E6-4C27-7217-ED48131283BE}"/>
                  </a:ext>
                </a:extLst>
              </p:cNvPr>
              <p:cNvSpPr txBox="1"/>
              <p:nvPr/>
            </p:nvSpPr>
            <p:spPr>
              <a:xfrm>
                <a:off x="6129022" y="6196588"/>
                <a:ext cx="3658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935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39F4974-FB3B-FEBE-356C-107FAE160B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206" y="3189638"/>
            <a:ext cx="5994400" cy="3289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29C1F8-0B44-09CB-B896-B69B7910F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4" y="874643"/>
            <a:ext cx="5996179" cy="2008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67530A-5588-406E-9600-39AA35526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8439" y="0"/>
            <a:ext cx="609811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B3BD0C-FC69-55A7-E64A-F53F5ACE7383}"/>
              </a:ext>
            </a:extLst>
          </p:cNvPr>
          <p:cNvSpPr txBox="1"/>
          <p:nvPr/>
        </p:nvSpPr>
        <p:spPr>
          <a:xfrm>
            <a:off x="10641495" y="2820306"/>
            <a:ext cx="688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dirty="0">
                <a:solidFill>
                  <a:srgbClr val="FF0000"/>
                </a:solidFill>
              </a:rPr>
              <a:t>GSD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75D976-9F02-AE86-8051-DEFDBA881DC7}"/>
              </a:ext>
            </a:extLst>
          </p:cNvPr>
          <p:cNvSpPr txBox="1"/>
          <p:nvPr/>
        </p:nvSpPr>
        <p:spPr>
          <a:xfrm>
            <a:off x="7027438" y="1579969"/>
            <a:ext cx="1744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g</a:t>
            </a:r>
            <a:r>
              <a:rPr lang="en-US" altLang="zh-CN" sz="2000" baseline="-25000" dirty="0">
                <a:solidFill>
                  <a:srgbClr val="FF0000"/>
                </a:solidFill>
              </a:rPr>
              <a:t>9/2</a:t>
            </a:r>
            <a:r>
              <a:rPr lang="en-US" altLang="zh-CN" sz="2000" dirty="0">
                <a:solidFill>
                  <a:srgbClr val="FF0000"/>
                </a:solidFill>
              </a:rPr>
              <a:t>(</a:t>
            </a:r>
            <a:r>
              <a:rPr lang="en-US" altLang="zh-CN" sz="2000" dirty="0" err="1">
                <a:solidFill>
                  <a:srgbClr val="FF0000"/>
                </a:solidFill>
              </a:rPr>
              <a:t>pn</a:t>
            </a:r>
            <a:r>
              <a:rPr lang="en-US" altLang="zh-CN" sz="2000" dirty="0">
                <a:solidFill>
                  <a:srgbClr val="FF0000"/>
                </a:solidFill>
              </a:rPr>
              <a:t>)⊗</a:t>
            </a:r>
            <a:r>
              <a:rPr lang="en-CN" sz="2000" dirty="0">
                <a:solidFill>
                  <a:srgbClr val="FF0000"/>
                </a:solidFill>
              </a:rPr>
              <a:t>GSD</a:t>
            </a:r>
          </a:p>
        </p:txBody>
      </p:sp>
    </p:spTree>
    <p:extLst>
      <p:ext uri="{BB962C8B-B14F-4D97-AF65-F5344CB8AC3E}">
        <p14:creationId xmlns:p14="http://schemas.microsoft.com/office/powerpoint/2010/main" val="3971541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 descr="Immagine che contiene schizzo, diagramma, Disegno tecnico, disegno&#10;&#10;Descrizione generata automaticamente">
            <a:extLst>
              <a:ext uri="{FF2B5EF4-FFF2-40B4-BE49-F238E27FC236}">
                <a16:creationId xmlns:a16="http://schemas.microsoft.com/office/drawing/2014/main" id="{32710F9A-D7C6-029A-5B15-D0F59D06E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8708" y="1409182"/>
            <a:ext cx="5259443" cy="543934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F6EDFEC-488C-D346-B9BB-312D9AEA3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5492"/>
            <a:ext cx="11836360" cy="1098195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 err="1">
                <a:solidFill>
                  <a:srgbClr val="00B0F0"/>
                </a:solidFill>
              </a:rPr>
              <a:t>Quantal</a:t>
            </a:r>
            <a:r>
              <a:rPr lang="it-IT" sz="3600" b="1" dirty="0">
                <a:solidFill>
                  <a:srgbClr val="00B0F0"/>
                </a:solidFill>
              </a:rPr>
              <a:t>: </a:t>
            </a:r>
            <a:r>
              <a:rPr lang="it-IT" sz="3600" b="1" dirty="0" err="1">
                <a:solidFill>
                  <a:srgbClr val="00B0F0"/>
                </a:solidFill>
              </a:rPr>
              <a:t>Triaxial</a:t>
            </a:r>
            <a:r>
              <a:rPr lang="it-IT" sz="3600" b="1" dirty="0">
                <a:solidFill>
                  <a:srgbClr val="00B0F0"/>
                </a:solidFill>
              </a:rPr>
              <a:t> </a:t>
            </a:r>
            <a:r>
              <a:rPr lang="it-IT" sz="3600" b="1" dirty="0" err="1">
                <a:solidFill>
                  <a:srgbClr val="00B0F0"/>
                </a:solidFill>
              </a:rPr>
              <a:t>rotation-axis</a:t>
            </a:r>
            <a:r>
              <a:rPr lang="it-IT" sz="3600" b="1" dirty="0">
                <a:solidFill>
                  <a:srgbClr val="00B0F0"/>
                </a:solidFill>
              </a:rPr>
              <a:t> flip </a:t>
            </a:r>
            <a:r>
              <a:rPr lang="it-IT" sz="3600" b="1" dirty="0" err="1">
                <a:solidFill>
                  <a:srgbClr val="00B0F0"/>
                </a:solidFill>
              </a:rPr>
              <a:t>triggered</a:t>
            </a:r>
            <a:r>
              <a:rPr lang="it-IT" sz="3600" b="1" dirty="0">
                <a:solidFill>
                  <a:srgbClr val="00B0F0"/>
                </a:solidFill>
              </a:rPr>
              <a:t> by a </a:t>
            </a:r>
            <a:r>
              <a:rPr lang="it-IT" sz="3600" b="1" dirty="0" err="1">
                <a:solidFill>
                  <a:srgbClr val="00B0F0"/>
                </a:solidFill>
              </a:rPr>
              <a:t>pn</a:t>
            </a:r>
            <a:r>
              <a:rPr lang="it-IT" sz="3600" b="1" dirty="0">
                <a:solidFill>
                  <a:srgbClr val="00B0F0"/>
                </a:solidFill>
              </a:rPr>
              <a:t> </a:t>
            </a:r>
            <a:r>
              <a:rPr lang="it-IT" sz="3600" b="1" dirty="0" err="1">
                <a:solidFill>
                  <a:srgbClr val="00B0F0"/>
                </a:solidFill>
              </a:rPr>
              <a:t>pair</a:t>
            </a:r>
            <a:br>
              <a:rPr lang="it-IT" sz="3600" b="1" dirty="0">
                <a:solidFill>
                  <a:srgbClr val="00B0F0"/>
                </a:solidFill>
              </a:rPr>
            </a:br>
            <a:endParaRPr lang="it-IT" sz="3600" b="1" dirty="0">
              <a:solidFill>
                <a:srgbClr val="00B0F0"/>
              </a:solidFill>
            </a:endParaRP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2D7377F1-8DE3-4D4A-8D59-FD59703052E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9" y="1848257"/>
            <a:ext cx="6502740" cy="343959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BD1F0AD-25CA-7044-99B0-BA42B62E6573}"/>
              </a:ext>
            </a:extLst>
          </p:cNvPr>
          <p:cNvSpPr txBox="1"/>
          <p:nvPr/>
        </p:nvSpPr>
        <p:spPr>
          <a:xfrm>
            <a:off x="3556204" y="849095"/>
            <a:ext cx="10278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aseline="30000" dirty="0"/>
              <a:t>66</a:t>
            </a:r>
            <a:r>
              <a:rPr lang="it-IT" sz="4000" dirty="0"/>
              <a:t>As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B29E536-22D7-A744-925D-9662F4BC4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3649" y="773860"/>
            <a:ext cx="1730942" cy="1267259"/>
          </a:xfrm>
          <a:prstGeom prst="rect">
            <a:avLst/>
          </a:prstGeom>
        </p:spPr>
      </p:pic>
      <p:sp>
        <p:nvSpPr>
          <p:cNvPr id="14" name="Freccia angolare bidirezionale 13">
            <a:extLst>
              <a:ext uri="{FF2B5EF4-FFF2-40B4-BE49-F238E27FC236}">
                <a16:creationId xmlns:a16="http://schemas.microsoft.com/office/drawing/2014/main" id="{B0FD5E01-E4D3-1743-8E86-C9FB34780D99}"/>
              </a:ext>
            </a:extLst>
          </p:cNvPr>
          <p:cNvSpPr/>
          <p:nvPr/>
        </p:nvSpPr>
        <p:spPr>
          <a:xfrm rot="5400000">
            <a:off x="4524808" y="3046894"/>
            <a:ext cx="725973" cy="5259443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9C86BD-AF70-F517-EE78-3194011C5F4C}"/>
              </a:ext>
            </a:extLst>
          </p:cNvPr>
          <p:cNvSpPr txBox="1"/>
          <p:nvPr/>
        </p:nvSpPr>
        <p:spPr>
          <a:xfrm>
            <a:off x="2695207" y="5120767"/>
            <a:ext cx="4620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err="1">
                <a:solidFill>
                  <a:srgbClr val="0070C0"/>
                </a:solidFill>
              </a:rPr>
              <a:t>Fingerprint</a:t>
            </a:r>
            <a:r>
              <a:rPr lang="it-IT" sz="3600" dirty="0">
                <a:solidFill>
                  <a:srgbClr val="0070C0"/>
                </a:solidFill>
              </a:rPr>
              <a:t> of </a:t>
            </a:r>
            <a:r>
              <a:rPr lang="it-IT" sz="3600" dirty="0" err="1">
                <a:solidFill>
                  <a:srgbClr val="0070C0"/>
                </a:solidFill>
              </a:rPr>
              <a:t>Triaxiality</a:t>
            </a:r>
            <a:endParaRPr lang="it-IT" sz="3600" dirty="0">
              <a:solidFill>
                <a:srgbClr val="0070C0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6D9E8F5-D236-1BB0-AB26-13ECE6182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413" y="6008905"/>
            <a:ext cx="5958630" cy="700139"/>
          </a:xfrm>
          <a:prstGeom prst="rect">
            <a:avLst/>
          </a:prstGeom>
        </p:spPr>
      </p:pic>
      <p:sp>
        <p:nvSpPr>
          <p:cNvPr id="19" name="Freccia circolare a sinistra 18">
            <a:extLst>
              <a:ext uri="{FF2B5EF4-FFF2-40B4-BE49-F238E27FC236}">
                <a16:creationId xmlns:a16="http://schemas.microsoft.com/office/drawing/2014/main" id="{85EF631E-1683-C4B4-F835-5C0256BF4636}"/>
              </a:ext>
            </a:extLst>
          </p:cNvPr>
          <p:cNvSpPr/>
          <p:nvPr/>
        </p:nvSpPr>
        <p:spPr>
          <a:xfrm rot="16668532">
            <a:off x="6512343" y="29205"/>
            <a:ext cx="958875" cy="2764283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197779FF-4F3C-7723-B2F7-6367561A4F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9492" y="580404"/>
            <a:ext cx="7537317" cy="372223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7424C3A-CE23-2A4D-865F-CF78ED25EAC3}"/>
              </a:ext>
            </a:extLst>
          </p:cNvPr>
          <p:cNvSpPr txBox="1"/>
          <p:nvPr/>
        </p:nvSpPr>
        <p:spPr>
          <a:xfrm>
            <a:off x="9368766" y="3520459"/>
            <a:ext cx="1202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>
                <a:solidFill>
                  <a:schemeClr val="accent1"/>
                </a:solidFill>
              </a:rPr>
              <a:t>Triaxial</a:t>
            </a:r>
            <a:endParaRPr lang="it-IT" sz="2800" dirty="0">
              <a:solidFill>
                <a:schemeClr val="accent1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151DA04-D41C-D540-804E-5443FB6C702C}"/>
              </a:ext>
            </a:extLst>
          </p:cNvPr>
          <p:cNvSpPr txBox="1"/>
          <p:nvPr/>
        </p:nvSpPr>
        <p:spPr>
          <a:xfrm>
            <a:off x="8795108" y="1640596"/>
            <a:ext cx="1223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>
                <a:solidFill>
                  <a:srgbClr val="FF0000"/>
                </a:solidFill>
              </a:rPr>
              <a:t>Prolate</a:t>
            </a:r>
            <a:endParaRPr lang="it-IT" sz="2800" dirty="0">
              <a:solidFill>
                <a:srgbClr val="FF0000"/>
              </a:solidFill>
            </a:endParaRPr>
          </a:p>
        </p:txBody>
      </p:sp>
      <p:pic>
        <p:nvPicPr>
          <p:cNvPr id="8" name="Immagine 7" descr="Immagine che contiene palla, palla da tennis, verde&#10;&#10;Descrizione generata automaticamente">
            <a:extLst>
              <a:ext uri="{FF2B5EF4-FFF2-40B4-BE49-F238E27FC236}">
                <a16:creationId xmlns:a16="http://schemas.microsoft.com/office/drawing/2014/main" id="{DF5C1530-F45C-EDB8-F382-0C96377CBE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5327" y="1078478"/>
            <a:ext cx="1160247" cy="769779"/>
          </a:xfrm>
          <a:prstGeom prst="rect">
            <a:avLst/>
          </a:prstGeom>
        </p:spPr>
      </p:pic>
      <p:pic>
        <p:nvPicPr>
          <p:cNvPr id="9" name="Segnaposto contenuto 9" descr="Immagine che contiene accessorio, ombrello&#10;&#10;Descrizione generata automaticamente">
            <a:extLst>
              <a:ext uri="{FF2B5EF4-FFF2-40B4-BE49-F238E27FC236}">
                <a16:creationId xmlns:a16="http://schemas.microsoft.com/office/drawing/2014/main" id="{6898A25E-592B-0280-8823-7BF2FBB7CD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53433" y="2751817"/>
            <a:ext cx="777244" cy="94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62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3C92B-DD72-B345-0504-040CD6B45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Candidate of Axis flip </a:t>
            </a:r>
            <a:r>
              <a:rPr lang="en-CN" baseline="30000" dirty="0"/>
              <a:t>62</a:t>
            </a:r>
            <a:r>
              <a:rPr lang="en-CN" dirty="0"/>
              <a:t>Ga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6F6E78-5490-27EB-DF2B-7F3920429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486" y="1538288"/>
            <a:ext cx="4267200" cy="4470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9A2415-AC53-8102-0731-0041615FAC00}"/>
              </a:ext>
            </a:extLst>
          </p:cNvPr>
          <p:cNvSpPr txBox="1"/>
          <p:nvPr/>
        </p:nvSpPr>
        <p:spPr>
          <a:xfrm>
            <a:off x="1655189" y="6308209"/>
            <a:ext cx="2633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PRC C 69, 034309 (2004)</a:t>
            </a:r>
            <a:endParaRPr lang="en-C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65C92D-8B75-D62D-EE4F-1053290E2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075" y="3078443"/>
            <a:ext cx="3783763" cy="34144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12DFD7-6FE8-A143-8002-06483723F70A}"/>
              </a:ext>
            </a:extLst>
          </p:cNvPr>
          <p:cNvSpPr txBox="1"/>
          <p:nvPr/>
        </p:nvSpPr>
        <p:spPr>
          <a:xfrm>
            <a:off x="9428149" y="6508426"/>
            <a:ext cx="2600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dirty="0"/>
              <a:t>NPA 683 (2001) 207–226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4C580-AAF8-ABCA-7CA5-1820E135CB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8115" y="143942"/>
            <a:ext cx="4265685" cy="293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21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D8122C-AC9E-8C02-78A5-2AA188E91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46106"/>
            <a:ext cx="12192000" cy="31252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73FCD0-F100-9333-835E-3AEAEAA07784}"/>
              </a:ext>
            </a:extLst>
          </p:cNvPr>
          <p:cNvSpPr txBox="1"/>
          <p:nvPr/>
        </p:nvSpPr>
        <p:spPr>
          <a:xfrm>
            <a:off x="3825250" y="250371"/>
            <a:ext cx="45415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4400" dirty="0"/>
              <a:t>Experiment at JYU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9E0843-67FD-968F-3B4A-1FB12E07248F}"/>
              </a:ext>
            </a:extLst>
          </p:cNvPr>
          <p:cNvSpPr txBox="1"/>
          <p:nvPr/>
        </p:nvSpPr>
        <p:spPr>
          <a:xfrm>
            <a:off x="1193064" y="1250353"/>
            <a:ext cx="71736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Target: </a:t>
            </a:r>
            <a:r>
              <a:rPr lang="en-US" baseline="30000" dirty="0" err="1">
                <a:solidFill>
                  <a:srgbClr val="000000"/>
                </a:solidFill>
                <a:effectLst/>
                <a:latin typeface="Helvetica" pitchFamily="2" charset="0"/>
              </a:rPr>
              <a:t>nat</a:t>
            </a:r>
            <a:r>
              <a:rPr lang="en-US" dirty="0" err="1">
                <a:solidFill>
                  <a:srgbClr val="000000"/>
                </a:solidFill>
                <a:effectLst/>
                <a:latin typeface="Helvetica" pitchFamily="2" charset="0"/>
              </a:rPr>
              <a:t>Mg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0.52 mg/cm</a:t>
            </a:r>
            <a:r>
              <a:rPr lang="en-US" baseline="30000" dirty="0">
                <a:solidFill>
                  <a:srgbClr val="000000"/>
                </a:solidFill>
                <a:effectLst/>
                <a:latin typeface="Helvetica" pitchFamily="2" charset="0"/>
              </a:rPr>
              <a:t>2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Beam: </a:t>
            </a:r>
            <a:r>
              <a:rPr lang="en-US" baseline="30000" dirty="0">
                <a:solidFill>
                  <a:srgbClr val="000000"/>
                </a:solidFill>
                <a:latin typeface="Helvetica" pitchFamily="2" charset="0"/>
              </a:rPr>
              <a:t>40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Ca (6</a:t>
            </a:r>
            <a:r>
              <a:rPr lang="en-US" baseline="30000" dirty="0">
                <a:solidFill>
                  <a:srgbClr val="000000"/>
                </a:solidFill>
                <a:latin typeface="Helvetica" pitchFamily="2" charset="0"/>
              </a:rPr>
              <a:t>+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) @ 111 MeV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Beam intensity: ~1 </a:t>
            </a:r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pnA</a:t>
            </a: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Degrader: </a:t>
            </a:r>
            <a:r>
              <a:rPr lang="en-US" baseline="30000" dirty="0">
                <a:latin typeface="Helvetica" pitchFamily="2" charset="0"/>
              </a:rPr>
              <a:t>93</a:t>
            </a:r>
            <a:r>
              <a:rPr lang="en-US" dirty="0">
                <a:latin typeface="Helvetica" pitchFamily="2" charset="0"/>
              </a:rPr>
              <a:t>Nb 1.33 mg/cm</a:t>
            </a:r>
            <a:r>
              <a:rPr lang="en-US" baseline="30000" dirty="0">
                <a:latin typeface="Helvetica" pitchFamily="2" charset="0"/>
              </a:rPr>
              <a:t>2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Detector Setup: Jurogam3+JYTube+Plunger+MARA+DSSD+Tuike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Beam time: ~10 days</a:t>
            </a: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698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512D95-60B2-6326-2139-C141678AE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303" y="0"/>
            <a:ext cx="510568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27EEF9-6504-9ED1-527B-9FA25F675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17" y="2382405"/>
            <a:ext cx="5257800" cy="3340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ABC0B6-CA8F-45EA-443A-21CD651CC9AD}"/>
              </a:ext>
            </a:extLst>
          </p:cNvPr>
          <p:cNvSpPr txBox="1"/>
          <p:nvPr/>
        </p:nvSpPr>
        <p:spPr>
          <a:xfrm>
            <a:off x="540326" y="415636"/>
            <a:ext cx="4356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Target area detectors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C5FCBF-58EC-7AFA-B0EF-1A56D5CBCF76}"/>
              </a:ext>
            </a:extLst>
          </p:cNvPr>
          <p:cNvSpPr txBox="1"/>
          <p:nvPr/>
        </p:nvSpPr>
        <p:spPr>
          <a:xfrm>
            <a:off x="1142721" y="6073032"/>
            <a:ext cx="2556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NIMB 541 (2023) 33–36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376AF0-D34E-64D8-1CF5-E45F4A40856D}"/>
              </a:ext>
            </a:extLst>
          </p:cNvPr>
          <p:cNvSpPr txBox="1"/>
          <p:nvPr/>
        </p:nvSpPr>
        <p:spPr>
          <a:xfrm>
            <a:off x="9379526" y="6488668"/>
            <a:ext cx="3006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Eur. Phys. J. A (2020) 56:149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AEBE7F-E6C6-6C62-2DC0-AB1375B61178}"/>
              </a:ext>
            </a:extLst>
          </p:cNvPr>
          <p:cNvSpPr txBox="1"/>
          <p:nvPr/>
        </p:nvSpPr>
        <p:spPr>
          <a:xfrm>
            <a:off x="1813895" y="1662546"/>
            <a:ext cx="3589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JYTube</a:t>
            </a:r>
            <a:r>
              <a:rPr lang="zh-CN" altLang="en-US" sz="2000" dirty="0"/>
              <a:t> </a:t>
            </a:r>
            <a:r>
              <a:rPr lang="en-US" altLang="zh-CN" sz="2000" dirty="0"/>
              <a:t>+</a:t>
            </a:r>
            <a:r>
              <a:rPr lang="zh-CN" altLang="en-US" sz="2000" dirty="0"/>
              <a:t> </a:t>
            </a:r>
            <a:r>
              <a:rPr lang="en-US" altLang="zh-CN" sz="2000" dirty="0"/>
              <a:t>Plunger</a:t>
            </a:r>
            <a:r>
              <a:rPr lang="zh-CN" altLang="en-US" sz="2000" dirty="0"/>
              <a:t> </a:t>
            </a:r>
            <a:r>
              <a:rPr lang="en-US" altLang="zh-CN" sz="2000" dirty="0"/>
              <a:t>+</a:t>
            </a:r>
            <a:r>
              <a:rPr lang="zh-CN" altLang="en-US" sz="2000" dirty="0"/>
              <a:t> </a:t>
            </a:r>
            <a:r>
              <a:rPr lang="en-US" altLang="zh-CN" sz="2000" dirty="0"/>
              <a:t>JUROGAM</a:t>
            </a:r>
            <a:r>
              <a:rPr lang="zh-CN" altLang="en-US" sz="2000" dirty="0"/>
              <a:t> </a:t>
            </a:r>
            <a:r>
              <a:rPr lang="en-US" altLang="zh-CN" sz="2000" dirty="0"/>
              <a:t>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9545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EA9C56-BEF3-DEFB-3060-C82F89CD56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04" t="5782" r="40866" b="32645"/>
          <a:stretch>
            <a:fillRect/>
          </a:stretch>
        </p:blipFill>
        <p:spPr>
          <a:xfrm>
            <a:off x="6452923" y="581786"/>
            <a:ext cx="5517491" cy="51539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A9AB36-0EE1-2B6C-A1E3-BFFA79B943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573"/>
          <a:stretch>
            <a:fillRect/>
          </a:stretch>
        </p:blipFill>
        <p:spPr>
          <a:xfrm>
            <a:off x="988290" y="4129297"/>
            <a:ext cx="3652983" cy="2522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D750E4-F6FE-9A1A-95A9-4369BC95FAA0}"/>
                  </a:ext>
                </a:extLst>
              </p:cNvPr>
              <p:cNvSpPr txBox="1"/>
              <p:nvPr/>
            </p:nvSpPr>
            <p:spPr>
              <a:xfrm>
                <a:off x="7394430" y="5906882"/>
                <a:ext cx="30485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After degrader,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𝐶𝑁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=0.0324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D750E4-F6FE-9A1A-95A9-4369BC95FA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4430" y="5906882"/>
                <a:ext cx="3048527" cy="369332"/>
              </a:xfrm>
              <a:prstGeom prst="rect">
                <a:avLst/>
              </a:prstGeom>
              <a:blipFill>
                <a:blip r:embed="rId5"/>
                <a:stretch>
                  <a:fillRect l="-1660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5697A42-F04D-C3E1-721E-D4DB251177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067034" cy="416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95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69396-8CAD-9F1A-5499-E09685F6B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459"/>
            <a:ext cx="10515600" cy="1325563"/>
          </a:xfrm>
        </p:spPr>
        <p:txBody>
          <a:bodyPr/>
          <a:lstStyle/>
          <a:p>
            <a:r>
              <a:rPr lang="en-US" dirty="0"/>
              <a:t>Recoil Beta Tagging </a:t>
            </a:r>
            <a:endParaRPr lang="en-C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C92D17-24EB-F163-4B7D-7B202FB257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991" y="1226861"/>
            <a:ext cx="5122425" cy="45890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20A57D-5AA1-8A78-ECE7-9A97370F6DD9}"/>
              </a:ext>
            </a:extLst>
          </p:cNvPr>
          <p:cNvSpPr txBox="1"/>
          <p:nvPr/>
        </p:nvSpPr>
        <p:spPr>
          <a:xfrm>
            <a:off x="1427433" y="5937148"/>
            <a:ext cx="2808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dirty="0"/>
              <a:t>NIMA 1027 (2022) 166253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B93AA1-D467-7997-7016-1F349A77D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834" y="104867"/>
            <a:ext cx="3644608" cy="260699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24F541A-181B-B0AE-52C1-BB150CC0676F}"/>
              </a:ext>
            </a:extLst>
          </p:cNvPr>
          <p:cNvGrpSpPr/>
          <p:nvPr/>
        </p:nvGrpSpPr>
        <p:grpSpPr>
          <a:xfrm>
            <a:off x="6096000" y="2572284"/>
            <a:ext cx="6032794" cy="4589071"/>
            <a:chOff x="4608911" y="165101"/>
            <a:chExt cx="7670248" cy="60833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36CDAF-49AE-CB51-F2A5-158DACD34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8911" y="165101"/>
              <a:ext cx="7670248" cy="60833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A935220-0CE3-68FC-3FE6-744058689267}"/>
                </a:ext>
              </a:extLst>
            </p:cNvPr>
            <p:cNvSpPr/>
            <p:nvPr/>
          </p:nvSpPr>
          <p:spPr>
            <a:xfrm>
              <a:off x="6261922" y="1792858"/>
              <a:ext cx="1115651" cy="233579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0ADF441-007A-7C0A-6B1C-14C92FD9142B}"/>
              </a:ext>
            </a:extLst>
          </p:cNvPr>
          <p:cNvSpPr txBox="1"/>
          <p:nvPr/>
        </p:nvSpPr>
        <p:spPr>
          <a:xfrm>
            <a:off x="1427433" y="6308209"/>
            <a:ext cx="3104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NIMA 565 (2) (2006) 630–636</a:t>
            </a:r>
          </a:p>
        </p:txBody>
      </p:sp>
    </p:spTree>
    <p:extLst>
      <p:ext uri="{BB962C8B-B14F-4D97-AF65-F5344CB8AC3E}">
        <p14:creationId xmlns:p14="http://schemas.microsoft.com/office/powerpoint/2010/main" val="925919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265940-A9F0-3E59-3217-D04F45DCA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99" y="38925"/>
            <a:ext cx="4961965" cy="6819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85D681-CD99-D4AC-2060-9E4003E2D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8864" y="0"/>
            <a:ext cx="680517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F06A2D-2A7C-A93F-F919-D08F951D5B50}"/>
              </a:ext>
            </a:extLst>
          </p:cNvPr>
          <p:cNvSpPr txBox="1"/>
          <p:nvPr/>
        </p:nvSpPr>
        <p:spPr>
          <a:xfrm>
            <a:off x="6204020" y="215900"/>
            <a:ext cx="17249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946keV  11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r>
              <a:rPr lang="en-US" dirty="0">
                <a:solidFill>
                  <a:srgbClr val="FF0000"/>
                </a:solidFill>
              </a:rPr>
              <a:t>-&gt;9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4BCF0B-9B28-E811-3784-065A7F62A24E}"/>
              </a:ext>
            </a:extLst>
          </p:cNvPr>
          <p:cNvSpPr txBox="1"/>
          <p:nvPr/>
        </p:nvSpPr>
        <p:spPr>
          <a:xfrm>
            <a:off x="7928975" y="387350"/>
            <a:ext cx="196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1107keV  13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r>
              <a:rPr lang="en-US" dirty="0">
                <a:solidFill>
                  <a:srgbClr val="FF0000"/>
                </a:solidFill>
              </a:rPr>
              <a:t>-&gt;11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6FF4B8-8EFA-D6DA-8EE8-5B76B5253684}"/>
              </a:ext>
            </a:extLst>
          </p:cNvPr>
          <p:cNvSpPr txBox="1"/>
          <p:nvPr/>
        </p:nvSpPr>
        <p:spPr>
          <a:xfrm>
            <a:off x="9653930" y="116959"/>
            <a:ext cx="196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1241keV  7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r>
              <a:rPr lang="en-US" dirty="0">
                <a:solidFill>
                  <a:srgbClr val="FF0000"/>
                </a:solidFill>
              </a:rPr>
              <a:t>-&gt;5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89831B-D502-DAE1-5ED8-614D4A0B8BF5}"/>
              </a:ext>
            </a:extLst>
          </p:cNvPr>
          <p:cNvSpPr txBox="1"/>
          <p:nvPr/>
        </p:nvSpPr>
        <p:spPr>
          <a:xfrm>
            <a:off x="11082502" y="603250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79BE3A-BA88-CA3C-7DF1-EDCF78E73756}"/>
              </a:ext>
            </a:extLst>
          </p:cNvPr>
          <p:cNvSpPr txBox="1"/>
          <p:nvPr/>
        </p:nvSpPr>
        <p:spPr>
          <a:xfrm>
            <a:off x="11082502" y="1822450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B24823-E2CB-66B8-3E04-81B9521BBF1E}"/>
              </a:ext>
            </a:extLst>
          </p:cNvPr>
          <p:cNvSpPr txBox="1"/>
          <p:nvPr/>
        </p:nvSpPr>
        <p:spPr>
          <a:xfrm>
            <a:off x="11082502" y="3041650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AECC78-460F-716C-7529-BD2AA550F746}"/>
              </a:ext>
            </a:extLst>
          </p:cNvPr>
          <p:cNvSpPr txBox="1"/>
          <p:nvPr/>
        </p:nvSpPr>
        <p:spPr>
          <a:xfrm>
            <a:off x="11082502" y="4316969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5EF035-CE3B-9107-F6A5-BD5A36931038}"/>
              </a:ext>
            </a:extLst>
          </p:cNvPr>
          <p:cNvSpPr txBox="1"/>
          <p:nvPr/>
        </p:nvSpPr>
        <p:spPr>
          <a:xfrm>
            <a:off x="11020787" y="5402818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120um</a:t>
            </a:r>
          </a:p>
        </p:txBody>
      </p:sp>
    </p:spTree>
    <p:extLst>
      <p:ext uri="{BB962C8B-B14F-4D97-AF65-F5344CB8AC3E}">
        <p14:creationId xmlns:p14="http://schemas.microsoft.com/office/powerpoint/2010/main" val="3890094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1B2D1F-F4AB-A77C-67BB-697D338FC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172" y="0"/>
            <a:ext cx="4961965" cy="6819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8572D3-EFCA-D892-05D3-90379F418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148" y="0"/>
            <a:ext cx="4565668" cy="64840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44F52A-6C9C-0A6F-4833-1DE0A2AE98A9}"/>
              </a:ext>
            </a:extLst>
          </p:cNvPr>
          <p:cNvSpPr txBox="1"/>
          <p:nvPr/>
        </p:nvSpPr>
        <p:spPr>
          <a:xfrm>
            <a:off x="7370618" y="2008909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3.27 </a:t>
            </a:r>
            <a:r>
              <a:rPr lang="en-US" dirty="0" err="1">
                <a:solidFill>
                  <a:srgbClr val="FF0000"/>
                </a:solidFill>
              </a:rPr>
              <a:t>ps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B3634A-8F50-2B30-C73A-D0D5E470A663}"/>
              </a:ext>
            </a:extLst>
          </p:cNvPr>
          <p:cNvSpPr txBox="1"/>
          <p:nvPr/>
        </p:nvSpPr>
        <p:spPr>
          <a:xfrm>
            <a:off x="7370617" y="2715491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2.63 </a:t>
            </a:r>
            <a:r>
              <a:rPr lang="en-US" dirty="0" err="1">
                <a:solidFill>
                  <a:srgbClr val="FF0000"/>
                </a:solidFill>
              </a:rPr>
              <a:t>ps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B888D3-68B9-C7F2-B976-44FA8A82AD7F}"/>
              </a:ext>
            </a:extLst>
          </p:cNvPr>
          <p:cNvSpPr txBox="1"/>
          <p:nvPr/>
        </p:nvSpPr>
        <p:spPr>
          <a:xfrm>
            <a:off x="6592172" y="3588512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4.8 </a:t>
            </a:r>
            <a:r>
              <a:rPr lang="en-US" dirty="0" err="1">
                <a:solidFill>
                  <a:srgbClr val="FF0000"/>
                </a:solidFill>
              </a:rPr>
              <a:t>ps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12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AB512259-5ACE-1830-9E39-9C1D69464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493" y="1091031"/>
            <a:ext cx="4624096" cy="362734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4D7120E-F0AF-2DAC-2947-96D5C5B01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4031"/>
            <a:ext cx="12149815" cy="1227886"/>
          </a:xfrm>
        </p:spPr>
        <p:txBody>
          <a:bodyPr>
            <a:normAutofit/>
          </a:bodyPr>
          <a:lstStyle/>
          <a:p>
            <a:pPr algn="r"/>
            <a:r>
              <a:rPr lang="it-IT" sz="3600" b="1" dirty="0" err="1">
                <a:solidFill>
                  <a:srgbClr val="0070C0"/>
                </a:solidFill>
              </a:rPr>
              <a:t>Rotation</a:t>
            </a:r>
            <a:r>
              <a:rPr lang="it-IT" sz="3600" b="1" dirty="0">
                <a:solidFill>
                  <a:srgbClr val="0070C0"/>
                </a:solidFill>
              </a:rPr>
              <a:t> of a </a:t>
            </a:r>
            <a:r>
              <a:rPr lang="it-IT" sz="3600" b="1" dirty="0" err="1">
                <a:solidFill>
                  <a:srgbClr val="0070C0"/>
                </a:solidFill>
              </a:rPr>
              <a:t>Triaxial</a:t>
            </a:r>
            <a:r>
              <a:rPr lang="it-IT" sz="3600" b="1" dirty="0">
                <a:solidFill>
                  <a:srgbClr val="0070C0"/>
                </a:solidFill>
              </a:rPr>
              <a:t> System: the </a:t>
            </a:r>
            <a:r>
              <a:rPr lang="it-IT" sz="3600" b="1" dirty="0" err="1">
                <a:solidFill>
                  <a:srgbClr val="0070C0"/>
                </a:solidFill>
              </a:rPr>
              <a:t>Dzhanibekov</a:t>
            </a:r>
            <a:r>
              <a:rPr lang="it-IT" sz="3600" b="1" dirty="0">
                <a:solidFill>
                  <a:srgbClr val="0070C0"/>
                </a:solidFill>
              </a:rPr>
              <a:t> </a:t>
            </a:r>
            <a:r>
              <a:rPr lang="it-IT" sz="3600" b="1" dirty="0" err="1">
                <a:solidFill>
                  <a:srgbClr val="0070C0"/>
                </a:solidFill>
              </a:rPr>
              <a:t>effect</a:t>
            </a:r>
            <a:r>
              <a:rPr lang="it-IT" sz="36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C0F779A-ABE4-D88D-3F96-33EB9928F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93" y="5548594"/>
            <a:ext cx="2781300" cy="8763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4B5A5DB-EFB9-5FC8-25E2-030D9B3697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66" y="4247957"/>
            <a:ext cx="2349500" cy="558800"/>
          </a:xfrm>
          <a:prstGeom prst="rect">
            <a:avLst/>
          </a:prstGeom>
        </p:spPr>
      </p:pic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2BD7343E-03DB-DBF2-26C4-AC7F2679B4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16" y="2245103"/>
            <a:ext cx="2705100" cy="11176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7984A0F-A13C-D092-FFED-647568DC57D3}"/>
              </a:ext>
            </a:extLst>
          </p:cNvPr>
          <p:cNvSpPr txBox="1"/>
          <p:nvPr/>
        </p:nvSpPr>
        <p:spPr>
          <a:xfrm>
            <a:off x="217566" y="1836790"/>
            <a:ext cx="26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Euler </a:t>
            </a:r>
            <a:r>
              <a:rPr lang="it-IT" dirty="0" err="1"/>
              <a:t>equations</a:t>
            </a:r>
            <a:r>
              <a:rPr lang="it-IT" dirty="0"/>
              <a:t> of </a:t>
            </a:r>
            <a:r>
              <a:rPr lang="it-IT" dirty="0" err="1"/>
              <a:t>motion</a:t>
            </a:r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3054F6F-8AE2-1CED-E883-091F8286E236}"/>
              </a:ext>
            </a:extLst>
          </p:cNvPr>
          <p:cNvSpPr txBox="1"/>
          <p:nvPr/>
        </p:nvSpPr>
        <p:spPr>
          <a:xfrm>
            <a:off x="185267" y="3477704"/>
            <a:ext cx="2833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For a torque-free system L </a:t>
            </a:r>
            <a:r>
              <a:rPr lang="it-IT" dirty="0" err="1"/>
              <a:t>is</a:t>
            </a:r>
            <a:endParaRPr lang="it-IT" dirty="0"/>
          </a:p>
          <a:p>
            <a:r>
              <a:rPr lang="it-IT" dirty="0"/>
              <a:t>a </a:t>
            </a:r>
            <a:r>
              <a:rPr lang="it-IT" dirty="0" err="1"/>
              <a:t>constant</a:t>
            </a:r>
            <a:r>
              <a:rPr lang="it-IT" dirty="0"/>
              <a:t> of </a:t>
            </a:r>
            <a:r>
              <a:rPr lang="it-IT" dirty="0" err="1"/>
              <a:t>motion</a:t>
            </a:r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0C25317-CC67-999E-4391-39B523E6D285}"/>
              </a:ext>
            </a:extLst>
          </p:cNvPr>
          <p:cNvSpPr txBox="1"/>
          <p:nvPr/>
        </p:nvSpPr>
        <p:spPr>
          <a:xfrm>
            <a:off x="131338" y="4884941"/>
            <a:ext cx="3755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and the </a:t>
            </a:r>
            <a:r>
              <a:rPr lang="it-IT" dirty="0" err="1"/>
              <a:t>total</a:t>
            </a:r>
            <a:r>
              <a:rPr lang="it-IT" dirty="0"/>
              <a:t> </a:t>
            </a:r>
            <a:r>
              <a:rPr lang="it-IT" dirty="0" err="1"/>
              <a:t>rotational</a:t>
            </a:r>
            <a:r>
              <a:rPr lang="it-IT" dirty="0"/>
              <a:t> </a:t>
            </a:r>
            <a:r>
              <a:rPr lang="it-IT" dirty="0" err="1"/>
              <a:t>kinetic</a:t>
            </a:r>
            <a:r>
              <a:rPr lang="it-IT" dirty="0"/>
              <a:t> energy</a:t>
            </a:r>
          </a:p>
          <a:p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a </a:t>
            </a:r>
            <a:r>
              <a:rPr lang="it-IT" dirty="0" err="1"/>
              <a:t>constant</a:t>
            </a:r>
            <a:r>
              <a:rPr lang="it-IT" dirty="0"/>
              <a:t> of </a:t>
            </a:r>
            <a:r>
              <a:rPr lang="it-IT" dirty="0" err="1"/>
              <a:t>motion</a:t>
            </a:r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1B1A915-7FF8-E21F-B8F1-FE2761263EBA}"/>
              </a:ext>
            </a:extLst>
          </p:cNvPr>
          <p:cNvSpPr txBox="1"/>
          <p:nvPr/>
        </p:nvSpPr>
        <p:spPr>
          <a:xfrm>
            <a:off x="131338" y="6488668"/>
            <a:ext cx="2847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equation</a:t>
            </a:r>
            <a:r>
              <a:rPr lang="it-IT" dirty="0"/>
              <a:t> of an </a:t>
            </a:r>
            <a:r>
              <a:rPr lang="it-IT" dirty="0" err="1"/>
              <a:t>ellipsoid</a:t>
            </a:r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55DF6F5-5C68-0DD6-EF19-C8527B57E215}"/>
              </a:ext>
            </a:extLst>
          </p:cNvPr>
          <p:cNvSpPr txBox="1"/>
          <p:nvPr/>
        </p:nvSpPr>
        <p:spPr>
          <a:xfrm>
            <a:off x="3018800" y="5609456"/>
            <a:ext cx="4266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Variational</a:t>
            </a:r>
            <a:r>
              <a:rPr lang="it-IT" dirty="0"/>
              <a:t> </a:t>
            </a:r>
            <a:r>
              <a:rPr lang="it-IT" dirty="0" err="1"/>
              <a:t>Principles</a:t>
            </a:r>
            <a:r>
              <a:rPr lang="it-IT" dirty="0"/>
              <a:t> in </a:t>
            </a:r>
            <a:r>
              <a:rPr lang="it-IT" dirty="0" err="1"/>
              <a:t>Classical</a:t>
            </a:r>
            <a:r>
              <a:rPr lang="it-IT" dirty="0"/>
              <a:t> </a:t>
            </a:r>
            <a:r>
              <a:rPr lang="it-IT" dirty="0" err="1"/>
              <a:t>Mechanics</a:t>
            </a:r>
            <a:endParaRPr lang="it-IT" dirty="0"/>
          </a:p>
          <a:p>
            <a:r>
              <a:rPr lang="it-IT" dirty="0"/>
              <a:t>D. Cline  </a:t>
            </a:r>
            <a:r>
              <a:rPr lang="it-IT" dirty="0" err="1"/>
              <a:t>LibreTexts</a:t>
            </a:r>
            <a:endParaRPr lang="it-IT" dirty="0"/>
          </a:p>
        </p:txBody>
      </p:sp>
      <p:pic>
        <p:nvPicPr>
          <p:cNvPr id="18" name="Immagine 17" descr="Immagine che contiene testo&#10;&#10;Descrizione generata automaticamente">
            <a:extLst>
              <a:ext uri="{FF2B5EF4-FFF2-40B4-BE49-F238E27FC236}">
                <a16:creationId xmlns:a16="http://schemas.microsoft.com/office/drawing/2014/main" id="{12CA6CB3-02AD-73D2-CCA8-FA4401F4A1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0961" y="6122300"/>
            <a:ext cx="3436902" cy="639143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81ACB6B-5EFF-694E-84D1-1E87599F7E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7542" y="5233379"/>
            <a:ext cx="2781300" cy="850179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98F750AA-F3D4-D7AC-330B-187A9EF3DB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3071" y="4725978"/>
            <a:ext cx="6210300" cy="546100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859557EF-59AE-259A-E528-D7B73B2405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7952" y="3975234"/>
            <a:ext cx="5120890" cy="656524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210FAAD5-CD12-004E-542A-E6FE68944D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5369" y="1953193"/>
            <a:ext cx="3893473" cy="2031766"/>
          </a:xfrm>
          <a:prstGeom prst="rect">
            <a:avLst/>
          </a:prstGeom>
        </p:spPr>
      </p:pic>
      <p:pic>
        <p:nvPicPr>
          <p:cNvPr id="28" name="Immagine 27" descr="Immagine che contiene testo&#10;&#10;Descrizione generata automaticamente">
            <a:extLst>
              <a:ext uri="{FF2B5EF4-FFF2-40B4-BE49-F238E27FC236}">
                <a16:creationId xmlns:a16="http://schemas.microsoft.com/office/drawing/2014/main" id="{F0948AF9-8434-167D-8C76-3DFAE1962B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58210" y="1125153"/>
            <a:ext cx="6210300" cy="828040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4A2A665-072B-E762-938D-F7EBD8F34209}"/>
              </a:ext>
            </a:extLst>
          </p:cNvPr>
          <p:cNvSpPr txBox="1"/>
          <p:nvPr/>
        </p:nvSpPr>
        <p:spPr>
          <a:xfrm>
            <a:off x="729358" y="1146677"/>
            <a:ext cx="1745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err="1">
                <a:solidFill>
                  <a:srgbClr val="7030A0"/>
                </a:solidFill>
              </a:rPr>
              <a:t>Classical</a:t>
            </a:r>
            <a:endParaRPr lang="it-IT" sz="3600" dirty="0">
              <a:solidFill>
                <a:srgbClr val="7030A0"/>
              </a:solidFill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8E355DF6-39ED-62AB-82D0-2DF6B462BF98}"/>
              </a:ext>
            </a:extLst>
          </p:cNvPr>
          <p:cNvSpPr txBox="1"/>
          <p:nvPr/>
        </p:nvSpPr>
        <p:spPr>
          <a:xfrm>
            <a:off x="5565425" y="766514"/>
            <a:ext cx="1511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solidFill>
                  <a:srgbClr val="7030A0"/>
                </a:solidFill>
              </a:rPr>
              <a:t>Quantal</a:t>
            </a:r>
            <a:endParaRPr lang="it-IT" sz="3200" dirty="0">
              <a:solidFill>
                <a:srgbClr val="7030A0"/>
              </a:solidFill>
            </a:endParaRP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A3D2DCE4-6534-C6FA-1233-84F2292ADFD5}"/>
              </a:ext>
            </a:extLst>
          </p:cNvPr>
          <p:cNvSpPr/>
          <p:nvPr/>
        </p:nvSpPr>
        <p:spPr>
          <a:xfrm>
            <a:off x="-161626" y="5168050"/>
            <a:ext cx="7491165" cy="15723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 descr="Immagine che contiene testo, bottiglia&#10;&#10;Descrizione generata automaticamente">
            <a:extLst>
              <a:ext uri="{FF2B5EF4-FFF2-40B4-BE49-F238E27FC236}">
                <a16:creationId xmlns:a16="http://schemas.microsoft.com/office/drawing/2014/main" id="{8E8B6548-DC13-1571-3AF2-35AD3EF0C1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1675" y="28214"/>
            <a:ext cx="1168532" cy="1217837"/>
          </a:xfrm>
          <a:prstGeom prst="rect">
            <a:avLst/>
          </a:prstGeom>
        </p:spPr>
      </p:pic>
      <p:pic>
        <p:nvPicPr>
          <p:cNvPr id="4" name="Immagine 3" descr="Immagine che contiene disegno, diagramma, schizzo&#10;&#10;Descrizione generata automaticamente">
            <a:extLst>
              <a:ext uri="{FF2B5EF4-FFF2-40B4-BE49-F238E27FC236}">
                <a16:creationId xmlns:a16="http://schemas.microsoft.com/office/drawing/2014/main" id="{1E1A946F-CA9F-FFBF-2425-7B13FD1716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265" y="37247"/>
            <a:ext cx="1037586" cy="117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32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D016567-F715-052C-D88A-BEE5AED2EC40}"/>
              </a:ext>
            </a:extLst>
          </p:cNvPr>
          <p:cNvGrpSpPr/>
          <p:nvPr/>
        </p:nvGrpSpPr>
        <p:grpSpPr>
          <a:xfrm>
            <a:off x="514065" y="1265345"/>
            <a:ext cx="5562600" cy="4037042"/>
            <a:chOff x="514065" y="1265345"/>
            <a:chExt cx="5562600" cy="4037042"/>
          </a:xfrm>
        </p:grpSpPr>
        <p:pic>
          <p:nvPicPr>
            <p:cNvPr id="4" name="Immagine 20">
              <a:extLst>
                <a:ext uri="{FF2B5EF4-FFF2-40B4-BE49-F238E27FC236}">
                  <a16:creationId xmlns:a16="http://schemas.microsoft.com/office/drawing/2014/main" id="{B73888E7-2FEC-D98B-5425-16C51F6D4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4065" y="1695587"/>
              <a:ext cx="5562600" cy="36068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6D33662-EF92-674F-9039-D9A5E2914FF9}"/>
                </a:ext>
              </a:extLst>
            </p:cNvPr>
            <p:cNvSpPr/>
            <p:nvPr/>
          </p:nvSpPr>
          <p:spPr>
            <a:xfrm>
              <a:off x="1510144" y="1265345"/>
              <a:ext cx="2493819" cy="1463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CasellaDiTesto 22">
            <a:extLst>
              <a:ext uri="{FF2B5EF4-FFF2-40B4-BE49-F238E27FC236}">
                <a16:creationId xmlns:a16="http://schemas.microsoft.com/office/drawing/2014/main" id="{A3972235-EE7B-BB9E-331E-4A8CC5287EF7}"/>
              </a:ext>
            </a:extLst>
          </p:cNvPr>
          <p:cNvSpPr txBox="1"/>
          <p:nvPr/>
        </p:nvSpPr>
        <p:spPr>
          <a:xfrm>
            <a:off x="6445706" y="5906535"/>
            <a:ext cx="4926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>
                <a:solidFill>
                  <a:srgbClr val="0070C0"/>
                </a:solidFill>
              </a:rPr>
              <a:t>Rotation</a:t>
            </a:r>
            <a:r>
              <a:rPr lang="it-IT" sz="2400" dirty="0">
                <a:solidFill>
                  <a:srgbClr val="0070C0"/>
                </a:solidFill>
              </a:rPr>
              <a:t> </a:t>
            </a:r>
            <a:r>
              <a:rPr lang="it-IT" sz="2400" dirty="0" err="1">
                <a:solidFill>
                  <a:srgbClr val="0070C0"/>
                </a:solidFill>
              </a:rPr>
              <a:t>around</a:t>
            </a:r>
            <a:r>
              <a:rPr lang="it-IT" sz="2400" dirty="0">
                <a:solidFill>
                  <a:srgbClr val="0070C0"/>
                </a:solidFill>
              </a:rPr>
              <a:t> the intermediate </a:t>
            </a:r>
            <a:r>
              <a:rPr lang="it-IT" sz="2400" dirty="0" err="1">
                <a:solidFill>
                  <a:srgbClr val="0070C0"/>
                </a:solidFill>
              </a:rPr>
              <a:t>axis</a:t>
            </a:r>
            <a:endParaRPr lang="it-IT" sz="2400" dirty="0">
              <a:solidFill>
                <a:srgbClr val="0070C0"/>
              </a:solidFill>
            </a:endParaRPr>
          </a:p>
        </p:txBody>
      </p:sp>
      <p:pic>
        <p:nvPicPr>
          <p:cNvPr id="6" name="Immagine 1">
            <a:extLst>
              <a:ext uri="{FF2B5EF4-FFF2-40B4-BE49-F238E27FC236}">
                <a16:creationId xmlns:a16="http://schemas.microsoft.com/office/drawing/2014/main" id="{D256739C-0E53-C834-5D0A-04D278923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954" y="1582755"/>
            <a:ext cx="6350438" cy="4381700"/>
          </a:xfrm>
          <a:prstGeom prst="rect">
            <a:avLst/>
          </a:prstGeom>
        </p:spPr>
      </p:pic>
      <p:cxnSp>
        <p:nvCxnSpPr>
          <p:cNvPr id="7" name="Connettore 2 27">
            <a:extLst>
              <a:ext uri="{FF2B5EF4-FFF2-40B4-BE49-F238E27FC236}">
                <a16:creationId xmlns:a16="http://schemas.microsoft.com/office/drawing/2014/main" id="{5C6FB6C2-20A9-9011-5DD1-68B1AC3BCC7B}"/>
              </a:ext>
            </a:extLst>
          </p:cNvPr>
          <p:cNvCxnSpPr>
            <a:cxnSpLocks/>
          </p:cNvCxnSpPr>
          <p:nvPr/>
        </p:nvCxnSpPr>
        <p:spPr>
          <a:xfrm>
            <a:off x="4948513" y="4319159"/>
            <a:ext cx="3255442" cy="265761"/>
          </a:xfrm>
          <a:prstGeom prst="straightConnector1">
            <a:avLst/>
          </a:prstGeom>
          <a:ln w="6032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8">
            <a:extLst>
              <a:ext uri="{FF2B5EF4-FFF2-40B4-BE49-F238E27FC236}">
                <a16:creationId xmlns:a16="http://schemas.microsoft.com/office/drawing/2014/main" id="{AFB3C065-1B64-2FAB-3CE9-140FBFB0B1A1}"/>
              </a:ext>
            </a:extLst>
          </p:cNvPr>
          <p:cNvCxnSpPr>
            <a:cxnSpLocks/>
          </p:cNvCxnSpPr>
          <p:nvPr/>
        </p:nvCxnSpPr>
        <p:spPr>
          <a:xfrm flipV="1">
            <a:off x="5698473" y="2894150"/>
            <a:ext cx="3698991" cy="234469"/>
          </a:xfrm>
          <a:prstGeom prst="straightConnector1">
            <a:avLst/>
          </a:prstGeom>
          <a:ln w="603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9">
            <a:extLst>
              <a:ext uri="{FF2B5EF4-FFF2-40B4-BE49-F238E27FC236}">
                <a16:creationId xmlns:a16="http://schemas.microsoft.com/office/drawing/2014/main" id="{6E64D5CF-2238-9AAD-B7B7-CC8DB9CBD449}"/>
              </a:ext>
            </a:extLst>
          </p:cNvPr>
          <p:cNvCxnSpPr>
            <a:cxnSpLocks/>
          </p:cNvCxnSpPr>
          <p:nvPr/>
        </p:nvCxnSpPr>
        <p:spPr>
          <a:xfrm>
            <a:off x="5663466" y="2587796"/>
            <a:ext cx="4249002" cy="839154"/>
          </a:xfrm>
          <a:prstGeom prst="straightConnector1">
            <a:avLst/>
          </a:prstGeom>
          <a:ln w="603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24">
            <a:extLst>
              <a:ext uri="{FF2B5EF4-FFF2-40B4-BE49-F238E27FC236}">
                <a16:creationId xmlns:a16="http://schemas.microsoft.com/office/drawing/2014/main" id="{6A0A3436-A965-DF08-BDB7-99C452C2869D}"/>
              </a:ext>
            </a:extLst>
          </p:cNvPr>
          <p:cNvCxnSpPr>
            <a:cxnSpLocks/>
          </p:cNvCxnSpPr>
          <p:nvPr/>
        </p:nvCxnSpPr>
        <p:spPr>
          <a:xfrm>
            <a:off x="4993627" y="3733304"/>
            <a:ext cx="3701546" cy="1481980"/>
          </a:xfrm>
          <a:prstGeom prst="straightConnector1">
            <a:avLst/>
          </a:prstGeom>
          <a:ln w="6032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23">
            <a:extLst>
              <a:ext uri="{FF2B5EF4-FFF2-40B4-BE49-F238E27FC236}">
                <a16:creationId xmlns:a16="http://schemas.microsoft.com/office/drawing/2014/main" id="{04619EB0-F989-2898-401C-3065F7BE2B70}"/>
              </a:ext>
            </a:extLst>
          </p:cNvPr>
          <p:cNvSpPr txBox="1"/>
          <p:nvPr/>
        </p:nvSpPr>
        <p:spPr>
          <a:xfrm>
            <a:off x="6278393" y="1265346"/>
            <a:ext cx="433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>
                <a:solidFill>
                  <a:srgbClr val="FF0000"/>
                </a:solidFill>
              </a:rPr>
              <a:t>Rotation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around</a:t>
            </a:r>
            <a:r>
              <a:rPr lang="it-IT" sz="2400" dirty="0">
                <a:solidFill>
                  <a:srgbClr val="FF0000"/>
                </a:solidFill>
              </a:rPr>
              <a:t> the </a:t>
            </a:r>
            <a:r>
              <a:rPr lang="it-IT" sz="2400" dirty="0" err="1">
                <a:solidFill>
                  <a:srgbClr val="FF0000"/>
                </a:solidFill>
              </a:rPr>
              <a:t>shortest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axis</a:t>
            </a:r>
            <a:endParaRPr lang="it-IT" sz="2400" dirty="0">
              <a:solidFill>
                <a:srgbClr val="FF0000"/>
              </a:solidFill>
            </a:endParaRPr>
          </a:p>
        </p:txBody>
      </p:sp>
      <p:pic>
        <p:nvPicPr>
          <p:cNvPr id="14" name="Immagine 25" descr="Immagine che contiene testo&#10;&#10;Descrizione generata automaticamente">
            <a:extLst>
              <a:ext uri="{FF2B5EF4-FFF2-40B4-BE49-F238E27FC236}">
                <a16:creationId xmlns:a16="http://schemas.microsoft.com/office/drawing/2014/main" id="{5BD0157C-3AA0-C883-4005-E1D79A1A6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151" y="73562"/>
            <a:ext cx="9004431" cy="1254252"/>
          </a:xfrm>
          <a:prstGeom prst="rect">
            <a:avLst/>
          </a:prstGeom>
        </p:spPr>
      </p:pic>
      <p:pic>
        <p:nvPicPr>
          <p:cNvPr id="2" name="Immagine 4">
            <a:extLst>
              <a:ext uri="{FF2B5EF4-FFF2-40B4-BE49-F238E27FC236}">
                <a16:creationId xmlns:a16="http://schemas.microsoft.com/office/drawing/2014/main" id="{A91D2352-648D-E148-0089-0F5BFB116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2871" y="1816062"/>
            <a:ext cx="939365" cy="1102733"/>
          </a:xfrm>
          <a:prstGeom prst="rect">
            <a:avLst/>
          </a:prstGeom>
        </p:spPr>
      </p:pic>
      <p:pic>
        <p:nvPicPr>
          <p:cNvPr id="3" name="Immagine 13" descr="Immagine che contiene palla, palla da tennis, verde&#10;&#10;Descrizione generata automaticamente">
            <a:extLst>
              <a:ext uri="{FF2B5EF4-FFF2-40B4-BE49-F238E27FC236}">
                <a16:creationId xmlns:a16="http://schemas.microsoft.com/office/drawing/2014/main" id="{457D381B-3AB0-52D5-032A-497ED5C7B4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6416" y="1993622"/>
            <a:ext cx="1160247" cy="769779"/>
          </a:xfrm>
          <a:prstGeom prst="rect">
            <a:avLst/>
          </a:prstGeom>
        </p:spPr>
      </p:pic>
      <p:sp>
        <p:nvSpPr>
          <p:cNvPr id="18" name="Text Box 26">
            <a:extLst>
              <a:ext uri="{FF2B5EF4-FFF2-40B4-BE49-F238E27FC236}">
                <a16:creationId xmlns:a16="http://schemas.microsoft.com/office/drawing/2014/main" id="{4E0D9F93-B1A3-61AF-2053-81E72270A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236" y="5815368"/>
            <a:ext cx="53292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2800" dirty="0">
                <a:latin typeface="Symbol" pitchFamily="2" charset="2"/>
              </a:rPr>
              <a:t>t</a:t>
            </a:r>
            <a:r>
              <a:rPr lang="it-IT" altLang="it-IT" sz="2000" baseline="30000" dirty="0"/>
              <a:t>-1</a:t>
            </a:r>
            <a:r>
              <a:rPr lang="it-IT" altLang="it-IT" sz="2000" dirty="0"/>
              <a:t> ~ B(E2: </a:t>
            </a:r>
            <a:r>
              <a:rPr lang="it-IT" altLang="it-IT" sz="2000" dirty="0" err="1"/>
              <a:t>J</a:t>
            </a:r>
            <a:r>
              <a:rPr lang="it-IT" altLang="it-IT" sz="2000" baseline="-25000" dirty="0" err="1"/>
              <a:t>i</a:t>
            </a:r>
            <a:r>
              <a:rPr lang="it-IT" altLang="it-IT" sz="2000" dirty="0"/>
              <a:t> </a:t>
            </a:r>
            <a:r>
              <a:rPr lang="it-IT" altLang="it-IT" sz="2000" dirty="0">
                <a:cs typeface="Arial" panose="020B0604020202020204" pitchFamily="34" charset="0"/>
              </a:rPr>
              <a:t>→</a:t>
            </a:r>
            <a:r>
              <a:rPr lang="it-IT" altLang="it-IT" sz="2000" dirty="0" err="1">
                <a:cs typeface="Arial" panose="020B0604020202020204" pitchFamily="34" charset="0"/>
              </a:rPr>
              <a:t>J</a:t>
            </a:r>
            <a:r>
              <a:rPr lang="it-IT" altLang="it-IT" sz="2000" baseline="-25000" dirty="0" err="1">
                <a:cs typeface="Arial" panose="020B0604020202020204" pitchFamily="34" charset="0"/>
              </a:rPr>
              <a:t>f</a:t>
            </a:r>
            <a:r>
              <a:rPr lang="it-IT" altLang="it-IT" sz="2000" dirty="0">
                <a:cs typeface="Arial" panose="020B0604020202020204" pitchFamily="34" charset="0"/>
              </a:rPr>
              <a:t>) = 1/(2J</a:t>
            </a:r>
            <a:r>
              <a:rPr lang="it-IT" altLang="it-IT" sz="2000" baseline="-25000" dirty="0">
                <a:cs typeface="Arial" panose="020B0604020202020204" pitchFamily="34" charset="0"/>
              </a:rPr>
              <a:t>i</a:t>
            </a:r>
            <a:r>
              <a:rPr lang="it-IT" altLang="it-IT" sz="2000" dirty="0">
                <a:cs typeface="Arial" panose="020B0604020202020204" pitchFamily="34" charset="0"/>
              </a:rPr>
              <a:t> +1)</a:t>
            </a:r>
            <a:r>
              <a:rPr lang="it-IT" altLang="it-IT" sz="3200" dirty="0">
                <a:cs typeface="Arial" panose="020B0604020202020204" pitchFamily="34" charset="0"/>
              </a:rPr>
              <a:t>‹</a:t>
            </a:r>
            <a:r>
              <a:rPr lang="el-GR" altLang="it-IT" sz="2000" dirty="0">
                <a:cs typeface="Arial" panose="020B0604020202020204" pitchFamily="34" charset="0"/>
              </a:rPr>
              <a:t>ψ</a:t>
            </a:r>
            <a:r>
              <a:rPr lang="it-IT" altLang="it-IT" sz="2000" baseline="-25000" dirty="0" err="1">
                <a:cs typeface="Arial" panose="020B0604020202020204" pitchFamily="34" charset="0"/>
              </a:rPr>
              <a:t>f</a:t>
            </a:r>
            <a:r>
              <a:rPr lang="it-IT" altLang="it-IT" sz="2000" dirty="0">
                <a:cs typeface="Arial" panose="020B0604020202020204" pitchFamily="34" charset="0"/>
              </a:rPr>
              <a:t> ||</a:t>
            </a:r>
            <a:r>
              <a:rPr lang="it-IT" altLang="it-IT" sz="2000" b="1" dirty="0">
                <a:cs typeface="Arial" panose="020B0604020202020204" pitchFamily="34" charset="0"/>
              </a:rPr>
              <a:t>E2</a:t>
            </a:r>
            <a:r>
              <a:rPr lang="it-IT" altLang="it-IT" sz="2000" dirty="0">
                <a:cs typeface="Arial" panose="020B0604020202020204" pitchFamily="34" charset="0"/>
              </a:rPr>
              <a:t>|| </a:t>
            </a:r>
            <a:r>
              <a:rPr lang="el-GR" altLang="it-IT" sz="2000" dirty="0">
                <a:cs typeface="Arial" panose="020B0604020202020204" pitchFamily="34" charset="0"/>
              </a:rPr>
              <a:t>ψ</a:t>
            </a:r>
            <a:r>
              <a:rPr lang="it-IT" altLang="it-IT" sz="2000" baseline="-25000" dirty="0">
                <a:cs typeface="Arial" panose="020B0604020202020204" pitchFamily="34" charset="0"/>
              </a:rPr>
              <a:t>i</a:t>
            </a:r>
            <a:r>
              <a:rPr lang="it-IT" altLang="it-IT" sz="3200" dirty="0">
                <a:cs typeface="Arial" panose="020B0604020202020204" pitchFamily="34" charset="0"/>
              </a:rPr>
              <a:t>›</a:t>
            </a:r>
            <a:r>
              <a:rPr lang="it-IT" altLang="it-IT" sz="3200" baseline="30000" dirty="0">
                <a:cs typeface="Arial" panose="020B0604020202020204" pitchFamily="34" charset="0"/>
              </a:rPr>
              <a:t>2</a:t>
            </a:r>
            <a:endParaRPr lang="it-IT" altLang="it-IT" sz="3200" dirty="0">
              <a:cs typeface="Arial" panose="020B0604020202020204" pitchFamily="34" charset="0"/>
            </a:endParaRPr>
          </a:p>
        </p:txBody>
      </p:sp>
      <p:pic>
        <p:nvPicPr>
          <p:cNvPr id="19" name="Segnaposto contenuto 9" descr="Immagine che contiene accessorio, ombrello&#10;&#10;Descrizione generata automaticamente">
            <a:extLst>
              <a:ext uri="{FF2B5EF4-FFF2-40B4-BE49-F238E27FC236}">
                <a16:creationId xmlns:a16="http://schemas.microsoft.com/office/drawing/2014/main" id="{8151C242-5353-2080-6407-C39675593F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1958" y="4495317"/>
            <a:ext cx="582240" cy="7070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C793A47-B47B-9B27-D172-95ADE49DF96F}"/>
              </a:ext>
            </a:extLst>
          </p:cNvPr>
          <p:cNvSpPr txBox="1"/>
          <p:nvPr/>
        </p:nvSpPr>
        <p:spPr>
          <a:xfrm>
            <a:off x="5047346" y="2198709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3.27 </a:t>
            </a:r>
            <a:r>
              <a:rPr lang="en-US" dirty="0" err="1">
                <a:solidFill>
                  <a:srgbClr val="FF0000"/>
                </a:solidFill>
              </a:rPr>
              <a:t>ps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6F83CC-50CC-F0B0-625A-3C5EA752068C}"/>
              </a:ext>
            </a:extLst>
          </p:cNvPr>
          <p:cNvSpPr txBox="1"/>
          <p:nvPr/>
        </p:nvSpPr>
        <p:spPr>
          <a:xfrm>
            <a:off x="5056345" y="2718920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2.63 </a:t>
            </a:r>
            <a:r>
              <a:rPr lang="en-US" dirty="0" err="1">
                <a:solidFill>
                  <a:srgbClr val="FF0000"/>
                </a:solidFill>
              </a:rPr>
              <a:t>ps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20B45F-C64A-1C1F-BDA2-E806F789DEFD}"/>
              </a:ext>
            </a:extLst>
          </p:cNvPr>
          <p:cNvSpPr txBox="1"/>
          <p:nvPr/>
        </p:nvSpPr>
        <p:spPr>
          <a:xfrm>
            <a:off x="4734161" y="3255711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4.8 </a:t>
            </a:r>
            <a:r>
              <a:rPr lang="en-US" dirty="0" err="1">
                <a:solidFill>
                  <a:srgbClr val="FF0000"/>
                </a:solidFill>
              </a:rPr>
              <a:t>ps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275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0DB0E8-A842-908F-905D-D88348BE0378}"/>
              </a:ext>
            </a:extLst>
          </p:cNvPr>
          <p:cNvSpPr txBox="1"/>
          <p:nvPr/>
        </p:nvSpPr>
        <p:spPr>
          <a:xfrm>
            <a:off x="720435" y="512618"/>
            <a:ext cx="23212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Summary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A6524D-B118-76F4-25BE-7D91FC1FEA7E}"/>
              </a:ext>
            </a:extLst>
          </p:cNvPr>
          <p:cNvSpPr txBox="1"/>
          <p:nvPr/>
        </p:nvSpPr>
        <p:spPr>
          <a:xfrm>
            <a:off x="969817" y="1304935"/>
            <a:ext cx="1025236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800" dirty="0"/>
              <a:t>We have measured the lifetime of the </a:t>
            </a:r>
            <a:r>
              <a:rPr lang="en-US" sz="2800" dirty="0" err="1"/>
              <a:t>isoscalar</a:t>
            </a:r>
            <a:r>
              <a:rPr lang="en-US" sz="2800" dirty="0"/>
              <a:t> band built on 9</a:t>
            </a:r>
            <a:r>
              <a:rPr lang="en-US" sz="2800" baseline="30000" dirty="0"/>
              <a:t>+ </a:t>
            </a:r>
            <a:r>
              <a:rPr lang="en-US" sz="2800" dirty="0"/>
              <a:t>by Plunger device.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800" dirty="0"/>
              <a:t>There are still a lot of work to do for the data analysis to optimize these results.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800" dirty="0"/>
              <a:t>Theoretical</a:t>
            </a:r>
            <a:r>
              <a:rPr lang="zh-CN" altLang="en-US" sz="2800" dirty="0"/>
              <a:t> </a:t>
            </a:r>
            <a:r>
              <a:rPr lang="en-US" altLang="zh-CN" sz="2800" dirty="0"/>
              <a:t>calculation</a:t>
            </a:r>
            <a:r>
              <a:rPr lang="zh-CN" altLang="en-US" sz="2800" dirty="0"/>
              <a:t> </a:t>
            </a:r>
            <a:r>
              <a:rPr lang="en-US" altLang="zh-CN" sz="2800" dirty="0"/>
              <a:t>based</a:t>
            </a:r>
            <a:r>
              <a:rPr lang="zh-CN" altLang="en-US" sz="2800" dirty="0"/>
              <a:t> </a:t>
            </a:r>
            <a:r>
              <a:rPr lang="en-US" altLang="zh-CN" sz="2800" dirty="0"/>
              <a:t>on</a:t>
            </a:r>
            <a:r>
              <a:rPr lang="zh-CN" altLang="en-US" sz="2800" dirty="0"/>
              <a:t> </a:t>
            </a:r>
            <a:r>
              <a:rPr lang="en-US" altLang="zh-CN" sz="2800" dirty="0"/>
              <a:t>these</a:t>
            </a:r>
            <a:r>
              <a:rPr lang="zh-CN" altLang="en-US" sz="2800" dirty="0"/>
              <a:t> </a:t>
            </a:r>
            <a:r>
              <a:rPr lang="en-US" altLang="zh-CN" sz="2800" dirty="0"/>
              <a:t>results.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dirty="0"/>
              <a:t>…….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27690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4CA96F-4D4D-577C-D444-32D128A1D3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511" b="7861"/>
          <a:stretch>
            <a:fillRect/>
          </a:stretch>
        </p:blipFill>
        <p:spPr>
          <a:xfrm>
            <a:off x="5" y="10"/>
            <a:ext cx="609599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2BE810-62D2-5501-0B65-2619E0FC47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27" r="-3" b="4774"/>
          <a:stretch>
            <a:fillRect/>
          </a:stretch>
        </p:blipFill>
        <p:spPr>
          <a:xfrm>
            <a:off x="6019800" y="10"/>
            <a:ext cx="6172195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17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89020" y="5404538"/>
            <a:ext cx="1554480" cy="18288"/>
          </a:xfrm>
          <a:custGeom>
            <a:avLst/>
            <a:gdLst>
              <a:gd name="csX0" fmla="*/ 0 w 1554480"/>
              <a:gd name="csY0" fmla="*/ 0 h 18288"/>
              <a:gd name="csX1" fmla="*/ 549250 w 1554480"/>
              <a:gd name="csY1" fmla="*/ 0 h 18288"/>
              <a:gd name="csX2" fmla="*/ 1082954 w 1554480"/>
              <a:gd name="csY2" fmla="*/ 0 h 18288"/>
              <a:gd name="csX3" fmla="*/ 1554480 w 1554480"/>
              <a:gd name="csY3" fmla="*/ 0 h 18288"/>
              <a:gd name="csX4" fmla="*/ 1554480 w 1554480"/>
              <a:gd name="csY4" fmla="*/ 18288 h 18288"/>
              <a:gd name="csX5" fmla="*/ 1067410 w 1554480"/>
              <a:gd name="csY5" fmla="*/ 18288 h 18288"/>
              <a:gd name="csX6" fmla="*/ 549250 w 1554480"/>
              <a:gd name="csY6" fmla="*/ 18288 h 18288"/>
              <a:gd name="csX7" fmla="*/ 0 w 1554480"/>
              <a:gd name="csY7" fmla="*/ 18288 h 18288"/>
              <a:gd name="csX8" fmla="*/ 0 w 1554480"/>
              <a:gd name="csY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C1B35A-584D-596A-96DB-2DBC989A010C}"/>
              </a:ext>
            </a:extLst>
          </p:cNvPr>
          <p:cNvSpPr txBox="1"/>
          <p:nvPr/>
        </p:nvSpPr>
        <p:spPr>
          <a:xfrm>
            <a:off x="4654294" y="4562856"/>
            <a:ext cx="6903721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/>
              <a:t>Thanks</a:t>
            </a:r>
            <a:r>
              <a:rPr lang="en-US" altLang="zh-CN" sz="4000" dirty="0"/>
              <a:t> !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69273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playback.mp4" descr="videoplayback.mp4">
            <a:hlinkClick r:id="" action="ppaction://media"/>
            <a:extLst>
              <a:ext uri="{FF2B5EF4-FFF2-40B4-BE49-F238E27FC236}">
                <a16:creationId xmlns:a16="http://schemas.microsoft.com/office/drawing/2014/main" id="{C3F5F1BF-9259-D147-B105-37DF206E09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0" y="1409007"/>
            <a:ext cx="8128000" cy="4572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DFB4992-34D1-F548-BB86-1A1E529A3B92}"/>
              </a:ext>
            </a:extLst>
          </p:cNvPr>
          <p:cNvSpPr txBox="1"/>
          <p:nvPr/>
        </p:nvSpPr>
        <p:spPr>
          <a:xfrm>
            <a:off x="2629153" y="584605"/>
            <a:ext cx="6933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The DZHANIBEKOF </a:t>
            </a:r>
            <a:r>
              <a:rPr lang="it-IT" sz="3200" dirty="0" err="1"/>
              <a:t>Effect</a:t>
            </a:r>
            <a:r>
              <a:rPr lang="it-IT" sz="3200" dirty="0"/>
              <a:t> (1985 </a:t>
            </a:r>
            <a:r>
              <a:rPr lang="it-IT" sz="3200" dirty="0" err="1"/>
              <a:t>Salyut</a:t>
            </a:r>
            <a:r>
              <a:rPr lang="it-IT" sz="3200" dirty="0"/>
              <a:t> 7)</a:t>
            </a:r>
          </a:p>
        </p:txBody>
      </p:sp>
      <p:pic>
        <p:nvPicPr>
          <p:cNvPr id="2" name="Immagine 1" descr="Immagine che contiene testo, bottiglia&#10;&#10;Descrizione generata automaticamente">
            <a:extLst>
              <a:ext uri="{FF2B5EF4-FFF2-40B4-BE49-F238E27FC236}">
                <a16:creationId xmlns:a16="http://schemas.microsoft.com/office/drawing/2014/main" id="{CC529821-BFA3-4913-9409-77D8D88238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168532" cy="1217837"/>
          </a:xfrm>
          <a:prstGeom prst="rect">
            <a:avLst/>
          </a:prstGeom>
        </p:spPr>
      </p:pic>
      <p:pic>
        <p:nvPicPr>
          <p:cNvPr id="3" name="Immagine 2" descr="Immagine che contiene disegno, diagramma, schizzo&#10;&#10;Descrizione generata automaticamente">
            <a:extLst>
              <a:ext uri="{FF2B5EF4-FFF2-40B4-BE49-F238E27FC236}">
                <a16:creationId xmlns:a16="http://schemas.microsoft.com/office/drawing/2014/main" id="{18133830-F90E-11C0-0C03-81E15BA179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265" y="37247"/>
            <a:ext cx="1037586" cy="117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4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F17770CF-277D-554F-927D-8E97A4D66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998" y="1935849"/>
            <a:ext cx="3945827" cy="345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86B3276C-D5E9-7041-ACE8-0E7F6B798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41" y="62835"/>
            <a:ext cx="5017427" cy="2467755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0E8B8D8B-CEFF-D44F-92F9-4829C2FCF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1" y="62835"/>
            <a:ext cx="9589230" cy="815269"/>
          </a:xfrm>
        </p:spPr>
        <p:txBody>
          <a:bodyPr/>
          <a:lstStyle/>
          <a:p>
            <a:r>
              <a:rPr lang="it-IT" dirty="0"/>
              <a:t>        </a:t>
            </a:r>
            <a:r>
              <a:rPr lang="it-IT" dirty="0" err="1">
                <a:solidFill>
                  <a:srgbClr val="FF0000"/>
                </a:solidFill>
              </a:rPr>
              <a:t>Rotation</a:t>
            </a:r>
            <a:r>
              <a:rPr lang="it-IT" dirty="0">
                <a:solidFill>
                  <a:srgbClr val="FF0000"/>
                </a:solidFill>
              </a:rPr>
              <a:t> of a </a:t>
            </a:r>
            <a:r>
              <a:rPr lang="it-IT" dirty="0" err="1">
                <a:solidFill>
                  <a:srgbClr val="FF0000"/>
                </a:solidFill>
              </a:rPr>
              <a:t>triaxial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system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37D69F5-ABEE-DC4C-B604-76C3B5FE4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182" y="5060244"/>
            <a:ext cx="6454276" cy="510131"/>
          </a:xfrm>
          <a:prstGeom prst="rect">
            <a:avLst/>
          </a:prstGeom>
        </p:spPr>
      </p:pic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F002365D-6DE7-8B45-9B42-E48C27BF72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182" y="2762523"/>
            <a:ext cx="6333151" cy="923433"/>
          </a:xfrm>
          <a:prstGeom prst="rect">
            <a:avLst/>
          </a:prstGeom>
        </p:spPr>
      </p:pic>
      <p:pic>
        <p:nvPicPr>
          <p:cNvPr id="12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9BBF87C1-0595-D945-8DCF-B62C3461F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182" y="3875175"/>
            <a:ext cx="6390645" cy="1185069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198EE5CF-AE49-B9C4-603A-805E73A46E4D}"/>
              </a:ext>
            </a:extLst>
          </p:cNvPr>
          <p:cNvSpPr/>
          <p:nvPr/>
        </p:nvSpPr>
        <p:spPr>
          <a:xfrm>
            <a:off x="154366" y="3917890"/>
            <a:ext cx="6454276" cy="165248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0283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F17770CF-277D-554F-927D-8E97A4D66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30" y="3549299"/>
            <a:ext cx="2815561" cy="246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86B3276C-D5E9-7041-ACE8-0E7F6B798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461" y="276069"/>
            <a:ext cx="4464645" cy="2195876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05ABEE1-0911-B944-A833-B3DA36ED9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4" y="741529"/>
            <a:ext cx="4671323" cy="621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0E8B8D8B-CEFF-D44F-92F9-4829C2FCF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64" y="-46420"/>
            <a:ext cx="12381492" cy="815269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it-IT" dirty="0"/>
              <a:t>        </a:t>
            </a:r>
            <a:r>
              <a:rPr lang="it-IT" dirty="0">
                <a:solidFill>
                  <a:srgbClr val="FF0000"/>
                </a:solidFill>
              </a:rPr>
              <a:t>Luis </a:t>
            </a:r>
            <a:r>
              <a:rPr lang="it-IT" dirty="0" err="1">
                <a:solidFill>
                  <a:srgbClr val="FF0000"/>
                </a:solidFill>
              </a:rPr>
              <a:t>Poinsot</a:t>
            </a:r>
            <a:r>
              <a:rPr lang="it-IT" dirty="0">
                <a:solidFill>
                  <a:srgbClr val="FF0000"/>
                </a:solidFill>
              </a:rPr>
              <a:t>: </a:t>
            </a:r>
            <a:r>
              <a:rPr lang="it-IT" dirty="0" err="1">
                <a:solidFill>
                  <a:srgbClr val="FF0000"/>
                </a:solidFill>
              </a:rPr>
              <a:t>Rotation</a:t>
            </a:r>
            <a:r>
              <a:rPr lang="it-IT" dirty="0">
                <a:solidFill>
                  <a:srgbClr val="FF0000"/>
                </a:solidFill>
              </a:rPr>
              <a:t> of a </a:t>
            </a:r>
            <a:r>
              <a:rPr lang="it-IT" dirty="0" err="1">
                <a:solidFill>
                  <a:srgbClr val="FF0000"/>
                </a:solidFill>
              </a:rPr>
              <a:t>triaxial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system</a:t>
            </a:r>
            <a:r>
              <a:rPr lang="it-IT" dirty="0">
                <a:solidFill>
                  <a:srgbClr val="FF0000"/>
                </a:solidFill>
              </a:rPr>
              <a:t>(1802)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75D9211-8FCA-D948-8707-973F153853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5791" y="1846203"/>
            <a:ext cx="4464645" cy="4843464"/>
          </a:xfrm>
          <a:prstGeom prst="rect">
            <a:avLst/>
          </a:prstGeom>
        </p:spPr>
      </p:pic>
      <p:pic>
        <p:nvPicPr>
          <p:cNvPr id="2" name="Immagine 1" descr="Immagine che contiene accessorio, ombrello&#10;&#10;Descrizione generata automaticamente">
            <a:extLst>
              <a:ext uri="{FF2B5EF4-FFF2-40B4-BE49-F238E27FC236}">
                <a16:creationId xmlns:a16="http://schemas.microsoft.com/office/drawing/2014/main" id="{65ACED72-33F5-DE1D-63A7-23D06D08DB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7594" y="812338"/>
            <a:ext cx="862842" cy="112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71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fast does the Earth rotate?">
            <a:extLst>
              <a:ext uri="{FF2B5EF4-FFF2-40B4-BE49-F238E27FC236}">
                <a16:creationId xmlns:a16="http://schemas.microsoft.com/office/drawing/2014/main" id="{F586F400-25DA-1047-870C-35DC4F0B0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36" y="1044603"/>
            <a:ext cx="5225127" cy="522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s the Earth's magnetic field about to flip? | Highly Allochthonous">
            <a:extLst>
              <a:ext uri="{FF2B5EF4-FFF2-40B4-BE49-F238E27FC236}">
                <a16:creationId xmlns:a16="http://schemas.microsoft.com/office/drawing/2014/main" id="{620C919F-2FB5-9D42-9C53-4D346C135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222955"/>
            <a:ext cx="6463550" cy="387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DE2D2ECA-2301-FF44-BF18-21D4074342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259" y="0"/>
            <a:ext cx="4333205" cy="1358323"/>
          </a:xfrm>
          <a:prstGeom prst="rect">
            <a:avLst/>
          </a:prstGeom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6651B282-A206-5046-B3C4-34606AEB51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5358" y="579053"/>
            <a:ext cx="5524500" cy="7493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B8B7DD5-90C9-B643-B8B0-37AF49EF6E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1263" y="102052"/>
            <a:ext cx="1993900" cy="533400"/>
          </a:xfrm>
          <a:prstGeom prst="rect">
            <a:avLst/>
          </a:prstGeom>
        </p:spPr>
      </p:pic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ACB59407-D839-A742-B495-838EC7F7D0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1263" y="1232355"/>
            <a:ext cx="2781300" cy="9906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B94C28C-095B-4043-B320-A494C1FAAC29}"/>
              </a:ext>
            </a:extLst>
          </p:cNvPr>
          <p:cNvSpPr txBox="1"/>
          <p:nvPr/>
        </p:nvSpPr>
        <p:spPr>
          <a:xfrm>
            <a:off x="307259" y="1358323"/>
            <a:ext cx="2032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R</a:t>
            </a:r>
            <a:r>
              <a:rPr lang="it-IT" b="1" baseline="-25000" dirty="0"/>
              <a:t>0</a:t>
            </a:r>
            <a:r>
              <a:rPr lang="it-IT" b="1" dirty="0"/>
              <a:t> (</a:t>
            </a:r>
            <a:r>
              <a:rPr lang="it-IT" b="1" dirty="0" err="1"/>
              <a:t>polar</a:t>
            </a:r>
            <a:r>
              <a:rPr lang="it-IT" b="1" dirty="0"/>
              <a:t>)=6357 km</a:t>
            </a:r>
          </a:p>
        </p:txBody>
      </p:sp>
    </p:spTree>
    <p:extLst>
      <p:ext uri="{BB962C8B-B14F-4D97-AF65-F5344CB8AC3E}">
        <p14:creationId xmlns:p14="http://schemas.microsoft.com/office/powerpoint/2010/main" val="1485488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fast does the Earth rotate?">
            <a:extLst>
              <a:ext uri="{FF2B5EF4-FFF2-40B4-BE49-F238E27FC236}">
                <a16:creationId xmlns:a16="http://schemas.microsoft.com/office/drawing/2014/main" id="{F586F400-25DA-1047-870C-35DC4F0B0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00" y="1103091"/>
            <a:ext cx="5225127" cy="522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B8B7DD5-90C9-B643-B8B0-37AF49EF6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9660" y="3469929"/>
            <a:ext cx="1993900" cy="5334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B94C28C-095B-4043-B320-A494C1FAAC29}"/>
              </a:ext>
            </a:extLst>
          </p:cNvPr>
          <p:cNvSpPr txBox="1"/>
          <p:nvPr/>
        </p:nvSpPr>
        <p:spPr>
          <a:xfrm>
            <a:off x="2973797" y="768563"/>
            <a:ext cx="2032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R</a:t>
            </a:r>
            <a:r>
              <a:rPr lang="it-IT" b="1" baseline="-25000" dirty="0"/>
              <a:t>0</a:t>
            </a:r>
            <a:r>
              <a:rPr lang="it-IT" b="1" dirty="0"/>
              <a:t> (</a:t>
            </a:r>
            <a:r>
              <a:rPr lang="it-IT" b="1" dirty="0" err="1"/>
              <a:t>polar</a:t>
            </a:r>
            <a:r>
              <a:rPr lang="it-IT" b="1" dirty="0"/>
              <a:t>)=6357 km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0437DE6-E414-7C4E-B736-92DF65F1A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501" y="2889218"/>
            <a:ext cx="12583810" cy="3255271"/>
          </a:xfrm>
          <a:prstGeom prst="rect">
            <a:avLst/>
          </a:prstGeom>
        </p:spPr>
      </p:pic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E1CE17F5-CD64-5B46-8AE2-47F0B8D342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8556" y="102052"/>
            <a:ext cx="6417664" cy="2531969"/>
          </a:xfrm>
          <a:prstGeom prst="rect">
            <a:avLst/>
          </a:prstGeom>
        </p:spPr>
      </p:pic>
      <p:pic>
        <p:nvPicPr>
          <p:cNvPr id="12" name="Immagine 11" descr="Immagine che contiene gara di atletica, sport&#10;&#10;Descrizione generata automaticamente">
            <a:extLst>
              <a:ext uri="{FF2B5EF4-FFF2-40B4-BE49-F238E27FC236}">
                <a16:creationId xmlns:a16="http://schemas.microsoft.com/office/drawing/2014/main" id="{D0211F14-DA26-F342-A2CD-FCB74DA8DF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780" y="102052"/>
            <a:ext cx="2828017" cy="2071687"/>
          </a:xfrm>
          <a:prstGeom prst="rect">
            <a:avLst/>
          </a:prstGeom>
        </p:spPr>
      </p:pic>
      <p:pic>
        <p:nvPicPr>
          <p:cNvPr id="15" name="Immagine 14" descr="Immagine che contiene testo&#10;&#10;Descrizione generata automaticamente">
            <a:extLst>
              <a:ext uri="{FF2B5EF4-FFF2-40B4-BE49-F238E27FC236}">
                <a16:creationId xmlns:a16="http://schemas.microsoft.com/office/drawing/2014/main" id="{4147344F-AD41-3049-98A8-09189EBE99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1678" y="5885131"/>
            <a:ext cx="2781300" cy="990600"/>
          </a:xfrm>
          <a:prstGeom prst="rect">
            <a:avLst/>
          </a:prstGeom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6651B282-A206-5046-B3C4-34606AEB51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780" y="6025036"/>
            <a:ext cx="5524500" cy="749300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F7A85A53-A354-B746-890C-AC95773CA64A}"/>
              </a:ext>
            </a:extLst>
          </p:cNvPr>
          <p:cNvSpPr/>
          <p:nvPr/>
        </p:nvSpPr>
        <p:spPr>
          <a:xfrm>
            <a:off x="8449733" y="3759200"/>
            <a:ext cx="2082800" cy="244129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8BB2AFF2-C3AF-D846-86EA-497903FC1C22}"/>
              </a:ext>
            </a:extLst>
          </p:cNvPr>
          <p:cNvSpPr/>
          <p:nvPr/>
        </p:nvSpPr>
        <p:spPr>
          <a:xfrm>
            <a:off x="8449733" y="4356571"/>
            <a:ext cx="2082800" cy="244129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2A83FC5-E8F2-DF43-B3F8-1D50CFE904AB}"/>
              </a:ext>
            </a:extLst>
          </p:cNvPr>
          <p:cNvSpPr/>
          <p:nvPr/>
        </p:nvSpPr>
        <p:spPr>
          <a:xfrm>
            <a:off x="8449733" y="4953942"/>
            <a:ext cx="2082800" cy="244129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circolare a destra 13">
            <a:extLst>
              <a:ext uri="{FF2B5EF4-FFF2-40B4-BE49-F238E27FC236}">
                <a16:creationId xmlns:a16="http://schemas.microsoft.com/office/drawing/2014/main" id="{885E6815-8D84-B649-9CE8-AF324CBDF1CB}"/>
              </a:ext>
            </a:extLst>
          </p:cNvPr>
          <p:cNvSpPr/>
          <p:nvPr/>
        </p:nvSpPr>
        <p:spPr>
          <a:xfrm rot="15871402">
            <a:off x="6405265" y="3255090"/>
            <a:ext cx="841682" cy="5168389"/>
          </a:xfrm>
          <a:prstGeom prst="curvedRightArrow">
            <a:avLst>
              <a:gd name="adj1" fmla="val 50000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78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ixvideo.mp4">
            <a:hlinkClick r:id="" action="ppaction://media"/>
            <a:extLst>
              <a:ext uri="{FF2B5EF4-FFF2-40B4-BE49-F238E27FC236}">
                <a16:creationId xmlns:a16="http://schemas.microsoft.com/office/drawing/2014/main" id="{9A13D1C4-E5D0-763C-3FEA-4FD4808A7F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569457"/>
            <a:ext cx="11083700" cy="6234582"/>
          </a:xfrm>
          <a:prstGeom prst="rect">
            <a:avLst/>
          </a:prstGeom>
        </p:spPr>
      </p:pic>
      <p:pic>
        <p:nvPicPr>
          <p:cNvPr id="6" name="nixvideo.mp4">
            <a:hlinkClick r:id="" action="ppaction://media"/>
            <a:extLst>
              <a:ext uri="{FF2B5EF4-FFF2-40B4-BE49-F238E27FC236}">
                <a16:creationId xmlns:a16="http://schemas.microsoft.com/office/drawing/2014/main" id="{F14E2BBF-60EA-8C55-A23E-98C62BB339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65313" y="53961"/>
            <a:ext cx="12722626" cy="715647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9E8ABA-7774-9065-138F-1643B37E8747}"/>
              </a:ext>
            </a:extLst>
          </p:cNvPr>
          <p:cNvSpPr txBox="1"/>
          <p:nvPr/>
        </p:nvSpPr>
        <p:spPr>
          <a:xfrm>
            <a:off x="-265313" y="53961"/>
            <a:ext cx="12722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0" i="0" u="none" strike="noStrike" dirty="0">
                <a:solidFill>
                  <a:schemeClr val="bg1"/>
                </a:solidFill>
                <a:effectLst/>
                <a:latin typeface="DDG_ProximaNova"/>
              </a:rPr>
              <a:t>Nix, satellite of Pluto, </a:t>
            </a:r>
            <a:r>
              <a:rPr lang="it-IT" sz="3600" b="0" i="0" u="none" strike="noStrike" dirty="0" err="1">
                <a:solidFill>
                  <a:schemeClr val="bg1"/>
                </a:solidFill>
                <a:effectLst/>
                <a:latin typeface="DDG_ProximaNova"/>
              </a:rPr>
              <a:t>diameter</a:t>
            </a:r>
            <a:r>
              <a:rPr lang="it-IT" sz="3600" b="0" i="0" u="none" strike="noStrike" dirty="0">
                <a:solidFill>
                  <a:schemeClr val="bg1"/>
                </a:solidFill>
                <a:effectLst/>
                <a:latin typeface="DDG_ProximaNova"/>
              </a:rPr>
              <a:t> </a:t>
            </a:r>
            <a:r>
              <a:rPr lang="it-IT" sz="3600" dirty="0">
                <a:solidFill>
                  <a:schemeClr val="bg1"/>
                </a:solidFill>
                <a:latin typeface="DDG_ProximaNova"/>
              </a:rPr>
              <a:t>(long </a:t>
            </a:r>
            <a:r>
              <a:rPr lang="it-IT" sz="3600" dirty="0" err="1">
                <a:solidFill>
                  <a:schemeClr val="bg1"/>
                </a:solidFill>
                <a:latin typeface="DDG_ProximaNova"/>
              </a:rPr>
              <a:t>axis</a:t>
            </a:r>
            <a:r>
              <a:rPr lang="it-IT" sz="3600" dirty="0">
                <a:solidFill>
                  <a:schemeClr val="bg1"/>
                </a:solidFill>
                <a:latin typeface="DDG_ProximaNova"/>
              </a:rPr>
              <a:t>) </a:t>
            </a:r>
            <a:r>
              <a:rPr lang="it-IT" sz="3600" b="0" i="0" u="none" strike="noStrike" dirty="0">
                <a:solidFill>
                  <a:schemeClr val="bg1"/>
                </a:solidFill>
                <a:effectLst/>
                <a:latin typeface="DDG_ProximaNova"/>
              </a:rPr>
              <a:t> 49.8 km. </a:t>
            </a:r>
            <a:r>
              <a:rPr lang="it-IT" sz="3600" dirty="0" err="1">
                <a:solidFill>
                  <a:schemeClr val="bg1"/>
                </a:solidFill>
                <a:latin typeface="DDG_ProximaNova"/>
              </a:rPr>
              <a:t>D</a:t>
            </a:r>
            <a:r>
              <a:rPr lang="it-IT" sz="3600" b="0" i="0" u="none" strike="noStrike" dirty="0" err="1">
                <a:solidFill>
                  <a:schemeClr val="bg1"/>
                </a:solidFill>
                <a:effectLst/>
                <a:latin typeface="DDG_ProximaNova"/>
              </a:rPr>
              <a:t>iscovered</a:t>
            </a:r>
            <a:r>
              <a:rPr lang="it-IT" sz="3600" b="0" i="0" u="none" strike="noStrike" dirty="0">
                <a:solidFill>
                  <a:schemeClr val="bg1"/>
                </a:solidFill>
                <a:effectLst/>
                <a:latin typeface="DDG_ProximaNova"/>
              </a:rPr>
              <a:t>  with </a:t>
            </a:r>
            <a:r>
              <a:rPr lang="it-IT" sz="3600" b="0" i="0" u="none" strike="noStrike" dirty="0" err="1">
                <a:solidFill>
                  <a:schemeClr val="bg1"/>
                </a:solidFill>
                <a:effectLst/>
                <a:latin typeface="DDG_ProximaNova"/>
              </a:rPr>
              <a:t>Pluto's</a:t>
            </a:r>
            <a:r>
              <a:rPr lang="it-IT" sz="3600" b="0" i="0" u="none" strike="noStrike" dirty="0">
                <a:solidFill>
                  <a:schemeClr val="bg1"/>
                </a:solidFill>
                <a:effectLst/>
                <a:latin typeface="DDG_ProximaNova"/>
              </a:rPr>
              <a:t> </a:t>
            </a:r>
            <a:r>
              <a:rPr lang="it-IT" sz="3600" b="0" i="0" u="none" strike="noStrike" dirty="0" err="1">
                <a:solidFill>
                  <a:schemeClr val="bg1"/>
                </a:solidFill>
                <a:effectLst/>
                <a:latin typeface="DDG_ProximaNova"/>
              </a:rPr>
              <a:t>outermost</a:t>
            </a:r>
            <a:r>
              <a:rPr lang="it-IT" sz="3600" b="0" i="0" u="none" strike="noStrike" dirty="0">
                <a:solidFill>
                  <a:schemeClr val="bg1"/>
                </a:solidFill>
                <a:effectLst/>
                <a:latin typeface="DDG_ProximaNova"/>
              </a:rPr>
              <a:t> moon Hydra 15/4/2005  Hubble </a:t>
            </a:r>
            <a:r>
              <a:rPr lang="it-IT" sz="3600" b="0" i="0" u="none" strike="noStrike" dirty="0" err="1">
                <a:solidFill>
                  <a:schemeClr val="bg1"/>
                </a:solidFill>
                <a:effectLst/>
                <a:latin typeface="DDG_ProximaNova"/>
              </a:rPr>
              <a:t>Telescope</a:t>
            </a:r>
            <a:r>
              <a:rPr lang="it-IT" sz="3600" b="0" i="0" u="none" strike="noStrike" dirty="0">
                <a:solidFill>
                  <a:schemeClr val="bg1"/>
                </a:solidFill>
                <a:effectLst/>
                <a:latin typeface="DDG_ProximaNova"/>
              </a:rPr>
              <a:t>   </a:t>
            </a:r>
            <a:endParaRPr lang="it-IT" sz="3600" dirty="0">
              <a:solidFill>
                <a:schemeClr val="bg1"/>
              </a:solidFill>
            </a:endParaRPr>
          </a:p>
        </p:txBody>
      </p:sp>
      <p:pic>
        <p:nvPicPr>
          <p:cNvPr id="8" name="Immagine 7" descr="Immagine che contiene trasporto, satellite, veicolo spaziale&#10;&#10;Descrizione generata automaticamente">
            <a:extLst>
              <a:ext uri="{FF2B5EF4-FFF2-40B4-BE49-F238E27FC236}">
                <a16:creationId xmlns:a16="http://schemas.microsoft.com/office/drawing/2014/main" id="{5DC11251-F215-9DEF-F699-A58596AE02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2280" y="4532079"/>
            <a:ext cx="2415033" cy="144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6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32A68B63-2100-6B4D-8E16-5A334C132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446" y="4945815"/>
            <a:ext cx="3551700" cy="99516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315FEBE-C6F7-AC45-8463-AD583AFAAE59}"/>
              </a:ext>
            </a:extLst>
          </p:cNvPr>
          <p:cNvSpPr txBox="1"/>
          <p:nvPr/>
        </p:nvSpPr>
        <p:spPr>
          <a:xfrm>
            <a:off x="7222315" y="1626967"/>
            <a:ext cx="445057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 err="1"/>
              <a:t>If</a:t>
            </a:r>
            <a:r>
              <a:rPr lang="it-IT" sz="2800" dirty="0"/>
              <a:t> the ratio of the </a:t>
            </a:r>
            <a:r>
              <a:rPr lang="it-IT" sz="2800" dirty="0" err="1"/>
              <a:t>three</a:t>
            </a:r>
            <a:r>
              <a:rPr lang="it-IT" sz="2800" dirty="0"/>
              <a:t> </a:t>
            </a:r>
            <a:r>
              <a:rPr lang="it-IT" sz="2800" dirty="0" err="1"/>
              <a:t>moments</a:t>
            </a:r>
            <a:r>
              <a:rPr lang="it-IT" sz="2800" dirty="0"/>
              <a:t> of </a:t>
            </a:r>
            <a:r>
              <a:rPr lang="it-IT" sz="2800" dirty="0" err="1"/>
              <a:t>inertia</a:t>
            </a:r>
            <a:r>
              <a:rPr lang="it-IT" sz="2800" dirty="0"/>
              <a:t> of the core </a:t>
            </a:r>
            <a:r>
              <a:rPr lang="it-IT" sz="2800" dirty="0" err="1"/>
              <a:t>is</a:t>
            </a:r>
            <a:r>
              <a:rPr lang="it-IT" sz="2800" dirty="0"/>
              <a:t> </a:t>
            </a:r>
            <a:r>
              <a:rPr lang="it-IT" sz="2800" dirty="0" err="1"/>
              <a:t>similar</a:t>
            </a:r>
            <a:r>
              <a:rPr lang="it-IT" sz="2800" dirty="0"/>
              <a:t> to the </a:t>
            </a:r>
            <a:r>
              <a:rPr lang="it-IT" sz="2800" dirty="0" err="1"/>
              <a:t>ones</a:t>
            </a:r>
            <a:r>
              <a:rPr lang="it-IT" sz="2800" dirty="0"/>
              <a:t> for </a:t>
            </a:r>
            <a:r>
              <a:rPr lang="it-IT" sz="2800" dirty="0" err="1"/>
              <a:t>irrotational</a:t>
            </a:r>
            <a:r>
              <a:rPr lang="it-IT" sz="2800" dirty="0"/>
              <a:t> flow, </a:t>
            </a:r>
            <a:r>
              <a:rPr lang="it-IT" sz="2800" dirty="0" err="1"/>
              <a:t>then</a:t>
            </a:r>
            <a:r>
              <a:rPr lang="it-IT" sz="2800" dirty="0"/>
              <a:t> J2 </a:t>
            </a:r>
            <a:r>
              <a:rPr lang="it-IT" sz="2800" dirty="0" err="1"/>
              <a:t>is</a:t>
            </a:r>
            <a:r>
              <a:rPr lang="it-IT" sz="2800" dirty="0"/>
              <a:t> </a:t>
            </a:r>
            <a:r>
              <a:rPr lang="it-IT" sz="2800" dirty="0" err="1"/>
              <a:t>largest</a:t>
            </a:r>
            <a:r>
              <a:rPr lang="it-IT" sz="2800" dirty="0"/>
              <a:t> for </a:t>
            </a:r>
            <a:r>
              <a:rPr lang="el-GR" sz="2800" dirty="0"/>
              <a:t>γ = 30</a:t>
            </a:r>
            <a:r>
              <a:rPr lang="it-IT" sz="2800" baseline="30000" dirty="0"/>
              <a:t>o</a:t>
            </a:r>
            <a:r>
              <a:rPr lang="it-IT" sz="2800" dirty="0"/>
              <a:t> and </a:t>
            </a:r>
            <a:r>
              <a:rPr lang="it-IT" sz="2800" dirty="0" err="1"/>
              <a:t>it</a:t>
            </a:r>
            <a:r>
              <a:rPr lang="it-IT" sz="2800" dirty="0"/>
              <a:t> </a:t>
            </a:r>
            <a:r>
              <a:rPr lang="it-IT" sz="2800" dirty="0" err="1"/>
              <a:t>is</a:t>
            </a:r>
            <a:r>
              <a:rPr lang="it-IT" sz="2800" dirty="0"/>
              <a:t> </a:t>
            </a:r>
            <a:r>
              <a:rPr lang="it-IT" sz="2800" dirty="0" err="1"/>
              <a:t>favorable</a:t>
            </a:r>
            <a:r>
              <a:rPr lang="it-IT" sz="2800" dirty="0"/>
              <a:t> to </a:t>
            </a:r>
            <a:r>
              <a:rPr lang="it-IT" sz="2800" dirty="0" err="1"/>
              <a:t>built</a:t>
            </a:r>
            <a:r>
              <a:rPr lang="it-IT" sz="2800" dirty="0"/>
              <a:t> up the core </a:t>
            </a:r>
            <a:r>
              <a:rPr lang="it-IT" sz="2800" dirty="0" err="1"/>
              <a:t>angular</a:t>
            </a:r>
            <a:r>
              <a:rPr lang="it-IT" sz="2800" dirty="0"/>
              <a:t> </a:t>
            </a:r>
            <a:r>
              <a:rPr lang="it-IT" sz="2800" dirty="0" err="1"/>
              <a:t>momentum</a:t>
            </a:r>
            <a:r>
              <a:rPr lang="it-IT" sz="2800" dirty="0"/>
              <a:t> </a:t>
            </a:r>
            <a:r>
              <a:rPr lang="it-IT" sz="2800" dirty="0" err="1"/>
              <a:t>along</a:t>
            </a:r>
            <a:r>
              <a:rPr lang="it-IT" sz="2800" dirty="0"/>
              <a:t> the 2-axis </a:t>
            </a:r>
          </a:p>
          <a:p>
            <a:pPr algn="just"/>
            <a:endParaRPr lang="it-IT" dirty="0"/>
          </a:p>
        </p:txBody>
      </p:sp>
      <p:pic>
        <p:nvPicPr>
          <p:cNvPr id="9" name="Segnaposto contenuto 9" descr="Immagine che contiene accessorio, ombrello&#10;&#10;Descrizione generata automaticamente">
            <a:extLst>
              <a:ext uri="{FF2B5EF4-FFF2-40B4-BE49-F238E27FC236}">
                <a16:creationId xmlns:a16="http://schemas.microsoft.com/office/drawing/2014/main" id="{846BB17D-70F9-FF4A-8C5E-4542911B3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7389" y="4317679"/>
            <a:ext cx="777244" cy="943911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74D8069D-6321-D148-9555-F4AE459BF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375" y="314117"/>
            <a:ext cx="6143625" cy="815269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err="1">
                <a:solidFill>
                  <a:srgbClr val="FF0000"/>
                </a:solidFill>
              </a:rPr>
              <a:t>Rotation</a:t>
            </a:r>
            <a:r>
              <a:rPr lang="it-IT" dirty="0">
                <a:solidFill>
                  <a:srgbClr val="FF0000"/>
                </a:solidFill>
              </a:rPr>
              <a:t> of a </a:t>
            </a:r>
            <a:r>
              <a:rPr lang="it-IT" dirty="0" err="1">
                <a:solidFill>
                  <a:srgbClr val="FF0000"/>
                </a:solidFill>
              </a:rPr>
              <a:t>triaxial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system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 err="1">
                <a:solidFill>
                  <a:srgbClr val="FF0000"/>
                </a:solidFill>
              </a:rPr>
              <a:t>Quantal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A4C4679-2E0A-0642-9601-4996489A9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942" y="983745"/>
            <a:ext cx="4807882" cy="579596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F6EAF518-B32E-AD0E-175C-F3DA14C349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904035">
            <a:off x="-280245" y="2053360"/>
            <a:ext cx="3399937" cy="1896118"/>
          </a:xfrm>
          <a:prstGeom prst="rect">
            <a:avLst/>
          </a:prstGeom>
        </p:spPr>
      </p:pic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13EDF68F-81D9-0E4C-B635-29E85694C7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69111" y="118120"/>
            <a:ext cx="6024516" cy="1339632"/>
          </a:xfrm>
        </p:spPr>
      </p:pic>
      <p:pic>
        <p:nvPicPr>
          <p:cNvPr id="10" name="Immagine 9" descr="Immagine che contiene clipart, diagramma, testo, cartone animato&#10;&#10;Descrizione generata automaticamente">
            <a:extLst>
              <a:ext uri="{FF2B5EF4-FFF2-40B4-BE49-F238E27FC236}">
                <a16:creationId xmlns:a16="http://schemas.microsoft.com/office/drawing/2014/main" id="{DFFB4C72-4260-DB54-EA89-E723D5E930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9485" y="1055125"/>
            <a:ext cx="3294779" cy="1082570"/>
          </a:xfrm>
          <a:prstGeom prst="rect">
            <a:avLst/>
          </a:prstGeom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3429409C-D1CB-7345-A398-5BBC7ADE74CC}"/>
              </a:ext>
            </a:extLst>
          </p:cNvPr>
          <p:cNvSpPr/>
          <p:nvPr/>
        </p:nvSpPr>
        <p:spPr>
          <a:xfrm>
            <a:off x="3850098" y="3958958"/>
            <a:ext cx="1824881" cy="18000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1898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135280</TotalTime>
  <Words>1133</Words>
  <Application>Microsoft Macintosh PowerPoint</Application>
  <PresentationFormat>Widescreen</PresentationFormat>
  <Paragraphs>107</Paragraphs>
  <Slides>22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DDG_ProximaNova</vt:lpstr>
      <vt:lpstr>Aptos</vt:lpstr>
      <vt:lpstr>Aptos Display</vt:lpstr>
      <vt:lpstr>Arial</vt:lpstr>
      <vt:lpstr>Cambria Math</vt:lpstr>
      <vt:lpstr>Helvetica</vt:lpstr>
      <vt:lpstr>Symbol</vt:lpstr>
      <vt:lpstr>Times New Roman</vt:lpstr>
      <vt:lpstr>Wingdings</vt:lpstr>
      <vt:lpstr>Office Theme</vt:lpstr>
      <vt:lpstr>Quantal Rotation and pn interaction: Lifetime measurements in the N=Z=31 62Ga</vt:lpstr>
      <vt:lpstr>Rotation of a Triaxial System: the Dzhanibekov effect </vt:lpstr>
      <vt:lpstr>PowerPoint Presentation</vt:lpstr>
      <vt:lpstr>        Rotation of a triaxial system</vt:lpstr>
      <vt:lpstr>        Luis Poinsot: Rotation of a triaxial system(1802)</vt:lpstr>
      <vt:lpstr>PowerPoint Presentation</vt:lpstr>
      <vt:lpstr>PowerPoint Presentation</vt:lpstr>
      <vt:lpstr>PowerPoint Presentation</vt:lpstr>
      <vt:lpstr>Rotation of a triaxial system Quantal</vt:lpstr>
      <vt:lpstr>PowerPoint Presentation</vt:lpstr>
      <vt:lpstr>PowerPoint Presentation</vt:lpstr>
      <vt:lpstr>Quantal: Triaxial rotation-axis flip triggered by a pn pair </vt:lpstr>
      <vt:lpstr>Candidate of Axis flip 62Ga</vt:lpstr>
      <vt:lpstr>PowerPoint Presentation</vt:lpstr>
      <vt:lpstr>PowerPoint Presentation</vt:lpstr>
      <vt:lpstr>PowerPoint Presentation</vt:lpstr>
      <vt:lpstr>Recoil Beta Tagging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Fanfei Zeng</dc:creator>
  <cp:lastModifiedBy>Fanfei Zeng</cp:lastModifiedBy>
  <cp:revision>60</cp:revision>
  <dcterms:created xsi:type="dcterms:W3CDTF">2025-04-10T12:09:41Z</dcterms:created>
  <dcterms:modified xsi:type="dcterms:W3CDTF">2026-04-10T08:20:09Z</dcterms:modified>
</cp:coreProperties>
</file>