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c738bffc9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c738bffc9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c738bffc92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c738bffc92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c738bffc92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c738bffc92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c738bffc92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c738bffc92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c738bffc92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c738bffc92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400"/>
              <a:t>Calibration in an Experiment</a:t>
            </a:r>
            <a:endParaRPr b="1" sz="7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Why Do We Need Calibration?</a:t>
            </a:r>
            <a:endParaRPr/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Calibration is meant to ensure that what we measure corresponds to the </a:t>
            </a:r>
            <a:r>
              <a:rPr lang="en-GB"/>
              <a:t>quantity</a:t>
            </a:r>
            <a:r>
              <a:rPr lang="en-GB"/>
              <a:t> that we want to measure: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Detectors are not perfect.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Each detector has intrinsic offsets.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Electronics introduce timing uncertainties.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Environmental conditions can affect the measurements.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Without calibration → </a:t>
            </a:r>
            <a:r>
              <a:rPr lang="en-GB" u="sng"/>
              <a:t>biased physics results</a:t>
            </a:r>
            <a:r>
              <a:rPr lang="en-GB"/>
              <a:t>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What is Calibration?</a:t>
            </a:r>
            <a:endParaRPr/>
          </a:p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Calibration is the process of correcting systematic deviations in detector measurements.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True signal → Detector → Offset → Measured signal</a:t>
            </a:r>
            <a:endParaRPr/>
          </a:p>
          <a:p>
            <a:pPr indent="457200" lvl="0" marL="36576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457200" lvl="0" marL="36576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/>
              <a:t>Calibration → Corrected signal</a:t>
            </a:r>
            <a:br>
              <a:rPr lang="en-GB"/>
            </a:br>
            <a:endParaRPr/>
          </a:p>
        </p:txBody>
      </p:sp>
      <p:cxnSp>
        <p:nvCxnSpPr>
          <p:cNvPr id="67" name="Google Shape;67;p15"/>
          <p:cNvCxnSpPr/>
          <p:nvPr/>
        </p:nvCxnSpPr>
        <p:spPr>
          <a:xfrm>
            <a:off x="4970150" y="2851150"/>
            <a:ext cx="0" cy="336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Miscalibration Effects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982909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Miscalibration</a:t>
            </a:r>
            <a:r>
              <a:rPr lang="en-GB"/>
              <a:t> increases systematic unc</a:t>
            </a:r>
            <a:r>
              <a:rPr lang="en-GB"/>
              <a:t>ertainty.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189625" y="4568875"/>
            <a:ext cx="7993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Time residual = the difference, </a:t>
            </a:r>
            <a:r>
              <a:rPr lang="en-GB"/>
              <a:t>for each PMT hit detected in a detection unit, </a:t>
            </a:r>
            <a:r>
              <a:rPr lang="en-GB"/>
              <a:t>between detection time and the estimated time (inferred from the reconstruction of a muon track based on the signals collected from the other detection units)</a:t>
            </a:r>
            <a:endParaRPr/>
          </a:p>
        </p:txBody>
      </p:sp>
      <p:pic>
        <p:nvPicPr>
          <p:cNvPr id="75" name="Google Shape;75;p16" title="Screenshot 2026-03-16 alle 15.45.09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74225" y="1460800"/>
            <a:ext cx="6327779" cy="3108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Example: Timing Offsets in Detection Units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GB"/>
              <a:t>Each Detection Unit (DU) may have a non-negligible time offset.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GB"/>
              <a:t>Even a few nanoseconds matter!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GB"/>
              <a:t>Timing affects: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-GB"/>
              <a:t>Direction reconstruction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-GB"/>
              <a:t>Event classification</a:t>
            </a:r>
            <a:endParaRPr/>
          </a:p>
          <a:p>
            <a:pPr indent="-29845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-GB"/>
              <a:t>Angular resolution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u="sng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u="sng"/>
              <a:t>Small timing shifts can translate into large angular errors</a:t>
            </a:r>
            <a:r>
              <a:rPr lang="en-GB" u="sng"/>
              <a:t>.</a:t>
            </a:r>
            <a:endParaRPr u="sng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Our </a:t>
            </a:r>
            <a:r>
              <a:rPr lang="en-GB"/>
              <a:t>exercise</a:t>
            </a:r>
            <a:r>
              <a:rPr lang="en-GB"/>
              <a:t> </a:t>
            </a:r>
            <a:endParaRPr/>
          </a:p>
        </p:txBody>
      </p:sp>
      <p:sp>
        <p:nvSpPr>
          <p:cNvPr id="87" name="Google Shape;87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In this exercise, we reconstruct the direction of particles using timing.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If one detection unit is even slightly miscalibrated, the reconstruction algorithm may </a:t>
            </a:r>
            <a:r>
              <a:rPr lang="en-GB"/>
              <a:t>think</a:t>
            </a:r>
            <a:r>
              <a:rPr lang="en-GB"/>
              <a:t> the particle came from a slightly different direction.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You have a set of ten, miscalibrated detection units that you need to calibrate based on their time residual plots: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/>
              <a:t>-&gt; look at the plots using a null-calibration set + look at the corresponding sky map</a:t>
            </a:r>
            <a:br>
              <a:rPr lang="en-GB"/>
            </a:br>
            <a:r>
              <a:rPr lang="en-GB"/>
              <a:t>-&gt; recursively apply a correction offset to each DU (in an attempt to place the peaks as close as to zero time residual), then look at the changes in the sky map </a:t>
            </a:r>
            <a:br>
              <a:rPr lang="en-GB"/>
            </a:br>
            <a:r>
              <a:rPr lang="en-GB"/>
              <a:t>-&gt; set up the best calibration you can reach and finalize  the analysis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