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qWn7Svuf/h3uqywUSKfx/mxg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04a1a2aaa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d04a1a2aaa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04a1a2aa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d04a1a2aa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d04a1a2aa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cf7fc4c5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ccf7fc4c5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ccf7fc4c56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ybinder.org/v2/git/https%3A%2F%2Fgit.km3net.de%2Feducation%2Fmasterclass/master?urlpath=voila%2Frender%2Finterface.ipynb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g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we locate a point in the sky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051" y="1695169"/>
            <a:ext cx="4988949" cy="479770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body"/>
          </p:nvPr>
        </p:nvSpPr>
        <p:spPr>
          <a:xfrm>
            <a:off x="24722" y="1532800"/>
            <a:ext cx="73335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The Observer and the Sky</a:t>
            </a:r>
            <a:endParaRPr/>
          </a:p>
          <a:p>
            <a:pPr indent="-21526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Imagine the sky as a giant dome surrounding the observer.</a:t>
            </a:r>
            <a:endParaRPr/>
          </a:p>
          <a:p>
            <a:pPr indent="-21526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The observer stands at the center.</a:t>
            </a:r>
            <a:endParaRPr/>
          </a:p>
          <a:p>
            <a:pPr indent="-21526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The point straight above your head is the zenith.</a:t>
            </a:r>
            <a:endParaRPr/>
          </a:p>
          <a:p>
            <a:pPr indent="-21526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In astronomy, the astronomical horizon is defined as the intersection between the celestial sphere and a plane perpendicular to the zenith axis of the observer.</a:t>
            </a:r>
            <a:endParaRPr/>
          </a:p>
          <a:p>
            <a:pPr indent="-265430" lvl="1" marL="685800" rtl="0" algn="l">
              <a:spcBef>
                <a:spcPts val="500"/>
              </a:spcBef>
              <a:spcAft>
                <a:spcPts val="0"/>
              </a:spcAft>
              <a:buSzPct val="116666"/>
              <a:buChar char="•"/>
            </a:pPr>
            <a:r>
              <a:rPr lang="en-GB"/>
              <a:t>This is a geometrical reference plane used to define celestial coordinates.</a:t>
            </a:r>
            <a:endParaRPr/>
          </a:p>
          <a:p>
            <a:pPr indent="-265430" lvl="1" marL="685800" rtl="0" algn="l">
              <a:spcBef>
                <a:spcPts val="500"/>
              </a:spcBef>
              <a:spcAft>
                <a:spcPts val="0"/>
              </a:spcAft>
              <a:buSzPct val="116666"/>
              <a:buChar char="•"/>
            </a:pPr>
            <a:r>
              <a:rPr lang="en-GB"/>
              <a:t>It does not coincide with the place where the sky appears to meet the Earth. That would only be true if the Earth were flat.</a:t>
            </a:r>
            <a:endParaRPr/>
          </a:p>
          <a:p>
            <a:pPr indent="-265430" lvl="1" marL="685800" rtl="0" algn="l">
              <a:spcBef>
                <a:spcPts val="500"/>
              </a:spcBef>
              <a:spcAft>
                <a:spcPts val="0"/>
              </a:spcAft>
              <a:buSzPct val="116666"/>
              <a:buChar char="•"/>
            </a:pPr>
            <a:r>
              <a:rPr lang="en-GB"/>
              <a:t>The line where the sky seems to touch the ground is instead called the visual horizon, which depends on the observer’s position and on the curvature of the Earth.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Local coordinates vs Galactic coordinates</a:t>
            </a:r>
            <a:endParaRPr/>
          </a:p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838200" y="1825625"/>
            <a:ext cx="58020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 star stays in the same position in space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But its coordinates change because: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We rotate the reference plane (Earth rotates!)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Mathematically, this is like rotating the coordinate system, not moving the star</a:t>
            </a:r>
            <a:endParaRPr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117" y="1825625"/>
            <a:ext cx="4144539" cy="4153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Local coordinates vs Galactic coordinates</a:t>
            </a:r>
            <a:endParaRPr/>
          </a:p>
        </p:txBody>
      </p:sp>
      <p:sp>
        <p:nvSpPr>
          <p:cNvPr id="165" name="Google Shape;165;p5"/>
          <p:cNvSpPr txBox="1"/>
          <p:nvPr>
            <p:ph idx="1" type="body"/>
          </p:nvPr>
        </p:nvSpPr>
        <p:spPr>
          <a:xfrm>
            <a:off x="447162" y="1690700"/>
            <a:ext cx="5979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GB" sz="2200"/>
              <a:t>Local Coordinates (Altitude &amp; Azimuth)</a:t>
            </a:r>
            <a:endParaRPr sz="2200"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2200"/>
          </a:p>
          <a:p>
            <a:pPr indent="-2438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Based on where you are standing on Earth</a:t>
            </a:r>
            <a:endParaRPr sz="2200"/>
          </a:p>
          <a:p>
            <a:pPr indent="-2438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Dependant on:</a:t>
            </a:r>
            <a:endParaRPr sz="2200"/>
          </a:p>
          <a:p>
            <a:pPr indent="-2616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Your location</a:t>
            </a:r>
            <a:endParaRPr sz="2200"/>
          </a:p>
          <a:p>
            <a:pPr indent="-2616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The time of day</a:t>
            </a:r>
            <a:endParaRPr sz="2200"/>
          </a:p>
          <a:p>
            <a:pPr indent="-2438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Great for:</a:t>
            </a:r>
            <a:endParaRPr sz="2200"/>
          </a:p>
          <a:p>
            <a:pPr indent="-2616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Pointing a telescope</a:t>
            </a:r>
            <a:endParaRPr sz="2200"/>
          </a:p>
          <a:p>
            <a:pPr indent="-2616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Saying “Look there, above the horizon!”</a:t>
            </a:r>
            <a:endParaRPr sz="2200"/>
          </a:p>
          <a:p>
            <a:pPr indent="-2438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Problem:</a:t>
            </a:r>
            <a:endParaRPr sz="2200"/>
          </a:p>
          <a:p>
            <a:pPr indent="-2616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The same star has different coordinates for different observers</a:t>
            </a:r>
            <a:endParaRPr sz="2200"/>
          </a:p>
          <a:p>
            <a:pPr indent="0" lvl="1" marL="4572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t/>
            </a:r>
            <a:endParaRPr sz="2200"/>
          </a:p>
          <a:p>
            <a:pPr indent="-2438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They answer the question:</a:t>
            </a:r>
            <a:endParaRPr sz="2200"/>
          </a:p>
          <a:p>
            <a:pPr indent="-26161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“Where is the object in my view right now?”</a:t>
            </a:r>
            <a:endParaRPr sz="2200"/>
          </a:p>
        </p:txBody>
      </p:sp>
      <p:sp>
        <p:nvSpPr>
          <p:cNvPr id="166" name="Google Shape;166;p5"/>
          <p:cNvSpPr txBox="1"/>
          <p:nvPr/>
        </p:nvSpPr>
        <p:spPr>
          <a:xfrm>
            <a:off x="6839575" y="1690700"/>
            <a:ext cx="522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Galactic Coordinates (Galactic Lat/Lon)</a:t>
            </a:r>
            <a:endParaRPr sz="2200"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8759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structure of the Milky Way</a:t>
            </a:r>
            <a:endParaRPr sz="2200"/>
          </a:p>
          <a:p>
            <a:pPr indent="-238759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of:</a:t>
            </a:r>
            <a:endParaRPr sz="2200"/>
          </a:p>
          <a:p>
            <a:pPr indent="-26035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observer</a:t>
            </a:r>
            <a:endParaRPr sz="2200"/>
          </a:p>
          <a:p>
            <a:pPr indent="-26035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time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8759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for:</a:t>
            </a:r>
            <a:endParaRPr sz="2200"/>
          </a:p>
          <a:p>
            <a:pPr indent="-26035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sky maps</a:t>
            </a:r>
            <a:endParaRPr sz="2200"/>
          </a:p>
          <a:p>
            <a:pPr indent="-26035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scientific dat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8759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measures the same coordinates</a:t>
            </a:r>
            <a:endParaRPr sz="2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8759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answer t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question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6035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“Where is the object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universe?”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is “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statistical significance</a:t>
            </a:r>
            <a:r>
              <a:rPr lang="en-GB"/>
              <a:t>”</a:t>
            </a:r>
            <a:r>
              <a:rPr lang="en-GB"/>
              <a:t>?</a:t>
            </a:r>
            <a:endParaRPr/>
          </a:p>
        </p:txBody>
      </p:sp>
      <p:sp>
        <p:nvSpPr>
          <p:cNvPr id="173" name="Google Shape;173;p11"/>
          <p:cNvSpPr txBox="1"/>
          <p:nvPr>
            <p:ph idx="1" type="body"/>
          </p:nvPr>
        </p:nvSpPr>
        <p:spPr>
          <a:xfrm>
            <a:off x="838200" y="1825625"/>
            <a:ext cx="45284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we measure something, the result is never exactly the same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Small differences come from: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Random fluctuations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Measurement errors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Statistics helps us decide: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Is this result real, or just random chance?</a:t>
            </a:r>
            <a:endParaRPr/>
          </a:p>
        </p:txBody>
      </p:sp>
      <p:pic>
        <p:nvPicPr>
          <p:cNvPr id="174" name="Google Shape;1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485" y="1624851"/>
            <a:ext cx="9197900" cy="86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Significance estimation with ON/OFF zones</a:t>
            </a:r>
            <a:endParaRPr/>
          </a:p>
        </p:txBody>
      </p:sp>
      <p:sp>
        <p:nvSpPr>
          <p:cNvPr id="180" name="Google Shape;180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Neutrino detectors see many events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Most of them are background (not from a source)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need a way to tell if a source is really producing neutrinos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1012371" y="4682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838200" y="3429000"/>
            <a:ext cx="51271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zone: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0.3° circle around the astrophysical source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source emits neutrinos, extra events should appear here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6052458" y="3429000"/>
            <a:ext cx="51271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 zone: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rest of the sky outside the ON zone (at the same altitude)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assumed to contain: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background neutrinos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contribution from the source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tells us how many background events we expect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Significance estimation with ON/OFF zones</a:t>
            </a:r>
            <a:endParaRPr/>
          </a:p>
        </p:txBody>
      </p:sp>
      <p:sp>
        <p:nvSpPr>
          <p:cNvPr id="189" name="Google Shape;18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Compare ON and OFF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Count events in the ON zone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Use the OFF zone to estimate the background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Ask: “Are there more events in the ON zone than those expected </a:t>
            </a:r>
            <a:r>
              <a:rPr i="1" lang="en-GB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by chance</a:t>
            </a:r>
            <a:r>
              <a:rPr lang="en-GB"/>
              <a:t>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Statistical significance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If ON zone events ≈ expected background → no detection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If ON zone events &gt; background by 3σ → evidence of a signal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If ON zone events &gt; background by 5σ → discovery of a source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Significance estimation with likelihood</a:t>
            </a:r>
            <a:endParaRPr/>
          </a:p>
        </p:txBody>
      </p:sp>
      <p:sp>
        <p:nvSpPr>
          <p:cNvPr id="195" name="Google Shape;195;p14"/>
          <p:cNvSpPr txBox="1"/>
          <p:nvPr>
            <p:ph idx="1" type="body"/>
          </p:nvPr>
        </p:nvSpPr>
        <p:spPr>
          <a:xfrm>
            <a:off x="838200" y="15099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Why go beyond ON/OFF?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ON/OFF counts how many events we see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But it ignores where exactly the events are inside the region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Likelihood uses all the information we have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838200" y="3685608"/>
            <a:ext cx="51271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hypothesis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Cosmic neutrinos come from the source direction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centered on the source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width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KM3NeT angular resolution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 closer to the source are more likely signal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5965371" y="3685608"/>
            <a:ext cx="51271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hypothesis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events come from everywhere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directions are uniformly spread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probability everywhere in the region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each detected event, we ask: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		“Is this event more likely signal or background?”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combine all events together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estimate the amount of signal that best explains the data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compute the significance of our observation</a:t>
            </a:r>
            <a:endParaRPr/>
          </a:p>
        </p:txBody>
      </p:sp>
      <p:sp>
        <p:nvSpPr>
          <p:cNvPr id="203" name="Google Shape;20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Significance estimation with likelihood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Analysis instructions</a:t>
            </a:r>
            <a:endParaRPr/>
          </a:p>
        </p:txBody>
      </p:sp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Open the analysis webpage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link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Upload a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calibration file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Click on ‘run analysis’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plots will be shown in the browser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If you are not satisfied with the result (or the calibration plots), you can try to improve the calibration and repeat the analysis.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04a1a2aaa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Candidate sources</a:t>
            </a:r>
            <a:endParaRPr/>
          </a:p>
        </p:txBody>
      </p:sp>
      <p:sp>
        <p:nvSpPr>
          <p:cNvPr id="215" name="Google Shape;215;g3d04a1a2aaa_0_31"/>
          <p:cNvSpPr txBox="1"/>
          <p:nvPr>
            <p:ph idx="1" type="body"/>
          </p:nvPr>
        </p:nvSpPr>
        <p:spPr>
          <a:xfrm>
            <a:off x="838200" y="1825625"/>
            <a:ext cx="10515600" cy="48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 this exercise, we will investigate four sources belonging to two different categories: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8747"/>
              <a:buFont typeface="Arial"/>
              <a:buNone/>
            </a:pPr>
            <a:r>
              <a:rPr b="1" lang="en-GB" sz="1872">
                <a:latin typeface="Arial"/>
                <a:ea typeface="Arial"/>
                <a:cs typeface="Arial"/>
                <a:sym typeface="Arial"/>
              </a:rPr>
              <a:t>Blazars</a:t>
            </a:r>
            <a:endParaRPr b="1"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Blazars are extremely energetic galaxies with a supermassive black hole at their center.</a:t>
            </a:r>
            <a:endParaRPr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The black hole launches powerful jets of particles moving close to the speed of light.</a:t>
            </a:r>
            <a:endParaRPr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When one of these jets points toward Earth, we observe very strong radiation across many wavelengths (from radio waves to gamma rays).</a:t>
            </a:r>
            <a:endParaRPr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They are among the brightest and most variable objects in the universe.</a:t>
            </a:r>
            <a:br>
              <a:rPr lang="en-GB" sz="1872">
                <a:latin typeface="Arial"/>
                <a:ea typeface="Arial"/>
                <a:cs typeface="Arial"/>
                <a:sym typeface="Arial"/>
              </a:rPr>
            </a:br>
            <a:endParaRPr sz="18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8747"/>
              <a:buFont typeface="Arial"/>
              <a:buNone/>
            </a:pPr>
            <a:r>
              <a:rPr b="1" lang="en-GB" sz="1872">
                <a:latin typeface="Arial"/>
                <a:ea typeface="Arial"/>
                <a:cs typeface="Arial"/>
                <a:sym typeface="Arial"/>
              </a:rPr>
              <a:t>Pulsar Wind Nebulae (PWN)</a:t>
            </a:r>
            <a:endParaRPr b="1"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A pulsar wind nebula forms around a pulsar, which is a rapidly spinning neutron star left after a supernova explosion</a:t>
            </a:r>
            <a:endParaRPr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The pulsar emits a wind of very energetic particles.</a:t>
            </a:r>
            <a:endParaRPr sz="1872">
              <a:latin typeface="Arial"/>
              <a:ea typeface="Arial"/>
              <a:cs typeface="Arial"/>
              <a:sym typeface="Arial"/>
            </a:endParaRPr>
          </a:p>
          <a:p>
            <a:pPr indent="-338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72">
                <a:latin typeface="Arial"/>
                <a:ea typeface="Arial"/>
                <a:cs typeface="Arial"/>
                <a:sym typeface="Arial"/>
              </a:rPr>
              <a:t>These particles interact with the surrounding material and magnetic fields, creating a glowing nebula.</a:t>
            </a:r>
            <a:br>
              <a:rPr lang="en-GB" sz="1872">
                <a:latin typeface="Arial"/>
                <a:ea typeface="Arial"/>
                <a:cs typeface="Arial"/>
                <a:sym typeface="Arial"/>
              </a:rPr>
            </a:br>
            <a:r>
              <a:rPr lang="en-GB" sz="1872">
                <a:latin typeface="Arial"/>
                <a:ea typeface="Arial"/>
                <a:cs typeface="Arial"/>
                <a:sym typeface="Arial"/>
              </a:rPr>
              <a:t>PWNe are important sources of high-energy radiation such as X-rays and gamma rays.</a:t>
            </a:r>
            <a:endParaRPr sz="3572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3d04a1a2aaa_0_0" title="0242+110MAP.color.gif"/>
          <p:cNvPicPr preferRelativeResize="0"/>
          <p:nvPr/>
        </p:nvPicPr>
        <p:blipFill rotWithShape="1">
          <a:blip r:embed="rId3">
            <a:alphaModFix/>
          </a:blip>
          <a:srcRect b="16394" l="0" r="0" t="4977"/>
          <a:stretch/>
        </p:blipFill>
        <p:spPr>
          <a:xfrm>
            <a:off x="6353500" y="895544"/>
            <a:ext cx="2808699" cy="27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d04a1a2aaa_0_0"/>
          <p:cNvSpPr txBox="1"/>
          <p:nvPr/>
        </p:nvSpPr>
        <p:spPr>
          <a:xfrm>
            <a:off x="9568850" y="1212645"/>
            <a:ext cx="30000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</a:rPr>
              <a:t>B - PKS 0239+108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300">
                <a:solidFill>
                  <a:schemeClr val="dk1"/>
                </a:solidFill>
              </a:rPr>
              <a:t>Blazar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23" name="Google Shape;223;g3d04a1a2aaa_0_0" title="txs_figur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187" y="3546756"/>
            <a:ext cx="3471325" cy="34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d04a1a2aaa_0_0"/>
          <p:cNvSpPr txBox="1"/>
          <p:nvPr>
            <p:ph type="title"/>
          </p:nvPr>
        </p:nvSpPr>
        <p:spPr>
          <a:xfrm>
            <a:off x="762837" y="-113044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Candidate sources</a:t>
            </a:r>
            <a:endParaRPr/>
          </a:p>
        </p:txBody>
      </p:sp>
      <p:sp>
        <p:nvSpPr>
          <p:cNvPr id="225" name="Google Shape;225;g3d04a1a2aaa_0_0"/>
          <p:cNvSpPr txBox="1"/>
          <p:nvPr/>
        </p:nvSpPr>
        <p:spPr>
          <a:xfrm>
            <a:off x="9607262" y="4407906"/>
            <a:ext cx="30000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</a:rPr>
              <a:t>D - TX</a:t>
            </a:r>
            <a:r>
              <a:rPr b="1" lang="en-GB" sz="2300">
                <a:solidFill>
                  <a:schemeClr val="dk1"/>
                </a:solidFill>
              </a:rPr>
              <a:t>S </a:t>
            </a:r>
            <a:r>
              <a:rPr b="1" lang="en-GB" sz="2300">
                <a:solidFill>
                  <a:schemeClr val="dk1"/>
                </a:solidFill>
              </a:rPr>
              <a:t>0506+056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300">
                <a:solidFill>
                  <a:schemeClr val="dk1"/>
                </a:solidFill>
              </a:rPr>
              <a:t>Blazar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26" name="Google Shape;226;g3d04a1a2aaa_0_0" title="Schermata 2026-03-16 alle 11.25.3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00" y="4011407"/>
            <a:ext cx="2809616" cy="26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d04a1a2aaa_0_0"/>
          <p:cNvSpPr txBox="1"/>
          <p:nvPr/>
        </p:nvSpPr>
        <p:spPr>
          <a:xfrm>
            <a:off x="3226375" y="4407906"/>
            <a:ext cx="30000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</a:rPr>
              <a:t>C - </a:t>
            </a:r>
            <a:r>
              <a:rPr b="1" lang="en-GB" sz="2300">
                <a:solidFill>
                  <a:schemeClr val="dk1"/>
                </a:solidFill>
              </a:rPr>
              <a:t>Vela X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300">
                <a:solidFill>
                  <a:schemeClr val="dk1"/>
                </a:solidFill>
              </a:rPr>
              <a:t>Pulsar wind nebula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28" name="Google Shape;228;g3d04a1a2aaa_0_0" title="SDSS_Mrk_42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650" y="928481"/>
            <a:ext cx="2694525" cy="26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d04a1a2aaa_0_0"/>
          <p:cNvSpPr txBox="1"/>
          <p:nvPr/>
        </p:nvSpPr>
        <p:spPr>
          <a:xfrm>
            <a:off x="3220212" y="1212645"/>
            <a:ext cx="30000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</a:rPr>
              <a:t>A - Markarian 421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300">
                <a:solidFill>
                  <a:schemeClr val="dk1"/>
                </a:solidFill>
              </a:rPr>
              <a:t>Blazar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we locate a point in the sky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051" y="1695169"/>
            <a:ext cx="4988949" cy="479770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1825625"/>
            <a:ext cx="63648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Altitude = “Sky Latitude”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Altitude tells us how high an object is in the sky.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It is measured upward from the horizon.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0° → object is on the horizon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90° → object is at the zenith (straight overhead)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Analogy: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Like latitude on Earth, which tells how far North or South a location 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 title="ewrewew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975" y="1396896"/>
            <a:ext cx="10346778" cy="546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to interpret th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e plots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4792808" y="1798262"/>
            <a:ext cx="3741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the detector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4559725" y="5859273"/>
            <a:ext cx="39746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 the detector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 rot="1617640">
            <a:off x="1133554" y="6151660"/>
            <a:ext cx="39746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altitude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2058571" y="3991383"/>
            <a:ext cx="39746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azimuth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396945" y="3392779"/>
            <a:ext cx="4533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of the detector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8" title="cds.png"/>
          <p:cNvPicPr preferRelativeResize="0"/>
          <p:nvPr/>
        </p:nvPicPr>
        <p:blipFill rotWithShape="1">
          <a:blip r:embed="rId3">
            <a:alphaModFix/>
          </a:blip>
          <a:srcRect b="0" l="0" r="55998" t="49980"/>
          <a:stretch/>
        </p:blipFill>
        <p:spPr>
          <a:xfrm>
            <a:off x="672775" y="1374239"/>
            <a:ext cx="5696326" cy="5483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to interpret the plots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2960594" y="1835978"/>
            <a:ext cx="251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cosmic neutrinos (signal) that best explains the data</a:t>
            </a:r>
            <a:endParaRPr/>
          </a:p>
        </p:txBody>
      </p:sp>
      <p:cxnSp>
        <p:nvCxnSpPr>
          <p:cNvPr id="248" name="Google Shape;248;p18"/>
          <p:cNvCxnSpPr>
            <a:endCxn id="247" idx="1"/>
          </p:cNvCxnSpPr>
          <p:nvPr/>
        </p:nvCxnSpPr>
        <p:spPr>
          <a:xfrm>
            <a:off x="2180294" y="1955678"/>
            <a:ext cx="780300" cy="342000"/>
          </a:xfrm>
          <a:prstGeom prst="straightConnector1">
            <a:avLst/>
          </a:prstGeom>
          <a:noFill/>
          <a:ln cap="flat" cmpd="sng" w="666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9" name="Google Shape;249;p18"/>
          <p:cNvCxnSpPr>
            <a:endCxn id="250" idx="1"/>
          </p:cNvCxnSpPr>
          <p:nvPr/>
        </p:nvCxnSpPr>
        <p:spPr>
          <a:xfrm flipH="1" rot="10800000">
            <a:off x="4017095" y="3045848"/>
            <a:ext cx="2283300" cy="832800"/>
          </a:xfrm>
          <a:prstGeom prst="straightConnector1">
            <a:avLst/>
          </a:prstGeom>
          <a:noFill/>
          <a:ln cap="flat" cmpd="sng" w="666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0" name="Google Shape;250;p18"/>
          <p:cNvSpPr txBox="1"/>
          <p:nvPr/>
        </p:nvSpPr>
        <p:spPr>
          <a:xfrm>
            <a:off x="6300395" y="2722598"/>
            <a:ext cx="446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circle: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0.1°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 d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istance from the source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circle: 0.3° distance from the source</a:t>
            </a:r>
            <a:endParaRPr/>
          </a:p>
        </p:txBody>
      </p:sp>
      <p:cxnSp>
        <p:nvCxnSpPr>
          <p:cNvPr id="251" name="Google Shape;251;p18"/>
          <p:cNvCxnSpPr/>
          <p:nvPr/>
        </p:nvCxnSpPr>
        <p:spPr>
          <a:xfrm flipH="1" rot="10800000">
            <a:off x="5721600" y="5300300"/>
            <a:ext cx="864000" cy="328800"/>
          </a:xfrm>
          <a:prstGeom prst="straightConnector1">
            <a:avLst/>
          </a:prstGeom>
          <a:noFill/>
          <a:ln cap="flat" cmpd="sng" w="666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2" name="Google Shape;252;p18"/>
          <p:cNvSpPr txBox="1"/>
          <p:nvPr/>
        </p:nvSpPr>
        <p:spPr>
          <a:xfrm>
            <a:off x="6585621" y="4995706"/>
            <a:ext cx="5303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computed with the likelihood method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computed with the ON/OFF method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3σ → evidence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5σ → discovery!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we locate a point in the sky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051" y="1695169"/>
            <a:ext cx="4988949" cy="479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1825625"/>
            <a:ext cx="63648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Azimuth = “Sky Longitude”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Azimuth tells us which direction to look along the horizon.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It is measured around the horizon, starting from North.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North = 0°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East = 90°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South = 180°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West = 270°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Analogy: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Like longitude on Earth, which tells how far E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ast or West </a:t>
            </a:r>
            <a:r>
              <a:rPr lang="en-GB"/>
              <a:t>a location is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GB" sz="3400"/>
              <a:t>What</a:t>
            </a:r>
            <a:r>
              <a:rPr lang="en-GB" sz="34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</a:t>
            </a:r>
            <a:r>
              <a:rPr lang="en-GB" sz="3400"/>
              <a:t>we can try to measure with KM3NeT in a local </a:t>
            </a:r>
            <a:r>
              <a:rPr lang="en-GB" sz="3400"/>
              <a:t>coordinate sky map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Above the horizon (altitude &gt; </a:t>
            </a:r>
            <a:r>
              <a:rPr lang="en-GB" sz="26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0°)</a:t>
            </a:r>
            <a:r>
              <a:rPr lang="en-GB" sz="2600"/>
              <a:t>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mainly the huge contribution of atmospheric muons (background)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atmospheric and cosmic neutrinos are completely overwhelmed by muons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Slightly below the horizon (-10° &lt; altitude &lt; 0°)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many poorly reconstructed downgoing muons that decrease more and more as we move to more negative altitude (background)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atmospheric and cosmic neutrinos are still </a:t>
            </a:r>
            <a:r>
              <a:rPr lang="en-GB" sz="22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significantly</a:t>
            </a:r>
            <a:r>
              <a:rPr lang="en-GB" sz="2200"/>
              <a:t> overwhelmed by muons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Below the horizon (altitude  &lt; -10°)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No atmospheric muons (muons cannot cross the Earth to reach the detector from below)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some atmospheric neutrinos (background)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a few cosmic neutrinos (signal!)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cf7fc4c56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Galactic coordinates</a:t>
            </a:r>
            <a:endParaRPr/>
          </a:p>
        </p:txBody>
      </p:sp>
      <p:sp>
        <p:nvSpPr>
          <p:cNvPr id="117" name="Google Shape;117;g3ccf7fc4c56_0_2"/>
          <p:cNvSpPr txBox="1"/>
          <p:nvPr/>
        </p:nvSpPr>
        <p:spPr>
          <a:xfrm>
            <a:off x="267675" y="1983080"/>
            <a:ext cx="3928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Milky Way is shaped like a flat disk (like a giant pancake).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live inside this disk, not outside it.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3ccf7fc4c56_0_2" title="post-308195-0-14505900-15886113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350" y="1868418"/>
            <a:ext cx="7494125" cy="45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Galactic coordinates</a:t>
            </a:r>
            <a:endParaRPr/>
          </a:p>
        </p:txBody>
      </p:sp>
      <p:pic>
        <p:nvPicPr>
          <p:cNvPr id="125" name="Google Shape;12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611" y="1690688"/>
            <a:ext cx="533038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496760" y="1836510"/>
            <a:ext cx="63648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is our reference point (yellow dot).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galactic 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centr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middle of the galaxy (black dot).</a:t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7500257" y="5453743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 = galactic longitude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= galactic latitude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alactic coordinates</a:t>
            </a:r>
            <a:endParaRPr/>
          </a:p>
        </p:txBody>
      </p:sp>
      <p:pic>
        <p:nvPicPr>
          <p:cNvPr id="134" name="Google Shape;13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611" y="1690688"/>
            <a:ext cx="533038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491950" y="1690700"/>
            <a:ext cx="6369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Galactic Longitude (Gal Lon)</a:t>
            </a:r>
            <a:endParaRPr sz="2600"/>
          </a:p>
          <a:p>
            <a:pPr indent="-2292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Galactic longitude tells us which direction we look within the galaxy.</a:t>
            </a:r>
            <a:endParaRPr sz="2600"/>
          </a:p>
          <a:p>
            <a:pPr indent="-2292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measured around the galactic disk:</a:t>
            </a:r>
            <a:endParaRPr sz="2600"/>
          </a:p>
          <a:p>
            <a:pPr indent="-2527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toward the galactic center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27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180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270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other directions around the galaxy</a:t>
            </a:r>
            <a:endParaRPr sz="26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Analogy:</a:t>
            </a:r>
            <a:endParaRPr sz="26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longitude on Earth, measuring East–West position.</a:t>
            </a:r>
            <a:endParaRPr sz="2600"/>
          </a:p>
        </p:txBody>
      </p:sp>
      <p:sp>
        <p:nvSpPr>
          <p:cNvPr id="136" name="Google Shape;136;p7"/>
          <p:cNvSpPr txBox="1"/>
          <p:nvPr/>
        </p:nvSpPr>
        <p:spPr>
          <a:xfrm>
            <a:off x="7500257" y="5453743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 = galactic longitude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= galactic latitude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Galactic coordinates</a:t>
            </a:r>
            <a:endParaRPr/>
          </a:p>
        </p:txBody>
      </p:sp>
      <p:pic>
        <p:nvPicPr>
          <p:cNvPr id="143" name="Google Shape;14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611" y="1690688"/>
            <a:ext cx="533038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459079" y="1688716"/>
            <a:ext cx="6364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Galactic Latitude (Gal Lat) </a:t>
            </a:r>
            <a:endParaRPr sz="2600"/>
          </a:p>
          <a:p>
            <a:pPr indent="-2292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Galactic latitude tells us how far above or below the galactic disk an object is.</a:t>
            </a:r>
            <a:endParaRPr sz="2600"/>
          </a:p>
          <a:p>
            <a:pPr indent="-229234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measured up or down from the galactic equator:</a:t>
            </a:r>
            <a:endParaRPr sz="2600"/>
          </a:p>
          <a:p>
            <a:pPr indent="-2527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inside the galactic disk</a:t>
            </a:r>
            <a:endParaRPr sz="2600"/>
          </a:p>
          <a:p>
            <a:pPr indent="-2527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+90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North Galactic Pole (NGP)</a:t>
            </a:r>
            <a:endParaRPr sz="2600"/>
          </a:p>
          <a:p>
            <a:pPr indent="-2527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−90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South Galactic Pole (SGP)</a:t>
            </a:r>
            <a:endParaRPr sz="26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Analogy:</a:t>
            </a:r>
            <a:endParaRPr sz="26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latitude on Earth, measuring North–South position.</a:t>
            </a:r>
            <a:endParaRPr sz="2600"/>
          </a:p>
        </p:txBody>
      </p:sp>
      <p:sp>
        <p:nvSpPr>
          <p:cNvPr id="145" name="Google Shape;145;p8"/>
          <p:cNvSpPr txBox="1"/>
          <p:nvPr/>
        </p:nvSpPr>
        <p:spPr>
          <a:xfrm>
            <a:off x="7500257" y="5453743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 = galactic longitude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= galactic latitude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117" y="1825625"/>
            <a:ext cx="4144539" cy="415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Local coordinates vs Galactic coordinates</a:t>
            </a:r>
            <a:endParaRPr/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838200" y="1825625"/>
            <a:ext cx="58020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The celestial sphere does not change!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 stars are projected onto the same celestial sphere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What changes is how we draw the reference plane on that sphere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picture shows different planes crossing the same sphere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2026-01-10T10:41:11Z</dcterms:created>
  <dc:creator>Matteo Sanguineti</dc:creator>
</cp:coreProperties>
</file>