
<file path=[Content_Types].xml><?xml version="1.0" encoding="utf-8"?>
<Types xmlns="http://schemas.openxmlformats.org/package/2006/content-types">
  <Default ContentType="image/jpeg" Extension="jpg"/>
  <Default ContentType="image/gif" Extension="gif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c738bffc9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c738bffc9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3c738bffc92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3c738bffc92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3c738bffc92_0_1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3c738bffc92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d13697e7e8_0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d13697e7e8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gif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gif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400"/>
              <a:t>Introduction to event display</a:t>
            </a:r>
            <a:endParaRPr b="1" sz="7500"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63669" y="519800"/>
            <a:ext cx="1016675" cy="1051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Why the event displays?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Event displays are a powerful means to guess the main features of the events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-GB"/>
              <a:t>They are also useful tools to check the performance of the apparatus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62" name="Google Shape;62;p14" title="event display.JPG"/>
          <p:cNvPicPr preferRelativeResize="0"/>
          <p:nvPr/>
        </p:nvPicPr>
        <p:blipFill rotWithShape="1">
          <a:blip r:embed="rId3">
            <a:alphaModFix/>
          </a:blip>
          <a:srcRect b="0" l="970" r="0" t="0"/>
          <a:stretch/>
        </p:blipFill>
        <p:spPr>
          <a:xfrm>
            <a:off x="2182275" y="2015925"/>
            <a:ext cx="4826876" cy="3027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What you will find for this exercise: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942925"/>
            <a:ext cx="8520600" cy="1050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/>
              <a:t>10 event displays (movies)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/>
              <a:t>10 sets of plots for the same events (but scrambled!)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5"/>
          <p:cNvSpPr txBox="1"/>
          <p:nvPr>
            <p:ph type="title"/>
          </p:nvPr>
        </p:nvSpPr>
        <p:spPr>
          <a:xfrm>
            <a:off x="311700" y="169280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What you are requested to do:</a:t>
            </a:r>
            <a:endParaRPr/>
          </a:p>
        </p:txBody>
      </p:sp>
      <p:sp>
        <p:nvSpPr>
          <p:cNvPr id="70" name="Google Shape;70;p15"/>
          <p:cNvSpPr txBox="1"/>
          <p:nvPr>
            <p:ph idx="1" type="body"/>
          </p:nvPr>
        </p:nvSpPr>
        <p:spPr>
          <a:xfrm>
            <a:off x="311700" y="2285950"/>
            <a:ext cx="8520600" cy="127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/>
          </a:bodyPr>
          <a:lstStyle/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/>
              <a:t>Find the association between events 1, … 10 and plots A, … J</a:t>
            </a:r>
            <a:endParaRPr/>
          </a:p>
          <a:p>
            <a:pPr indent="-325755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-GB"/>
              <a:t>Detemine for each event the category that you consider more appr</a:t>
            </a:r>
            <a:r>
              <a:rPr lang="en-GB"/>
              <a:t>opriate, choosing from:</a:t>
            </a:r>
            <a:endParaRPr/>
          </a:p>
          <a:p>
            <a:pPr indent="-323214" lvl="1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GB" sz="1752"/>
              <a:t>Downwardgoing / horizontal / upwardgoing tracks 	</a:t>
            </a:r>
            <a:endParaRPr sz="1752"/>
          </a:p>
          <a:p>
            <a:pPr indent="-323214" lvl="1" marL="1371600" rtl="0" algn="l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-GB" sz="1752"/>
              <a:t>Cascades</a:t>
            </a:r>
            <a:endParaRPr sz="1752"/>
          </a:p>
        </p:txBody>
      </p:sp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29925" y="236675"/>
            <a:ext cx="828675" cy="857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How to interpret the plots</a:t>
            </a:r>
            <a:endParaRPr/>
          </a:p>
        </p:txBody>
      </p:sp>
      <p:pic>
        <p:nvPicPr>
          <p:cNvPr id="77" name="Google Shape;77;p16" title="Plots J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05075" y="982900"/>
            <a:ext cx="3563402" cy="3563402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/>
          <p:nvPr/>
        </p:nvSpPr>
        <p:spPr>
          <a:xfrm>
            <a:off x="2534700" y="967325"/>
            <a:ext cx="590700" cy="762000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79" name="Google Shape;79;p16" title="Plots J.png"/>
          <p:cNvPicPr preferRelativeResize="0"/>
          <p:nvPr/>
        </p:nvPicPr>
        <p:blipFill rotWithShape="1">
          <a:blip r:embed="rId3">
            <a:alphaModFix/>
          </a:blip>
          <a:srcRect b="79510" l="0" r="82061" t="0"/>
          <a:stretch/>
        </p:blipFill>
        <p:spPr>
          <a:xfrm>
            <a:off x="361950" y="1074875"/>
            <a:ext cx="1772698" cy="202485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0" name="Google Shape;80;p16"/>
          <p:cNvCxnSpPr>
            <a:stCxn id="78" idx="1"/>
          </p:cNvCxnSpPr>
          <p:nvPr/>
        </p:nvCxnSpPr>
        <p:spPr>
          <a:xfrm flipH="1">
            <a:off x="2020200" y="1348325"/>
            <a:ext cx="514500" cy="381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81" name="Google Shape;81;p16"/>
          <p:cNvSpPr txBox="1"/>
          <p:nvPr/>
        </p:nvSpPr>
        <p:spPr>
          <a:xfrm flipH="1">
            <a:off x="96450" y="3109250"/>
            <a:ext cx="2399100" cy="18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chemeClr val="dk2"/>
                </a:solidFill>
              </a:rPr>
              <a:t>Top left: layout of the apparatus, showing the positions of the detection units and the amount of signals they detected (increasing with increasing level of colour)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82" name="Google Shape;82;p16"/>
          <p:cNvSpPr txBox="1"/>
          <p:nvPr/>
        </p:nvSpPr>
        <p:spPr>
          <a:xfrm flipH="1">
            <a:off x="6243400" y="3071150"/>
            <a:ext cx="2837100" cy="180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chemeClr val="dk2"/>
                </a:solidFill>
              </a:rPr>
              <a:t>Rest of the page: one plot per detection unit, showing the vertical level and the time of detection of each signal</a:t>
            </a:r>
            <a:endParaRPr sz="15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chemeClr val="dk2"/>
                </a:solidFill>
              </a:rPr>
              <a:t>(Remark: red signals are those contributing to the event trigger, </a:t>
            </a:r>
            <a:r>
              <a:rPr lang="en-GB" sz="1500">
                <a:solidFill>
                  <a:schemeClr val="dk2"/>
                </a:solidFill>
              </a:rPr>
              <a:t>which</a:t>
            </a:r>
            <a:r>
              <a:rPr lang="en-GB" sz="1500">
                <a:solidFill>
                  <a:schemeClr val="dk2"/>
                </a:solidFill>
              </a:rPr>
              <a:t> occurs at </a:t>
            </a:r>
            <a:r>
              <a:rPr i="1" lang="en-GB" sz="1500">
                <a:solidFill>
                  <a:schemeClr val="dk2"/>
                </a:solidFill>
              </a:rPr>
              <a:t>t </a:t>
            </a:r>
            <a:r>
              <a:rPr lang="en-GB" sz="1500">
                <a:solidFill>
                  <a:schemeClr val="dk2"/>
                </a:solidFill>
              </a:rPr>
              <a:t>= 0)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83" name="Google Shape;83;p16"/>
          <p:cNvSpPr/>
          <p:nvPr/>
        </p:nvSpPr>
        <p:spPr>
          <a:xfrm>
            <a:off x="4858275" y="2406125"/>
            <a:ext cx="624600" cy="725100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84" name="Google Shape;84;p16"/>
          <p:cNvCxnSpPr/>
          <p:nvPr/>
        </p:nvCxnSpPr>
        <p:spPr>
          <a:xfrm flipH="1" rot="10800000">
            <a:off x="5501225" y="2173925"/>
            <a:ext cx="881700" cy="3084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85" name="Google Shape;85;p16" title="Plots J.png"/>
          <p:cNvPicPr preferRelativeResize="0"/>
          <p:nvPr/>
        </p:nvPicPr>
        <p:blipFill rotWithShape="1">
          <a:blip r:embed="rId3">
            <a:alphaModFix/>
          </a:blip>
          <a:srcRect b="40221" l="66630" r="16793" t="40310"/>
          <a:stretch/>
        </p:blipFill>
        <p:spPr>
          <a:xfrm>
            <a:off x="6481600" y="800100"/>
            <a:ext cx="1885727" cy="2214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7" title="event display.JPG"/>
          <p:cNvPicPr preferRelativeResize="0"/>
          <p:nvPr/>
        </p:nvPicPr>
        <p:blipFill rotWithShape="1">
          <a:blip r:embed="rId3">
            <a:alphaModFix/>
          </a:blip>
          <a:srcRect b="0" l="970" r="0" t="0"/>
          <a:stretch/>
        </p:blipFill>
        <p:spPr>
          <a:xfrm>
            <a:off x="3744375" y="2015925"/>
            <a:ext cx="4826876" cy="302727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How to interpret the movies</a:t>
            </a:r>
            <a:endParaRPr/>
          </a:p>
        </p:txBody>
      </p:sp>
      <p:sp>
        <p:nvSpPr>
          <p:cNvPr id="92" name="Google Shape;92;p17"/>
          <p:cNvSpPr/>
          <p:nvPr/>
        </p:nvSpPr>
        <p:spPr>
          <a:xfrm>
            <a:off x="3690400" y="4610100"/>
            <a:ext cx="1820100" cy="433200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93" name="Google Shape;93;p17"/>
          <p:cNvCxnSpPr/>
          <p:nvPr/>
        </p:nvCxnSpPr>
        <p:spPr>
          <a:xfrm rot="10800000">
            <a:off x="3379600" y="4230600"/>
            <a:ext cx="310800" cy="4818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94" name="Google Shape;94;p17"/>
          <p:cNvSpPr txBox="1"/>
          <p:nvPr/>
        </p:nvSpPr>
        <p:spPr>
          <a:xfrm flipH="1">
            <a:off x="155675" y="1897700"/>
            <a:ext cx="3009900" cy="87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chemeClr val="dk2"/>
                </a:solidFill>
              </a:rPr>
              <a:t>In the bottom left you find key information about the event (not really relevant for your exercise)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95" name="Google Shape;95;p17"/>
          <p:cNvSpPr txBox="1"/>
          <p:nvPr/>
        </p:nvSpPr>
        <p:spPr>
          <a:xfrm flipH="1">
            <a:off x="6835800" y="505750"/>
            <a:ext cx="1996500" cy="133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500">
                <a:solidFill>
                  <a:schemeClr val="dk2"/>
                </a:solidFill>
              </a:rPr>
              <a:t>The colours indicate the detection time of the signals (with the count starting at the time of the trigger)</a:t>
            </a:r>
            <a:endParaRPr sz="1500">
              <a:solidFill>
                <a:schemeClr val="dk2"/>
              </a:solidFill>
            </a:endParaRPr>
          </a:p>
        </p:txBody>
      </p:sp>
      <p:sp>
        <p:nvSpPr>
          <p:cNvPr id="96" name="Google Shape;96;p17"/>
          <p:cNvSpPr/>
          <p:nvPr/>
        </p:nvSpPr>
        <p:spPr>
          <a:xfrm>
            <a:off x="8007875" y="2384150"/>
            <a:ext cx="696000" cy="2138400"/>
          </a:xfrm>
          <a:prstGeom prst="rect">
            <a:avLst/>
          </a:prstGeom>
          <a:noFill/>
          <a:ln cap="flat" cmpd="sng" w="38100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97" name="Google Shape;97;p17"/>
          <p:cNvCxnSpPr>
            <a:stCxn id="96" idx="0"/>
          </p:cNvCxnSpPr>
          <p:nvPr/>
        </p:nvCxnSpPr>
        <p:spPr>
          <a:xfrm rot="10800000">
            <a:off x="8180075" y="1817450"/>
            <a:ext cx="175800" cy="566700"/>
          </a:xfrm>
          <a:prstGeom prst="straightConnector1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pic>
        <p:nvPicPr>
          <p:cNvPr id="98" name="Google Shape;98;p17" title="event display.JPG"/>
          <p:cNvPicPr preferRelativeResize="0"/>
          <p:nvPr/>
        </p:nvPicPr>
        <p:blipFill rotWithShape="1">
          <a:blip r:embed="rId3">
            <a:alphaModFix/>
          </a:blip>
          <a:srcRect b="0" l="969" r="64283" t="85690"/>
          <a:stretch/>
        </p:blipFill>
        <p:spPr>
          <a:xfrm>
            <a:off x="155675" y="3138300"/>
            <a:ext cx="4005051" cy="1024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