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Montserrat"/>
      <p:regular r:id="rId32"/>
      <p:bold r:id="rId33"/>
      <p:italic r:id="rId34"/>
      <p:boldItalic r:id="rId35"/>
    </p:embeddedFont>
    <p:embeddedFont>
      <p:font typeface="Lato"/>
      <p:regular r:id="rId36"/>
      <p:bold r:id="rId37"/>
      <p:italic r:id="rId38"/>
      <p:boldItalic r:id="rId39"/>
    </p:embeddedFont>
    <p:embeddedFont>
      <p:font typeface="Source Sans 3"/>
      <p:regular r:id="rId40"/>
      <p:bold r:id="rId41"/>
      <p:italic r:id="rId42"/>
      <p:boldItalic r:id="rId43"/>
    </p:embeddedFont>
    <p:embeddedFont>
      <p:font typeface="Work Sans Light"/>
      <p:regular r:id="rId44"/>
      <p:bold r:id="rId45"/>
      <p:italic r:id="rId46"/>
      <p:boldItalic r:id="rId47"/>
    </p:embeddedFont>
    <p:embeddedFont>
      <p:font typeface="Work Sans"/>
      <p:regular r:id="rId48"/>
      <p:bold r:id="rId49"/>
      <p:italic r:id="rId50"/>
      <p:boldItalic r:id="rId51"/>
    </p:embeddedFont>
    <p:embeddedFont>
      <p:font typeface="Work Sans SemiBold"/>
      <p:regular r:id="rId52"/>
      <p:bold r:id="rId53"/>
      <p:italic r:id="rId54"/>
      <p:boldItalic r:id="rId55"/>
    </p:embeddedFont>
    <p:embeddedFont>
      <p:font typeface="Helvetica Neue"/>
      <p:regular r:id="rId56"/>
      <p:bold r:id="rId57"/>
      <p:italic r:id="rId58"/>
      <p:boldItalic r:id="rId59"/>
    </p:embeddedFont>
    <p:embeddedFont>
      <p:font typeface="Helvetica Neue Light"/>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SourceSans3-regular.fntdata"/><Relationship Id="rId42" Type="http://schemas.openxmlformats.org/officeDocument/2006/relationships/font" Target="fonts/SourceSans3-italic.fntdata"/><Relationship Id="rId41" Type="http://schemas.openxmlformats.org/officeDocument/2006/relationships/font" Target="fonts/SourceSans3-bold.fntdata"/><Relationship Id="rId44" Type="http://schemas.openxmlformats.org/officeDocument/2006/relationships/font" Target="fonts/WorkSansLight-regular.fntdata"/><Relationship Id="rId43" Type="http://schemas.openxmlformats.org/officeDocument/2006/relationships/font" Target="fonts/SourceSans3-boldItalic.fntdata"/><Relationship Id="rId46" Type="http://schemas.openxmlformats.org/officeDocument/2006/relationships/font" Target="fonts/WorkSansLight-italic.fntdata"/><Relationship Id="rId45" Type="http://schemas.openxmlformats.org/officeDocument/2006/relationships/font" Target="fonts/WorkSansLigh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WorkSans-regular.fntdata"/><Relationship Id="rId47" Type="http://schemas.openxmlformats.org/officeDocument/2006/relationships/font" Target="fonts/WorkSansLight-boldItalic.fntdata"/><Relationship Id="rId49" Type="http://schemas.openxmlformats.org/officeDocument/2006/relationships/font" Target="fonts/WorkSans-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Montserrat-bold.fntdata"/><Relationship Id="rId32" Type="http://schemas.openxmlformats.org/officeDocument/2006/relationships/font" Target="fonts/Montserrat-regular.fntdata"/><Relationship Id="rId35" Type="http://schemas.openxmlformats.org/officeDocument/2006/relationships/font" Target="fonts/Montserrat-boldItalic.fntdata"/><Relationship Id="rId34" Type="http://schemas.openxmlformats.org/officeDocument/2006/relationships/font" Target="fonts/Montserrat-italic.fntdata"/><Relationship Id="rId37" Type="http://schemas.openxmlformats.org/officeDocument/2006/relationships/font" Target="fonts/Lato-bold.fntdata"/><Relationship Id="rId36" Type="http://schemas.openxmlformats.org/officeDocument/2006/relationships/font" Target="fonts/Lato-regular.fntdata"/><Relationship Id="rId39" Type="http://schemas.openxmlformats.org/officeDocument/2006/relationships/font" Target="fonts/Lato-boldItalic.fntdata"/><Relationship Id="rId38" Type="http://schemas.openxmlformats.org/officeDocument/2006/relationships/font" Target="fonts/Lato-italic.fntdata"/><Relationship Id="rId62" Type="http://schemas.openxmlformats.org/officeDocument/2006/relationships/font" Target="fonts/HelveticaNeueLight-italic.fntdata"/><Relationship Id="rId61" Type="http://schemas.openxmlformats.org/officeDocument/2006/relationships/font" Target="fonts/HelveticaNeueLight-bold.fntdata"/><Relationship Id="rId20" Type="http://schemas.openxmlformats.org/officeDocument/2006/relationships/slide" Target="slides/slide15.xml"/><Relationship Id="rId63" Type="http://schemas.openxmlformats.org/officeDocument/2006/relationships/font" Target="fonts/HelveticaNeueLight-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HelveticaNeueLight-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WorkSans-boldItalic.fntdata"/><Relationship Id="rId50" Type="http://schemas.openxmlformats.org/officeDocument/2006/relationships/font" Target="fonts/WorkSans-italic.fntdata"/><Relationship Id="rId53" Type="http://schemas.openxmlformats.org/officeDocument/2006/relationships/font" Target="fonts/WorkSansSemiBold-bold.fntdata"/><Relationship Id="rId52" Type="http://schemas.openxmlformats.org/officeDocument/2006/relationships/font" Target="fonts/WorkSansSemiBold-regular.fntdata"/><Relationship Id="rId11" Type="http://schemas.openxmlformats.org/officeDocument/2006/relationships/slide" Target="slides/slide6.xml"/><Relationship Id="rId55" Type="http://schemas.openxmlformats.org/officeDocument/2006/relationships/font" Target="fonts/WorkSansSemiBold-boldItalic.fntdata"/><Relationship Id="rId10" Type="http://schemas.openxmlformats.org/officeDocument/2006/relationships/slide" Target="slides/slide5.xml"/><Relationship Id="rId54" Type="http://schemas.openxmlformats.org/officeDocument/2006/relationships/font" Target="fonts/WorkSansSemiBold-italic.fntdata"/><Relationship Id="rId13" Type="http://schemas.openxmlformats.org/officeDocument/2006/relationships/slide" Target="slides/slide8.xml"/><Relationship Id="rId57" Type="http://schemas.openxmlformats.org/officeDocument/2006/relationships/font" Target="fonts/HelveticaNeue-bold.fntdata"/><Relationship Id="rId12" Type="http://schemas.openxmlformats.org/officeDocument/2006/relationships/slide" Target="slides/slide7.xml"/><Relationship Id="rId56" Type="http://schemas.openxmlformats.org/officeDocument/2006/relationships/font" Target="fonts/HelveticaNeue-regular.fntdata"/><Relationship Id="rId15" Type="http://schemas.openxmlformats.org/officeDocument/2006/relationships/slide" Target="slides/slide10.xml"/><Relationship Id="rId59" Type="http://schemas.openxmlformats.org/officeDocument/2006/relationships/font" Target="fonts/HelveticaNeue-boldItalic.fntdata"/><Relationship Id="rId14" Type="http://schemas.openxmlformats.org/officeDocument/2006/relationships/slide" Target="slides/slide9.xml"/><Relationship Id="rId58" Type="http://schemas.openxmlformats.org/officeDocument/2006/relationships/font" Target="fonts/HelveticaNeue-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f9bb7be582_0_1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g3f9bb7be582_0_16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f9bb7be582_0_17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f9bb7be582_0_1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f9bb7be58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f9bb7be58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f9bb7be582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f9bb7be582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TDP: thermal dissipation power. BIGGER CPUs →increasing  power request for squared cm of cpu AND carbon </a:t>
            </a:r>
            <a:r>
              <a:rPr lang="fr">
                <a:solidFill>
                  <a:schemeClr val="dk1"/>
                </a:solidFill>
              </a:rPr>
              <a:t>footprint is increasing for CPU </a:t>
            </a:r>
            <a:endParaRPr>
              <a:solidFill>
                <a:schemeClr val="dk1"/>
              </a:solidFill>
            </a:endParaRPr>
          </a:p>
          <a:p>
            <a:pPr indent="0" lvl="0" marL="0" rtl="0" algn="l">
              <a:spcBef>
                <a:spcPts val="0"/>
              </a:spcBef>
              <a:spcAft>
                <a:spcPts val="0"/>
              </a:spcAft>
              <a:buNone/>
            </a:pPr>
            <a:r>
              <a:rPr lang="fr">
                <a:solidFill>
                  <a:schemeClr val="dk1"/>
                </a:solidFill>
              </a:rPr>
              <a:t>Power Wall broke in 2023 because of liquid cooling performance boost. GPU TDP 2.6 kW (so 4x the highest on the graph)</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f9bb7be582_0_1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f9bb7be582_0_1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we have a change of order of magnitude because we are not on CPU level → data center level increase in order of magnitude because of raise of AI</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f9bb7be582_0_18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f9bb7be582_0_1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talk about the </a:t>
            </a:r>
            <a:r>
              <a:rPr lang="fr"/>
              <a:t>minimum</a:t>
            </a:r>
            <a:r>
              <a:rPr lang="fr"/>
              <a:t> </a:t>
            </a:r>
            <a:r>
              <a:rPr lang="fr"/>
              <a:t>requirements</a:t>
            </a:r>
            <a:r>
              <a:rPr lang="fr"/>
              <a:t> of </a:t>
            </a:r>
            <a:r>
              <a:rPr lang="fr"/>
              <a:t>heat reuse for data center ← 2026 german law</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9bb7be582_0_18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f9bb7be582_0_18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f9bb7be582_0_6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f9bb7be582_0_6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"Instead of one large site, compute is split across many small sites — buildings, district heating substations — sized to the local heat demand. Q·ware, our scheduling </a:t>
            </a:r>
            <a:r>
              <a:rPr lang="fr"/>
              <a:t>middleware</a:t>
            </a:r>
            <a:r>
              <a:rPr lang="fr"/>
              <a:t>, treats every site as one logical HPC resource, so from the user's side it behaves like a single cluster."</a:t>
            </a:r>
            <a:endParaRPr/>
          </a:p>
          <a:p>
            <a:pPr indent="0" lvl="0" marL="0" rtl="0" algn="l">
              <a:spcBef>
                <a:spcPts val="0"/>
              </a:spcBef>
              <a:spcAft>
                <a:spcPts val="0"/>
              </a:spcAft>
              <a:buNone/>
            </a:pPr>
            <a:r>
              <a:rPr lang="fr"/>
              <a:t>Targets for site installation: Pools, factories with heat need, heat district networks, site with overall 100kW and up to 2MW with Scaleway</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f9bb7be582_0_7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f9bb7be582_0_7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Heat is 10% of CA of overall compute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f9bb7be582_0_8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f9bb7be582_0_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f9bb7be582_0_8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f9bb7be582_0_8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fr" sz="1500">
                <a:solidFill>
                  <a:srgbClr val="595959"/>
                </a:solidFill>
              </a:rPr>
              <a:t>PUE</a:t>
            </a:r>
            <a:r>
              <a:rPr lang="fr" sz="1500">
                <a:solidFill>
                  <a:srgbClr val="595959"/>
                </a:solidFill>
              </a:rPr>
              <a:t> measures how much extra energy the building uses on top of IT load — it says nothing about what happens to that energy once it becomes heat. </a:t>
            </a:r>
            <a:r>
              <a:rPr b="1" lang="fr" sz="1500">
                <a:solidFill>
                  <a:srgbClr val="595959"/>
                </a:solidFill>
              </a:rPr>
              <a:t>ERE</a:t>
            </a:r>
            <a:r>
              <a:rPr lang="fr" sz="1500">
                <a:solidFill>
                  <a:srgbClr val="595959"/>
                </a:solidFill>
              </a:rPr>
              <a:t> corrects for this by subtracting the heat that's actually recovered and reused</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f9bb7be582_0_8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f9bb7be582_0_8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f9bb7be582_0_18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f9bb7be582_0_18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f9bb7be582_0_10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f9bb7be582_0_1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Each unit is a sealed, liquid-cooled digital boiler — the same heat that would need active cooling in a conventional data center is instead captured and piped out as usable hot water. Example of pool installation every unit is a 8kW computing boiler, total is 100kW more or less to hetat up a pool</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f9bb7be582_0_1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f9bb7be582_0_1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H</a:t>
            </a:r>
            <a:r>
              <a:rPr lang="fr"/>
              <a:t>ow the cold plate interfaces with the CPU/GPU and where the water goes next (heat exchanger → cold plate in alluinium that trap heat -&gt; pipes in copper -&gt; water pipe = building loop)</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f9bb7be582_0_10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f9bb7be582_0_1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go to next slide to give explanation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f9bb7be58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f9bb7be58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servers need to run all the time, if they don’t we do folding@home a project where you connect your laptop unused for folding (HPC </a:t>
            </a:r>
            <a:r>
              <a:rPr lang="fr"/>
              <a:t>branch that studies protein interactions between them)</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f9bb7be582_0_1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f9bb7be582_0_1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f9bb7be582_0_1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f9bb7be582_0_1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for Qarnot all power (almost) turns into heat so we don’t have waste and we don’t have this power issue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f9bb7be582_0_1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f9bb7be582_0_1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Test bench: on our boilers with a power meters in input and </a:t>
            </a:r>
            <a:r>
              <a:rPr lang="fr"/>
              <a:t>temperature</a:t>
            </a:r>
            <a:r>
              <a:rPr lang="fr"/>
              <a:t> </a:t>
            </a:r>
            <a:r>
              <a:rPr lang="fr"/>
              <a:t>sensor</a:t>
            </a:r>
            <a:r>
              <a:rPr lang="fr"/>
              <a:t> in every QB in use and water mass flow measured. heat % that we can actually recycle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f9bb7be582_0_1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f9bb7be582_0_1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evolution of compute performance wrt water temperature. our client want performace to run at nominal frequency of </a:t>
            </a:r>
            <a:r>
              <a:rPr lang="fr"/>
              <a:t>the</a:t>
            </a:r>
            <a:r>
              <a:rPr lang="fr"/>
              <a:t> CPU (at 95% normally). Here we see the 2 CPUs (xeon and epyc) and if we increase the T we plateau at 60 degC and then it drops because the heat is too high and the cpu auto regulated its frequency not to burn. we test all kind of cpus and we check the operating point of the server. Based on the site constraints, we put different kind of cpus </a:t>
            </a:r>
            <a:r>
              <a:rPr lang="fr"/>
              <a:t>dispensing</a:t>
            </a:r>
            <a:r>
              <a:rPr lang="fr"/>
              <a:t> of the requirements of water temperature output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f9bb7be582_0_19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f9bb7be582_0_1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f9bb7be582_0_1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f9bb7be582_0_1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we run already the green circles, but as a new tech: adsorption chilling; use a heat source to produce cold, but required too high temperature. new materials can lower the entry temperature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f9bb7be582_0_1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f9bb7be582_0_1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f9bb7be582_0_1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3f9bb7be582_0_1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where are these numbers from? how do you </a:t>
            </a:r>
            <a:r>
              <a:rPr lang="fr"/>
              <a:t>calculate</a:t>
            </a:r>
            <a:r>
              <a:rPr lang="fr"/>
              <a:t> COP (coeff of perf) useful cooling output/elec power input ? so these numbers are actually 2.6 kWh output per kWh input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f9bb7be582_0_15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f9bb7be582_0_15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hyperlink" Target="http://www.qarnot.com" TargetMode="External"/><Relationship Id="rId4" Type="http://schemas.openxmlformats.org/officeDocument/2006/relationships/hyperlink" Target="https://twitter.com/Qarnot"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9.png"/><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3 1">
  <p:cSld name="BLANK_3_1">
    <p:spTree>
      <p:nvGrpSpPr>
        <p:cNvPr id="50" name="Shape 50"/>
        <p:cNvGrpSpPr/>
        <p:nvPr/>
      </p:nvGrpSpPr>
      <p:grpSpPr>
        <a:xfrm>
          <a:off x="0" y="0"/>
          <a:ext cx="0" cy="0"/>
          <a:chOff x="0" y="0"/>
          <a:chExt cx="0" cy="0"/>
        </a:xfrm>
      </p:grpSpPr>
      <p:sp>
        <p:nvSpPr>
          <p:cNvPr id="51" name="Google Shape;51;p13"/>
          <p:cNvSpPr txBox="1"/>
          <p:nvPr/>
        </p:nvSpPr>
        <p:spPr>
          <a:xfrm>
            <a:off x="6198400" y="4770775"/>
            <a:ext cx="281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2" name="Google Shape;52;p13"/>
          <p:cNvSpPr txBox="1"/>
          <p:nvPr/>
        </p:nvSpPr>
        <p:spPr>
          <a:xfrm>
            <a:off x="6058212" y="4749900"/>
            <a:ext cx="2933400" cy="393600"/>
          </a:xfrm>
          <a:prstGeom prst="rect">
            <a:avLst/>
          </a:prstGeom>
          <a:noFill/>
          <a:ln>
            <a:noFill/>
          </a:ln>
        </p:spPr>
        <p:txBody>
          <a:bodyPr anchorCtr="0" anchor="t" bIns="91425" lIns="91425" spcFirstLastPara="1" rIns="91425" wrap="square" tIns="91425">
            <a:normAutofit/>
          </a:bodyPr>
          <a:lstStyle/>
          <a:p>
            <a:pPr indent="0" lvl="0" marL="0" rtl="0" algn="r">
              <a:spcBef>
                <a:spcPts val="0"/>
              </a:spcBef>
              <a:spcAft>
                <a:spcPts val="0"/>
              </a:spcAft>
              <a:buNone/>
            </a:pPr>
            <a:r>
              <a:rPr lang="fr" sz="1000">
                <a:solidFill>
                  <a:srgbClr val="999999"/>
                </a:solidFill>
              </a:rPr>
              <a:t>Qarnot </a:t>
            </a:r>
            <a:endParaRPr sz="1000">
              <a:solidFill>
                <a:srgbClr val="999999"/>
              </a:solidFill>
            </a:endParaRPr>
          </a:p>
        </p:txBody>
      </p:sp>
      <p:pic>
        <p:nvPicPr>
          <p:cNvPr id="53" name="Google Shape;53;p13"/>
          <p:cNvPicPr preferRelativeResize="0"/>
          <p:nvPr/>
        </p:nvPicPr>
        <p:blipFill>
          <a:blip r:embed="rId2">
            <a:alphaModFix/>
          </a:blip>
          <a:stretch>
            <a:fillRect/>
          </a:stretch>
        </p:blipFill>
        <p:spPr>
          <a:xfrm>
            <a:off x="297575" y="4812888"/>
            <a:ext cx="1121802" cy="1687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rnière Slide">
  <p:cSld name="TITLE_3_1">
    <p:bg>
      <p:bgPr>
        <a:solidFill>
          <a:srgbClr val="001625"/>
        </a:solidFill>
      </p:bgPr>
    </p:bg>
    <p:spTree>
      <p:nvGrpSpPr>
        <p:cNvPr id="54" name="Shape 54"/>
        <p:cNvGrpSpPr/>
        <p:nvPr/>
      </p:nvGrpSpPr>
      <p:grpSpPr>
        <a:xfrm>
          <a:off x="0" y="0"/>
          <a:ext cx="0" cy="0"/>
          <a:chOff x="0" y="0"/>
          <a:chExt cx="0" cy="0"/>
        </a:xfrm>
      </p:grpSpPr>
      <p:pic>
        <p:nvPicPr>
          <p:cNvPr id="55" name="Google Shape;55;p14"/>
          <p:cNvPicPr preferRelativeResize="0"/>
          <p:nvPr/>
        </p:nvPicPr>
        <p:blipFill rotWithShape="1">
          <a:blip r:embed="rId2">
            <a:alphaModFix/>
          </a:blip>
          <a:srcRect b="0" l="0" r="0" t="0"/>
          <a:stretch/>
        </p:blipFill>
        <p:spPr>
          <a:xfrm>
            <a:off x="0" y="0"/>
            <a:ext cx="514750" cy="5143499"/>
          </a:xfrm>
          <a:prstGeom prst="rect">
            <a:avLst/>
          </a:prstGeom>
          <a:noFill/>
          <a:ln>
            <a:noFill/>
          </a:ln>
        </p:spPr>
      </p:pic>
      <p:sp>
        <p:nvSpPr>
          <p:cNvPr id="56" name="Google Shape;56;p14"/>
          <p:cNvSpPr txBox="1"/>
          <p:nvPr/>
        </p:nvSpPr>
        <p:spPr>
          <a:xfrm>
            <a:off x="2530850" y="4755425"/>
            <a:ext cx="4461900" cy="307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lt1"/>
                </a:solidFill>
                <a:uFill>
                  <a:noFill/>
                </a:uFill>
                <a:latin typeface="Work Sans Light"/>
                <a:ea typeface="Work Sans Light"/>
                <a:cs typeface="Work Sans Light"/>
                <a:sym typeface="Work Sans Light"/>
                <a:hlinkClick r:id="rId3">
                  <a:extLst>
                    <a:ext uri="{A12FA001-AC4F-418D-AE19-62706E023703}">
                      <ahyp:hlinkClr val="tx"/>
                    </a:ext>
                  </a:extLst>
                </a:hlinkClick>
              </a:rPr>
              <a:t>qarnot.com</a:t>
            </a:r>
            <a:r>
              <a:rPr b="0" i="0" lang="fr" sz="800" u="none" cap="none" strike="noStrike">
                <a:solidFill>
                  <a:schemeClr val="lt1"/>
                </a:solidFill>
                <a:latin typeface="Work Sans Light"/>
                <a:ea typeface="Work Sans Light"/>
                <a:cs typeface="Work Sans Light"/>
                <a:sym typeface="Work Sans Light"/>
              </a:rPr>
              <a:t> </a:t>
            </a:r>
            <a:r>
              <a:rPr b="0" i="0" lang="fr" sz="400" u="none" cap="none" strike="noStrike">
                <a:solidFill>
                  <a:schemeClr val="lt1"/>
                </a:solidFill>
                <a:latin typeface="Work Sans Light"/>
                <a:ea typeface="Work Sans Light"/>
                <a:cs typeface="Work Sans Light"/>
                <a:sym typeface="Work Sans Light"/>
              </a:rPr>
              <a:t>●</a:t>
            </a:r>
            <a:r>
              <a:rPr b="0" i="0" lang="fr" sz="800" u="none" cap="none" strike="noStrike">
                <a:solidFill>
                  <a:schemeClr val="lt1"/>
                </a:solidFill>
                <a:latin typeface="Work Sans Light"/>
                <a:ea typeface="Work Sans Light"/>
                <a:cs typeface="Work Sans Light"/>
                <a:sym typeface="Work Sans Light"/>
              </a:rPr>
              <a:t> </a:t>
            </a:r>
            <a:r>
              <a:rPr b="0" i="0" lang="fr" sz="800" u="none" cap="none" strike="noStrike">
                <a:solidFill>
                  <a:schemeClr val="lt1"/>
                </a:solidFill>
                <a:uFill>
                  <a:noFill/>
                </a:uFill>
                <a:latin typeface="Work Sans Light"/>
                <a:ea typeface="Work Sans Light"/>
                <a:cs typeface="Work Sans Light"/>
                <a:sym typeface="Work Sans Light"/>
                <a:hlinkClick r:id="rId4">
                  <a:extLst>
                    <a:ext uri="{A12FA001-AC4F-418D-AE19-62706E023703}">
                      <ahyp:hlinkClr val="tx"/>
                    </a:ext>
                  </a:extLst>
                </a:hlinkClick>
              </a:rPr>
              <a:t>@qarnot</a:t>
            </a:r>
            <a:endParaRPr b="0" i="0" sz="800" u="none" cap="none" strike="noStrike">
              <a:solidFill>
                <a:schemeClr val="lt1"/>
              </a:solidFill>
              <a:latin typeface="Work Sans Light"/>
              <a:ea typeface="Work Sans Light"/>
              <a:cs typeface="Work Sans Light"/>
              <a:sym typeface="Work Sans Light"/>
            </a:endParaRPr>
          </a:p>
        </p:txBody>
      </p:sp>
      <p:sp>
        <p:nvSpPr>
          <p:cNvPr id="57" name="Google Shape;57;p14"/>
          <p:cNvSpPr txBox="1"/>
          <p:nvPr>
            <p:ph idx="1" type="body"/>
          </p:nvPr>
        </p:nvSpPr>
        <p:spPr>
          <a:xfrm>
            <a:off x="2987050" y="3341225"/>
            <a:ext cx="3102900" cy="307800"/>
          </a:xfrm>
          <a:prstGeom prst="rect">
            <a:avLst/>
          </a:prstGeom>
          <a:noFill/>
          <a:ln>
            <a:noFill/>
          </a:ln>
        </p:spPr>
        <p:txBody>
          <a:bodyPr anchorCtr="0" anchor="t" bIns="91425" lIns="91425" spcFirstLastPara="1" rIns="91425" wrap="square" tIns="91425">
            <a:normAutofit/>
          </a:bodyPr>
          <a:lstStyle>
            <a:lvl1pPr indent="-298450" lvl="0" marL="457200" algn="l">
              <a:lnSpc>
                <a:spcPct val="115000"/>
              </a:lnSpc>
              <a:spcBef>
                <a:spcPts val="0"/>
              </a:spcBef>
              <a:spcAft>
                <a:spcPts val="0"/>
              </a:spcAft>
              <a:buClr>
                <a:schemeClr val="lt1"/>
              </a:buClr>
              <a:buSzPts val="1100"/>
              <a:buChar char="●"/>
              <a:defRPr sz="1100">
                <a:solidFill>
                  <a:schemeClr val="lt1"/>
                </a:solidFill>
              </a:defRPr>
            </a:lvl1pPr>
            <a:lvl2pPr indent="-298450" lvl="1" marL="914400" algn="l">
              <a:lnSpc>
                <a:spcPct val="115000"/>
              </a:lnSpc>
              <a:spcBef>
                <a:spcPts val="0"/>
              </a:spcBef>
              <a:spcAft>
                <a:spcPts val="0"/>
              </a:spcAft>
              <a:buClr>
                <a:schemeClr val="lt1"/>
              </a:buClr>
              <a:buSzPts val="1100"/>
              <a:buChar char="○"/>
              <a:defRPr sz="1100">
                <a:solidFill>
                  <a:schemeClr val="lt1"/>
                </a:solidFill>
              </a:defRPr>
            </a:lvl2pPr>
            <a:lvl3pPr indent="-298450" lvl="2" marL="1371600" algn="l">
              <a:lnSpc>
                <a:spcPct val="115000"/>
              </a:lnSpc>
              <a:spcBef>
                <a:spcPts val="0"/>
              </a:spcBef>
              <a:spcAft>
                <a:spcPts val="0"/>
              </a:spcAft>
              <a:buClr>
                <a:schemeClr val="lt1"/>
              </a:buClr>
              <a:buSzPts val="1100"/>
              <a:buChar char="■"/>
              <a:defRPr sz="1100">
                <a:solidFill>
                  <a:schemeClr val="lt1"/>
                </a:solidFill>
              </a:defRPr>
            </a:lvl3pPr>
            <a:lvl4pPr indent="-298450" lvl="3" marL="1828800" algn="l">
              <a:lnSpc>
                <a:spcPct val="115000"/>
              </a:lnSpc>
              <a:spcBef>
                <a:spcPts val="0"/>
              </a:spcBef>
              <a:spcAft>
                <a:spcPts val="0"/>
              </a:spcAft>
              <a:buClr>
                <a:schemeClr val="lt1"/>
              </a:buClr>
              <a:buSzPts val="1100"/>
              <a:buChar char="●"/>
              <a:defRPr sz="1100">
                <a:solidFill>
                  <a:schemeClr val="lt1"/>
                </a:solidFill>
              </a:defRPr>
            </a:lvl4pPr>
            <a:lvl5pPr indent="-298450" lvl="4" marL="2286000" algn="l">
              <a:lnSpc>
                <a:spcPct val="115000"/>
              </a:lnSpc>
              <a:spcBef>
                <a:spcPts val="0"/>
              </a:spcBef>
              <a:spcAft>
                <a:spcPts val="0"/>
              </a:spcAft>
              <a:buClr>
                <a:schemeClr val="lt1"/>
              </a:buClr>
              <a:buSzPts val="1100"/>
              <a:buChar char="○"/>
              <a:defRPr sz="1100">
                <a:solidFill>
                  <a:schemeClr val="lt1"/>
                </a:solidFill>
              </a:defRPr>
            </a:lvl5pPr>
            <a:lvl6pPr indent="-298450" lvl="5" marL="2743200" algn="l">
              <a:lnSpc>
                <a:spcPct val="115000"/>
              </a:lnSpc>
              <a:spcBef>
                <a:spcPts val="0"/>
              </a:spcBef>
              <a:spcAft>
                <a:spcPts val="0"/>
              </a:spcAft>
              <a:buClr>
                <a:schemeClr val="lt1"/>
              </a:buClr>
              <a:buSzPts val="1100"/>
              <a:buChar char="■"/>
              <a:defRPr sz="1100">
                <a:solidFill>
                  <a:schemeClr val="lt1"/>
                </a:solidFill>
              </a:defRPr>
            </a:lvl6pPr>
            <a:lvl7pPr indent="-298450" lvl="6" marL="3200400" algn="l">
              <a:lnSpc>
                <a:spcPct val="115000"/>
              </a:lnSpc>
              <a:spcBef>
                <a:spcPts val="0"/>
              </a:spcBef>
              <a:spcAft>
                <a:spcPts val="0"/>
              </a:spcAft>
              <a:buClr>
                <a:schemeClr val="lt1"/>
              </a:buClr>
              <a:buSzPts val="1100"/>
              <a:buChar char="●"/>
              <a:defRPr sz="1100">
                <a:solidFill>
                  <a:schemeClr val="lt1"/>
                </a:solidFill>
              </a:defRPr>
            </a:lvl7pPr>
            <a:lvl8pPr indent="-298450" lvl="7" marL="3657600" algn="l">
              <a:lnSpc>
                <a:spcPct val="115000"/>
              </a:lnSpc>
              <a:spcBef>
                <a:spcPts val="0"/>
              </a:spcBef>
              <a:spcAft>
                <a:spcPts val="0"/>
              </a:spcAft>
              <a:buClr>
                <a:schemeClr val="lt1"/>
              </a:buClr>
              <a:buSzPts val="1100"/>
              <a:buChar char="○"/>
              <a:defRPr sz="1100">
                <a:solidFill>
                  <a:schemeClr val="lt1"/>
                </a:solidFill>
              </a:defRPr>
            </a:lvl8pPr>
            <a:lvl9pPr indent="-298450" lvl="8" marL="4114800" algn="l">
              <a:lnSpc>
                <a:spcPct val="115000"/>
              </a:lnSpc>
              <a:spcBef>
                <a:spcPts val="0"/>
              </a:spcBef>
              <a:spcAft>
                <a:spcPts val="0"/>
              </a:spcAft>
              <a:buClr>
                <a:schemeClr val="lt1"/>
              </a:buClr>
              <a:buSzPts val="1100"/>
              <a:buChar char="■"/>
              <a:defRPr sz="1100">
                <a:solidFill>
                  <a:schemeClr val="lt1"/>
                </a:solidFill>
              </a:defRPr>
            </a:lvl9pPr>
          </a:lstStyle>
          <a:p/>
        </p:txBody>
      </p:sp>
      <p:sp>
        <p:nvSpPr>
          <p:cNvPr id="58" name="Google Shape;58;p1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over Slide">
    <p:bg>
      <p:bgPr>
        <a:blipFill>
          <a:blip r:embed="rId2">
            <a:alphaModFix/>
          </a:blip>
          <a:stretch>
            <a:fillRect/>
          </a:stretch>
        </a:blipFill>
      </p:bgPr>
    </p:bg>
    <p:spTree>
      <p:nvGrpSpPr>
        <p:cNvPr id="59" name="Shape 59"/>
        <p:cNvGrpSpPr/>
        <p:nvPr/>
      </p:nvGrpSpPr>
      <p:grpSpPr>
        <a:xfrm>
          <a:off x="0" y="0"/>
          <a:ext cx="0" cy="0"/>
          <a:chOff x="0" y="0"/>
          <a:chExt cx="0" cy="0"/>
        </a:xfrm>
      </p:grpSpPr>
      <p:sp>
        <p:nvSpPr>
          <p:cNvPr id="60" name="Google Shape;60;p15"/>
          <p:cNvSpPr/>
          <p:nvPr>
            <p:ph idx="2" type="pic"/>
          </p:nvPr>
        </p:nvSpPr>
        <p:spPr>
          <a:xfrm>
            <a:off x="4889036" y="-1"/>
            <a:ext cx="4250400" cy="4954800"/>
          </a:xfrm>
          <a:prstGeom prst="rect">
            <a:avLst/>
          </a:prstGeom>
          <a:noFill/>
          <a:ln>
            <a:noFill/>
          </a:ln>
        </p:spPr>
      </p:sp>
      <p:sp>
        <p:nvSpPr>
          <p:cNvPr id="61" name="Google Shape;61;p15"/>
          <p:cNvSpPr txBox="1"/>
          <p:nvPr>
            <p:ph type="title"/>
          </p:nvPr>
        </p:nvSpPr>
        <p:spPr>
          <a:xfrm>
            <a:off x="342901" y="1968246"/>
            <a:ext cx="4443900" cy="1810500"/>
          </a:xfrm>
          <a:prstGeom prst="rect">
            <a:avLst/>
          </a:prstGeom>
          <a:solidFill>
            <a:srgbClr val="FFFFFF">
              <a:alpha val="0"/>
            </a:srgbClr>
          </a:solidFill>
          <a:ln>
            <a:noFill/>
          </a:ln>
          <a:effectLst>
            <a:outerShdw sx="0" rotWithShape="0" sy="0">
              <a:srgbClr val="000000"/>
            </a:outerShdw>
            <a:reflection blurRad="0" dir="0" dist="0" endA="0" endPos="0" fadeDir="5400012" kx="0" rotWithShape="0" algn="bl" stPos="0" sy="-100000" ky="0"/>
          </a:effectLst>
        </p:spPr>
        <p:txBody>
          <a:bodyPr anchorCtr="0" anchor="b" bIns="0" lIns="0" spcFirstLastPara="1" rIns="0" wrap="square" tIns="0">
            <a:noAutofit/>
          </a:bodyPr>
          <a:lstStyle>
            <a:lvl1pPr lvl="0" algn="l">
              <a:lnSpc>
                <a:spcPct val="100000"/>
              </a:lnSpc>
              <a:spcBef>
                <a:spcPts val="0"/>
              </a:spcBef>
              <a:spcAft>
                <a:spcPts val="0"/>
              </a:spcAft>
              <a:buClr>
                <a:srgbClr val="000000"/>
              </a:buClr>
              <a:buSzPts val="3600"/>
              <a:buFont typeface="Montserrat"/>
              <a:buNone/>
              <a:defRPr b="1" i="0" sz="3600" u="none">
                <a:solidFill>
                  <a:srgbClr val="283748"/>
                </a:solidFill>
                <a:latin typeface="Montserrat"/>
                <a:ea typeface="Montserrat"/>
                <a:cs typeface="Montserrat"/>
                <a:sym typeface="Montserrat"/>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2" name="Google Shape;62;p15"/>
          <p:cNvSpPr txBox="1"/>
          <p:nvPr>
            <p:ph idx="1" type="subTitle"/>
          </p:nvPr>
        </p:nvSpPr>
        <p:spPr>
          <a:xfrm>
            <a:off x="342901" y="3870988"/>
            <a:ext cx="6741600" cy="479100"/>
          </a:xfrm>
          <a:prstGeom prst="rect">
            <a:avLst/>
          </a:prstGeom>
          <a:solidFill>
            <a:srgbClr val="FFFFFF">
              <a:alpha val="0"/>
            </a:srgbClr>
          </a:solidFill>
          <a:ln>
            <a:noFill/>
          </a:ln>
          <a:effectLst>
            <a:outerShdw sx="0" rotWithShape="0" sy="0">
              <a:srgbClr val="000000"/>
            </a:outerShdw>
            <a:reflection blurRad="0" dir="0" dist="0" endA="0" endPos="0" fadeDir="5400012" kx="0" rotWithShape="0" algn="bl" stPos="0" sy="-100000" ky="0"/>
          </a:effectLst>
        </p:spPr>
        <p:txBody>
          <a:bodyPr anchorCtr="0" anchor="t" bIns="0" lIns="0" spcFirstLastPara="1" rIns="0" wrap="square" tIns="0">
            <a:normAutofit/>
          </a:bodyPr>
          <a:lstStyle>
            <a:lvl1pPr lvl="0" algn="l">
              <a:lnSpc>
                <a:spcPct val="120000"/>
              </a:lnSpc>
              <a:spcBef>
                <a:spcPts val="0"/>
              </a:spcBef>
              <a:spcAft>
                <a:spcPts val="0"/>
              </a:spcAft>
              <a:buClr>
                <a:srgbClr val="000000"/>
              </a:buClr>
              <a:buSzPts val="1800"/>
              <a:buFont typeface="Montserrat"/>
              <a:buNone/>
              <a:defRPr b="0" i="0" sz="1800" u="none">
                <a:solidFill>
                  <a:srgbClr val="000000"/>
                </a:solidFill>
                <a:latin typeface="Montserrat"/>
                <a:ea typeface="Montserrat"/>
                <a:cs typeface="Montserrat"/>
                <a:sym typeface="Montserrat"/>
              </a:defRPr>
            </a:lvl1pPr>
            <a:lvl2pPr lvl="1" algn="ctr">
              <a:lnSpc>
                <a:spcPct val="100000"/>
              </a:lnSpc>
              <a:spcBef>
                <a:spcPts val="200"/>
              </a:spcBef>
              <a:spcAft>
                <a:spcPts val="0"/>
              </a:spcAft>
              <a:buClr>
                <a:schemeClr val="dk1"/>
              </a:buClr>
              <a:buSzPts val="1500"/>
              <a:buNone/>
              <a:defRPr sz="1500"/>
            </a:lvl2pPr>
            <a:lvl3pPr lvl="2" algn="ctr">
              <a:lnSpc>
                <a:spcPct val="100000"/>
              </a:lnSpc>
              <a:spcBef>
                <a:spcPts val="200"/>
              </a:spcBef>
              <a:spcAft>
                <a:spcPts val="0"/>
              </a:spcAft>
              <a:buClr>
                <a:schemeClr val="dk1"/>
              </a:buClr>
              <a:buSzPts val="1400"/>
              <a:buNone/>
              <a:defRPr sz="1400"/>
            </a:lvl3pPr>
            <a:lvl4pPr lvl="3" algn="ctr">
              <a:lnSpc>
                <a:spcPct val="100000"/>
              </a:lnSpc>
              <a:spcBef>
                <a:spcPts val="200"/>
              </a:spcBef>
              <a:spcAft>
                <a:spcPts val="0"/>
              </a:spcAft>
              <a:buClr>
                <a:schemeClr val="dk1"/>
              </a:buClr>
              <a:buSzPts val="1200"/>
              <a:buNone/>
              <a:defRPr sz="1200"/>
            </a:lvl4pPr>
            <a:lvl5pPr lvl="4" algn="ctr">
              <a:lnSpc>
                <a:spcPct val="100000"/>
              </a:lnSpc>
              <a:spcBef>
                <a:spcPts val="2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63" name="Google Shape;63;p15"/>
          <p:cNvSpPr txBox="1"/>
          <p:nvPr>
            <p:ph idx="3" type="body"/>
          </p:nvPr>
        </p:nvSpPr>
        <p:spPr>
          <a:xfrm>
            <a:off x="7142957" y="3706782"/>
            <a:ext cx="709500" cy="782700"/>
          </a:xfrm>
          <a:prstGeom prst="rect">
            <a:avLst/>
          </a:prstGeom>
          <a:blipFill rotWithShape="1">
            <a:blip r:embed="rId3">
              <a:alphaModFix/>
            </a:blip>
            <a:stretch>
              <a:fillRect b="-200" l="0" r="0" t="-200"/>
            </a:stretch>
          </a:blipFill>
          <a:ln>
            <a:noFill/>
          </a:ln>
        </p:spPr>
        <p:txBody>
          <a:bodyPr anchorCtr="0" anchor="t" bIns="0" lIns="0" spcFirstLastPara="1" rIns="0" wrap="square" tIns="0">
            <a:normAutofit/>
          </a:bodyPr>
          <a:lstStyle>
            <a:lvl1pPr indent="-228600" lvl="0" marL="457200" algn="l">
              <a:lnSpc>
                <a:spcPct val="100000"/>
              </a:lnSpc>
              <a:spcBef>
                <a:spcPts val="500"/>
              </a:spcBef>
              <a:spcAft>
                <a:spcPts val="0"/>
              </a:spcAft>
              <a:buSzPts val="2400"/>
              <a:buNone/>
              <a:defRPr>
                <a:solidFill>
                  <a:schemeClr val="dk1"/>
                </a:solidFill>
              </a:defRPr>
            </a:lvl1pPr>
            <a:lvl2pPr indent="-317500" lvl="1" marL="914400" algn="l">
              <a:lnSpc>
                <a:spcPct val="100000"/>
              </a:lnSpc>
              <a:spcBef>
                <a:spcPts val="500"/>
              </a:spcBef>
              <a:spcAft>
                <a:spcPts val="0"/>
              </a:spcAft>
              <a:buClr>
                <a:schemeClr val="dk1"/>
              </a:buClr>
              <a:buSzPts val="1400"/>
              <a:buChar char="•"/>
              <a:defRPr/>
            </a:lvl2pPr>
            <a:lvl3pPr indent="-317500" lvl="2" marL="1371600" algn="l">
              <a:lnSpc>
                <a:spcPct val="100000"/>
              </a:lnSpc>
              <a:spcBef>
                <a:spcPts val="200"/>
              </a:spcBef>
              <a:spcAft>
                <a:spcPts val="0"/>
              </a:spcAft>
              <a:buClr>
                <a:schemeClr val="dk1"/>
              </a:buClr>
              <a:buSzPts val="1400"/>
              <a:buChar char="•"/>
              <a:defRPr/>
            </a:lvl3pPr>
            <a:lvl4pPr indent="-317500" lvl="3" marL="1828800" algn="l">
              <a:lnSpc>
                <a:spcPct val="100000"/>
              </a:lnSpc>
              <a:spcBef>
                <a:spcPts val="200"/>
              </a:spcBef>
              <a:spcAft>
                <a:spcPts val="0"/>
              </a:spcAft>
              <a:buClr>
                <a:schemeClr val="dk1"/>
              </a:buClr>
              <a:buSzPts val="1400"/>
              <a:buChar char="•"/>
              <a:defRPr/>
            </a:lvl4pPr>
            <a:lvl5pPr indent="-317500" lvl="4" marL="2286000" algn="l">
              <a:lnSpc>
                <a:spcPct val="100000"/>
              </a:lnSpc>
              <a:spcBef>
                <a:spcPts val="2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64" name="Google Shape;64;p15"/>
          <p:cNvPicPr preferRelativeResize="0"/>
          <p:nvPr/>
        </p:nvPicPr>
        <p:blipFill rotWithShape="1">
          <a:blip r:embed="rId4">
            <a:alphaModFix/>
          </a:blip>
          <a:srcRect b="0" l="0" r="0" t="0"/>
          <a:stretch/>
        </p:blipFill>
        <p:spPr>
          <a:xfrm>
            <a:off x="274069" y="663096"/>
            <a:ext cx="2672333" cy="635172"/>
          </a:xfrm>
          <a:prstGeom prst="rect">
            <a:avLst/>
          </a:prstGeom>
          <a:noFill/>
          <a:ln>
            <a:noFill/>
          </a:ln>
        </p:spPr>
      </p:pic>
      <p:sp>
        <p:nvSpPr>
          <p:cNvPr id="65" name="Google Shape;65;p15"/>
          <p:cNvSpPr txBox="1"/>
          <p:nvPr/>
        </p:nvSpPr>
        <p:spPr>
          <a:xfrm>
            <a:off x="274070" y="4882896"/>
            <a:ext cx="8668800" cy="4080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chemeClr val="accent2"/>
              </a:buClr>
              <a:buSzPts val="800"/>
              <a:buFont typeface="Arial"/>
              <a:buNone/>
            </a:pPr>
            <a:r>
              <a:rPr b="0" i="0" lang="fr" sz="800" u="none" cap="none" strike="noStrike">
                <a:solidFill>
                  <a:schemeClr val="accent2"/>
                </a:solidFill>
                <a:latin typeface="Arial"/>
                <a:ea typeface="Arial"/>
                <a:cs typeface="Arial"/>
                <a:sym typeface="Arial"/>
              </a:rPr>
              <a:t>THE INTERNATIONAL ASSOCIATION FOR THE ENGINEERING MODELLING, ANALYSIS, AND SIMULATION COMMUNITY.</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 name="Google Shape;66;p15"/>
          <p:cNvSpPr txBox="1"/>
          <p:nvPr/>
        </p:nvSpPr>
        <p:spPr>
          <a:xfrm>
            <a:off x="274069" y="4600930"/>
            <a:ext cx="1570500" cy="253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200"/>
              <a:buFont typeface="Arial"/>
              <a:buNone/>
            </a:pPr>
            <a:r>
              <a:rPr b="0" i="0" lang="fr" sz="1200" u="none" cap="none" strike="noStrike">
                <a:solidFill>
                  <a:schemeClr val="accent1"/>
                </a:solidFill>
                <a:latin typeface="Arial"/>
                <a:ea typeface="Arial"/>
                <a:cs typeface="Arial"/>
                <a:sym typeface="Arial"/>
              </a:rPr>
              <a:t>nafems.org</a:t>
            </a:r>
            <a:endParaRPr b="0" i="0" sz="1200" u="none" cap="none" strike="noStrike">
              <a:solidFill>
                <a:schemeClr val="accent1"/>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6.png"/></Relationships>
</file>

<file path=ppt/slides/_rels/slide9.xml.rels><?xml version="1.0" encoding="UTF-8" standalone="yes"?><Relationships xmlns="http://schemas.openxmlformats.org/package/2006/relationships"><Relationship Id="rId11" Type="http://schemas.openxmlformats.org/officeDocument/2006/relationships/image" Target="../media/image23.jpg"/><Relationship Id="rId10" Type="http://schemas.openxmlformats.org/officeDocument/2006/relationships/image" Target="../media/image26.png"/><Relationship Id="rId13" Type="http://schemas.openxmlformats.org/officeDocument/2006/relationships/image" Target="../media/image18.png"/><Relationship Id="rId12" Type="http://schemas.openxmlformats.org/officeDocument/2006/relationships/image" Target="../media/image35.png"/><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38.png"/><Relationship Id="rId9" Type="http://schemas.openxmlformats.org/officeDocument/2006/relationships/image" Target="../media/image29.png"/><Relationship Id="rId5" Type="http://schemas.openxmlformats.org/officeDocument/2006/relationships/image" Target="../media/image4.png"/><Relationship Id="rId6" Type="http://schemas.openxmlformats.org/officeDocument/2006/relationships/image" Target="../media/image8.png"/><Relationship Id="rId7" Type="http://schemas.openxmlformats.org/officeDocument/2006/relationships/image" Target="../media/image15.png"/><Relationship Id="rId8"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27.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1.png"/><Relationship Id="rId4" Type="http://schemas.openxmlformats.org/officeDocument/2006/relationships/image" Target="../media/image33.png"/><Relationship Id="rId5" Type="http://schemas.openxmlformats.org/officeDocument/2006/relationships/image" Target="../media/image39.png"/><Relationship Id="rId6" Type="http://schemas.openxmlformats.org/officeDocument/2006/relationships/image" Target="../media/image32.png"/><Relationship Id="rId7" Type="http://schemas.openxmlformats.org/officeDocument/2006/relationships/image" Target="../media/image37.png"/><Relationship Id="rId8"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2.jp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0" name="Shape 70"/>
        <p:cNvGrpSpPr/>
        <p:nvPr/>
      </p:nvGrpSpPr>
      <p:grpSpPr>
        <a:xfrm>
          <a:off x="0" y="0"/>
          <a:ext cx="0" cy="0"/>
          <a:chOff x="0" y="0"/>
          <a:chExt cx="0" cy="0"/>
        </a:xfrm>
      </p:grpSpPr>
      <p:pic>
        <p:nvPicPr>
          <p:cNvPr id="71" name="Google Shape;71;p16"/>
          <p:cNvPicPr preferRelativeResize="0"/>
          <p:nvPr/>
        </p:nvPicPr>
        <p:blipFill rotWithShape="1">
          <a:blip r:embed="rId3">
            <a:alphaModFix/>
          </a:blip>
          <a:srcRect b="0" l="0" r="0" t="0"/>
          <a:stretch/>
        </p:blipFill>
        <p:spPr>
          <a:xfrm>
            <a:off x="3751638" y="416900"/>
            <a:ext cx="1998925" cy="1279602"/>
          </a:xfrm>
          <a:prstGeom prst="rect">
            <a:avLst/>
          </a:prstGeom>
          <a:noFill/>
          <a:ln>
            <a:noFill/>
          </a:ln>
        </p:spPr>
      </p:pic>
      <p:sp>
        <p:nvSpPr>
          <p:cNvPr id="72" name="Google Shape;72;p16"/>
          <p:cNvSpPr txBox="1"/>
          <p:nvPr/>
        </p:nvSpPr>
        <p:spPr>
          <a:xfrm>
            <a:off x="767250" y="1233900"/>
            <a:ext cx="2691600" cy="2675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lang="fr" sz="2000">
                <a:solidFill>
                  <a:schemeClr val="lt1"/>
                </a:solidFill>
                <a:latin typeface="Work Sans"/>
                <a:ea typeface="Work Sans"/>
                <a:cs typeface="Work Sans"/>
                <a:sym typeface="Work Sans"/>
              </a:rPr>
              <a:t>Waste Heat as a Resource:</a:t>
            </a:r>
            <a:endParaRPr b="1" sz="2000">
              <a:solidFill>
                <a:schemeClr val="lt1"/>
              </a:solidFill>
              <a:latin typeface="Work Sans"/>
              <a:ea typeface="Work Sans"/>
              <a:cs typeface="Work Sans"/>
              <a:sym typeface="Work Sans"/>
            </a:endParaRPr>
          </a:p>
          <a:p>
            <a:pPr indent="0" lvl="0" marL="0" marR="0" rtl="0" algn="l">
              <a:lnSpc>
                <a:spcPct val="115000"/>
              </a:lnSpc>
              <a:spcBef>
                <a:spcPts val="0"/>
              </a:spcBef>
              <a:spcAft>
                <a:spcPts val="0"/>
              </a:spcAft>
              <a:buClr>
                <a:srgbClr val="000000"/>
              </a:buClr>
              <a:buSzPts val="1200"/>
              <a:buFont typeface="Arial"/>
              <a:buNone/>
            </a:pPr>
            <a:r>
              <a:rPr b="1" lang="fr" sz="2000">
                <a:solidFill>
                  <a:schemeClr val="lt1"/>
                </a:solidFill>
                <a:latin typeface="Work Sans"/>
                <a:ea typeface="Work Sans"/>
                <a:cs typeface="Work Sans"/>
                <a:sym typeface="Work Sans"/>
              </a:rPr>
              <a:t>Qarnot's Distributed Computing Model for Sustainable HPC</a:t>
            </a:r>
            <a:endParaRPr b="1" sz="2000">
              <a:solidFill>
                <a:schemeClr val="lt1"/>
              </a:solidFill>
              <a:latin typeface="Work Sans"/>
              <a:ea typeface="Work Sans"/>
              <a:cs typeface="Work Sans"/>
              <a:sym typeface="Work Sans"/>
            </a:endParaRPr>
          </a:p>
        </p:txBody>
      </p:sp>
      <p:cxnSp>
        <p:nvCxnSpPr>
          <p:cNvPr id="73" name="Google Shape;73;p16"/>
          <p:cNvCxnSpPr/>
          <p:nvPr/>
        </p:nvCxnSpPr>
        <p:spPr>
          <a:xfrm>
            <a:off x="4129350" y="2232250"/>
            <a:ext cx="1243500" cy="0"/>
          </a:xfrm>
          <a:prstGeom prst="straightConnector1">
            <a:avLst/>
          </a:prstGeom>
          <a:noFill/>
          <a:ln cap="flat" cmpd="sng" w="9525">
            <a:solidFill>
              <a:schemeClr val="accent1"/>
            </a:solidFill>
            <a:prstDash val="solid"/>
            <a:round/>
            <a:headEnd len="med" w="med" type="none"/>
            <a:tailEnd len="med" w="med" type="none"/>
          </a:ln>
        </p:spPr>
      </p:cxnSp>
      <p:sp>
        <p:nvSpPr>
          <p:cNvPr id="74" name="Google Shape;74;p16"/>
          <p:cNvSpPr txBox="1"/>
          <p:nvPr/>
        </p:nvSpPr>
        <p:spPr>
          <a:xfrm>
            <a:off x="767250" y="4026075"/>
            <a:ext cx="2439300" cy="579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lang="fr" sz="1300">
                <a:solidFill>
                  <a:schemeClr val="lt1"/>
                </a:solidFill>
                <a:latin typeface="Work Sans"/>
                <a:ea typeface="Work Sans"/>
                <a:cs typeface="Work Sans"/>
                <a:sym typeface="Work Sans"/>
              </a:rPr>
              <a:t>Speaker: Mario Pesce</a:t>
            </a:r>
            <a:endParaRPr sz="1300">
              <a:solidFill>
                <a:schemeClr val="lt1"/>
              </a:solidFill>
              <a:latin typeface="Work Sans"/>
              <a:ea typeface="Work Sans"/>
              <a:cs typeface="Work Sans"/>
              <a:sym typeface="Work Sans"/>
            </a:endParaRPr>
          </a:p>
        </p:txBody>
      </p:sp>
      <p:pic>
        <p:nvPicPr>
          <p:cNvPr id="75" name="Google Shape;75;p16" title="Fonctionnement Qarnot.png"/>
          <p:cNvPicPr preferRelativeResize="0"/>
          <p:nvPr/>
        </p:nvPicPr>
        <p:blipFill rotWithShape="1">
          <a:blip r:embed="rId4">
            <a:alphaModFix/>
          </a:blip>
          <a:srcRect b="0" l="0" r="0" t="0"/>
          <a:stretch/>
        </p:blipFill>
        <p:spPr>
          <a:xfrm>
            <a:off x="3594025" y="1444625"/>
            <a:ext cx="5315323" cy="35504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nvSpPr>
        <p:spPr>
          <a:xfrm>
            <a:off x="225775" y="157675"/>
            <a:ext cx="6105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Summary</a:t>
            </a:r>
            <a:endParaRPr sz="1800">
              <a:solidFill>
                <a:schemeClr val="dk1"/>
              </a:solidFill>
              <a:latin typeface="Work Sans Light"/>
              <a:ea typeface="Work Sans Light"/>
              <a:cs typeface="Work Sans Light"/>
              <a:sym typeface="Work Sans Light"/>
            </a:endParaRPr>
          </a:p>
        </p:txBody>
      </p:sp>
      <p:cxnSp>
        <p:nvCxnSpPr>
          <p:cNvPr id="81" name="Google Shape;81;p17"/>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82" name="Google Shape;82;p17"/>
          <p:cNvSpPr/>
          <p:nvPr/>
        </p:nvSpPr>
        <p:spPr>
          <a:xfrm>
            <a:off x="972225" y="888550"/>
            <a:ext cx="7341000" cy="3782700"/>
          </a:xfrm>
          <a:prstGeom prst="roundRect">
            <a:avLst>
              <a:gd fmla="val 3415" name="adj"/>
            </a:avLst>
          </a:prstGeom>
          <a:noFill/>
          <a:ln cap="flat" cmpd="sng" w="19050">
            <a:solidFill>
              <a:srgbClr val="00AC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Light"/>
              <a:ea typeface="Work Sans Light"/>
              <a:cs typeface="Work Sans Light"/>
              <a:sym typeface="Work Sans Light"/>
            </a:endParaRPr>
          </a:p>
        </p:txBody>
      </p:sp>
      <p:sp>
        <p:nvSpPr>
          <p:cNvPr id="83" name="Google Shape;83;p17"/>
          <p:cNvSpPr txBox="1"/>
          <p:nvPr/>
        </p:nvSpPr>
        <p:spPr>
          <a:xfrm>
            <a:off x="1260700" y="972899"/>
            <a:ext cx="7125300" cy="3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fr" sz="2000">
                <a:solidFill>
                  <a:srgbClr val="00ACE9"/>
                </a:solidFill>
              </a:rPr>
              <a:t>Context</a:t>
            </a:r>
            <a:endParaRPr b="1" sz="2000">
              <a:solidFill>
                <a:srgbClr val="00ACE9"/>
              </a:solidFill>
            </a:endParaRPr>
          </a:p>
          <a:p>
            <a:pPr indent="457200" lvl="0" marL="0" rtl="0" algn="l">
              <a:lnSpc>
                <a:spcPct val="115000"/>
              </a:lnSpc>
              <a:spcBef>
                <a:spcPts val="0"/>
              </a:spcBef>
              <a:spcAft>
                <a:spcPts val="0"/>
              </a:spcAft>
              <a:buNone/>
            </a:pPr>
            <a:r>
              <a:rPr lang="fr" sz="1500">
                <a:solidFill>
                  <a:srgbClr val="595959"/>
                </a:solidFill>
              </a:rPr>
              <a:t>What is HPC?</a:t>
            </a:r>
            <a:endParaRPr sz="1500">
              <a:solidFill>
                <a:srgbClr val="595959"/>
              </a:solidFill>
            </a:endParaRPr>
          </a:p>
          <a:p>
            <a:pPr indent="457200" lvl="0" marL="0" rtl="0" algn="l">
              <a:lnSpc>
                <a:spcPct val="115000"/>
              </a:lnSpc>
              <a:spcBef>
                <a:spcPts val="0"/>
              </a:spcBef>
              <a:spcAft>
                <a:spcPts val="0"/>
              </a:spcAft>
              <a:buNone/>
            </a:pPr>
            <a:r>
              <a:rPr lang="fr" sz="1500">
                <a:solidFill>
                  <a:srgbClr val="595959"/>
                </a:solidFill>
              </a:rPr>
              <a:t>The carbon footprint of digital technology</a:t>
            </a:r>
            <a:endParaRPr sz="1500">
              <a:solidFill>
                <a:srgbClr val="595959"/>
              </a:solidFill>
            </a:endParaRPr>
          </a:p>
          <a:p>
            <a:pPr indent="457200" lvl="0" marL="0" rtl="0" algn="l">
              <a:lnSpc>
                <a:spcPct val="115000"/>
              </a:lnSpc>
              <a:spcBef>
                <a:spcPts val="0"/>
              </a:spcBef>
              <a:spcAft>
                <a:spcPts val="0"/>
              </a:spcAft>
              <a:buNone/>
            </a:pPr>
            <a:r>
              <a:t/>
            </a:r>
            <a:endParaRPr sz="1500">
              <a:solidFill>
                <a:srgbClr val="595959"/>
              </a:solidFill>
            </a:endParaRPr>
          </a:p>
          <a:p>
            <a:pPr indent="0" lvl="0" marL="0" rtl="0" algn="l">
              <a:lnSpc>
                <a:spcPct val="115000"/>
              </a:lnSpc>
              <a:spcBef>
                <a:spcPts val="0"/>
              </a:spcBef>
              <a:spcAft>
                <a:spcPts val="0"/>
              </a:spcAft>
              <a:buNone/>
            </a:pPr>
            <a:r>
              <a:rPr lang="fr" sz="2000">
                <a:solidFill>
                  <a:srgbClr val="595959"/>
                </a:solidFill>
              </a:rPr>
              <a:t>The Qarnot model</a:t>
            </a:r>
            <a:endParaRPr sz="2000">
              <a:solidFill>
                <a:srgbClr val="595959"/>
              </a:solidFill>
            </a:endParaRPr>
          </a:p>
          <a:p>
            <a:pPr indent="0" lvl="0" marL="0" rtl="0" algn="l">
              <a:lnSpc>
                <a:spcPct val="115000"/>
              </a:lnSpc>
              <a:spcBef>
                <a:spcPts val="0"/>
              </a:spcBef>
              <a:spcAft>
                <a:spcPts val="0"/>
              </a:spcAft>
              <a:buClr>
                <a:schemeClr val="dk1"/>
              </a:buClr>
              <a:buSzPts val="1100"/>
              <a:buFont typeface="Arial"/>
              <a:buNone/>
            </a:pPr>
            <a:r>
              <a:t/>
            </a:r>
            <a:endParaRPr sz="1500">
              <a:solidFill>
                <a:srgbClr val="595959"/>
              </a:solidFill>
            </a:endParaRPr>
          </a:p>
          <a:p>
            <a:pPr indent="0" lvl="0" marL="0" rtl="0" algn="l">
              <a:lnSpc>
                <a:spcPct val="115000"/>
              </a:lnSpc>
              <a:spcBef>
                <a:spcPts val="0"/>
              </a:spcBef>
              <a:spcAft>
                <a:spcPts val="0"/>
              </a:spcAft>
              <a:buClr>
                <a:schemeClr val="dk1"/>
              </a:buClr>
              <a:buSzPts val="1100"/>
              <a:buFont typeface="Arial"/>
              <a:buNone/>
            </a:pPr>
            <a:r>
              <a:rPr lang="fr" sz="2000">
                <a:solidFill>
                  <a:srgbClr val="595959"/>
                </a:solidFill>
              </a:rPr>
              <a:t>Technical Challenges</a:t>
            </a:r>
            <a:endParaRPr sz="2000">
              <a:solidFill>
                <a:srgbClr val="595959"/>
              </a:solidFill>
            </a:endParaRPr>
          </a:p>
          <a:p>
            <a:pPr indent="457200" lvl="0" marL="0" rtl="0" algn="l">
              <a:lnSpc>
                <a:spcPct val="115000"/>
              </a:lnSpc>
              <a:spcBef>
                <a:spcPts val="0"/>
              </a:spcBef>
              <a:spcAft>
                <a:spcPts val="0"/>
              </a:spcAft>
              <a:buClr>
                <a:schemeClr val="dk1"/>
              </a:buClr>
              <a:buSzPts val="1100"/>
              <a:buFont typeface="Arial"/>
              <a:buNone/>
            </a:pPr>
            <a:r>
              <a:rPr lang="fr" sz="1500">
                <a:solidFill>
                  <a:srgbClr val="595959"/>
                </a:solidFill>
              </a:rPr>
              <a:t>Heat-reusing system</a:t>
            </a:r>
            <a:endParaRPr sz="1500">
              <a:solidFill>
                <a:srgbClr val="595959"/>
              </a:solidFill>
            </a:endParaRPr>
          </a:p>
          <a:p>
            <a:pPr indent="457200" lvl="0" marL="0" rtl="0" algn="l">
              <a:lnSpc>
                <a:spcPct val="115000"/>
              </a:lnSpc>
              <a:spcBef>
                <a:spcPts val="0"/>
              </a:spcBef>
              <a:spcAft>
                <a:spcPts val="0"/>
              </a:spcAft>
              <a:buClr>
                <a:schemeClr val="dk1"/>
              </a:buClr>
              <a:buSzPts val="1100"/>
              <a:buFont typeface="Arial"/>
              <a:buNone/>
            </a:pPr>
            <a:r>
              <a:rPr lang="fr" sz="1500">
                <a:solidFill>
                  <a:srgbClr val="595959"/>
                </a:solidFill>
              </a:rPr>
              <a:t>Align the heat demand to the compute offer</a:t>
            </a:r>
            <a:endParaRPr sz="1500">
              <a:solidFill>
                <a:srgbClr val="595959"/>
              </a:solidFill>
            </a:endParaRPr>
          </a:p>
          <a:p>
            <a:pPr indent="457200" lvl="0" marL="0" rtl="0" algn="l">
              <a:lnSpc>
                <a:spcPct val="115000"/>
              </a:lnSpc>
              <a:spcBef>
                <a:spcPts val="0"/>
              </a:spcBef>
              <a:spcAft>
                <a:spcPts val="0"/>
              </a:spcAft>
              <a:buNone/>
            </a:pPr>
            <a:r>
              <a:rPr lang="fr" sz="1500">
                <a:solidFill>
                  <a:srgbClr val="595959"/>
                </a:solidFill>
              </a:rPr>
              <a:t>Re-use the heat while keeping top-level performances</a:t>
            </a:r>
            <a:endParaRPr sz="1500">
              <a:solidFill>
                <a:srgbClr val="595959"/>
              </a:solidFill>
            </a:endParaRPr>
          </a:p>
          <a:p>
            <a:pPr indent="457200" lvl="0" marL="0" rtl="0" algn="l">
              <a:lnSpc>
                <a:spcPct val="115000"/>
              </a:lnSpc>
              <a:spcBef>
                <a:spcPts val="0"/>
              </a:spcBef>
              <a:spcAft>
                <a:spcPts val="0"/>
              </a:spcAft>
              <a:buNone/>
            </a:pPr>
            <a:r>
              <a:t/>
            </a:r>
            <a:endParaRPr sz="1500">
              <a:solidFill>
                <a:srgbClr val="595959"/>
              </a:solidFill>
            </a:endParaRPr>
          </a:p>
          <a:p>
            <a:pPr indent="0" lvl="0" marL="0" rtl="0" algn="l">
              <a:lnSpc>
                <a:spcPct val="115000"/>
              </a:lnSpc>
              <a:spcBef>
                <a:spcPts val="0"/>
              </a:spcBef>
              <a:spcAft>
                <a:spcPts val="0"/>
              </a:spcAft>
              <a:buNone/>
            </a:pPr>
            <a:r>
              <a:rPr lang="fr" sz="2000">
                <a:solidFill>
                  <a:srgbClr val="595959"/>
                </a:solidFill>
              </a:rPr>
              <a:t>What comes next?</a:t>
            </a:r>
            <a:endParaRPr sz="2000">
              <a:solidFill>
                <a:srgbClr val="59595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nvSpPr>
        <p:spPr>
          <a:xfrm>
            <a:off x="225775" y="157675"/>
            <a:ext cx="6105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Context</a:t>
            </a:r>
            <a:endParaRPr sz="1800">
              <a:solidFill>
                <a:schemeClr val="dk1"/>
              </a:solidFill>
              <a:latin typeface="Work Sans Light"/>
              <a:ea typeface="Work Sans Light"/>
              <a:cs typeface="Work Sans Light"/>
              <a:sym typeface="Work Sans Light"/>
            </a:endParaRPr>
          </a:p>
        </p:txBody>
      </p:sp>
      <p:cxnSp>
        <p:nvCxnSpPr>
          <p:cNvPr id="89" name="Google Shape;89;p18"/>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90" name="Google Shape;90;p18"/>
          <p:cNvSpPr txBox="1"/>
          <p:nvPr/>
        </p:nvSpPr>
        <p:spPr>
          <a:xfrm>
            <a:off x="330050" y="640350"/>
            <a:ext cx="8918100" cy="338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fr" sz="1000">
                <a:solidFill>
                  <a:srgbClr val="00ACE9"/>
                </a:solidFill>
                <a:latin typeface="Work Sans"/>
                <a:ea typeface="Work Sans"/>
                <a:cs typeface="Work Sans"/>
                <a:sym typeface="Work Sans"/>
              </a:rPr>
              <a:t>HPC</a:t>
            </a:r>
            <a:endParaRPr b="1" sz="1000">
              <a:solidFill>
                <a:srgbClr val="00ACE9"/>
              </a:solidFill>
              <a:latin typeface="Work Sans"/>
              <a:ea typeface="Work Sans"/>
              <a:cs typeface="Work Sans"/>
              <a:sym typeface="Work Sans"/>
            </a:endParaRPr>
          </a:p>
        </p:txBody>
      </p:sp>
      <p:sp>
        <p:nvSpPr>
          <p:cNvPr id="91" name="Google Shape;91;p18"/>
          <p:cNvSpPr/>
          <p:nvPr/>
        </p:nvSpPr>
        <p:spPr>
          <a:xfrm>
            <a:off x="972225" y="888550"/>
            <a:ext cx="7341000" cy="3782700"/>
          </a:xfrm>
          <a:prstGeom prst="roundRect">
            <a:avLst>
              <a:gd fmla="val 3415" name="adj"/>
            </a:avLst>
          </a:prstGeom>
          <a:noFill/>
          <a:ln cap="flat" cmpd="sng" w="19050">
            <a:solidFill>
              <a:srgbClr val="00AC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Light"/>
              <a:ea typeface="Work Sans Light"/>
              <a:cs typeface="Work Sans Light"/>
              <a:sym typeface="Work Sans Light"/>
            </a:endParaRPr>
          </a:p>
        </p:txBody>
      </p:sp>
      <p:sp>
        <p:nvSpPr>
          <p:cNvPr id="92" name="Google Shape;92;p18"/>
          <p:cNvSpPr txBox="1"/>
          <p:nvPr/>
        </p:nvSpPr>
        <p:spPr>
          <a:xfrm>
            <a:off x="1260700" y="972900"/>
            <a:ext cx="6845400" cy="3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500">
              <a:solidFill>
                <a:srgbClr val="595959"/>
              </a:solidFill>
            </a:endParaRPr>
          </a:p>
          <a:p>
            <a:pPr indent="0" lvl="0" marL="0" rtl="0" algn="l">
              <a:lnSpc>
                <a:spcPct val="115000"/>
              </a:lnSpc>
              <a:spcBef>
                <a:spcPts val="0"/>
              </a:spcBef>
              <a:spcAft>
                <a:spcPts val="0"/>
              </a:spcAft>
              <a:buClr>
                <a:schemeClr val="dk1"/>
              </a:buClr>
              <a:buSzPts val="1100"/>
              <a:buFont typeface="Arial"/>
              <a:buNone/>
            </a:pPr>
            <a:r>
              <a:rPr b="1" lang="fr" sz="2000">
                <a:solidFill>
                  <a:srgbClr val="595959"/>
                </a:solidFill>
              </a:rPr>
              <a:t>High-Performance Computing</a:t>
            </a:r>
            <a:r>
              <a:rPr lang="fr" sz="2000">
                <a:solidFill>
                  <a:srgbClr val="595959"/>
                </a:solidFill>
              </a:rPr>
              <a:t>: clusters of servers doing intensive computation — scientific simulation, AI training, rendering.</a:t>
            </a:r>
            <a:endParaRPr sz="2000">
              <a:solidFill>
                <a:srgbClr val="595959"/>
              </a:solidFill>
            </a:endParaRPr>
          </a:p>
          <a:p>
            <a:pPr indent="0" lvl="0" marL="0" rtl="0" algn="l">
              <a:lnSpc>
                <a:spcPct val="115000"/>
              </a:lnSpc>
              <a:spcBef>
                <a:spcPts val="0"/>
              </a:spcBef>
              <a:spcAft>
                <a:spcPts val="0"/>
              </a:spcAft>
              <a:buClr>
                <a:schemeClr val="dk1"/>
              </a:buClr>
              <a:buSzPts val="1100"/>
              <a:buFont typeface="Arial"/>
              <a:buNone/>
            </a:pPr>
            <a:r>
              <a:rPr lang="fr" sz="2000">
                <a:solidFill>
                  <a:srgbClr val="595959"/>
                </a:solidFill>
              </a:rPr>
              <a:t>Whatever the workload, every Watt of electricity going in over comes back out as heat.</a:t>
            </a:r>
            <a:endParaRPr sz="2000">
              <a:solidFill>
                <a:srgbClr val="595959"/>
              </a:solidFill>
            </a:endParaRPr>
          </a:p>
          <a:p>
            <a:pPr indent="0" lvl="0" marL="0" rtl="0" algn="l">
              <a:lnSpc>
                <a:spcPct val="115000"/>
              </a:lnSpc>
              <a:spcBef>
                <a:spcPts val="0"/>
              </a:spcBef>
              <a:spcAft>
                <a:spcPts val="0"/>
              </a:spcAft>
              <a:buClr>
                <a:schemeClr val="dk1"/>
              </a:buClr>
              <a:buSzPts val="1100"/>
              <a:buFont typeface="Arial"/>
              <a:buNone/>
            </a:pPr>
            <a:r>
              <a:t/>
            </a:r>
            <a:endParaRPr sz="2000">
              <a:solidFill>
                <a:srgbClr val="595959"/>
              </a:solidFill>
            </a:endParaRPr>
          </a:p>
          <a:p>
            <a:pPr indent="0" lvl="0" marL="0" rtl="0" algn="l">
              <a:lnSpc>
                <a:spcPct val="115000"/>
              </a:lnSpc>
              <a:spcBef>
                <a:spcPts val="0"/>
              </a:spcBef>
              <a:spcAft>
                <a:spcPts val="0"/>
              </a:spcAft>
              <a:buClr>
                <a:schemeClr val="dk1"/>
              </a:buClr>
              <a:buSzPts val="1100"/>
              <a:buFont typeface="Arial"/>
              <a:buNone/>
            </a:pPr>
            <a:r>
              <a:t/>
            </a:r>
            <a:endParaRPr sz="2000">
              <a:solidFill>
                <a:srgbClr val="595959"/>
              </a:solidFill>
            </a:endParaRPr>
          </a:p>
          <a:p>
            <a:pPr indent="0" lvl="0" marL="0" rtl="0" algn="l">
              <a:lnSpc>
                <a:spcPct val="115000"/>
              </a:lnSpc>
              <a:spcBef>
                <a:spcPts val="0"/>
              </a:spcBef>
              <a:spcAft>
                <a:spcPts val="0"/>
              </a:spcAft>
              <a:buClr>
                <a:schemeClr val="dk1"/>
              </a:buClr>
              <a:buSzPts val="1100"/>
              <a:buFont typeface="Arial"/>
              <a:buNone/>
            </a:pPr>
            <a:r>
              <a:t/>
            </a:r>
            <a:endParaRPr sz="2000">
              <a:solidFill>
                <a:srgbClr val="595959"/>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nvSpPr>
        <p:spPr>
          <a:xfrm>
            <a:off x="225775" y="157675"/>
            <a:ext cx="6105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Chip level</a:t>
            </a:r>
            <a:endParaRPr sz="1800">
              <a:solidFill>
                <a:schemeClr val="dk1"/>
              </a:solidFill>
              <a:latin typeface="Work Sans Light"/>
              <a:ea typeface="Work Sans Light"/>
              <a:cs typeface="Work Sans Light"/>
              <a:sym typeface="Work Sans Light"/>
            </a:endParaRPr>
          </a:p>
        </p:txBody>
      </p:sp>
      <p:cxnSp>
        <p:nvCxnSpPr>
          <p:cNvPr id="98" name="Google Shape;98;p19"/>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pic>
        <p:nvPicPr>
          <p:cNvPr id="99" name="Google Shape;99;p19"/>
          <p:cNvPicPr preferRelativeResize="0"/>
          <p:nvPr/>
        </p:nvPicPr>
        <p:blipFill rotWithShape="1">
          <a:blip r:embed="rId3">
            <a:alphaModFix/>
          </a:blip>
          <a:srcRect b="0" l="0" r="0" t="4021"/>
          <a:stretch/>
        </p:blipFill>
        <p:spPr>
          <a:xfrm>
            <a:off x="1128523" y="1041959"/>
            <a:ext cx="5581875" cy="3429274"/>
          </a:xfrm>
          <a:prstGeom prst="rect">
            <a:avLst/>
          </a:prstGeom>
          <a:noFill/>
          <a:ln>
            <a:noFill/>
          </a:ln>
        </p:spPr>
      </p:pic>
      <p:sp>
        <p:nvSpPr>
          <p:cNvPr id="100" name="Google Shape;100;p19"/>
          <p:cNvSpPr txBox="1"/>
          <p:nvPr/>
        </p:nvSpPr>
        <p:spPr>
          <a:xfrm>
            <a:off x="1153762" y="4471224"/>
            <a:ext cx="5531400" cy="345000"/>
          </a:xfrm>
          <a:prstGeom prst="rect">
            <a:avLst/>
          </a:prstGeom>
          <a:noFill/>
          <a:ln>
            <a:noFill/>
          </a:ln>
        </p:spPr>
        <p:txBody>
          <a:bodyPr anchorCtr="0" anchor="t" bIns="126550" lIns="126550" spcFirstLastPara="1" rIns="126550" wrap="square" tIns="126550">
            <a:noAutofit/>
          </a:bodyPr>
          <a:lstStyle/>
          <a:p>
            <a:pPr indent="0" lvl="0" marL="0" rtl="0" algn="ctr">
              <a:spcBef>
                <a:spcPts val="0"/>
              </a:spcBef>
              <a:spcAft>
                <a:spcPts val="0"/>
              </a:spcAft>
              <a:buNone/>
            </a:pPr>
            <a:r>
              <a:rPr b="1" i="1" lang="fr" sz="1384">
                <a:solidFill>
                  <a:schemeClr val="dk2"/>
                </a:solidFill>
                <a:latin typeface="Montserrat"/>
                <a:ea typeface="Montserrat"/>
                <a:cs typeface="Montserrat"/>
                <a:sym typeface="Montserrat"/>
              </a:rPr>
              <a:t>Evolution of Intel high-end CPUs TDP (in W)</a:t>
            </a:r>
            <a:endParaRPr b="1" i="1" sz="1384">
              <a:solidFill>
                <a:schemeClr val="dk2"/>
              </a:solidFill>
              <a:latin typeface="Montserrat"/>
              <a:ea typeface="Montserrat"/>
              <a:cs typeface="Montserrat"/>
              <a:sym typeface="Montserrat"/>
            </a:endParaRPr>
          </a:p>
        </p:txBody>
      </p:sp>
      <p:sp>
        <p:nvSpPr>
          <p:cNvPr id="101" name="Google Shape;101;p19"/>
          <p:cNvSpPr txBox="1"/>
          <p:nvPr/>
        </p:nvSpPr>
        <p:spPr>
          <a:xfrm>
            <a:off x="330050" y="640350"/>
            <a:ext cx="8918100" cy="338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fr" sz="1000">
                <a:solidFill>
                  <a:srgbClr val="00ACE9"/>
                </a:solidFill>
                <a:latin typeface="Work Sans"/>
                <a:ea typeface="Work Sans"/>
                <a:cs typeface="Work Sans"/>
                <a:sym typeface="Work Sans"/>
              </a:rPr>
              <a:t>Challenges</a:t>
            </a:r>
            <a:r>
              <a:rPr b="1" lang="fr" sz="1000">
                <a:solidFill>
                  <a:srgbClr val="00ACE9"/>
                </a:solidFill>
                <a:latin typeface="Work Sans"/>
                <a:ea typeface="Work Sans"/>
                <a:cs typeface="Work Sans"/>
                <a:sym typeface="Work Sans"/>
              </a:rPr>
              <a:t>: Increase in carbon footprint of the Compute sector - CPU level</a:t>
            </a:r>
            <a:endParaRPr b="1" sz="1000">
              <a:solidFill>
                <a:srgbClr val="00ACE9"/>
              </a:solidFill>
              <a:latin typeface="Work Sans"/>
              <a:ea typeface="Work Sans"/>
              <a:cs typeface="Work Sans"/>
              <a:sym typeface="Work Sans"/>
            </a:endParaRPr>
          </a:p>
        </p:txBody>
      </p:sp>
      <p:sp>
        <p:nvSpPr>
          <p:cNvPr id="102" name="Google Shape;102;p19"/>
          <p:cNvSpPr/>
          <p:nvPr/>
        </p:nvSpPr>
        <p:spPr>
          <a:xfrm>
            <a:off x="6872750" y="979050"/>
            <a:ext cx="2166600" cy="3484200"/>
          </a:xfrm>
          <a:prstGeom prst="roundRect">
            <a:avLst>
              <a:gd fmla="val 3415" name="adj"/>
            </a:avLst>
          </a:prstGeom>
          <a:noFill/>
          <a:ln cap="flat" cmpd="sng" w="19050">
            <a:solidFill>
              <a:srgbClr val="00AC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Light"/>
              <a:ea typeface="Work Sans Light"/>
              <a:cs typeface="Work Sans Light"/>
              <a:sym typeface="Work Sans Light"/>
            </a:endParaRPr>
          </a:p>
        </p:txBody>
      </p:sp>
      <p:sp>
        <p:nvSpPr>
          <p:cNvPr id="103" name="Google Shape;103;p19"/>
          <p:cNvSpPr txBox="1"/>
          <p:nvPr/>
        </p:nvSpPr>
        <p:spPr>
          <a:xfrm>
            <a:off x="6904688" y="965586"/>
            <a:ext cx="2102700" cy="3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1500">
              <a:solidFill>
                <a:srgbClr val="595959"/>
              </a:solidFill>
            </a:endParaRPr>
          </a:p>
          <a:p>
            <a:pPr indent="0" lvl="0" marL="0" rtl="0" algn="l">
              <a:lnSpc>
                <a:spcPct val="115000"/>
              </a:lnSpc>
              <a:spcBef>
                <a:spcPts val="0"/>
              </a:spcBef>
              <a:spcAft>
                <a:spcPts val="0"/>
              </a:spcAft>
              <a:buClr>
                <a:schemeClr val="dk1"/>
              </a:buClr>
              <a:buSzPts val="1100"/>
              <a:buFont typeface="Arial"/>
              <a:buNone/>
            </a:pPr>
            <a:r>
              <a:rPr lang="fr">
                <a:solidFill>
                  <a:srgbClr val="595959"/>
                </a:solidFill>
              </a:rPr>
              <a:t>Top-end CPU power need has roughly tripled over the last two chip generations — more heat concentrated in the same footprint, which is both a cooling issue and more energy available to </a:t>
            </a:r>
            <a:r>
              <a:rPr lang="fr">
                <a:solidFill>
                  <a:srgbClr val="595959"/>
                </a:solidFill>
              </a:rPr>
              <a:t>recapture</a:t>
            </a:r>
            <a:endParaRPr>
              <a:solidFill>
                <a:srgbClr val="595959"/>
              </a:solidFill>
            </a:endParaRPr>
          </a:p>
          <a:p>
            <a:pPr indent="0" lvl="0" marL="0" rtl="0" algn="l">
              <a:lnSpc>
                <a:spcPct val="115000"/>
              </a:lnSpc>
              <a:spcBef>
                <a:spcPts val="0"/>
              </a:spcBef>
              <a:spcAft>
                <a:spcPts val="0"/>
              </a:spcAft>
              <a:buClr>
                <a:schemeClr val="dk1"/>
              </a:buClr>
              <a:buSzPts val="1100"/>
              <a:buFont typeface="Arial"/>
              <a:buNone/>
            </a:pPr>
            <a:r>
              <a:t/>
            </a:r>
            <a:endParaRPr sz="2000">
              <a:solidFill>
                <a:srgbClr val="595959"/>
              </a:solidFill>
            </a:endParaRPr>
          </a:p>
          <a:p>
            <a:pPr indent="0" lvl="0" marL="0" rtl="0" algn="l">
              <a:lnSpc>
                <a:spcPct val="115000"/>
              </a:lnSpc>
              <a:spcBef>
                <a:spcPts val="0"/>
              </a:spcBef>
              <a:spcAft>
                <a:spcPts val="0"/>
              </a:spcAft>
              <a:buClr>
                <a:schemeClr val="dk1"/>
              </a:buClr>
              <a:buSzPts val="1100"/>
              <a:buFont typeface="Arial"/>
              <a:buNone/>
            </a:pPr>
            <a:r>
              <a:t/>
            </a:r>
            <a:endParaRPr sz="2000">
              <a:solidFill>
                <a:srgbClr val="59595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nvSpPr>
        <p:spPr>
          <a:xfrm>
            <a:off x="225775" y="157675"/>
            <a:ext cx="8228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Data Center Level</a:t>
            </a:r>
            <a:endParaRPr sz="1800">
              <a:solidFill>
                <a:schemeClr val="dk1"/>
              </a:solidFill>
              <a:latin typeface="Work Sans Light"/>
              <a:ea typeface="Work Sans Light"/>
              <a:cs typeface="Work Sans Light"/>
              <a:sym typeface="Work Sans Light"/>
            </a:endParaRPr>
          </a:p>
        </p:txBody>
      </p:sp>
      <p:cxnSp>
        <p:nvCxnSpPr>
          <p:cNvPr id="109" name="Google Shape;109;p20"/>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pic>
        <p:nvPicPr>
          <p:cNvPr id="110" name="Google Shape;110;p20"/>
          <p:cNvPicPr preferRelativeResize="0"/>
          <p:nvPr/>
        </p:nvPicPr>
        <p:blipFill>
          <a:blip r:embed="rId3">
            <a:alphaModFix/>
          </a:blip>
          <a:stretch>
            <a:fillRect/>
          </a:stretch>
        </p:blipFill>
        <p:spPr>
          <a:xfrm>
            <a:off x="993821" y="1587735"/>
            <a:ext cx="3578174" cy="2012726"/>
          </a:xfrm>
          <a:prstGeom prst="rect">
            <a:avLst/>
          </a:prstGeom>
          <a:noFill/>
          <a:ln>
            <a:noFill/>
          </a:ln>
        </p:spPr>
      </p:pic>
      <p:sp>
        <p:nvSpPr>
          <p:cNvPr id="111" name="Google Shape;111;p20"/>
          <p:cNvSpPr txBox="1"/>
          <p:nvPr/>
        </p:nvSpPr>
        <p:spPr>
          <a:xfrm>
            <a:off x="1027613" y="3872561"/>
            <a:ext cx="35106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1800">
                <a:solidFill>
                  <a:schemeClr val="dk1"/>
                </a:solidFill>
              </a:rPr>
              <a:t>Switch DC in Nevada</a:t>
            </a:r>
            <a:endParaRPr b="1" sz="1800">
              <a:solidFill>
                <a:schemeClr val="dk1"/>
              </a:solidFill>
            </a:endParaRPr>
          </a:p>
          <a:p>
            <a:pPr indent="0" lvl="0" marL="0" rtl="0" algn="ctr">
              <a:spcBef>
                <a:spcPts val="0"/>
              </a:spcBef>
              <a:spcAft>
                <a:spcPts val="0"/>
              </a:spcAft>
              <a:buNone/>
            </a:pPr>
            <a:r>
              <a:rPr b="1" lang="fr" sz="1800">
                <a:solidFill>
                  <a:schemeClr val="dk1"/>
                </a:solidFill>
              </a:rPr>
              <a:t>650MW</a:t>
            </a:r>
            <a:endParaRPr b="1" sz="1800">
              <a:solidFill>
                <a:schemeClr val="dk1"/>
              </a:solidFill>
            </a:endParaRPr>
          </a:p>
        </p:txBody>
      </p:sp>
      <p:pic>
        <p:nvPicPr>
          <p:cNvPr id="112" name="Google Shape;112;p20"/>
          <p:cNvPicPr preferRelativeResize="0"/>
          <p:nvPr/>
        </p:nvPicPr>
        <p:blipFill rotWithShape="1">
          <a:blip r:embed="rId4">
            <a:alphaModFix/>
          </a:blip>
          <a:srcRect b="29033" l="0" r="0" t="0"/>
          <a:stretch/>
        </p:blipFill>
        <p:spPr>
          <a:xfrm>
            <a:off x="5728600" y="872236"/>
            <a:ext cx="2482725" cy="2728225"/>
          </a:xfrm>
          <a:prstGeom prst="rect">
            <a:avLst/>
          </a:prstGeom>
          <a:noFill/>
          <a:ln>
            <a:noFill/>
          </a:ln>
        </p:spPr>
      </p:pic>
      <p:sp>
        <p:nvSpPr>
          <p:cNvPr id="113" name="Google Shape;113;p20"/>
          <p:cNvSpPr txBox="1"/>
          <p:nvPr/>
        </p:nvSpPr>
        <p:spPr>
          <a:xfrm>
            <a:off x="5166888" y="3872561"/>
            <a:ext cx="3510600" cy="461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1800">
                <a:solidFill>
                  <a:schemeClr val="dk1"/>
                </a:solidFill>
              </a:rPr>
              <a:t>Meta started building a 1GW DC and plans a 5GW DC</a:t>
            </a:r>
            <a:endParaRPr b="1" sz="1800">
              <a:solidFill>
                <a:schemeClr val="dk1"/>
              </a:solidFill>
            </a:endParaRPr>
          </a:p>
        </p:txBody>
      </p:sp>
      <p:sp>
        <p:nvSpPr>
          <p:cNvPr id="114" name="Google Shape;114;p20"/>
          <p:cNvSpPr txBox="1"/>
          <p:nvPr/>
        </p:nvSpPr>
        <p:spPr>
          <a:xfrm>
            <a:off x="330050" y="640350"/>
            <a:ext cx="8918100" cy="4926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Clr>
                <a:schemeClr val="dk1"/>
              </a:buClr>
              <a:buSzPts val="1100"/>
              <a:buFont typeface="Arial"/>
              <a:buNone/>
            </a:pPr>
            <a:r>
              <a:rPr b="1" lang="fr" sz="1000">
                <a:solidFill>
                  <a:srgbClr val="00ACE9"/>
                </a:solidFill>
                <a:latin typeface="Work Sans"/>
                <a:ea typeface="Work Sans"/>
                <a:cs typeface="Work Sans"/>
                <a:sym typeface="Work Sans"/>
              </a:rPr>
              <a:t>Challenges: Increase in carbon footprint of the Compute sector - Data Center level</a:t>
            </a:r>
            <a:endParaRPr b="1" sz="1000">
              <a:solidFill>
                <a:srgbClr val="00ACE9"/>
              </a:solidFill>
              <a:latin typeface="Work Sans"/>
              <a:ea typeface="Work Sans"/>
              <a:cs typeface="Work Sans"/>
              <a:sym typeface="Work Sans"/>
            </a:endParaRPr>
          </a:p>
          <a:p>
            <a:pPr indent="0" lvl="0" marL="0" rtl="0" algn="l">
              <a:spcBef>
                <a:spcPts val="0"/>
              </a:spcBef>
              <a:spcAft>
                <a:spcPts val="0"/>
              </a:spcAft>
              <a:buNone/>
            </a:pPr>
            <a:r>
              <a:t/>
            </a:r>
            <a:endParaRPr b="1" sz="1000">
              <a:solidFill>
                <a:srgbClr val="00ACE9"/>
              </a:solidFill>
              <a:latin typeface="Work Sans"/>
              <a:ea typeface="Work Sans"/>
              <a:cs typeface="Work Sans"/>
              <a:sym typeface="Work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nvSpPr>
        <p:spPr>
          <a:xfrm>
            <a:off x="225775" y="157675"/>
            <a:ext cx="6105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Context</a:t>
            </a:r>
            <a:endParaRPr sz="1800">
              <a:solidFill>
                <a:schemeClr val="dk1"/>
              </a:solidFill>
              <a:latin typeface="Work Sans Light"/>
              <a:ea typeface="Work Sans Light"/>
              <a:cs typeface="Work Sans Light"/>
              <a:sym typeface="Work Sans Light"/>
            </a:endParaRPr>
          </a:p>
        </p:txBody>
      </p:sp>
      <p:cxnSp>
        <p:nvCxnSpPr>
          <p:cNvPr id="120" name="Google Shape;120;p21"/>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121" name="Google Shape;121;p21"/>
          <p:cNvSpPr txBox="1"/>
          <p:nvPr/>
        </p:nvSpPr>
        <p:spPr>
          <a:xfrm>
            <a:off x="330050" y="640350"/>
            <a:ext cx="8918100" cy="338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fr" sz="1000">
                <a:solidFill>
                  <a:srgbClr val="00ACE9"/>
                </a:solidFill>
                <a:latin typeface="Work Sans"/>
                <a:ea typeface="Work Sans"/>
                <a:cs typeface="Work Sans"/>
                <a:sym typeface="Work Sans"/>
              </a:rPr>
              <a:t>EU Legislation</a:t>
            </a:r>
            <a:endParaRPr b="1" sz="1000">
              <a:solidFill>
                <a:srgbClr val="00ACE9"/>
              </a:solidFill>
              <a:latin typeface="Work Sans"/>
              <a:ea typeface="Work Sans"/>
              <a:cs typeface="Work Sans"/>
              <a:sym typeface="Work Sans"/>
            </a:endParaRPr>
          </a:p>
        </p:txBody>
      </p:sp>
      <p:sp>
        <p:nvSpPr>
          <p:cNvPr id="122" name="Google Shape;122;p21"/>
          <p:cNvSpPr txBox="1"/>
          <p:nvPr/>
        </p:nvSpPr>
        <p:spPr>
          <a:xfrm>
            <a:off x="547200" y="1184425"/>
            <a:ext cx="4741800" cy="337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600">
                <a:solidFill>
                  <a:schemeClr val="dk2"/>
                </a:solidFill>
              </a:rPr>
              <a:t>Carbon footprint always rising</a:t>
            </a:r>
            <a:endParaRPr sz="1600">
              <a:solidFill>
                <a:schemeClr val="dk2"/>
              </a:solidFill>
            </a:endParaRPr>
          </a:p>
          <a:p>
            <a:pPr indent="0" lvl="0" marL="0" rtl="0" algn="l">
              <a:spcBef>
                <a:spcPts val="0"/>
              </a:spcBef>
              <a:spcAft>
                <a:spcPts val="0"/>
              </a:spcAft>
              <a:buNone/>
            </a:pPr>
            <a:r>
              <a:t/>
            </a:r>
            <a:endParaRPr sz="1600">
              <a:solidFill>
                <a:schemeClr val="dk2"/>
              </a:solidFill>
            </a:endParaRPr>
          </a:p>
          <a:p>
            <a:pPr indent="0" lvl="0" marL="0" rtl="0" algn="l">
              <a:spcBef>
                <a:spcPts val="0"/>
              </a:spcBef>
              <a:spcAft>
                <a:spcPts val="0"/>
              </a:spcAft>
              <a:buNone/>
            </a:pPr>
            <a:r>
              <a:rPr lang="fr" sz="1600">
                <a:solidFill>
                  <a:schemeClr val="dk2"/>
                </a:solidFill>
              </a:rPr>
              <a:t>Increase in energy demand with AI rise - Beyond carbon, the binding constraint is increasingly physical: finding megawatts of available grid connection for new compute capacity is getting harder in most of Europe</a:t>
            </a:r>
            <a:endParaRPr sz="1600">
              <a:solidFill>
                <a:schemeClr val="dk2"/>
              </a:solidFill>
            </a:endParaRPr>
          </a:p>
          <a:p>
            <a:pPr indent="0" lvl="0" marL="0" rtl="0" algn="l">
              <a:spcBef>
                <a:spcPts val="0"/>
              </a:spcBef>
              <a:spcAft>
                <a:spcPts val="0"/>
              </a:spcAft>
              <a:buNone/>
            </a:pPr>
            <a:r>
              <a:t/>
            </a:r>
            <a:endParaRPr sz="1600">
              <a:solidFill>
                <a:schemeClr val="dk2"/>
              </a:solidFill>
            </a:endParaRPr>
          </a:p>
          <a:p>
            <a:pPr indent="0" lvl="0" marL="0" rtl="0" algn="l">
              <a:spcBef>
                <a:spcPts val="0"/>
              </a:spcBef>
              <a:spcAft>
                <a:spcPts val="0"/>
              </a:spcAft>
              <a:buNone/>
            </a:pPr>
            <a:r>
              <a:rPr lang="fr" sz="1600">
                <a:solidFill>
                  <a:schemeClr val="dk2"/>
                </a:solidFill>
              </a:rPr>
              <a:t>New laws (German Efficiency Act) to limit surge of carbon footprint DC: </a:t>
            </a:r>
            <a:endParaRPr sz="1600">
              <a:solidFill>
                <a:schemeClr val="dk2"/>
              </a:solidFill>
            </a:endParaRPr>
          </a:p>
          <a:p>
            <a:pPr indent="-330200" lvl="0" marL="457200" rtl="0" algn="l">
              <a:spcBef>
                <a:spcPts val="0"/>
              </a:spcBef>
              <a:spcAft>
                <a:spcPts val="0"/>
              </a:spcAft>
              <a:buClr>
                <a:schemeClr val="dk2"/>
              </a:buClr>
              <a:buSzPts val="1600"/>
              <a:buChar char="●"/>
            </a:pPr>
            <a:r>
              <a:rPr lang="fr" sz="1600">
                <a:solidFill>
                  <a:schemeClr val="dk2"/>
                </a:solidFill>
              </a:rPr>
              <a:t>15% reused waste heat for data centers starting operation from July 1, 2026</a:t>
            </a:r>
            <a:endParaRPr sz="1600">
              <a:solidFill>
                <a:schemeClr val="dk2"/>
              </a:solidFill>
            </a:endParaRPr>
          </a:p>
          <a:p>
            <a:pPr indent="-330200" lvl="0" marL="457200" rtl="0" algn="l">
              <a:spcBef>
                <a:spcPts val="0"/>
              </a:spcBef>
              <a:spcAft>
                <a:spcPts val="0"/>
              </a:spcAft>
              <a:buClr>
                <a:schemeClr val="dk2"/>
              </a:buClr>
              <a:buSzPts val="1600"/>
              <a:buChar char="●"/>
            </a:pPr>
            <a:r>
              <a:rPr lang="fr" sz="1600">
                <a:solidFill>
                  <a:schemeClr val="dk2"/>
                </a:solidFill>
              </a:rPr>
              <a:t>20% for those starting from July 1, 2028</a:t>
            </a:r>
            <a:endParaRPr sz="1600">
              <a:solidFill>
                <a:schemeClr val="dk2"/>
              </a:solidFill>
            </a:endParaRPr>
          </a:p>
        </p:txBody>
      </p:sp>
      <p:sp>
        <p:nvSpPr>
          <p:cNvPr id="123" name="Google Shape;123;p21"/>
          <p:cNvSpPr txBox="1"/>
          <p:nvPr/>
        </p:nvSpPr>
        <p:spPr>
          <a:xfrm>
            <a:off x="5982700" y="900100"/>
            <a:ext cx="2580300" cy="38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100">
                <a:solidFill>
                  <a:schemeClr val="dk2"/>
                </a:solidFill>
              </a:rPr>
              <a:t>German Efficiency Act extract:</a:t>
            </a:r>
            <a:endParaRPr sz="1100">
              <a:solidFill>
                <a:schemeClr val="dk2"/>
              </a:solidFill>
            </a:endParaRPr>
          </a:p>
          <a:p>
            <a:pPr indent="0" lvl="0" marL="0" rtl="0" algn="l">
              <a:spcBef>
                <a:spcPts val="0"/>
              </a:spcBef>
              <a:spcAft>
                <a:spcPts val="0"/>
              </a:spcAft>
              <a:buNone/>
            </a:pPr>
            <a:r>
              <a:rPr lang="fr" sz="1300">
                <a:solidFill>
                  <a:schemeClr val="dk2"/>
                </a:solidFill>
              </a:rPr>
              <a:t>In addition, an energy reuse factor (ERF) has been imposed specifically on data centers: Data centers that start operations on or after July 1, 2026, must be constructed and operated to achieve an ERF of at least 10%; data centers that start operating on or after July 1, 2027, must achieve a projected ERF of 15%; and data centers that start operating after July 1, 2028, must achieve a projected ERF of 20%. The requirements are not to be achieved on an annual average basis until two years after the start of operations.</a:t>
            </a:r>
            <a:endParaRPr sz="13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2"/>
          <p:cNvSpPr txBox="1"/>
          <p:nvPr/>
        </p:nvSpPr>
        <p:spPr>
          <a:xfrm>
            <a:off x="225775" y="157675"/>
            <a:ext cx="6105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Summary</a:t>
            </a:r>
            <a:endParaRPr sz="1800">
              <a:solidFill>
                <a:schemeClr val="dk1"/>
              </a:solidFill>
              <a:latin typeface="Work Sans Light"/>
              <a:ea typeface="Work Sans Light"/>
              <a:cs typeface="Work Sans Light"/>
              <a:sym typeface="Work Sans Light"/>
            </a:endParaRPr>
          </a:p>
        </p:txBody>
      </p:sp>
      <p:cxnSp>
        <p:nvCxnSpPr>
          <p:cNvPr id="129" name="Google Shape;129;p22"/>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130" name="Google Shape;130;p22"/>
          <p:cNvSpPr/>
          <p:nvPr/>
        </p:nvSpPr>
        <p:spPr>
          <a:xfrm>
            <a:off x="972225" y="888550"/>
            <a:ext cx="7341000" cy="3782700"/>
          </a:xfrm>
          <a:prstGeom prst="roundRect">
            <a:avLst>
              <a:gd fmla="val 3415" name="adj"/>
            </a:avLst>
          </a:prstGeom>
          <a:noFill/>
          <a:ln cap="flat" cmpd="sng" w="19050">
            <a:solidFill>
              <a:srgbClr val="00AC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Light"/>
              <a:ea typeface="Work Sans Light"/>
              <a:cs typeface="Work Sans Light"/>
              <a:sym typeface="Work Sans Light"/>
            </a:endParaRPr>
          </a:p>
        </p:txBody>
      </p:sp>
      <p:sp>
        <p:nvSpPr>
          <p:cNvPr id="131" name="Google Shape;131;p22"/>
          <p:cNvSpPr txBox="1"/>
          <p:nvPr/>
        </p:nvSpPr>
        <p:spPr>
          <a:xfrm>
            <a:off x="1260700" y="972899"/>
            <a:ext cx="7125300" cy="3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 sz="2000">
                <a:solidFill>
                  <a:srgbClr val="595959"/>
                </a:solidFill>
              </a:rPr>
              <a:t>Context</a:t>
            </a:r>
            <a:endParaRPr b="1" sz="2000">
              <a:solidFill>
                <a:srgbClr val="00ACE9"/>
              </a:solidFill>
            </a:endParaRPr>
          </a:p>
          <a:p>
            <a:pPr indent="0" lvl="0" marL="0" rtl="0" algn="l">
              <a:lnSpc>
                <a:spcPct val="115000"/>
              </a:lnSpc>
              <a:spcBef>
                <a:spcPts val="0"/>
              </a:spcBef>
              <a:spcAft>
                <a:spcPts val="0"/>
              </a:spcAft>
              <a:buNone/>
            </a:pPr>
            <a:r>
              <a:rPr lang="fr" sz="1500">
                <a:solidFill>
                  <a:srgbClr val="595959"/>
                </a:solidFill>
              </a:rPr>
              <a:t>	What is HPC</a:t>
            </a:r>
            <a:r>
              <a:rPr lang="fr" sz="1500">
                <a:solidFill>
                  <a:srgbClr val="595959"/>
                </a:solidFill>
              </a:rPr>
              <a:t>?</a:t>
            </a:r>
            <a:endParaRPr sz="1500">
              <a:solidFill>
                <a:srgbClr val="595959"/>
              </a:solidFill>
            </a:endParaRPr>
          </a:p>
          <a:p>
            <a:pPr indent="457200" lvl="0" marL="0" rtl="0" algn="l">
              <a:lnSpc>
                <a:spcPct val="115000"/>
              </a:lnSpc>
              <a:spcBef>
                <a:spcPts val="0"/>
              </a:spcBef>
              <a:spcAft>
                <a:spcPts val="0"/>
              </a:spcAft>
              <a:buNone/>
            </a:pPr>
            <a:r>
              <a:rPr lang="fr" sz="1500">
                <a:solidFill>
                  <a:srgbClr val="595959"/>
                </a:solidFill>
              </a:rPr>
              <a:t>The carbon footprint of digital technology</a:t>
            </a:r>
            <a:endParaRPr sz="1500">
              <a:solidFill>
                <a:srgbClr val="595959"/>
              </a:solidFill>
            </a:endParaRPr>
          </a:p>
          <a:p>
            <a:pPr indent="0" lvl="0" marL="0" rtl="0" algn="l">
              <a:lnSpc>
                <a:spcPct val="115000"/>
              </a:lnSpc>
              <a:spcBef>
                <a:spcPts val="0"/>
              </a:spcBef>
              <a:spcAft>
                <a:spcPts val="0"/>
              </a:spcAft>
              <a:buNone/>
            </a:pPr>
            <a:r>
              <a:t/>
            </a:r>
            <a:endParaRPr sz="1500">
              <a:solidFill>
                <a:srgbClr val="595959"/>
              </a:solidFill>
            </a:endParaRPr>
          </a:p>
          <a:p>
            <a:pPr indent="0" lvl="0" marL="0" rtl="0" algn="l">
              <a:lnSpc>
                <a:spcPct val="115000"/>
              </a:lnSpc>
              <a:spcBef>
                <a:spcPts val="0"/>
              </a:spcBef>
              <a:spcAft>
                <a:spcPts val="0"/>
              </a:spcAft>
              <a:buNone/>
            </a:pPr>
            <a:r>
              <a:rPr b="1" lang="fr" sz="2000">
                <a:solidFill>
                  <a:srgbClr val="00ACE9"/>
                </a:solidFill>
              </a:rPr>
              <a:t>The Qarnot model </a:t>
            </a:r>
            <a:endParaRPr sz="2000">
              <a:solidFill>
                <a:srgbClr val="595959"/>
              </a:solidFill>
            </a:endParaRPr>
          </a:p>
          <a:p>
            <a:pPr indent="0" lvl="0" marL="0" rtl="0" algn="l">
              <a:lnSpc>
                <a:spcPct val="115000"/>
              </a:lnSpc>
              <a:spcBef>
                <a:spcPts val="0"/>
              </a:spcBef>
              <a:spcAft>
                <a:spcPts val="0"/>
              </a:spcAft>
              <a:buNone/>
            </a:pPr>
            <a:r>
              <a:t/>
            </a:r>
            <a:endParaRPr sz="1500">
              <a:solidFill>
                <a:srgbClr val="595959"/>
              </a:solidFill>
            </a:endParaRPr>
          </a:p>
          <a:p>
            <a:pPr indent="0" lvl="0" marL="0" rtl="0" algn="l">
              <a:lnSpc>
                <a:spcPct val="115000"/>
              </a:lnSpc>
              <a:spcBef>
                <a:spcPts val="0"/>
              </a:spcBef>
              <a:spcAft>
                <a:spcPts val="0"/>
              </a:spcAft>
              <a:buClr>
                <a:schemeClr val="dk1"/>
              </a:buClr>
              <a:buSzPts val="1100"/>
              <a:buFont typeface="Arial"/>
              <a:buNone/>
            </a:pPr>
            <a:r>
              <a:rPr lang="fr" sz="2000">
                <a:solidFill>
                  <a:schemeClr val="dk2"/>
                </a:solidFill>
              </a:rPr>
              <a:t>Technical Challenges</a:t>
            </a:r>
            <a:endParaRPr sz="2000">
              <a:solidFill>
                <a:schemeClr val="dk2"/>
              </a:solidFill>
            </a:endParaRPr>
          </a:p>
          <a:p>
            <a:pPr indent="457200" lvl="0" marL="0" rtl="0" algn="l">
              <a:lnSpc>
                <a:spcPct val="115000"/>
              </a:lnSpc>
              <a:spcBef>
                <a:spcPts val="0"/>
              </a:spcBef>
              <a:spcAft>
                <a:spcPts val="0"/>
              </a:spcAft>
              <a:buClr>
                <a:schemeClr val="dk1"/>
              </a:buClr>
              <a:buSzPts val="1100"/>
              <a:buFont typeface="Arial"/>
              <a:buNone/>
            </a:pPr>
            <a:r>
              <a:rPr lang="fr" sz="1500">
                <a:solidFill>
                  <a:schemeClr val="dk2"/>
                </a:solidFill>
              </a:rPr>
              <a:t>Heat-reusing system</a:t>
            </a:r>
            <a:endParaRPr sz="1500">
              <a:solidFill>
                <a:schemeClr val="dk2"/>
              </a:solidFill>
            </a:endParaRPr>
          </a:p>
          <a:p>
            <a:pPr indent="457200" lvl="0" marL="0" rtl="0" algn="l">
              <a:lnSpc>
                <a:spcPct val="115000"/>
              </a:lnSpc>
              <a:spcBef>
                <a:spcPts val="0"/>
              </a:spcBef>
              <a:spcAft>
                <a:spcPts val="0"/>
              </a:spcAft>
              <a:buClr>
                <a:schemeClr val="dk1"/>
              </a:buClr>
              <a:buSzPts val="1100"/>
              <a:buFont typeface="Arial"/>
              <a:buNone/>
            </a:pPr>
            <a:r>
              <a:rPr lang="fr" sz="1500">
                <a:solidFill>
                  <a:schemeClr val="dk2"/>
                </a:solidFill>
              </a:rPr>
              <a:t>Align the heat demand to the compute offer</a:t>
            </a:r>
            <a:endParaRPr sz="1500">
              <a:solidFill>
                <a:schemeClr val="dk2"/>
              </a:solidFill>
            </a:endParaRPr>
          </a:p>
          <a:p>
            <a:pPr indent="457200" lvl="0" marL="0" rtl="0" algn="l">
              <a:lnSpc>
                <a:spcPct val="115000"/>
              </a:lnSpc>
              <a:spcBef>
                <a:spcPts val="0"/>
              </a:spcBef>
              <a:spcAft>
                <a:spcPts val="0"/>
              </a:spcAft>
              <a:buClr>
                <a:schemeClr val="dk1"/>
              </a:buClr>
              <a:buSzPts val="1100"/>
              <a:buFont typeface="Arial"/>
              <a:buNone/>
            </a:pPr>
            <a:r>
              <a:rPr lang="fr" sz="1500">
                <a:solidFill>
                  <a:schemeClr val="dk2"/>
                </a:solidFill>
              </a:rPr>
              <a:t>Re-use the heat while keeping top-level performances</a:t>
            </a:r>
            <a:endParaRPr sz="2000">
              <a:solidFill>
                <a:srgbClr val="595959"/>
              </a:solidFill>
            </a:endParaRPr>
          </a:p>
          <a:p>
            <a:pPr indent="0" lvl="0" marL="0" rtl="0" algn="l">
              <a:lnSpc>
                <a:spcPct val="115000"/>
              </a:lnSpc>
              <a:spcBef>
                <a:spcPts val="0"/>
              </a:spcBef>
              <a:spcAft>
                <a:spcPts val="0"/>
              </a:spcAft>
              <a:buNone/>
            </a:pPr>
            <a:r>
              <a:t/>
            </a:r>
            <a:endParaRPr sz="1500">
              <a:solidFill>
                <a:srgbClr val="595959"/>
              </a:solidFill>
            </a:endParaRPr>
          </a:p>
          <a:p>
            <a:pPr indent="0" lvl="0" marL="0" rtl="0" algn="l">
              <a:lnSpc>
                <a:spcPct val="115000"/>
              </a:lnSpc>
              <a:spcBef>
                <a:spcPts val="0"/>
              </a:spcBef>
              <a:spcAft>
                <a:spcPts val="0"/>
              </a:spcAft>
              <a:buNone/>
            </a:pPr>
            <a:r>
              <a:rPr lang="fr" sz="2000">
                <a:solidFill>
                  <a:srgbClr val="595959"/>
                </a:solidFill>
              </a:rPr>
              <a:t>What comes next?</a:t>
            </a:r>
            <a:endParaRPr sz="2000">
              <a:solidFill>
                <a:srgbClr val="59595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23"/>
          <p:cNvPicPr preferRelativeResize="0"/>
          <p:nvPr/>
        </p:nvPicPr>
        <p:blipFill rotWithShape="1">
          <a:blip r:embed="rId3">
            <a:alphaModFix/>
          </a:blip>
          <a:srcRect b="28474" l="4899" r="68762" t="50154"/>
          <a:stretch/>
        </p:blipFill>
        <p:spPr>
          <a:xfrm>
            <a:off x="2092225" y="1298363"/>
            <a:ext cx="1546888" cy="1091100"/>
          </a:xfrm>
          <a:prstGeom prst="rect">
            <a:avLst/>
          </a:prstGeom>
          <a:noFill/>
          <a:ln>
            <a:noFill/>
          </a:ln>
        </p:spPr>
      </p:pic>
      <p:pic>
        <p:nvPicPr>
          <p:cNvPr id="137" name="Google Shape;137;p23"/>
          <p:cNvPicPr preferRelativeResize="0"/>
          <p:nvPr/>
        </p:nvPicPr>
        <p:blipFill>
          <a:blip r:embed="rId4">
            <a:alphaModFix/>
          </a:blip>
          <a:stretch>
            <a:fillRect/>
          </a:stretch>
        </p:blipFill>
        <p:spPr>
          <a:xfrm>
            <a:off x="4880647" y="1341400"/>
            <a:ext cx="1656678" cy="1091099"/>
          </a:xfrm>
          <a:prstGeom prst="rect">
            <a:avLst/>
          </a:prstGeom>
          <a:noFill/>
          <a:ln>
            <a:noFill/>
          </a:ln>
        </p:spPr>
      </p:pic>
      <p:grpSp>
        <p:nvGrpSpPr>
          <p:cNvPr id="138" name="Google Shape;138;p23"/>
          <p:cNvGrpSpPr/>
          <p:nvPr/>
        </p:nvGrpSpPr>
        <p:grpSpPr>
          <a:xfrm>
            <a:off x="1569830" y="2058312"/>
            <a:ext cx="1123800" cy="1482081"/>
            <a:chOff x="5698230" y="2775475"/>
            <a:chExt cx="1123800" cy="1482081"/>
          </a:xfrm>
        </p:grpSpPr>
        <p:sp>
          <p:nvSpPr>
            <p:cNvPr id="139" name="Google Shape;139;p23"/>
            <p:cNvSpPr/>
            <p:nvPr/>
          </p:nvSpPr>
          <p:spPr>
            <a:xfrm>
              <a:off x="6725730" y="2775475"/>
              <a:ext cx="96300" cy="98400"/>
            </a:xfrm>
            <a:prstGeom prst="ellipse">
              <a:avLst/>
            </a:prstGeom>
            <a:solidFill>
              <a:schemeClr val="lt1"/>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0" name="Google Shape;140;p23"/>
            <p:cNvCxnSpPr>
              <a:stCxn id="139" idx="2"/>
              <a:endCxn id="141" idx="2"/>
            </p:cNvCxnSpPr>
            <p:nvPr/>
          </p:nvCxnSpPr>
          <p:spPr>
            <a:xfrm flipH="1">
              <a:off x="5698230" y="2824675"/>
              <a:ext cx="1027500" cy="990000"/>
            </a:xfrm>
            <a:prstGeom prst="straightConnector1">
              <a:avLst/>
            </a:prstGeom>
            <a:noFill/>
            <a:ln cap="flat" cmpd="sng" w="9525">
              <a:solidFill>
                <a:srgbClr val="595959"/>
              </a:solidFill>
              <a:prstDash val="solid"/>
              <a:round/>
              <a:headEnd len="med" w="med" type="none"/>
              <a:tailEnd len="med" w="med" type="none"/>
            </a:ln>
          </p:spPr>
        </p:cxnSp>
        <p:cxnSp>
          <p:nvCxnSpPr>
            <p:cNvPr id="142" name="Google Shape;142;p23"/>
            <p:cNvCxnSpPr>
              <a:stCxn id="139" idx="6"/>
              <a:endCxn id="141" idx="6"/>
            </p:cNvCxnSpPr>
            <p:nvPr/>
          </p:nvCxnSpPr>
          <p:spPr>
            <a:xfrm flipH="1">
              <a:off x="6565530" y="2824675"/>
              <a:ext cx="256500" cy="990000"/>
            </a:xfrm>
            <a:prstGeom prst="straightConnector1">
              <a:avLst/>
            </a:prstGeom>
            <a:noFill/>
            <a:ln cap="flat" cmpd="sng" w="9525">
              <a:solidFill>
                <a:srgbClr val="595959"/>
              </a:solidFill>
              <a:prstDash val="solid"/>
              <a:round/>
              <a:headEnd len="med" w="med" type="none"/>
              <a:tailEnd len="med" w="med" type="none"/>
            </a:ln>
          </p:spPr>
        </p:cxnSp>
        <p:grpSp>
          <p:nvGrpSpPr>
            <p:cNvPr id="143" name="Google Shape;143;p23"/>
            <p:cNvGrpSpPr/>
            <p:nvPr/>
          </p:nvGrpSpPr>
          <p:grpSpPr>
            <a:xfrm>
              <a:off x="5698277" y="3371570"/>
              <a:ext cx="867367" cy="885986"/>
              <a:chOff x="4786649" y="5043575"/>
              <a:chExt cx="1843500" cy="1843500"/>
            </a:xfrm>
          </p:grpSpPr>
          <p:sp>
            <p:nvSpPr>
              <p:cNvPr id="141" name="Google Shape;141;p23"/>
              <p:cNvSpPr/>
              <p:nvPr/>
            </p:nvSpPr>
            <p:spPr>
              <a:xfrm>
                <a:off x="4786649" y="5043575"/>
                <a:ext cx="1843500" cy="1843500"/>
              </a:xfrm>
              <a:prstGeom prst="ellipse">
                <a:avLst/>
              </a:prstGeom>
              <a:solidFill>
                <a:srgbClr val="FFFFFF"/>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4" name="Google Shape;144;p23"/>
              <p:cNvPicPr preferRelativeResize="0"/>
              <p:nvPr/>
            </p:nvPicPr>
            <p:blipFill>
              <a:blip r:embed="rId5">
                <a:alphaModFix/>
              </a:blip>
              <a:stretch>
                <a:fillRect/>
              </a:stretch>
            </p:blipFill>
            <p:spPr>
              <a:xfrm>
                <a:off x="5034643" y="5234962"/>
                <a:ext cx="1347592" cy="1460773"/>
              </a:xfrm>
              <a:prstGeom prst="rect">
                <a:avLst/>
              </a:prstGeom>
              <a:noFill/>
              <a:ln>
                <a:noFill/>
              </a:ln>
            </p:spPr>
          </p:pic>
        </p:grpSp>
      </p:grpSp>
      <p:grpSp>
        <p:nvGrpSpPr>
          <p:cNvPr id="145" name="Google Shape;145;p23"/>
          <p:cNvGrpSpPr/>
          <p:nvPr/>
        </p:nvGrpSpPr>
        <p:grpSpPr>
          <a:xfrm>
            <a:off x="6286805" y="619370"/>
            <a:ext cx="1287364" cy="1316780"/>
            <a:chOff x="5278280" y="3371570"/>
            <a:chExt cx="1287364" cy="1316780"/>
          </a:xfrm>
        </p:grpSpPr>
        <p:sp>
          <p:nvSpPr>
            <p:cNvPr id="146" name="Google Shape;146;p23"/>
            <p:cNvSpPr/>
            <p:nvPr/>
          </p:nvSpPr>
          <p:spPr>
            <a:xfrm>
              <a:off x="5278280" y="4589950"/>
              <a:ext cx="96300" cy="98400"/>
            </a:xfrm>
            <a:prstGeom prst="ellipse">
              <a:avLst/>
            </a:prstGeom>
            <a:solidFill>
              <a:schemeClr val="lt1"/>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7" name="Google Shape;147;p23"/>
            <p:cNvCxnSpPr>
              <a:stCxn id="146" idx="2"/>
              <a:endCxn id="148" idx="2"/>
            </p:cNvCxnSpPr>
            <p:nvPr/>
          </p:nvCxnSpPr>
          <p:spPr>
            <a:xfrm flipH="1" rot="10800000">
              <a:off x="5278280" y="3814450"/>
              <a:ext cx="420000" cy="824700"/>
            </a:xfrm>
            <a:prstGeom prst="straightConnector1">
              <a:avLst/>
            </a:prstGeom>
            <a:noFill/>
            <a:ln cap="flat" cmpd="sng" w="9525">
              <a:solidFill>
                <a:srgbClr val="595959"/>
              </a:solidFill>
              <a:prstDash val="solid"/>
              <a:round/>
              <a:headEnd len="med" w="med" type="none"/>
              <a:tailEnd len="med" w="med" type="none"/>
            </a:ln>
          </p:spPr>
        </p:cxnSp>
        <p:cxnSp>
          <p:nvCxnSpPr>
            <p:cNvPr id="149" name="Google Shape;149;p23"/>
            <p:cNvCxnSpPr>
              <a:stCxn id="146" idx="6"/>
            </p:cNvCxnSpPr>
            <p:nvPr/>
          </p:nvCxnSpPr>
          <p:spPr>
            <a:xfrm flipH="1" rot="10800000">
              <a:off x="5374580" y="4210450"/>
              <a:ext cx="932100" cy="428700"/>
            </a:xfrm>
            <a:prstGeom prst="straightConnector1">
              <a:avLst/>
            </a:prstGeom>
            <a:noFill/>
            <a:ln cap="flat" cmpd="sng" w="9525">
              <a:solidFill>
                <a:srgbClr val="595959"/>
              </a:solidFill>
              <a:prstDash val="solid"/>
              <a:round/>
              <a:headEnd len="med" w="med" type="none"/>
              <a:tailEnd len="med" w="med" type="none"/>
            </a:ln>
          </p:spPr>
        </p:cxnSp>
        <p:grpSp>
          <p:nvGrpSpPr>
            <p:cNvPr id="150" name="Google Shape;150;p23"/>
            <p:cNvGrpSpPr/>
            <p:nvPr/>
          </p:nvGrpSpPr>
          <p:grpSpPr>
            <a:xfrm>
              <a:off x="5698277" y="3371570"/>
              <a:ext cx="867367" cy="885986"/>
              <a:chOff x="4786649" y="5043575"/>
              <a:chExt cx="1843500" cy="1843500"/>
            </a:xfrm>
          </p:grpSpPr>
          <p:sp>
            <p:nvSpPr>
              <p:cNvPr id="148" name="Google Shape;148;p23"/>
              <p:cNvSpPr/>
              <p:nvPr/>
            </p:nvSpPr>
            <p:spPr>
              <a:xfrm>
                <a:off x="4786649" y="5043575"/>
                <a:ext cx="1843500" cy="1843500"/>
              </a:xfrm>
              <a:prstGeom prst="ellipse">
                <a:avLst/>
              </a:prstGeom>
              <a:solidFill>
                <a:srgbClr val="FFFFFF"/>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1" name="Google Shape;151;p23"/>
              <p:cNvPicPr preferRelativeResize="0"/>
              <p:nvPr/>
            </p:nvPicPr>
            <p:blipFill>
              <a:blip r:embed="rId5">
                <a:alphaModFix/>
              </a:blip>
              <a:stretch>
                <a:fillRect/>
              </a:stretch>
            </p:blipFill>
            <p:spPr>
              <a:xfrm>
                <a:off x="5034643" y="5234962"/>
                <a:ext cx="1347592" cy="1460773"/>
              </a:xfrm>
              <a:prstGeom prst="rect">
                <a:avLst/>
              </a:prstGeom>
              <a:noFill/>
              <a:ln>
                <a:noFill/>
              </a:ln>
            </p:spPr>
          </p:pic>
        </p:grpSp>
      </p:grpSp>
      <p:sp>
        <p:nvSpPr>
          <p:cNvPr id="152" name="Google Shape;152;p23"/>
          <p:cNvSpPr/>
          <p:nvPr/>
        </p:nvSpPr>
        <p:spPr>
          <a:xfrm>
            <a:off x="3576213" y="2178350"/>
            <a:ext cx="1349700" cy="1349700"/>
          </a:xfrm>
          <a:prstGeom prst="ellipse">
            <a:avLst/>
          </a:prstGeom>
          <a:solidFill>
            <a:schemeClr val="lt1"/>
          </a:solidFill>
          <a:ln cap="flat" cmpd="sng" w="28575">
            <a:solidFill>
              <a:srgbClr val="009F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3"/>
          <p:cNvSpPr txBox="1"/>
          <p:nvPr/>
        </p:nvSpPr>
        <p:spPr>
          <a:xfrm>
            <a:off x="3576213" y="2568500"/>
            <a:ext cx="1349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2500">
                <a:solidFill>
                  <a:schemeClr val="dk1"/>
                </a:solidFill>
                <a:latin typeface="Lato"/>
                <a:ea typeface="Lato"/>
                <a:cs typeface="Lato"/>
                <a:sym typeface="Lato"/>
              </a:rPr>
              <a:t>Q</a:t>
            </a:r>
            <a:r>
              <a:rPr b="1" lang="fr" sz="2500">
                <a:solidFill>
                  <a:srgbClr val="00ACE9"/>
                </a:solidFill>
                <a:highlight>
                  <a:schemeClr val="lt1"/>
                </a:highlight>
                <a:latin typeface="Lato"/>
                <a:ea typeface="Lato"/>
                <a:cs typeface="Lato"/>
                <a:sym typeface="Lato"/>
              </a:rPr>
              <a:t>·</a:t>
            </a:r>
            <a:r>
              <a:rPr b="1" lang="fr" sz="2500">
                <a:solidFill>
                  <a:schemeClr val="dk1"/>
                </a:solidFill>
                <a:latin typeface="Lato"/>
                <a:ea typeface="Lato"/>
                <a:cs typeface="Lato"/>
                <a:sym typeface="Lato"/>
              </a:rPr>
              <a:t>ware</a:t>
            </a:r>
            <a:endParaRPr b="1" sz="2500">
              <a:solidFill>
                <a:srgbClr val="00113E"/>
              </a:solidFill>
              <a:latin typeface="Helvetica Neue"/>
              <a:ea typeface="Helvetica Neue"/>
              <a:cs typeface="Helvetica Neue"/>
              <a:sym typeface="Helvetica Neue"/>
            </a:endParaRPr>
          </a:p>
        </p:txBody>
      </p:sp>
      <p:cxnSp>
        <p:nvCxnSpPr>
          <p:cNvPr id="154" name="Google Shape;154;p23"/>
          <p:cNvCxnSpPr>
            <a:stCxn id="152" idx="7"/>
          </p:cNvCxnSpPr>
          <p:nvPr/>
        </p:nvCxnSpPr>
        <p:spPr>
          <a:xfrm flipH="1" rot="10800000">
            <a:off x="4728254" y="2170209"/>
            <a:ext cx="205800" cy="205800"/>
          </a:xfrm>
          <a:prstGeom prst="straightConnector1">
            <a:avLst/>
          </a:prstGeom>
          <a:noFill/>
          <a:ln cap="flat" cmpd="sng" w="28575">
            <a:solidFill>
              <a:srgbClr val="009FE3"/>
            </a:solidFill>
            <a:prstDash val="solid"/>
            <a:round/>
            <a:headEnd len="med" w="med" type="none"/>
            <a:tailEnd len="med" w="med" type="triangle"/>
          </a:ln>
        </p:spPr>
      </p:cxnSp>
      <p:cxnSp>
        <p:nvCxnSpPr>
          <p:cNvPr id="155" name="Google Shape;155;p23"/>
          <p:cNvCxnSpPr>
            <a:stCxn id="152" idx="1"/>
          </p:cNvCxnSpPr>
          <p:nvPr/>
        </p:nvCxnSpPr>
        <p:spPr>
          <a:xfrm rot="10800000">
            <a:off x="3577071" y="2169909"/>
            <a:ext cx="196800" cy="206100"/>
          </a:xfrm>
          <a:prstGeom prst="straightConnector1">
            <a:avLst/>
          </a:prstGeom>
          <a:noFill/>
          <a:ln cap="flat" cmpd="sng" w="28575">
            <a:solidFill>
              <a:srgbClr val="009FE3"/>
            </a:solidFill>
            <a:prstDash val="solid"/>
            <a:round/>
            <a:headEnd len="med" w="med" type="none"/>
            <a:tailEnd len="med" w="med" type="triangle"/>
          </a:ln>
        </p:spPr>
      </p:cxnSp>
      <p:cxnSp>
        <p:nvCxnSpPr>
          <p:cNvPr id="156" name="Google Shape;156;p23"/>
          <p:cNvCxnSpPr>
            <a:stCxn id="152" idx="4"/>
          </p:cNvCxnSpPr>
          <p:nvPr/>
        </p:nvCxnSpPr>
        <p:spPr>
          <a:xfrm>
            <a:off x="4251063" y="3528050"/>
            <a:ext cx="0" cy="284100"/>
          </a:xfrm>
          <a:prstGeom prst="straightConnector1">
            <a:avLst/>
          </a:prstGeom>
          <a:noFill/>
          <a:ln cap="flat" cmpd="sng" w="28575">
            <a:solidFill>
              <a:srgbClr val="009FE3"/>
            </a:solidFill>
            <a:prstDash val="solid"/>
            <a:round/>
            <a:headEnd len="med" w="med" type="none"/>
            <a:tailEnd len="med" w="med" type="triangle"/>
          </a:ln>
        </p:spPr>
      </p:cxnSp>
      <p:pic>
        <p:nvPicPr>
          <p:cNvPr id="157" name="Google Shape;157;p23"/>
          <p:cNvPicPr preferRelativeResize="0"/>
          <p:nvPr/>
        </p:nvPicPr>
        <p:blipFill>
          <a:blip r:embed="rId6">
            <a:alphaModFix/>
          </a:blip>
          <a:stretch>
            <a:fillRect/>
          </a:stretch>
        </p:blipFill>
        <p:spPr>
          <a:xfrm>
            <a:off x="3471374" y="3845650"/>
            <a:ext cx="1799350" cy="1091100"/>
          </a:xfrm>
          <a:prstGeom prst="rect">
            <a:avLst/>
          </a:prstGeom>
          <a:noFill/>
          <a:ln>
            <a:noFill/>
          </a:ln>
        </p:spPr>
      </p:pic>
      <p:grpSp>
        <p:nvGrpSpPr>
          <p:cNvPr id="158" name="Google Shape;158;p23"/>
          <p:cNvGrpSpPr/>
          <p:nvPr/>
        </p:nvGrpSpPr>
        <p:grpSpPr>
          <a:xfrm>
            <a:off x="4971630" y="4019545"/>
            <a:ext cx="1703964" cy="885986"/>
            <a:chOff x="4861680" y="3371570"/>
            <a:chExt cx="1703964" cy="885986"/>
          </a:xfrm>
        </p:grpSpPr>
        <p:sp>
          <p:nvSpPr>
            <p:cNvPr id="159" name="Google Shape;159;p23"/>
            <p:cNvSpPr/>
            <p:nvPr/>
          </p:nvSpPr>
          <p:spPr>
            <a:xfrm>
              <a:off x="4861680" y="3467312"/>
              <a:ext cx="96300" cy="98400"/>
            </a:xfrm>
            <a:prstGeom prst="ellipse">
              <a:avLst/>
            </a:prstGeom>
            <a:solidFill>
              <a:schemeClr val="lt1"/>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0" name="Google Shape;160;p23"/>
            <p:cNvCxnSpPr>
              <a:stCxn id="159" idx="2"/>
            </p:cNvCxnSpPr>
            <p:nvPr/>
          </p:nvCxnSpPr>
          <p:spPr>
            <a:xfrm>
              <a:off x="4861680" y="3516512"/>
              <a:ext cx="1006800" cy="632100"/>
            </a:xfrm>
            <a:prstGeom prst="straightConnector1">
              <a:avLst/>
            </a:prstGeom>
            <a:noFill/>
            <a:ln cap="flat" cmpd="sng" w="9525">
              <a:solidFill>
                <a:srgbClr val="595959"/>
              </a:solidFill>
              <a:prstDash val="solid"/>
              <a:round/>
              <a:headEnd len="med" w="med" type="none"/>
              <a:tailEnd len="med" w="med" type="none"/>
            </a:ln>
          </p:spPr>
        </p:cxnSp>
        <p:cxnSp>
          <p:nvCxnSpPr>
            <p:cNvPr id="161" name="Google Shape;161;p23"/>
            <p:cNvCxnSpPr>
              <a:stCxn id="159" idx="6"/>
              <a:endCxn id="162" idx="0"/>
            </p:cNvCxnSpPr>
            <p:nvPr/>
          </p:nvCxnSpPr>
          <p:spPr>
            <a:xfrm flipH="1" rot="10800000">
              <a:off x="4957980" y="3371612"/>
              <a:ext cx="1173900" cy="144900"/>
            </a:xfrm>
            <a:prstGeom prst="straightConnector1">
              <a:avLst/>
            </a:prstGeom>
            <a:noFill/>
            <a:ln cap="flat" cmpd="sng" w="9525">
              <a:solidFill>
                <a:srgbClr val="595959"/>
              </a:solidFill>
              <a:prstDash val="solid"/>
              <a:round/>
              <a:headEnd len="med" w="med" type="none"/>
              <a:tailEnd len="med" w="med" type="none"/>
            </a:ln>
          </p:spPr>
        </p:cxnSp>
        <p:grpSp>
          <p:nvGrpSpPr>
            <p:cNvPr id="163" name="Google Shape;163;p23"/>
            <p:cNvGrpSpPr/>
            <p:nvPr/>
          </p:nvGrpSpPr>
          <p:grpSpPr>
            <a:xfrm>
              <a:off x="5698277" y="3371570"/>
              <a:ext cx="867367" cy="885986"/>
              <a:chOff x="4786649" y="5043575"/>
              <a:chExt cx="1843500" cy="1843500"/>
            </a:xfrm>
          </p:grpSpPr>
          <p:sp>
            <p:nvSpPr>
              <p:cNvPr id="162" name="Google Shape;162;p23"/>
              <p:cNvSpPr/>
              <p:nvPr/>
            </p:nvSpPr>
            <p:spPr>
              <a:xfrm>
                <a:off x="4786649" y="5043575"/>
                <a:ext cx="1843500" cy="1843500"/>
              </a:xfrm>
              <a:prstGeom prst="ellipse">
                <a:avLst/>
              </a:prstGeom>
              <a:solidFill>
                <a:srgbClr val="FFFFFF"/>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23"/>
              <p:cNvPicPr preferRelativeResize="0"/>
              <p:nvPr/>
            </p:nvPicPr>
            <p:blipFill>
              <a:blip r:embed="rId5">
                <a:alphaModFix/>
              </a:blip>
              <a:stretch>
                <a:fillRect/>
              </a:stretch>
            </p:blipFill>
            <p:spPr>
              <a:xfrm>
                <a:off x="5034643" y="5234962"/>
                <a:ext cx="1347592" cy="1460773"/>
              </a:xfrm>
              <a:prstGeom prst="rect">
                <a:avLst/>
              </a:prstGeom>
              <a:noFill/>
              <a:ln>
                <a:noFill/>
              </a:ln>
            </p:spPr>
          </p:pic>
        </p:grpSp>
      </p:grpSp>
      <p:cxnSp>
        <p:nvCxnSpPr>
          <p:cNvPr id="165" name="Google Shape;165;p23"/>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166" name="Google Shape;166;p23"/>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167" name="Google Shape;167;p23"/>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168" name="Google Shape;168;p23"/>
          <p:cNvSpPr txBox="1"/>
          <p:nvPr/>
        </p:nvSpPr>
        <p:spPr>
          <a:xfrm>
            <a:off x="330050" y="640350"/>
            <a:ext cx="8918100" cy="3849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Clr>
                <a:srgbClr val="000000"/>
              </a:buClr>
              <a:buSzPts val="1100"/>
              <a:buFont typeface="Arial"/>
              <a:buNone/>
            </a:pPr>
            <a:r>
              <a:rPr lang="fr" sz="1300">
                <a:solidFill>
                  <a:srgbClr val="00ACE9"/>
                </a:solidFill>
                <a:latin typeface="Work Sans SemiBold"/>
                <a:ea typeface="Work Sans SemiBold"/>
                <a:cs typeface="Work Sans SemiBold"/>
                <a:sym typeface="Work Sans SemiBold"/>
              </a:rPr>
              <a:t>We install our servers where the heat is needed</a:t>
            </a:r>
            <a:endParaRPr sz="1300">
              <a:solidFill>
                <a:srgbClr val="00ACE9"/>
              </a:solidFill>
              <a:latin typeface="Work Sans SemiBold"/>
              <a:ea typeface="Work Sans SemiBold"/>
              <a:cs typeface="Work Sans SemiBold"/>
              <a:sym typeface="Work Sans SemiBold"/>
            </a:endParaRPr>
          </a:p>
        </p:txBody>
      </p:sp>
      <p:sp>
        <p:nvSpPr>
          <p:cNvPr id="169" name="Google Shape;169;p23"/>
          <p:cNvSpPr txBox="1"/>
          <p:nvPr/>
        </p:nvSpPr>
        <p:spPr>
          <a:xfrm>
            <a:off x="225775" y="157675"/>
            <a:ext cx="8726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latin typeface="Work Sans Light"/>
                <a:ea typeface="Work Sans Light"/>
                <a:cs typeface="Work Sans Light"/>
                <a:sym typeface="Work Sans Light"/>
              </a:rPr>
              <a:t>The Qarnot model: </a:t>
            </a:r>
            <a:r>
              <a:rPr b="1" lang="fr" sz="1100">
                <a:solidFill>
                  <a:srgbClr val="00ACE9"/>
                </a:solidFill>
                <a:latin typeface="Work Sans"/>
                <a:ea typeface="Work Sans"/>
                <a:cs typeface="Work Sans"/>
                <a:sym typeface="Work Sans"/>
              </a:rPr>
              <a:t>European</a:t>
            </a:r>
            <a:r>
              <a:rPr lang="fr" sz="1100">
                <a:solidFill>
                  <a:srgbClr val="00ACE9"/>
                </a:solidFill>
                <a:latin typeface="Work Sans Light"/>
                <a:ea typeface="Work Sans Light"/>
                <a:cs typeface="Work Sans Light"/>
                <a:sym typeface="Work Sans Light"/>
              </a:rPr>
              <a:t> </a:t>
            </a:r>
            <a:r>
              <a:rPr b="1" lang="fr" sz="1100">
                <a:solidFill>
                  <a:srgbClr val="00ACE9"/>
                </a:solidFill>
                <a:latin typeface="Work Sans"/>
                <a:ea typeface="Work Sans"/>
                <a:cs typeface="Work Sans"/>
                <a:sym typeface="Work Sans"/>
              </a:rPr>
              <a:t>HPC provider reusing IT waste heat| </a:t>
            </a:r>
            <a:r>
              <a:rPr lang="fr" sz="1100">
                <a:solidFill>
                  <a:srgbClr val="00ACE9"/>
                </a:solidFill>
                <a:latin typeface="Work Sans Light"/>
                <a:ea typeface="Work Sans Light"/>
                <a:cs typeface="Work Sans Light"/>
                <a:sym typeface="Work Sans Light"/>
              </a:rPr>
              <a:t>part of </a:t>
            </a:r>
            <a:r>
              <a:rPr b="1" lang="fr" sz="1100" u="sng">
                <a:solidFill>
                  <a:srgbClr val="00ACE9"/>
                </a:solidFill>
                <a:latin typeface="Work Sans"/>
                <a:ea typeface="Work Sans"/>
                <a:cs typeface="Work Sans"/>
                <a:sym typeface="Work Sans"/>
              </a:rPr>
              <a:t>Scaleway</a:t>
            </a:r>
            <a:r>
              <a:rPr lang="fr" sz="1100">
                <a:solidFill>
                  <a:srgbClr val="00ACE9"/>
                </a:solidFill>
                <a:latin typeface="Work Sans Light"/>
                <a:ea typeface="Work Sans Light"/>
                <a:cs typeface="Work Sans Light"/>
                <a:sym typeface="Work Sans Light"/>
              </a:rPr>
              <a:t>, a </a:t>
            </a:r>
            <a:r>
              <a:rPr b="1" lang="fr" sz="1100">
                <a:solidFill>
                  <a:srgbClr val="00ACE9"/>
                </a:solidFill>
                <a:latin typeface="Work Sans"/>
                <a:ea typeface="Work Sans"/>
                <a:cs typeface="Work Sans"/>
                <a:sym typeface="Work Sans"/>
              </a:rPr>
              <a:t>European Cloud provider</a:t>
            </a:r>
            <a:endParaRPr sz="1100">
              <a:latin typeface="Work Sans Light"/>
              <a:ea typeface="Work Sans Light"/>
              <a:cs typeface="Work Sans Light"/>
              <a:sym typeface="Work Sans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cxnSp>
        <p:nvCxnSpPr>
          <p:cNvPr id="174" name="Google Shape;174;p24"/>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175" name="Google Shape;175;p24"/>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176" name="Google Shape;176;p24"/>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177" name="Google Shape;177;p24"/>
          <p:cNvCxnSpPr>
            <a:stCxn id="178" idx="1"/>
          </p:cNvCxnSpPr>
          <p:nvPr/>
        </p:nvCxnSpPr>
        <p:spPr>
          <a:xfrm>
            <a:off x="1863683" y="2967319"/>
            <a:ext cx="2177400" cy="11100"/>
          </a:xfrm>
          <a:prstGeom prst="curvedConnector3">
            <a:avLst>
              <a:gd fmla="val 50000" name="adj1"/>
            </a:avLst>
          </a:prstGeom>
          <a:noFill/>
          <a:ln cap="flat" cmpd="sng" w="9525">
            <a:solidFill>
              <a:srgbClr val="000000"/>
            </a:solidFill>
            <a:prstDash val="solid"/>
            <a:round/>
            <a:headEnd len="med" w="med" type="none"/>
            <a:tailEnd len="med" w="med" type="triangle"/>
          </a:ln>
        </p:spPr>
      </p:cxnSp>
      <p:sp>
        <p:nvSpPr>
          <p:cNvPr id="179" name="Google Shape;179;p24"/>
          <p:cNvSpPr/>
          <p:nvPr/>
        </p:nvSpPr>
        <p:spPr>
          <a:xfrm>
            <a:off x="7563185" y="2228046"/>
            <a:ext cx="160200" cy="1523100"/>
          </a:xfrm>
          <a:prstGeom prst="leftBracket">
            <a:avLst>
              <a:gd fmla="val 8333"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24"/>
          <p:cNvPicPr preferRelativeResize="0"/>
          <p:nvPr/>
        </p:nvPicPr>
        <p:blipFill rotWithShape="1">
          <a:blip r:embed="rId3">
            <a:alphaModFix/>
          </a:blip>
          <a:srcRect b="16478" l="17977" r="17977" t="16485"/>
          <a:stretch/>
        </p:blipFill>
        <p:spPr>
          <a:xfrm>
            <a:off x="577472" y="1797891"/>
            <a:ext cx="736332" cy="386749"/>
          </a:xfrm>
          <a:prstGeom prst="rect">
            <a:avLst/>
          </a:prstGeom>
          <a:noFill/>
          <a:ln>
            <a:noFill/>
          </a:ln>
        </p:spPr>
      </p:pic>
      <p:pic>
        <p:nvPicPr>
          <p:cNvPr id="181" name="Google Shape;181;p24"/>
          <p:cNvPicPr preferRelativeResize="0"/>
          <p:nvPr/>
        </p:nvPicPr>
        <p:blipFill>
          <a:blip r:embed="rId4">
            <a:alphaModFix/>
          </a:blip>
          <a:stretch>
            <a:fillRect/>
          </a:stretch>
        </p:blipFill>
        <p:spPr>
          <a:xfrm>
            <a:off x="532828" y="3102992"/>
            <a:ext cx="825606" cy="206525"/>
          </a:xfrm>
          <a:prstGeom prst="rect">
            <a:avLst/>
          </a:prstGeom>
          <a:noFill/>
          <a:ln>
            <a:noFill/>
          </a:ln>
        </p:spPr>
      </p:pic>
      <p:pic>
        <p:nvPicPr>
          <p:cNvPr id="182" name="Google Shape;182;p24"/>
          <p:cNvPicPr preferRelativeResize="0"/>
          <p:nvPr/>
        </p:nvPicPr>
        <p:blipFill>
          <a:blip r:embed="rId5">
            <a:alphaModFix/>
          </a:blip>
          <a:stretch>
            <a:fillRect/>
          </a:stretch>
        </p:blipFill>
        <p:spPr>
          <a:xfrm>
            <a:off x="532825" y="2406563"/>
            <a:ext cx="825609" cy="318672"/>
          </a:xfrm>
          <a:prstGeom prst="rect">
            <a:avLst/>
          </a:prstGeom>
          <a:noFill/>
          <a:ln>
            <a:noFill/>
          </a:ln>
        </p:spPr>
      </p:pic>
      <p:grpSp>
        <p:nvGrpSpPr>
          <p:cNvPr id="183" name="Google Shape;183;p24"/>
          <p:cNvGrpSpPr/>
          <p:nvPr/>
        </p:nvGrpSpPr>
        <p:grpSpPr>
          <a:xfrm>
            <a:off x="8024150" y="1333538"/>
            <a:ext cx="680620" cy="588076"/>
            <a:chOff x="4786649" y="5043575"/>
            <a:chExt cx="1843500" cy="1843500"/>
          </a:xfrm>
        </p:grpSpPr>
        <p:sp>
          <p:nvSpPr>
            <p:cNvPr id="184" name="Google Shape;184;p24"/>
            <p:cNvSpPr/>
            <p:nvPr/>
          </p:nvSpPr>
          <p:spPr>
            <a:xfrm>
              <a:off x="4786649" y="5043575"/>
              <a:ext cx="1843500" cy="1843500"/>
            </a:xfrm>
            <a:prstGeom prst="ellipse">
              <a:avLst/>
            </a:prstGeom>
            <a:solidFill>
              <a:srgbClr val="FFFFFF"/>
            </a:solidFill>
            <a:ln cap="flat" cmpd="sng" w="19050">
              <a:solidFill>
                <a:srgbClr val="595959"/>
              </a:solidFill>
              <a:prstDash val="solid"/>
              <a:round/>
              <a:headEnd len="sm" w="sm" type="none"/>
              <a:tailEnd len="sm" w="sm" type="none"/>
            </a:ln>
          </p:spPr>
          <p:txBody>
            <a:bodyPr anchorCtr="0" anchor="ctr" bIns="72850" lIns="72850" spcFirstLastPara="1" rIns="72850" wrap="square" tIns="72850">
              <a:noAutofit/>
            </a:bodyPr>
            <a:lstStyle/>
            <a:p>
              <a:pPr indent="0" lvl="0" marL="0" rtl="0" algn="l">
                <a:spcBef>
                  <a:spcPts val="0"/>
                </a:spcBef>
                <a:spcAft>
                  <a:spcPts val="0"/>
                </a:spcAft>
                <a:buNone/>
              </a:pPr>
              <a:r>
                <a:t/>
              </a:r>
              <a:endParaRPr/>
            </a:p>
          </p:txBody>
        </p:sp>
        <p:pic>
          <p:nvPicPr>
            <p:cNvPr id="185" name="Google Shape;185;p24"/>
            <p:cNvPicPr preferRelativeResize="0"/>
            <p:nvPr/>
          </p:nvPicPr>
          <p:blipFill>
            <a:blip r:embed="rId6">
              <a:alphaModFix/>
            </a:blip>
            <a:stretch>
              <a:fillRect/>
            </a:stretch>
          </p:blipFill>
          <p:spPr>
            <a:xfrm>
              <a:off x="5034643" y="5234962"/>
              <a:ext cx="1347592" cy="1460773"/>
            </a:xfrm>
            <a:prstGeom prst="rect">
              <a:avLst/>
            </a:prstGeom>
            <a:noFill/>
            <a:ln>
              <a:noFill/>
            </a:ln>
          </p:spPr>
        </p:pic>
      </p:grpSp>
      <p:sp>
        <p:nvSpPr>
          <p:cNvPr id="186" name="Google Shape;186;p24"/>
          <p:cNvSpPr txBox="1"/>
          <p:nvPr/>
        </p:nvSpPr>
        <p:spPr>
          <a:xfrm>
            <a:off x="6010465" y="2012160"/>
            <a:ext cx="1099500" cy="318600"/>
          </a:xfrm>
          <a:prstGeom prst="rect">
            <a:avLst/>
          </a:prstGeom>
          <a:noFill/>
          <a:ln>
            <a:noFill/>
          </a:ln>
        </p:spPr>
        <p:txBody>
          <a:bodyPr anchorCtr="0" anchor="ctr" bIns="72850" lIns="72850" spcFirstLastPara="1" rIns="72850" wrap="square" tIns="72850">
            <a:noAutofit/>
          </a:bodyPr>
          <a:lstStyle/>
          <a:p>
            <a:pPr indent="0" lvl="0" marL="0" rtl="0" algn="ctr">
              <a:spcBef>
                <a:spcPts val="0"/>
              </a:spcBef>
              <a:spcAft>
                <a:spcPts val="0"/>
              </a:spcAft>
              <a:buNone/>
            </a:pPr>
            <a:r>
              <a:rPr b="1" lang="fr" sz="1200">
                <a:solidFill>
                  <a:srgbClr val="CC1819"/>
                </a:solidFill>
                <a:latin typeface="Helvetica Neue"/>
                <a:ea typeface="Helvetica Neue"/>
                <a:cs typeface="Helvetica Neue"/>
                <a:sym typeface="Helvetica Neue"/>
              </a:rPr>
              <a:t>Buildings</a:t>
            </a:r>
            <a:endParaRPr b="1" sz="1200">
              <a:solidFill>
                <a:srgbClr val="CC1819"/>
              </a:solidFill>
            </a:endParaRPr>
          </a:p>
        </p:txBody>
      </p:sp>
      <p:sp>
        <p:nvSpPr>
          <p:cNvPr id="187" name="Google Shape;187;p24"/>
          <p:cNvSpPr txBox="1"/>
          <p:nvPr/>
        </p:nvSpPr>
        <p:spPr>
          <a:xfrm>
            <a:off x="7717787" y="1921558"/>
            <a:ext cx="1293000" cy="414300"/>
          </a:xfrm>
          <a:prstGeom prst="rect">
            <a:avLst/>
          </a:prstGeom>
          <a:noFill/>
          <a:ln>
            <a:noFill/>
          </a:ln>
        </p:spPr>
        <p:txBody>
          <a:bodyPr anchorCtr="0" anchor="t" bIns="72850" lIns="72850" spcFirstLastPara="1" rIns="72850" wrap="square" tIns="72850">
            <a:noAutofit/>
          </a:bodyPr>
          <a:lstStyle/>
          <a:p>
            <a:pPr indent="0" lvl="0" marL="0" rtl="0" algn="ctr">
              <a:spcBef>
                <a:spcPts val="0"/>
              </a:spcBef>
              <a:spcAft>
                <a:spcPts val="0"/>
              </a:spcAft>
              <a:buNone/>
            </a:pPr>
            <a:r>
              <a:rPr b="1" lang="fr" sz="1000">
                <a:latin typeface="Helvetica Neue"/>
                <a:ea typeface="Helvetica Neue"/>
                <a:cs typeface="Helvetica Neue"/>
                <a:sym typeface="Helvetica Neue"/>
              </a:rPr>
              <a:t>QB</a:t>
            </a:r>
            <a:r>
              <a:rPr b="1" lang="fr" sz="1100">
                <a:solidFill>
                  <a:srgbClr val="00ACE9"/>
                </a:solidFill>
                <a:highlight>
                  <a:srgbClr val="FFFFFF"/>
                </a:highlight>
                <a:latin typeface="Lato"/>
                <a:ea typeface="Lato"/>
                <a:cs typeface="Lato"/>
                <a:sym typeface="Lato"/>
              </a:rPr>
              <a:t>·</a:t>
            </a:r>
            <a:r>
              <a:rPr b="1" lang="fr" sz="1000">
                <a:latin typeface="Helvetica Neue"/>
                <a:ea typeface="Helvetica Neue"/>
                <a:cs typeface="Helvetica Neue"/>
                <a:sym typeface="Helvetica Neue"/>
              </a:rPr>
              <a:t>X</a:t>
            </a:r>
            <a:endParaRPr sz="1000">
              <a:latin typeface="Helvetica Neue Light"/>
              <a:ea typeface="Helvetica Neue Light"/>
              <a:cs typeface="Helvetica Neue Light"/>
              <a:sym typeface="Helvetica Neue Light"/>
            </a:endParaRPr>
          </a:p>
        </p:txBody>
      </p:sp>
      <p:pic>
        <p:nvPicPr>
          <p:cNvPr id="188" name="Google Shape;188;p24"/>
          <p:cNvPicPr preferRelativeResize="0"/>
          <p:nvPr/>
        </p:nvPicPr>
        <p:blipFill>
          <a:blip r:embed="rId7">
            <a:alphaModFix/>
          </a:blip>
          <a:stretch>
            <a:fillRect/>
          </a:stretch>
        </p:blipFill>
        <p:spPr>
          <a:xfrm>
            <a:off x="2776498" y="2808268"/>
            <a:ext cx="351853" cy="329445"/>
          </a:xfrm>
          <a:prstGeom prst="rect">
            <a:avLst/>
          </a:prstGeom>
          <a:noFill/>
          <a:ln>
            <a:noFill/>
          </a:ln>
        </p:spPr>
      </p:pic>
      <p:cxnSp>
        <p:nvCxnSpPr>
          <p:cNvPr id="189" name="Google Shape;189;p24"/>
          <p:cNvCxnSpPr>
            <a:stCxn id="179" idx="1"/>
          </p:cNvCxnSpPr>
          <p:nvPr/>
        </p:nvCxnSpPr>
        <p:spPr>
          <a:xfrm flipH="1">
            <a:off x="5569685" y="2989596"/>
            <a:ext cx="1993500" cy="600"/>
          </a:xfrm>
          <a:prstGeom prst="curvedConnector3">
            <a:avLst>
              <a:gd fmla="val 50000" name="adj1"/>
            </a:avLst>
          </a:prstGeom>
          <a:noFill/>
          <a:ln cap="flat" cmpd="sng" w="9525">
            <a:solidFill>
              <a:srgbClr val="000000"/>
            </a:solidFill>
            <a:prstDash val="solid"/>
            <a:round/>
            <a:headEnd len="med" w="med" type="none"/>
            <a:tailEnd len="med" w="med" type="triangle"/>
          </a:ln>
        </p:spPr>
      </p:cxnSp>
      <p:pic>
        <p:nvPicPr>
          <p:cNvPr id="190" name="Google Shape;190;p24"/>
          <p:cNvPicPr preferRelativeResize="0"/>
          <p:nvPr/>
        </p:nvPicPr>
        <p:blipFill>
          <a:blip r:embed="rId7">
            <a:alphaModFix/>
          </a:blip>
          <a:stretch>
            <a:fillRect/>
          </a:stretch>
        </p:blipFill>
        <p:spPr>
          <a:xfrm>
            <a:off x="6384268" y="2813743"/>
            <a:ext cx="351853" cy="329445"/>
          </a:xfrm>
          <a:prstGeom prst="rect">
            <a:avLst/>
          </a:prstGeom>
          <a:noFill/>
          <a:ln>
            <a:noFill/>
          </a:ln>
        </p:spPr>
      </p:pic>
      <p:sp>
        <p:nvSpPr>
          <p:cNvPr id="191" name="Google Shape;191;p24"/>
          <p:cNvSpPr txBox="1"/>
          <p:nvPr/>
        </p:nvSpPr>
        <p:spPr>
          <a:xfrm>
            <a:off x="5680810" y="3250769"/>
            <a:ext cx="1704600" cy="36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fr" sz="900">
                <a:latin typeface="Helvetica Neue"/>
                <a:ea typeface="Helvetica Neue"/>
                <a:cs typeface="Helvetica Neue"/>
                <a:sym typeface="Helvetica Neue"/>
              </a:rPr>
              <a:t>Clients need free heat</a:t>
            </a:r>
            <a:endParaRPr i="1" sz="900">
              <a:latin typeface="Helvetica Neue"/>
              <a:ea typeface="Helvetica Neue"/>
              <a:cs typeface="Helvetica Neue"/>
              <a:sym typeface="Helvetica Neue"/>
            </a:endParaRPr>
          </a:p>
        </p:txBody>
      </p:sp>
      <p:sp>
        <p:nvSpPr>
          <p:cNvPr id="192" name="Google Shape;192;p24"/>
          <p:cNvSpPr txBox="1"/>
          <p:nvPr/>
        </p:nvSpPr>
        <p:spPr>
          <a:xfrm>
            <a:off x="2481264" y="2012149"/>
            <a:ext cx="942300" cy="318600"/>
          </a:xfrm>
          <a:prstGeom prst="rect">
            <a:avLst/>
          </a:prstGeom>
          <a:noFill/>
          <a:ln>
            <a:noFill/>
          </a:ln>
        </p:spPr>
        <p:txBody>
          <a:bodyPr anchorCtr="0" anchor="ctr" bIns="72850" lIns="72850" spcFirstLastPara="1" rIns="72850" wrap="square" tIns="72850">
            <a:noAutofit/>
          </a:bodyPr>
          <a:lstStyle/>
          <a:p>
            <a:pPr indent="0" lvl="0" marL="0" rtl="0" algn="ctr">
              <a:spcBef>
                <a:spcPts val="0"/>
              </a:spcBef>
              <a:spcAft>
                <a:spcPts val="0"/>
              </a:spcAft>
              <a:buNone/>
            </a:pPr>
            <a:r>
              <a:rPr b="1" lang="fr" sz="1200">
                <a:solidFill>
                  <a:srgbClr val="3C78D8"/>
                </a:solidFill>
                <a:latin typeface="Helvetica Neue"/>
                <a:ea typeface="Helvetica Neue"/>
                <a:cs typeface="Helvetica Neue"/>
                <a:sym typeface="Helvetica Neue"/>
              </a:rPr>
              <a:t>Compute</a:t>
            </a:r>
            <a:endParaRPr b="1" sz="1200">
              <a:solidFill>
                <a:srgbClr val="3C78D8"/>
              </a:solidFill>
            </a:endParaRPr>
          </a:p>
        </p:txBody>
      </p:sp>
      <p:pic>
        <p:nvPicPr>
          <p:cNvPr id="193" name="Google Shape;193;p24"/>
          <p:cNvPicPr preferRelativeResize="0"/>
          <p:nvPr/>
        </p:nvPicPr>
        <p:blipFill>
          <a:blip r:embed="rId8">
            <a:alphaModFix/>
          </a:blip>
          <a:stretch>
            <a:fillRect/>
          </a:stretch>
        </p:blipFill>
        <p:spPr>
          <a:xfrm>
            <a:off x="6384242" y="2401649"/>
            <a:ext cx="351852" cy="385236"/>
          </a:xfrm>
          <a:prstGeom prst="rect">
            <a:avLst/>
          </a:prstGeom>
          <a:noFill/>
          <a:ln>
            <a:noFill/>
          </a:ln>
        </p:spPr>
      </p:pic>
      <p:pic>
        <p:nvPicPr>
          <p:cNvPr id="194" name="Google Shape;194;p24"/>
          <p:cNvPicPr preferRelativeResize="0"/>
          <p:nvPr/>
        </p:nvPicPr>
        <p:blipFill>
          <a:blip r:embed="rId9">
            <a:alphaModFix/>
          </a:blip>
          <a:stretch>
            <a:fillRect/>
          </a:stretch>
        </p:blipFill>
        <p:spPr>
          <a:xfrm>
            <a:off x="2760895" y="2275744"/>
            <a:ext cx="383057" cy="385234"/>
          </a:xfrm>
          <a:prstGeom prst="rect">
            <a:avLst/>
          </a:prstGeom>
          <a:noFill/>
          <a:ln>
            <a:noFill/>
          </a:ln>
        </p:spPr>
      </p:pic>
      <p:sp>
        <p:nvSpPr>
          <p:cNvPr id="178" name="Google Shape;178;p24"/>
          <p:cNvSpPr/>
          <p:nvPr/>
        </p:nvSpPr>
        <p:spPr>
          <a:xfrm flipH="1">
            <a:off x="1703483" y="2205769"/>
            <a:ext cx="160200" cy="1523100"/>
          </a:xfrm>
          <a:prstGeom prst="leftBracket">
            <a:avLst>
              <a:gd fmla="val 8333"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5" name="Google Shape;195;p24"/>
          <p:cNvPicPr preferRelativeResize="0"/>
          <p:nvPr/>
        </p:nvPicPr>
        <p:blipFill>
          <a:blip r:embed="rId10">
            <a:alphaModFix/>
          </a:blip>
          <a:stretch>
            <a:fillRect/>
          </a:stretch>
        </p:blipFill>
        <p:spPr>
          <a:xfrm>
            <a:off x="4254000" y="2722003"/>
            <a:ext cx="1214024" cy="728833"/>
          </a:xfrm>
          <a:prstGeom prst="rect">
            <a:avLst/>
          </a:prstGeom>
          <a:noFill/>
          <a:ln>
            <a:noFill/>
          </a:ln>
        </p:spPr>
      </p:pic>
      <p:pic>
        <p:nvPicPr>
          <p:cNvPr id="196" name="Google Shape;196;p24"/>
          <p:cNvPicPr preferRelativeResize="0"/>
          <p:nvPr/>
        </p:nvPicPr>
        <p:blipFill rotWithShape="1">
          <a:blip r:embed="rId11">
            <a:alphaModFix/>
          </a:blip>
          <a:srcRect b="0" l="0" r="0" t="18646"/>
          <a:stretch/>
        </p:blipFill>
        <p:spPr>
          <a:xfrm>
            <a:off x="7858341" y="2959055"/>
            <a:ext cx="983549" cy="561886"/>
          </a:xfrm>
          <a:prstGeom prst="rect">
            <a:avLst/>
          </a:prstGeom>
          <a:noFill/>
          <a:ln>
            <a:noFill/>
          </a:ln>
        </p:spPr>
      </p:pic>
      <p:pic>
        <p:nvPicPr>
          <p:cNvPr id="197" name="Google Shape;197;p24"/>
          <p:cNvPicPr preferRelativeResize="0"/>
          <p:nvPr/>
        </p:nvPicPr>
        <p:blipFill>
          <a:blip r:embed="rId12">
            <a:alphaModFix/>
          </a:blip>
          <a:stretch>
            <a:fillRect/>
          </a:stretch>
        </p:blipFill>
        <p:spPr>
          <a:xfrm>
            <a:off x="7858341" y="2366446"/>
            <a:ext cx="983553" cy="536360"/>
          </a:xfrm>
          <a:prstGeom prst="rect">
            <a:avLst/>
          </a:prstGeom>
          <a:noFill/>
          <a:ln>
            <a:noFill/>
          </a:ln>
        </p:spPr>
      </p:pic>
      <p:pic>
        <p:nvPicPr>
          <p:cNvPr id="198" name="Google Shape;198;p24"/>
          <p:cNvPicPr preferRelativeResize="0"/>
          <p:nvPr/>
        </p:nvPicPr>
        <p:blipFill>
          <a:blip r:embed="rId13">
            <a:alphaModFix/>
          </a:blip>
          <a:stretch>
            <a:fillRect/>
          </a:stretch>
        </p:blipFill>
        <p:spPr>
          <a:xfrm>
            <a:off x="448088" y="3580728"/>
            <a:ext cx="1099501" cy="605350"/>
          </a:xfrm>
          <a:prstGeom prst="rect">
            <a:avLst/>
          </a:prstGeom>
          <a:noFill/>
          <a:ln>
            <a:noFill/>
          </a:ln>
        </p:spPr>
      </p:pic>
      <p:sp>
        <p:nvSpPr>
          <p:cNvPr id="199" name="Google Shape;199;p24"/>
          <p:cNvSpPr txBox="1"/>
          <p:nvPr/>
        </p:nvSpPr>
        <p:spPr>
          <a:xfrm>
            <a:off x="330050" y="640350"/>
            <a:ext cx="8918100" cy="3849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Clr>
                <a:srgbClr val="000000"/>
              </a:buClr>
              <a:buSzPts val="1100"/>
              <a:buFont typeface="Arial"/>
              <a:buNone/>
            </a:pPr>
            <a:r>
              <a:rPr lang="fr" sz="1300">
                <a:solidFill>
                  <a:srgbClr val="00ACE9"/>
                </a:solidFill>
                <a:latin typeface="Work Sans SemiBold"/>
                <a:ea typeface="Work Sans SemiBold"/>
                <a:cs typeface="Work Sans SemiBold"/>
                <a:sym typeface="Work Sans SemiBold"/>
              </a:rPr>
              <a:t>A two faces business model</a:t>
            </a:r>
            <a:endParaRPr sz="1300">
              <a:solidFill>
                <a:srgbClr val="00ACE9"/>
              </a:solidFill>
              <a:latin typeface="Work Sans SemiBold"/>
              <a:ea typeface="Work Sans SemiBold"/>
              <a:cs typeface="Work Sans SemiBold"/>
              <a:sym typeface="Work Sans SemiBold"/>
            </a:endParaRPr>
          </a:p>
        </p:txBody>
      </p:sp>
      <p:sp>
        <p:nvSpPr>
          <p:cNvPr id="200" name="Google Shape;200;p24"/>
          <p:cNvSpPr txBox="1"/>
          <p:nvPr/>
        </p:nvSpPr>
        <p:spPr>
          <a:xfrm>
            <a:off x="225775" y="157675"/>
            <a:ext cx="5947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latin typeface="Work Sans Light"/>
                <a:ea typeface="Work Sans Light"/>
                <a:cs typeface="Work Sans Light"/>
                <a:sym typeface="Work Sans Light"/>
              </a:rPr>
              <a:t>The Qarnot model</a:t>
            </a:r>
            <a:endParaRPr sz="1800">
              <a:solidFill>
                <a:srgbClr val="000000"/>
              </a:solidFill>
              <a:latin typeface="Work Sans Light"/>
              <a:ea typeface="Work Sans Light"/>
              <a:cs typeface="Work Sans Light"/>
              <a:sym typeface="Work Sans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4" name="Shape 204"/>
        <p:cNvGrpSpPr/>
        <p:nvPr/>
      </p:nvGrpSpPr>
      <p:grpSpPr>
        <a:xfrm>
          <a:off x="0" y="0"/>
          <a:ext cx="0" cy="0"/>
          <a:chOff x="0" y="0"/>
          <a:chExt cx="0" cy="0"/>
        </a:xfrm>
      </p:grpSpPr>
      <p:sp>
        <p:nvSpPr>
          <p:cNvPr id="205" name="Google Shape;205;p25"/>
          <p:cNvSpPr/>
          <p:nvPr/>
        </p:nvSpPr>
        <p:spPr>
          <a:xfrm>
            <a:off x="7117375" y="3133914"/>
            <a:ext cx="1825200" cy="1372500"/>
          </a:xfrm>
          <a:prstGeom prst="roundRect">
            <a:avLst>
              <a:gd fmla="val 3854"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sp>
        <p:nvSpPr>
          <p:cNvPr id="206" name="Google Shape;206;p25"/>
          <p:cNvSpPr/>
          <p:nvPr/>
        </p:nvSpPr>
        <p:spPr>
          <a:xfrm>
            <a:off x="5147275" y="3133914"/>
            <a:ext cx="1825200" cy="1372500"/>
          </a:xfrm>
          <a:prstGeom prst="roundRect">
            <a:avLst>
              <a:gd fmla="val 4953"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sp>
        <p:nvSpPr>
          <p:cNvPr id="207" name="Google Shape;207;p25"/>
          <p:cNvSpPr txBox="1"/>
          <p:nvPr>
            <p:ph idx="4294967295" type="body"/>
          </p:nvPr>
        </p:nvSpPr>
        <p:spPr>
          <a:xfrm>
            <a:off x="4894975" y="936325"/>
            <a:ext cx="4172700" cy="2024400"/>
          </a:xfrm>
          <a:prstGeom prst="rect">
            <a:avLst/>
          </a:prstGeom>
          <a:noFill/>
          <a:ln>
            <a:noFill/>
          </a:ln>
        </p:spPr>
        <p:txBody>
          <a:bodyPr anchorCtr="0" anchor="t" bIns="45700" lIns="91425" spcFirstLastPara="1" rIns="91425" wrap="square" tIns="182875">
            <a:noAutofit/>
          </a:bodyPr>
          <a:lstStyle/>
          <a:p>
            <a:pPr indent="-68580" lvl="0" marL="173736" rtl="0" algn="l">
              <a:lnSpc>
                <a:spcPct val="100000"/>
              </a:lnSpc>
              <a:spcBef>
                <a:spcPts val="0"/>
              </a:spcBef>
              <a:spcAft>
                <a:spcPts val="0"/>
              </a:spcAft>
              <a:buClr>
                <a:schemeClr val="dk1"/>
              </a:buClr>
              <a:buSzPts val="1620"/>
              <a:buNone/>
            </a:pPr>
            <a:r>
              <a:rPr b="1" lang="fr" sz="1600">
                <a:solidFill>
                  <a:schemeClr val="dk2"/>
                </a:solidFill>
              </a:rPr>
              <a:t>Scope</a:t>
            </a:r>
            <a:endParaRPr b="1" sz="1600">
              <a:solidFill>
                <a:schemeClr val="dk2"/>
              </a:solidFill>
            </a:endParaRPr>
          </a:p>
          <a:p>
            <a:pPr indent="-293370" lvl="0" marL="457200" rtl="0" algn="l">
              <a:lnSpc>
                <a:spcPct val="100000"/>
              </a:lnSpc>
              <a:spcBef>
                <a:spcPts val="1200"/>
              </a:spcBef>
              <a:spcAft>
                <a:spcPts val="0"/>
              </a:spcAft>
              <a:buClr>
                <a:schemeClr val="dk2"/>
              </a:buClr>
              <a:buSzPts val="1020"/>
              <a:buChar char="●"/>
            </a:pPr>
            <a:r>
              <a:rPr lang="fr" sz="1600"/>
              <a:t>DC: 5MW</a:t>
            </a:r>
            <a:endParaRPr sz="1600"/>
          </a:p>
          <a:p>
            <a:pPr indent="-293370" lvl="0" marL="457200" rtl="0" algn="l">
              <a:lnSpc>
                <a:spcPct val="100000"/>
              </a:lnSpc>
              <a:spcBef>
                <a:spcPts val="0"/>
              </a:spcBef>
              <a:spcAft>
                <a:spcPts val="0"/>
              </a:spcAft>
              <a:buClr>
                <a:schemeClr val="dk2"/>
              </a:buClr>
              <a:buSzPts val="1020"/>
              <a:buChar char="●"/>
            </a:pPr>
            <a:r>
              <a:rPr lang="fr" sz="1600"/>
              <a:t>Heating system: 5MW</a:t>
            </a:r>
            <a:endParaRPr sz="1600"/>
          </a:p>
          <a:p>
            <a:pPr indent="-293370" lvl="0" marL="457200" rtl="0" algn="l">
              <a:lnSpc>
                <a:spcPct val="100000"/>
              </a:lnSpc>
              <a:spcBef>
                <a:spcPts val="0"/>
              </a:spcBef>
              <a:spcAft>
                <a:spcPts val="0"/>
              </a:spcAft>
              <a:buClr>
                <a:schemeClr val="dk2"/>
              </a:buClr>
              <a:buSzPts val="1020"/>
              <a:buChar char="●"/>
            </a:pPr>
            <a:r>
              <a:rPr lang="fr" sz="1600"/>
              <a:t>Duration: a year</a:t>
            </a:r>
            <a:endParaRPr sz="1600"/>
          </a:p>
          <a:p>
            <a:pPr indent="-293370" lvl="0" marL="457200" rtl="0" algn="l">
              <a:lnSpc>
                <a:spcPct val="100000"/>
              </a:lnSpc>
              <a:spcBef>
                <a:spcPts val="0"/>
              </a:spcBef>
              <a:spcAft>
                <a:spcPts val="0"/>
              </a:spcAft>
              <a:buClr>
                <a:schemeClr val="dk2"/>
              </a:buClr>
              <a:buSzPts val="1020"/>
              <a:buChar char="●"/>
            </a:pPr>
            <a:r>
              <a:rPr lang="fr" sz="1600"/>
              <a:t>French electricity carbon intensity factor</a:t>
            </a:r>
            <a:endParaRPr sz="1600"/>
          </a:p>
          <a:p>
            <a:pPr indent="-330200" lvl="0" marL="457200" rtl="0" algn="l">
              <a:lnSpc>
                <a:spcPct val="100000"/>
              </a:lnSpc>
              <a:spcBef>
                <a:spcPts val="0"/>
              </a:spcBef>
              <a:spcAft>
                <a:spcPts val="0"/>
              </a:spcAft>
              <a:buClr>
                <a:schemeClr val="dk2"/>
              </a:buClr>
              <a:buSzPts val="1600"/>
              <a:buChar char="●"/>
            </a:pPr>
            <a:r>
              <a:rPr lang="fr" sz="1600" u="sng"/>
              <a:t>PUE/ERE meaning?</a:t>
            </a:r>
            <a:endParaRPr sz="1600" u="sng"/>
          </a:p>
        </p:txBody>
      </p:sp>
      <p:sp>
        <p:nvSpPr>
          <p:cNvPr id="208" name="Google Shape;208;p25"/>
          <p:cNvSpPr txBox="1"/>
          <p:nvPr/>
        </p:nvSpPr>
        <p:spPr>
          <a:xfrm>
            <a:off x="5275375" y="3173664"/>
            <a:ext cx="1569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sz="1600">
                <a:solidFill>
                  <a:schemeClr val="dk2"/>
                </a:solidFill>
                <a:latin typeface="Source Sans 3"/>
                <a:ea typeface="Source Sans 3"/>
                <a:cs typeface="Source Sans 3"/>
                <a:sym typeface="Source Sans 3"/>
              </a:rPr>
              <a:t>Scenario #1</a:t>
            </a:r>
            <a:endParaRPr b="1" sz="1600">
              <a:solidFill>
                <a:schemeClr val="dk2"/>
              </a:solidFill>
              <a:latin typeface="Source Sans 3"/>
              <a:ea typeface="Source Sans 3"/>
              <a:cs typeface="Source Sans 3"/>
              <a:sym typeface="Source Sans 3"/>
            </a:endParaRPr>
          </a:p>
          <a:p>
            <a:pPr indent="0" lvl="0" marL="0" rtl="0" algn="l">
              <a:lnSpc>
                <a:spcPct val="150000"/>
              </a:lnSpc>
              <a:spcBef>
                <a:spcPts val="0"/>
              </a:spcBef>
              <a:spcAft>
                <a:spcPts val="0"/>
              </a:spcAft>
              <a:buNone/>
            </a:pPr>
            <a:r>
              <a:rPr lang="fr" sz="1600">
                <a:solidFill>
                  <a:schemeClr val="dk1"/>
                </a:solidFill>
                <a:latin typeface="Source Sans 3"/>
                <a:ea typeface="Source Sans 3"/>
                <a:cs typeface="Source Sans 3"/>
                <a:sym typeface="Source Sans 3"/>
              </a:rPr>
              <a:t>Regular DC</a:t>
            </a:r>
            <a:endParaRPr sz="1600">
              <a:solidFill>
                <a:schemeClr val="dk1"/>
              </a:solidFill>
              <a:latin typeface="Source Sans 3"/>
              <a:ea typeface="Source Sans 3"/>
              <a:cs typeface="Source Sans 3"/>
              <a:sym typeface="Source Sans 3"/>
            </a:endParaRPr>
          </a:p>
          <a:p>
            <a:pPr indent="-293370" lvl="0" marL="457200" rtl="0" algn="l">
              <a:spcBef>
                <a:spcPts val="0"/>
              </a:spcBef>
              <a:spcAft>
                <a:spcPts val="0"/>
              </a:spcAft>
              <a:buClr>
                <a:schemeClr val="dk2"/>
              </a:buClr>
              <a:buSzPts val="1020"/>
              <a:buFont typeface="Source Sans 3"/>
              <a:buChar char="●"/>
            </a:pPr>
            <a:r>
              <a:rPr lang="fr" sz="1600">
                <a:solidFill>
                  <a:schemeClr val="dk1"/>
                </a:solidFill>
                <a:latin typeface="Source Sans 3"/>
                <a:ea typeface="Source Sans 3"/>
                <a:cs typeface="Source Sans 3"/>
                <a:sym typeface="Source Sans 3"/>
              </a:rPr>
              <a:t>PUE = 1,6</a:t>
            </a:r>
            <a:endParaRPr sz="1600">
              <a:solidFill>
                <a:schemeClr val="dk1"/>
              </a:solidFill>
              <a:latin typeface="Source Sans 3"/>
              <a:ea typeface="Source Sans 3"/>
              <a:cs typeface="Source Sans 3"/>
              <a:sym typeface="Source Sans 3"/>
            </a:endParaRPr>
          </a:p>
          <a:p>
            <a:pPr indent="-293370" lvl="0" marL="457200" rtl="0" algn="l">
              <a:spcBef>
                <a:spcPts val="0"/>
              </a:spcBef>
              <a:spcAft>
                <a:spcPts val="0"/>
              </a:spcAft>
              <a:buClr>
                <a:schemeClr val="dk2"/>
              </a:buClr>
              <a:buSzPts val="1020"/>
              <a:buFont typeface="Source Sans 3"/>
              <a:buChar char="●"/>
            </a:pPr>
            <a:r>
              <a:rPr lang="fr" sz="1600">
                <a:solidFill>
                  <a:schemeClr val="dk1"/>
                </a:solidFill>
                <a:latin typeface="Source Sans 3"/>
                <a:ea typeface="Source Sans 3"/>
                <a:cs typeface="Source Sans 3"/>
                <a:sym typeface="Source Sans 3"/>
              </a:rPr>
              <a:t>ERE = 1,6</a:t>
            </a:r>
            <a:endParaRPr sz="1600">
              <a:solidFill>
                <a:schemeClr val="dk1"/>
              </a:solidFill>
              <a:latin typeface="Source Sans 3"/>
              <a:ea typeface="Source Sans 3"/>
              <a:cs typeface="Source Sans 3"/>
              <a:sym typeface="Source Sans 3"/>
            </a:endParaRPr>
          </a:p>
        </p:txBody>
      </p:sp>
      <p:sp>
        <p:nvSpPr>
          <p:cNvPr id="209" name="Google Shape;209;p25"/>
          <p:cNvSpPr txBox="1"/>
          <p:nvPr/>
        </p:nvSpPr>
        <p:spPr>
          <a:xfrm>
            <a:off x="7230350" y="3173664"/>
            <a:ext cx="17121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sz="1600">
                <a:solidFill>
                  <a:schemeClr val="dk2"/>
                </a:solidFill>
                <a:latin typeface="Source Sans 3"/>
                <a:ea typeface="Source Sans 3"/>
                <a:cs typeface="Source Sans 3"/>
                <a:sym typeface="Source Sans 3"/>
              </a:rPr>
              <a:t>Scenario #2</a:t>
            </a:r>
            <a:endParaRPr b="1" sz="1600">
              <a:solidFill>
                <a:schemeClr val="dk2"/>
              </a:solidFill>
              <a:latin typeface="Source Sans 3"/>
              <a:ea typeface="Source Sans 3"/>
              <a:cs typeface="Source Sans 3"/>
              <a:sym typeface="Source Sans 3"/>
            </a:endParaRPr>
          </a:p>
          <a:p>
            <a:pPr indent="0" lvl="0" marL="0" rtl="0" algn="l">
              <a:lnSpc>
                <a:spcPct val="150000"/>
              </a:lnSpc>
              <a:spcBef>
                <a:spcPts val="0"/>
              </a:spcBef>
              <a:spcAft>
                <a:spcPts val="0"/>
              </a:spcAft>
              <a:buNone/>
            </a:pPr>
            <a:r>
              <a:rPr lang="fr" sz="1600">
                <a:solidFill>
                  <a:schemeClr val="dk1"/>
                </a:solidFill>
                <a:latin typeface="Source Sans 3"/>
                <a:ea typeface="Source Sans 3"/>
                <a:cs typeface="Source Sans 3"/>
                <a:sym typeface="Source Sans 3"/>
              </a:rPr>
              <a:t>Reusing heat DC</a:t>
            </a:r>
            <a:endParaRPr sz="1600">
              <a:solidFill>
                <a:schemeClr val="dk1"/>
              </a:solidFill>
              <a:latin typeface="Source Sans 3"/>
              <a:ea typeface="Source Sans 3"/>
              <a:cs typeface="Source Sans 3"/>
              <a:sym typeface="Source Sans 3"/>
            </a:endParaRPr>
          </a:p>
          <a:p>
            <a:pPr indent="-293370" lvl="0" marL="457200" rtl="0" algn="l">
              <a:spcBef>
                <a:spcPts val="0"/>
              </a:spcBef>
              <a:spcAft>
                <a:spcPts val="0"/>
              </a:spcAft>
              <a:buClr>
                <a:schemeClr val="dk2"/>
              </a:buClr>
              <a:buSzPts val="1020"/>
              <a:buChar char="●"/>
            </a:pPr>
            <a:r>
              <a:rPr lang="fr" sz="1600">
                <a:solidFill>
                  <a:schemeClr val="dk1"/>
                </a:solidFill>
                <a:latin typeface="Source Sans 3"/>
                <a:ea typeface="Source Sans 3"/>
                <a:cs typeface="Source Sans 3"/>
                <a:sym typeface="Source Sans 3"/>
              </a:rPr>
              <a:t>PUE = 1,0</a:t>
            </a:r>
            <a:r>
              <a:rPr lang="fr" sz="1600">
                <a:solidFill>
                  <a:schemeClr val="dk1"/>
                </a:solidFill>
                <a:latin typeface="Source Sans 3"/>
                <a:ea typeface="Source Sans 3"/>
                <a:cs typeface="Source Sans 3"/>
                <a:sym typeface="Source Sans 3"/>
              </a:rPr>
              <a:t>5</a:t>
            </a:r>
            <a:endParaRPr sz="1600">
              <a:solidFill>
                <a:schemeClr val="dk1"/>
              </a:solidFill>
              <a:latin typeface="Source Sans 3"/>
              <a:ea typeface="Source Sans 3"/>
              <a:cs typeface="Source Sans 3"/>
              <a:sym typeface="Source Sans 3"/>
            </a:endParaRPr>
          </a:p>
          <a:p>
            <a:pPr indent="-293370" lvl="0" marL="457200" rtl="0" algn="l">
              <a:spcBef>
                <a:spcPts val="0"/>
              </a:spcBef>
              <a:spcAft>
                <a:spcPts val="0"/>
              </a:spcAft>
              <a:buClr>
                <a:schemeClr val="dk2"/>
              </a:buClr>
              <a:buSzPts val="1020"/>
              <a:buChar char="●"/>
            </a:pPr>
            <a:r>
              <a:rPr lang="fr" sz="1600">
                <a:solidFill>
                  <a:schemeClr val="dk1"/>
                </a:solidFill>
                <a:latin typeface="Source Sans 3"/>
                <a:ea typeface="Source Sans 3"/>
                <a:cs typeface="Source Sans 3"/>
                <a:sym typeface="Source Sans 3"/>
              </a:rPr>
              <a:t>ERE = 0,10</a:t>
            </a:r>
            <a:endParaRPr sz="1600">
              <a:solidFill>
                <a:schemeClr val="dk1"/>
              </a:solidFill>
              <a:latin typeface="Source Sans 3"/>
              <a:ea typeface="Source Sans 3"/>
              <a:cs typeface="Source Sans 3"/>
              <a:sym typeface="Source Sans 3"/>
            </a:endParaRPr>
          </a:p>
        </p:txBody>
      </p:sp>
      <p:cxnSp>
        <p:nvCxnSpPr>
          <p:cNvPr id="210" name="Google Shape;210;p25"/>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211" name="Google Shape;211;p25"/>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212" name="Google Shape;212;p25"/>
          <p:cNvSpPr txBox="1"/>
          <p:nvPr/>
        </p:nvSpPr>
        <p:spPr>
          <a:xfrm>
            <a:off x="330050" y="640350"/>
            <a:ext cx="8918100" cy="3540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Clr>
                <a:srgbClr val="000000"/>
              </a:buClr>
              <a:buSzPts val="1100"/>
              <a:buFont typeface="Arial"/>
              <a:buNone/>
            </a:pPr>
            <a:r>
              <a:rPr lang="fr" sz="1100">
                <a:solidFill>
                  <a:srgbClr val="00ACE9"/>
                </a:solidFill>
                <a:latin typeface="Work Sans SemiBold"/>
                <a:ea typeface="Work Sans SemiBold"/>
                <a:cs typeface="Work Sans SemiBold"/>
                <a:sym typeface="Work Sans SemiBold"/>
              </a:rPr>
              <a:t>Impact of reusing IT waste heat</a:t>
            </a:r>
            <a:endParaRPr sz="1300">
              <a:solidFill>
                <a:srgbClr val="00ACE9"/>
              </a:solidFill>
              <a:latin typeface="Work Sans SemiBold"/>
              <a:ea typeface="Work Sans SemiBold"/>
              <a:cs typeface="Work Sans SemiBold"/>
              <a:sym typeface="Work Sans SemiBold"/>
            </a:endParaRPr>
          </a:p>
        </p:txBody>
      </p:sp>
      <p:sp>
        <p:nvSpPr>
          <p:cNvPr id="213" name="Google Shape;213;p25"/>
          <p:cNvSpPr txBox="1"/>
          <p:nvPr/>
        </p:nvSpPr>
        <p:spPr>
          <a:xfrm>
            <a:off x="225775" y="157675"/>
            <a:ext cx="5947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latin typeface="Work Sans Light"/>
                <a:ea typeface="Work Sans Light"/>
                <a:cs typeface="Work Sans Light"/>
                <a:sym typeface="Work Sans Light"/>
              </a:rPr>
              <a:t>The Qarnot model</a:t>
            </a:r>
            <a:endParaRPr sz="1800">
              <a:solidFill>
                <a:srgbClr val="000000"/>
              </a:solidFill>
              <a:latin typeface="Work Sans Light"/>
              <a:ea typeface="Work Sans Light"/>
              <a:cs typeface="Work Sans Light"/>
              <a:sym typeface="Work Sans Light"/>
            </a:endParaRPr>
          </a:p>
        </p:txBody>
      </p:sp>
      <p:sp>
        <p:nvSpPr>
          <p:cNvPr id="214" name="Google Shape;214;p25"/>
          <p:cNvSpPr/>
          <p:nvPr/>
        </p:nvSpPr>
        <p:spPr>
          <a:xfrm>
            <a:off x="1585453" y="1015325"/>
            <a:ext cx="2166600" cy="3782700"/>
          </a:xfrm>
          <a:prstGeom prst="roundRect">
            <a:avLst>
              <a:gd fmla="val 3415" name="adj"/>
            </a:avLst>
          </a:prstGeom>
          <a:noFill/>
          <a:ln cap="flat" cmpd="sng" w="19050">
            <a:solidFill>
              <a:srgbClr val="00AC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Light"/>
              <a:ea typeface="Work Sans Light"/>
              <a:cs typeface="Work Sans Light"/>
              <a:sym typeface="Work Sans Light"/>
            </a:endParaRPr>
          </a:p>
        </p:txBody>
      </p:sp>
      <p:sp>
        <p:nvSpPr>
          <p:cNvPr id="215" name="Google Shape;215;p25"/>
          <p:cNvSpPr txBox="1"/>
          <p:nvPr/>
        </p:nvSpPr>
        <p:spPr>
          <a:xfrm>
            <a:off x="1670600" y="1099675"/>
            <a:ext cx="2102700" cy="378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fr" sz="1300" u="sng">
                <a:solidFill>
                  <a:srgbClr val="595959"/>
                </a:solidFill>
              </a:rPr>
              <a:t>note proposition:</a:t>
            </a:r>
            <a:endParaRPr sz="1300" u="sng">
              <a:solidFill>
                <a:srgbClr val="595959"/>
              </a:solidFill>
            </a:endParaRPr>
          </a:p>
          <a:p>
            <a:pPr indent="0" lvl="0" marL="0" rtl="0" algn="l">
              <a:lnSpc>
                <a:spcPct val="115000"/>
              </a:lnSpc>
              <a:spcBef>
                <a:spcPts val="0"/>
              </a:spcBef>
              <a:spcAft>
                <a:spcPts val="0"/>
              </a:spcAft>
              <a:buClr>
                <a:schemeClr val="dk1"/>
              </a:buClr>
              <a:buSzPts val="1100"/>
              <a:buFont typeface="Arial"/>
              <a:buNone/>
            </a:pPr>
            <a:r>
              <a:rPr b="1" lang="fr" sz="1500">
                <a:solidFill>
                  <a:srgbClr val="595959"/>
                </a:solidFill>
              </a:rPr>
              <a:t>PUE</a:t>
            </a:r>
            <a:r>
              <a:rPr lang="fr" sz="1500">
                <a:solidFill>
                  <a:srgbClr val="595959"/>
                </a:solidFill>
              </a:rPr>
              <a:t> measures how much extra energy the building uses on top of IT load — it says nothing about what happens to that energy once it becomes heat. </a:t>
            </a:r>
            <a:r>
              <a:rPr b="1" lang="fr" sz="1500">
                <a:solidFill>
                  <a:srgbClr val="595959"/>
                </a:solidFill>
              </a:rPr>
              <a:t>ERE</a:t>
            </a:r>
            <a:r>
              <a:rPr lang="fr" sz="1500">
                <a:solidFill>
                  <a:srgbClr val="595959"/>
                </a:solidFill>
              </a:rPr>
              <a:t> corrects for this by subtracting the heat that's actually recovered and reused</a:t>
            </a:r>
            <a:endParaRPr sz="1500">
              <a:solidFill>
                <a:srgbClr val="595959"/>
              </a:solidFill>
            </a:endParaRPr>
          </a:p>
          <a:p>
            <a:pPr indent="0" lvl="0" marL="0" rtl="0" algn="l">
              <a:lnSpc>
                <a:spcPct val="115000"/>
              </a:lnSpc>
              <a:spcBef>
                <a:spcPts val="0"/>
              </a:spcBef>
              <a:spcAft>
                <a:spcPts val="0"/>
              </a:spcAft>
              <a:buClr>
                <a:schemeClr val="dk1"/>
              </a:buClr>
              <a:buSzPts val="1100"/>
              <a:buFont typeface="Arial"/>
              <a:buNone/>
            </a:pPr>
            <a:r>
              <a:t/>
            </a:r>
            <a:endParaRPr sz="2000">
              <a:solidFill>
                <a:srgbClr val="595959"/>
              </a:solidFill>
            </a:endParaRPr>
          </a:p>
          <a:p>
            <a:pPr indent="0" lvl="0" marL="0" rtl="0" algn="l">
              <a:lnSpc>
                <a:spcPct val="115000"/>
              </a:lnSpc>
              <a:spcBef>
                <a:spcPts val="0"/>
              </a:spcBef>
              <a:spcAft>
                <a:spcPts val="0"/>
              </a:spcAft>
              <a:buClr>
                <a:schemeClr val="dk1"/>
              </a:buClr>
              <a:buSzPts val="1100"/>
              <a:buFont typeface="Arial"/>
              <a:buNone/>
            </a:pPr>
            <a:r>
              <a:t/>
            </a:r>
            <a:endParaRPr sz="2000">
              <a:solidFill>
                <a:srgbClr val="595959"/>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6"/>
          <p:cNvSpPr txBox="1"/>
          <p:nvPr>
            <p:ph idx="4294967295" type="body"/>
          </p:nvPr>
        </p:nvSpPr>
        <p:spPr>
          <a:xfrm>
            <a:off x="4894975" y="936325"/>
            <a:ext cx="4172700" cy="2856900"/>
          </a:xfrm>
          <a:prstGeom prst="rect">
            <a:avLst/>
          </a:prstGeom>
          <a:noFill/>
          <a:ln>
            <a:noFill/>
          </a:ln>
        </p:spPr>
        <p:txBody>
          <a:bodyPr anchorCtr="0" anchor="t" bIns="45700" lIns="91425" spcFirstLastPara="1" rIns="91425" wrap="square" tIns="182875">
            <a:noAutofit/>
          </a:bodyPr>
          <a:lstStyle/>
          <a:p>
            <a:pPr indent="-68580" lvl="0" marL="173736" rtl="0" algn="l">
              <a:lnSpc>
                <a:spcPct val="100000"/>
              </a:lnSpc>
              <a:spcBef>
                <a:spcPts val="0"/>
              </a:spcBef>
              <a:spcAft>
                <a:spcPts val="0"/>
              </a:spcAft>
              <a:buClr>
                <a:schemeClr val="dk1"/>
              </a:buClr>
              <a:buSzPts val="1620"/>
              <a:buNone/>
            </a:pPr>
            <a:r>
              <a:rPr b="1" lang="fr" sz="1600">
                <a:solidFill>
                  <a:schemeClr val="dk2"/>
                </a:solidFill>
              </a:rPr>
              <a:t>Scope</a:t>
            </a:r>
            <a:endParaRPr b="1" sz="1600">
              <a:solidFill>
                <a:schemeClr val="dk2"/>
              </a:solidFill>
            </a:endParaRPr>
          </a:p>
          <a:p>
            <a:pPr indent="-293370" lvl="0" marL="457200" rtl="0" algn="l">
              <a:lnSpc>
                <a:spcPct val="100000"/>
              </a:lnSpc>
              <a:spcBef>
                <a:spcPts val="1200"/>
              </a:spcBef>
              <a:spcAft>
                <a:spcPts val="0"/>
              </a:spcAft>
              <a:buClr>
                <a:schemeClr val="dk2"/>
              </a:buClr>
              <a:buSzPts val="1020"/>
              <a:buChar char="●"/>
            </a:pPr>
            <a:r>
              <a:rPr lang="fr" sz="1600"/>
              <a:t>DC: 5MW</a:t>
            </a:r>
            <a:endParaRPr sz="1600"/>
          </a:p>
          <a:p>
            <a:pPr indent="-293370" lvl="0" marL="457200" rtl="0" algn="l">
              <a:lnSpc>
                <a:spcPct val="100000"/>
              </a:lnSpc>
              <a:spcBef>
                <a:spcPts val="0"/>
              </a:spcBef>
              <a:spcAft>
                <a:spcPts val="0"/>
              </a:spcAft>
              <a:buClr>
                <a:schemeClr val="dk2"/>
              </a:buClr>
              <a:buSzPts val="1020"/>
              <a:buChar char="●"/>
            </a:pPr>
            <a:r>
              <a:rPr lang="fr" sz="1600"/>
              <a:t>Heating system: 5MW</a:t>
            </a:r>
            <a:endParaRPr sz="1600"/>
          </a:p>
          <a:p>
            <a:pPr indent="-293370" lvl="0" marL="457200" rtl="0" algn="l">
              <a:lnSpc>
                <a:spcPct val="100000"/>
              </a:lnSpc>
              <a:spcBef>
                <a:spcPts val="0"/>
              </a:spcBef>
              <a:spcAft>
                <a:spcPts val="0"/>
              </a:spcAft>
              <a:buClr>
                <a:schemeClr val="dk2"/>
              </a:buClr>
              <a:buSzPts val="1020"/>
              <a:buChar char="●"/>
            </a:pPr>
            <a:r>
              <a:rPr lang="fr" sz="1600"/>
              <a:t>Duration: a year</a:t>
            </a:r>
            <a:endParaRPr sz="1600"/>
          </a:p>
          <a:p>
            <a:pPr indent="-293370" lvl="0" marL="457200" rtl="0" algn="l">
              <a:lnSpc>
                <a:spcPct val="100000"/>
              </a:lnSpc>
              <a:spcBef>
                <a:spcPts val="0"/>
              </a:spcBef>
              <a:spcAft>
                <a:spcPts val="0"/>
              </a:spcAft>
              <a:buClr>
                <a:schemeClr val="dk2"/>
              </a:buClr>
              <a:buSzPts val="1020"/>
              <a:buChar char="●"/>
            </a:pPr>
            <a:r>
              <a:rPr lang="fr" sz="1600"/>
              <a:t>French electricity carbon intensity factor</a:t>
            </a:r>
            <a:endParaRPr sz="1600"/>
          </a:p>
          <a:p>
            <a:pPr indent="-293370" lvl="0" marL="457200" rtl="0" algn="l">
              <a:lnSpc>
                <a:spcPct val="100000"/>
              </a:lnSpc>
              <a:spcBef>
                <a:spcPts val="0"/>
              </a:spcBef>
              <a:spcAft>
                <a:spcPts val="0"/>
              </a:spcAft>
              <a:buClr>
                <a:schemeClr val="dk2"/>
              </a:buClr>
              <a:buSzPts val="1020"/>
              <a:buChar char="●"/>
            </a:pPr>
            <a:r>
              <a:rPr lang="fr" sz="1600"/>
              <a:t>cooling needed for data center and high </a:t>
            </a:r>
            <a:r>
              <a:rPr lang="fr" sz="1600"/>
              <a:t>electricity</a:t>
            </a:r>
            <a:r>
              <a:rPr lang="fr" sz="1600"/>
              <a:t> consumption → high CO2eq</a:t>
            </a:r>
            <a:endParaRPr sz="1600"/>
          </a:p>
        </p:txBody>
      </p:sp>
      <p:pic>
        <p:nvPicPr>
          <p:cNvPr id="221" name="Google Shape;221;p26" title="Graphique"/>
          <p:cNvPicPr preferRelativeResize="0"/>
          <p:nvPr/>
        </p:nvPicPr>
        <p:blipFill rotWithShape="1">
          <a:blip r:embed="rId3">
            <a:alphaModFix/>
          </a:blip>
          <a:srcRect b="0" l="0" r="41660" t="16479"/>
          <a:stretch/>
        </p:blipFill>
        <p:spPr>
          <a:xfrm>
            <a:off x="563900" y="1699775"/>
            <a:ext cx="2434299" cy="2460150"/>
          </a:xfrm>
          <a:prstGeom prst="rect">
            <a:avLst/>
          </a:prstGeom>
          <a:noFill/>
          <a:ln>
            <a:noFill/>
          </a:ln>
        </p:spPr>
      </p:pic>
      <p:sp>
        <p:nvSpPr>
          <p:cNvPr id="222" name="Google Shape;222;p26"/>
          <p:cNvSpPr txBox="1"/>
          <p:nvPr/>
        </p:nvSpPr>
        <p:spPr>
          <a:xfrm>
            <a:off x="685700" y="4104675"/>
            <a:ext cx="4050900" cy="36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1600">
                <a:solidFill>
                  <a:schemeClr val="dk1"/>
                </a:solidFill>
                <a:latin typeface="Source Sans 3"/>
                <a:ea typeface="Source Sans 3"/>
                <a:cs typeface="Source Sans 3"/>
                <a:sym typeface="Source Sans 3"/>
              </a:rPr>
              <a:t>Carbon footprint for each scenario (TCO2eq)</a:t>
            </a:r>
            <a:endParaRPr sz="1600">
              <a:solidFill>
                <a:schemeClr val="dk1"/>
              </a:solidFill>
              <a:latin typeface="Source Sans 3"/>
              <a:ea typeface="Source Sans 3"/>
              <a:cs typeface="Source Sans 3"/>
              <a:sym typeface="Source Sans 3"/>
            </a:endParaRPr>
          </a:p>
        </p:txBody>
      </p:sp>
      <p:pic>
        <p:nvPicPr>
          <p:cNvPr id="223" name="Google Shape;223;p26" title="Graphique"/>
          <p:cNvPicPr preferRelativeResize="0"/>
          <p:nvPr/>
        </p:nvPicPr>
        <p:blipFill rotWithShape="1">
          <a:blip r:embed="rId3">
            <a:alphaModFix/>
          </a:blip>
          <a:srcRect b="83523" l="0" r="0" t="0"/>
          <a:stretch/>
        </p:blipFill>
        <p:spPr>
          <a:xfrm>
            <a:off x="563900" y="1214447"/>
            <a:ext cx="4172702" cy="485325"/>
          </a:xfrm>
          <a:prstGeom prst="rect">
            <a:avLst/>
          </a:prstGeom>
          <a:noFill/>
          <a:ln>
            <a:noFill/>
          </a:ln>
        </p:spPr>
      </p:pic>
      <p:cxnSp>
        <p:nvCxnSpPr>
          <p:cNvPr id="224" name="Google Shape;224;p26"/>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225" name="Google Shape;225;p26"/>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226" name="Google Shape;226;p26"/>
          <p:cNvSpPr txBox="1"/>
          <p:nvPr/>
        </p:nvSpPr>
        <p:spPr>
          <a:xfrm>
            <a:off x="330050" y="640350"/>
            <a:ext cx="8918100" cy="3540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Clr>
                <a:srgbClr val="000000"/>
              </a:buClr>
              <a:buSzPts val="1100"/>
              <a:buFont typeface="Arial"/>
              <a:buNone/>
            </a:pPr>
            <a:r>
              <a:rPr lang="fr" sz="1100">
                <a:solidFill>
                  <a:srgbClr val="00ACE9"/>
                </a:solidFill>
                <a:latin typeface="Work Sans SemiBold"/>
                <a:ea typeface="Work Sans SemiBold"/>
                <a:cs typeface="Work Sans SemiBold"/>
                <a:sym typeface="Work Sans SemiBold"/>
              </a:rPr>
              <a:t>Impact of reusing IT waste heat - Data Center and Building not connected</a:t>
            </a:r>
            <a:endParaRPr sz="1300">
              <a:solidFill>
                <a:srgbClr val="00ACE9"/>
              </a:solidFill>
              <a:latin typeface="Work Sans SemiBold"/>
              <a:ea typeface="Work Sans SemiBold"/>
              <a:cs typeface="Work Sans SemiBold"/>
              <a:sym typeface="Work Sans SemiBold"/>
            </a:endParaRPr>
          </a:p>
        </p:txBody>
      </p:sp>
      <p:sp>
        <p:nvSpPr>
          <p:cNvPr id="227" name="Google Shape;227;p26"/>
          <p:cNvSpPr txBox="1"/>
          <p:nvPr/>
        </p:nvSpPr>
        <p:spPr>
          <a:xfrm>
            <a:off x="225775" y="157675"/>
            <a:ext cx="5947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latin typeface="Work Sans Light"/>
                <a:ea typeface="Work Sans Light"/>
                <a:cs typeface="Work Sans Light"/>
                <a:sym typeface="Work Sans Light"/>
              </a:rPr>
              <a:t>The Qarnot model</a:t>
            </a:r>
            <a:endParaRPr sz="1800">
              <a:solidFill>
                <a:srgbClr val="000000"/>
              </a:solidFill>
              <a:latin typeface="Work Sans Light"/>
              <a:ea typeface="Work Sans Light"/>
              <a:cs typeface="Work Sans Light"/>
              <a:sym typeface="Work Sans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7"/>
          <p:cNvSpPr txBox="1"/>
          <p:nvPr>
            <p:ph idx="4294967295" type="body"/>
          </p:nvPr>
        </p:nvSpPr>
        <p:spPr>
          <a:xfrm>
            <a:off x="4894975" y="936325"/>
            <a:ext cx="4172700" cy="2806200"/>
          </a:xfrm>
          <a:prstGeom prst="rect">
            <a:avLst/>
          </a:prstGeom>
          <a:noFill/>
          <a:ln>
            <a:noFill/>
          </a:ln>
        </p:spPr>
        <p:txBody>
          <a:bodyPr anchorCtr="0" anchor="t" bIns="45700" lIns="91425" spcFirstLastPara="1" rIns="91425" wrap="square" tIns="182875">
            <a:noAutofit/>
          </a:bodyPr>
          <a:lstStyle/>
          <a:p>
            <a:pPr indent="-68580" lvl="0" marL="173736" rtl="0" algn="l">
              <a:lnSpc>
                <a:spcPct val="100000"/>
              </a:lnSpc>
              <a:spcBef>
                <a:spcPts val="0"/>
              </a:spcBef>
              <a:spcAft>
                <a:spcPts val="0"/>
              </a:spcAft>
              <a:buClr>
                <a:schemeClr val="dk1"/>
              </a:buClr>
              <a:buSzPts val="1620"/>
              <a:buNone/>
            </a:pPr>
            <a:r>
              <a:rPr b="1" lang="fr" sz="1600">
                <a:solidFill>
                  <a:schemeClr val="dk2"/>
                </a:solidFill>
              </a:rPr>
              <a:t>Scope</a:t>
            </a:r>
            <a:endParaRPr b="1" sz="1600">
              <a:solidFill>
                <a:schemeClr val="dk2"/>
              </a:solidFill>
            </a:endParaRPr>
          </a:p>
          <a:p>
            <a:pPr indent="-293370" lvl="0" marL="457200" rtl="0" algn="l">
              <a:lnSpc>
                <a:spcPct val="100000"/>
              </a:lnSpc>
              <a:spcBef>
                <a:spcPts val="1200"/>
              </a:spcBef>
              <a:spcAft>
                <a:spcPts val="0"/>
              </a:spcAft>
              <a:buClr>
                <a:schemeClr val="dk2"/>
              </a:buClr>
              <a:buSzPts val="1020"/>
              <a:buChar char="●"/>
            </a:pPr>
            <a:r>
              <a:rPr lang="fr" sz="1600"/>
              <a:t>DC: 5MW</a:t>
            </a:r>
            <a:endParaRPr sz="1600"/>
          </a:p>
          <a:p>
            <a:pPr indent="-293370" lvl="0" marL="457200" rtl="0" algn="l">
              <a:lnSpc>
                <a:spcPct val="100000"/>
              </a:lnSpc>
              <a:spcBef>
                <a:spcPts val="0"/>
              </a:spcBef>
              <a:spcAft>
                <a:spcPts val="0"/>
              </a:spcAft>
              <a:buClr>
                <a:schemeClr val="dk2"/>
              </a:buClr>
              <a:buSzPts val="1020"/>
              <a:buChar char="●"/>
            </a:pPr>
            <a:r>
              <a:rPr lang="fr" sz="1600"/>
              <a:t>Heating system: 5MW</a:t>
            </a:r>
            <a:endParaRPr sz="1600"/>
          </a:p>
          <a:p>
            <a:pPr indent="-293370" lvl="0" marL="457200" rtl="0" algn="l">
              <a:lnSpc>
                <a:spcPct val="100000"/>
              </a:lnSpc>
              <a:spcBef>
                <a:spcPts val="0"/>
              </a:spcBef>
              <a:spcAft>
                <a:spcPts val="0"/>
              </a:spcAft>
              <a:buClr>
                <a:schemeClr val="dk2"/>
              </a:buClr>
              <a:buSzPts val="1020"/>
              <a:buChar char="●"/>
            </a:pPr>
            <a:r>
              <a:rPr lang="fr" sz="1600"/>
              <a:t>Duration: a year</a:t>
            </a:r>
            <a:endParaRPr sz="1600"/>
          </a:p>
          <a:p>
            <a:pPr indent="-293370" lvl="0" marL="457200" rtl="0" algn="l">
              <a:lnSpc>
                <a:spcPct val="100000"/>
              </a:lnSpc>
              <a:spcBef>
                <a:spcPts val="0"/>
              </a:spcBef>
              <a:spcAft>
                <a:spcPts val="0"/>
              </a:spcAft>
              <a:buClr>
                <a:schemeClr val="dk2"/>
              </a:buClr>
              <a:buSzPts val="1020"/>
              <a:buChar char="●"/>
            </a:pPr>
            <a:r>
              <a:rPr lang="fr" sz="1600"/>
              <a:t>French electricity carbon intensity factor</a:t>
            </a:r>
            <a:endParaRPr sz="1600"/>
          </a:p>
          <a:p>
            <a:pPr indent="-293370" lvl="0" marL="457200" rtl="0" algn="l">
              <a:lnSpc>
                <a:spcPct val="100000"/>
              </a:lnSpc>
              <a:spcBef>
                <a:spcPts val="0"/>
              </a:spcBef>
              <a:spcAft>
                <a:spcPts val="0"/>
              </a:spcAft>
              <a:buClr>
                <a:schemeClr val="dk2"/>
              </a:buClr>
              <a:buSzPts val="1020"/>
              <a:buChar char="●"/>
            </a:pPr>
            <a:r>
              <a:rPr lang="fr" sz="1600"/>
              <a:t>no cooling needed because we recycled heat from compute in the building</a:t>
            </a:r>
            <a:endParaRPr sz="1600"/>
          </a:p>
        </p:txBody>
      </p:sp>
      <p:pic>
        <p:nvPicPr>
          <p:cNvPr id="233" name="Google Shape;233;p27" title="Graphique"/>
          <p:cNvPicPr preferRelativeResize="0"/>
          <p:nvPr/>
        </p:nvPicPr>
        <p:blipFill>
          <a:blip r:embed="rId3">
            <a:alphaModFix/>
          </a:blip>
          <a:stretch>
            <a:fillRect/>
          </a:stretch>
        </p:blipFill>
        <p:spPr>
          <a:xfrm>
            <a:off x="563900" y="1214446"/>
            <a:ext cx="4172702" cy="2945478"/>
          </a:xfrm>
          <a:prstGeom prst="rect">
            <a:avLst/>
          </a:prstGeom>
          <a:noFill/>
          <a:ln>
            <a:noFill/>
          </a:ln>
        </p:spPr>
      </p:pic>
      <p:grpSp>
        <p:nvGrpSpPr>
          <p:cNvPr id="234" name="Google Shape;234;p27"/>
          <p:cNvGrpSpPr/>
          <p:nvPr/>
        </p:nvGrpSpPr>
        <p:grpSpPr>
          <a:xfrm>
            <a:off x="3465925" y="1964750"/>
            <a:ext cx="1200" cy="1428225"/>
            <a:chOff x="3517875" y="1865525"/>
            <a:chExt cx="1200" cy="1428225"/>
          </a:xfrm>
        </p:grpSpPr>
        <p:cxnSp>
          <p:nvCxnSpPr>
            <p:cNvPr id="235" name="Google Shape;235;p27"/>
            <p:cNvCxnSpPr/>
            <p:nvPr/>
          </p:nvCxnSpPr>
          <p:spPr>
            <a:xfrm rot="10800000">
              <a:off x="3517875" y="1865525"/>
              <a:ext cx="1200" cy="1332300"/>
            </a:xfrm>
            <a:prstGeom prst="straightConnector1">
              <a:avLst/>
            </a:prstGeom>
            <a:noFill/>
            <a:ln cap="flat" cmpd="sng" w="19050">
              <a:solidFill>
                <a:schemeClr val="dk2"/>
              </a:solidFill>
              <a:prstDash val="solid"/>
              <a:round/>
              <a:headEnd len="med" w="med" type="none"/>
              <a:tailEnd len="med" w="med" type="triangle"/>
            </a:ln>
          </p:spPr>
        </p:cxnSp>
        <p:cxnSp>
          <p:nvCxnSpPr>
            <p:cNvPr id="236" name="Google Shape;236;p27"/>
            <p:cNvCxnSpPr/>
            <p:nvPr/>
          </p:nvCxnSpPr>
          <p:spPr>
            <a:xfrm>
              <a:off x="3519075" y="2479850"/>
              <a:ext cx="0" cy="813900"/>
            </a:xfrm>
            <a:prstGeom prst="straightConnector1">
              <a:avLst/>
            </a:prstGeom>
            <a:noFill/>
            <a:ln cap="flat" cmpd="sng" w="19050">
              <a:solidFill>
                <a:schemeClr val="dk2"/>
              </a:solidFill>
              <a:prstDash val="solid"/>
              <a:round/>
              <a:headEnd len="med" w="med" type="none"/>
              <a:tailEnd len="med" w="med" type="triangle"/>
            </a:ln>
          </p:spPr>
        </p:cxnSp>
      </p:grpSp>
      <p:sp>
        <p:nvSpPr>
          <p:cNvPr id="237" name="Google Shape;237;p27"/>
          <p:cNvSpPr txBox="1"/>
          <p:nvPr/>
        </p:nvSpPr>
        <p:spPr>
          <a:xfrm>
            <a:off x="3442875" y="2405425"/>
            <a:ext cx="1320600" cy="4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200">
                <a:solidFill>
                  <a:schemeClr val="dk2"/>
                </a:solidFill>
                <a:latin typeface="Source Sans 3"/>
                <a:ea typeface="Source Sans 3"/>
                <a:cs typeface="Source Sans 3"/>
                <a:sym typeface="Source Sans 3"/>
              </a:rPr>
              <a:t>Carbon savings</a:t>
            </a:r>
            <a:endParaRPr b="1" sz="1200">
              <a:solidFill>
                <a:schemeClr val="dk2"/>
              </a:solidFill>
              <a:latin typeface="Source Sans 3"/>
              <a:ea typeface="Source Sans 3"/>
              <a:cs typeface="Source Sans 3"/>
              <a:sym typeface="Source Sans 3"/>
            </a:endParaRPr>
          </a:p>
        </p:txBody>
      </p:sp>
      <p:sp>
        <p:nvSpPr>
          <p:cNvPr id="238" name="Google Shape;238;p27"/>
          <p:cNvSpPr txBox="1"/>
          <p:nvPr/>
        </p:nvSpPr>
        <p:spPr>
          <a:xfrm>
            <a:off x="685700" y="4104675"/>
            <a:ext cx="4050900" cy="36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1600">
                <a:solidFill>
                  <a:schemeClr val="dk1"/>
                </a:solidFill>
                <a:latin typeface="Source Sans 3"/>
                <a:ea typeface="Source Sans 3"/>
                <a:cs typeface="Source Sans 3"/>
                <a:sym typeface="Source Sans 3"/>
              </a:rPr>
              <a:t>Carbon footprint for each scenario (TCO2eq)</a:t>
            </a:r>
            <a:endParaRPr sz="1600">
              <a:solidFill>
                <a:schemeClr val="dk1"/>
              </a:solidFill>
              <a:latin typeface="Source Sans 3"/>
              <a:ea typeface="Source Sans 3"/>
              <a:cs typeface="Source Sans 3"/>
              <a:sym typeface="Source Sans 3"/>
            </a:endParaRPr>
          </a:p>
        </p:txBody>
      </p:sp>
      <p:cxnSp>
        <p:nvCxnSpPr>
          <p:cNvPr id="239" name="Google Shape;239;p27"/>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240" name="Google Shape;240;p27"/>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241" name="Google Shape;241;p27"/>
          <p:cNvSpPr txBox="1"/>
          <p:nvPr/>
        </p:nvSpPr>
        <p:spPr>
          <a:xfrm>
            <a:off x="330050" y="640350"/>
            <a:ext cx="8918100" cy="3540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Clr>
                <a:srgbClr val="000000"/>
              </a:buClr>
              <a:buSzPts val="1100"/>
              <a:buFont typeface="Arial"/>
              <a:buNone/>
            </a:pPr>
            <a:r>
              <a:rPr lang="fr" sz="1100">
                <a:solidFill>
                  <a:srgbClr val="00ACE9"/>
                </a:solidFill>
                <a:latin typeface="Work Sans SemiBold"/>
                <a:ea typeface="Work Sans SemiBold"/>
                <a:cs typeface="Work Sans SemiBold"/>
                <a:sym typeface="Work Sans SemiBold"/>
              </a:rPr>
              <a:t>Impact of reusing IT waste heat - </a:t>
            </a:r>
            <a:r>
              <a:rPr lang="fr" sz="1100">
                <a:solidFill>
                  <a:srgbClr val="00ACE9"/>
                </a:solidFill>
                <a:latin typeface="Work Sans SemiBold"/>
                <a:ea typeface="Work Sans SemiBold"/>
                <a:cs typeface="Work Sans SemiBold"/>
                <a:sym typeface="Work Sans SemiBold"/>
              </a:rPr>
              <a:t>Data Center and Building </a:t>
            </a:r>
            <a:r>
              <a:rPr lang="fr" sz="1100" u="sng">
                <a:solidFill>
                  <a:srgbClr val="00ACE9"/>
                </a:solidFill>
                <a:latin typeface="Work Sans SemiBold"/>
                <a:ea typeface="Work Sans SemiBold"/>
                <a:cs typeface="Work Sans SemiBold"/>
                <a:sym typeface="Work Sans SemiBold"/>
              </a:rPr>
              <a:t>connected</a:t>
            </a:r>
            <a:endParaRPr sz="1300" u="sng">
              <a:solidFill>
                <a:srgbClr val="00ACE9"/>
              </a:solidFill>
              <a:latin typeface="Work Sans SemiBold"/>
              <a:ea typeface="Work Sans SemiBold"/>
              <a:cs typeface="Work Sans SemiBold"/>
              <a:sym typeface="Work Sans SemiBold"/>
            </a:endParaRPr>
          </a:p>
        </p:txBody>
      </p:sp>
      <p:sp>
        <p:nvSpPr>
          <p:cNvPr id="242" name="Google Shape;242;p27"/>
          <p:cNvSpPr txBox="1"/>
          <p:nvPr/>
        </p:nvSpPr>
        <p:spPr>
          <a:xfrm>
            <a:off x="225775" y="157675"/>
            <a:ext cx="7078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latin typeface="Work Sans Light"/>
                <a:ea typeface="Work Sans Light"/>
                <a:cs typeface="Work Sans Light"/>
                <a:sym typeface="Work Sans Light"/>
              </a:rPr>
              <a:t>The Qarnot model - 11k TCO2eq </a:t>
            </a:r>
            <a:r>
              <a:rPr lang="fr" sz="900" u="sng">
                <a:latin typeface="Work Sans Light"/>
                <a:ea typeface="Work Sans Light"/>
                <a:cs typeface="Work Sans Light"/>
                <a:sym typeface="Work Sans Light"/>
              </a:rPr>
              <a:t> tons CO2eq avoided per year at 5MW scale</a:t>
            </a:r>
            <a:endParaRPr sz="900" u="sng">
              <a:solidFill>
                <a:srgbClr val="000000"/>
              </a:solidFill>
              <a:latin typeface="Work Sans Light"/>
              <a:ea typeface="Work Sans Light"/>
              <a:cs typeface="Work Sans Light"/>
              <a:sym typeface="Work Sans Light"/>
            </a:endParaRPr>
          </a:p>
        </p:txBody>
      </p:sp>
      <p:sp>
        <p:nvSpPr>
          <p:cNvPr id="243" name="Google Shape;243;p27"/>
          <p:cNvSpPr/>
          <p:nvPr/>
        </p:nvSpPr>
        <p:spPr>
          <a:xfrm>
            <a:off x="7706302" y="3576800"/>
            <a:ext cx="1236300" cy="930000"/>
          </a:xfrm>
          <a:prstGeom prst="roundRect">
            <a:avLst>
              <a:gd fmla="val 3854" name="adj"/>
            </a:avLst>
          </a:prstGeom>
          <a:noFill/>
          <a:ln cap="flat" cmpd="sng" w="6450">
            <a:solidFill>
              <a:schemeClr val="dk2"/>
            </a:solidFill>
            <a:prstDash val="solid"/>
            <a:round/>
            <a:headEnd len="sm" w="sm" type="none"/>
            <a:tailEnd len="sm" w="sm" type="none"/>
          </a:ln>
        </p:spPr>
        <p:txBody>
          <a:bodyPr anchorCtr="0" anchor="ctr" bIns="61925" lIns="61925" spcFirstLastPara="1" rIns="61925" wrap="square" tIns="61925">
            <a:noAutofit/>
          </a:bodyPr>
          <a:lstStyle/>
          <a:p>
            <a:pPr indent="0" lvl="0" marL="0" rtl="0" algn="ctr">
              <a:spcBef>
                <a:spcPts val="0"/>
              </a:spcBef>
              <a:spcAft>
                <a:spcPts val="0"/>
              </a:spcAft>
              <a:buNone/>
            </a:pPr>
            <a:r>
              <a:t/>
            </a:r>
            <a:endParaRPr sz="948">
              <a:latin typeface="Source Sans 3"/>
              <a:ea typeface="Source Sans 3"/>
              <a:cs typeface="Source Sans 3"/>
              <a:sym typeface="Source Sans 3"/>
            </a:endParaRPr>
          </a:p>
        </p:txBody>
      </p:sp>
      <p:sp>
        <p:nvSpPr>
          <p:cNvPr id="244" name="Google Shape;244;p27"/>
          <p:cNvSpPr/>
          <p:nvPr/>
        </p:nvSpPr>
        <p:spPr>
          <a:xfrm>
            <a:off x="6371849" y="3576800"/>
            <a:ext cx="1236300" cy="930000"/>
          </a:xfrm>
          <a:prstGeom prst="roundRect">
            <a:avLst>
              <a:gd fmla="val 4953" name="adj"/>
            </a:avLst>
          </a:prstGeom>
          <a:noFill/>
          <a:ln cap="flat" cmpd="sng" w="6450">
            <a:solidFill>
              <a:schemeClr val="dk2"/>
            </a:solidFill>
            <a:prstDash val="solid"/>
            <a:round/>
            <a:headEnd len="sm" w="sm" type="none"/>
            <a:tailEnd len="sm" w="sm" type="none"/>
          </a:ln>
        </p:spPr>
        <p:txBody>
          <a:bodyPr anchorCtr="0" anchor="ctr" bIns="61925" lIns="61925" spcFirstLastPara="1" rIns="61925" wrap="square" tIns="61925">
            <a:noAutofit/>
          </a:bodyPr>
          <a:lstStyle/>
          <a:p>
            <a:pPr indent="0" lvl="0" marL="0" rtl="0" algn="ctr">
              <a:spcBef>
                <a:spcPts val="0"/>
              </a:spcBef>
              <a:spcAft>
                <a:spcPts val="0"/>
              </a:spcAft>
              <a:buNone/>
            </a:pPr>
            <a:r>
              <a:t/>
            </a:r>
            <a:endParaRPr sz="948">
              <a:latin typeface="Source Sans 3"/>
              <a:ea typeface="Source Sans 3"/>
              <a:cs typeface="Source Sans 3"/>
              <a:sym typeface="Source Sans 3"/>
            </a:endParaRPr>
          </a:p>
        </p:txBody>
      </p:sp>
      <p:sp>
        <p:nvSpPr>
          <p:cNvPr id="245" name="Google Shape;245;p27"/>
          <p:cNvSpPr txBox="1"/>
          <p:nvPr/>
        </p:nvSpPr>
        <p:spPr>
          <a:xfrm>
            <a:off x="6458618" y="3603725"/>
            <a:ext cx="1062900" cy="875700"/>
          </a:xfrm>
          <a:prstGeom prst="rect">
            <a:avLst/>
          </a:prstGeom>
          <a:noFill/>
          <a:ln>
            <a:noFill/>
          </a:ln>
        </p:spPr>
        <p:txBody>
          <a:bodyPr anchorCtr="0" anchor="t" bIns="61925" lIns="61925" spcFirstLastPara="1" rIns="61925" wrap="square" tIns="61925">
            <a:spAutoFit/>
          </a:bodyPr>
          <a:lstStyle/>
          <a:p>
            <a:pPr indent="0" lvl="0" marL="0" rtl="0" algn="l">
              <a:spcBef>
                <a:spcPts val="0"/>
              </a:spcBef>
              <a:spcAft>
                <a:spcPts val="0"/>
              </a:spcAft>
              <a:buNone/>
            </a:pPr>
            <a:r>
              <a:rPr b="1" lang="fr" sz="1084">
                <a:solidFill>
                  <a:schemeClr val="dk2"/>
                </a:solidFill>
                <a:latin typeface="Source Sans 3"/>
                <a:ea typeface="Source Sans 3"/>
                <a:cs typeface="Source Sans 3"/>
                <a:sym typeface="Source Sans 3"/>
              </a:rPr>
              <a:t>Scenario #1</a:t>
            </a:r>
            <a:endParaRPr b="1" sz="1084">
              <a:solidFill>
                <a:schemeClr val="dk2"/>
              </a:solidFill>
              <a:latin typeface="Source Sans 3"/>
              <a:ea typeface="Source Sans 3"/>
              <a:cs typeface="Source Sans 3"/>
              <a:sym typeface="Source Sans 3"/>
            </a:endParaRPr>
          </a:p>
          <a:p>
            <a:pPr indent="0" lvl="0" marL="0" rtl="0" algn="l">
              <a:lnSpc>
                <a:spcPct val="150000"/>
              </a:lnSpc>
              <a:spcBef>
                <a:spcPts val="0"/>
              </a:spcBef>
              <a:spcAft>
                <a:spcPts val="0"/>
              </a:spcAft>
              <a:buNone/>
            </a:pPr>
            <a:r>
              <a:rPr lang="fr" sz="1084">
                <a:solidFill>
                  <a:schemeClr val="dk1"/>
                </a:solidFill>
                <a:latin typeface="Source Sans 3"/>
                <a:ea typeface="Source Sans 3"/>
                <a:cs typeface="Source Sans 3"/>
                <a:sym typeface="Source Sans 3"/>
              </a:rPr>
              <a:t>Regular DC</a:t>
            </a:r>
            <a:endParaRPr sz="1084">
              <a:solidFill>
                <a:schemeClr val="dk1"/>
              </a:solidFill>
              <a:latin typeface="Source Sans 3"/>
              <a:ea typeface="Source Sans 3"/>
              <a:cs typeface="Source Sans 3"/>
              <a:sym typeface="Source Sans 3"/>
            </a:endParaRPr>
          </a:p>
          <a:p>
            <a:pPr indent="-198716" lvl="0" marL="309686" rtl="0" algn="l">
              <a:spcBef>
                <a:spcPts val="0"/>
              </a:spcBef>
              <a:spcAft>
                <a:spcPts val="0"/>
              </a:spcAft>
              <a:buClr>
                <a:schemeClr val="dk2"/>
              </a:buClr>
              <a:buSzPts val="691"/>
              <a:buFont typeface="Source Sans 3"/>
              <a:buChar char="●"/>
            </a:pPr>
            <a:r>
              <a:rPr lang="fr" sz="1084">
                <a:solidFill>
                  <a:schemeClr val="dk1"/>
                </a:solidFill>
                <a:latin typeface="Source Sans 3"/>
                <a:ea typeface="Source Sans 3"/>
                <a:cs typeface="Source Sans 3"/>
                <a:sym typeface="Source Sans 3"/>
              </a:rPr>
              <a:t>PUE = 1,6</a:t>
            </a:r>
            <a:endParaRPr sz="1084">
              <a:solidFill>
                <a:schemeClr val="dk1"/>
              </a:solidFill>
              <a:latin typeface="Source Sans 3"/>
              <a:ea typeface="Source Sans 3"/>
              <a:cs typeface="Source Sans 3"/>
              <a:sym typeface="Source Sans 3"/>
            </a:endParaRPr>
          </a:p>
          <a:p>
            <a:pPr indent="-198716" lvl="0" marL="309686" rtl="0" algn="l">
              <a:spcBef>
                <a:spcPts val="0"/>
              </a:spcBef>
              <a:spcAft>
                <a:spcPts val="0"/>
              </a:spcAft>
              <a:buClr>
                <a:schemeClr val="dk2"/>
              </a:buClr>
              <a:buSzPts val="691"/>
              <a:buFont typeface="Source Sans 3"/>
              <a:buChar char="●"/>
            </a:pPr>
            <a:r>
              <a:rPr lang="fr" sz="1084">
                <a:solidFill>
                  <a:schemeClr val="dk1"/>
                </a:solidFill>
                <a:latin typeface="Source Sans 3"/>
                <a:ea typeface="Source Sans 3"/>
                <a:cs typeface="Source Sans 3"/>
                <a:sym typeface="Source Sans 3"/>
              </a:rPr>
              <a:t>ERE = 1,6</a:t>
            </a:r>
            <a:endParaRPr sz="1084">
              <a:solidFill>
                <a:schemeClr val="dk1"/>
              </a:solidFill>
              <a:latin typeface="Source Sans 3"/>
              <a:ea typeface="Source Sans 3"/>
              <a:cs typeface="Source Sans 3"/>
              <a:sym typeface="Source Sans 3"/>
            </a:endParaRPr>
          </a:p>
        </p:txBody>
      </p:sp>
      <p:sp>
        <p:nvSpPr>
          <p:cNvPr id="246" name="Google Shape;246;p27"/>
          <p:cNvSpPr txBox="1"/>
          <p:nvPr/>
        </p:nvSpPr>
        <p:spPr>
          <a:xfrm>
            <a:off x="7782826" y="3603725"/>
            <a:ext cx="1159800" cy="875700"/>
          </a:xfrm>
          <a:prstGeom prst="rect">
            <a:avLst/>
          </a:prstGeom>
          <a:noFill/>
          <a:ln>
            <a:noFill/>
          </a:ln>
        </p:spPr>
        <p:txBody>
          <a:bodyPr anchorCtr="0" anchor="t" bIns="61925" lIns="61925" spcFirstLastPara="1" rIns="61925" wrap="square" tIns="61925">
            <a:spAutoFit/>
          </a:bodyPr>
          <a:lstStyle/>
          <a:p>
            <a:pPr indent="0" lvl="0" marL="0" rtl="0" algn="l">
              <a:spcBef>
                <a:spcPts val="0"/>
              </a:spcBef>
              <a:spcAft>
                <a:spcPts val="0"/>
              </a:spcAft>
              <a:buNone/>
            </a:pPr>
            <a:r>
              <a:rPr b="1" lang="fr" sz="1084">
                <a:solidFill>
                  <a:schemeClr val="dk2"/>
                </a:solidFill>
                <a:latin typeface="Source Sans 3"/>
                <a:ea typeface="Source Sans 3"/>
                <a:cs typeface="Source Sans 3"/>
                <a:sym typeface="Source Sans 3"/>
              </a:rPr>
              <a:t>Scenario #2</a:t>
            </a:r>
            <a:endParaRPr b="1" sz="1084">
              <a:solidFill>
                <a:schemeClr val="dk2"/>
              </a:solidFill>
              <a:latin typeface="Source Sans 3"/>
              <a:ea typeface="Source Sans 3"/>
              <a:cs typeface="Source Sans 3"/>
              <a:sym typeface="Source Sans 3"/>
            </a:endParaRPr>
          </a:p>
          <a:p>
            <a:pPr indent="0" lvl="0" marL="0" rtl="0" algn="l">
              <a:lnSpc>
                <a:spcPct val="150000"/>
              </a:lnSpc>
              <a:spcBef>
                <a:spcPts val="0"/>
              </a:spcBef>
              <a:spcAft>
                <a:spcPts val="0"/>
              </a:spcAft>
              <a:buNone/>
            </a:pPr>
            <a:r>
              <a:rPr lang="fr" sz="1084">
                <a:solidFill>
                  <a:schemeClr val="dk1"/>
                </a:solidFill>
                <a:latin typeface="Source Sans 3"/>
                <a:ea typeface="Source Sans 3"/>
                <a:cs typeface="Source Sans 3"/>
                <a:sym typeface="Source Sans 3"/>
              </a:rPr>
              <a:t>Reusing heat DC</a:t>
            </a:r>
            <a:endParaRPr sz="1084">
              <a:solidFill>
                <a:schemeClr val="dk1"/>
              </a:solidFill>
              <a:latin typeface="Source Sans 3"/>
              <a:ea typeface="Source Sans 3"/>
              <a:cs typeface="Source Sans 3"/>
              <a:sym typeface="Source Sans 3"/>
            </a:endParaRPr>
          </a:p>
          <a:p>
            <a:pPr indent="-198716" lvl="0" marL="309686" rtl="0" algn="l">
              <a:spcBef>
                <a:spcPts val="0"/>
              </a:spcBef>
              <a:spcAft>
                <a:spcPts val="0"/>
              </a:spcAft>
              <a:buClr>
                <a:schemeClr val="dk2"/>
              </a:buClr>
              <a:buSzPts val="691"/>
              <a:buChar char="●"/>
            </a:pPr>
            <a:r>
              <a:rPr lang="fr" sz="1084">
                <a:solidFill>
                  <a:schemeClr val="dk1"/>
                </a:solidFill>
                <a:latin typeface="Source Sans 3"/>
                <a:ea typeface="Source Sans 3"/>
                <a:cs typeface="Source Sans 3"/>
                <a:sym typeface="Source Sans 3"/>
              </a:rPr>
              <a:t>PUE = 1,0</a:t>
            </a:r>
            <a:r>
              <a:rPr lang="fr" sz="1084">
                <a:solidFill>
                  <a:schemeClr val="dk1"/>
                </a:solidFill>
                <a:latin typeface="Source Sans 3"/>
                <a:ea typeface="Source Sans 3"/>
                <a:cs typeface="Source Sans 3"/>
                <a:sym typeface="Source Sans 3"/>
              </a:rPr>
              <a:t>5</a:t>
            </a:r>
            <a:endParaRPr sz="1084">
              <a:solidFill>
                <a:schemeClr val="dk1"/>
              </a:solidFill>
              <a:latin typeface="Source Sans 3"/>
              <a:ea typeface="Source Sans 3"/>
              <a:cs typeface="Source Sans 3"/>
              <a:sym typeface="Source Sans 3"/>
            </a:endParaRPr>
          </a:p>
          <a:p>
            <a:pPr indent="-198716" lvl="0" marL="309686" rtl="0" algn="l">
              <a:spcBef>
                <a:spcPts val="0"/>
              </a:spcBef>
              <a:spcAft>
                <a:spcPts val="0"/>
              </a:spcAft>
              <a:buClr>
                <a:schemeClr val="dk2"/>
              </a:buClr>
              <a:buSzPts val="691"/>
              <a:buChar char="●"/>
            </a:pPr>
            <a:r>
              <a:rPr lang="fr" sz="1084">
                <a:solidFill>
                  <a:schemeClr val="dk1"/>
                </a:solidFill>
                <a:latin typeface="Source Sans 3"/>
                <a:ea typeface="Source Sans 3"/>
                <a:cs typeface="Source Sans 3"/>
                <a:sym typeface="Source Sans 3"/>
              </a:rPr>
              <a:t>ERE = 0,10</a:t>
            </a:r>
            <a:endParaRPr sz="1084">
              <a:solidFill>
                <a:schemeClr val="dk1"/>
              </a:solidFill>
              <a:latin typeface="Source Sans 3"/>
              <a:ea typeface="Source Sans 3"/>
              <a:cs typeface="Source Sans 3"/>
              <a:sym typeface="Source Sans 3"/>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8"/>
          <p:cNvSpPr txBox="1"/>
          <p:nvPr/>
        </p:nvSpPr>
        <p:spPr>
          <a:xfrm>
            <a:off x="225775" y="157675"/>
            <a:ext cx="6105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Summary</a:t>
            </a:r>
            <a:endParaRPr sz="1800">
              <a:solidFill>
                <a:schemeClr val="dk1"/>
              </a:solidFill>
              <a:latin typeface="Work Sans Light"/>
              <a:ea typeface="Work Sans Light"/>
              <a:cs typeface="Work Sans Light"/>
              <a:sym typeface="Work Sans Light"/>
            </a:endParaRPr>
          </a:p>
        </p:txBody>
      </p:sp>
      <p:cxnSp>
        <p:nvCxnSpPr>
          <p:cNvPr id="252" name="Google Shape;252;p28"/>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253" name="Google Shape;253;p28"/>
          <p:cNvSpPr/>
          <p:nvPr/>
        </p:nvSpPr>
        <p:spPr>
          <a:xfrm>
            <a:off x="972225" y="888550"/>
            <a:ext cx="7341000" cy="3782700"/>
          </a:xfrm>
          <a:prstGeom prst="roundRect">
            <a:avLst>
              <a:gd fmla="val 3415" name="adj"/>
            </a:avLst>
          </a:prstGeom>
          <a:noFill/>
          <a:ln cap="flat" cmpd="sng" w="19050">
            <a:solidFill>
              <a:srgbClr val="00AC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Light"/>
              <a:ea typeface="Work Sans Light"/>
              <a:cs typeface="Work Sans Light"/>
              <a:sym typeface="Work Sans Light"/>
            </a:endParaRPr>
          </a:p>
        </p:txBody>
      </p:sp>
      <p:sp>
        <p:nvSpPr>
          <p:cNvPr id="254" name="Google Shape;254;p28"/>
          <p:cNvSpPr txBox="1"/>
          <p:nvPr/>
        </p:nvSpPr>
        <p:spPr>
          <a:xfrm>
            <a:off x="1260700" y="972899"/>
            <a:ext cx="7125300" cy="3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 sz="2000">
                <a:solidFill>
                  <a:srgbClr val="595959"/>
                </a:solidFill>
              </a:rPr>
              <a:t>Context</a:t>
            </a:r>
            <a:endParaRPr b="1" sz="2000">
              <a:solidFill>
                <a:srgbClr val="00ACE9"/>
              </a:solidFill>
            </a:endParaRPr>
          </a:p>
          <a:p>
            <a:pPr indent="0" lvl="0" marL="0" rtl="0" algn="l">
              <a:lnSpc>
                <a:spcPct val="115000"/>
              </a:lnSpc>
              <a:spcBef>
                <a:spcPts val="0"/>
              </a:spcBef>
              <a:spcAft>
                <a:spcPts val="0"/>
              </a:spcAft>
              <a:buNone/>
            </a:pPr>
            <a:r>
              <a:rPr lang="fr" sz="1500">
                <a:solidFill>
                  <a:srgbClr val="595959"/>
                </a:solidFill>
              </a:rPr>
              <a:t>	</a:t>
            </a:r>
            <a:r>
              <a:rPr lang="fr" sz="1500">
                <a:solidFill>
                  <a:schemeClr val="dk2"/>
                </a:solidFill>
              </a:rPr>
              <a:t>What is HPC?</a:t>
            </a:r>
            <a:endParaRPr sz="1500">
              <a:solidFill>
                <a:srgbClr val="595959"/>
              </a:solidFill>
            </a:endParaRPr>
          </a:p>
          <a:p>
            <a:pPr indent="457200" lvl="0" marL="0" rtl="0" algn="l">
              <a:lnSpc>
                <a:spcPct val="115000"/>
              </a:lnSpc>
              <a:spcBef>
                <a:spcPts val="0"/>
              </a:spcBef>
              <a:spcAft>
                <a:spcPts val="0"/>
              </a:spcAft>
              <a:buNone/>
            </a:pPr>
            <a:r>
              <a:rPr lang="fr" sz="1500">
                <a:solidFill>
                  <a:srgbClr val="595959"/>
                </a:solidFill>
              </a:rPr>
              <a:t>The carbon footprint of digital technology</a:t>
            </a:r>
            <a:endParaRPr sz="1500">
              <a:solidFill>
                <a:srgbClr val="595959"/>
              </a:solidFill>
            </a:endParaRPr>
          </a:p>
          <a:p>
            <a:pPr indent="0" lvl="0" marL="0" rtl="0" algn="l">
              <a:lnSpc>
                <a:spcPct val="115000"/>
              </a:lnSpc>
              <a:spcBef>
                <a:spcPts val="0"/>
              </a:spcBef>
              <a:spcAft>
                <a:spcPts val="0"/>
              </a:spcAft>
              <a:buNone/>
            </a:pPr>
            <a:r>
              <a:t/>
            </a:r>
            <a:endParaRPr sz="1500">
              <a:solidFill>
                <a:srgbClr val="595959"/>
              </a:solidFill>
            </a:endParaRPr>
          </a:p>
          <a:p>
            <a:pPr indent="0" lvl="0" marL="0" rtl="0" algn="l">
              <a:lnSpc>
                <a:spcPct val="115000"/>
              </a:lnSpc>
              <a:spcBef>
                <a:spcPts val="0"/>
              </a:spcBef>
              <a:spcAft>
                <a:spcPts val="0"/>
              </a:spcAft>
              <a:buNone/>
            </a:pPr>
            <a:r>
              <a:rPr lang="fr" sz="2000">
                <a:solidFill>
                  <a:srgbClr val="595959"/>
                </a:solidFill>
              </a:rPr>
              <a:t>The Qarnot model</a:t>
            </a:r>
            <a:endParaRPr sz="2000">
              <a:solidFill>
                <a:srgbClr val="595959"/>
              </a:solidFill>
            </a:endParaRPr>
          </a:p>
          <a:p>
            <a:pPr indent="0" lvl="0" marL="0" rtl="0" algn="l">
              <a:lnSpc>
                <a:spcPct val="115000"/>
              </a:lnSpc>
              <a:spcBef>
                <a:spcPts val="0"/>
              </a:spcBef>
              <a:spcAft>
                <a:spcPts val="0"/>
              </a:spcAft>
              <a:buNone/>
            </a:pPr>
            <a:r>
              <a:t/>
            </a:r>
            <a:endParaRPr sz="1500">
              <a:solidFill>
                <a:srgbClr val="595959"/>
              </a:solidFill>
            </a:endParaRPr>
          </a:p>
          <a:p>
            <a:pPr indent="0" lvl="0" marL="0" rtl="0" algn="l">
              <a:lnSpc>
                <a:spcPct val="115000"/>
              </a:lnSpc>
              <a:spcBef>
                <a:spcPts val="0"/>
              </a:spcBef>
              <a:spcAft>
                <a:spcPts val="0"/>
              </a:spcAft>
              <a:buNone/>
            </a:pPr>
            <a:r>
              <a:rPr b="1" lang="fr" sz="2000">
                <a:solidFill>
                  <a:srgbClr val="00ACE9"/>
                </a:solidFill>
              </a:rPr>
              <a:t>Technical Challenges</a:t>
            </a:r>
            <a:endParaRPr sz="2000">
              <a:solidFill>
                <a:srgbClr val="595959"/>
              </a:solidFill>
            </a:endParaRPr>
          </a:p>
          <a:p>
            <a:pPr indent="457200" lvl="0" marL="0" rtl="0" algn="l">
              <a:lnSpc>
                <a:spcPct val="115000"/>
              </a:lnSpc>
              <a:spcBef>
                <a:spcPts val="0"/>
              </a:spcBef>
              <a:spcAft>
                <a:spcPts val="0"/>
              </a:spcAft>
              <a:buClr>
                <a:schemeClr val="dk1"/>
              </a:buClr>
              <a:buSzPts val="1100"/>
              <a:buFont typeface="Arial"/>
              <a:buNone/>
            </a:pPr>
            <a:r>
              <a:rPr lang="fr" sz="1500">
                <a:solidFill>
                  <a:schemeClr val="dk2"/>
                </a:solidFill>
              </a:rPr>
              <a:t>Heat-reusing system</a:t>
            </a:r>
            <a:endParaRPr sz="1500">
              <a:solidFill>
                <a:schemeClr val="dk2"/>
              </a:solidFill>
            </a:endParaRPr>
          </a:p>
          <a:p>
            <a:pPr indent="457200" lvl="0" marL="0" rtl="0" algn="l">
              <a:lnSpc>
                <a:spcPct val="115000"/>
              </a:lnSpc>
              <a:spcBef>
                <a:spcPts val="0"/>
              </a:spcBef>
              <a:spcAft>
                <a:spcPts val="0"/>
              </a:spcAft>
              <a:buClr>
                <a:schemeClr val="dk1"/>
              </a:buClr>
              <a:buSzPts val="1100"/>
              <a:buFont typeface="Arial"/>
              <a:buNone/>
            </a:pPr>
            <a:r>
              <a:rPr lang="fr" sz="1500">
                <a:solidFill>
                  <a:schemeClr val="dk2"/>
                </a:solidFill>
              </a:rPr>
              <a:t>Align the heat demand to the compute offer</a:t>
            </a:r>
            <a:endParaRPr sz="1500">
              <a:solidFill>
                <a:schemeClr val="dk2"/>
              </a:solidFill>
            </a:endParaRPr>
          </a:p>
          <a:p>
            <a:pPr indent="457200" lvl="0" marL="0" rtl="0" algn="l">
              <a:lnSpc>
                <a:spcPct val="115000"/>
              </a:lnSpc>
              <a:spcBef>
                <a:spcPts val="0"/>
              </a:spcBef>
              <a:spcAft>
                <a:spcPts val="0"/>
              </a:spcAft>
              <a:buClr>
                <a:schemeClr val="dk1"/>
              </a:buClr>
              <a:buSzPts val="1100"/>
              <a:buFont typeface="Arial"/>
              <a:buNone/>
            </a:pPr>
            <a:r>
              <a:rPr lang="fr" sz="1500">
                <a:solidFill>
                  <a:schemeClr val="dk2"/>
                </a:solidFill>
              </a:rPr>
              <a:t>Re-use the heat while keeping top-level performances</a:t>
            </a:r>
            <a:endParaRPr sz="1500">
              <a:solidFill>
                <a:srgbClr val="595959"/>
              </a:solidFill>
            </a:endParaRPr>
          </a:p>
          <a:p>
            <a:pPr indent="0" lvl="0" marL="0" rtl="0" algn="l">
              <a:lnSpc>
                <a:spcPct val="115000"/>
              </a:lnSpc>
              <a:spcBef>
                <a:spcPts val="0"/>
              </a:spcBef>
              <a:spcAft>
                <a:spcPts val="0"/>
              </a:spcAft>
              <a:buNone/>
            </a:pPr>
            <a:r>
              <a:t/>
            </a:r>
            <a:endParaRPr sz="1500">
              <a:solidFill>
                <a:srgbClr val="595959"/>
              </a:solidFill>
            </a:endParaRPr>
          </a:p>
          <a:p>
            <a:pPr indent="0" lvl="0" marL="0" rtl="0" algn="l">
              <a:lnSpc>
                <a:spcPct val="115000"/>
              </a:lnSpc>
              <a:spcBef>
                <a:spcPts val="0"/>
              </a:spcBef>
              <a:spcAft>
                <a:spcPts val="0"/>
              </a:spcAft>
              <a:buNone/>
            </a:pPr>
            <a:r>
              <a:rPr lang="fr" sz="2000">
                <a:solidFill>
                  <a:srgbClr val="595959"/>
                </a:solidFill>
              </a:rPr>
              <a:t>What comes next?</a:t>
            </a:r>
            <a:endParaRPr sz="2000">
              <a:solidFill>
                <a:srgbClr val="595959"/>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9"/>
          <p:cNvSpPr txBox="1"/>
          <p:nvPr/>
        </p:nvSpPr>
        <p:spPr>
          <a:xfrm>
            <a:off x="225775" y="157675"/>
            <a:ext cx="5659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Technical Challenges</a:t>
            </a:r>
            <a:endParaRPr sz="1800">
              <a:solidFill>
                <a:schemeClr val="dk1"/>
              </a:solidFill>
              <a:latin typeface="Work Sans Light"/>
              <a:ea typeface="Work Sans Light"/>
              <a:cs typeface="Work Sans Light"/>
              <a:sym typeface="Work Sans Light"/>
            </a:endParaRPr>
          </a:p>
        </p:txBody>
      </p:sp>
      <p:cxnSp>
        <p:nvCxnSpPr>
          <p:cNvPr id="260" name="Google Shape;260;p29"/>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261" name="Google Shape;261;p29"/>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262" name="Google Shape;262;p29"/>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263" name="Google Shape;263;p29"/>
          <p:cNvSpPr txBox="1"/>
          <p:nvPr/>
        </p:nvSpPr>
        <p:spPr>
          <a:xfrm>
            <a:off x="330050" y="640350"/>
            <a:ext cx="8918100" cy="338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fr" sz="1000">
                <a:solidFill>
                  <a:srgbClr val="00ACE9"/>
                </a:solidFill>
                <a:latin typeface="Work Sans"/>
                <a:ea typeface="Work Sans"/>
                <a:cs typeface="Work Sans"/>
                <a:sym typeface="Work Sans"/>
              </a:rPr>
              <a:t>Heat Reuse System - A computing boiler</a:t>
            </a:r>
            <a:endParaRPr b="1" sz="1000">
              <a:solidFill>
                <a:srgbClr val="00ACE9"/>
              </a:solidFill>
              <a:latin typeface="Work Sans"/>
              <a:ea typeface="Work Sans"/>
              <a:cs typeface="Work Sans"/>
              <a:sym typeface="Work Sans"/>
            </a:endParaRPr>
          </a:p>
        </p:txBody>
      </p:sp>
      <p:pic>
        <p:nvPicPr>
          <p:cNvPr id="264" name="Google Shape;264;p29"/>
          <p:cNvPicPr preferRelativeResize="0"/>
          <p:nvPr/>
        </p:nvPicPr>
        <p:blipFill>
          <a:blip r:embed="rId3">
            <a:alphaModFix/>
          </a:blip>
          <a:stretch>
            <a:fillRect/>
          </a:stretch>
        </p:blipFill>
        <p:spPr>
          <a:xfrm>
            <a:off x="146025" y="1434225"/>
            <a:ext cx="4056875" cy="2674476"/>
          </a:xfrm>
          <a:prstGeom prst="rect">
            <a:avLst/>
          </a:prstGeom>
          <a:noFill/>
          <a:ln>
            <a:noFill/>
          </a:ln>
        </p:spPr>
      </p:pic>
      <p:pic>
        <p:nvPicPr>
          <p:cNvPr id="265" name="Google Shape;265;p29"/>
          <p:cNvPicPr preferRelativeResize="0"/>
          <p:nvPr/>
        </p:nvPicPr>
        <p:blipFill>
          <a:blip r:embed="rId4">
            <a:alphaModFix/>
          </a:blip>
          <a:stretch>
            <a:fillRect/>
          </a:stretch>
        </p:blipFill>
        <p:spPr>
          <a:xfrm>
            <a:off x="4510482" y="1281825"/>
            <a:ext cx="4456192" cy="2762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30"/>
          <p:cNvPicPr preferRelativeResize="0"/>
          <p:nvPr/>
        </p:nvPicPr>
        <p:blipFill rotWithShape="1">
          <a:blip r:embed="rId3">
            <a:alphaModFix/>
          </a:blip>
          <a:srcRect b="10129" l="2692" r="7887" t="0"/>
          <a:stretch/>
        </p:blipFill>
        <p:spPr>
          <a:xfrm>
            <a:off x="2576906" y="1466400"/>
            <a:ext cx="3990200" cy="2619975"/>
          </a:xfrm>
          <a:prstGeom prst="rect">
            <a:avLst/>
          </a:prstGeom>
          <a:noFill/>
          <a:ln>
            <a:noFill/>
          </a:ln>
        </p:spPr>
      </p:pic>
      <p:sp>
        <p:nvSpPr>
          <p:cNvPr id="271" name="Google Shape;271;p30"/>
          <p:cNvSpPr txBox="1"/>
          <p:nvPr/>
        </p:nvSpPr>
        <p:spPr>
          <a:xfrm>
            <a:off x="225775" y="157675"/>
            <a:ext cx="5659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 sz="1800">
                <a:solidFill>
                  <a:schemeClr val="dk1"/>
                </a:solidFill>
                <a:latin typeface="Work Sans Light"/>
                <a:ea typeface="Work Sans Light"/>
                <a:cs typeface="Work Sans Light"/>
                <a:sym typeface="Work Sans Light"/>
              </a:rPr>
              <a:t>Technical Challenges</a:t>
            </a:r>
            <a:endParaRPr sz="1800">
              <a:solidFill>
                <a:schemeClr val="dk1"/>
              </a:solidFill>
              <a:latin typeface="Work Sans Light"/>
              <a:ea typeface="Work Sans Light"/>
              <a:cs typeface="Work Sans Light"/>
              <a:sym typeface="Work Sans Light"/>
            </a:endParaRPr>
          </a:p>
          <a:p>
            <a:pPr indent="0" lvl="0" marL="0" rtl="0" algn="l">
              <a:spcBef>
                <a:spcPts val="0"/>
              </a:spcBef>
              <a:spcAft>
                <a:spcPts val="0"/>
              </a:spcAft>
              <a:buNone/>
            </a:pPr>
            <a:r>
              <a:t/>
            </a:r>
            <a:endParaRPr sz="1800">
              <a:solidFill>
                <a:schemeClr val="dk1"/>
              </a:solidFill>
              <a:latin typeface="Work Sans Light"/>
              <a:ea typeface="Work Sans Light"/>
              <a:cs typeface="Work Sans Light"/>
              <a:sym typeface="Work Sans Light"/>
            </a:endParaRPr>
          </a:p>
        </p:txBody>
      </p:sp>
      <p:cxnSp>
        <p:nvCxnSpPr>
          <p:cNvPr id="272" name="Google Shape;272;p30"/>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273" name="Google Shape;273;p30"/>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274" name="Google Shape;274;p30"/>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275" name="Google Shape;275;p30"/>
          <p:cNvSpPr txBox="1"/>
          <p:nvPr/>
        </p:nvSpPr>
        <p:spPr>
          <a:xfrm>
            <a:off x="330050" y="640350"/>
            <a:ext cx="8918100" cy="338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fr" sz="1000">
                <a:solidFill>
                  <a:srgbClr val="00ACE9"/>
                </a:solidFill>
                <a:latin typeface="Work Sans"/>
                <a:ea typeface="Work Sans"/>
                <a:cs typeface="Work Sans"/>
                <a:sym typeface="Work Sans"/>
              </a:rPr>
              <a:t>Heat Reuse Tech</a:t>
            </a:r>
            <a:r>
              <a:rPr b="1" lang="fr" sz="1000">
                <a:solidFill>
                  <a:srgbClr val="00ACE9"/>
                </a:solidFill>
                <a:latin typeface="Work Sans"/>
                <a:ea typeface="Work Sans"/>
                <a:cs typeface="Work Sans"/>
                <a:sym typeface="Work Sans"/>
              </a:rPr>
              <a:t>- A liquid cooled cold plate</a:t>
            </a:r>
            <a:endParaRPr b="1" sz="1000">
              <a:solidFill>
                <a:srgbClr val="00ACE9"/>
              </a:solidFill>
              <a:latin typeface="Work Sans"/>
              <a:ea typeface="Work Sans"/>
              <a:cs typeface="Work Sans"/>
              <a:sym typeface="Work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31"/>
          <p:cNvPicPr preferRelativeResize="0"/>
          <p:nvPr/>
        </p:nvPicPr>
        <p:blipFill>
          <a:blip r:embed="rId3">
            <a:alphaModFix/>
          </a:blip>
          <a:stretch>
            <a:fillRect/>
          </a:stretch>
        </p:blipFill>
        <p:spPr>
          <a:xfrm>
            <a:off x="1768056" y="1306331"/>
            <a:ext cx="5607901" cy="2738025"/>
          </a:xfrm>
          <a:prstGeom prst="rect">
            <a:avLst/>
          </a:prstGeom>
          <a:noFill/>
          <a:ln>
            <a:noFill/>
          </a:ln>
        </p:spPr>
      </p:pic>
      <p:cxnSp>
        <p:nvCxnSpPr>
          <p:cNvPr id="281" name="Google Shape;281;p31"/>
          <p:cNvCxnSpPr/>
          <p:nvPr/>
        </p:nvCxnSpPr>
        <p:spPr>
          <a:xfrm rot="10800000">
            <a:off x="2591029" y="2759656"/>
            <a:ext cx="4572600" cy="0"/>
          </a:xfrm>
          <a:prstGeom prst="straightConnector1">
            <a:avLst/>
          </a:prstGeom>
          <a:noFill/>
          <a:ln cap="flat" cmpd="sng" w="38100">
            <a:solidFill>
              <a:srgbClr val="00ACE9"/>
            </a:solidFill>
            <a:prstDash val="solid"/>
            <a:round/>
            <a:headEnd len="med" w="med" type="none"/>
            <a:tailEnd len="med" w="med" type="none"/>
          </a:ln>
        </p:spPr>
      </p:cxnSp>
      <p:sp>
        <p:nvSpPr>
          <p:cNvPr id="282" name="Google Shape;282;p31"/>
          <p:cNvSpPr txBox="1"/>
          <p:nvPr/>
        </p:nvSpPr>
        <p:spPr>
          <a:xfrm>
            <a:off x="225775" y="157675"/>
            <a:ext cx="5659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 sz="1800">
                <a:solidFill>
                  <a:schemeClr val="dk1"/>
                </a:solidFill>
                <a:latin typeface="Work Sans Light"/>
                <a:ea typeface="Work Sans Light"/>
                <a:cs typeface="Work Sans Light"/>
                <a:sym typeface="Work Sans Light"/>
              </a:rPr>
              <a:t>Technical Challenges</a:t>
            </a:r>
            <a:endParaRPr sz="1800">
              <a:solidFill>
                <a:schemeClr val="dk1"/>
              </a:solidFill>
              <a:latin typeface="Work Sans Light"/>
              <a:ea typeface="Work Sans Light"/>
              <a:cs typeface="Work Sans Light"/>
              <a:sym typeface="Work Sans Light"/>
            </a:endParaRPr>
          </a:p>
          <a:p>
            <a:pPr indent="0" lvl="0" marL="0" rtl="0" algn="l">
              <a:spcBef>
                <a:spcPts val="0"/>
              </a:spcBef>
              <a:spcAft>
                <a:spcPts val="0"/>
              </a:spcAft>
              <a:buNone/>
            </a:pPr>
            <a:r>
              <a:t/>
            </a:r>
            <a:endParaRPr sz="1800">
              <a:solidFill>
                <a:schemeClr val="dk1"/>
              </a:solidFill>
              <a:latin typeface="Work Sans Light"/>
              <a:ea typeface="Work Sans Light"/>
              <a:cs typeface="Work Sans Light"/>
              <a:sym typeface="Work Sans Light"/>
            </a:endParaRPr>
          </a:p>
        </p:txBody>
      </p:sp>
      <p:cxnSp>
        <p:nvCxnSpPr>
          <p:cNvPr id="283" name="Google Shape;283;p31"/>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284" name="Google Shape;284;p31"/>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285" name="Google Shape;285;p31"/>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286" name="Google Shape;286;p31"/>
          <p:cNvSpPr txBox="1"/>
          <p:nvPr/>
        </p:nvSpPr>
        <p:spPr>
          <a:xfrm>
            <a:off x="330050" y="640350"/>
            <a:ext cx="8918100" cy="338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fr" sz="1000">
                <a:solidFill>
                  <a:srgbClr val="00ACE9"/>
                </a:solidFill>
                <a:latin typeface="Work Sans"/>
                <a:ea typeface="Work Sans"/>
                <a:cs typeface="Work Sans"/>
                <a:sym typeface="Work Sans"/>
              </a:rPr>
              <a:t>Heat Reuse System </a:t>
            </a:r>
            <a:r>
              <a:rPr b="1" lang="fr" sz="1000">
                <a:solidFill>
                  <a:srgbClr val="00ACE9"/>
                </a:solidFill>
                <a:latin typeface="Work Sans"/>
                <a:ea typeface="Work Sans"/>
                <a:cs typeface="Work Sans"/>
                <a:sym typeface="Work Sans"/>
              </a:rPr>
              <a:t>- “How do you do in the summer?”</a:t>
            </a:r>
            <a:endParaRPr b="1" sz="1000">
              <a:solidFill>
                <a:srgbClr val="00ACE9"/>
              </a:solidFill>
              <a:latin typeface="Work Sans"/>
              <a:ea typeface="Work Sans"/>
              <a:cs typeface="Work Sans"/>
              <a:sym typeface="Work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fr"/>
              <a:t>what if heat demand &gt; compute demand?</a:t>
            </a:r>
            <a:endParaRPr/>
          </a:p>
          <a:p>
            <a:pPr indent="0" lvl="0" marL="0" rtl="0" algn="l">
              <a:spcBef>
                <a:spcPts val="1200"/>
              </a:spcBef>
              <a:spcAft>
                <a:spcPts val="0"/>
              </a:spcAft>
              <a:buNone/>
            </a:pPr>
            <a:r>
              <a:rPr lang="fr"/>
              <a:t>⇒ there is an additional </a:t>
            </a:r>
            <a:r>
              <a:rPr lang="fr"/>
              <a:t>gas</a:t>
            </a:r>
            <a:r>
              <a:rPr lang="fr"/>
              <a:t> boiler that takes up when more heat is needed</a:t>
            </a:r>
            <a:endParaRPr/>
          </a:p>
          <a:p>
            <a:pPr indent="-342900" lvl="0" marL="457200" rtl="0" algn="l">
              <a:spcBef>
                <a:spcPts val="1200"/>
              </a:spcBef>
              <a:spcAft>
                <a:spcPts val="0"/>
              </a:spcAft>
              <a:buSzPts val="1800"/>
              <a:buChar char="●"/>
            </a:pPr>
            <a:r>
              <a:rPr lang="fr"/>
              <a:t>what if compute demand &gt; heat demand?</a:t>
            </a:r>
            <a:endParaRPr/>
          </a:p>
          <a:p>
            <a:pPr indent="0" lvl="0" marL="0" rtl="0" algn="l">
              <a:spcBef>
                <a:spcPts val="1200"/>
              </a:spcBef>
              <a:spcAft>
                <a:spcPts val="1200"/>
              </a:spcAft>
              <a:buClr>
                <a:schemeClr val="dk1"/>
              </a:buClr>
              <a:buSzPts val="1100"/>
              <a:buFont typeface="Arial"/>
              <a:buNone/>
            </a:pPr>
            <a:r>
              <a:rPr lang="fr"/>
              <a:t>⇒ donating spare compute to research when heat demand is low via the project </a:t>
            </a:r>
            <a:r>
              <a:rPr i="1" lang="fr"/>
              <a:t>folding@home</a:t>
            </a:r>
            <a:endParaRPr i="1"/>
          </a:p>
        </p:txBody>
      </p:sp>
      <p:sp>
        <p:nvSpPr>
          <p:cNvPr id="292" name="Google Shape;292;p32"/>
          <p:cNvSpPr txBox="1"/>
          <p:nvPr/>
        </p:nvSpPr>
        <p:spPr>
          <a:xfrm>
            <a:off x="225775" y="157675"/>
            <a:ext cx="5659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 sz="1800">
                <a:solidFill>
                  <a:schemeClr val="dk1"/>
                </a:solidFill>
                <a:latin typeface="Work Sans Light"/>
                <a:ea typeface="Work Sans Light"/>
                <a:cs typeface="Work Sans Light"/>
                <a:sym typeface="Work Sans Light"/>
              </a:rPr>
              <a:t>Technical Challenges</a:t>
            </a:r>
            <a:endParaRPr sz="1800">
              <a:solidFill>
                <a:schemeClr val="dk1"/>
              </a:solidFill>
              <a:latin typeface="Work Sans Light"/>
              <a:ea typeface="Work Sans Light"/>
              <a:cs typeface="Work Sans Light"/>
              <a:sym typeface="Work Sans Light"/>
            </a:endParaRPr>
          </a:p>
          <a:p>
            <a:pPr indent="0" lvl="0" marL="0" rtl="0" algn="l">
              <a:spcBef>
                <a:spcPts val="0"/>
              </a:spcBef>
              <a:spcAft>
                <a:spcPts val="0"/>
              </a:spcAft>
              <a:buNone/>
            </a:pPr>
            <a:r>
              <a:t/>
            </a:r>
            <a:endParaRPr sz="1800">
              <a:solidFill>
                <a:schemeClr val="dk1"/>
              </a:solidFill>
              <a:latin typeface="Work Sans Light"/>
              <a:ea typeface="Work Sans Light"/>
              <a:cs typeface="Work Sans Light"/>
              <a:sym typeface="Work Sans Light"/>
            </a:endParaRPr>
          </a:p>
        </p:txBody>
      </p:sp>
      <p:cxnSp>
        <p:nvCxnSpPr>
          <p:cNvPr id="293" name="Google Shape;293;p32"/>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294" name="Google Shape;294;p32"/>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295" name="Google Shape;295;p32"/>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296" name="Google Shape;296;p32"/>
          <p:cNvSpPr txBox="1"/>
          <p:nvPr/>
        </p:nvSpPr>
        <p:spPr>
          <a:xfrm>
            <a:off x="330050" y="640350"/>
            <a:ext cx="8918100" cy="338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fr" sz="1000">
                <a:solidFill>
                  <a:srgbClr val="00ACE9"/>
                </a:solidFill>
                <a:latin typeface="Work Sans"/>
                <a:ea typeface="Work Sans"/>
                <a:cs typeface="Work Sans"/>
                <a:sym typeface="Work Sans"/>
              </a:rPr>
              <a:t>Align heat demand and compute offer</a:t>
            </a:r>
            <a:endParaRPr b="1" sz="1000">
              <a:solidFill>
                <a:srgbClr val="00ACE9"/>
              </a:solidFill>
              <a:latin typeface="Work Sans"/>
              <a:ea typeface="Work Sans"/>
              <a:cs typeface="Work Sans"/>
              <a:sym typeface="Work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3"/>
          <p:cNvSpPr txBox="1"/>
          <p:nvPr/>
        </p:nvSpPr>
        <p:spPr>
          <a:xfrm>
            <a:off x="225775" y="157675"/>
            <a:ext cx="60558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 sz="1800">
                <a:solidFill>
                  <a:schemeClr val="dk1"/>
                </a:solidFill>
                <a:latin typeface="Work Sans Light"/>
                <a:ea typeface="Work Sans Light"/>
                <a:cs typeface="Work Sans Light"/>
                <a:sym typeface="Work Sans Light"/>
              </a:rPr>
              <a:t>Technical Challenges</a:t>
            </a:r>
            <a:endParaRPr sz="1800">
              <a:solidFill>
                <a:schemeClr val="dk1"/>
              </a:solidFill>
              <a:latin typeface="Work Sans Light"/>
              <a:ea typeface="Work Sans Light"/>
              <a:cs typeface="Work Sans Light"/>
              <a:sym typeface="Work Sans Light"/>
            </a:endParaRPr>
          </a:p>
          <a:p>
            <a:pPr indent="0" lvl="0" marL="0" rtl="0" algn="l">
              <a:spcBef>
                <a:spcPts val="0"/>
              </a:spcBef>
              <a:spcAft>
                <a:spcPts val="0"/>
              </a:spcAft>
              <a:buNone/>
            </a:pPr>
            <a:r>
              <a:t/>
            </a:r>
            <a:endParaRPr sz="1800">
              <a:solidFill>
                <a:schemeClr val="dk1"/>
              </a:solidFill>
              <a:latin typeface="Work Sans Light"/>
              <a:ea typeface="Work Sans Light"/>
              <a:cs typeface="Work Sans Light"/>
              <a:sym typeface="Work Sans Light"/>
            </a:endParaRPr>
          </a:p>
        </p:txBody>
      </p:sp>
      <p:cxnSp>
        <p:nvCxnSpPr>
          <p:cNvPr id="302" name="Google Shape;302;p33"/>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303" name="Google Shape;303;p33"/>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304" name="Google Shape;304;p33"/>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305" name="Google Shape;305;p33"/>
          <p:cNvSpPr txBox="1"/>
          <p:nvPr/>
        </p:nvSpPr>
        <p:spPr>
          <a:xfrm>
            <a:off x="890950" y="1965250"/>
            <a:ext cx="79806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fr" sz="1600">
                <a:solidFill>
                  <a:schemeClr val="dk2"/>
                </a:solidFill>
              </a:rPr>
              <a:t>Heat customers want water at 60°C+ to be useful and for health reasons (for space heating, domestic hot water); but the hotter your outlet water, the harder it is on your IT hardware</a:t>
            </a:r>
            <a:endParaRPr sz="1600">
              <a:solidFill>
                <a:schemeClr val="dk2"/>
              </a:solidFill>
            </a:endParaRPr>
          </a:p>
        </p:txBody>
      </p:sp>
      <p:sp>
        <p:nvSpPr>
          <p:cNvPr id="306" name="Google Shape;306;p33"/>
          <p:cNvSpPr txBox="1"/>
          <p:nvPr/>
        </p:nvSpPr>
        <p:spPr>
          <a:xfrm>
            <a:off x="330050" y="640350"/>
            <a:ext cx="8918100" cy="3540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Clr>
                <a:srgbClr val="000000"/>
              </a:buClr>
              <a:buSzPts val="1100"/>
              <a:buFont typeface="Arial"/>
              <a:buNone/>
            </a:pPr>
            <a:r>
              <a:rPr lang="fr" sz="1100">
                <a:solidFill>
                  <a:srgbClr val="00ACE9"/>
                </a:solidFill>
                <a:latin typeface="Work Sans SemiBold"/>
                <a:ea typeface="Work Sans SemiBold"/>
                <a:cs typeface="Work Sans SemiBold"/>
                <a:sym typeface="Work Sans SemiBold"/>
              </a:rPr>
              <a:t>The temperature challenge</a:t>
            </a:r>
            <a:endParaRPr sz="1300">
              <a:solidFill>
                <a:srgbClr val="00ACE9"/>
              </a:solidFill>
              <a:latin typeface="Work Sans SemiBold"/>
              <a:ea typeface="Work Sans SemiBold"/>
              <a:cs typeface="Work Sans SemiBold"/>
              <a:sym typeface="Work Sans SemiBo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4"/>
          <p:cNvSpPr txBox="1"/>
          <p:nvPr/>
        </p:nvSpPr>
        <p:spPr>
          <a:xfrm>
            <a:off x="225775" y="157675"/>
            <a:ext cx="605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The Qarnot approach</a:t>
            </a:r>
            <a:endParaRPr sz="1800">
              <a:solidFill>
                <a:schemeClr val="dk1"/>
              </a:solidFill>
              <a:latin typeface="Work Sans Light"/>
              <a:ea typeface="Work Sans Light"/>
              <a:cs typeface="Work Sans Light"/>
              <a:sym typeface="Work Sans Light"/>
            </a:endParaRPr>
          </a:p>
        </p:txBody>
      </p:sp>
      <p:cxnSp>
        <p:nvCxnSpPr>
          <p:cNvPr id="312" name="Google Shape;312;p34"/>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313" name="Google Shape;313;p34"/>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314" name="Google Shape;314;p34"/>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315" name="Google Shape;315;p34"/>
          <p:cNvSpPr txBox="1"/>
          <p:nvPr/>
        </p:nvSpPr>
        <p:spPr>
          <a:xfrm>
            <a:off x="330050" y="640350"/>
            <a:ext cx="8918100" cy="3540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Clr>
                <a:srgbClr val="000000"/>
              </a:buClr>
              <a:buSzPts val="1100"/>
              <a:buFont typeface="Arial"/>
              <a:buNone/>
            </a:pPr>
            <a:r>
              <a:rPr lang="fr" sz="1100">
                <a:solidFill>
                  <a:srgbClr val="00ACE9"/>
                </a:solidFill>
                <a:latin typeface="Work Sans SemiBold"/>
                <a:ea typeface="Work Sans SemiBold"/>
                <a:cs typeface="Work Sans SemiBold"/>
                <a:sym typeface="Work Sans SemiBold"/>
              </a:rPr>
              <a:t>The temperature challenge: impact of heat on </a:t>
            </a:r>
            <a:r>
              <a:rPr lang="fr" sz="1100" u="sng">
                <a:solidFill>
                  <a:srgbClr val="00ACE9"/>
                </a:solidFill>
                <a:latin typeface="Work Sans SemiBold"/>
                <a:ea typeface="Work Sans SemiBold"/>
                <a:cs typeface="Work Sans SemiBold"/>
                <a:sym typeface="Work Sans SemiBold"/>
              </a:rPr>
              <a:t>power</a:t>
            </a:r>
            <a:r>
              <a:rPr lang="fr" sz="1100">
                <a:solidFill>
                  <a:srgbClr val="00ACE9"/>
                </a:solidFill>
                <a:latin typeface="Work Sans SemiBold"/>
                <a:ea typeface="Work Sans SemiBold"/>
                <a:cs typeface="Work Sans SemiBold"/>
                <a:sym typeface="Work Sans SemiBold"/>
              </a:rPr>
              <a:t> </a:t>
            </a:r>
            <a:endParaRPr sz="1300">
              <a:solidFill>
                <a:srgbClr val="00ACE9"/>
              </a:solidFill>
              <a:latin typeface="Work Sans SemiBold"/>
              <a:ea typeface="Work Sans SemiBold"/>
              <a:cs typeface="Work Sans SemiBold"/>
              <a:sym typeface="Work Sans SemiBold"/>
            </a:endParaRPr>
          </a:p>
        </p:txBody>
      </p:sp>
      <p:sp>
        <p:nvSpPr>
          <p:cNvPr id="316" name="Google Shape;316;p34"/>
          <p:cNvSpPr txBox="1"/>
          <p:nvPr/>
        </p:nvSpPr>
        <p:spPr>
          <a:xfrm>
            <a:off x="890957" y="3475489"/>
            <a:ext cx="79806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600">
                <a:solidFill>
                  <a:schemeClr val="dk2"/>
                </a:solidFill>
              </a:rPr>
              <a:t>Heat providers need high outlet water temperatures (60°C+) but high temperatures are challenging:</a:t>
            </a:r>
            <a:endParaRPr sz="1600">
              <a:solidFill>
                <a:schemeClr val="dk2"/>
              </a:solidFill>
            </a:endParaRPr>
          </a:p>
          <a:p>
            <a:pPr indent="-330200" lvl="0" marL="457200" rtl="0" algn="l">
              <a:spcBef>
                <a:spcPts val="0"/>
              </a:spcBef>
              <a:spcAft>
                <a:spcPts val="0"/>
              </a:spcAft>
              <a:buClr>
                <a:schemeClr val="dk2"/>
              </a:buClr>
              <a:buSzPts val="1600"/>
              <a:buChar char="●"/>
            </a:pPr>
            <a:r>
              <a:rPr lang="fr" sz="1600">
                <a:solidFill>
                  <a:schemeClr val="dk2"/>
                </a:solidFill>
              </a:rPr>
              <a:t>IT consumes more electricity with increasing temperature</a:t>
            </a:r>
            <a:endParaRPr sz="1600">
              <a:solidFill>
                <a:schemeClr val="dk2"/>
              </a:solidFill>
            </a:endParaRPr>
          </a:p>
        </p:txBody>
      </p:sp>
      <p:sp>
        <p:nvSpPr>
          <p:cNvPr id="317" name="Google Shape;317;p34"/>
          <p:cNvSpPr txBox="1"/>
          <p:nvPr/>
        </p:nvSpPr>
        <p:spPr>
          <a:xfrm>
            <a:off x="2734154" y="3050188"/>
            <a:ext cx="3996300" cy="24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fr" sz="1000">
                <a:solidFill>
                  <a:srgbClr val="595959"/>
                </a:solidFill>
                <a:latin typeface="Montserrat"/>
                <a:ea typeface="Montserrat"/>
                <a:cs typeface="Montserrat"/>
                <a:sym typeface="Montserrat"/>
              </a:rPr>
              <a:t>Power vs inlet water temperature</a:t>
            </a:r>
            <a:endParaRPr b="1" i="1" sz="1000">
              <a:solidFill>
                <a:srgbClr val="595959"/>
              </a:solidFill>
              <a:latin typeface="Montserrat"/>
              <a:ea typeface="Montserrat"/>
              <a:cs typeface="Montserrat"/>
              <a:sym typeface="Montserrat"/>
            </a:endParaRPr>
          </a:p>
        </p:txBody>
      </p:sp>
      <p:pic>
        <p:nvPicPr>
          <p:cNvPr id="318" name="Google Shape;318;p34" title="Graphique"/>
          <p:cNvPicPr preferRelativeResize="0"/>
          <p:nvPr/>
        </p:nvPicPr>
        <p:blipFill rotWithShape="1">
          <a:blip r:embed="rId3">
            <a:alphaModFix/>
          </a:blip>
          <a:srcRect b="0" l="0" r="0" t="18474"/>
          <a:stretch/>
        </p:blipFill>
        <p:spPr>
          <a:xfrm>
            <a:off x="2413543" y="1156000"/>
            <a:ext cx="3960225" cy="19963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5"/>
          <p:cNvSpPr txBox="1"/>
          <p:nvPr/>
        </p:nvSpPr>
        <p:spPr>
          <a:xfrm>
            <a:off x="225775" y="157675"/>
            <a:ext cx="605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The Qarnot approach</a:t>
            </a:r>
            <a:endParaRPr sz="1800">
              <a:solidFill>
                <a:schemeClr val="dk1"/>
              </a:solidFill>
              <a:latin typeface="Work Sans Light"/>
              <a:ea typeface="Work Sans Light"/>
              <a:cs typeface="Work Sans Light"/>
              <a:sym typeface="Work Sans Light"/>
            </a:endParaRPr>
          </a:p>
        </p:txBody>
      </p:sp>
      <p:cxnSp>
        <p:nvCxnSpPr>
          <p:cNvPr id="324" name="Google Shape;324;p35"/>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325" name="Google Shape;325;p35"/>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326" name="Google Shape;326;p35"/>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327" name="Google Shape;327;p35"/>
          <p:cNvSpPr txBox="1"/>
          <p:nvPr/>
        </p:nvSpPr>
        <p:spPr>
          <a:xfrm>
            <a:off x="330050" y="640350"/>
            <a:ext cx="8918100" cy="3540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Clr>
                <a:srgbClr val="000000"/>
              </a:buClr>
              <a:buSzPts val="1100"/>
              <a:buFont typeface="Arial"/>
              <a:buNone/>
            </a:pPr>
            <a:r>
              <a:rPr lang="fr" sz="1100">
                <a:solidFill>
                  <a:srgbClr val="00ACE9"/>
                </a:solidFill>
                <a:latin typeface="Work Sans SemiBold"/>
                <a:ea typeface="Work Sans SemiBold"/>
                <a:cs typeface="Work Sans SemiBold"/>
                <a:sym typeface="Work Sans SemiBold"/>
              </a:rPr>
              <a:t>The temperature challenge: impact of heat on </a:t>
            </a:r>
            <a:r>
              <a:rPr lang="fr" sz="1100" u="sng">
                <a:solidFill>
                  <a:srgbClr val="00ACE9"/>
                </a:solidFill>
                <a:latin typeface="Work Sans SemiBold"/>
                <a:ea typeface="Work Sans SemiBold"/>
                <a:cs typeface="Work Sans SemiBold"/>
                <a:sym typeface="Work Sans SemiBold"/>
              </a:rPr>
              <a:t>thermal efficiency</a:t>
            </a:r>
            <a:endParaRPr sz="1300" u="sng">
              <a:solidFill>
                <a:srgbClr val="00ACE9"/>
              </a:solidFill>
              <a:latin typeface="Work Sans SemiBold"/>
              <a:ea typeface="Work Sans SemiBold"/>
              <a:cs typeface="Work Sans SemiBold"/>
              <a:sym typeface="Work Sans SemiBold"/>
            </a:endParaRPr>
          </a:p>
        </p:txBody>
      </p:sp>
      <p:sp>
        <p:nvSpPr>
          <p:cNvPr id="328" name="Google Shape;328;p35"/>
          <p:cNvSpPr txBox="1"/>
          <p:nvPr/>
        </p:nvSpPr>
        <p:spPr>
          <a:xfrm>
            <a:off x="890957" y="3475489"/>
            <a:ext cx="79806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600">
                <a:solidFill>
                  <a:srgbClr val="595959"/>
                </a:solidFill>
              </a:rPr>
              <a:t>Heat providers need high outlet water temperatures (60°C+) but high temperatures are challenging:</a:t>
            </a:r>
            <a:endParaRPr sz="1600">
              <a:solidFill>
                <a:srgbClr val="595959"/>
              </a:solidFill>
            </a:endParaRPr>
          </a:p>
          <a:p>
            <a:pPr indent="-330200" lvl="0" marL="457200" rtl="0" algn="l">
              <a:spcBef>
                <a:spcPts val="0"/>
              </a:spcBef>
              <a:spcAft>
                <a:spcPts val="0"/>
              </a:spcAft>
              <a:buClr>
                <a:srgbClr val="595959"/>
              </a:buClr>
              <a:buSzPts val="1600"/>
              <a:buChar char="●"/>
            </a:pPr>
            <a:r>
              <a:rPr lang="fr" sz="1600">
                <a:solidFill>
                  <a:srgbClr val="595959"/>
                </a:solidFill>
              </a:rPr>
              <a:t>IT consumes more electricity with increasing temperature</a:t>
            </a:r>
            <a:endParaRPr sz="1600">
              <a:solidFill>
                <a:srgbClr val="595959"/>
              </a:solidFill>
            </a:endParaRPr>
          </a:p>
          <a:p>
            <a:pPr indent="-330200" lvl="0" marL="457200" rtl="0" algn="l">
              <a:spcBef>
                <a:spcPts val="0"/>
              </a:spcBef>
              <a:spcAft>
                <a:spcPts val="0"/>
              </a:spcAft>
              <a:buClr>
                <a:srgbClr val="595959"/>
              </a:buClr>
              <a:buSzPts val="1600"/>
              <a:buChar char="●"/>
            </a:pPr>
            <a:r>
              <a:rPr lang="fr" sz="1600">
                <a:solidFill>
                  <a:srgbClr val="595959"/>
                </a:solidFill>
              </a:rPr>
              <a:t>thermal efficiency decreases with increasing temperature</a:t>
            </a:r>
            <a:endParaRPr sz="1600">
              <a:solidFill>
                <a:srgbClr val="595959"/>
              </a:solidFill>
            </a:endParaRPr>
          </a:p>
        </p:txBody>
      </p:sp>
      <p:pic>
        <p:nvPicPr>
          <p:cNvPr id="329" name="Google Shape;329;p35" title="Graphique"/>
          <p:cNvPicPr preferRelativeResize="0"/>
          <p:nvPr/>
        </p:nvPicPr>
        <p:blipFill rotWithShape="1">
          <a:blip r:embed="rId3">
            <a:alphaModFix/>
          </a:blip>
          <a:srcRect b="0" l="0" r="0" t="18347"/>
          <a:stretch/>
        </p:blipFill>
        <p:spPr>
          <a:xfrm>
            <a:off x="2582275" y="1202445"/>
            <a:ext cx="3960225" cy="1999480"/>
          </a:xfrm>
          <a:prstGeom prst="rect">
            <a:avLst/>
          </a:prstGeom>
          <a:noFill/>
          <a:ln>
            <a:noFill/>
          </a:ln>
        </p:spPr>
      </p:pic>
      <p:sp>
        <p:nvSpPr>
          <p:cNvPr id="330" name="Google Shape;330;p35"/>
          <p:cNvSpPr txBox="1"/>
          <p:nvPr/>
        </p:nvSpPr>
        <p:spPr>
          <a:xfrm>
            <a:off x="2573861" y="3086538"/>
            <a:ext cx="3996300" cy="24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fr" sz="1000">
                <a:solidFill>
                  <a:srgbClr val="595959"/>
                </a:solidFill>
                <a:latin typeface="Montserrat"/>
                <a:ea typeface="Montserrat"/>
                <a:cs typeface="Montserrat"/>
                <a:sym typeface="Montserrat"/>
              </a:rPr>
              <a:t>Thermal efficiency vs inlet water temperature</a:t>
            </a:r>
            <a:endParaRPr b="1" i="1" sz="1000">
              <a:solidFill>
                <a:srgbClr val="595959"/>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6"/>
          <p:cNvSpPr txBox="1"/>
          <p:nvPr/>
        </p:nvSpPr>
        <p:spPr>
          <a:xfrm>
            <a:off x="225775" y="157675"/>
            <a:ext cx="6055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The Qarnot approach</a:t>
            </a:r>
            <a:endParaRPr sz="1800">
              <a:solidFill>
                <a:schemeClr val="dk1"/>
              </a:solidFill>
              <a:latin typeface="Work Sans Light"/>
              <a:ea typeface="Work Sans Light"/>
              <a:cs typeface="Work Sans Light"/>
              <a:sym typeface="Work Sans Light"/>
            </a:endParaRPr>
          </a:p>
        </p:txBody>
      </p:sp>
      <p:cxnSp>
        <p:nvCxnSpPr>
          <p:cNvPr id="336" name="Google Shape;336;p36"/>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337" name="Google Shape;337;p36"/>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338" name="Google Shape;338;p36"/>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339" name="Google Shape;339;p36"/>
          <p:cNvSpPr txBox="1"/>
          <p:nvPr/>
        </p:nvSpPr>
        <p:spPr>
          <a:xfrm>
            <a:off x="890957" y="3475489"/>
            <a:ext cx="79806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600">
                <a:solidFill>
                  <a:srgbClr val="595959"/>
                </a:solidFill>
              </a:rPr>
              <a:t>Heat providers need high outlet water temperatures (60°C+) but high temperatures are challenging:</a:t>
            </a:r>
            <a:endParaRPr sz="1600">
              <a:solidFill>
                <a:srgbClr val="595959"/>
              </a:solidFill>
            </a:endParaRPr>
          </a:p>
          <a:p>
            <a:pPr indent="-330200" lvl="0" marL="457200" rtl="0" algn="l">
              <a:spcBef>
                <a:spcPts val="0"/>
              </a:spcBef>
              <a:spcAft>
                <a:spcPts val="0"/>
              </a:spcAft>
              <a:buClr>
                <a:srgbClr val="595959"/>
              </a:buClr>
              <a:buSzPts val="1600"/>
              <a:buChar char="●"/>
            </a:pPr>
            <a:r>
              <a:rPr lang="fr" sz="1600">
                <a:solidFill>
                  <a:srgbClr val="595959"/>
                </a:solidFill>
              </a:rPr>
              <a:t>IT consumes more electricity with increasing temperature</a:t>
            </a:r>
            <a:endParaRPr sz="1600">
              <a:solidFill>
                <a:srgbClr val="595959"/>
              </a:solidFill>
            </a:endParaRPr>
          </a:p>
          <a:p>
            <a:pPr indent="-330200" lvl="0" marL="457200" rtl="0" algn="l">
              <a:spcBef>
                <a:spcPts val="0"/>
              </a:spcBef>
              <a:spcAft>
                <a:spcPts val="0"/>
              </a:spcAft>
              <a:buClr>
                <a:srgbClr val="595959"/>
              </a:buClr>
              <a:buSzPts val="1600"/>
              <a:buChar char="●"/>
            </a:pPr>
            <a:r>
              <a:rPr lang="fr" sz="1600">
                <a:solidFill>
                  <a:srgbClr val="595959"/>
                </a:solidFill>
              </a:rPr>
              <a:t>thermal efficiency decreases with increasing temperature</a:t>
            </a:r>
            <a:endParaRPr sz="1600">
              <a:solidFill>
                <a:srgbClr val="595959"/>
              </a:solidFill>
            </a:endParaRPr>
          </a:p>
          <a:p>
            <a:pPr indent="-330200" lvl="0" marL="457200" rtl="0" algn="l">
              <a:spcBef>
                <a:spcPts val="0"/>
              </a:spcBef>
              <a:spcAft>
                <a:spcPts val="0"/>
              </a:spcAft>
              <a:buClr>
                <a:srgbClr val="595959"/>
              </a:buClr>
              <a:buSzPts val="1600"/>
              <a:buChar char="●"/>
            </a:pPr>
            <a:r>
              <a:rPr b="1" lang="fr" sz="1600">
                <a:solidFill>
                  <a:srgbClr val="595959"/>
                </a:solidFill>
              </a:rPr>
              <a:t>computing performance decreases with increasing temperature</a:t>
            </a:r>
            <a:endParaRPr b="1" sz="1600">
              <a:solidFill>
                <a:srgbClr val="595959"/>
              </a:solidFill>
            </a:endParaRPr>
          </a:p>
        </p:txBody>
      </p:sp>
      <p:pic>
        <p:nvPicPr>
          <p:cNvPr id="340" name="Google Shape;340;p36" title="Graphique"/>
          <p:cNvPicPr preferRelativeResize="0"/>
          <p:nvPr/>
        </p:nvPicPr>
        <p:blipFill rotWithShape="1">
          <a:blip r:embed="rId3">
            <a:alphaModFix/>
          </a:blip>
          <a:srcRect b="0" l="0" r="0" t="16840"/>
          <a:stretch/>
        </p:blipFill>
        <p:spPr>
          <a:xfrm>
            <a:off x="646025" y="866551"/>
            <a:ext cx="4196073" cy="2436900"/>
          </a:xfrm>
          <a:prstGeom prst="rect">
            <a:avLst/>
          </a:prstGeom>
          <a:noFill/>
          <a:ln>
            <a:noFill/>
          </a:ln>
        </p:spPr>
      </p:pic>
      <p:sp>
        <p:nvSpPr>
          <p:cNvPr id="341" name="Google Shape;341;p36"/>
          <p:cNvSpPr txBox="1"/>
          <p:nvPr/>
        </p:nvSpPr>
        <p:spPr>
          <a:xfrm>
            <a:off x="745911" y="3140238"/>
            <a:ext cx="3996300" cy="24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fr" sz="1000">
                <a:solidFill>
                  <a:srgbClr val="595959"/>
                </a:solidFill>
                <a:latin typeface="Montserrat"/>
                <a:ea typeface="Montserrat"/>
                <a:cs typeface="Montserrat"/>
                <a:sym typeface="Montserrat"/>
              </a:rPr>
              <a:t>Computing performance vs inlet water temperature</a:t>
            </a:r>
            <a:endParaRPr b="1" i="1" sz="1000">
              <a:solidFill>
                <a:srgbClr val="595959"/>
              </a:solidFill>
              <a:latin typeface="Montserrat"/>
              <a:ea typeface="Montserrat"/>
              <a:cs typeface="Montserrat"/>
              <a:sym typeface="Montserrat"/>
            </a:endParaRPr>
          </a:p>
        </p:txBody>
      </p:sp>
      <p:pic>
        <p:nvPicPr>
          <p:cNvPr id="342" name="Google Shape;342;p36" title="Graphique"/>
          <p:cNvPicPr preferRelativeResize="0"/>
          <p:nvPr/>
        </p:nvPicPr>
        <p:blipFill rotWithShape="1">
          <a:blip r:embed="rId4">
            <a:alphaModFix/>
          </a:blip>
          <a:srcRect b="0" l="0" r="0" t="11544"/>
          <a:stretch/>
        </p:blipFill>
        <p:spPr>
          <a:xfrm>
            <a:off x="4994500" y="1076586"/>
            <a:ext cx="3796650" cy="2193836"/>
          </a:xfrm>
          <a:prstGeom prst="rect">
            <a:avLst/>
          </a:prstGeom>
          <a:noFill/>
          <a:ln>
            <a:noFill/>
          </a:ln>
        </p:spPr>
      </p:pic>
      <p:sp>
        <p:nvSpPr>
          <p:cNvPr id="343" name="Google Shape;343;p36"/>
          <p:cNvSpPr txBox="1"/>
          <p:nvPr/>
        </p:nvSpPr>
        <p:spPr>
          <a:xfrm>
            <a:off x="5086599" y="3140238"/>
            <a:ext cx="3996300" cy="24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fr" sz="1000">
                <a:solidFill>
                  <a:srgbClr val="595959"/>
                </a:solidFill>
                <a:latin typeface="Montserrat"/>
                <a:ea typeface="Montserrat"/>
                <a:cs typeface="Montserrat"/>
                <a:sym typeface="Montserrat"/>
              </a:rPr>
              <a:t>Computing performance vs RAM temperature</a:t>
            </a:r>
            <a:endParaRPr b="1" i="1" sz="1000">
              <a:solidFill>
                <a:srgbClr val="595959"/>
              </a:solidFill>
              <a:latin typeface="Montserrat"/>
              <a:ea typeface="Montserrat"/>
              <a:cs typeface="Montserrat"/>
              <a:sym typeface="Montserrat"/>
            </a:endParaRPr>
          </a:p>
        </p:txBody>
      </p:sp>
      <p:sp>
        <p:nvSpPr>
          <p:cNvPr id="344" name="Google Shape;344;p36"/>
          <p:cNvSpPr txBox="1"/>
          <p:nvPr/>
        </p:nvSpPr>
        <p:spPr>
          <a:xfrm>
            <a:off x="330050" y="640350"/>
            <a:ext cx="8918100" cy="3540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Clr>
                <a:srgbClr val="000000"/>
              </a:buClr>
              <a:buSzPts val="1100"/>
              <a:buFont typeface="Arial"/>
              <a:buNone/>
            </a:pPr>
            <a:r>
              <a:rPr lang="fr" sz="1100">
                <a:solidFill>
                  <a:srgbClr val="00ACE9"/>
                </a:solidFill>
                <a:latin typeface="Work Sans SemiBold"/>
                <a:ea typeface="Work Sans SemiBold"/>
                <a:cs typeface="Work Sans SemiBold"/>
                <a:sym typeface="Work Sans SemiBold"/>
              </a:rPr>
              <a:t>The temperature challenge: impact of heat on </a:t>
            </a:r>
            <a:r>
              <a:rPr lang="fr" sz="1100" u="sng">
                <a:solidFill>
                  <a:srgbClr val="00ACE9"/>
                </a:solidFill>
                <a:latin typeface="Work Sans SemiBold"/>
                <a:ea typeface="Work Sans SemiBold"/>
                <a:cs typeface="Work Sans SemiBold"/>
                <a:sym typeface="Work Sans SemiBold"/>
              </a:rPr>
              <a:t>computing performance</a:t>
            </a:r>
            <a:endParaRPr sz="1300" u="sng">
              <a:solidFill>
                <a:srgbClr val="00ACE9"/>
              </a:solidFill>
              <a:latin typeface="Work Sans SemiBold"/>
              <a:ea typeface="Work Sans SemiBold"/>
              <a:cs typeface="Work Sans SemiBold"/>
              <a:sym typeface="Work Sans Semi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7"/>
          <p:cNvSpPr txBox="1"/>
          <p:nvPr/>
        </p:nvSpPr>
        <p:spPr>
          <a:xfrm>
            <a:off x="225775" y="157675"/>
            <a:ext cx="6105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Summary</a:t>
            </a:r>
            <a:endParaRPr sz="1800">
              <a:solidFill>
                <a:schemeClr val="dk1"/>
              </a:solidFill>
              <a:latin typeface="Work Sans Light"/>
              <a:ea typeface="Work Sans Light"/>
              <a:cs typeface="Work Sans Light"/>
              <a:sym typeface="Work Sans Light"/>
            </a:endParaRPr>
          </a:p>
        </p:txBody>
      </p:sp>
      <p:cxnSp>
        <p:nvCxnSpPr>
          <p:cNvPr id="350" name="Google Shape;350;p37"/>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351" name="Google Shape;351;p37"/>
          <p:cNvSpPr/>
          <p:nvPr/>
        </p:nvSpPr>
        <p:spPr>
          <a:xfrm>
            <a:off x="972225" y="888550"/>
            <a:ext cx="7341000" cy="3782700"/>
          </a:xfrm>
          <a:prstGeom prst="roundRect">
            <a:avLst>
              <a:gd fmla="val 3415" name="adj"/>
            </a:avLst>
          </a:prstGeom>
          <a:noFill/>
          <a:ln cap="flat" cmpd="sng" w="19050">
            <a:solidFill>
              <a:srgbClr val="00AC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Work Sans Light"/>
              <a:ea typeface="Work Sans Light"/>
              <a:cs typeface="Work Sans Light"/>
              <a:sym typeface="Work Sans Light"/>
            </a:endParaRPr>
          </a:p>
        </p:txBody>
      </p:sp>
      <p:sp>
        <p:nvSpPr>
          <p:cNvPr id="352" name="Google Shape;352;p37"/>
          <p:cNvSpPr txBox="1"/>
          <p:nvPr/>
        </p:nvSpPr>
        <p:spPr>
          <a:xfrm>
            <a:off x="1260700" y="972899"/>
            <a:ext cx="7125300" cy="3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fr" sz="2000">
                <a:solidFill>
                  <a:schemeClr val="dk2"/>
                </a:solidFill>
              </a:rPr>
              <a:t>Context</a:t>
            </a:r>
            <a:endParaRPr b="1" sz="2000">
              <a:solidFill>
                <a:srgbClr val="00ACE9"/>
              </a:solidFill>
            </a:endParaRPr>
          </a:p>
          <a:p>
            <a:pPr indent="0" lvl="0" marL="0" rtl="0" algn="l">
              <a:lnSpc>
                <a:spcPct val="115000"/>
              </a:lnSpc>
              <a:spcBef>
                <a:spcPts val="0"/>
              </a:spcBef>
              <a:spcAft>
                <a:spcPts val="0"/>
              </a:spcAft>
              <a:buClr>
                <a:schemeClr val="dk1"/>
              </a:buClr>
              <a:buSzPts val="1100"/>
              <a:buFont typeface="Arial"/>
              <a:buNone/>
            </a:pPr>
            <a:r>
              <a:rPr lang="fr" sz="1500">
                <a:solidFill>
                  <a:schemeClr val="dk2"/>
                </a:solidFill>
              </a:rPr>
              <a:t>	What is HPC?</a:t>
            </a:r>
            <a:endParaRPr sz="1500">
              <a:solidFill>
                <a:schemeClr val="dk2"/>
              </a:solidFill>
            </a:endParaRPr>
          </a:p>
          <a:p>
            <a:pPr indent="457200" lvl="0" marL="0" rtl="0" algn="l">
              <a:lnSpc>
                <a:spcPct val="115000"/>
              </a:lnSpc>
              <a:spcBef>
                <a:spcPts val="0"/>
              </a:spcBef>
              <a:spcAft>
                <a:spcPts val="0"/>
              </a:spcAft>
              <a:buClr>
                <a:schemeClr val="dk1"/>
              </a:buClr>
              <a:buSzPts val="1100"/>
              <a:buFont typeface="Arial"/>
              <a:buNone/>
            </a:pPr>
            <a:r>
              <a:rPr lang="fr" sz="1500">
                <a:solidFill>
                  <a:schemeClr val="dk2"/>
                </a:solidFill>
              </a:rPr>
              <a:t>The carbon footprint of digital technology</a:t>
            </a:r>
            <a:endParaRPr sz="1500">
              <a:solidFill>
                <a:schemeClr val="dk2"/>
              </a:solidFill>
            </a:endParaRPr>
          </a:p>
          <a:p>
            <a:pPr indent="0" lvl="0" marL="0" rtl="0" algn="l">
              <a:lnSpc>
                <a:spcPct val="115000"/>
              </a:lnSpc>
              <a:spcBef>
                <a:spcPts val="0"/>
              </a:spcBef>
              <a:spcAft>
                <a:spcPts val="0"/>
              </a:spcAft>
              <a:buClr>
                <a:schemeClr val="dk1"/>
              </a:buClr>
              <a:buSzPts val="1100"/>
              <a:buFont typeface="Arial"/>
              <a:buNone/>
            </a:pPr>
            <a:r>
              <a:t/>
            </a:r>
            <a:endParaRPr sz="15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fr" sz="2000">
                <a:solidFill>
                  <a:schemeClr val="dk2"/>
                </a:solidFill>
              </a:rPr>
              <a:t>The Qarnot model</a:t>
            </a:r>
            <a:endParaRPr sz="2000">
              <a:solidFill>
                <a:srgbClr val="595959"/>
              </a:solidFill>
            </a:endParaRPr>
          </a:p>
          <a:p>
            <a:pPr indent="0" lvl="0" marL="0" rtl="0" algn="l">
              <a:lnSpc>
                <a:spcPct val="115000"/>
              </a:lnSpc>
              <a:spcBef>
                <a:spcPts val="0"/>
              </a:spcBef>
              <a:spcAft>
                <a:spcPts val="0"/>
              </a:spcAft>
              <a:buNone/>
            </a:pPr>
            <a:r>
              <a:t/>
            </a:r>
            <a:endParaRPr sz="1500">
              <a:solidFill>
                <a:srgbClr val="595959"/>
              </a:solidFill>
            </a:endParaRPr>
          </a:p>
          <a:p>
            <a:pPr indent="0" lvl="0" marL="0" rtl="0" algn="l">
              <a:lnSpc>
                <a:spcPct val="115000"/>
              </a:lnSpc>
              <a:spcBef>
                <a:spcPts val="0"/>
              </a:spcBef>
              <a:spcAft>
                <a:spcPts val="0"/>
              </a:spcAft>
              <a:buClr>
                <a:schemeClr val="dk1"/>
              </a:buClr>
              <a:buSzPts val="1100"/>
              <a:buFont typeface="Arial"/>
              <a:buNone/>
            </a:pPr>
            <a:r>
              <a:rPr lang="fr" sz="2000">
                <a:solidFill>
                  <a:schemeClr val="dk2"/>
                </a:solidFill>
              </a:rPr>
              <a:t>Technical Challenges</a:t>
            </a:r>
            <a:endParaRPr sz="2000">
              <a:solidFill>
                <a:schemeClr val="dk2"/>
              </a:solidFill>
            </a:endParaRPr>
          </a:p>
          <a:p>
            <a:pPr indent="457200" lvl="0" marL="0" rtl="0" algn="l">
              <a:lnSpc>
                <a:spcPct val="115000"/>
              </a:lnSpc>
              <a:spcBef>
                <a:spcPts val="0"/>
              </a:spcBef>
              <a:spcAft>
                <a:spcPts val="0"/>
              </a:spcAft>
              <a:buClr>
                <a:schemeClr val="dk1"/>
              </a:buClr>
              <a:buSzPts val="1100"/>
              <a:buFont typeface="Arial"/>
              <a:buNone/>
            </a:pPr>
            <a:r>
              <a:rPr lang="fr" sz="1500">
                <a:solidFill>
                  <a:schemeClr val="dk2"/>
                </a:solidFill>
              </a:rPr>
              <a:t>Heat-reusing system</a:t>
            </a:r>
            <a:endParaRPr sz="1500">
              <a:solidFill>
                <a:schemeClr val="dk2"/>
              </a:solidFill>
            </a:endParaRPr>
          </a:p>
          <a:p>
            <a:pPr indent="457200" lvl="0" marL="0" rtl="0" algn="l">
              <a:lnSpc>
                <a:spcPct val="115000"/>
              </a:lnSpc>
              <a:spcBef>
                <a:spcPts val="0"/>
              </a:spcBef>
              <a:spcAft>
                <a:spcPts val="0"/>
              </a:spcAft>
              <a:buClr>
                <a:schemeClr val="dk1"/>
              </a:buClr>
              <a:buSzPts val="1100"/>
              <a:buFont typeface="Arial"/>
              <a:buNone/>
            </a:pPr>
            <a:r>
              <a:rPr lang="fr" sz="1500">
                <a:solidFill>
                  <a:schemeClr val="dk2"/>
                </a:solidFill>
              </a:rPr>
              <a:t>Align the heat demand to the compute offer</a:t>
            </a:r>
            <a:endParaRPr sz="1500">
              <a:solidFill>
                <a:schemeClr val="dk2"/>
              </a:solidFill>
            </a:endParaRPr>
          </a:p>
          <a:p>
            <a:pPr indent="457200" lvl="0" marL="0" rtl="0" algn="l">
              <a:lnSpc>
                <a:spcPct val="115000"/>
              </a:lnSpc>
              <a:spcBef>
                <a:spcPts val="0"/>
              </a:spcBef>
              <a:spcAft>
                <a:spcPts val="0"/>
              </a:spcAft>
              <a:buClr>
                <a:schemeClr val="dk1"/>
              </a:buClr>
              <a:buSzPts val="1100"/>
              <a:buFont typeface="Arial"/>
              <a:buNone/>
            </a:pPr>
            <a:r>
              <a:rPr lang="fr" sz="1500">
                <a:solidFill>
                  <a:schemeClr val="dk2"/>
                </a:solidFill>
              </a:rPr>
              <a:t>Re-use the heat while keeping top-level performances</a:t>
            </a:r>
            <a:endParaRPr sz="2000">
              <a:solidFill>
                <a:srgbClr val="595959"/>
              </a:solidFill>
            </a:endParaRPr>
          </a:p>
          <a:p>
            <a:pPr indent="0" lvl="0" marL="0" rtl="0" algn="l">
              <a:lnSpc>
                <a:spcPct val="115000"/>
              </a:lnSpc>
              <a:spcBef>
                <a:spcPts val="0"/>
              </a:spcBef>
              <a:spcAft>
                <a:spcPts val="0"/>
              </a:spcAft>
              <a:buNone/>
            </a:pPr>
            <a:r>
              <a:t/>
            </a:r>
            <a:endParaRPr sz="1500">
              <a:solidFill>
                <a:srgbClr val="595959"/>
              </a:solidFill>
            </a:endParaRPr>
          </a:p>
          <a:p>
            <a:pPr indent="0" lvl="0" marL="0" rtl="0" algn="l">
              <a:lnSpc>
                <a:spcPct val="115000"/>
              </a:lnSpc>
              <a:spcBef>
                <a:spcPts val="0"/>
              </a:spcBef>
              <a:spcAft>
                <a:spcPts val="0"/>
              </a:spcAft>
              <a:buNone/>
            </a:pPr>
            <a:r>
              <a:rPr b="1" lang="fr" sz="2000">
                <a:solidFill>
                  <a:srgbClr val="00ACE9"/>
                </a:solidFill>
              </a:rPr>
              <a:t>What comes next?</a:t>
            </a:r>
            <a:endParaRPr sz="2000">
              <a:solidFill>
                <a:srgbClr val="595959"/>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8"/>
          <p:cNvSpPr txBox="1"/>
          <p:nvPr/>
        </p:nvSpPr>
        <p:spPr>
          <a:xfrm>
            <a:off x="225775" y="157675"/>
            <a:ext cx="5659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What is next for heat recovery?</a:t>
            </a:r>
            <a:endParaRPr sz="1800">
              <a:solidFill>
                <a:schemeClr val="dk1"/>
              </a:solidFill>
              <a:latin typeface="Work Sans Light"/>
              <a:ea typeface="Work Sans Light"/>
              <a:cs typeface="Work Sans Light"/>
              <a:sym typeface="Work Sans Light"/>
            </a:endParaRPr>
          </a:p>
        </p:txBody>
      </p:sp>
      <p:cxnSp>
        <p:nvCxnSpPr>
          <p:cNvPr id="358" name="Google Shape;358;p38"/>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359" name="Google Shape;359;p38"/>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360" name="Google Shape;360;p38"/>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361" name="Google Shape;361;p38"/>
          <p:cNvSpPr txBox="1"/>
          <p:nvPr/>
        </p:nvSpPr>
        <p:spPr>
          <a:xfrm>
            <a:off x="330050" y="640350"/>
            <a:ext cx="8918100" cy="338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fr" sz="1000">
                <a:solidFill>
                  <a:srgbClr val="00ACE9"/>
                </a:solidFill>
                <a:latin typeface="Work Sans"/>
                <a:ea typeface="Work Sans"/>
                <a:cs typeface="Work Sans"/>
                <a:sym typeface="Work Sans"/>
              </a:rPr>
              <a:t>New use case: cold</a:t>
            </a:r>
            <a:endParaRPr b="1" sz="1000">
              <a:solidFill>
                <a:srgbClr val="00ACE9"/>
              </a:solidFill>
              <a:latin typeface="Work Sans"/>
              <a:ea typeface="Work Sans"/>
              <a:cs typeface="Work Sans"/>
              <a:sym typeface="Work Sans"/>
            </a:endParaRPr>
          </a:p>
        </p:txBody>
      </p:sp>
      <p:grpSp>
        <p:nvGrpSpPr>
          <p:cNvPr id="362" name="Google Shape;362;p38"/>
          <p:cNvGrpSpPr/>
          <p:nvPr/>
        </p:nvGrpSpPr>
        <p:grpSpPr>
          <a:xfrm>
            <a:off x="4865460" y="1946250"/>
            <a:ext cx="892200" cy="892200"/>
            <a:chOff x="5723925" y="3212275"/>
            <a:chExt cx="892200" cy="892200"/>
          </a:xfrm>
        </p:grpSpPr>
        <p:sp>
          <p:nvSpPr>
            <p:cNvPr id="363" name="Google Shape;363;p38"/>
            <p:cNvSpPr/>
            <p:nvPr/>
          </p:nvSpPr>
          <p:spPr>
            <a:xfrm>
              <a:off x="5723925" y="3212275"/>
              <a:ext cx="892200" cy="892200"/>
            </a:xfrm>
            <a:prstGeom prst="ellipse">
              <a:avLst/>
            </a:prstGeom>
            <a:solidFill>
              <a:srgbClr val="93C47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pic>
          <p:nvPicPr>
            <p:cNvPr id="364" name="Google Shape;364;p38"/>
            <p:cNvPicPr preferRelativeResize="0"/>
            <p:nvPr/>
          </p:nvPicPr>
          <p:blipFill rotWithShape="1">
            <a:blip r:embed="rId3">
              <a:alphaModFix/>
            </a:blip>
            <a:srcRect b="12793" l="0" r="0" t="0"/>
            <a:stretch/>
          </p:blipFill>
          <p:spPr>
            <a:xfrm>
              <a:off x="5837775" y="3368637"/>
              <a:ext cx="664500" cy="579476"/>
            </a:xfrm>
            <a:prstGeom prst="rect">
              <a:avLst/>
            </a:prstGeom>
            <a:noFill/>
            <a:ln>
              <a:noFill/>
            </a:ln>
          </p:spPr>
        </p:pic>
      </p:grpSp>
      <p:sp>
        <p:nvSpPr>
          <p:cNvPr id="365" name="Google Shape;365;p38"/>
          <p:cNvSpPr/>
          <p:nvPr/>
        </p:nvSpPr>
        <p:spPr>
          <a:xfrm>
            <a:off x="3377890" y="1946250"/>
            <a:ext cx="892200" cy="892200"/>
          </a:xfrm>
          <a:prstGeom prst="ellipse">
            <a:avLst/>
          </a:prstGeom>
          <a:solidFill>
            <a:srgbClr val="93C47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pic>
        <p:nvPicPr>
          <p:cNvPr id="366" name="Google Shape;366;p38"/>
          <p:cNvPicPr preferRelativeResize="0"/>
          <p:nvPr/>
        </p:nvPicPr>
        <p:blipFill rotWithShape="1">
          <a:blip r:embed="rId4">
            <a:alphaModFix/>
          </a:blip>
          <a:srcRect b="18516" l="-46349" r="0" t="-29787"/>
          <a:stretch/>
        </p:blipFill>
        <p:spPr>
          <a:xfrm>
            <a:off x="2941375" y="1622000"/>
            <a:ext cx="1328700" cy="1010700"/>
          </a:xfrm>
          <a:prstGeom prst="triangle">
            <a:avLst>
              <a:gd fmla="val 100000" name="adj"/>
            </a:avLst>
          </a:prstGeom>
          <a:noFill/>
          <a:ln>
            <a:noFill/>
          </a:ln>
        </p:spPr>
      </p:pic>
      <p:grpSp>
        <p:nvGrpSpPr>
          <p:cNvPr id="367" name="Google Shape;367;p38"/>
          <p:cNvGrpSpPr/>
          <p:nvPr/>
        </p:nvGrpSpPr>
        <p:grpSpPr>
          <a:xfrm>
            <a:off x="6353030" y="1946250"/>
            <a:ext cx="892200" cy="892200"/>
            <a:chOff x="4600975" y="3212275"/>
            <a:chExt cx="892200" cy="892200"/>
          </a:xfrm>
        </p:grpSpPr>
        <p:sp>
          <p:nvSpPr>
            <p:cNvPr id="368" name="Google Shape;368;p38"/>
            <p:cNvSpPr/>
            <p:nvPr/>
          </p:nvSpPr>
          <p:spPr>
            <a:xfrm>
              <a:off x="4600975" y="3212275"/>
              <a:ext cx="892200" cy="892200"/>
            </a:xfrm>
            <a:prstGeom prst="ellipse">
              <a:avLst/>
            </a:prstGeom>
            <a:solidFill>
              <a:srgbClr val="93C47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pic>
          <p:nvPicPr>
            <p:cNvPr id="369" name="Google Shape;369;p38"/>
            <p:cNvPicPr preferRelativeResize="0"/>
            <p:nvPr/>
          </p:nvPicPr>
          <p:blipFill rotWithShape="1">
            <a:blip r:embed="rId5">
              <a:alphaModFix/>
            </a:blip>
            <a:srcRect b="14836" l="0" r="0" t="0"/>
            <a:stretch/>
          </p:blipFill>
          <p:spPr>
            <a:xfrm>
              <a:off x="4652650" y="3299275"/>
              <a:ext cx="816100" cy="695000"/>
            </a:xfrm>
            <a:prstGeom prst="rect">
              <a:avLst/>
            </a:prstGeom>
            <a:noFill/>
            <a:ln>
              <a:noFill/>
            </a:ln>
          </p:spPr>
        </p:pic>
      </p:grpSp>
      <p:sp>
        <p:nvSpPr>
          <p:cNvPr id="370" name="Google Shape;370;p38"/>
          <p:cNvSpPr txBox="1"/>
          <p:nvPr/>
        </p:nvSpPr>
        <p:spPr>
          <a:xfrm>
            <a:off x="3258650" y="2957100"/>
            <a:ext cx="1130700" cy="53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1300">
                <a:solidFill>
                  <a:srgbClr val="232323"/>
                </a:solidFill>
                <a:latin typeface="Source Sans 3"/>
                <a:ea typeface="Source Sans 3"/>
                <a:cs typeface="Source Sans 3"/>
                <a:sym typeface="Source Sans 3"/>
              </a:rPr>
              <a:t>Greenhouses</a:t>
            </a:r>
            <a:endParaRPr b="1" sz="1300">
              <a:solidFill>
                <a:srgbClr val="232323"/>
              </a:solidFill>
              <a:latin typeface="Source Sans 3"/>
              <a:ea typeface="Source Sans 3"/>
              <a:cs typeface="Source Sans 3"/>
              <a:sym typeface="Source Sans 3"/>
            </a:endParaRPr>
          </a:p>
        </p:txBody>
      </p:sp>
      <p:sp>
        <p:nvSpPr>
          <p:cNvPr id="371" name="Google Shape;371;p38"/>
          <p:cNvSpPr txBox="1"/>
          <p:nvPr/>
        </p:nvSpPr>
        <p:spPr>
          <a:xfrm>
            <a:off x="4746200" y="2951925"/>
            <a:ext cx="1130700" cy="53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1300">
                <a:solidFill>
                  <a:srgbClr val="232323"/>
                </a:solidFill>
                <a:latin typeface="Source Sans 3"/>
                <a:ea typeface="Source Sans 3"/>
                <a:cs typeface="Source Sans 3"/>
                <a:sym typeface="Source Sans 3"/>
              </a:rPr>
              <a:t>Fish farms</a:t>
            </a:r>
            <a:endParaRPr b="1" sz="1300">
              <a:solidFill>
                <a:srgbClr val="232323"/>
              </a:solidFill>
              <a:latin typeface="Source Sans 3"/>
              <a:ea typeface="Source Sans 3"/>
              <a:cs typeface="Source Sans 3"/>
              <a:sym typeface="Source Sans 3"/>
            </a:endParaRPr>
          </a:p>
        </p:txBody>
      </p:sp>
      <p:sp>
        <p:nvSpPr>
          <p:cNvPr id="372" name="Google Shape;372;p38"/>
          <p:cNvSpPr txBox="1"/>
          <p:nvPr/>
        </p:nvSpPr>
        <p:spPr>
          <a:xfrm>
            <a:off x="6233775" y="2938425"/>
            <a:ext cx="1130700" cy="53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1300">
                <a:solidFill>
                  <a:srgbClr val="232323"/>
                </a:solidFill>
                <a:latin typeface="Source Sans 3"/>
                <a:ea typeface="Source Sans 3"/>
                <a:cs typeface="Source Sans 3"/>
                <a:sym typeface="Source Sans 3"/>
              </a:rPr>
              <a:t>Desalination</a:t>
            </a:r>
            <a:endParaRPr b="1" sz="1300">
              <a:solidFill>
                <a:srgbClr val="232323"/>
              </a:solidFill>
              <a:latin typeface="Source Sans 3"/>
              <a:ea typeface="Source Sans 3"/>
              <a:cs typeface="Source Sans 3"/>
              <a:sym typeface="Source Sans 3"/>
            </a:endParaRPr>
          </a:p>
        </p:txBody>
      </p:sp>
      <p:sp>
        <p:nvSpPr>
          <p:cNvPr id="373" name="Google Shape;373;p38"/>
          <p:cNvSpPr/>
          <p:nvPr/>
        </p:nvSpPr>
        <p:spPr>
          <a:xfrm>
            <a:off x="402750" y="1946250"/>
            <a:ext cx="892200" cy="892200"/>
          </a:xfrm>
          <a:prstGeom prst="ellipse">
            <a:avLst/>
          </a:prstGeom>
          <a:solidFill>
            <a:srgbClr val="93C47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sp>
        <p:nvSpPr>
          <p:cNvPr id="374" name="Google Shape;374;p38"/>
          <p:cNvSpPr/>
          <p:nvPr/>
        </p:nvSpPr>
        <p:spPr>
          <a:xfrm>
            <a:off x="1890320" y="1946250"/>
            <a:ext cx="892200" cy="892200"/>
          </a:xfrm>
          <a:prstGeom prst="ellipse">
            <a:avLst/>
          </a:prstGeom>
          <a:solidFill>
            <a:srgbClr val="93C47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pic>
        <p:nvPicPr>
          <p:cNvPr id="375" name="Google Shape;375;p38"/>
          <p:cNvPicPr preferRelativeResize="0"/>
          <p:nvPr/>
        </p:nvPicPr>
        <p:blipFill rotWithShape="1">
          <a:blip r:embed="rId6">
            <a:alphaModFix/>
          </a:blip>
          <a:srcRect b="14734" l="0" r="0" t="0"/>
          <a:stretch/>
        </p:blipFill>
        <p:spPr>
          <a:xfrm>
            <a:off x="390549" y="2074786"/>
            <a:ext cx="863151" cy="735989"/>
          </a:xfrm>
          <a:prstGeom prst="rect">
            <a:avLst/>
          </a:prstGeom>
          <a:noFill/>
          <a:ln>
            <a:noFill/>
          </a:ln>
        </p:spPr>
      </p:pic>
      <p:sp>
        <p:nvSpPr>
          <p:cNvPr id="376" name="Google Shape;376;p38"/>
          <p:cNvSpPr txBox="1"/>
          <p:nvPr/>
        </p:nvSpPr>
        <p:spPr>
          <a:xfrm>
            <a:off x="1596487" y="2951925"/>
            <a:ext cx="1479900" cy="53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1300">
                <a:solidFill>
                  <a:srgbClr val="232323"/>
                </a:solidFill>
                <a:latin typeface="Source Sans 3"/>
                <a:ea typeface="Source Sans 3"/>
                <a:cs typeface="Source Sans 3"/>
                <a:sym typeface="Source Sans 3"/>
              </a:rPr>
              <a:t>Swimming pools</a:t>
            </a:r>
            <a:endParaRPr b="1" sz="1300">
              <a:solidFill>
                <a:srgbClr val="232323"/>
              </a:solidFill>
              <a:latin typeface="Source Sans 3"/>
              <a:ea typeface="Source Sans 3"/>
              <a:cs typeface="Source Sans 3"/>
              <a:sym typeface="Source Sans 3"/>
            </a:endParaRPr>
          </a:p>
        </p:txBody>
      </p:sp>
      <p:pic>
        <p:nvPicPr>
          <p:cNvPr id="377" name="Google Shape;377;p38"/>
          <p:cNvPicPr preferRelativeResize="0"/>
          <p:nvPr/>
        </p:nvPicPr>
        <p:blipFill rotWithShape="1">
          <a:blip r:embed="rId7">
            <a:alphaModFix/>
          </a:blip>
          <a:srcRect b="24085" l="0" r="0" t="17528"/>
          <a:stretch/>
        </p:blipFill>
        <p:spPr>
          <a:xfrm>
            <a:off x="1890326" y="2131871"/>
            <a:ext cx="892201" cy="520956"/>
          </a:xfrm>
          <a:prstGeom prst="rect">
            <a:avLst/>
          </a:prstGeom>
          <a:noFill/>
          <a:ln>
            <a:noFill/>
          </a:ln>
        </p:spPr>
      </p:pic>
      <p:sp>
        <p:nvSpPr>
          <p:cNvPr id="378" name="Google Shape;378;p38"/>
          <p:cNvSpPr txBox="1"/>
          <p:nvPr/>
        </p:nvSpPr>
        <p:spPr>
          <a:xfrm>
            <a:off x="108912" y="2948625"/>
            <a:ext cx="1479900" cy="53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1300">
                <a:solidFill>
                  <a:srgbClr val="232323"/>
                </a:solidFill>
                <a:latin typeface="Source Sans 3"/>
                <a:ea typeface="Source Sans 3"/>
                <a:cs typeface="Source Sans 3"/>
                <a:sym typeface="Source Sans 3"/>
              </a:rPr>
              <a:t>Heat district networks</a:t>
            </a:r>
            <a:endParaRPr b="1" sz="1300">
              <a:solidFill>
                <a:srgbClr val="232323"/>
              </a:solidFill>
              <a:latin typeface="Source Sans 3"/>
              <a:ea typeface="Source Sans 3"/>
              <a:cs typeface="Source Sans 3"/>
              <a:sym typeface="Source Sans 3"/>
            </a:endParaRPr>
          </a:p>
        </p:txBody>
      </p:sp>
      <p:grpSp>
        <p:nvGrpSpPr>
          <p:cNvPr id="379" name="Google Shape;379;p38"/>
          <p:cNvGrpSpPr/>
          <p:nvPr/>
        </p:nvGrpSpPr>
        <p:grpSpPr>
          <a:xfrm>
            <a:off x="7840600" y="1946250"/>
            <a:ext cx="892200" cy="892200"/>
            <a:chOff x="4438200" y="3317775"/>
            <a:chExt cx="892200" cy="892200"/>
          </a:xfrm>
        </p:grpSpPr>
        <p:sp>
          <p:nvSpPr>
            <p:cNvPr id="380" name="Google Shape;380;p38"/>
            <p:cNvSpPr/>
            <p:nvPr/>
          </p:nvSpPr>
          <p:spPr>
            <a:xfrm>
              <a:off x="4438200" y="3317775"/>
              <a:ext cx="892200" cy="892200"/>
            </a:xfrm>
            <a:prstGeom prst="ellipse">
              <a:avLst/>
            </a:prstGeom>
            <a:solidFill>
              <a:srgbClr val="04AC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pic>
          <p:nvPicPr>
            <p:cNvPr id="381" name="Google Shape;381;p38"/>
            <p:cNvPicPr preferRelativeResize="0"/>
            <p:nvPr/>
          </p:nvPicPr>
          <p:blipFill rotWithShape="1">
            <a:blip r:embed="rId8">
              <a:alphaModFix/>
            </a:blip>
            <a:srcRect b="19672" l="0" r="0" t="0"/>
            <a:stretch/>
          </p:blipFill>
          <p:spPr>
            <a:xfrm>
              <a:off x="4487237" y="3444925"/>
              <a:ext cx="794125" cy="637900"/>
            </a:xfrm>
            <a:prstGeom prst="rect">
              <a:avLst/>
            </a:prstGeom>
            <a:noFill/>
            <a:ln>
              <a:noFill/>
            </a:ln>
          </p:spPr>
        </p:pic>
      </p:grpSp>
      <p:sp>
        <p:nvSpPr>
          <p:cNvPr id="382" name="Google Shape;382;p38"/>
          <p:cNvSpPr txBox="1"/>
          <p:nvPr/>
        </p:nvSpPr>
        <p:spPr>
          <a:xfrm>
            <a:off x="7721350" y="2938425"/>
            <a:ext cx="1130700" cy="53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r" sz="1300">
                <a:solidFill>
                  <a:srgbClr val="232323"/>
                </a:solidFill>
                <a:latin typeface="Source Sans 3"/>
                <a:ea typeface="Source Sans 3"/>
                <a:cs typeface="Source Sans 3"/>
                <a:sym typeface="Source Sans 3"/>
              </a:rPr>
              <a:t>Cold production</a:t>
            </a:r>
            <a:endParaRPr b="1" sz="1300">
              <a:solidFill>
                <a:srgbClr val="232323"/>
              </a:solidFill>
              <a:latin typeface="Source Sans 3"/>
              <a:ea typeface="Source Sans 3"/>
              <a:cs typeface="Source Sans 3"/>
              <a:sym typeface="Source Sans 3"/>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9"/>
          <p:cNvSpPr txBox="1"/>
          <p:nvPr/>
        </p:nvSpPr>
        <p:spPr>
          <a:xfrm>
            <a:off x="225775" y="157675"/>
            <a:ext cx="5659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What is next for heat recovery?</a:t>
            </a:r>
            <a:endParaRPr sz="1800">
              <a:solidFill>
                <a:schemeClr val="dk1"/>
              </a:solidFill>
              <a:latin typeface="Work Sans Light"/>
              <a:ea typeface="Work Sans Light"/>
              <a:cs typeface="Work Sans Light"/>
              <a:sym typeface="Work Sans Light"/>
            </a:endParaRPr>
          </a:p>
        </p:txBody>
      </p:sp>
      <p:cxnSp>
        <p:nvCxnSpPr>
          <p:cNvPr id="388" name="Google Shape;388;p39"/>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389" name="Google Shape;389;p39"/>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390" name="Google Shape;390;p39"/>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391" name="Google Shape;391;p39"/>
          <p:cNvSpPr txBox="1"/>
          <p:nvPr/>
        </p:nvSpPr>
        <p:spPr>
          <a:xfrm>
            <a:off x="330050" y="640350"/>
            <a:ext cx="8918100" cy="338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fr" sz="1000">
                <a:solidFill>
                  <a:srgbClr val="00ACE9"/>
                </a:solidFill>
                <a:latin typeface="Work Sans"/>
                <a:ea typeface="Work Sans"/>
                <a:cs typeface="Work Sans"/>
                <a:sym typeface="Work Sans"/>
              </a:rPr>
              <a:t>Experiments</a:t>
            </a:r>
            <a:endParaRPr b="1" sz="1000">
              <a:solidFill>
                <a:srgbClr val="00ACE9"/>
              </a:solidFill>
              <a:latin typeface="Work Sans"/>
              <a:ea typeface="Work Sans"/>
              <a:cs typeface="Work Sans"/>
              <a:sym typeface="Work Sans"/>
            </a:endParaRPr>
          </a:p>
        </p:txBody>
      </p:sp>
      <p:sp>
        <p:nvSpPr>
          <p:cNvPr id="392" name="Google Shape;392;p39"/>
          <p:cNvSpPr/>
          <p:nvPr/>
        </p:nvSpPr>
        <p:spPr>
          <a:xfrm>
            <a:off x="776700" y="941282"/>
            <a:ext cx="7590600" cy="1882200"/>
          </a:xfrm>
          <a:prstGeom prst="roundRect">
            <a:avLst>
              <a:gd fmla="val 6816" name="adj"/>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sp>
        <p:nvSpPr>
          <p:cNvPr id="393" name="Google Shape;393;p39"/>
          <p:cNvSpPr txBox="1"/>
          <p:nvPr/>
        </p:nvSpPr>
        <p:spPr>
          <a:xfrm>
            <a:off x="1008725" y="1191907"/>
            <a:ext cx="7252500" cy="1411200"/>
          </a:xfrm>
          <a:prstGeom prst="rect">
            <a:avLst/>
          </a:prstGeom>
          <a:noFill/>
          <a:ln>
            <a:noFill/>
          </a:ln>
        </p:spPr>
        <p:txBody>
          <a:bodyPr anchorCtr="0" anchor="t" bIns="45700" lIns="91425" spcFirstLastPara="1" rIns="91425" wrap="square" tIns="182875">
            <a:noAutofit/>
          </a:bodyPr>
          <a:lstStyle/>
          <a:p>
            <a:pPr indent="0" lvl="0" marL="0" rtl="0" algn="l">
              <a:spcBef>
                <a:spcPts val="0"/>
              </a:spcBef>
              <a:spcAft>
                <a:spcPts val="0"/>
              </a:spcAft>
              <a:buNone/>
            </a:pPr>
            <a:r>
              <a:rPr b="1" lang="fr" sz="1600">
                <a:solidFill>
                  <a:srgbClr val="595959"/>
                </a:solidFill>
              </a:rPr>
              <a:t>Our goals</a:t>
            </a:r>
            <a:endParaRPr b="1" sz="1600">
              <a:solidFill>
                <a:srgbClr val="595959"/>
              </a:solidFill>
            </a:endParaRPr>
          </a:p>
          <a:p>
            <a:pPr indent="-330200" lvl="0" marL="457200" rtl="0" algn="l">
              <a:lnSpc>
                <a:spcPct val="150000"/>
              </a:lnSpc>
              <a:spcBef>
                <a:spcPts val="1200"/>
              </a:spcBef>
              <a:spcAft>
                <a:spcPts val="0"/>
              </a:spcAft>
              <a:buClr>
                <a:srgbClr val="595959"/>
              </a:buClr>
              <a:buSzPts val="1600"/>
              <a:buFont typeface="Arial"/>
              <a:buChar char="●"/>
            </a:pPr>
            <a:r>
              <a:rPr lang="fr" sz="1600">
                <a:solidFill>
                  <a:srgbClr val="595959"/>
                </a:solidFill>
              </a:rPr>
              <a:t>Evaluate how much 15°C cold we can produce with our system.</a:t>
            </a:r>
            <a:endParaRPr sz="1600">
              <a:solidFill>
                <a:srgbClr val="595959"/>
              </a:solidFill>
            </a:endParaRPr>
          </a:p>
          <a:p>
            <a:pPr indent="-330200" lvl="0" marL="457200" rtl="0" algn="l">
              <a:lnSpc>
                <a:spcPct val="150000"/>
              </a:lnSpc>
              <a:spcBef>
                <a:spcPts val="0"/>
              </a:spcBef>
              <a:spcAft>
                <a:spcPts val="0"/>
              </a:spcAft>
              <a:buClr>
                <a:srgbClr val="595959"/>
              </a:buClr>
              <a:buSzPts val="1600"/>
              <a:buFont typeface="Arial"/>
              <a:buChar char="●"/>
            </a:pPr>
            <a:r>
              <a:rPr lang="fr" sz="1600">
                <a:solidFill>
                  <a:srgbClr val="595959"/>
                </a:solidFill>
              </a:rPr>
              <a:t>Check how it impacts our energy metrics.</a:t>
            </a:r>
            <a:endParaRPr sz="1600">
              <a:solidFill>
                <a:srgbClr val="595959"/>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40"/>
          <p:cNvSpPr txBox="1"/>
          <p:nvPr/>
        </p:nvSpPr>
        <p:spPr>
          <a:xfrm>
            <a:off x="225775" y="157675"/>
            <a:ext cx="5659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dk1"/>
                </a:solidFill>
                <a:latin typeface="Work Sans Light"/>
                <a:ea typeface="Work Sans Light"/>
                <a:cs typeface="Work Sans Light"/>
                <a:sym typeface="Work Sans Light"/>
              </a:rPr>
              <a:t>What is next for heat recovery?</a:t>
            </a:r>
            <a:endParaRPr sz="1800">
              <a:solidFill>
                <a:schemeClr val="dk1"/>
              </a:solidFill>
              <a:latin typeface="Work Sans Light"/>
              <a:ea typeface="Work Sans Light"/>
              <a:cs typeface="Work Sans Light"/>
              <a:sym typeface="Work Sans Light"/>
            </a:endParaRPr>
          </a:p>
        </p:txBody>
      </p:sp>
      <p:cxnSp>
        <p:nvCxnSpPr>
          <p:cNvPr id="399" name="Google Shape;399;p40"/>
          <p:cNvCxnSpPr/>
          <p:nvPr/>
        </p:nvCxnSpPr>
        <p:spPr>
          <a:xfrm>
            <a:off x="343850" y="619375"/>
            <a:ext cx="863700" cy="0"/>
          </a:xfrm>
          <a:prstGeom prst="straightConnector1">
            <a:avLst/>
          </a:prstGeom>
          <a:noFill/>
          <a:ln cap="flat" cmpd="sng" w="38100">
            <a:solidFill>
              <a:srgbClr val="CD1719"/>
            </a:solidFill>
            <a:prstDash val="solid"/>
            <a:round/>
            <a:headEnd len="med" w="med" type="none"/>
            <a:tailEnd len="med" w="med" type="none"/>
          </a:ln>
        </p:spPr>
      </p:cxnSp>
      <p:cxnSp>
        <p:nvCxnSpPr>
          <p:cNvPr id="400" name="Google Shape;400;p40"/>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cxnSp>
        <p:nvCxnSpPr>
          <p:cNvPr id="401" name="Google Shape;401;p40"/>
          <p:cNvCxnSpPr/>
          <p:nvPr/>
        </p:nvCxnSpPr>
        <p:spPr>
          <a:xfrm>
            <a:off x="343850" y="619375"/>
            <a:ext cx="863700" cy="0"/>
          </a:xfrm>
          <a:prstGeom prst="straightConnector1">
            <a:avLst/>
          </a:prstGeom>
          <a:noFill/>
          <a:ln cap="flat" cmpd="sng" w="38100">
            <a:solidFill>
              <a:srgbClr val="00ACE9"/>
            </a:solidFill>
            <a:prstDash val="solid"/>
            <a:round/>
            <a:headEnd len="med" w="med" type="none"/>
            <a:tailEnd len="med" w="med" type="none"/>
          </a:ln>
        </p:spPr>
      </p:cxnSp>
      <p:sp>
        <p:nvSpPr>
          <p:cNvPr id="402" name="Google Shape;402;p40"/>
          <p:cNvSpPr txBox="1"/>
          <p:nvPr/>
        </p:nvSpPr>
        <p:spPr>
          <a:xfrm>
            <a:off x="330050" y="640350"/>
            <a:ext cx="8918100" cy="3387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b="1" lang="fr" sz="1000">
                <a:solidFill>
                  <a:srgbClr val="00ACE9"/>
                </a:solidFill>
                <a:latin typeface="Work Sans"/>
                <a:ea typeface="Work Sans"/>
                <a:cs typeface="Work Sans"/>
                <a:sym typeface="Work Sans"/>
              </a:rPr>
              <a:t>Experiments</a:t>
            </a:r>
            <a:endParaRPr b="1" sz="1000">
              <a:solidFill>
                <a:srgbClr val="00ACE9"/>
              </a:solidFill>
              <a:latin typeface="Work Sans"/>
              <a:ea typeface="Work Sans"/>
              <a:cs typeface="Work Sans"/>
              <a:sym typeface="Work Sans"/>
            </a:endParaRPr>
          </a:p>
        </p:txBody>
      </p:sp>
      <p:sp>
        <p:nvSpPr>
          <p:cNvPr id="403" name="Google Shape;403;p40"/>
          <p:cNvSpPr/>
          <p:nvPr/>
        </p:nvSpPr>
        <p:spPr>
          <a:xfrm>
            <a:off x="776700" y="941282"/>
            <a:ext cx="7590600" cy="1882200"/>
          </a:xfrm>
          <a:prstGeom prst="roundRect">
            <a:avLst>
              <a:gd fmla="val 6816" name="adj"/>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sp>
        <p:nvSpPr>
          <p:cNvPr id="404" name="Google Shape;404;p40"/>
          <p:cNvSpPr txBox="1"/>
          <p:nvPr/>
        </p:nvSpPr>
        <p:spPr>
          <a:xfrm>
            <a:off x="1008725" y="1191907"/>
            <a:ext cx="7252500" cy="1411200"/>
          </a:xfrm>
          <a:prstGeom prst="rect">
            <a:avLst/>
          </a:prstGeom>
          <a:noFill/>
          <a:ln>
            <a:noFill/>
          </a:ln>
        </p:spPr>
        <p:txBody>
          <a:bodyPr anchorCtr="0" anchor="t" bIns="45700" lIns="91425" spcFirstLastPara="1" rIns="91425" wrap="square" tIns="182875">
            <a:noAutofit/>
          </a:bodyPr>
          <a:lstStyle/>
          <a:p>
            <a:pPr indent="0" lvl="0" marL="0" rtl="0" algn="l">
              <a:spcBef>
                <a:spcPts val="0"/>
              </a:spcBef>
              <a:spcAft>
                <a:spcPts val="0"/>
              </a:spcAft>
              <a:buNone/>
            </a:pPr>
            <a:r>
              <a:rPr b="1" lang="fr" sz="1600">
                <a:solidFill>
                  <a:srgbClr val="595959"/>
                </a:solidFill>
              </a:rPr>
              <a:t>Our goals</a:t>
            </a:r>
            <a:endParaRPr b="1" sz="1600">
              <a:solidFill>
                <a:srgbClr val="595959"/>
              </a:solidFill>
            </a:endParaRPr>
          </a:p>
          <a:p>
            <a:pPr indent="-330200" lvl="0" marL="457200" rtl="0" algn="l">
              <a:lnSpc>
                <a:spcPct val="150000"/>
              </a:lnSpc>
              <a:spcBef>
                <a:spcPts val="1200"/>
              </a:spcBef>
              <a:spcAft>
                <a:spcPts val="0"/>
              </a:spcAft>
              <a:buClr>
                <a:srgbClr val="595959"/>
              </a:buClr>
              <a:buSzPts val="1600"/>
              <a:buFont typeface="Arial"/>
              <a:buChar char="●"/>
            </a:pPr>
            <a:r>
              <a:rPr lang="fr" sz="1600">
                <a:solidFill>
                  <a:srgbClr val="595959"/>
                </a:solidFill>
              </a:rPr>
              <a:t>Evaluate how much 15°C cold we can produce with our system.</a:t>
            </a:r>
            <a:endParaRPr sz="1600">
              <a:solidFill>
                <a:srgbClr val="595959"/>
              </a:solidFill>
            </a:endParaRPr>
          </a:p>
          <a:p>
            <a:pPr indent="-330200" lvl="0" marL="457200" rtl="0" algn="l">
              <a:lnSpc>
                <a:spcPct val="150000"/>
              </a:lnSpc>
              <a:spcBef>
                <a:spcPts val="0"/>
              </a:spcBef>
              <a:spcAft>
                <a:spcPts val="0"/>
              </a:spcAft>
              <a:buClr>
                <a:srgbClr val="595959"/>
              </a:buClr>
              <a:buSzPts val="1600"/>
              <a:buFont typeface="Arial"/>
              <a:buChar char="●"/>
            </a:pPr>
            <a:r>
              <a:rPr lang="fr" sz="1600">
                <a:solidFill>
                  <a:srgbClr val="595959"/>
                </a:solidFill>
              </a:rPr>
              <a:t>Check how it impacts our energy metrics.</a:t>
            </a:r>
            <a:endParaRPr sz="1600">
              <a:solidFill>
                <a:srgbClr val="595959"/>
              </a:solidFill>
            </a:endParaRPr>
          </a:p>
        </p:txBody>
      </p:sp>
      <p:sp>
        <p:nvSpPr>
          <p:cNvPr id="405" name="Google Shape;405;p40"/>
          <p:cNvSpPr/>
          <p:nvPr/>
        </p:nvSpPr>
        <p:spPr>
          <a:xfrm>
            <a:off x="776700" y="3028601"/>
            <a:ext cx="7590600" cy="1646700"/>
          </a:xfrm>
          <a:prstGeom prst="roundRect">
            <a:avLst>
              <a:gd fmla="val 6816" name="adj"/>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ource Sans 3"/>
              <a:ea typeface="Source Sans 3"/>
              <a:cs typeface="Source Sans 3"/>
              <a:sym typeface="Source Sans 3"/>
            </a:endParaRPr>
          </a:p>
        </p:txBody>
      </p:sp>
      <p:sp>
        <p:nvSpPr>
          <p:cNvPr id="406" name="Google Shape;406;p40"/>
          <p:cNvSpPr txBox="1"/>
          <p:nvPr/>
        </p:nvSpPr>
        <p:spPr>
          <a:xfrm>
            <a:off x="1008725" y="3122098"/>
            <a:ext cx="7252500" cy="1411200"/>
          </a:xfrm>
          <a:prstGeom prst="rect">
            <a:avLst/>
          </a:prstGeom>
          <a:noFill/>
          <a:ln>
            <a:noFill/>
          </a:ln>
        </p:spPr>
        <p:txBody>
          <a:bodyPr anchorCtr="0" anchor="t" bIns="45700" lIns="91425" spcFirstLastPara="1" rIns="91425" wrap="square" tIns="182875">
            <a:noAutofit/>
          </a:bodyPr>
          <a:lstStyle/>
          <a:p>
            <a:pPr indent="0" lvl="0" marL="0" rtl="0" algn="l">
              <a:lnSpc>
                <a:spcPct val="150000"/>
              </a:lnSpc>
              <a:spcBef>
                <a:spcPts val="0"/>
              </a:spcBef>
              <a:spcAft>
                <a:spcPts val="0"/>
              </a:spcAft>
              <a:buNone/>
            </a:pPr>
            <a:r>
              <a:rPr b="1" lang="fr" sz="1600">
                <a:solidFill>
                  <a:srgbClr val="000000"/>
                </a:solidFill>
              </a:rPr>
              <a:t>Thermal efficiency: </a:t>
            </a:r>
            <a:r>
              <a:rPr b="1" lang="fr" sz="3000">
                <a:solidFill>
                  <a:srgbClr val="CC1819"/>
                </a:solidFill>
              </a:rPr>
              <a:t>76%</a:t>
            </a:r>
            <a:endParaRPr b="1" sz="3000">
              <a:solidFill>
                <a:srgbClr val="CC1819"/>
              </a:solidFill>
            </a:endParaRPr>
          </a:p>
          <a:p>
            <a:pPr indent="0" lvl="0" marL="0" rtl="0" algn="l">
              <a:lnSpc>
                <a:spcPct val="150000"/>
              </a:lnSpc>
              <a:spcBef>
                <a:spcPts val="0"/>
              </a:spcBef>
              <a:spcAft>
                <a:spcPts val="1200"/>
              </a:spcAft>
              <a:buNone/>
            </a:pPr>
            <a:r>
              <a:rPr b="1" lang="fr" sz="1600">
                <a:solidFill>
                  <a:srgbClr val="000000"/>
                </a:solidFill>
              </a:rPr>
              <a:t>Cold production: </a:t>
            </a:r>
            <a:r>
              <a:rPr b="1" lang="fr" sz="3000">
                <a:solidFill>
                  <a:srgbClr val="00ACE9"/>
                </a:solidFill>
              </a:rPr>
              <a:t>2,6kW </a:t>
            </a:r>
            <a:r>
              <a:rPr b="1" lang="fr" sz="1600">
                <a:solidFill>
                  <a:srgbClr val="000000"/>
                </a:solidFill>
              </a:rPr>
              <a:t>for 100W of electricity</a:t>
            </a:r>
            <a:endParaRPr b="1" sz="3000">
              <a:solidFill>
                <a:srgbClr val="00ACE9"/>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1625"/>
        </a:solidFill>
      </p:bgPr>
    </p:bg>
    <p:spTree>
      <p:nvGrpSpPr>
        <p:cNvPr id="410" name="Shape 410"/>
        <p:cNvGrpSpPr/>
        <p:nvPr/>
      </p:nvGrpSpPr>
      <p:grpSpPr>
        <a:xfrm>
          <a:off x="0" y="0"/>
          <a:ext cx="0" cy="0"/>
          <a:chOff x="0" y="0"/>
          <a:chExt cx="0" cy="0"/>
        </a:xfrm>
      </p:grpSpPr>
      <p:pic>
        <p:nvPicPr>
          <p:cNvPr id="411" name="Google Shape;411;p41" title="Visuel Avion CAE (1).jpg"/>
          <p:cNvPicPr preferRelativeResize="0"/>
          <p:nvPr/>
        </p:nvPicPr>
        <p:blipFill rotWithShape="1">
          <a:blip r:embed="rId3">
            <a:alphaModFix amt="55000"/>
          </a:blip>
          <a:srcRect b="16468" l="14555" r="4316" t="6473"/>
          <a:stretch/>
        </p:blipFill>
        <p:spPr>
          <a:xfrm>
            <a:off x="0" y="0"/>
            <a:ext cx="9144005" cy="5143501"/>
          </a:xfrm>
          <a:prstGeom prst="rect">
            <a:avLst/>
          </a:prstGeom>
          <a:noFill/>
          <a:ln>
            <a:noFill/>
          </a:ln>
        </p:spPr>
      </p:pic>
      <p:sp>
        <p:nvSpPr>
          <p:cNvPr id="412" name="Google Shape;412;p41"/>
          <p:cNvSpPr txBox="1"/>
          <p:nvPr>
            <p:ph type="title"/>
          </p:nvPr>
        </p:nvSpPr>
        <p:spPr>
          <a:xfrm>
            <a:off x="311700" y="2202736"/>
            <a:ext cx="8520600" cy="8418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p>
            <a:pPr indent="0" lvl="0" marL="0" rtl="0" algn="ctr">
              <a:lnSpc>
                <a:spcPct val="70000"/>
              </a:lnSpc>
              <a:spcBef>
                <a:spcPts val="0"/>
              </a:spcBef>
              <a:spcAft>
                <a:spcPts val="0"/>
              </a:spcAft>
              <a:buNone/>
            </a:pPr>
            <a:r>
              <a:rPr lang="fr" sz="2300">
                <a:solidFill>
                  <a:schemeClr val="lt1"/>
                </a:solidFill>
                <a:latin typeface="Work Sans SemiBold"/>
                <a:ea typeface="Work Sans SemiBold"/>
                <a:cs typeface="Work Sans SemiBold"/>
                <a:sym typeface="Work Sans SemiBold"/>
              </a:rPr>
              <a:t>Compute Better. Innovate Faster.</a:t>
            </a:r>
            <a:endParaRPr sz="2300">
              <a:solidFill>
                <a:schemeClr val="lt1"/>
              </a:solidFill>
              <a:latin typeface="Work Sans SemiBold"/>
              <a:ea typeface="Work Sans SemiBold"/>
              <a:cs typeface="Work Sans SemiBold"/>
              <a:sym typeface="Work Sans SemiBold"/>
            </a:endParaRPr>
          </a:p>
        </p:txBody>
      </p:sp>
      <p:pic>
        <p:nvPicPr>
          <p:cNvPr id="413" name="Google Shape;413;p41"/>
          <p:cNvPicPr preferRelativeResize="0"/>
          <p:nvPr/>
        </p:nvPicPr>
        <p:blipFill>
          <a:blip r:embed="rId4">
            <a:alphaModFix/>
          </a:blip>
          <a:stretch>
            <a:fillRect/>
          </a:stretch>
        </p:blipFill>
        <p:spPr>
          <a:xfrm>
            <a:off x="3372851" y="347486"/>
            <a:ext cx="2398299" cy="1535725"/>
          </a:xfrm>
          <a:prstGeom prst="rect">
            <a:avLst/>
          </a:prstGeom>
          <a:noFill/>
          <a:ln>
            <a:noFill/>
          </a:ln>
          <a:effectLst>
            <a:outerShdw blurRad="1200150" rotWithShape="0" algn="bl" dir="5400000" dist="19050">
              <a:srgbClr val="000000">
                <a:alpha val="51000"/>
              </a:srgbClr>
            </a:outerShdw>
          </a:effectLst>
        </p:spPr>
      </p:pic>
      <p:cxnSp>
        <p:nvCxnSpPr>
          <p:cNvPr id="414" name="Google Shape;414;p41"/>
          <p:cNvCxnSpPr/>
          <p:nvPr/>
        </p:nvCxnSpPr>
        <p:spPr>
          <a:xfrm>
            <a:off x="3978750" y="2179436"/>
            <a:ext cx="1186500" cy="0"/>
          </a:xfrm>
          <a:prstGeom prst="straightConnector1">
            <a:avLst/>
          </a:prstGeom>
          <a:noFill/>
          <a:ln cap="flat" cmpd="sng" w="9525">
            <a:solidFill>
              <a:schemeClr val="dk1"/>
            </a:solidFill>
            <a:prstDash val="solid"/>
            <a:round/>
            <a:headEnd len="med" w="med" type="none"/>
            <a:tailEnd len="med" w="med" type="none"/>
          </a:ln>
        </p:spPr>
      </p:cxnSp>
      <p:sp>
        <p:nvSpPr>
          <p:cNvPr id="415" name="Google Shape;415;p41"/>
          <p:cNvSpPr txBox="1"/>
          <p:nvPr>
            <p:ph type="title"/>
          </p:nvPr>
        </p:nvSpPr>
        <p:spPr>
          <a:xfrm>
            <a:off x="311700" y="3009727"/>
            <a:ext cx="8520600" cy="17367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p>
            <a:pPr indent="0" lvl="0" marL="0" rtl="0" algn="ctr">
              <a:lnSpc>
                <a:spcPct val="70000"/>
              </a:lnSpc>
              <a:spcBef>
                <a:spcPts val="0"/>
              </a:spcBef>
              <a:spcAft>
                <a:spcPts val="0"/>
              </a:spcAft>
              <a:buNone/>
            </a:pPr>
            <a:r>
              <a:rPr lang="fr" sz="4800">
                <a:solidFill>
                  <a:schemeClr val="lt1"/>
                </a:solidFill>
                <a:latin typeface="Work Sans SemiBold"/>
                <a:ea typeface="Work Sans SemiBold"/>
                <a:cs typeface="Work Sans SemiBold"/>
                <a:sym typeface="Work Sans SemiBold"/>
              </a:rPr>
              <a:t>Thank you!</a:t>
            </a:r>
            <a:endParaRPr sz="4800">
              <a:solidFill>
                <a:schemeClr val="lt1"/>
              </a:solidFill>
              <a:latin typeface="Work Sans SemiBold"/>
              <a:ea typeface="Work Sans SemiBold"/>
              <a:cs typeface="Work Sans SemiBold"/>
              <a:sym typeface="Work Sans SemiBold"/>
            </a:endParaRPr>
          </a:p>
          <a:p>
            <a:pPr indent="0" lvl="0" marL="0" rtl="0" algn="ctr">
              <a:lnSpc>
                <a:spcPct val="70000"/>
              </a:lnSpc>
              <a:spcBef>
                <a:spcPts val="0"/>
              </a:spcBef>
              <a:spcAft>
                <a:spcPts val="0"/>
              </a:spcAft>
              <a:buNone/>
            </a:pPr>
            <a:r>
              <a:t/>
            </a:r>
            <a:endParaRPr sz="4800">
              <a:solidFill>
                <a:schemeClr val="lt1"/>
              </a:solidFill>
              <a:latin typeface="Work Sans SemiBold"/>
              <a:ea typeface="Work Sans SemiBold"/>
              <a:cs typeface="Work Sans SemiBold"/>
              <a:sym typeface="Work Sans SemiBold"/>
            </a:endParaRPr>
          </a:p>
          <a:p>
            <a:pPr indent="0" lvl="0" marL="0" rtl="0" algn="ctr">
              <a:lnSpc>
                <a:spcPct val="70000"/>
              </a:lnSpc>
              <a:spcBef>
                <a:spcPts val="0"/>
              </a:spcBef>
              <a:spcAft>
                <a:spcPts val="0"/>
              </a:spcAft>
              <a:buNone/>
            </a:pPr>
            <a:r>
              <a:t/>
            </a:r>
            <a:endParaRPr sz="3300">
              <a:solidFill>
                <a:schemeClr val="lt1"/>
              </a:solidFill>
              <a:latin typeface="Work Sans SemiBold"/>
              <a:ea typeface="Work Sans SemiBold"/>
              <a:cs typeface="Work Sans SemiBold"/>
              <a:sym typeface="Work Sans SemiBo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