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98" r:id="rId2"/>
    <p:sldId id="258" r:id="rId3"/>
    <p:sldId id="738" r:id="rId4"/>
    <p:sldId id="739" r:id="rId5"/>
    <p:sldId id="740" r:id="rId6"/>
    <p:sldId id="741" r:id="rId7"/>
    <p:sldId id="777" r:id="rId8"/>
    <p:sldId id="776" r:id="rId9"/>
    <p:sldId id="778" r:id="rId10"/>
    <p:sldId id="787" r:id="rId11"/>
    <p:sldId id="783" r:id="rId12"/>
    <p:sldId id="791" r:id="rId13"/>
    <p:sldId id="762" r:id="rId14"/>
    <p:sldId id="763" r:id="rId15"/>
    <p:sldId id="726" r:id="rId16"/>
    <p:sldId id="727" r:id="rId17"/>
    <p:sldId id="728" r:id="rId18"/>
    <p:sldId id="768" r:id="rId19"/>
    <p:sldId id="732" r:id="rId20"/>
    <p:sldId id="770" r:id="rId21"/>
    <p:sldId id="785" r:id="rId22"/>
    <p:sldId id="743" r:id="rId23"/>
    <p:sldId id="792" r:id="rId24"/>
    <p:sldId id="793" r:id="rId25"/>
    <p:sldId id="794" r:id="rId26"/>
    <p:sldId id="795" r:id="rId27"/>
    <p:sldId id="796" r:id="rId28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accent2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EF7"/>
    <a:srgbClr val="FFF316"/>
    <a:srgbClr val="0C470D"/>
    <a:srgbClr val="8E0B1C"/>
    <a:srgbClr val="000000"/>
    <a:srgbClr val="CD24AC"/>
    <a:srgbClr val="FF2ED3"/>
    <a:srgbClr val="49BBFF"/>
    <a:srgbClr val="FFF51E"/>
    <a:srgbClr val="FFF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76" y="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4614"/>
    </p:cViewPr>
  </p:sorterViewPr>
  <p:notesViewPr>
    <p:cSldViewPr>
      <p:cViewPr varScale="1">
        <p:scale>
          <a:sx n="41" d="100"/>
          <a:sy n="41" d="100"/>
        </p:scale>
        <p:origin x="-1470" y="-66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t" anchorCtr="0" compatLnSpc="1">
            <a:prstTxWarp prst="textNoShape">
              <a:avLst/>
            </a:prstTxWarp>
          </a:bodyPr>
          <a:lstStyle>
            <a:lvl1pPr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t" anchorCtr="0" compatLnSpc="1">
            <a:prstTxWarp prst="textNoShape">
              <a:avLst/>
            </a:prstTxWarp>
          </a:bodyPr>
          <a:lstStyle>
            <a:lvl1pPr algn="r"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400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b" anchorCtr="0" compatLnSpc="1">
            <a:prstTxWarp prst="textNoShape">
              <a:avLst/>
            </a:prstTxWarp>
          </a:bodyPr>
          <a:lstStyle>
            <a:lvl1pPr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b" anchorCtr="0" compatLnSpc="1">
            <a:prstTxWarp prst="textNoShape">
              <a:avLst/>
            </a:prstTxWarp>
          </a:bodyPr>
          <a:lstStyle>
            <a:lvl1pPr algn="r"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393DE92-7C23-9E4D-BBB2-8B060DAED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0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t" anchorCtr="0" compatLnSpc="1">
            <a:prstTxWarp prst="textNoShape">
              <a:avLst/>
            </a:prstTxWarp>
          </a:bodyPr>
          <a:lstStyle>
            <a:lvl1pPr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t" anchorCtr="0" compatLnSpc="1">
            <a:prstTxWarp prst="textNoShape">
              <a:avLst/>
            </a:prstTxWarp>
          </a:bodyPr>
          <a:lstStyle>
            <a:lvl1pPr algn="r"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6913"/>
            <a:ext cx="4646613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8013"/>
            <a:ext cx="51403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400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b" anchorCtr="0" compatLnSpc="1">
            <a:prstTxWarp prst="textNoShape">
              <a:avLst/>
            </a:prstTxWarp>
          </a:bodyPr>
          <a:lstStyle>
            <a:lvl1pPr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7871" tIns="43937" rIns="87871" bIns="43937" numCol="1" anchor="b" anchorCtr="0" compatLnSpc="1">
            <a:prstTxWarp prst="textNoShape">
              <a:avLst/>
            </a:prstTxWarp>
          </a:bodyPr>
          <a:lstStyle>
            <a:lvl1pPr algn="r" defTabSz="881063">
              <a:spcBef>
                <a:spcPct val="0"/>
              </a:spcBef>
              <a:buFontTx/>
              <a:buNone/>
              <a:defRPr smtClean="0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C485571-1D3B-B741-9315-C83519FCF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27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ECD11B-2EE8-4342-B52D-826B38D3A72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0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45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cs typeface="+mn-cs"/>
              </a:rPr>
              <a:t>update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update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85571-1D3B-B741-9315-C83519FCF4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C38539-5181-4E49-A12E-14A505DECD5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45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update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DC388B-7552-5847-AB5A-3405B8DCE93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01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6612" cy="3484562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update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DBE2E-396F-744C-AC27-D1653F22EDD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update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3AB32-7F5E-2541-97E4-255019CA6804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update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Decide which</a:t>
            </a:r>
            <a:r>
              <a:rPr lang="en-US" baseline="0" dirty="0" smtClean="0"/>
              <a:t> plot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85571-1D3B-B741-9315-C83519FCF4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5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D07DD-B537-B649-9CC5-081AD64D4F24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2770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65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79" tIns="44138" rIns="88279" bIns="44138"/>
          <a:lstStyle>
            <a:lvl1pPr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r>
              <a:rPr lang="it-IT">
                <a:solidFill>
                  <a:schemeClr val="bg1"/>
                </a:solidFill>
              </a:rPr>
              <a:t>ciao</a:t>
            </a:r>
          </a:p>
        </p:txBody>
      </p:sp>
      <p:sp>
        <p:nvSpPr>
          <p:cNvPr id="32771" name="Rectangle 6"/>
          <p:cNvSpPr txBox="1">
            <a:spLocks noGrp="1" noChangeArrowheads="1"/>
          </p:cNvSpPr>
          <p:nvPr/>
        </p:nvSpPr>
        <p:spPr bwMode="auto">
          <a:xfrm>
            <a:off x="0" y="8797925"/>
            <a:ext cx="30765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79" tIns="44138" rIns="88279" bIns="44138" anchor="b"/>
          <a:lstStyle>
            <a:lvl1pPr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r>
              <a:rPr lang="it-IT">
                <a:solidFill>
                  <a:schemeClr val="bg1"/>
                </a:solidFill>
              </a:rPr>
              <a:t>saluti</a:t>
            </a:r>
          </a:p>
        </p:txBody>
      </p:sp>
      <p:sp>
        <p:nvSpPr>
          <p:cNvPr id="995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3963" y="714375"/>
            <a:ext cx="4578350" cy="34337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53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435475"/>
            <a:ext cx="5130800" cy="4149725"/>
          </a:xfrm>
        </p:spPr>
        <p:txBody>
          <a:bodyPr lIns="88279" tIns="44138" rIns="88279" bIns="44138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C464D-1982-7640-8C40-24D3D8534F7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4198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65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79" tIns="44138" rIns="88279" bIns="44138"/>
          <a:lstStyle>
            <a:lvl1pPr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r>
              <a:rPr lang="it-IT">
                <a:solidFill>
                  <a:schemeClr val="bg1"/>
                </a:solidFill>
              </a:rPr>
              <a:t>ciao</a:t>
            </a:r>
          </a:p>
        </p:txBody>
      </p:sp>
      <p:sp>
        <p:nvSpPr>
          <p:cNvPr id="41987" name="Rectangle 6"/>
          <p:cNvSpPr txBox="1">
            <a:spLocks noGrp="1" noChangeArrowheads="1"/>
          </p:cNvSpPr>
          <p:nvPr/>
        </p:nvSpPr>
        <p:spPr bwMode="auto">
          <a:xfrm>
            <a:off x="0" y="8797925"/>
            <a:ext cx="30765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79" tIns="44138" rIns="88279" bIns="44138" anchor="b"/>
          <a:lstStyle>
            <a:lvl1pPr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826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r>
              <a:rPr lang="it-IT">
                <a:solidFill>
                  <a:schemeClr val="bg1"/>
                </a:solidFill>
              </a:rPr>
              <a:t>saluti</a:t>
            </a:r>
          </a:p>
        </p:txBody>
      </p:sp>
      <p:sp>
        <p:nvSpPr>
          <p:cNvPr id="1097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8500"/>
            <a:ext cx="4643437" cy="34829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7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8013"/>
            <a:ext cx="5143500" cy="4183062"/>
          </a:xfrm>
        </p:spPr>
        <p:txBody>
          <a:bodyPr lIns="88279" tIns="44138" rIns="88279" bIns="44138"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skip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53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553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D0C3C645-FF63-7B49-82E6-97ACA34D103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2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A0416-C490-0E40-9125-5D76381A22C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2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30655-70F9-BE49-8B1E-BD3E49F748E2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8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C971F-E85A-F745-BBE1-6E82878D421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6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53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553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D0C3C645-FF63-7B49-82E6-97ACA34D103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2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4942A-6BF3-EC43-BFF7-4B0C32AD5464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4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553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553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D0C3C645-FF63-7B49-82E6-97ACA34D103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9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CE96-C012-6C45-A74D-70EB593F609E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8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447E0-103A-0340-82D9-E7FA8FB3EE7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7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04290-A4E0-194F-8661-DF0805C20DA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8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C1E6B-E6B6-CA49-A52A-102BF50A012C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6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AE9B-F892-D74F-BD65-EA6441988ED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9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0"/>
            <a:ext cx="7239000" cy="838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53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5532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mtClean="0">
                <a:latin typeface="Verdana" charset="0"/>
                <a:cs typeface="+mn-cs"/>
              </a:defRPr>
            </a:lvl1pPr>
          </a:lstStyle>
          <a:p>
            <a:pPr>
              <a:defRPr/>
            </a:pPr>
            <a:fld id="{D0C3C645-FF63-7B49-82E6-97ACA34D103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1" name="Picture 13" descr="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5032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accent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unipi.it/princ.html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jpeg"/><Relationship Id="rId5" Type="http://schemas.openxmlformats.org/officeDocument/2006/relationships/image" Target="../media/image22.wm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5.wmf"/><Relationship Id="rId6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43C6889B-C060-DA45-A957-0CCA87577AA6}" type="slidenum">
              <a:rPr lang="en-US"/>
              <a:pPr>
                <a:defRPr/>
              </a:pPr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64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019800" cy="1143000"/>
          </a:xfrm>
        </p:spPr>
        <p:txBody>
          <a:bodyPr/>
          <a:lstStyle/>
          <a:p>
            <a:pPr>
              <a:defRPr/>
            </a:pPr>
            <a:r>
              <a:rPr lang="it-IT" sz="1800" i="1" dirty="0" smtClean="0">
                <a:solidFill>
                  <a:schemeClr val="tx1"/>
                </a:solidFill>
                <a:cs typeface="+mn-cs"/>
              </a:rPr>
              <a:t>Giuliana Rizzo</a:t>
            </a:r>
          </a:p>
          <a:p>
            <a:pPr>
              <a:defRPr/>
            </a:pPr>
            <a:r>
              <a:rPr lang="it-IT" sz="1800" i="1" dirty="0" smtClean="0">
                <a:solidFill>
                  <a:schemeClr val="tx1"/>
                </a:solidFill>
                <a:cs typeface="+mn-cs"/>
              </a:rPr>
              <a:t>INFN and </a:t>
            </a:r>
            <a:r>
              <a:rPr lang="it-IT" sz="1800" i="1" dirty="0" err="1" smtClean="0">
                <a:solidFill>
                  <a:schemeClr val="tx1"/>
                </a:solidFill>
                <a:cs typeface="+mn-cs"/>
              </a:rPr>
              <a:t>University</a:t>
            </a:r>
            <a:r>
              <a:rPr lang="it-IT" sz="1800" i="1" dirty="0" smtClean="0">
                <a:solidFill>
                  <a:schemeClr val="tx1"/>
                </a:solidFill>
                <a:cs typeface="+mn-cs"/>
              </a:rPr>
              <a:t>, Pisa</a:t>
            </a:r>
          </a:p>
          <a:p>
            <a:pPr>
              <a:defRPr/>
            </a:pPr>
            <a:r>
              <a:rPr lang="it-IT" sz="1800" i="1" dirty="0" smtClean="0">
                <a:solidFill>
                  <a:schemeClr val="tx1"/>
                </a:solidFill>
                <a:cs typeface="+mn-cs"/>
              </a:rPr>
              <a:t>on </a:t>
            </a:r>
            <a:r>
              <a:rPr lang="it-IT" sz="1800" i="1" dirty="0" err="1" smtClean="0">
                <a:solidFill>
                  <a:schemeClr val="tx1"/>
                </a:solidFill>
                <a:cs typeface="+mn-cs"/>
              </a:rPr>
              <a:t>behalf</a:t>
            </a:r>
            <a:r>
              <a:rPr lang="it-IT" sz="1800" i="1" dirty="0" smtClean="0">
                <a:solidFill>
                  <a:schemeClr val="tx1"/>
                </a:solidFill>
                <a:cs typeface="+mn-cs"/>
              </a:rPr>
              <a:t>  of SVT-</a:t>
            </a:r>
            <a:r>
              <a:rPr lang="it-IT" sz="1800" i="1" dirty="0" err="1" smtClean="0">
                <a:solidFill>
                  <a:schemeClr val="tx1"/>
                </a:solidFill>
                <a:cs typeface="+mn-cs"/>
              </a:rPr>
              <a:t>SuperB</a:t>
            </a:r>
            <a:r>
              <a:rPr lang="it-IT" sz="1800" i="1" dirty="0" smtClean="0">
                <a:solidFill>
                  <a:schemeClr val="tx1"/>
                </a:solidFill>
                <a:cs typeface="+mn-cs"/>
              </a:rPr>
              <a:t> </a:t>
            </a:r>
            <a:r>
              <a:rPr lang="it-IT" sz="1800" i="1" dirty="0" err="1" smtClean="0">
                <a:solidFill>
                  <a:schemeClr val="tx1"/>
                </a:solidFill>
                <a:cs typeface="+mn-cs"/>
              </a:rPr>
              <a:t>group</a:t>
            </a:r>
            <a:endParaRPr lang="it-IT" sz="1800" i="1" dirty="0" smtClean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4102" name="Picture 3" descr="inf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2192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Universita' di P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525838"/>
            <a:ext cx="133032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65" name="Rectangle 5"/>
          <p:cNvSpPr>
            <a:spLocks noChangeArrowheads="1"/>
          </p:cNvSpPr>
          <p:nvPr/>
        </p:nvSpPr>
        <p:spPr bwMode="auto">
          <a:xfrm>
            <a:off x="381000" y="228600"/>
            <a:ext cx="8458200" cy="32004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70000"/>
              </a:lnSpc>
              <a:spcBef>
                <a:spcPct val="0"/>
              </a:spcBef>
              <a:buFontTx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cs typeface="+mn-cs"/>
              </a:rPr>
              <a:t>     Recent Development on       CMOS MAPS for the        Silicon Vertex Tracker</a:t>
            </a:r>
            <a:endParaRPr lang="en-US" sz="40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4105" name="Picture 6" descr="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5240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67" name="Text Box 7"/>
          <p:cNvSpPr txBox="1">
            <a:spLocks noChangeArrowheads="1"/>
          </p:cNvSpPr>
          <p:nvPr/>
        </p:nvSpPr>
        <p:spPr bwMode="auto">
          <a:xfrm>
            <a:off x="1143000" y="4934938"/>
            <a:ext cx="6934200" cy="12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2400" b="1" dirty="0" smtClean="0"/>
              <a:t>12th </a:t>
            </a:r>
            <a:r>
              <a:rPr lang="en-US" sz="2400" b="1" dirty="0"/>
              <a:t>Pisa Meeting on Advanced </a:t>
            </a:r>
            <a:r>
              <a:rPr lang="en-US" sz="2400" b="1" dirty="0" smtClean="0"/>
              <a:t>Detectors</a:t>
            </a:r>
          </a:p>
          <a:p>
            <a:pPr algn="ctr">
              <a:buNone/>
            </a:pPr>
            <a:endParaRPr lang="en-US" sz="2400" b="1" dirty="0"/>
          </a:p>
          <a:p>
            <a:pPr algn="ctr">
              <a:buNone/>
            </a:pPr>
            <a:r>
              <a:rPr lang="en-US" sz="1800" b="1" i="1" dirty="0" smtClean="0">
                <a:solidFill>
                  <a:srgbClr val="FF0066"/>
                </a:solidFill>
                <a:cs typeface="+mn-cs"/>
              </a:rPr>
              <a:t>May 20-26, 2012 La </a:t>
            </a:r>
            <a:r>
              <a:rPr lang="en-US" sz="1800" b="1" i="1" dirty="0" err="1" smtClean="0">
                <a:solidFill>
                  <a:srgbClr val="FF0066"/>
                </a:solidFill>
                <a:cs typeface="+mn-cs"/>
              </a:rPr>
              <a:t>Biodola</a:t>
            </a:r>
            <a:r>
              <a:rPr lang="en-US" sz="1800" b="1" i="1" dirty="0" smtClean="0">
                <a:solidFill>
                  <a:srgbClr val="FF0066"/>
                </a:solidFill>
                <a:cs typeface="+mn-cs"/>
              </a:rPr>
              <a:t>, </a:t>
            </a:r>
            <a:r>
              <a:rPr lang="en-US" sz="1800" b="1" i="1" dirty="0" err="1" smtClean="0">
                <a:solidFill>
                  <a:srgbClr val="FF0066"/>
                </a:solidFill>
                <a:cs typeface="+mn-cs"/>
              </a:rPr>
              <a:t>Isola</a:t>
            </a:r>
            <a:r>
              <a:rPr lang="en-US" sz="1800" b="1" i="1" dirty="0" smtClean="0">
                <a:solidFill>
                  <a:srgbClr val="FF0066"/>
                </a:solidFill>
                <a:cs typeface="+mn-cs"/>
              </a:rPr>
              <a:t> </a:t>
            </a:r>
            <a:r>
              <a:rPr lang="en-US" sz="1800" b="1" i="1" dirty="0" err="1" smtClean="0">
                <a:solidFill>
                  <a:srgbClr val="FF0066"/>
                </a:solidFill>
                <a:cs typeface="+mn-cs"/>
              </a:rPr>
              <a:t>d’Elba</a:t>
            </a:r>
            <a:r>
              <a:rPr lang="en-US" sz="1800" b="1" i="1" dirty="0" smtClean="0">
                <a:solidFill>
                  <a:srgbClr val="FF0066"/>
                </a:solidFill>
                <a:cs typeface="+mn-cs"/>
              </a:rPr>
              <a:t>, Italy</a:t>
            </a:r>
            <a:endParaRPr lang="it-IT" sz="1800" b="1" i="1" dirty="0">
              <a:solidFill>
                <a:srgbClr val="FF0066"/>
              </a:solidFill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0" y="65532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>
          <a:xfrm>
            <a:off x="6858000" y="64643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fld id="{2B28D5B0-40E8-A049-9AE0-52A5BC4D891B}" type="slidenum">
              <a:rPr lang="en-US" sz="1200" smtClean="0">
                <a:solidFill>
                  <a:srgbClr val="000066"/>
                </a:solidFill>
              </a:rPr>
              <a:pPr/>
              <a:t>10</a:t>
            </a:fld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29" name="Rectangle 3"/>
          <p:cNvSpPr txBox="1">
            <a:spLocks noChangeArrowheads="1"/>
          </p:cNvSpPr>
          <p:nvPr/>
        </p:nvSpPr>
        <p:spPr bwMode="auto">
          <a:xfrm>
            <a:off x="457200" y="30480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 smtClean="0">
                <a:cs typeface="+mn-cs"/>
              </a:rPr>
              <a:t>The use of vertical integration (2 CMOS layers interconnected) can  improve MAPS performance </a:t>
            </a:r>
            <a:endParaRPr lang="en-US" sz="2000" dirty="0" smtClean="0"/>
          </a:p>
        </p:txBody>
      </p:sp>
      <p:sp>
        <p:nvSpPr>
          <p:cNvPr id="130" name="Rectangle 3"/>
          <p:cNvSpPr txBox="1">
            <a:spLocks noChangeArrowheads="1"/>
          </p:cNvSpPr>
          <p:nvPr/>
        </p:nvSpPr>
        <p:spPr bwMode="auto">
          <a:xfrm>
            <a:off x="304800" y="3657600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higher sensor efficiency (PMOS in competitive N-wells removed from the sensing layer)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deep N-well area can be reduced (lower C</a:t>
            </a:r>
            <a:r>
              <a:rPr lang="en-US" sz="1400" baseline="-25000" dirty="0" smtClean="0"/>
              <a:t>D</a:t>
            </a:r>
            <a:r>
              <a:rPr lang="en-US" sz="1400" dirty="0" smtClean="0">
                <a:sym typeface="Wingdings" charset="0"/>
              </a:rPr>
              <a:t> better noise/power trade-off)</a:t>
            </a:r>
            <a:endParaRPr lang="en-US" sz="1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more advanced readout architecture can be integrated on pixel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an extra high res. substrate can be used as pixel sensor and connected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2"/>
          <a:srcRect l="53846"/>
          <a:stretch/>
        </p:blipFill>
        <p:spPr>
          <a:xfrm>
            <a:off x="304800" y="4723872"/>
            <a:ext cx="2209800" cy="1793462"/>
          </a:xfrm>
          <a:prstGeom prst="rect">
            <a:avLst/>
          </a:prstGeom>
        </p:spPr>
      </p:pic>
      <p:sp>
        <p:nvSpPr>
          <p:cNvPr id="132" name="AutoShape 78"/>
          <p:cNvSpPr>
            <a:spLocks noChangeArrowheads="1"/>
          </p:cNvSpPr>
          <p:nvPr/>
        </p:nvSpPr>
        <p:spPr bwMode="auto">
          <a:xfrm>
            <a:off x="76200" y="6332538"/>
            <a:ext cx="2292350" cy="449262"/>
          </a:xfrm>
          <a:prstGeom prst="roundRect">
            <a:avLst>
              <a:gd name="adj" fmla="val 16667"/>
            </a:avLst>
          </a:prstGeom>
          <a:solidFill>
            <a:srgbClr val="FFD32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6991" rIns="81639" bIns="40820" anchor="ctr"/>
          <a:lstStyle/>
          <a:p>
            <a:pPr algn="ctr" defTabSz="414338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rebuchet MS" charset="0"/>
                <a:cs typeface="+mn-cs"/>
              </a:rPr>
              <a:t>Chartered/</a:t>
            </a:r>
            <a:r>
              <a:rPr lang="en-US" dirty="0" err="1">
                <a:solidFill>
                  <a:srgbClr val="000000"/>
                </a:solidFill>
                <a:latin typeface="Trebuchet MS" charset="0"/>
                <a:cs typeface="+mn-cs"/>
              </a:rPr>
              <a:t>Tezzaron</a:t>
            </a:r>
            <a:r>
              <a:rPr lang="en-US" dirty="0">
                <a:solidFill>
                  <a:srgbClr val="000000"/>
                </a:solidFill>
                <a:latin typeface="Trebuchet MS" charset="0"/>
                <a:cs typeface="+mn-cs"/>
              </a:rPr>
              <a:t> technology</a:t>
            </a:r>
          </a:p>
          <a:p>
            <a:pPr algn="ctr" defTabSz="414338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rebuchet MS" charset="0"/>
                <a:cs typeface="+mn-cs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Trebuchet MS" charset="0"/>
                <a:cs typeface="+mn-cs"/>
              </a:rPr>
              <a:t>Fermilab</a:t>
            </a:r>
            <a:r>
              <a:rPr lang="en-US" dirty="0">
                <a:solidFill>
                  <a:srgbClr val="000000"/>
                </a:solidFill>
                <a:latin typeface="Trebuchet MS" charset="0"/>
                <a:cs typeface="+mn-cs"/>
              </a:rPr>
              <a:t> MPW run)</a:t>
            </a: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4" y="1143000"/>
            <a:ext cx="6344756" cy="19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239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/>
              <a:t>Evolving from 2D to 3D MAPS</a:t>
            </a:r>
          </a:p>
        </p:txBody>
      </p:sp>
      <p:sp>
        <p:nvSpPr>
          <p:cNvPr id="97" name="Text Box 238"/>
          <p:cNvSpPr txBox="1">
            <a:spLocks noChangeArrowheads="1"/>
          </p:cNvSpPr>
          <p:nvPr/>
        </p:nvSpPr>
        <p:spPr bwMode="auto">
          <a:xfrm>
            <a:off x="495169" y="914400"/>
            <a:ext cx="162472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27432" rIns="54864" bIns="27432"/>
          <a:lstStyle>
            <a:lvl1pPr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it-IT" altLang="ja-JP" sz="1600" b="1" dirty="0">
                <a:solidFill>
                  <a:srgbClr val="FF0000"/>
                </a:solidFill>
                <a:latin typeface="Comic Sans MS"/>
                <a:ea typeface="MS Mincho" charset="0"/>
                <a:cs typeface="Comic Sans MS"/>
              </a:rPr>
              <a:t>2D CMOS </a:t>
            </a:r>
            <a:r>
              <a:rPr lang="it-IT" altLang="ja-JP" sz="1600" b="1" dirty="0" err="1">
                <a:solidFill>
                  <a:srgbClr val="FF0000"/>
                </a:solidFill>
                <a:latin typeface="Comic Sans MS"/>
                <a:ea typeface="MS Mincho" charset="0"/>
                <a:cs typeface="Comic Sans MS"/>
              </a:rPr>
              <a:t>technology</a:t>
            </a:r>
            <a:endParaRPr lang="it-IT" sz="1600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100" name="Text Box 241"/>
          <p:cNvSpPr txBox="1">
            <a:spLocks noChangeArrowheads="1"/>
          </p:cNvSpPr>
          <p:nvPr/>
        </p:nvSpPr>
        <p:spPr bwMode="auto">
          <a:xfrm>
            <a:off x="4572000" y="83820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27432" rIns="54864" bIns="27432"/>
          <a:lstStyle>
            <a:lvl1pPr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it-IT" altLang="ja-JP" sz="1600" b="1" dirty="0">
                <a:solidFill>
                  <a:srgbClr val="FF0000"/>
                </a:solidFill>
                <a:latin typeface="Comic Sans MS"/>
                <a:ea typeface="MS Mincho" charset="0"/>
                <a:cs typeface="Comic Sans MS"/>
              </a:rPr>
              <a:t>3D </a:t>
            </a:r>
            <a:r>
              <a:rPr lang="it-IT" altLang="ja-JP" sz="1600" b="1" dirty="0" err="1">
                <a:solidFill>
                  <a:srgbClr val="FF0000"/>
                </a:solidFill>
                <a:latin typeface="Comic Sans MS"/>
                <a:ea typeface="MS Mincho" charset="0"/>
                <a:cs typeface="Comic Sans MS"/>
              </a:rPr>
              <a:t>integration</a:t>
            </a:r>
            <a:r>
              <a:rPr lang="it-IT" altLang="ja-JP" sz="1600" b="1" dirty="0">
                <a:solidFill>
                  <a:srgbClr val="FF0000"/>
                </a:solidFill>
                <a:latin typeface="Comic Sans MS"/>
                <a:ea typeface="MS Mincho" charset="0"/>
                <a:cs typeface="Comic Sans MS"/>
              </a:rPr>
              <a:t> of 2 CMOS </a:t>
            </a:r>
            <a:r>
              <a:rPr lang="it-IT" altLang="ja-JP" sz="1600" b="1" dirty="0" err="1">
                <a:solidFill>
                  <a:srgbClr val="FF0000"/>
                </a:solidFill>
                <a:latin typeface="Comic Sans MS"/>
                <a:ea typeface="MS Mincho" charset="0"/>
                <a:cs typeface="Comic Sans MS"/>
              </a:rPr>
              <a:t>layers</a:t>
            </a:r>
            <a:endParaRPr lang="it-IT" sz="1600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137" name="AutoShape 41"/>
          <p:cNvSpPr>
            <a:spLocks noChangeArrowheads="1"/>
          </p:cNvSpPr>
          <p:nvPr/>
        </p:nvSpPr>
        <p:spPr bwMode="auto">
          <a:xfrm>
            <a:off x="2590800" y="4648200"/>
            <a:ext cx="5943600" cy="2057400"/>
          </a:xfrm>
          <a:prstGeom prst="roundRect">
            <a:avLst>
              <a:gd name="adj" fmla="val 2398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52560" rIns="90000" bIns="45000" anchor="ctr"/>
          <a:lstStyle/>
          <a:p>
            <a:pPr algn="just" defTabSz="4572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sz="1400" baseline="33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800600"/>
            <a:ext cx="5638800" cy="1819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338" eaLnBrk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/>
            </a:pP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First APSEL-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like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 DNW MAPS (2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tiers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realized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within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 the 3DIC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Consortium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 to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explore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 the 130 nm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Chartered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/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Tezzaron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cs typeface="Comic Sans MS"/>
              </a:rPr>
              <a:t>process</a:t>
            </a:r>
            <a:r>
              <a:rPr lang="it-IT" sz="1400" dirty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marL="57150" indent="-342900">
              <a:lnSpc>
                <a:spcPct val="90000"/>
              </a:lnSpc>
              <a:defRPr/>
            </a:pPr>
            <a:r>
              <a:rPr lang="en-US" sz="1400" dirty="0"/>
              <a:t>Several problems with 3D interconnection (bad alignment …</a:t>
            </a:r>
            <a:r>
              <a:rPr lang="en-US" sz="1400" dirty="0" smtClean="0"/>
              <a:t>)</a:t>
            </a:r>
          </a:p>
          <a:p>
            <a:pPr marL="57150" indent="-342900">
              <a:lnSpc>
                <a:spcPct val="90000"/>
              </a:lnSpc>
              <a:defRPr/>
            </a:pPr>
            <a:r>
              <a:rPr lang="en-US" sz="1400" dirty="0" smtClean="0"/>
              <a:t>While still </a:t>
            </a:r>
            <a:r>
              <a:rPr lang="en-US" sz="1400" dirty="0"/>
              <a:t>waiting for good 3D </a:t>
            </a:r>
            <a:r>
              <a:rPr lang="en-US" sz="1400" dirty="0" smtClean="0"/>
              <a:t>chips:</a:t>
            </a:r>
          </a:p>
          <a:p>
            <a:pPr marL="285750" indent="-285750">
              <a:lnSpc>
                <a:spcPct val="90000"/>
              </a:lnSpc>
              <a:buFont typeface="Wingdings" charset="0"/>
              <a:buChar char="à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test of </a:t>
            </a:r>
            <a:r>
              <a:rPr lang="en-US" sz="1400" dirty="0">
                <a:solidFill>
                  <a:srgbClr val="FF0000"/>
                </a:solidFill>
              </a:rPr>
              <a:t>the </a:t>
            </a:r>
            <a:r>
              <a:rPr lang="en-US" sz="1400" dirty="0" err="1">
                <a:solidFill>
                  <a:srgbClr val="FF0000"/>
                </a:solidFill>
              </a:rPr>
              <a:t>sensor+analog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layer confirmed the expected </a:t>
            </a:r>
            <a:r>
              <a:rPr lang="en-US" sz="1400" dirty="0" err="1" smtClean="0">
                <a:solidFill>
                  <a:srgbClr val="FF0000"/>
                </a:solidFill>
              </a:rPr>
              <a:t>improvemente</a:t>
            </a:r>
            <a:r>
              <a:rPr lang="en-US" sz="1400" dirty="0" smtClean="0">
                <a:solidFill>
                  <a:srgbClr val="FF0000"/>
                </a:solidFill>
              </a:rPr>
              <a:t> in collection efficiency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90000"/>
              </a:lnSpc>
              <a:buFont typeface="Wingdings" charset="0"/>
              <a:buChar char="à"/>
              <a:defRPr/>
            </a:pPr>
            <a:r>
              <a:rPr lang="en-US" sz="1400" dirty="0"/>
              <a:t>p</a:t>
            </a:r>
            <a:r>
              <a:rPr lang="en-US" sz="1400" dirty="0" smtClean="0"/>
              <a:t>repare new 3D </a:t>
            </a:r>
            <a:r>
              <a:rPr lang="en-US" sz="1400" dirty="0"/>
              <a:t>run </a:t>
            </a:r>
            <a:r>
              <a:rPr lang="en-US" sz="1400" dirty="0" err="1" smtClean="0"/>
              <a:t>Tezzaron</a:t>
            </a:r>
            <a:r>
              <a:rPr lang="en-US" sz="1400" dirty="0"/>
              <a:t>/</a:t>
            </a:r>
            <a:r>
              <a:rPr lang="en-US" sz="1400" dirty="0" err="1"/>
              <a:t>GlobalFoundries</a:t>
            </a:r>
            <a:r>
              <a:rPr lang="en-US" sz="1400" dirty="0"/>
              <a:t> technology (organized by CMP/MOSIS</a:t>
            </a:r>
            <a:r>
              <a:rPr lang="en-US" sz="1400" dirty="0" smtClean="0"/>
              <a:t>)</a:t>
            </a:r>
            <a:endParaRPr lang="it-IT" sz="1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7889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953000" y="3581400"/>
            <a:ext cx="4089046" cy="3184793"/>
            <a:chOff x="4724400" y="3505200"/>
            <a:chExt cx="4089046" cy="3184793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3505200"/>
              <a:ext cx="4057828" cy="2993651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7740" y="4914988"/>
              <a:ext cx="1711795" cy="1270244"/>
            </a:xfrm>
            <a:prstGeom prst="rect">
              <a:avLst/>
            </a:prstGeom>
          </p:spPr>
        </p:pic>
        <p:sp>
          <p:nvSpPr>
            <p:cNvPr id="173" name="TextBox 1"/>
            <p:cNvSpPr txBox="1">
              <a:spLocks noChangeArrowheads="1"/>
            </p:cNvSpPr>
            <p:nvPr/>
          </p:nvSpPr>
          <p:spPr bwMode="auto">
            <a:xfrm>
              <a:off x="5277740" y="4769078"/>
              <a:ext cx="1663872" cy="26012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None/>
              </a:pPr>
              <a:r>
                <a:rPr lang="en-US" sz="1050" dirty="0"/>
                <a:t>Noise events</a:t>
              </a:r>
              <a:r>
                <a:rPr lang="en-US" sz="900" dirty="0"/>
                <a:t>==off </a:t>
              </a:r>
              <a:r>
                <a:rPr lang="en-US" sz="900" dirty="0" smtClean="0"/>
                <a:t>time</a:t>
              </a:r>
              <a:endParaRPr lang="en-US" sz="900" dirty="0"/>
            </a:p>
          </p:txBody>
        </p:sp>
        <p:cxnSp>
          <p:nvCxnSpPr>
            <p:cNvPr id="174" name="Straight Arrow Connector 173"/>
            <p:cNvCxnSpPr/>
            <p:nvPr/>
          </p:nvCxnSpPr>
          <p:spPr bwMode="auto">
            <a:xfrm>
              <a:off x="6753314" y="4305079"/>
              <a:ext cx="0" cy="453830"/>
            </a:xfrm>
            <a:prstGeom prst="straightConnector1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5" name="Rectangle 7"/>
            <p:cNvSpPr>
              <a:spLocks noChangeArrowheads="1"/>
            </p:cNvSpPr>
            <p:nvPr/>
          </p:nvSpPr>
          <p:spPr bwMode="auto">
            <a:xfrm>
              <a:off x="5715000" y="4343400"/>
              <a:ext cx="858583" cy="28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chemeClr val="tx1"/>
                  </a:solidFill>
                  <a:latin typeface="Arial"/>
                  <a:cs typeface="Arial"/>
                </a:rPr>
                <a:t>7x </a:t>
              </a:r>
              <a:r>
                <a:rPr lang="en-US" sz="16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160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_</a:t>
              </a:r>
              <a:r>
                <a:rPr lang="en-US" dirty="0" err="1" smtClean="0">
                  <a:solidFill>
                    <a:schemeClr val="tx1"/>
                  </a:solidFill>
                  <a:latin typeface="Arial"/>
                  <a:cs typeface="Arial"/>
                </a:rPr>
                <a:t>noise</a:t>
              </a:r>
              <a:endParaRPr lang="en-US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176" name="Rectangle 7"/>
            <p:cNvSpPr>
              <a:spLocks noChangeArrowheads="1"/>
            </p:cNvSpPr>
            <p:nvPr/>
          </p:nvSpPr>
          <p:spPr bwMode="auto">
            <a:xfrm>
              <a:off x="7391400" y="6382216"/>
              <a:ext cx="14220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chemeClr val="tx1"/>
                  </a:solidFill>
                  <a:latin typeface="Arial"/>
                  <a:cs typeface="Arial"/>
                </a:rPr>
                <a:t>PH </a:t>
              </a:r>
              <a:r>
                <a:rPr lang="en-US" sz="1400" dirty="0" smtClean="0">
                  <a:solidFill>
                    <a:schemeClr val="tx1"/>
                  </a:solidFill>
                  <a:latin typeface="Arial"/>
                  <a:cs typeface="Arial"/>
                </a:rPr>
                <a:t>seed cut e-]</a:t>
              </a: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70DCB6-044A-3F4C-8EDA-5063C5FAA95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638800" cy="121920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cs typeface="+mj-cs"/>
              </a:rPr>
              <a:t>Tests of the layer with sensing electrode and analog front-end</a:t>
            </a:r>
            <a:br>
              <a:rPr lang="en-US" sz="2400" dirty="0" smtClean="0">
                <a:cs typeface="+mj-cs"/>
              </a:rPr>
            </a:br>
            <a:r>
              <a:rPr lang="en-US" sz="2400" dirty="0" smtClean="0">
                <a:cs typeface="+mj-cs"/>
              </a:rPr>
              <a:t>in first 3D APSEL chips</a:t>
            </a:r>
            <a:endParaRPr lang="en-US" sz="1600" dirty="0" smtClean="0">
              <a:cs typeface="+mj-cs"/>
            </a:endParaRPr>
          </a:p>
        </p:txBody>
      </p:sp>
      <p:sp>
        <p:nvSpPr>
          <p:cNvPr id="45059" name="Text Box 11"/>
          <p:cNvSpPr txBox="1">
            <a:spLocks noChangeArrowheads="1"/>
          </p:cNvSpPr>
          <p:nvPr/>
        </p:nvSpPr>
        <p:spPr bwMode="auto">
          <a:xfrm>
            <a:off x="7543800" y="2390001"/>
            <a:ext cx="1600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FF33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GB" sz="1200" b="1" dirty="0" smtClean="0">
                <a:solidFill>
                  <a:srgbClr val="FF3300"/>
                </a:solidFill>
                <a:latin typeface="Gill Sans MT" charset="0"/>
              </a:rPr>
              <a:t>Sensor + </a:t>
            </a:r>
            <a:r>
              <a:rPr lang="en-GB" sz="1200" b="1" dirty="0" err="1" smtClean="0">
                <a:solidFill>
                  <a:srgbClr val="FF3300"/>
                </a:solidFill>
                <a:latin typeface="Gill Sans MT" charset="0"/>
              </a:rPr>
              <a:t>analog</a:t>
            </a:r>
            <a:endParaRPr lang="en-GB" sz="1200" b="1" dirty="0">
              <a:solidFill>
                <a:srgbClr val="FF3300"/>
              </a:solidFill>
              <a:latin typeface="Gill Sans MT" charset="0"/>
            </a:endParaRPr>
          </a:p>
        </p:txBody>
      </p:sp>
      <p:sp>
        <p:nvSpPr>
          <p:cNvPr id="45060" name="Text Box 12"/>
          <p:cNvSpPr txBox="1">
            <a:spLocks noChangeArrowheads="1"/>
          </p:cNvSpPr>
          <p:nvPr/>
        </p:nvSpPr>
        <p:spPr bwMode="auto">
          <a:xfrm>
            <a:off x="7456488" y="-22225"/>
            <a:ext cx="1447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FF33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GB" sz="1200" b="1" dirty="0">
                <a:solidFill>
                  <a:srgbClr val="FF3300"/>
                </a:solidFill>
                <a:latin typeface="Gill Sans MT" charset="0"/>
              </a:rPr>
              <a:t>Digital layer</a:t>
            </a:r>
          </a:p>
        </p:txBody>
      </p:sp>
      <p:pic>
        <p:nvPicPr>
          <p:cNvPr id="45061" name="Picture 14" descr="round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2667000"/>
            <a:ext cx="121844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819400" cy="189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3200400" y="1600200"/>
            <a:ext cx="1884049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600" dirty="0" smtClean="0">
                <a:solidFill>
                  <a:schemeClr val="accent2"/>
                </a:solidFill>
                <a:cs typeface="+mn-cs"/>
              </a:rPr>
              <a:t>ENC = 45e</a:t>
            </a:r>
            <a:r>
              <a:rPr lang="en-US" sz="1600" dirty="0">
                <a:solidFill>
                  <a:schemeClr val="accent2"/>
                </a:solidFill>
                <a:cs typeface="+mn-cs"/>
              </a:rPr>
              <a:t>-</a:t>
            </a:r>
          </a:p>
          <a:p>
            <a:pPr>
              <a:buNone/>
              <a:defRPr/>
            </a:pPr>
            <a:r>
              <a:rPr lang="en-US" sz="1600" dirty="0" smtClean="0">
                <a:solidFill>
                  <a:schemeClr val="accent2"/>
                </a:solidFill>
                <a:cs typeface="+mn-cs"/>
              </a:rPr>
              <a:t>Gain = 300 </a:t>
            </a:r>
            <a:r>
              <a:rPr lang="en-US" sz="1600" dirty="0"/>
              <a:t>mV/</a:t>
            </a:r>
            <a:r>
              <a:rPr lang="en-US" sz="1600" dirty="0" err="1"/>
              <a:t>fC</a:t>
            </a:r>
            <a:endParaRPr lang="en-US" sz="1600" dirty="0">
              <a:solidFill>
                <a:schemeClr val="accent2"/>
              </a:solidFill>
              <a:cs typeface="+mn-cs"/>
            </a:endParaRPr>
          </a:p>
        </p:txBody>
      </p:sp>
      <p:grpSp>
        <p:nvGrpSpPr>
          <p:cNvPr id="45100" name="Group 45"/>
          <p:cNvGrpSpPr>
            <a:grpSpLocks/>
          </p:cNvGrpSpPr>
          <p:nvPr/>
        </p:nvGrpSpPr>
        <p:grpSpPr bwMode="auto">
          <a:xfrm>
            <a:off x="5791200" y="152400"/>
            <a:ext cx="1600200" cy="2398712"/>
            <a:chOff x="3806" y="174"/>
            <a:chExt cx="1693" cy="2536"/>
          </a:xfrm>
        </p:grpSpPr>
        <p:sp>
          <p:nvSpPr>
            <p:cNvPr id="38958" name="Rectangle 46"/>
            <p:cNvSpPr>
              <a:spLocks noChangeArrowheads="1"/>
            </p:cNvSpPr>
            <p:nvPr/>
          </p:nvSpPr>
          <p:spPr bwMode="auto">
            <a:xfrm>
              <a:off x="3806" y="1465"/>
              <a:ext cx="1554" cy="12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59" name="Rectangle 47"/>
            <p:cNvSpPr>
              <a:spLocks noChangeArrowheads="1"/>
            </p:cNvSpPr>
            <p:nvPr/>
          </p:nvSpPr>
          <p:spPr bwMode="auto">
            <a:xfrm>
              <a:off x="3806" y="1465"/>
              <a:ext cx="1554" cy="515"/>
            </a:xfrm>
            <a:prstGeom prst="rect">
              <a:avLst/>
            </a:prstGeom>
            <a:solidFill>
              <a:srgbClr val="66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0" name="Rectangle 48"/>
            <p:cNvSpPr>
              <a:spLocks noChangeArrowheads="1"/>
            </p:cNvSpPr>
            <p:nvPr/>
          </p:nvSpPr>
          <p:spPr bwMode="auto">
            <a:xfrm>
              <a:off x="3806" y="1465"/>
              <a:ext cx="232" cy="59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1" name="Rectangle 49"/>
            <p:cNvSpPr>
              <a:spLocks noChangeArrowheads="1"/>
            </p:cNvSpPr>
            <p:nvPr/>
          </p:nvSpPr>
          <p:spPr bwMode="auto">
            <a:xfrm>
              <a:off x="4176" y="1465"/>
              <a:ext cx="277" cy="59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2" name="Rectangle 50"/>
            <p:cNvSpPr>
              <a:spLocks noChangeArrowheads="1"/>
            </p:cNvSpPr>
            <p:nvPr/>
          </p:nvSpPr>
          <p:spPr bwMode="auto">
            <a:xfrm>
              <a:off x="5032" y="1465"/>
              <a:ext cx="276" cy="59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3" name="Rectangle 51"/>
            <p:cNvSpPr>
              <a:spLocks noChangeArrowheads="1"/>
            </p:cNvSpPr>
            <p:nvPr/>
          </p:nvSpPr>
          <p:spPr bwMode="auto">
            <a:xfrm>
              <a:off x="3819" y="1545"/>
              <a:ext cx="131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4" name="Rectangle 52"/>
            <p:cNvSpPr>
              <a:spLocks noChangeArrowheads="1"/>
            </p:cNvSpPr>
            <p:nvPr/>
          </p:nvSpPr>
          <p:spPr bwMode="auto">
            <a:xfrm>
              <a:off x="4026" y="1545"/>
              <a:ext cx="133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5" name="Rectangle 53"/>
            <p:cNvSpPr>
              <a:spLocks noChangeArrowheads="1"/>
            </p:cNvSpPr>
            <p:nvPr/>
          </p:nvSpPr>
          <p:spPr bwMode="auto">
            <a:xfrm>
              <a:off x="4234" y="1545"/>
              <a:ext cx="131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6" name="Rectangle 54"/>
            <p:cNvSpPr>
              <a:spLocks noChangeArrowheads="1"/>
            </p:cNvSpPr>
            <p:nvPr/>
          </p:nvSpPr>
          <p:spPr bwMode="auto">
            <a:xfrm>
              <a:off x="4442" y="1545"/>
              <a:ext cx="130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7" name="Rectangle 55"/>
            <p:cNvSpPr>
              <a:spLocks noChangeArrowheads="1"/>
            </p:cNvSpPr>
            <p:nvPr/>
          </p:nvSpPr>
          <p:spPr bwMode="auto">
            <a:xfrm>
              <a:off x="4649" y="1545"/>
              <a:ext cx="131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8" name="Rectangle 56"/>
            <p:cNvSpPr>
              <a:spLocks noChangeArrowheads="1"/>
            </p:cNvSpPr>
            <p:nvPr/>
          </p:nvSpPr>
          <p:spPr bwMode="auto">
            <a:xfrm>
              <a:off x="4649" y="1545"/>
              <a:ext cx="131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69" name="Rectangle 57"/>
            <p:cNvSpPr>
              <a:spLocks noChangeArrowheads="1"/>
            </p:cNvSpPr>
            <p:nvPr/>
          </p:nvSpPr>
          <p:spPr bwMode="auto">
            <a:xfrm>
              <a:off x="4858" y="1545"/>
              <a:ext cx="131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0" name="Rectangle 58"/>
            <p:cNvSpPr>
              <a:spLocks noChangeArrowheads="1"/>
            </p:cNvSpPr>
            <p:nvPr/>
          </p:nvSpPr>
          <p:spPr bwMode="auto">
            <a:xfrm>
              <a:off x="5065" y="1545"/>
              <a:ext cx="133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1" name="Rectangle 59"/>
            <p:cNvSpPr>
              <a:spLocks noChangeArrowheads="1"/>
            </p:cNvSpPr>
            <p:nvPr/>
          </p:nvSpPr>
          <p:spPr bwMode="auto">
            <a:xfrm>
              <a:off x="5271" y="1545"/>
              <a:ext cx="88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2" name="Rectangle 60"/>
            <p:cNvSpPr>
              <a:spLocks noChangeArrowheads="1"/>
            </p:cNvSpPr>
            <p:nvPr/>
          </p:nvSpPr>
          <p:spPr bwMode="auto">
            <a:xfrm>
              <a:off x="3806" y="1619"/>
              <a:ext cx="1554" cy="38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3" name="Rectangle 61"/>
            <p:cNvSpPr>
              <a:spLocks noChangeArrowheads="1"/>
            </p:cNvSpPr>
            <p:nvPr/>
          </p:nvSpPr>
          <p:spPr bwMode="auto">
            <a:xfrm>
              <a:off x="3875" y="1708"/>
              <a:ext cx="131" cy="35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4" name="Rectangle 62"/>
            <p:cNvSpPr>
              <a:spLocks noChangeArrowheads="1"/>
            </p:cNvSpPr>
            <p:nvPr/>
          </p:nvSpPr>
          <p:spPr bwMode="auto">
            <a:xfrm>
              <a:off x="4083" y="1708"/>
              <a:ext cx="130" cy="35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5" name="Rectangle 63"/>
            <p:cNvSpPr>
              <a:spLocks noChangeArrowheads="1"/>
            </p:cNvSpPr>
            <p:nvPr/>
          </p:nvSpPr>
          <p:spPr bwMode="auto">
            <a:xfrm>
              <a:off x="4335" y="1708"/>
              <a:ext cx="252" cy="36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76" name="Rectangle 64"/>
            <p:cNvSpPr>
              <a:spLocks noChangeArrowheads="1"/>
            </p:cNvSpPr>
            <p:nvPr/>
          </p:nvSpPr>
          <p:spPr bwMode="auto">
            <a:xfrm>
              <a:off x="4675" y="1708"/>
              <a:ext cx="131" cy="35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5129" name="Group 65"/>
            <p:cNvGrpSpPr>
              <a:grpSpLocks/>
            </p:cNvGrpSpPr>
            <p:nvPr/>
          </p:nvGrpSpPr>
          <p:grpSpPr bwMode="auto">
            <a:xfrm>
              <a:off x="4020" y="1921"/>
              <a:ext cx="170" cy="104"/>
              <a:chOff x="232" y="1920"/>
              <a:chExt cx="216" cy="112"/>
            </a:xfrm>
          </p:grpSpPr>
          <p:sp>
            <p:nvSpPr>
              <p:cNvPr id="38978" name="Rectangle 66"/>
              <p:cNvSpPr>
                <a:spLocks noChangeArrowheads="1"/>
              </p:cNvSpPr>
              <p:nvPr/>
            </p:nvSpPr>
            <p:spPr bwMode="auto">
              <a:xfrm>
                <a:off x="231" y="1976"/>
                <a:ext cx="81" cy="54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79" name="Rectangle 67"/>
              <p:cNvSpPr>
                <a:spLocks noChangeArrowheads="1"/>
              </p:cNvSpPr>
              <p:nvPr/>
            </p:nvSpPr>
            <p:spPr bwMode="auto">
              <a:xfrm flipV="1">
                <a:off x="368" y="1976"/>
                <a:ext cx="81" cy="54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80" name="Rectangle 68"/>
              <p:cNvSpPr>
                <a:spLocks noChangeArrowheads="1"/>
              </p:cNvSpPr>
              <p:nvPr/>
            </p:nvSpPr>
            <p:spPr bwMode="auto">
              <a:xfrm>
                <a:off x="288" y="1918"/>
                <a:ext cx="104" cy="59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81" name="Rectangle 69"/>
            <p:cNvSpPr>
              <a:spLocks noChangeArrowheads="1"/>
            </p:cNvSpPr>
            <p:nvPr/>
          </p:nvSpPr>
          <p:spPr bwMode="auto">
            <a:xfrm>
              <a:off x="3806" y="1789"/>
              <a:ext cx="768" cy="29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82" name="Rectangle 70"/>
            <p:cNvSpPr>
              <a:spLocks noChangeArrowheads="1"/>
            </p:cNvSpPr>
            <p:nvPr/>
          </p:nvSpPr>
          <p:spPr bwMode="auto">
            <a:xfrm>
              <a:off x="4681" y="1789"/>
              <a:ext cx="130" cy="33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5132" name="Group 71"/>
            <p:cNvGrpSpPr>
              <a:grpSpLocks/>
            </p:cNvGrpSpPr>
            <p:nvPr/>
          </p:nvGrpSpPr>
          <p:grpSpPr bwMode="auto">
            <a:xfrm>
              <a:off x="4360" y="1921"/>
              <a:ext cx="170" cy="104"/>
              <a:chOff x="232" y="1920"/>
              <a:chExt cx="216" cy="112"/>
            </a:xfrm>
          </p:grpSpPr>
          <p:sp>
            <p:nvSpPr>
              <p:cNvPr id="38984" name="Rectangle 72"/>
              <p:cNvSpPr>
                <a:spLocks noChangeArrowheads="1"/>
              </p:cNvSpPr>
              <p:nvPr/>
            </p:nvSpPr>
            <p:spPr bwMode="auto">
              <a:xfrm>
                <a:off x="233" y="1976"/>
                <a:ext cx="79" cy="54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85" name="Rectangle 73"/>
              <p:cNvSpPr>
                <a:spLocks noChangeArrowheads="1"/>
              </p:cNvSpPr>
              <p:nvPr/>
            </p:nvSpPr>
            <p:spPr bwMode="auto">
              <a:xfrm flipV="1">
                <a:off x="369" y="1976"/>
                <a:ext cx="79" cy="54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86" name="Rectangle 74"/>
              <p:cNvSpPr>
                <a:spLocks noChangeArrowheads="1"/>
              </p:cNvSpPr>
              <p:nvPr/>
            </p:nvSpPr>
            <p:spPr bwMode="auto">
              <a:xfrm>
                <a:off x="288" y="1918"/>
                <a:ext cx="108" cy="59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87" name="Rectangle 75"/>
            <p:cNvSpPr>
              <a:spLocks noChangeArrowheads="1"/>
            </p:cNvSpPr>
            <p:nvPr/>
          </p:nvSpPr>
          <p:spPr bwMode="auto">
            <a:xfrm>
              <a:off x="4927" y="1979"/>
              <a:ext cx="333" cy="186"/>
            </a:xfrm>
            <a:prstGeom prst="rect">
              <a:avLst/>
            </a:prstGeom>
            <a:solidFill>
              <a:srgbClr val="FF0000">
                <a:alpha val="4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5134" name="Group 76"/>
            <p:cNvGrpSpPr>
              <a:grpSpLocks/>
            </p:cNvGrpSpPr>
            <p:nvPr/>
          </p:nvGrpSpPr>
          <p:grpSpPr bwMode="auto">
            <a:xfrm>
              <a:off x="5002" y="1929"/>
              <a:ext cx="182" cy="103"/>
              <a:chOff x="224" y="2224"/>
              <a:chExt cx="232" cy="112"/>
            </a:xfrm>
          </p:grpSpPr>
          <p:sp>
            <p:nvSpPr>
              <p:cNvPr id="38989" name="Rectangle 77"/>
              <p:cNvSpPr>
                <a:spLocks noChangeArrowheads="1"/>
              </p:cNvSpPr>
              <p:nvPr/>
            </p:nvSpPr>
            <p:spPr bwMode="auto">
              <a:xfrm>
                <a:off x="287" y="2226"/>
                <a:ext cx="106" cy="56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90" name="Rectangle 78"/>
              <p:cNvSpPr>
                <a:spLocks noChangeArrowheads="1"/>
              </p:cNvSpPr>
              <p:nvPr/>
            </p:nvSpPr>
            <p:spPr bwMode="auto">
              <a:xfrm>
                <a:off x="377" y="2280"/>
                <a:ext cx="80" cy="56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91" name="Rectangle 79"/>
              <p:cNvSpPr>
                <a:spLocks noChangeArrowheads="1"/>
              </p:cNvSpPr>
              <p:nvPr/>
            </p:nvSpPr>
            <p:spPr bwMode="auto">
              <a:xfrm>
                <a:off x="224" y="2280"/>
                <a:ext cx="80" cy="56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92" name="Rectangle 80"/>
            <p:cNvSpPr>
              <a:spLocks noChangeArrowheads="1"/>
            </p:cNvSpPr>
            <p:nvPr/>
          </p:nvSpPr>
          <p:spPr bwMode="auto">
            <a:xfrm>
              <a:off x="4656" y="1871"/>
              <a:ext cx="252" cy="29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3" name="Rectangle 81"/>
            <p:cNvSpPr>
              <a:spLocks noChangeArrowheads="1"/>
            </p:cNvSpPr>
            <p:nvPr/>
          </p:nvSpPr>
          <p:spPr bwMode="auto">
            <a:xfrm>
              <a:off x="4688" y="1744"/>
              <a:ext cx="43" cy="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4" name="Rectangle 82"/>
            <p:cNvSpPr>
              <a:spLocks noChangeArrowheads="1"/>
            </p:cNvSpPr>
            <p:nvPr/>
          </p:nvSpPr>
          <p:spPr bwMode="auto">
            <a:xfrm>
              <a:off x="4750" y="1744"/>
              <a:ext cx="43" cy="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5" name="Rectangle 83"/>
            <p:cNvSpPr>
              <a:spLocks noChangeArrowheads="1"/>
            </p:cNvSpPr>
            <p:nvPr/>
          </p:nvSpPr>
          <p:spPr bwMode="auto">
            <a:xfrm>
              <a:off x="4688" y="1825"/>
              <a:ext cx="43" cy="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6" name="Rectangle 84"/>
            <p:cNvSpPr>
              <a:spLocks noChangeArrowheads="1"/>
            </p:cNvSpPr>
            <p:nvPr/>
          </p:nvSpPr>
          <p:spPr bwMode="auto">
            <a:xfrm>
              <a:off x="4750" y="1825"/>
              <a:ext cx="43" cy="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7" name="Rectangle 85"/>
            <p:cNvSpPr>
              <a:spLocks noChangeArrowheads="1"/>
            </p:cNvSpPr>
            <p:nvPr/>
          </p:nvSpPr>
          <p:spPr bwMode="auto">
            <a:xfrm>
              <a:off x="4026" y="1884"/>
              <a:ext cx="32" cy="89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8" name="Rectangle 86"/>
            <p:cNvSpPr>
              <a:spLocks noChangeArrowheads="1"/>
            </p:cNvSpPr>
            <p:nvPr/>
          </p:nvSpPr>
          <p:spPr bwMode="auto">
            <a:xfrm>
              <a:off x="4361" y="1892"/>
              <a:ext cx="30" cy="8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99" name="Rectangle 87"/>
            <p:cNvSpPr>
              <a:spLocks noChangeArrowheads="1"/>
            </p:cNvSpPr>
            <p:nvPr/>
          </p:nvSpPr>
          <p:spPr bwMode="auto">
            <a:xfrm>
              <a:off x="4523" y="1744"/>
              <a:ext cx="45" cy="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0" name="Rectangle 88"/>
            <p:cNvSpPr>
              <a:spLocks noChangeArrowheads="1"/>
            </p:cNvSpPr>
            <p:nvPr/>
          </p:nvSpPr>
          <p:spPr bwMode="auto">
            <a:xfrm>
              <a:off x="4649" y="1508"/>
              <a:ext cx="43" cy="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1" name="Rectangle 89"/>
            <p:cNvSpPr>
              <a:spLocks noChangeArrowheads="1"/>
            </p:cNvSpPr>
            <p:nvPr/>
          </p:nvSpPr>
          <p:spPr bwMode="auto">
            <a:xfrm>
              <a:off x="4600" y="1465"/>
              <a:ext cx="276" cy="59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2" name="Rectangle 90"/>
            <p:cNvSpPr>
              <a:spLocks noChangeArrowheads="1"/>
            </p:cNvSpPr>
            <p:nvPr/>
          </p:nvSpPr>
          <p:spPr bwMode="auto">
            <a:xfrm>
              <a:off x="5109" y="1871"/>
              <a:ext cx="250" cy="29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3" name="Rectangle 91"/>
            <p:cNvSpPr>
              <a:spLocks noChangeArrowheads="1"/>
            </p:cNvSpPr>
            <p:nvPr/>
          </p:nvSpPr>
          <p:spPr bwMode="auto">
            <a:xfrm>
              <a:off x="5146" y="1892"/>
              <a:ext cx="32" cy="8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4" name="Rectangle 92"/>
            <p:cNvSpPr>
              <a:spLocks noChangeArrowheads="1"/>
            </p:cNvSpPr>
            <p:nvPr/>
          </p:nvSpPr>
          <p:spPr bwMode="auto">
            <a:xfrm>
              <a:off x="4681" y="1979"/>
              <a:ext cx="144" cy="480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5" name="Rectangle 93"/>
            <p:cNvSpPr>
              <a:spLocks noChangeArrowheads="1"/>
            </p:cNvSpPr>
            <p:nvPr/>
          </p:nvSpPr>
          <p:spPr bwMode="auto">
            <a:xfrm>
              <a:off x="4701" y="1899"/>
              <a:ext cx="106" cy="545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6" name="Rectangle 94"/>
            <p:cNvSpPr>
              <a:spLocks noChangeArrowheads="1"/>
            </p:cNvSpPr>
            <p:nvPr/>
          </p:nvSpPr>
          <p:spPr bwMode="auto">
            <a:xfrm>
              <a:off x="4346" y="1862"/>
              <a:ext cx="253" cy="30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7" name="Rectangle 95"/>
            <p:cNvSpPr>
              <a:spLocks noChangeArrowheads="1"/>
            </p:cNvSpPr>
            <p:nvPr/>
          </p:nvSpPr>
          <p:spPr bwMode="auto">
            <a:xfrm>
              <a:off x="4523" y="1818"/>
              <a:ext cx="45" cy="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08" name="Rectangle 96"/>
            <p:cNvSpPr>
              <a:spLocks noChangeArrowheads="1"/>
            </p:cNvSpPr>
            <p:nvPr/>
          </p:nvSpPr>
          <p:spPr bwMode="auto">
            <a:xfrm>
              <a:off x="3806" y="1862"/>
              <a:ext cx="290" cy="30"/>
            </a:xfrm>
            <a:prstGeom prst="rect">
              <a:avLst/>
            </a:prstGeom>
            <a:solidFill>
              <a:srgbClr val="000066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5152" name="Group 97"/>
            <p:cNvGrpSpPr>
              <a:grpSpLocks/>
            </p:cNvGrpSpPr>
            <p:nvPr/>
          </p:nvGrpSpPr>
          <p:grpSpPr bwMode="auto">
            <a:xfrm rot="837893">
              <a:off x="3938" y="174"/>
              <a:ext cx="1561" cy="1076"/>
              <a:chOff x="3016" y="1048"/>
              <a:chExt cx="1984" cy="1168"/>
            </a:xfrm>
          </p:grpSpPr>
          <p:sp>
            <p:nvSpPr>
              <p:cNvPr id="39010" name="Rectangle 98"/>
              <p:cNvSpPr>
                <a:spLocks noChangeArrowheads="1"/>
              </p:cNvSpPr>
              <p:nvPr/>
            </p:nvSpPr>
            <p:spPr bwMode="auto">
              <a:xfrm flipV="1">
                <a:off x="3015" y="1144"/>
                <a:ext cx="1977" cy="107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1" name="Rectangle 99"/>
              <p:cNvSpPr>
                <a:spLocks noChangeArrowheads="1"/>
              </p:cNvSpPr>
              <p:nvPr/>
            </p:nvSpPr>
            <p:spPr bwMode="auto">
              <a:xfrm flipV="1">
                <a:off x="4439" y="1453"/>
                <a:ext cx="424" cy="202"/>
              </a:xfrm>
              <a:prstGeom prst="rect">
                <a:avLst/>
              </a:prstGeom>
              <a:solidFill>
                <a:srgbClr val="FF0000">
                  <a:alpha val="4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2" name="Rectangle 100"/>
              <p:cNvSpPr>
                <a:spLocks noChangeArrowheads="1"/>
              </p:cNvSpPr>
              <p:nvPr/>
            </p:nvSpPr>
            <p:spPr bwMode="auto">
              <a:xfrm flipV="1">
                <a:off x="3015" y="1656"/>
                <a:ext cx="1977" cy="560"/>
              </a:xfrm>
              <a:prstGeom prst="rect">
                <a:avLst/>
              </a:prstGeom>
              <a:solidFill>
                <a:srgbClr val="66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3" name="Rectangle 101"/>
              <p:cNvSpPr>
                <a:spLocks noChangeArrowheads="1"/>
              </p:cNvSpPr>
              <p:nvPr/>
            </p:nvSpPr>
            <p:spPr bwMode="auto">
              <a:xfrm flipV="1">
                <a:off x="3028" y="2088"/>
                <a:ext cx="167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4" name="Rectangle 102"/>
              <p:cNvSpPr>
                <a:spLocks noChangeArrowheads="1"/>
              </p:cNvSpPr>
              <p:nvPr/>
            </p:nvSpPr>
            <p:spPr bwMode="auto">
              <a:xfrm flipV="1">
                <a:off x="3295" y="2089"/>
                <a:ext cx="169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5" name="Rectangle 103"/>
              <p:cNvSpPr>
                <a:spLocks noChangeArrowheads="1"/>
              </p:cNvSpPr>
              <p:nvPr/>
            </p:nvSpPr>
            <p:spPr bwMode="auto">
              <a:xfrm flipV="1">
                <a:off x="3559" y="2088"/>
                <a:ext cx="169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6" name="Rectangle 104"/>
              <p:cNvSpPr>
                <a:spLocks noChangeArrowheads="1"/>
              </p:cNvSpPr>
              <p:nvPr/>
            </p:nvSpPr>
            <p:spPr bwMode="auto">
              <a:xfrm flipV="1">
                <a:off x="3821" y="2088"/>
                <a:ext cx="167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7" name="Rectangle 105"/>
              <p:cNvSpPr>
                <a:spLocks noChangeArrowheads="1"/>
              </p:cNvSpPr>
              <p:nvPr/>
            </p:nvSpPr>
            <p:spPr bwMode="auto">
              <a:xfrm flipV="1">
                <a:off x="4083" y="2086"/>
                <a:ext cx="169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8" name="Rectangle 106"/>
              <p:cNvSpPr>
                <a:spLocks noChangeArrowheads="1"/>
              </p:cNvSpPr>
              <p:nvPr/>
            </p:nvSpPr>
            <p:spPr bwMode="auto">
              <a:xfrm flipV="1">
                <a:off x="4083" y="2086"/>
                <a:ext cx="169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19" name="Rectangle 107"/>
              <p:cNvSpPr>
                <a:spLocks noChangeArrowheads="1"/>
              </p:cNvSpPr>
              <p:nvPr/>
            </p:nvSpPr>
            <p:spPr bwMode="auto">
              <a:xfrm flipV="1">
                <a:off x="4348" y="2087"/>
                <a:ext cx="167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0" name="Rectangle 108"/>
              <p:cNvSpPr>
                <a:spLocks noChangeArrowheads="1"/>
              </p:cNvSpPr>
              <p:nvPr/>
            </p:nvSpPr>
            <p:spPr bwMode="auto">
              <a:xfrm flipV="1">
                <a:off x="4611" y="2089"/>
                <a:ext cx="169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1" name="Rectangle 109"/>
              <p:cNvSpPr>
                <a:spLocks noChangeArrowheads="1"/>
              </p:cNvSpPr>
              <p:nvPr/>
            </p:nvSpPr>
            <p:spPr bwMode="auto">
              <a:xfrm flipV="1">
                <a:off x="4879" y="2088"/>
                <a:ext cx="112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2" name="Rectangle 110"/>
              <p:cNvSpPr>
                <a:spLocks noChangeArrowheads="1"/>
              </p:cNvSpPr>
              <p:nvPr/>
            </p:nvSpPr>
            <p:spPr bwMode="auto">
              <a:xfrm flipV="1">
                <a:off x="3012" y="2008"/>
                <a:ext cx="1979" cy="39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3" name="Rectangle 111"/>
              <p:cNvSpPr>
                <a:spLocks noChangeArrowheads="1"/>
              </p:cNvSpPr>
              <p:nvPr/>
            </p:nvSpPr>
            <p:spPr bwMode="auto">
              <a:xfrm flipV="1">
                <a:off x="3100" y="1915"/>
                <a:ext cx="169" cy="38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4" name="Rectangle 112"/>
              <p:cNvSpPr>
                <a:spLocks noChangeArrowheads="1"/>
              </p:cNvSpPr>
              <p:nvPr/>
            </p:nvSpPr>
            <p:spPr bwMode="auto">
              <a:xfrm flipV="1">
                <a:off x="3364" y="1914"/>
                <a:ext cx="167" cy="38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5" name="Rectangle 113"/>
              <p:cNvSpPr>
                <a:spLocks noChangeArrowheads="1"/>
              </p:cNvSpPr>
              <p:nvPr/>
            </p:nvSpPr>
            <p:spPr bwMode="auto">
              <a:xfrm flipV="1">
                <a:off x="3685" y="1911"/>
                <a:ext cx="322" cy="41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6" name="Rectangle 114"/>
              <p:cNvSpPr>
                <a:spLocks noChangeArrowheads="1"/>
              </p:cNvSpPr>
              <p:nvPr/>
            </p:nvSpPr>
            <p:spPr bwMode="auto">
              <a:xfrm flipV="1">
                <a:off x="4118" y="1915"/>
                <a:ext cx="719" cy="36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7" name="Rectangle 115"/>
              <p:cNvSpPr>
                <a:spLocks noChangeArrowheads="1"/>
              </p:cNvSpPr>
              <p:nvPr/>
            </p:nvSpPr>
            <p:spPr bwMode="auto">
              <a:xfrm flipV="1">
                <a:off x="3012" y="1833"/>
                <a:ext cx="976" cy="31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8" name="Rectangle 116"/>
              <p:cNvSpPr>
                <a:spLocks noChangeArrowheads="1"/>
              </p:cNvSpPr>
              <p:nvPr/>
            </p:nvSpPr>
            <p:spPr bwMode="auto">
              <a:xfrm flipV="1">
                <a:off x="4125" y="1828"/>
                <a:ext cx="167" cy="36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29" name="Rectangle 117"/>
              <p:cNvSpPr>
                <a:spLocks noChangeArrowheads="1"/>
              </p:cNvSpPr>
              <p:nvPr/>
            </p:nvSpPr>
            <p:spPr bwMode="auto">
              <a:xfrm flipV="1">
                <a:off x="4092" y="1743"/>
                <a:ext cx="320" cy="31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0" name="Rectangle 118"/>
              <p:cNvSpPr>
                <a:spLocks noChangeArrowheads="1"/>
              </p:cNvSpPr>
              <p:nvPr/>
            </p:nvSpPr>
            <p:spPr bwMode="auto">
              <a:xfrm flipV="1">
                <a:off x="4134" y="1863"/>
                <a:ext cx="55" cy="4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1" name="Rectangle 119"/>
              <p:cNvSpPr>
                <a:spLocks noChangeArrowheads="1"/>
              </p:cNvSpPr>
              <p:nvPr/>
            </p:nvSpPr>
            <p:spPr bwMode="auto">
              <a:xfrm flipV="1">
                <a:off x="4212" y="1864"/>
                <a:ext cx="57" cy="4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2" name="Rectangle 120"/>
              <p:cNvSpPr>
                <a:spLocks noChangeArrowheads="1"/>
              </p:cNvSpPr>
              <p:nvPr/>
            </p:nvSpPr>
            <p:spPr bwMode="auto">
              <a:xfrm flipV="1">
                <a:off x="4136" y="1775"/>
                <a:ext cx="55" cy="49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3" name="Rectangle 121"/>
              <p:cNvSpPr>
                <a:spLocks noChangeArrowheads="1"/>
              </p:cNvSpPr>
              <p:nvPr/>
            </p:nvSpPr>
            <p:spPr bwMode="auto">
              <a:xfrm flipV="1">
                <a:off x="4213" y="1773"/>
                <a:ext cx="57" cy="49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4" name="Rectangle 122"/>
              <p:cNvSpPr>
                <a:spLocks noChangeArrowheads="1"/>
              </p:cNvSpPr>
              <p:nvPr/>
            </p:nvSpPr>
            <p:spPr bwMode="auto">
              <a:xfrm flipV="1">
                <a:off x="3459" y="1655"/>
                <a:ext cx="43" cy="9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5" name="Rectangle 123"/>
              <p:cNvSpPr>
                <a:spLocks noChangeArrowheads="1"/>
              </p:cNvSpPr>
              <p:nvPr/>
            </p:nvSpPr>
            <p:spPr bwMode="auto">
              <a:xfrm flipV="1">
                <a:off x="3720" y="1656"/>
                <a:ext cx="39" cy="9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6" name="Rectangle 124"/>
              <p:cNvSpPr>
                <a:spLocks noChangeArrowheads="1"/>
              </p:cNvSpPr>
              <p:nvPr/>
            </p:nvSpPr>
            <p:spPr bwMode="auto">
              <a:xfrm flipV="1">
                <a:off x="3928" y="1864"/>
                <a:ext cx="55" cy="4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7" name="Rectangle 125"/>
              <p:cNvSpPr>
                <a:spLocks noChangeArrowheads="1"/>
              </p:cNvSpPr>
              <p:nvPr/>
            </p:nvSpPr>
            <p:spPr bwMode="auto">
              <a:xfrm flipV="1">
                <a:off x="4087" y="2119"/>
                <a:ext cx="57" cy="49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8" name="Rectangle 126"/>
              <p:cNvSpPr>
                <a:spLocks noChangeArrowheads="1"/>
              </p:cNvSpPr>
              <p:nvPr/>
            </p:nvSpPr>
            <p:spPr bwMode="auto">
              <a:xfrm>
                <a:off x="3015" y="2151"/>
                <a:ext cx="277" cy="64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39" name="Rectangle 127"/>
              <p:cNvSpPr>
                <a:spLocks noChangeArrowheads="1"/>
              </p:cNvSpPr>
              <p:nvPr/>
            </p:nvSpPr>
            <p:spPr bwMode="auto">
              <a:xfrm>
                <a:off x="3468" y="2153"/>
                <a:ext cx="353" cy="64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40" name="Rectangle 128"/>
              <p:cNvSpPr>
                <a:spLocks noChangeArrowheads="1"/>
              </p:cNvSpPr>
              <p:nvPr/>
            </p:nvSpPr>
            <p:spPr bwMode="auto">
              <a:xfrm>
                <a:off x="4006" y="2155"/>
                <a:ext cx="353" cy="64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41" name="Rectangle 129"/>
              <p:cNvSpPr>
                <a:spLocks noChangeArrowheads="1"/>
              </p:cNvSpPr>
              <p:nvPr/>
            </p:nvSpPr>
            <p:spPr bwMode="auto">
              <a:xfrm>
                <a:off x="4560" y="2152"/>
                <a:ext cx="353" cy="64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45185" name="Group 130"/>
              <p:cNvGrpSpPr>
                <a:grpSpLocks/>
              </p:cNvGrpSpPr>
              <p:nvPr/>
            </p:nvGrpSpPr>
            <p:grpSpPr bwMode="auto">
              <a:xfrm flipV="1">
                <a:off x="4536" y="1600"/>
                <a:ext cx="232" cy="112"/>
                <a:chOff x="224" y="2224"/>
                <a:chExt cx="232" cy="112"/>
              </a:xfrm>
            </p:grpSpPr>
            <p:sp>
              <p:nvSpPr>
                <p:cNvPr id="39043" name="Rectangle 131"/>
                <p:cNvSpPr>
                  <a:spLocks noChangeArrowheads="1"/>
                </p:cNvSpPr>
                <p:nvPr/>
              </p:nvSpPr>
              <p:spPr bwMode="auto">
                <a:xfrm>
                  <a:off x="281" y="2227"/>
                  <a:ext cx="108" cy="56"/>
                </a:xfrm>
                <a:prstGeom prst="rect">
                  <a:avLst/>
                </a:prstGeom>
                <a:solidFill>
                  <a:srgbClr val="0033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044" name="Rectangle 132"/>
                <p:cNvSpPr>
                  <a:spLocks noChangeArrowheads="1"/>
                </p:cNvSpPr>
                <p:nvPr/>
              </p:nvSpPr>
              <p:spPr bwMode="auto">
                <a:xfrm>
                  <a:off x="371" y="2283"/>
                  <a:ext cx="79" cy="56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045" name="Rectangle 133"/>
                <p:cNvSpPr>
                  <a:spLocks noChangeArrowheads="1"/>
                </p:cNvSpPr>
                <p:nvPr/>
              </p:nvSpPr>
              <p:spPr bwMode="auto">
                <a:xfrm>
                  <a:off x="220" y="2283"/>
                  <a:ext cx="79" cy="56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45186" name="Group 134"/>
              <p:cNvGrpSpPr>
                <a:grpSpLocks/>
              </p:cNvGrpSpPr>
              <p:nvPr/>
            </p:nvGrpSpPr>
            <p:grpSpPr bwMode="auto">
              <a:xfrm flipV="1">
                <a:off x="3720" y="1608"/>
                <a:ext cx="216" cy="112"/>
                <a:chOff x="232" y="1920"/>
                <a:chExt cx="216" cy="112"/>
              </a:xfrm>
            </p:grpSpPr>
            <p:sp>
              <p:nvSpPr>
                <p:cNvPr id="39047" name="Rectangle 135"/>
                <p:cNvSpPr>
                  <a:spLocks noChangeArrowheads="1"/>
                </p:cNvSpPr>
                <p:nvPr/>
              </p:nvSpPr>
              <p:spPr bwMode="auto">
                <a:xfrm>
                  <a:off x="232" y="1978"/>
                  <a:ext cx="79" cy="56"/>
                </a:xfrm>
                <a:prstGeom prst="rect">
                  <a:avLst/>
                </a:prstGeom>
                <a:solidFill>
                  <a:srgbClr val="0000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048" name="Rectangle 136"/>
                <p:cNvSpPr>
                  <a:spLocks noChangeArrowheads="1"/>
                </p:cNvSpPr>
                <p:nvPr/>
              </p:nvSpPr>
              <p:spPr bwMode="auto">
                <a:xfrm flipV="1">
                  <a:off x="368" y="1979"/>
                  <a:ext cx="79" cy="56"/>
                </a:xfrm>
                <a:prstGeom prst="rect">
                  <a:avLst/>
                </a:prstGeom>
                <a:solidFill>
                  <a:srgbClr val="0000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049" name="Rectangle 137"/>
                <p:cNvSpPr>
                  <a:spLocks noChangeArrowheads="1"/>
                </p:cNvSpPr>
                <p:nvPr/>
              </p:nvSpPr>
              <p:spPr bwMode="auto">
                <a:xfrm>
                  <a:off x="287" y="1923"/>
                  <a:ext cx="106" cy="56"/>
                </a:xfrm>
                <a:prstGeom prst="rect">
                  <a:avLst/>
                </a:prstGeom>
                <a:solidFill>
                  <a:srgbClr val="33CC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45187" name="Group 138"/>
              <p:cNvGrpSpPr>
                <a:grpSpLocks/>
              </p:cNvGrpSpPr>
              <p:nvPr/>
            </p:nvGrpSpPr>
            <p:grpSpPr bwMode="auto">
              <a:xfrm flipV="1">
                <a:off x="3288" y="1608"/>
                <a:ext cx="216" cy="112"/>
                <a:chOff x="232" y="1920"/>
                <a:chExt cx="216" cy="112"/>
              </a:xfrm>
            </p:grpSpPr>
            <p:sp>
              <p:nvSpPr>
                <p:cNvPr id="39051" name="Rectangle 139"/>
                <p:cNvSpPr>
                  <a:spLocks noChangeArrowheads="1"/>
                </p:cNvSpPr>
                <p:nvPr/>
              </p:nvSpPr>
              <p:spPr bwMode="auto">
                <a:xfrm>
                  <a:off x="232" y="1976"/>
                  <a:ext cx="79" cy="56"/>
                </a:xfrm>
                <a:prstGeom prst="rect">
                  <a:avLst/>
                </a:prstGeom>
                <a:solidFill>
                  <a:srgbClr val="0000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052" name="Rectangle 140"/>
                <p:cNvSpPr>
                  <a:spLocks noChangeArrowheads="1"/>
                </p:cNvSpPr>
                <p:nvPr/>
              </p:nvSpPr>
              <p:spPr bwMode="auto">
                <a:xfrm flipV="1">
                  <a:off x="368" y="1978"/>
                  <a:ext cx="79" cy="56"/>
                </a:xfrm>
                <a:prstGeom prst="rect">
                  <a:avLst/>
                </a:prstGeom>
                <a:solidFill>
                  <a:srgbClr val="0000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9053" name="Rectangle 141"/>
                <p:cNvSpPr>
                  <a:spLocks noChangeArrowheads="1"/>
                </p:cNvSpPr>
                <p:nvPr/>
              </p:nvSpPr>
              <p:spPr bwMode="auto">
                <a:xfrm>
                  <a:off x="285" y="1922"/>
                  <a:ext cx="106" cy="56"/>
                </a:xfrm>
                <a:prstGeom prst="rect">
                  <a:avLst/>
                </a:prstGeom>
                <a:solidFill>
                  <a:srgbClr val="33CC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9054" name="Line 142"/>
              <p:cNvSpPr>
                <a:spLocks noChangeShapeType="1"/>
              </p:cNvSpPr>
              <p:nvPr/>
            </p:nvSpPr>
            <p:spPr bwMode="auto">
              <a:xfrm flipV="1">
                <a:off x="3300" y="2208"/>
                <a:ext cx="177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55" name="Line 143"/>
              <p:cNvSpPr>
                <a:spLocks noChangeShapeType="1"/>
              </p:cNvSpPr>
              <p:nvPr/>
            </p:nvSpPr>
            <p:spPr bwMode="auto">
              <a:xfrm flipV="1">
                <a:off x="4920" y="2208"/>
                <a:ext cx="79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56" name="Rectangle 144"/>
              <p:cNvSpPr>
                <a:spLocks noChangeArrowheads="1"/>
              </p:cNvSpPr>
              <p:nvPr/>
            </p:nvSpPr>
            <p:spPr bwMode="auto">
              <a:xfrm>
                <a:off x="4040" y="1095"/>
                <a:ext cx="344" cy="56"/>
              </a:xfrm>
              <a:prstGeom prst="rect">
                <a:avLst/>
              </a:prstGeom>
              <a:solidFill>
                <a:srgbClr val="008080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57" name="Rectangle 145"/>
              <p:cNvSpPr>
                <a:spLocks noChangeArrowheads="1"/>
              </p:cNvSpPr>
              <p:nvPr/>
            </p:nvSpPr>
            <p:spPr bwMode="auto">
              <a:xfrm>
                <a:off x="3020" y="1094"/>
                <a:ext cx="1019" cy="49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58" name="Rectangle 146"/>
              <p:cNvSpPr>
                <a:spLocks noChangeArrowheads="1"/>
              </p:cNvSpPr>
              <p:nvPr/>
            </p:nvSpPr>
            <p:spPr bwMode="auto">
              <a:xfrm>
                <a:off x="4381" y="1093"/>
                <a:ext cx="607" cy="49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59" name="Rectangle 147"/>
              <p:cNvSpPr>
                <a:spLocks noChangeArrowheads="1"/>
              </p:cNvSpPr>
              <p:nvPr/>
            </p:nvSpPr>
            <p:spPr bwMode="auto">
              <a:xfrm>
                <a:off x="3952" y="1046"/>
                <a:ext cx="132" cy="49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0" name="Rectangle 148"/>
              <p:cNvSpPr>
                <a:spLocks noChangeArrowheads="1"/>
              </p:cNvSpPr>
              <p:nvPr/>
            </p:nvSpPr>
            <p:spPr bwMode="auto">
              <a:xfrm>
                <a:off x="4323" y="1047"/>
                <a:ext cx="137" cy="48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1" name="Line 149"/>
              <p:cNvSpPr>
                <a:spLocks noChangeShapeType="1"/>
              </p:cNvSpPr>
              <p:nvPr/>
            </p:nvSpPr>
            <p:spPr bwMode="auto">
              <a:xfrm flipV="1">
                <a:off x="3830" y="2208"/>
                <a:ext cx="17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2" name="Line 150"/>
              <p:cNvSpPr>
                <a:spLocks noChangeShapeType="1"/>
              </p:cNvSpPr>
              <p:nvPr/>
            </p:nvSpPr>
            <p:spPr bwMode="auto">
              <a:xfrm flipV="1">
                <a:off x="4384" y="2207"/>
                <a:ext cx="17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3" name="Rectangle 151"/>
              <p:cNvSpPr>
                <a:spLocks noChangeArrowheads="1"/>
              </p:cNvSpPr>
              <p:nvPr/>
            </p:nvSpPr>
            <p:spPr bwMode="auto">
              <a:xfrm>
                <a:off x="4124" y="1150"/>
                <a:ext cx="183" cy="505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4" name="Rectangle 152"/>
              <p:cNvSpPr>
                <a:spLocks noChangeArrowheads="1"/>
              </p:cNvSpPr>
              <p:nvPr/>
            </p:nvSpPr>
            <p:spPr bwMode="auto">
              <a:xfrm flipV="1">
                <a:off x="4152" y="1151"/>
                <a:ext cx="132" cy="593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5" name="Rectangle 153"/>
              <p:cNvSpPr>
                <a:spLocks noChangeArrowheads="1"/>
              </p:cNvSpPr>
              <p:nvPr/>
            </p:nvSpPr>
            <p:spPr bwMode="auto">
              <a:xfrm flipV="1">
                <a:off x="4685" y="1828"/>
                <a:ext cx="167" cy="36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6" name="Rectangle 154"/>
              <p:cNvSpPr>
                <a:spLocks noChangeArrowheads="1"/>
              </p:cNvSpPr>
              <p:nvPr/>
            </p:nvSpPr>
            <p:spPr bwMode="auto">
              <a:xfrm flipV="1">
                <a:off x="4688" y="1748"/>
                <a:ext cx="167" cy="36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7" name="Rectangle 155"/>
              <p:cNvSpPr>
                <a:spLocks noChangeArrowheads="1"/>
              </p:cNvSpPr>
              <p:nvPr/>
            </p:nvSpPr>
            <p:spPr bwMode="auto">
              <a:xfrm flipV="1">
                <a:off x="4720" y="1775"/>
                <a:ext cx="55" cy="49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8" name="Rectangle 156"/>
              <p:cNvSpPr>
                <a:spLocks noChangeArrowheads="1"/>
              </p:cNvSpPr>
              <p:nvPr/>
            </p:nvSpPr>
            <p:spPr bwMode="auto">
              <a:xfrm flipV="1">
                <a:off x="4724" y="1656"/>
                <a:ext cx="43" cy="9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69" name="Rectangle 157"/>
              <p:cNvSpPr>
                <a:spLocks noChangeArrowheads="1"/>
              </p:cNvSpPr>
              <p:nvPr/>
            </p:nvSpPr>
            <p:spPr bwMode="auto">
              <a:xfrm flipV="1">
                <a:off x="4720" y="1864"/>
                <a:ext cx="55" cy="4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70" name="Rectangle 158"/>
              <p:cNvSpPr>
                <a:spLocks noChangeArrowheads="1"/>
              </p:cNvSpPr>
              <p:nvPr/>
            </p:nvSpPr>
            <p:spPr bwMode="auto">
              <a:xfrm flipV="1">
                <a:off x="3644" y="1755"/>
                <a:ext cx="169" cy="36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71" name="Rectangle 159"/>
              <p:cNvSpPr>
                <a:spLocks noChangeArrowheads="1"/>
              </p:cNvSpPr>
              <p:nvPr/>
            </p:nvSpPr>
            <p:spPr bwMode="auto">
              <a:xfrm flipV="1">
                <a:off x="3717" y="1791"/>
                <a:ext cx="55" cy="4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72" name="Rectangle 160"/>
              <p:cNvSpPr>
                <a:spLocks noChangeArrowheads="1"/>
              </p:cNvSpPr>
              <p:nvPr/>
            </p:nvSpPr>
            <p:spPr bwMode="auto">
              <a:xfrm flipV="1">
                <a:off x="3015" y="1761"/>
                <a:ext cx="528" cy="31"/>
              </a:xfrm>
              <a:prstGeom prst="rect">
                <a:avLst/>
              </a:prstGeom>
              <a:solidFill>
                <a:srgbClr val="00006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45101" name="Picture 6" descr="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64" y="228600"/>
            <a:ext cx="1219200" cy="110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102" name="Picture 5" descr="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64" y="1371600"/>
            <a:ext cx="1246536" cy="109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75" name="Text Box 163"/>
          <p:cNvSpPr txBox="1">
            <a:spLocks noChangeArrowheads="1"/>
          </p:cNvSpPr>
          <p:nvPr/>
        </p:nvSpPr>
        <p:spPr bwMode="auto">
          <a:xfrm>
            <a:off x="5992988" y="27801"/>
            <a:ext cx="6364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>
                <a:cs typeface="+mn-cs"/>
              </a:rPr>
              <a:t>digital</a:t>
            </a:r>
          </a:p>
        </p:txBody>
      </p:sp>
      <p:sp>
        <p:nvSpPr>
          <p:cNvPr id="39076" name="Text Box 164"/>
          <p:cNvSpPr txBox="1">
            <a:spLocks noChangeArrowheads="1"/>
          </p:cNvSpPr>
          <p:nvPr/>
        </p:nvSpPr>
        <p:spPr bwMode="auto">
          <a:xfrm>
            <a:off x="5791200" y="2286000"/>
            <a:ext cx="12947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dirty="0" smtClean="0">
                <a:cs typeface="+mn-cs"/>
              </a:rPr>
              <a:t>Sensor + analog</a:t>
            </a:r>
            <a:endParaRPr lang="en-US" dirty="0">
              <a:cs typeface="+mn-cs"/>
            </a:endParaRPr>
          </a:p>
        </p:txBody>
      </p:sp>
      <p:sp>
        <p:nvSpPr>
          <p:cNvPr id="39077" name="Oval 165"/>
          <p:cNvSpPr>
            <a:spLocks noChangeArrowheads="1"/>
          </p:cNvSpPr>
          <p:nvPr/>
        </p:nvSpPr>
        <p:spPr bwMode="auto">
          <a:xfrm>
            <a:off x="7924800" y="1371600"/>
            <a:ext cx="5334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078" name="Line 166"/>
          <p:cNvSpPr>
            <a:spLocks noChangeShapeType="1"/>
          </p:cNvSpPr>
          <p:nvPr/>
        </p:nvSpPr>
        <p:spPr bwMode="auto">
          <a:xfrm>
            <a:off x="8153400" y="1676400"/>
            <a:ext cx="1524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" name="TextBox 1"/>
          <p:cNvSpPr txBox="1">
            <a:spLocks noChangeArrowheads="1"/>
          </p:cNvSpPr>
          <p:nvPr/>
        </p:nvSpPr>
        <p:spPr bwMode="auto">
          <a:xfrm>
            <a:off x="3124200" y="6096000"/>
            <a:ext cx="1981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1050" dirty="0"/>
              <a:t>Noise events==off time </a:t>
            </a:r>
            <a:r>
              <a:rPr lang="en-US" sz="1050" dirty="0" smtClean="0"/>
              <a:t>window (</a:t>
            </a:r>
            <a:r>
              <a:rPr lang="en-US" sz="1050" dirty="0" err="1"/>
              <a:t>w.r.t</a:t>
            </a:r>
            <a:r>
              <a:rPr lang="en-US" sz="1050" dirty="0"/>
              <a:t>. scintillator)</a:t>
            </a:r>
          </a:p>
        </p:txBody>
      </p:sp>
      <p:sp>
        <p:nvSpPr>
          <p:cNvPr id="150" name="Text Box 10"/>
          <p:cNvSpPr txBox="1">
            <a:spLocks noChangeArrowheads="1"/>
          </p:cNvSpPr>
          <p:nvPr/>
        </p:nvSpPr>
        <p:spPr bwMode="auto">
          <a:xfrm>
            <a:off x="3886200" y="1295400"/>
            <a:ext cx="1295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Lab Tests </a:t>
            </a:r>
            <a:endParaRPr lang="en-US" sz="1600" b="1" baseline="30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51" name="Text Box 10"/>
          <p:cNvSpPr txBox="1">
            <a:spLocks noChangeArrowheads="1"/>
          </p:cNvSpPr>
          <p:nvPr/>
        </p:nvSpPr>
        <p:spPr bwMode="auto">
          <a:xfrm>
            <a:off x="3276600" y="3124200"/>
            <a:ext cx="23622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  <a:cs typeface="+mn-cs"/>
              </a:rPr>
              <a:t>Beam test @ CERN </a:t>
            </a:r>
            <a:endParaRPr lang="en-US" sz="1800" b="1" baseline="30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228600" y="1292423"/>
            <a:ext cx="2743200" cy="307777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Fe</a:t>
            </a:r>
            <a:r>
              <a:rPr lang="en-US" sz="1400" baseline="30000" dirty="0">
                <a:solidFill>
                  <a:srgbClr val="FF0000"/>
                </a:solidFill>
              </a:rPr>
              <a:t>55 </a:t>
            </a:r>
            <a:r>
              <a:rPr lang="en-US" sz="1400" dirty="0">
                <a:solidFill>
                  <a:srgbClr val="FF0000"/>
                </a:solidFill>
                <a:latin typeface="Symbol" charset="0"/>
              </a:rPr>
              <a:t>g</a:t>
            </a:r>
            <a:r>
              <a:rPr lang="en-US" sz="1400" dirty="0">
                <a:solidFill>
                  <a:srgbClr val="FF0000"/>
                </a:solidFill>
              </a:rPr>
              <a:t> (5.9 </a:t>
            </a:r>
            <a:r>
              <a:rPr lang="en-US" sz="1400" dirty="0" err="1">
                <a:solidFill>
                  <a:srgbClr val="FF0000"/>
                </a:solidFill>
              </a:rPr>
              <a:t>keV</a:t>
            </a:r>
            <a:r>
              <a:rPr lang="en-US" sz="1400" dirty="0" smtClean="0">
                <a:solidFill>
                  <a:srgbClr val="FF0000"/>
                </a:solidFill>
              </a:rPr>
              <a:t>) – 3x3 matrix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8081"/>
          <a:stretch/>
        </p:blipFill>
        <p:spPr>
          <a:xfrm>
            <a:off x="152400" y="3962400"/>
            <a:ext cx="2813538" cy="266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0" y="5105400"/>
            <a:ext cx="21336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charset="0"/>
              <a:ea typeface="ＭＳ Ｐゴシック" charset="0"/>
            </a:endParaRPr>
          </a:p>
        </p:txBody>
      </p:sp>
      <p:sp>
        <p:nvSpPr>
          <p:cNvPr id="146" name="TextBox 1"/>
          <p:cNvSpPr txBox="1">
            <a:spLocks noChangeArrowheads="1"/>
          </p:cNvSpPr>
          <p:nvPr/>
        </p:nvSpPr>
        <p:spPr bwMode="auto">
          <a:xfrm>
            <a:off x="1752600" y="5143500"/>
            <a:ext cx="1752600" cy="64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S/N=23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MPV=1044 </a:t>
            </a: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050" dirty="0">
                <a:latin typeface="Comic Sans MS"/>
                <a:cs typeface="Comic Sans MS"/>
              </a:rPr>
              <a:t>G</a:t>
            </a:r>
            <a:r>
              <a:rPr lang="en-US" sz="1050" dirty="0" smtClean="0">
                <a:latin typeface="Comic Sans MS"/>
                <a:cs typeface="Comic Sans MS"/>
              </a:rPr>
              <a:t>ain </a:t>
            </a:r>
            <a:r>
              <a:rPr lang="en-US" sz="1050" dirty="0">
                <a:latin typeface="Comic Sans MS"/>
                <a:cs typeface="Comic Sans MS"/>
              </a:rPr>
              <a:t>=320 mV/</a:t>
            </a:r>
            <a:r>
              <a:rPr lang="en-US" sz="1050" dirty="0" err="1" smtClean="0">
                <a:latin typeface="Comic Sans MS"/>
                <a:cs typeface="Comic Sans MS"/>
              </a:rPr>
              <a:t>fC</a:t>
            </a:r>
            <a:r>
              <a:rPr lang="en-US" sz="1050" dirty="0" smtClean="0">
                <a:latin typeface="Comic Sans MS"/>
                <a:cs typeface="Comic Sans MS"/>
              </a:rPr>
              <a:t> (Fe55) </a:t>
            </a:r>
            <a:endParaRPr lang="en-US" sz="1050" dirty="0">
              <a:latin typeface="Comic Sans MS"/>
              <a:cs typeface="Comic Sans MS"/>
            </a:endParaRPr>
          </a:p>
        </p:txBody>
      </p:sp>
      <p:sp>
        <p:nvSpPr>
          <p:cNvPr id="152" name="Text Box 10"/>
          <p:cNvSpPr txBox="1">
            <a:spLocks noChangeArrowheads="1"/>
          </p:cNvSpPr>
          <p:nvPr/>
        </p:nvSpPr>
        <p:spPr bwMode="auto">
          <a:xfrm>
            <a:off x="381000" y="3733800"/>
            <a:ext cx="2514600" cy="307777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cs typeface="+mn-cs"/>
              </a:rPr>
              <a:t>Cluster signal-hits on track</a:t>
            </a:r>
            <a:endParaRPr lang="en-US" sz="1400" baseline="30000" dirty="0">
              <a:solidFill>
                <a:srgbClr val="FF0000"/>
              </a:solidFill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48000" y="3962400"/>
            <a:ext cx="1981200" cy="1033939"/>
            <a:chOff x="2819400" y="4223861"/>
            <a:chExt cx="1981200" cy="1033939"/>
          </a:xfrm>
        </p:grpSpPr>
        <p:sp>
          <p:nvSpPr>
            <p:cNvPr id="161" name="AutoShape 41"/>
            <p:cNvSpPr>
              <a:spLocks noChangeArrowheads="1"/>
            </p:cNvSpPr>
            <p:nvPr/>
          </p:nvSpPr>
          <p:spPr bwMode="auto">
            <a:xfrm>
              <a:off x="2819400" y="4223861"/>
              <a:ext cx="1917256" cy="1033939"/>
            </a:xfrm>
            <a:prstGeom prst="roundRect">
              <a:avLst>
                <a:gd name="adj" fmla="val 23986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0000" tIns="52560" rIns="90000" bIns="45000" anchor="ctr"/>
            <a:lstStyle/>
            <a:p>
              <a:pPr algn="just" defTabSz="45720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n-US" sz="1400" baseline="33000" dirty="0">
                <a:solidFill>
                  <a:srgbClr val="FF0000"/>
                </a:solidFill>
              </a:endParaRPr>
            </a:p>
          </p:txBody>
        </p:sp>
        <p:sp>
          <p:nvSpPr>
            <p:cNvPr id="162" name="TextBox 3"/>
            <p:cNvSpPr txBox="1">
              <a:spLocks noChangeArrowheads="1"/>
            </p:cNvSpPr>
            <p:nvPr/>
          </p:nvSpPr>
          <p:spPr bwMode="auto">
            <a:xfrm>
              <a:off x="2895601" y="4250857"/>
              <a:ext cx="1904999" cy="9848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indent="127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indent="0" eaLnBrk="1" hangingPunct="1">
                <a:buNone/>
              </a:pPr>
              <a:r>
                <a:rPr lang="en-US" sz="1600" dirty="0" smtClean="0">
                  <a:solidFill>
                    <a:srgbClr val="FF0000"/>
                  </a:solidFill>
                </a:rPr>
                <a:t>Efficiency &gt; 98%  </a:t>
              </a:r>
              <a:r>
                <a:rPr lang="en-US" sz="1400" dirty="0" smtClean="0">
                  <a:solidFill>
                    <a:srgbClr val="FF0000"/>
                  </a:solidFill>
                </a:rPr>
                <a:t>thanks to reduced PMOS N-wells in the pixel cell with 3D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4" name="Text Box 10"/>
          <p:cNvSpPr txBox="1">
            <a:spLocks noChangeArrowheads="1"/>
          </p:cNvSpPr>
          <p:nvPr/>
        </p:nvSpPr>
        <p:spPr bwMode="auto">
          <a:xfrm>
            <a:off x="7772400" y="3990201"/>
            <a:ext cx="914400" cy="276999"/>
          </a:xfrm>
          <a:prstGeom prst="rect">
            <a:avLst/>
          </a:prstGeom>
          <a:solidFill>
            <a:srgbClr val="FFF489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Preliminary  </a:t>
            </a:r>
            <a:endParaRPr lang="en-US" baseline="30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57" name="Text Box 10"/>
          <p:cNvSpPr txBox="1">
            <a:spLocks noChangeArrowheads="1"/>
          </p:cNvSpPr>
          <p:nvPr/>
        </p:nvSpPr>
        <p:spPr bwMode="auto">
          <a:xfrm>
            <a:off x="5029200" y="3581400"/>
            <a:ext cx="3048000" cy="307777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cs typeface="+mn-cs"/>
              </a:rPr>
              <a:t>Efficiency </a:t>
            </a:r>
            <a:r>
              <a:rPr lang="en-US" sz="1400" dirty="0" err="1" smtClean="0">
                <a:solidFill>
                  <a:srgbClr val="FF0000"/>
                </a:solidFill>
                <a:cs typeface="+mn-cs"/>
              </a:rPr>
              <a:t>vs</a:t>
            </a:r>
            <a:r>
              <a:rPr lang="en-US" sz="14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cs typeface="+mn-cs"/>
              </a:rPr>
              <a:t>thr</a:t>
            </a:r>
            <a:r>
              <a:rPr lang="en-US" sz="1400" dirty="0" smtClean="0">
                <a:solidFill>
                  <a:srgbClr val="FF0000"/>
                </a:solidFill>
                <a:cs typeface="+mn-cs"/>
              </a:rPr>
              <a:t>. </a:t>
            </a:r>
            <a:r>
              <a:rPr lang="en-US" sz="1400" dirty="0">
                <a:solidFill>
                  <a:srgbClr val="FF0000"/>
                </a:solidFill>
                <a:cs typeface="+mn-cs"/>
              </a:rPr>
              <a:t>o</a:t>
            </a:r>
            <a:r>
              <a:rPr lang="en-US" sz="1400" dirty="0" smtClean="0">
                <a:solidFill>
                  <a:srgbClr val="FF0000"/>
                </a:solidFill>
                <a:cs typeface="+mn-cs"/>
              </a:rPr>
              <a:t>n pixel seed</a:t>
            </a:r>
            <a:endParaRPr lang="en-US" sz="1400" baseline="30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82000" cy="762000"/>
          </a:xfrm>
        </p:spPr>
        <p:txBody>
          <a:bodyPr/>
          <a:lstStyle/>
          <a:p>
            <a:r>
              <a:rPr lang="it-IT" sz="2800" dirty="0"/>
              <a:t>Design </a:t>
            </a:r>
            <a:r>
              <a:rPr lang="it-IT" sz="2800" dirty="0" err="1"/>
              <a:t>features</a:t>
            </a:r>
            <a:r>
              <a:rPr lang="it-IT" sz="2800" dirty="0"/>
              <a:t> </a:t>
            </a:r>
            <a:r>
              <a:rPr lang="it-IT" sz="2800" dirty="0" smtClean="0"/>
              <a:t>for </a:t>
            </a:r>
            <a:r>
              <a:rPr lang="it-IT" sz="2800" dirty="0" err="1"/>
              <a:t>next</a:t>
            </a:r>
            <a:r>
              <a:rPr lang="it-IT" sz="2800" dirty="0"/>
              <a:t> 3D </a:t>
            </a:r>
            <a:r>
              <a:rPr lang="it-IT" sz="2800" dirty="0" err="1" smtClean="0"/>
              <a:t>devices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6553200" y="64912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278712C-694C-4940-BD46-07D42DBE2BFD}" type="slidenum">
              <a:rPr lang="it-IT" sz="1200">
                <a:solidFill>
                  <a:srgbClr val="000066"/>
                </a:solidFill>
                <a:latin typeface="Comic Sans MS" charset="0"/>
              </a:rPr>
              <a:pPr algn="r"/>
              <a:t>12</a:t>
            </a:fld>
            <a:endParaRPr lang="it-IT" sz="1200">
              <a:solidFill>
                <a:srgbClr val="000066"/>
              </a:solidFill>
              <a:latin typeface="Comic Sans MS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066801"/>
            <a:ext cx="5791200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In the next 3D run (</a:t>
            </a:r>
            <a:r>
              <a:rPr lang="en-US" sz="1800" dirty="0" err="1" smtClean="0">
                <a:solidFill>
                  <a:schemeClr val="accent2"/>
                </a:solidFill>
                <a:cs typeface="+mn-cs"/>
              </a:rPr>
              <a:t>Tezzaron</a:t>
            </a:r>
            <a:r>
              <a:rPr lang="en-US" sz="1800" dirty="0">
                <a:solidFill>
                  <a:schemeClr val="accent2"/>
                </a:solidFill>
                <a:cs typeface="+mn-cs"/>
              </a:rPr>
              <a:t>/</a:t>
            </a:r>
            <a:r>
              <a:rPr lang="en-US" sz="1800" dirty="0" err="1" smtClean="0">
                <a:solidFill>
                  <a:schemeClr val="accent2"/>
                </a:solidFill>
                <a:cs typeface="+mn-cs"/>
              </a:rPr>
              <a:t>GlobalFoundries</a:t>
            </a:r>
            <a:r>
              <a:rPr lang="en-US" sz="1800" dirty="0" smtClean="0">
                <a:cs typeface="+mn-cs"/>
              </a:rPr>
              <a:t>) </a:t>
            </a: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two pixel chips for </a:t>
            </a:r>
            <a:r>
              <a:rPr lang="en-US" sz="1800" dirty="0" err="1" smtClean="0">
                <a:solidFill>
                  <a:schemeClr val="accent2"/>
                </a:solidFill>
                <a:cs typeface="+mn-cs"/>
              </a:rPr>
              <a:t>SuperB</a:t>
            </a: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 Layer0 application: </a:t>
            </a:r>
            <a:endParaRPr lang="en-US" sz="1600" dirty="0">
              <a:solidFill>
                <a:schemeClr val="accent2"/>
              </a:solidFill>
              <a:cs typeface="+mn-cs"/>
            </a:endParaRP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3D APSEL </a:t>
            </a:r>
            <a:r>
              <a:rPr lang="en-US" sz="1600" dirty="0" smtClean="0">
                <a:solidFill>
                  <a:schemeClr val="accent2"/>
                </a:solidFill>
                <a:cs typeface="+mn-cs"/>
              </a:rPr>
              <a:t>larger </a:t>
            </a:r>
            <a:r>
              <a:rPr lang="en-US" sz="1600" dirty="0">
                <a:solidFill>
                  <a:schemeClr val="accent2"/>
                </a:solidFill>
                <a:cs typeface="+mn-cs"/>
              </a:rPr>
              <a:t>CMOS MAPS matrix (128x100) </a:t>
            </a:r>
          </a:p>
          <a:p>
            <a:pPr marL="800100" lvl="1" indent="-342900">
              <a:lnSpc>
                <a:spcPct val="9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Superpix1</a:t>
            </a:r>
            <a:r>
              <a:rPr lang="en-US" sz="1600" dirty="0" smtClean="0">
                <a:solidFill>
                  <a:schemeClr val="accent2"/>
                </a:solidFill>
                <a:cs typeface="+mn-cs"/>
              </a:rPr>
              <a:t> FE </a:t>
            </a:r>
            <a:r>
              <a:rPr lang="en-US" sz="1600" dirty="0">
                <a:solidFill>
                  <a:schemeClr val="accent2"/>
                </a:solidFill>
                <a:cs typeface="+mn-cs"/>
              </a:rPr>
              <a:t>chip for hybrid det. (128x32</a:t>
            </a:r>
            <a:r>
              <a:rPr lang="en-US" sz="1600" dirty="0" smtClean="0">
                <a:solidFill>
                  <a:schemeClr val="accent2"/>
                </a:solidFill>
                <a:cs typeface="+mn-cs"/>
              </a:rPr>
              <a:t>) 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sz="1800" dirty="0" smtClean="0"/>
              <a:t>Both chips share </a:t>
            </a:r>
            <a:r>
              <a:rPr lang="en-US" sz="1800" dirty="0"/>
              <a:t>a new readout architecture </a:t>
            </a:r>
            <a:r>
              <a:rPr lang="en-US" sz="1800" dirty="0" smtClean="0"/>
              <a:t>flexible: : </a:t>
            </a:r>
            <a:r>
              <a:rPr lang="en-US" sz="1800" dirty="0"/>
              <a:t>data push &amp; triggered version</a:t>
            </a:r>
            <a:r>
              <a:rPr lang="en-US" sz="1800" dirty="0" smtClean="0"/>
              <a:t>)</a:t>
            </a:r>
            <a:endParaRPr lang="en-US" sz="1600" dirty="0">
              <a:solidFill>
                <a:schemeClr val="accent2"/>
              </a:solidFill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1900" baseline="30000" dirty="0">
              <a:solidFill>
                <a:schemeClr val="accent2"/>
              </a:solidFill>
              <a:cs typeface="+mn-cs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5486400" y="914400"/>
            <a:ext cx="3657600" cy="3140075"/>
            <a:chOff x="5486400" y="669925"/>
            <a:chExt cx="3657600" cy="3140075"/>
          </a:xfrm>
        </p:grpSpPr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6905625" y="3105150"/>
              <a:ext cx="13112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000"/>
                </a:spcBef>
                <a:buClr>
                  <a:srgbClr val="000066"/>
                </a:buClr>
                <a:buSzPct val="100000"/>
                <a:buFont typeface="Wingdings" charset="0"/>
                <a:buNone/>
              </a:pPr>
              <a:r>
                <a:rPr lang="en-US" sz="1800">
                  <a:solidFill>
                    <a:srgbClr val="FF0000"/>
                  </a:solidFill>
                  <a:latin typeface="Comic Sans MS" charset="0"/>
                </a:rPr>
                <a:t>3D Apsel</a:t>
              </a:r>
            </a:p>
          </p:txBody>
        </p:sp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669925"/>
              <a:ext cx="3657600" cy="2089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13" descr="superpix1_32_128_cu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863850"/>
              <a:ext cx="3581400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71800"/>
            <a:ext cx="4724400" cy="3579091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343400"/>
            <a:ext cx="3429000" cy="2110154"/>
          </a:xfrm>
          <a:prstGeom prst="rect">
            <a:avLst/>
          </a:prstGeom>
        </p:spPr>
      </p:pic>
      <p:sp>
        <p:nvSpPr>
          <p:cNvPr id="227" name="Text Box 46"/>
          <p:cNvSpPr txBox="1">
            <a:spLocks noChangeArrowheads="1"/>
          </p:cNvSpPr>
          <p:nvPr/>
        </p:nvSpPr>
        <p:spPr bwMode="auto">
          <a:xfrm>
            <a:off x="7772401" y="2819400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000066"/>
              </a:buClr>
              <a:buSzPct val="100000"/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Comic Sans MS" charset="0"/>
              </a:rPr>
              <a:t>Superpix1</a:t>
            </a:r>
          </a:p>
        </p:txBody>
      </p:sp>
      <p:sp>
        <p:nvSpPr>
          <p:cNvPr id="228" name="Text Box 46"/>
          <p:cNvSpPr txBox="1">
            <a:spLocks noChangeArrowheads="1"/>
          </p:cNvSpPr>
          <p:nvPr/>
        </p:nvSpPr>
        <p:spPr bwMode="auto">
          <a:xfrm>
            <a:off x="7832725" y="685800"/>
            <a:ext cx="1311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000066"/>
              </a:buClr>
              <a:buSzPct val="100000"/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Comic Sans MS" charset="0"/>
              </a:rPr>
              <a:t>3D </a:t>
            </a:r>
            <a:r>
              <a:rPr lang="en-US" sz="1600" b="1" dirty="0" err="1">
                <a:solidFill>
                  <a:srgbClr val="FF0000"/>
                </a:solidFill>
                <a:latin typeface="Comic Sans MS" charset="0"/>
              </a:rPr>
              <a:t>Apsel</a:t>
            </a:r>
            <a:endParaRPr lang="en-US" sz="1600" b="1" dirty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42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6" descr="Immagin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76438"/>
            <a:ext cx="5792453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99"/>
          <p:cNvSpPr txBox="1">
            <a:spLocks noChangeArrowheads="1"/>
          </p:cNvSpPr>
          <p:nvPr/>
        </p:nvSpPr>
        <p:spPr bwMode="auto">
          <a:xfrm>
            <a:off x="171450" y="109538"/>
            <a:ext cx="780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400" b="1">
                <a:solidFill>
                  <a:srgbClr val="FFFFFF"/>
                </a:solidFill>
              </a:rPr>
              <a:t>In-pixel logic for a time-ordered readout</a:t>
            </a:r>
            <a:endParaRPr lang="en-US" sz="2400" b="1">
              <a:solidFill>
                <a:srgbClr val="FFFFFF"/>
              </a:solidFill>
              <a:sym typeface="Symbol" charset="0"/>
            </a:endParaRPr>
          </a:p>
        </p:txBody>
      </p:sp>
      <p:pic>
        <p:nvPicPr>
          <p:cNvPr id="11" name="Picture 205" descr="bull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25538"/>
            <a:ext cx="1746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6"/>
          <p:cNvSpPr txBox="1">
            <a:spLocks noChangeArrowheads="1"/>
          </p:cNvSpPr>
          <p:nvPr/>
        </p:nvSpPr>
        <p:spPr bwMode="auto">
          <a:xfrm>
            <a:off x="625475" y="1038225"/>
            <a:ext cx="84804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000" b="1">
                <a:solidFill>
                  <a:srgbClr val="000066"/>
                </a:solidFill>
              </a:rPr>
              <a:t>Complex in-pixel logic can be implemented without reducing the pixel collection efficiency; readout can be data push or </a:t>
            </a:r>
            <a:r>
              <a:rPr lang="en-US" sz="2000" b="1">
                <a:solidFill>
                  <a:srgbClr val="C00000"/>
                </a:solidFill>
              </a:rPr>
              <a:t>triggered (only selected time stamps are read out)</a:t>
            </a:r>
            <a:r>
              <a:rPr lang="en-US" sz="2000" b="1">
                <a:solidFill>
                  <a:srgbClr val="000066"/>
                </a:solidFill>
              </a:rPr>
              <a:t>.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US" sz="2000" b="1">
              <a:solidFill>
                <a:srgbClr val="000066"/>
              </a:solidFill>
              <a:sym typeface="Symbol" charset="0"/>
            </a:endParaRPr>
          </a:p>
        </p:txBody>
      </p:sp>
      <p:pic>
        <p:nvPicPr>
          <p:cNvPr id="14" name="Picture 15" descr="bull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82825"/>
            <a:ext cx="1079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38138" y="2182813"/>
            <a:ext cx="3236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Timestamp (TS) is broadcast to pixels and each pixel latches the current TS when fires.</a:t>
            </a:r>
          </a:p>
        </p:txBody>
      </p:sp>
      <p:pic>
        <p:nvPicPr>
          <p:cNvPr id="16" name="Picture 15" descr="bull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3336925"/>
            <a:ext cx="1079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38138" y="3236913"/>
            <a:ext cx="302577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Matrix readout is TS ordered</a:t>
            </a:r>
          </a:p>
          <a:p>
            <a:pPr>
              <a:spcBef>
                <a:spcPct val="50000"/>
              </a:spcBef>
              <a:buClrTx/>
              <a:buFont typeface="Wingdings" charset="0"/>
              <a:buChar char="§"/>
            </a:pPr>
            <a:r>
              <a:rPr lang="en-US" sz="1600">
                <a:solidFill>
                  <a:srgbClr val="000066"/>
                </a:solidFill>
              </a:rPr>
              <a:t> A readout TS enters the pixel and an HIT-OR-OUT is generated for columns with hits associated to that TS</a:t>
            </a:r>
          </a:p>
          <a:p>
            <a:pPr>
              <a:spcBef>
                <a:spcPct val="50000"/>
              </a:spcBef>
              <a:buClrTx/>
              <a:buFont typeface="Wingdings" charset="0"/>
              <a:buChar char="§"/>
            </a:pPr>
            <a:r>
              <a:rPr lang="en-US" sz="1600">
                <a:solidFill>
                  <a:srgbClr val="000066"/>
                </a:solidFill>
              </a:rPr>
              <a:t> A column is read only if HIT-OR-OUT=1</a:t>
            </a:r>
          </a:p>
          <a:p>
            <a:pPr>
              <a:spcBef>
                <a:spcPct val="50000"/>
              </a:spcBef>
              <a:buClrTx/>
              <a:buFont typeface="Wingdings" charset="0"/>
              <a:buChar char="§"/>
            </a:pPr>
            <a:r>
              <a:rPr lang="en-US" sz="1600">
                <a:solidFill>
                  <a:srgbClr val="000066"/>
                </a:solidFill>
              </a:rPr>
              <a:t> DATA_OUT is generated for pixels in the active columns with hits associated to that TS.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7938"/>
            <a:ext cx="9144000" cy="906462"/>
          </a:xfrm>
          <a:prstGeom prst="rect">
            <a:avLst/>
          </a:prstGeom>
          <a:solidFill>
            <a:srgbClr val="CCFFFF"/>
          </a:solidFill>
        </p:spPr>
        <p:txBody>
          <a:bodyPr/>
          <a:lstStyle/>
          <a:p>
            <a:pPr algn="ctr" eaLnBrk="0" hangingPunct="0">
              <a:buClrTx/>
              <a:buFontTx/>
              <a:buNone/>
              <a:defRPr/>
            </a:pP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Readout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architecture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in </a:t>
            </a:r>
            <a:r>
              <a:rPr lang="it-IT" sz="2400" b="1" kern="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the pixel 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cell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: time-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stamp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latch and 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comparator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for a time-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ordered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triggered</a:t>
            </a:r>
            <a:r>
              <a:rPr lang="it-IT" sz="2400" b="1" kern="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it-IT" sz="2400" b="1" kern="0" dirty="0" err="1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readout</a:t>
            </a:r>
            <a:endParaRPr lang="it-IT" sz="2400" b="1" kern="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/>
        </p:nvSpPr>
        <p:spPr bwMode="auto">
          <a:xfrm>
            <a:off x="7099300" y="6491288"/>
            <a:ext cx="2311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FFE107"/>
              </a:buClr>
              <a:buFont typeface="Wingdings" charset="0"/>
              <a:defRPr sz="3600" kern="12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fld id="{AD6460EC-A339-444E-9484-C1ADCC3378EA}" type="slidenum">
              <a:rPr lang="it-IT" sz="1200" smtClean="0">
                <a:solidFill>
                  <a:srgbClr val="000066"/>
                </a:solidFill>
              </a:rPr>
              <a:pPr/>
              <a:t>13</a:t>
            </a:fld>
            <a:endParaRPr lang="it-IT" sz="120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9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69" name="Rectangle 3"/>
          <p:cNvSpPr txBox="1">
            <a:spLocks noChangeArrowheads="1"/>
          </p:cNvSpPr>
          <p:nvPr/>
        </p:nvSpPr>
        <p:spPr>
          <a:xfrm>
            <a:off x="-53752" y="842466"/>
            <a:ext cx="5235352" cy="296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In-pixel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Hit &amp; Time Stamp Latch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b="1" dirty="0" smtClean="0">
                <a:solidFill>
                  <a:schemeClr val="accent6"/>
                </a:solidFill>
              </a:rPr>
              <a:t>TS request </a:t>
            </a:r>
            <a:r>
              <a:rPr lang="en-US" sz="1400" dirty="0" smtClean="0">
                <a:solidFill>
                  <a:schemeClr val="accent6"/>
                </a:solidFill>
              </a:rPr>
              <a:t>to the matrix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Pixel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FastOR</a:t>
            </a:r>
            <a:r>
              <a:rPr lang="en-US" sz="1400" dirty="0" smtClean="0">
                <a:solidFill>
                  <a:schemeClr val="accent6"/>
                </a:solidFill>
              </a:rPr>
              <a:t> activates  </a:t>
            </a:r>
            <a:r>
              <a:rPr lang="en-US" sz="1400" b="1" dirty="0" smtClean="0">
                <a:solidFill>
                  <a:schemeClr val="accent6"/>
                </a:solidFill>
              </a:rPr>
              <a:t>IF</a:t>
            </a:r>
            <a:r>
              <a:rPr lang="en-US" sz="1400" dirty="0" smtClean="0">
                <a:solidFill>
                  <a:schemeClr val="accent6"/>
                </a:solidFill>
              </a:rPr>
              <a:t/>
            </a:r>
            <a:br>
              <a:rPr lang="en-US" sz="1400" dirty="0" smtClean="0">
                <a:solidFill>
                  <a:schemeClr val="accent6"/>
                </a:solidFill>
              </a:rPr>
            </a:br>
            <a:r>
              <a:rPr lang="en-US" sz="1400" i="1" dirty="0" smtClean="0">
                <a:solidFill>
                  <a:schemeClr val="accent6"/>
                </a:solidFill>
              </a:rPr>
              <a:t>latched TS </a:t>
            </a:r>
            <a:r>
              <a:rPr lang="en-US" sz="1400" dirty="0" smtClean="0">
                <a:solidFill>
                  <a:schemeClr val="accent6"/>
                </a:solidFill>
              </a:rPr>
              <a:t>== </a:t>
            </a:r>
            <a:r>
              <a:rPr lang="en-US" sz="1400" i="1" dirty="0" smtClean="0">
                <a:solidFill>
                  <a:schemeClr val="accent6"/>
                </a:solidFill>
              </a:rPr>
              <a:t>requested TS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Cascaded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column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FastORs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1 column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</a:t>
            </a:r>
            <a:r>
              <a:rPr kumimoji="0" lang="en-US" sz="1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sparsified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in 1 </a:t>
            </a:r>
            <a:r>
              <a:rPr kumimoji="0" lang="en-US" sz="1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clk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 cycle </a:t>
            </a:r>
            <a:b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</a:b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(whatever the </a:t>
            </a:r>
            <a:r>
              <a:rPr kumimoji="0" lang="en-US" sz="140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occupancy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b="1" baseline="0" dirty="0" smtClean="0">
                <a:solidFill>
                  <a:schemeClr val="accent6"/>
                </a:solidFill>
              </a:rPr>
              <a:t>Only</a:t>
            </a:r>
            <a:r>
              <a:rPr lang="en-US" sz="1400" b="1" dirty="0" smtClean="0">
                <a:solidFill>
                  <a:schemeClr val="accent6"/>
                </a:solidFill>
              </a:rPr>
              <a:t> active-</a:t>
            </a:r>
            <a:r>
              <a:rPr lang="en-US" sz="1400" b="1" dirty="0" err="1" smtClean="0">
                <a:solidFill>
                  <a:schemeClr val="accent6"/>
                </a:solidFill>
              </a:rPr>
              <a:t>FastOR</a:t>
            </a:r>
            <a:r>
              <a:rPr lang="en-US" sz="1400" b="1" dirty="0" smtClean="0">
                <a:solidFill>
                  <a:schemeClr val="accent6"/>
                </a:solidFill>
              </a:rPr>
              <a:t>  columns are enabled in sequence</a:t>
            </a:r>
            <a:r>
              <a:rPr lang="en-US" sz="1400" dirty="0" smtClean="0">
                <a:solidFill>
                  <a:schemeClr val="accent6"/>
                </a:solidFill>
              </a:rPr>
              <a:t>.</a:t>
            </a:r>
            <a:br>
              <a:rPr lang="en-US" sz="1400" dirty="0" smtClean="0">
                <a:solidFill>
                  <a:schemeClr val="accent6"/>
                </a:solidFill>
              </a:rPr>
            </a:br>
            <a:r>
              <a:rPr lang="en-US" sz="1400" dirty="0" smtClean="0">
                <a:solidFill>
                  <a:schemeClr val="accent6"/>
                </a:solidFill>
              </a:rPr>
              <a:t>(i.e. 10 active column </a:t>
            </a:r>
            <a:r>
              <a:rPr lang="en-US" sz="1400" dirty="0" err="1" smtClean="0">
                <a:solidFill>
                  <a:schemeClr val="accent6"/>
                </a:solidFill>
              </a:rPr>
              <a:t>FastORs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>
                <a:solidFill>
                  <a:schemeClr val="accent6"/>
                </a:solidFill>
                <a:sym typeface="Wingdings" pitchFamily="2" charset="2"/>
              </a:rPr>
              <a:t> 10 </a:t>
            </a:r>
            <a:r>
              <a:rPr lang="en-US" sz="1400" dirty="0" err="1" smtClean="0">
                <a:solidFill>
                  <a:schemeClr val="accent6"/>
                </a:solidFill>
                <a:sym typeface="Wingdings" pitchFamily="2" charset="2"/>
              </a:rPr>
              <a:t>clk</a:t>
            </a:r>
            <a:r>
              <a:rPr lang="en-US" sz="1400" dirty="0" smtClean="0">
                <a:solidFill>
                  <a:schemeClr val="accent6"/>
                </a:solidFill>
                <a:sym typeface="Wingdings" pitchFamily="2" charset="2"/>
              </a:rPr>
              <a:t> cycles readout)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b="1" dirty="0" smtClean="0">
                <a:solidFill>
                  <a:schemeClr val="accent6"/>
                </a:solidFill>
                <a:sym typeface="Wingdings" pitchFamily="2" charset="2"/>
              </a:rPr>
              <a:t>Triggered</a:t>
            </a:r>
            <a:r>
              <a:rPr lang="en-US" sz="1400" dirty="0" smtClean="0">
                <a:solidFill>
                  <a:schemeClr val="accent6"/>
                </a:solidFill>
                <a:sym typeface="Wingdings" pitchFamily="2" charset="2"/>
              </a:rPr>
              <a:t>  and </a:t>
            </a:r>
            <a:r>
              <a:rPr lang="en-US" sz="1400" b="1" dirty="0" smtClean="0">
                <a:solidFill>
                  <a:schemeClr val="accent6"/>
                </a:solidFill>
                <a:sym typeface="Wingdings" pitchFamily="2" charset="2"/>
              </a:rPr>
              <a:t>Data-Push  </a:t>
            </a:r>
            <a:r>
              <a:rPr lang="en-US" sz="1400" dirty="0" smtClean="0">
                <a:solidFill>
                  <a:schemeClr val="accent6"/>
                </a:solidFill>
                <a:sym typeface="Wingdings" pitchFamily="2" charset="2"/>
              </a:rPr>
              <a:t>mode.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b="1" dirty="0" smtClean="0">
                <a:solidFill>
                  <a:schemeClr val="accent6"/>
                </a:solidFill>
                <a:sym typeface="Wingdings" pitchFamily="2" charset="2"/>
              </a:rPr>
              <a:t>Implemented</a:t>
            </a:r>
            <a:r>
              <a:rPr lang="en-US" sz="1400" dirty="0" smtClean="0">
                <a:solidFill>
                  <a:schemeClr val="accent6"/>
                </a:solidFill>
                <a:sym typeface="Wingdings" pitchFamily="2" charset="2"/>
              </a:rPr>
              <a:t> in our last INMAPS submission &amp; ready for next 3D submissions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</a:endParaRPr>
          </a:p>
        </p:txBody>
      </p:sp>
      <p:pic>
        <p:nvPicPr>
          <p:cNvPr id="274" name="Picture 273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272" y="3870994"/>
            <a:ext cx="42839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5" name="Gruppo 144"/>
          <p:cNvGrpSpPr/>
          <p:nvPr/>
        </p:nvGrpSpPr>
        <p:grpSpPr>
          <a:xfrm>
            <a:off x="62136" y="3943002"/>
            <a:ext cx="4320480" cy="2592288"/>
            <a:chOff x="35496" y="4149080"/>
            <a:chExt cx="4320480" cy="2592288"/>
          </a:xfrm>
        </p:grpSpPr>
        <p:pic>
          <p:nvPicPr>
            <p:cNvPr id="350" name="Picture 34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4149080"/>
              <a:ext cx="4320480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1" name="CasellaDiTesto 9"/>
            <p:cNvSpPr txBox="1"/>
            <p:nvPr/>
          </p:nvSpPr>
          <p:spPr>
            <a:xfrm>
              <a:off x="2335560" y="5311478"/>
              <a:ext cx="1447800" cy="11387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itchFamily="34" charset="0"/>
                <a:buChar char="•"/>
              </a:pPr>
              <a:r>
                <a:rPr lang="en-US" sz="1000" dirty="0" smtClean="0">
                  <a:latin typeface="Calibri"/>
                  <a:cs typeface="Calibri"/>
                </a:rPr>
                <a:t> </a:t>
              </a:r>
              <a:r>
                <a:rPr lang="en-US" sz="1000" b="1" dirty="0" smtClean="0">
                  <a:latin typeface="Calibri"/>
                  <a:cs typeface="Calibri"/>
                </a:rPr>
                <a:t>130 MHz</a:t>
              </a:r>
              <a:r>
                <a:rPr lang="en-US" sz="1000" dirty="0" smtClean="0">
                  <a:latin typeface="Calibri"/>
                  <a:cs typeface="Calibri"/>
                </a:rPr>
                <a:t> hit rate. 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000" dirty="0" smtClean="0">
                  <a:latin typeface="Calibri"/>
                  <a:cs typeface="Calibri"/>
                </a:rPr>
                <a:t> </a:t>
              </a:r>
              <a:r>
                <a:rPr lang="en-US" sz="1000" b="1" dirty="0" smtClean="0">
                  <a:latin typeface="Calibri"/>
                  <a:cs typeface="Calibri"/>
                </a:rPr>
                <a:t>192x256</a:t>
              </a:r>
              <a:r>
                <a:rPr lang="en-US" sz="1000" dirty="0" smtClean="0">
                  <a:latin typeface="Calibri"/>
                  <a:cs typeface="Calibri"/>
                </a:rPr>
                <a:t> matrix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000" b="1" dirty="0" smtClean="0">
                  <a:latin typeface="Calibri"/>
                  <a:cs typeface="Calibri"/>
                </a:rPr>
                <a:t> 50 MHz </a:t>
              </a:r>
              <a:r>
                <a:rPr lang="en-US" sz="1000" dirty="0" smtClean="0">
                  <a:latin typeface="Calibri"/>
                  <a:cs typeface="Calibri"/>
                </a:rPr>
                <a:t>read clock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000" dirty="0" smtClean="0">
                  <a:latin typeface="Calibri"/>
                  <a:cs typeface="Calibri"/>
                </a:rPr>
                <a:t> </a:t>
              </a:r>
              <a:r>
                <a:rPr lang="en-US" sz="10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2.5 MHz </a:t>
              </a:r>
              <a:r>
                <a:rPr lang="en-US" sz="1000" dirty="0" smtClean="0">
                  <a:latin typeface="Calibri"/>
                  <a:cs typeface="Calibri"/>
                </a:rPr>
                <a:t>trigger rate (</a:t>
              </a:r>
              <a:r>
                <a:rPr lang="en-US" sz="1000" dirty="0" smtClean="0">
                  <a:solidFill>
                    <a:srgbClr val="FF0000"/>
                  </a:solidFill>
                  <a:latin typeface="Calibri"/>
                  <a:cs typeface="Calibri"/>
                </a:rPr>
                <a:t>stressed condition</a:t>
              </a:r>
              <a:r>
                <a:rPr lang="en-US" sz="1000" dirty="0" smtClean="0">
                  <a:latin typeface="Calibri"/>
                  <a:cs typeface="Calibri"/>
                </a:rPr>
                <a:t>)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000" b="1" dirty="0" smtClean="0">
                  <a:latin typeface="Calibri"/>
                  <a:cs typeface="Calibri"/>
                </a:rPr>
                <a:t> 200k events </a:t>
              </a:r>
              <a:r>
                <a:rPr lang="en-US" sz="1000" dirty="0" smtClean="0">
                  <a:latin typeface="Calibri"/>
                  <a:cs typeface="Calibri"/>
                </a:rPr>
                <a:t>per point</a:t>
              </a:r>
              <a:endParaRPr lang="it-IT" sz="1000" dirty="0">
                <a:latin typeface="Calibri"/>
                <a:cs typeface="Calibri"/>
              </a:endParaRPr>
            </a:p>
          </p:txBody>
        </p:sp>
        <p:cxnSp>
          <p:nvCxnSpPr>
            <p:cNvPr id="352" name="Connettore 2 10"/>
            <p:cNvCxnSpPr/>
            <p:nvPr/>
          </p:nvCxnSpPr>
          <p:spPr>
            <a:xfrm rot="5400000" flipH="1" flipV="1">
              <a:off x="1722340" y="4990142"/>
              <a:ext cx="265113" cy="5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3" name="CasellaDiTesto 11"/>
            <p:cNvSpPr txBox="1"/>
            <p:nvPr/>
          </p:nvSpPr>
          <p:spPr>
            <a:xfrm>
              <a:off x="1040160" y="5006678"/>
              <a:ext cx="1523999" cy="4647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US" sz="11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Expected working </a:t>
              </a:r>
            </a:p>
            <a:p>
              <a:pPr algn="ctr">
                <a:buNone/>
              </a:pPr>
              <a:r>
                <a:rPr lang="en-US" sz="1100" b="1" dirty="0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condition</a:t>
              </a:r>
              <a:endParaRPr lang="it-IT" sz="11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354" name="CasellaDiTesto 12"/>
            <p:cNvSpPr txBox="1"/>
            <p:nvPr/>
          </p:nvSpPr>
          <p:spPr>
            <a:xfrm>
              <a:off x="1636187" y="4397078"/>
              <a:ext cx="77557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600" b="1" dirty="0" smtClean="0">
                  <a:solidFill>
                    <a:srgbClr val="FF0000"/>
                  </a:solidFill>
                </a:rPr>
                <a:t>98.2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%</a:t>
              </a:r>
              <a:endParaRPr lang="it-IT" sz="1100" dirty="0"/>
            </a:p>
          </p:txBody>
        </p:sp>
        <p:sp>
          <p:nvSpPr>
            <p:cNvPr id="355" name="Ovale 13"/>
            <p:cNvSpPr/>
            <p:nvPr/>
          </p:nvSpPr>
          <p:spPr>
            <a:xfrm>
              <a:off x="1677916" y="6362420"/>
              <a:ext cx="363830" cy="30986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</p:grpSp>
      <p:sp>
        <p:nvSpPr>
          <p:cNvPr id="276" name="Rettangolo 16"/>
          <p:cNvSpPr/>
          <p:nvPr/>
        </p:nvSpPr>
        <p:spPr>
          <a:xfrm>
            <a:off x="5257800" y="3048000"/>
            <a:ext cx="3733800" cy="8248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it-IT" sz="1400" b="1" dirty="0" err="1" smtClean="0"/>
              <a:t>Simulations</a:t>
            </a:r>
            <a:r>
              <a:rPr lang="it-IT" sz="1400" b="1" dirty="0" smtClean="0"/>
              <a:t> DO NOT</a:t>
            </a:r>
            <a:r>
              <a:rPr lang="it-IT" sz="1400" dirty="0" smtClean="0"/>
              <a:t> </a:t>
            </a:r>
            <a:r>
              <a:rPr lang="it-IT" sz="1400" b="1" dirty="0" smtClean="0"/>
              <a:t>take </a:t>
            </a:r>
            <a:r>
              <a:rPr lang="it-IT" sz="1400" b="1" dirty="0" err="1" smtClean="0"/>
              <a:t>into</a:t>
            </a:r>
            <a:r>
              <a:rPr lang="it-IT" sz="1400" b="1" dirty="0" smtClean="0"/>
              <a:t> account:</a:t>
            </a:r>
          </a:p>
          <a:p>
            <a:pPr marL="0" lvl="1">
              <a:buNone/>
            </a:pPr>
            <a:r>
              <a:rPr lang="it-IT" sz="1400" b="1" dirty="0" smtClean="0"/>
              <a:t>  </a:t>
            </a:r>
            <a:r>
              <a:rPr lang="it-IT" sz="1400" b="1" dirty="0" err="1" smtClean="0"/>
              <a:t>Sensor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Efficiency</a:t>
            </a:r>
            <a:r>
              <a:rPr lang="it-IT" sz="1400" b="1" dirty="0" smtClean="0"/>
              <a:t>.</a:t>
            </a:r>
          </a:p>
          <a:p>
            <a:pPr marL="0" lvl="1">
              <a:buNone/>
            </a:pPr>
            <a:r>
              <a:rPr lang="it-IT" sz="1400" b="1" dirty="0" smtClean="0"/>
              <a:t>  </a:t>
            </a:r>
            <a:r>
              <a:rPr lang="it-IT" sz="1400" b="1" dirty="0" err="1" smtClean="0"/>
              <a:t>Analog</a:t>
            </a:r>
            <a:r>
              <a:rPr lang="it-IT" sz="1400" b="1" dirty="0" smtClean="0"/>
              <a:t> FE.</a:t>
            </a:r>
          </a:p>
        </p:txBody>
      </p:sp>
      <p:grpSp>
        <p:nvGrpSpPr>
          <p:cNvPr id="277" name="Gruppo 142"/>
          <p:cNvGrpSpPr/>
          <p:nvPr/>
        </p:nvGrpSpPr>
        <p:grpSpPr>
          <a:xfrm>
            <a:off x="3258522" y="702642"/>
            <a:ext cx="5572692" cy="2252795"/>
            <a:chOff x="3419871" y="764704"/>
            <a:chExt cx="5572692" cy="2252795"/>
          </a:xfrm>
        </p:grpSpPr>
        <p:grpSp>
          <p:nvGrpSpPr>
            <p:cNvPr id="281" name="Gruppo 134"/>
            <p:cNvGrpSpPr/>
            <p:nvPr/>
          </p:nvGrpSpPr>
          <p:grpSpPr>
            <a:xfrm>
              <a:off x="3419871" y="1000473"/>
              <a:ext cx="3672407" cy="2017026"/>
              <a:chOff x="-528294" y="404664"/>
              <a:chExt cx="9246053" cy="4876233"/>
            </a:xfrm>
          </p:grpSpPr>
          <p:grpSp>
            <p:nvGrpSpPr>
              <p:cNvPr id="296" name="Gruppo 38"/>
              <p:cNvGrpSpPr>
                <a:grpSpLocks/>
              </p:cNvGrpSpPr>
              <p:nvPr/>
            </p:nvGrpSpPr>
            <p:grpSpPr bwMode="auto">
              <a:xfrm>
                <a:off x="3430382" y="563035"/>
                <a:ext cx="4500559" cy="3214690"/>
                <a:chOff x="1285852" y="857232"/>
                <a:chExt cx="4500594" cy="3214710"/>
              </a:xfrm>
            </p:grpSpPr>
            <p:sp>
              <p:nvSpPr>
                <p:cNvPr id="315" name="Rettangolo 3"/>
                <p:cNvSpPr/>
                <p:nvPr/>
              </p:nvSpPr>
              <p:spPr>
                <a:xfrm>
                  <a:off x="1285852" y="857232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ttangolo 4"/>
                <p:cNvSpPr/>
                <p:nvPr/>
              </p:nvSpPr>
              <p:spPr>
                <a:xfrm>
                  <a:off x="1928794" y="857232"/>
                  <a:ext cx="642943" cy="642942"/>
                </a:xfrm>
                <a:prstGeom prst="rect">
                  <a:avLst/>
                </a:prstGeom>
                <a:solidFill>
                  <a:srgbClr val="FF0000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1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ttangolo 5"/>
                <p:cNvSpPr/>
                <p:nvPr/>
              </p:nvSpPr>
              <p:spPr>
                <a:xfrm>
                  <a:off x="2571736" y="857232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Rettangolo 6"/>
                <p:cNvSpPr/>
                <p:nvPr/>
              </p:nvSpPr>
              <p:spPr>
                <a:xfrm>
                  <a:off x="3214678" y="857232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2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Rettangolo 7"/>
                <p:cNvSpPr/>
                <p:nvPr/>
              </p:nvSpPr>
              <p:spPr>
                <a:xfrm>
                  <a:off x="3857620" y="857232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3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Rettangolo 8"/>
                <p:cNvSpPr/>
                <p:nvPr/>
              </p:nvSpPr>
              <p:spPr>
                <a:xfrm>
                  <a:off x="4500562" y="857232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Rettangolo 9"/>
                <p:cNvSpPr/>
                <p:nvPr/>
              </p:nvSpPr>
              <p:spPr>
                <a:xfrm>
                  <a:off x="5143504" y="857232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Rettangolo 10"/>
                <p:cNvSpPr/>
                <p:nvPr/>
              </p:nvSpPr>
              <p:spPr>
                <a:xfrm>
                  <a:off x="1285852" y="1500174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Rettangolo 11"/>
                <p:cNvSpPr/>
                <p:nvPr/>
              </p:nvSpPr>
              <p:spPr>
                <a:xfrm>
                  <a:off x="1928794" y="1500174"/>
                  <a:ext cx="642943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Rettangolo 12"/>
                <p:cNvSpPr/>
                <p:nvPr/>
              </p:nvSpPr>
              <p:spPr>
                <a:xfrm>
                  <a:off x="2571736" y="1500174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Rettangolo 13"/>
                <p:cNvSpPr/>
                <p:nvPr/>
              </p:nvSpPr>
              <p:spPr>
                <a:xfrm>
                  <a:off x="3214678" y="1500174"/>
                  <a:ext cx="642943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Rettangolo 14"/>
                <p:cNvSpPr/>
                <p:nvPr/>
              </p:nvSpPr>
              <p:spPr>
                <a:xfrm>
                  <a:off x="3857620" y="1500174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327" name="Rettangolo 15"/>
                <p:cNvSpPr/>
                <p:nvPr/>
              </p:nvSpPr>
              <p:spPr>
                <a:xfrm>
                  <a:off x="4500562" y="1500174"/>
                  <a:ext cx="642943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Rettangolo 16"/>
                <p:cNvSpPr/>
                <p:nvPr/>
              </p:nvSpPr>
              <p:spPr>
                <a:xfrm>
                  <a:off x="5143504" y="1500174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Rettangolo 17"/>
                <p:cNvSpPr/>
                <p:nvPr/>
              </p:nvSpPr>
              <p:spPr>
                <a:xfrm>
                  <a:off x="1285852" y="2143116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Rettangolo 18"/>
                <p:cNvSpPr/>
                <p:nvPr/>
              </p:nvSpPr>
              <p:spPr>
                <a:xfrm>
                  <a:off x="1928794" y="2143116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3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Rettangolo 19"/>
                <p:cNvSpPr/>
                <p:nvPr/>
              </p:nvSpPr>
              <p:spPr>
                <a:xfrm>
                  <a:off x="2571736" y="2143116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Rettangolo 20"/>
                <p:cNvSpPr/>
                <p:nvPr/>
              </p:nvSpPr>
              <p:spPr>
                <a:xfrm>
                  <a:off x="3214678" y="2143116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Rettangolo 21"/>
                <p:cNvSpPr/>
                <p:nvPr/>
              </p:nvSpPr>
              <p:spPr>
                <a:xfrm>
                  <a:off x="3857620" y="2143116"/>
                  <a:ext cx="642942" cy="642942"/>
                </a:xfrm>
                <a:prstGeom prst="rect">
                  <a:avLst/>
                </a:prstGeom>
                <a:solidFill>
                  <a:srgbClr val="FF0000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1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Rettangolo 22"/>
                <p:cNvSpPr/>
                <p:nvPr/>
              </p:nvSpPr>
              <p:spPr>
                <a:xfrm>
                  <a:off x="4500562" y="2143116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Rettangolo 23"/>
                <p:cNvSpPr/>
                <p:nvPr/>
              </p:nvSpPr>
              <p:spPr>
                <a:xfrm>
                  <a:off x="5143504" y="2143116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Rettangolo 24"/>
                <p:cNvSpPr/>
                <p:nvPr/>
              </p:nvSpPr>
              <p:spPr>
                <a:xfrm>
                  <a:off x="1285852" y="2786058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Rettangolo 25"/>
                <p:cNvSpPr/>
                <p:nvPr/>
              </p:nvSpPr>
              <p:spPr>
                <a:xfrm>
                  <a:off x="1928794" y="2786058"/>
                  <a:ext cx="642943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Rettangolo 26"/>
                <p:cNvSpPr/>
                <p:nvPr/>
              </p:nvSpPr>
              <p:spPr>
                <a:xfrm>
                  <a:off x="2571736" y="2786058"/>
                  <a:ext cx="642942" cy="642941"/>
                </a:xfrm>
                <a:prstGeom prst="rect">
                  <a:avLst/>
                </a:prstGeom>
                <a:solidFill>
                  <a:srgbClr val="FF0000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1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Rettangolo 27"/>
                <p:cNvSpPr/>
                <p:nvPr/>
              </p:nvSpPr>
              <p:spPr>
                <a:xfrm>
                  <a:off x="3214678" y="2786058"/>
                  <a:ext cx="642943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Rettangolo 28"/>
                <p:cNvSpPr/>
                <p:nvPr/>
              </p:nvSpPr>
              <p:spPr>
                <a:xfrm>
                  <a:off x="3857620" y="2786058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Rettangolo 29"/>
                <p:cNvSpPr/>
                <p:nvPr/>
              </p:nvSpPr>
              <p:spPr>
                <a:xfrm>
                  <a:off x="4500562" y="2786058"/>
                  <a:ext cx="642943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3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Rettangolo 30"/>
                <p:cNvSpPr/>
                <p:nvPr/>
              </p:nvSpPr>
              <p:spPr>
                <a:xfrm>
                  <a:off x="5143504" y="2786058"/>
                  <a:ext cx="642942" cy="642941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Rettangolo 31"/>
                <p:cNvSpPr/>
                <p:nvPr/>
              </p:nvSpPr>
              <p:spPr>
                <a:xfrm>
                  <a:off x="1285852" y="3429000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344" name="Rettangolo 32"/>
                <p:cNvSpPr/>
                <p:nvPr/>
              </p:nvSpPr>
              <p:spPr>
                <a:xfrm>
                  <a:off x="1928794" y="3429000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Rettangolo 33"/>
                <p:cNvSpPr/>
                <p:nvPr/>
              </p:nvSpPr>
              <p:spPr>
                <a:xfrm>
                  <a:off x="2571736" y="3429000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Rettangolo 34"/>
                <p:cNvSpPr/>
                <p:nvPr/>
              </p:nvSpPr>
              <p:spPr>
                <a:xfrm>
                  <a:off x="3214678" y="3429000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3</a:t>
                  </a: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Rettangolo 35"/>
                <p:cNvSpPr/>
                <p:nvPr/>
              </p:nvSpPr>
              <p:spPr>
                <a:xfrm>
                  <a:off x="3857620" y="3429000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Rettangolo 36"/>
                <p:cNvSpPr/>
                <p:nvPr/>
              </p:nvSpPr>
              <p:spPr>
                <a:xfrm>
                  <a:off x="4500562" y="3429000"/>
                  <a:ext cx="642943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Rettangolo 37"/>
                <p:cNvSpPr/>
                <p:nvPr/>
              </p:nvSpPr>
              <p:spPr>
                <a:xfrm>
                  <a:off x="5143504" y="3429000"/>
                  <a:ext cx="642942" cy="642942"/>
                </a:xfrm>
                <a:prstGeom prst="rect">
                  <a:avLst/>
                </a:prstGeom>
                <a:solidFill>
                  <a:sysClr val="window" lastClr="FFFFFF"/>
                </a:solidFill>
                <a:ln w="42500" cap="flat" cmpd="sng" algn="ctr">
                  <a:solidFill>
                    <a:srgbClr val="F07F09"/>
                  </a:solidFill>
                  <a:prstDash val="solid"/>
                </a:ln>
                <a:effectLst/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7" name="Freccia a destra 40"/>
              <p:cNvSpPr/>
              <p:nvPr/>
            </p:nvSpPr>
            <p:spPr>
              <a:xfrm>
                <a:off x="1348484" y="1945850"/>
                <a:ext cx="1643064" cy="500062"/>
              </a:xfrm>
              <a:prstGeom prst="rightArrow">
                <a:avLst/>
              </a:prstGeom>
              <a:solidFill>
                <a:srgbClr val="FF0000"/>
              </a:solidFill>
              <a:ln w="425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8" name="CasellaDiTesto 43"/>
              <p:cNvSpPr txBox="1">
                <a:spLocks noChangeArrowheads="1"/>
              </p:cNvSpPr>
              <p:nvPr/>
            </p:nvSpPr>
            <p:spPr bwMode="auto">
              <a:xfrm>
                <a:off x="-528294" y="1272214"/>
                <a:ext cx="3552396" cy="595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b="1" dirty="0" smtClean="0">
                    <a:solidFill>
                      <a:srgbClr val="FF0000"/>
                    </a:solidFill>
                    <a:latin typeface="Verdana" pitchFamily="34" charset="0"/>
                  </a:rPr>
                  <a:t>Requesting TS</a:t>
                </a:r>
                <a:r>
                  <a:rPr lang="en-US" sz="1000" dirty="0" smtClean="0">
                    <a:latin typeface="Verdana" pitchFamily="34" charset="0"/>
                  </a:rPr>
                  <a:t>: </a:t>
                </a:r>
                <a:r>
                  <a:rPr lang="en-US" sz="1000" b="1" dirty="0">
                    <a:latin typeface="Verdana" pitchFamily="34" charset="0"/>
                  </a:rPr>
                  <a:t>1</a:t>
                </a:r>
                <a:endParaRPr lang="it-IT" sz="1000" b="1" dirty="0">
                  <a:latin typeface="Verdana" pitchFamily="34" charset="0"/>
                </a:endParaRPr>
              </a:p>
            </p:txBody>
          </p:sp>
          <p:sp>
            <p:nvSpPr>
              <p:cNvPr id="299" name="Freccia in giù 44"/>
              <p:cNvSpPr/>
              <p:nvPr/>
            </p:nvSpPr>
            <p:spPr>
              <a:xfrm>
                <a:off x="4287633" y="3849159"/>
                <a:ext cx="214312" cy="428625"/>
              </a:xfrm>
              <a:prstGeom prst="downArrow">
                <a:avLst/>
              </a:prstGeom>
              <a:solidFill>
                <a:srgbClr val="FF0000"/>
              </a:solidFill>
              <a:ln w="425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0" name="Freccia in giù 45"/>
              <p:cNvSpPr/>
              <p:nvPr/>
            </p:nvSpPr>
            <p:spPr>
              <a:xfrm>
                <a:off x="4930570" y="3849159"/>
                <a:ext cx="214313" cy="428625"/>
              </a:xfrm>
              <a:prstGeom prst="downArrow">
                <a:avLst/>
              </a:prstGeom>
              <a:solidFill>
                <a:srgbClr val="FF0000"/>
              </a:solidFill>
              <a:ln w="425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1" name="Freccia in giù 46"/>
              <p:cNvSpPr/>
              <p:nvPr/>
            </p:nvSpPr>
            <p:spPr>
              <a:xfrm>
                <a:off x="6216445" y="3849159"/>
                <a:ext cx="214313" cy="428625"/>
              </a:xfrm>
              <a:prstGeom prst="downArrow">
                <a:avLst/>
              </a:prstGeom>
              <a:solidFill>
                <a:srgbClr val="FF0000"/>
              </a:solidFill>
              <a:ln w="42500" cap="flat" cmpd="sng" algn="ctr">
                <a:noFill/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302" name="Group 301"/>
              <p:cNvGrpSpPr/>
              <p:nvPr/>
            </p:nvGrpSpPr>
            <p:grpSpPr>
              <a:xfrm>
                <a:off x="7926183" y="903162"/>
                <a:ext cx="258596" cy="2573337"/>
                <a:chOff x="9209083" y="23980802"/>
                <a:chExt cx="5857875" cy="2573337"/>
              </a:xfrm>
            </p:grpSpPr>
            <p:cxnSp>
              <p:nvCxnSpPr>
                <p:cNvPr id="310" name="Connettore 1 56"/>
                <p:cNvCxnSpPr/>
                <p:nvPr/>
              </p:nvCxnSpPr>
              <p:spPr>
                <a:xfrm rot="10800000">
                  <a:off x="9209083" y="23980802"/>
                  <a:ext cx="58578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Connettore 1 61"/>
                <p:cNvCxnSpPr/>
                <p:nvPr/>
              </p:nvCxnSpPr>
              <p:spPr>
                <a:xfrm rot="10800000">
                  <a:off x="9209083" y="24623739"/>
                  <a:ext cx="58578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Connettore 1 62"/>
                <p:cNvCxnSpPr/>
                <p:nvPr/>
              </p:nvCxnSpPr>
              <p:spPr>
                <a:xfrm rot="10800000">
                  <a:off x="9209083" y="25268264"/>
                  <a:ext cx="58578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Connettore 1 63"/>
                <p:cNvCxnSpPr/>
                <p:nvPr/>
              </p:nvCxnSpPr>
              <p:spPr>
                <a:xfrm rot="10800000">
                  <a:off x="9209083" y="25911202"/>
                  <a:ext cx="58578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Connettore 1 64"/>
                <p:cNvCxnSpPr/>
                <p:nvPr/>
              </p:nvCxnSpPr>
              <p:spPr>
                <a:xfrm rot="10800000">
                  <a:off x="9209083" y="26554139"/>
                  <a:ext cx="585787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3" name="Rettangolo 68"/>
              <p:cNvSpPr>
                <a:spLocks noChangeArrowheads="1"/>
              </p:cNvSpPr>
              <p:nvPr/>
            </p:nvSpPr>
            <p:spPr bwMode="auto">
              <a:xfrm>
                <a:off x="7999457" y="690435"/>
                <a:ext cx="718302" cy="598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b="1" dirty="0">
                    <a:latin typeface="Verdana" pitchFamily="34" charset="0"/>
                  </a:rPr>
                  <a:t>1</a:t>
                </a:r>
                <a:endParaRPr lang="it-IT" sz="800" b="1" dirty="0">
                  <a:latin typeface="Verdana" pitchFamily="34" charset="0"/>
                </a:endParaRPr>
              </a:p>
            </p:txBody>
          </p:sp>
          <p:sp>
            <p:nvSpPr>
              <p:cNvPr id="304" name="Rettangolo 69"/>
              <p:cNvSpPr>
                <a:spLocks noChangeArrowheads="1"/>
              </p:cNvSpPr>
              <p:nvPr/>
            </p:nvSpPr>
            <p:spPr bwMode="auto">
              <a:xfrm>
                <a:off x="8010590" y="1333374"/>
                <a:ext cx="696022" cy="598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dirty="0">
                    <a:latin typeface="Verdana" pitchFamily="34" charset="0"/>
                  </a:rPr>
                  <a:t>0</a:t>
                </a:r>
                <a:endParaRPr lang="it-IT" sz="800" dirty="0">
                  <a:latin typeface="Verdana" pitchFamily="34" charset="0"/>
                </a:endParaRPr>
              </a:p>
            </p:txBody>
          </p:sp>
          <p:sp>
            <p:nvSpPr>
              <p:cNvPr id="305" name="Rettangolo 70"/>
              <p:cNvSpPr>
                <a:spLocks noChangeArrowheads="1"/>
              </p:cNvSpPr>
              <p:nvPr/>
            </p:nvSpPr>
            <p:spPr bwMode="auto">
              <a:xfrm>
                <a:off x="8010590" y="1976310"/>
                <a:ext cx="696022" cy="598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dirty="0">
                    <a:latin typeface="Verdana" pitchFamily="34" charset="0"/>
                  </a:rPr>
                  <a:t>0</a:t>
                </a:r>
                <a:endParaRPr lang="it-IT" sz="800" dirty="0">
                  <a:latin typeface="Verdana" pitchFamily="34" charset="0"/>
                </a:endParaRPr>
              </a:p>
            </p:txBody>
          </p:sp>
          <p:sp>
            <p:nvSpPr>
              <p:cNvPr id="306" name="Rettangolo 71"/>
              <p:cNvSpPr>
                <a:spLocks noChangeArrowheads="1"/>
              </p:cNvSpPr>
              <p:nvPr/>
            </p:nvSpPr>
            <p:spPr bwMode="auto">
              <a:xfrm>
                <a:off x="8010590" y="2619247"/>
                <a:ext cx="696022" cy="598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dirty="0">
                    <a:latin typeface="Verdana" pitchFamily="34" charset="0"/>
                  </a:rPr>
                  <a:t>0</a:t>
                </a:r>
                <a:endParaRPr lang="it-IT" sz="800" dirty="0">
                  <a:latin typeface="Verdana" pitchFamily="34" charset="0"/>
                </a:endParaRPr>
              </a:p>
            </p:txBody>
          </p:sp>
          <p:sp>
            <p:nvSpPr>
              <p:cNvPr id="307" name="Rettangolo 72"/>
              <p:cNvSpPr>
                <a:spLocks noChangeArrowheads="1"/>
              </p:cNvSpPr>
              <p:nvPr/>
            </p:nvSpPr>
            <p:spPr bwMode="auto">
              <a:xfrm>
                <a:off x="8010590" y="3262186"/>
                <a:ext cx="696022" cy="598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dirty="0">
                    <a:latin typeface="Verdana" pitchFamily="34" charset="0"/>
                  </a:rPr>
                  <a:t>0</a:t>
                </a:r>
                <a:endParaRPr lang="it-IT" sz="800" dirty="0">
                  <a:latin typeface="Verdana" pitchFamily="34" charset="0"/>
                </a:endParaRPr>
              </a:p>
            </p:txBody>
          </p:sp>
          <p:sp>
            <p:nvSpPr>
              <p:cNvPr id="308" name="CasellaDiTesto 47"/>
              <p:cNvSpPr txBox="1">
                <a:spLocks noChangeArrowheads="1"/>
              </p:cNvSpPr>
              <p:nvPr/>
            </p:nvSpPr>
            <p:spPr bwMode="auto">
              <a:xfrm>
                <a:off x="3493000" y="4722852"/>
                <a:ext cx="2571671" cy="558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00" i="1" dirty="0" smtClean="0">
                    <a:latin typeface="Verdana" pitchFamily="34" charset="0"/>
                  </a:rPr>
                  <a:t>Active Column</a:t>
                </a:r>
              </a:p>
            </p:txBody>
          </p:sp>
          <p:sp>
            <p:nvSpPr>
              <p:cNvPr id="309" name="Rectangle 308"/>
              <p:cNvSpPr/>
              <p:nvPr/>
            </p:nvSpPr>
            <p:spPr bwMode="auto">
              <a:xfrm>
                <a:off x="4067944" y="404664"/>
                <a:ext cx="642942" cy="4370989"/>
              </a:xfrm>
              <a:prstGeom prst="rect">
                <a:avLst/>
              </a:prstGeom>
              <a:solidFill>
                <a:srgbClr val="1A054F">
                  <a:alpha val="27843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863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82" name="Gruppo 137"/>
            <p:cNvGrpSpPr/>
            <p:nvPr/>
          </p:nvGrpSpPr>
          <p:grpSpPr>
            <a:xfrm>
              <a:off x="7020272" y="1072481"/>
              <a:ext cx="1872208" cy="1296144"/>
              <a:chOff x="7164288" y="836712"/>
              <a:chExt cx="1872208" cy="1296144"/>
            </a:xfrm>
          </p:grpSpPr>
          <p:sp>
            <p:nvSpPr>
              <p:cNvPr id="285" name="Rettangolo 65"/>
              <p:cNvSpPr/>
              <p:nvPr/>
            </p:nvSpPr>
            <p:spPr>
              <a:xfrm>
                <a:off x="7164288" y="836712"/>
                <a:ext cx="1872208" cy="129614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 sz="1050" dirty="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sp>
            <p:nvSpPr>
              <p:cNvPr id="286" name="Triangolo isoscele 67"/>
              <p:cNvSpPr/>
              <p:nvPr/>
            </p:nvSpPr>
            <p:spPr bwMode="auto">
              <a:xfrm rot="5400000">
                <a:off x="7267068" y="959379"/>
                <a:ext cx="184619" cy="133073"/>
              </a:xfrm>
              <a:prstGeom prst="triangle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Triangolo isoscele 68"/>
              <p:cNvSpPr/>
              <p:nvPr/>
            </p:nvSpPr>
            <p:spPr bwMode="auto">
              <a:xfrm rot="5400000">
                <a:off x="7267068" y="1263756"/>
                <a:ext cx="184619" cy="133073"/>
              </a:xfrm>
              <a:prstGeom prst="triangle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Triangolo isoscele 69"/>
              <p:cNvSpPr/>
              <p:nvPr/>
            </p:nvSpPr>
            <p:spPr bwMode="auto">
              <a:xfrm rot="5400000">
                <a:off x="7267068" y="1568133"/>
                <a:ext cx="184619" cy="133073"/>
              </a:xfrm>
              <a:prstGeom prst="triangle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Rettangolo 70"/>
              <p:cNvSpPr/>
              <p:nvPr/>
            </p:nvSpPr>
            <p:spPr>
              <a:xfrm>
                <a:off x="7523498" y="922946"/>
                <a:ext cx="456253" cy="21099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Rettangolo 71"/>
              <p:cNvSpPr/>
              <p:nvPr/>
            </p:nvSpPr>
            <p:spPr>
              <a:xfrm>
                <a:off x="7523498" y="1230646"/>
                <a:ext cx="456253" cy="21099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Rettangolo 72"/>
              <p:cNvSpPr/>
              <p:nvPr/>
            </p:nvSpPr>
            <p:spPr>
              <a:xfrm>
                <a:off x="7523498" y="1538346"/>
                <a:ext cx="456253" cy="21099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2" name="Trapezio 73"/>
              <p:cNvSpPr/>
              <p:nvPr/>
            </p:nvSpPr>
            <p:spPr>
              <a:xfrm rot="5400000">
                <a:off x="7770412" y="1410940"/>
                <a:ext cx="743513" cy="124260"/>
              </a:xfrm>
              <a:prstGeom prst="trapezoid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Rettangolo 74"/>
              <p:cNvSpPr/>
              <p:nvPr/>
            </p:nvSpPr>
            <p:spPr>
              <a:xfrm>
                <a:off x="8338492" y="1290026"/>
                <a:ext cx="625996" cy="365300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4" name="Triangolo isoscele 135"/>
              <p:cNvSpPr/>
              <p:nvPr/>
            </p:nvSpPr>
            <p:spPr bwMode="auto">
              <a:xfrm rot="5400000">
                <a:off x="7267898" y="1874611"/>
                <a:ext cx="184619" cy="133073"/>
              </a:xfrm>
              <a:prstGeom prst="triangle">
                <a:avLst/>
              </a:prstGeom>
              <a:solidFill>
                <a:srgbClr val="F79646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5" name="Rettangolo 136"/>
              <p:cNvSpPr/>
              <p:nvPr/>
            </p:nvSpPr>
            <p:spPr>
              <a:xfrm>
                <a:off x="7524328" y="1844824"/>
                <a:ext cx="456253" cy="21099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5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3" name="CasellaDiTesto 138"/>
            <p:cNvSpPr txBox="1"/>
            <p:nvPr/>
          </p:nvSpPr>
          <p:spPr>
            <a:xfrm>
              <a:off x="6946961" y="2368625"/>
              <a:ext cx="20456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None/>
              </a:pPr>
              <a:r>
                <a:rPr lang="en-US" sz="1400" b="1" dirty="0" smtClean="0"/>
                <a:t>Encoding &amp; </a:t>
              </a:r>
              <a:r>
                <a:rPr lang="en-US" sz="1400" b="1" dirty="0" err="1" smtClean="0"/>
                <a:t>Dequeuing</a:t>
              </a:r>
              <a:r>
                <a:rPr lang="en-US" sz="1400" b="1" dirty="0" smtClean="0"/>
                <a:t> </a:t>
              </a:r>
              <a:br>
                <a:rPr lang="en-US" sz="1400" b="1" dirty="0" smtClean="0"/>
              </a:br>
              <a:r>
                <a:rPr lang="en-US" sz="1400" b="1" dirty="0" smtClean="0"/>
                <a:t>System</a:t>
              </a:r>
              <a:endParaRPr lang="it-IT" sz="1400" b="1" dirty="0"/>
            </a:p>
          </p:txBody>
        </p:sp>
        <p:sp>
          <p:nvSpPr>
            <p:cNvPr id="284" name="CasellaDiTesto 139"/>
            <p:cNvSpPr txBox="1"/>
            <p:nvPr/>
          </p:nvSpPr>
          <p:spPr>
            <a:xfrm>
              <a:off x="5561078" y="764704"/>
              <a:ext cx="770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None/>
              </a:pPr>
              <a:r>
                <a:rPr lang="en-US" sz="1400" b="1" dirty="0" smtClean="0"/>
                <a:t>Matrix</a:t>
              </a:r>
              <a:endParaRPr lang="it-IT" sz="1400" b="1" dirty="0"/>
            </a:p>
          </p:txBody>
        </p:sp>
      </p:grpSp>
      <p:sp>
        <p:nvSpPr>
          <p:cNvPr id="278" name="Rettangolo 140"/>
          <p:cNvSpPr/>
          <p:nvPr/>
        </p:nvSpPr>
        <p:spPr>
          <a:xfrm>
            <a:off x="2006352" y="4129409"/>
            <a:ext cx="2304256" cy="52937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sz="1400" b="1" dirty="0" smtClean="0">
                <a:latin typeface="Calibri"/>
                <a:cs typeface="Calibri"/>
              </a:rPr>
              <a:t>TRIGGERED MODE</a:t>
            </a:r>
            <a:endParaRPr lang="it-IT" sz="1400" b="1" dirty="0" smtClean="0">
              <a:latin typeface="Calibri"/>
              <a:cs typeface="Calibri"/>
            </a:endParaRPr>
          </a:p>
          <a:p>
            <a:pPr algn="r">
              <a:buNone/>
            </a:pPr>
            <a:r>
              <a:rPr lang="it-IT" sz="1200" b="1" dirty="0" smtClean="0">
                <a:latin typeface="Calibri"/>
                <a:cs typeface="Calibri"/>
              </a:rPr>
              <a:t>Pixel </a:t>
            </a:r>
            <a:r>
              <a:rPr lang="it-IT" sz="1200" b="1" dirty="0" err="1" smtClean="0">
                <a:latin typeface="Calibri"/>
                <a:cs typeface="Calibri"/>
              </a:rPr>
              <a:t>latches</a:t>
            </a:r>
            <a:r>
              <a:rPr lang="it-IT" sz="1200" b="1" dirty="0" smtClean="0">
                <a:latin typeface="Calibri"/>
                <a:cs typeface="Calibri"/>
              </a:rPr>
              <a:t> </a:t>
            </a:r>
            <a:r>
              <a:rPr lang="it-IT" sz="1200" b="1" dirty="0" err="1" smtClean="0">
                <a:latin typeface="Calibri"/>
                <a:cs typeface="Calibri"/>
              </a:rPr>
              <a:t>as</a:t>
            </a:r>
            <a:r>
              <a:rPr lang="it-IT" sz="1200" b="1" dirty="0" smtClean="0">
                <a:latin typeface="Calibri"/>
                <a:cs typeface="Calibri"/>
              </a:rPr>
              <a:t> </a:t>
            </a:r>
            <a:r>
              <a:rPr lang="it-IT" sz="1200" b="1" dirty="0" err="1" smtClean="0">
                <a:latin typeface="Calibri"/>
                <a:cs typeface="Calibri"/>
              </a:rPr>
              <a:t>latency</a:t>
            </a:r>
            <a:r>
              <a:rPr lang="it-IT" sz="1200" b="1" dirty="0" smtClean="0">
                <a:latin typeface="Calibri"/>
                <a:cs typeface="Calibri"/>
              </a:rPr>
              <a:t> </a:t>
            </a:r>
            <a:r>
              <a:rPr lang="it-IT" sz="1200" b="1" dirty="0" err="1" smtClean="0">
                <a:latin typeface="Calibri"/>
                <a:cs typeface="Calibri"/>
              </a:rPr>
              <a:t>buffers</a:t>
            </a:r>
            <a:endParaRPr lang="it-IT" sz="1200" b="1" dirty="0" smtClean="0">
              <a:latin typeface="Calibri"/>
              <a:cs typeface="Calibri"/>
            </a:endParaRPr>
          </a:p>
        </p:txBody>
      </p:sp>
      <p:sp>
        <p:nvSpPr>
          <p:cNvPr id="279" name="Rettangolo 141"/>
          <p:cNvSpPr/>
          <p:nvPr/>
        </p:nvSpPr>
        <p:spPr>
          <a:xfrm>
            <a:off x="7086600" y="4111823"/>
            <a:ext cx="183569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200" b="1" dirty="0" smtClean="0">
                <a:latin typeface="Arial"/>
                <a:cs typeface="Arial"/>
              </a:rPr>
              <a:t>DATA PUSH MODE</a:t>
            </a:r>
            <a:endParaRPr lang="it-IT" sz="1200" b="1" dirty="0" smtClean="0">
              <a:latin typeface="Arial"/>
              <a:cs typeface="Arial"/>
            </a:endParaRPr>
          </a:p>
        </p:txBody>
      </p:sp>
      <p:sp>
        <p:nvSpPr>
          <p:cNvPr id="280" name="CasellaDiTesto 145"/>
          <p:cNvSpPr txBox="1"/>
          <p:nvPr/>
        </p:nvSpPr>
        <p:spPr>
          <a:xfrm>
            <a:off x="6966520" y="5887218"/>
            <a:ext cx="158417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 smtClean="0">
                <a:latin typeface="Calibri"/>
                <a:cs typeface="Calibri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130 MHz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hit rate.</a:t>
            </a:r>
          </a:p>
        </p:txBody>
      </p:sp>
      <p:sp>
        <p:nvSpPr>
          <p:cNvPr id="356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391400" cy="762000"/>
          </a:xfrm>
        </p:spPr>
        <p:txBody>
          <a:bodyPr/>
          <a:lstStyle/>
          <a:p>
            <a:r>
              <a:rPr lang="en-US" sz="2800" dirty="0" smtClean="0"/>
              <a:t>New Pixel Readout Architecture Features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91700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2803289" cy="183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502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en-US" sz="1700" dirty="0" smtClean="0">
                <a:solidFill>
                  <a:schemeClr val="accent2"/>
                </a:solidFill>
                <a:latin typeface="+mn-lt"/>
              </a:rPr>
              <a:t>Small </a:t>
            </a:r>
            <a:r>
              <a:rPr lang="en-US" sz="1700" dirty="0">
                <a:solidFill>
                  <a:schemeClr val="accent2"/>
                </a:solidFill>
                <a:latin typeface="+mn-lt"/>
              </a:rPr>
              <a:t>N-well collecting diodes with small input capacitance and low power c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onsumption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 marL="285750" indent="-285750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it-IT" sz="1700" dirty="0" smtClean="0">
                <a:solidFill>
                  <a:schemeClr val="accent2"/>
                </a:solidFill>
                <a:latin typeface="+mn-lt"/>
              </a:rPr>
              <a:t>The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forth-well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prevents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charge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stealing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by the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parasitic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N-wells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(</a:t>
            </a:r>
            <a:r>
              <a:rPr lang="it-IT" sz="1700" dirty="0">
                <a:solidFill>
                  <a:schemeClr val="accent2"/>
                </a:solidFill>
                <a:latin typeface="+mn-lt"/>
                <a:sym typeface="Wingdings" charset="0"/>
              </a:rPr>
              <a:t>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efficiency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benefit).</a:t>
            </a:r>
          </a:p>
          <a:p>
            <a:pPr marL="285750" indent="-285750" eaLnBrk="1" hangingPunct="1">
              <a:buClr>
                <a:schemeClr val="tx1"/>
              </a:buClr>
              <a:buFont typeface="Wingdings" charset="2"/>
              <a:buChar char="Ø"/>
            </a:pPr>
            <a:r>
              <a:rPr lang="it-IT" sz="1700" dirty="0" err="1" smtClean="0">
                <a:solidFill>
                  <a:schemeClr val="accent2"/>
                </a:solidFill>
                <a:latin typeface="+mn-lt"/>
              </a:rPr>
              <a:t>Same</a:t>
            </a:r>
            <a:r>
              <a:rPr lang="it-IT" sz="1700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analog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and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digital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architecture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1700" dirty="0" err="1">
                <a:solidFill>
                  <a:schemeClr val="accent2"/>
                </a:solidFill>
                <a:latin typeface="+mn-lt"/>
              </a:rPr>
              <a:t>as</a:t>
            </a:r>
            <a:r>
              <a:rPr lang="it-IT" sz="1700" dirty="0">
                <a:solidFill>
                  <a:schemeClr val="accent2"/>
                </a:solidFill>
                <a:latin typeface="+mn-lt"/>
              </a:rPr>
              <a:t> APSEL chips, </a:t>
            </a:r>
            <a:r>
              <a:rPr lang="en-US" sz="1700" dirty="0">
                <a:solidFill>
                  <a:schemeClr val="accent2"/>
                </a:solidFill>
                <a:latin typeface="+mn-lt"/>
              </a:rPr>
              <a:t>to fit at best the high background rate of Layer0.</a:t>
            </a:r>
            <a:endParaRPr lang="it-IT" sz="1700" dirty="0">
              <a:solidFill>
                <a:schemeClr val="accent2"/>
              </a:solidFill>
              <a:latin typeface="+mn-lt"/>
            </a:endParaRPr>
          </a:p>
          <a:p>
            <a:pPr marL="285750" indent="-285750" eaLnBrk="1" hangingPunct="1">
              <a:lnSpc>
                <a:spcPct val="90000"/>
              </a:lnSpc>
              <a:buClr>
                <a:srgbClr val="FFE107"/>
              </a:buClr>
              <a:buFont typeface="Wingdings" charset="2"/>
              <a:buChar char="Ø"/>
            </a:pPr>
            <a:endParaRPr lang="it-IT" sz="17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628650"/>
          </a:xfrm>
        </p:spPr>
        <p:txBody>
          <a:bodyPr/>
          <a:lstStyle/>
          <a:p>
            <a:r>
              <a:rPr lang="en-US" b="0" dirty="0" smtClean="0">
                <a:solidFill>
                  <a:srgbClr val="FF3300"/>
                </a:solidFill>
              </a:rPr>
              <a:t>INMAPS developments for </a:t>
            </a:r>
            <a:r>
              <a:rPr lang="en-US" b="0" dirty="0" err="1" smtClean="0">
                <a:solidFill>
                  <a:srgbClr val="FF3300"/>
                </a:solidFill>
              </a:rPr>
              <a:t>SuperB</a:t>
            </a:r>
            <a:r>
              <a:rPr lang="en-US" b="0" dirty="0" smtClean="0">
                <a:solidFill>
                  <a:srgbClr val="FF3300"/>
                </a:solidFill>
              </a:rPr>
              <a:t> Layer0</a:t>
            </a:r>
            <a:endParaRPr lang="en-US" b="0" dirty="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0"/>
            <a:ext cx="3319737" cy="3200400"/>
          </a:xfrm>
          <a:prstGeom prst="rect">
            <a:avLst/>
          </a:prstGeom>
        </p:spPr>
      </p:pic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7010400" y="3144559"/>
            <a:ext cx="2057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400" dirty="0" smtClean="0">
                <a:cs typeface="+mn-cs"/>
              </a:rPr>
              <a:t>3x3 analog matrices with different diodes configurations</a:t>
            </a:r>
          </a:p>
        </p:txBody>
      </p:sp>
      <p:pic>
        <p:nvPicPr>
          <p:cNvPr id="29" name="Picture 32" descr="INMAPS_5x5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83149"/>
            <a:ext cx="2209800" cy="208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114800" y="6242446"/>
            <a:ext cx="2362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400" dirty="0" smtClean="0">
                <a:cs typeface="+mn-cs"/>
              </a:rPr>
              <a:t>INMAPS Chip (5x5 mm</a:t>
            </a:r>
            <a:r>
              <a:rPr lang="en-US" sz="1400" baseline="30000" dirty="0" smtClean="0">
                <a:cs typeface="+mn-cs"/>
              </a:rPr>
              <a:t>2</a:t>
            </a:r>
            <a:r>
              <a:rPr lang="en-US" sz="1400" dirty="0" smtClean="0">
                <a:cs typeface="+mn-cs"/>
              </a:rPr>
              <a:t>)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191000" y="3197423"/>
            <a:ext cx="266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400" dirty="0" smtClean="0">
                <a:cs typeface="+mn-cs"/>
              </a:rPr>
              <a:t>32x32 matrix with </a:t>
            </a:r>
            <a:r>
              <a:rPr lang="en-US" sz="1400" dirty="0" err="1" smtClean="0">
                <a:cs typeface="+mn-cs"/>
              </a:rPr>
              <a:t>sparsified</a:t>
            </a:r>
            <a:r>
              <a:rPr lang="en-US" sz="1400" dirty="0" smtClean="0">
                <a:cs typeface="+mn-cs"/>
              </a:rPr>
              <a:t> digital readout architecture</a:t>
            </a:r>
            <a:endParaRPr lang="en-US" sz="1400" dirty="0">
              <a:cs typeface="+mn-cs"/>
            </a:endParaRPr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 flipH="1">
            <a:off x="5943600" y="3502223"/>
            <a:ext cx="1066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4648200" y="3730823"/>
            <a:ext cx="152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" name="Picture 11" descr="image0118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r="7589" b="6130"/>
          <a:stretch/>
        </p:blipFill>
        <p:spPr bwMode="auto">
          <a:xfrm>
            <a:off x="6934199" y="4233945"/>
            <a:ext cx="2071805" cy="185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36"/>
          <p:cNvSpPr>
            <a:spLocks noChangeShapeType="1"/>
          </p:cNvSpPr>
          <p:nvPr/>
        </p:nvSpPr>
        <p:spPr bwMode="auto">
          <a:xfrm flipH="1">
            <a:off x="6400800" y="3578423"/>
            <a:ext cx="6096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6781800" y="6245423"/>
            <a:ext cx="23622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cs typeface="+mn-cs"/>
              </a:rPr>
              <a:t>First chips under test now </a:t>
            </a:r>
          </a:p>
        </p:txBody>
      </p:sp>
      <p:pic>
        <p:nvPicPr>
          <p:cNvPr id="18" name="Picture 4" descr="inmaps se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800600" y="1905000"/>
            <a:ext cx="1631090" cy="1143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4362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21" t="9867" r="1001" b="4743"/>
          <a:stretch/>
        </p:blipFill>
        <p:spPr>
          <a:xfrm>
            <a:off x="609600" y="685800"/>
            <a:ext cx="84582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4953000" cy="685800"/>
          </a:xfrm>
        </p:spPr>
        <p:txBody>
          <a:bodyPr/>
          <a:lstStyle/>
          <a:p>
            <a:r>
              <a:rPr lang="en-US" sz="2800" dirty="0" smtClean="0"/>
              <a:t>INMAPS CELL</a:t>
            </a:r>
            <a:endParaRPr lang="en-US" sz="2800" dirty="0"/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09600" y="1216223"/>
            <a:ext cx="129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sz="1400" dirty="0" smtClean="0">
                <a:solidFill>
                  <a:srgbClr val="000090"/>
                </a:solidFill>
                <a:cs typeface="+mn-cs"/>
              </a:rPr>
              <a:t>1.5 x 1.5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cs typeface="+mn-cs"/>
              </a:rPr>
              <a:t>m</a:t>
            </a:r>
            <a:r>
              <a:rPr lang="en-US" sz="1400" baseline="30000" dirty="0" smtClean="0">
                <a:solidFill>
                  <a:srgbClr val="000090"/>
                </a:solidFill>
                <a:cs typeface="+mn-cs"/>
              </a:rPr>
              <a:t>2</a:t>
            </a:r>
            <a:endParaRPr lang="en-US" sz="1400" baseline="30000" dirty="0">
              <a:solidFill>
                <a:srgbClr val="000090"/>
              </a:solidFill>
              <a:cs typeface="+mn-cs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28600" y="5410200"/>
            <a:ext cx="1752600" cy="646331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dirty="0" smtClean="0"/>
              <a:t>See S. </a:t>
            </a:r>
            <a:r>
              <a:rPr lang="en-US" dirty="0" err="1" smtClean="0"/>
              <a:t>Zucca’s</a:t>
            </a:r>
            <a:r>
              <a:rPr lang="en-US" dirty="0" smtClean="0"/>
              <a:t> poster for more details on analog design</a:t>
            </a:r>
            <a:endParaRPr lang="it-IT" baseline="-25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6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162800" cy="762000"/>
          </a:xfrm>
        </p:spPr>
        <p:txBody>
          <a:bodyPr/>
          <a:lstStyle/>
          <a:p>
            <a:r>
              <a:rPr lang="en-US" sz="2800" dirty="0" smtClean="0"/>
              <a:t>INMAPS RESULTS: 3x3 analog matrix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953000" cy="1295400"/>
          </a:xfrm>
        </p:spPr>
        <p:txBody>
          <a:bodyPr/>
          <a:lstStyle/>
          <a:p>
            <a:r>
              <a:rPr lang="en-US" sz="1800" dirty="0" smtClean="0"/>
              <a:t>Noise and gain measured in 3x3 analog matrix in good agreement with PLS: </a:t>
            </a:r>
          </a:p>
          <a:p>
            <a:pPr lvl="1"/>
            <a:r>
              <a:rPr lang="en-US" sz="1600" dirty="0" smtClean="0"/>
              <a:t>ENC = 30 e- (~20% dispersion) </a:t>
            </a:r>
          </a:p>
          <a:p>
            <a:pPr lvl="1"/>
            <a:r>
              <a:rPr lang="en-US" sz="1600" dirty="0"/>
              <a:t>G</a:t>
            </a:r>
            <a:r>
              <a:rPr lang="en-US" sz="1600" dirty="0" smtClean="0"/>
              <a:t>ain=920 mV/</a:t>
            </a:r>
            <a:r>
              <a:rPr lang="en-US" sz="1600" dirty="0" err="1" smtClean="0"/>
              <a:t>fC</a:t>
            </a:r>
            <a:r>
              <a:rPr lang="en-US" sz="1600" dirty="0" smtClean="0"/>
              <a:t>  (~10% dispersion)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848600" y="457200"/>
            <a:ext cx="1295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Preliminary </a:t>
            </a:r>
            <a:endParaRPr lang="en-US" sz="1600" b="1" baseline="300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60" y="4343400"/>
            <a:ext cx="3460940" cy="2349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402672"/>
            <a:ext cx="3352799" cy="2276867"/>
          </a:xfrm>
          <a:prstGeom prst="rect">
            <a:avLst/>
          </a:prstGeom>
        </p:spPr>
      </p:pic>
      <p:sp>
        <p:nvSpPr>
          <p:cNvPr id="16" name="Text Box 117"/>
          <p:cNvSpPr txBox="1">
            <a:spLocks noChangeArrowheads="1"/>
          </p:cNvSpPr>
          <p:nvPr/>
        </p:nvSpPr>
        <p:spPr bwMode="auto">
          <a:xfrm>
            <a:off x="4800600" y="4267200"/>
            <a:ext cx="2743200" cy="318036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3CC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600" b="1" baseline="30000" dirty="0">
                <a:sym typeface="Symbol" charset="0"/>
              </a:rPr>
              <a:t>90</a:t>
            </a:r>
            <a:r>
              <a:rPr lang="en-US" sz="1600" b="1" dirty="0">
                <a:sym typeface="Symbol" charset="0"/>
              </a:rPr>
              <a:t>Sr </a:t>
            </a:r>
            <a:r>
              <a:rPr lang="en-US" sz="1600" b="1" dirty="0" smtClean="0">
                <a:sym typeface="Symbol" charset="0"/>
              </a:rPr>
              <a:t>e- - Chip1</a:t>
            </a:r>
            <a:endParaRPr lang="en-US" b="1" dirty="0">
              <a:sym typeface="Symbol" charset="0"/>
            </a:endParaRPr>
          </a:p>
        </p:txBody>
      </p:sp>
      <p:sp>
        <p:nvSpPr>
          <p:cNvPr id="17" name="Text Box 117"/>
          <p:cNvSpPr txBox="1">
            <a:spLocks noChangeArrowheads="1"/>
          </p:cNvSpPr>
          <p:nvPr/>
        </p:nvSpPr>
        <p:spPr bwMode="auto">
          <a:xfrm>
            <a:off x="533401" y="4330164"/>
            <a:ext cx="1752599" cy="318036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3CC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600" b="1" baseline="30000" dirty="0" smtClean="0">
                <a:sym typeface="Symbol" charset="0"/>
              </a:rPr>
              <a:t>55</a:t>
            </a:r>
            <a:r>
              <a:rPr lang="en-US" sz="1600" b="1" dirty="0" smtClean="0">
                <a:sym typeface="Symbol" charset="0"/>
              </a:rPr>
              <a:t>Fe </a:t>
            </a:r>
            <a:r>
              <a:rPr lang="en-US" sz="1600" b="1" dirty="0" smtClean="0">
                <a:latin typeface="Symbol" charset="2"/>
                <a:cs typeface="Symbol" charset="2"/>
                <a:sym typeface="Symbol" charset="0"/>
              </a:rPr>
              <a:t>g</a:t>
            </a:r>
            <a:r>
              <a:rPr lang="en-US" sz="1600" b="1" dirty="0" smtClean="0">
                <a:sym typeface="Symbol" charset="0"/>
              </a:rPr>
              <a:t> – Chip1 </a:t>
            </a:r>
            <a:endParaRPr lang="en-US" sz="1600" b="1" dirty="0">
              <a:sym typeface="Symbol" charset="0"/>
            </a:endParaRPr>
          </a:p>
        </p:txBody>
      </p:sp>
      <p:sp>
        <p:nvSpPr>
          <p:cNvPr id="18" name="Text Box 122"/>
          <p:cNvSpPr txBox="1">
            <a:spLocks noChangeArrowheads="1"/>
          </p:cNvSpPr>
          <p:nvPr/>
        </p:nvSpPr>
        <p:spPr bwMode="auto">
          <a:xfrm>
            <a:off x="7010400" y="6553200"/>
            <a:ext cx="1552575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  <a:sym typeface="Symbol" charset="0"/>
              </a:rPr>
              <a:t>Cluster signal (mV)</a:t>
            </a:r>
          </a:p>
        </p:txBody>
      </p:sp>
      <p:sp>
        <p:nvSpPr>
          <p:cNvPr id="19" name="Text Box 122"/>
          <p:cNvSpPr txBox="1">
            <a:spLocks noChangeArrowheads="1"/>
          </p:cNvSpPr>
          <p:nvPr/>
        </p:nvSpPr>
        <p:spPr bwMode="auto">
          <a:xfrm>
            <a:off x="2362200" y="6553200"/>
            <a:ext cx="1552575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  <a:sym typeface="Symbol" charset="0"/>
              </a:rPr>
              <a:t>Pixel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  <a:sym typeface="Symbol" charset="0"/>
              </a:rPr>
              <a:t>signal (mV)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477000" y="4325779"/>
            <a:ext cx="990600" cy="246221"/>
          </a:xfrm>
          <a:prstGeom prst="rect">
            <a:avLst/>
          </a:prstGeom>
          <a:solidFill>
            <a:srgbClr val="D2D2F4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5 </a:t>
            </a:r>
            <a:r>
              <a:rPr lang="en-US" sz="1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m </a:t>
            </a:r>
            <a:r>
              <a:rPr lang="en-US" sz="1000" b="1" dirty="0" err="1" smtClean="0">
                <a:solidFill>
                  <a:srgbClr val="FF0000"/>
                </a:solidFill>
                <a:latin typeface="Arial"/>
                <a:cs typeface="Arial"/>
              </a:rPr>
              <a:t>epi</a:t>
            </a:r>
            <a:r>
              <a:rPr lang="en-US" sz="1000" b="1" dirty="0" smtClean="0">
                <a:solidFill>
                  <a:srgbClr val="FF0000"/>
                </a:solidFill>
                <a:latin typeface="Arial"/>
                <a:cs typeface="Arial"/>
              </a:rPr>
              <a:t> layer</a:t>
            </a:r>
            <a:endParaRPr lang="en-US" sz="1000" b="1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762000"/>
            <a:ext cx="3505200" cy="1981200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28600" y="2362200"/>
            <a:ext cx="548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 smtClean="0"/>
              <a:t>Response to radioactive source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743200"/>
            <a:ext cx="1469019" cy="967546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04800" y="36576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600" b="1" baseline="30000" dirty="0" smtClean="0">
                <a:sym typeface="Symbol" charset="0"/>
              </a:rPr>
              <a:t>90</a:t>
            </a:r>
            <a:r>
              <a:rPr lang="en-US" sz="1600" b="1" dirty="0" smtClean="0">
                <a:sym typeface="Symbol" charset="0"/>
              </a:rPr>
              <a:t>Sr e- </a:t>
            </a:r>
            <a:r>
              <a:rPr lang="en-US" sz="1600" dirty="0" smtClean="0"/>
              <a:t>signal cluster: MPV ~ 300 e-,  compatible with 5 um </a:t>
            </a:r>
            <a:r>
              <a:rPr lang="en-US" sz="1600" dirty="0" err="1" smtClean="0"/>
              <a:t>epi</a:t>
            </a:r>
            <a:r>
              <a:rPr lang="en-US" sz="1600" dirty="0" smtClean="0"/>
              <a:t> layer of first chips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chips with 12 um </a:t>
            </a:r>
            <a:r>
              <a:rPr lang="en-US" sz="1600" dirty="0" err="1" smtClean="0">
                <a:solidFill>
                  <a:srgbClr val="FF0000"/>
                </a:solidFill>
              </a:rPr>
              <a:t>epi</a:t>
            </a:r>
            <a:r>
              <a:rPr lang="en-US" sz="1600" dirty="0" smtClean="0">
                <a:solidFill>
                  <a:srgbClr val="FF0000"/>
                </a:solidFill>
              </a:rPr>
              <a:t> layer (standard &amp; high resistivity) available in June.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28600" y="2667000"/>
            <a:ext cx="7162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600" b="1" baseline="30000" dirty="0" smtClean="0">
                <a:sym typeface="Symbol" charset="0"/>
              </a:rPr>
              <a:t>55</a:t>
            </a:r>
            <a:r>
              <a:rPr lang="en-US" sz="1600" b="1" dirty="0" smtClean="0">
                <a:sym typeface="Symbol" charset="0"/>
              </a:rPr>
              <a:t>Fe </a:t>
            </a:r>
            <a:r>
              <a:rPr lang="en-US" sz="1800" b="1" dirty="0">
                <a:latin typeface="Symbol" charset="2"/>
                <a:cs typeface="Symbol" charset="2"/>
                <a:sym typeface="Symbol" charset="0"/>
              </a:rPr>
              <a:t>g</a:t>
            </a:r>
            <a:r>
              <a:rPr lang="en-US" sz="1600" dirty="0" smtClean="0"/>
              <a:t>: 5.9keV </a:t>
            </a:r>
            <a:r>
              <a:rPr lang="en-US" sz="1600" dirty="0" err="1" smtClean="0"/>
              <a:t>foto</a:t>
            </a:r>
            <a:r>
              <a:rPr lang="en-US" sz="1600" dirty="0" smtClean="0"/>
              <a:t> peak hardly visible due to very small diode area. </a:t>
            </a:r>
            <a:endParaRPr lang="en-US" sz="1600" dirty="0"/>
          </a:p>
          <a:p>
            <a:pPr lvl="1"/>
            <a:r>
              <a:rPr lang="en-US" sz="1200" dirty="0" smtClean="0"/>
              <a:t>Charge totally collected for </a:t>
            </a:r>
            <a:r>
              <a:rPr lang="en-US" sz="1200" dirty="0" smtClean="0">
                <a:latin typeface="Symbol" charset="2"/>
                <a:cs typeface="Symbol" charset="2"/>
              </a:rPr>
              <a:t>g</a:t>
            </a:r>
            <a:r>
              <a:rPr lang="en-US" sz="1200" dirty="0" smtClean="0"/>
              <a:t> interaction in the depleted volume below the diode. Partial collection elsewhere. End point (5.9 </a:t>
            </a:r>
            <a:r>
              <a:rPr lang="en-US" sz="1200" dirty="0" err="1" smtClean="0"/>
              <a:t>keV</a:t>
            </a:r>
            <a:r>
              <a:rPr lang="en-US" sz="1200" dirty="0" smtClean="0"/>
              <a:t> + 3 </a:t>
            </a:r>
            <a:r>
              <a:rPr lang="en-US" sz="1200" dirty="0" smtClean="0">
                <a:latin typeface="Symbol" charset="2"/>
                <a:cs typeface="Symbol" charset="2"/>
              </a:rPr>
              <a:t>s</a:t>
            </a:r>
            <a:r>
              <a:rPr lang="en-US" sz="1200" dirty="0" smtClean="0"/>
              <a:t> noise) used for gain evaluation (agreement within 10% with </a:t>
            </a:r>
            <a:r>
              <a:rPr lang="en-US" sz="1200" dirty="0" err="1" smtClean="0"/>
              <a:t>Cinj</a:t>
            </a:r>
            <a:r>
              <a:rPr lang="en-US" sz="1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580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INMAPS 32x32 digital matrix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543800" y="728246"/>
            <a:ext cx="1295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Preliminary </a:t>
            </a:r>
            <a:endParaRPr lang="en-US" sz="1600" b="1" baseline="30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57200" y="914400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Noise and gain measured in pixels with </a:t>
            </a:r>
            <a:r>
              <a:rPr lang="en-US" sz="2000" dirty="0" err="1" smtClean="0"/>
              <a:t>Cinj</a:t>
            </a:r>
            <a:r>
              <a:rPr lang="en-US" sz="2000" dirty="0" smtClean="0"/>
              <a:t> and analog output </a:t>
            </a:r>
          </a:p>
          <a:p>
            <a:pPr lvl="1"/>
            <a:r>
              <a:rPr lang="en-US" sz="1600" dirty="0" smtClean="0"/>
              <a:t>ENC = 30 e-     gain=680 mV/</a:t>
            </a:r>
            <a:r>
              <a:rPr lang="en-US" sz="1600" dirty="0" err="1" smtClean="0"/>
              <a:t>fC</a:t>
            </a:r>
            <a:endParaRPr lang="en-US" sz="1600" dirty="0" smtClean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876800" y="1323201"/>
            <a:ext cx="3276600" cy="46166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 smtClean="0">
                <a:solidFill>
                  <a:srgbClr val="008000"/>
                </a:solidFill>
                <a:cs typeface="+mn-cs"/>
              </a:rPr>
              <a:t>Maybe Insert plot with gain for 32x32 chip 2 V </a:t>
            </a:r>
            <a:r>
              <a:rPr lang="en-US" dirty="0" err="1" smtClean="0">
                <a:solidFill>
                  <a:srgbClr val="008000"/>
                </a:solidFill>
                <a:cs typeface="+mn-cs"/>
              </a:rPr>
              <a:t>vs</a:t>
            </a:r>
            <a:r>
              <a:rPr lang="en-US" dirty="0" smtClean="0">
                <a:solidFill>
                  <a:srgbClr val="008000"/>
                </a:solidFill>
                <a:cs typeface="+mn-cs"/>
              </a:rPr>
              <a:t> Q e- </a:t>
            </a:r>
            <a:r>
              <a:rPr lang="en-US" dirty="0" err="1" smtClean="0">
                <a:solidFill>
                  <a:srgbClr val="008000"/>
                </a:solidFill>
                <a:cs typeface="+mn-cs"/>
              </a:rPr>
              <a:t>vrif_mir</a:t>
            </a:r>
            <a:r>
              <a:rPr lang="en-US" dirty="0" smtClean="0">
                <a:solidFill>
                  <a:srgbClr val="008000"/>
                </a:solidFill>
                <a:cs typeface="+mn-cs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cs typeface="+mn-cs"/>
              </a:rPr>
              <a:t>bassa</a:t>
            </a:r>
            <a:endParaRPr lang="en-US" baseline="30000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72400" cy="685800"/>
          </a:xfrm>
        </p:spPr>
        <p:txBody>
          <a:bodyPr/>
          <a:lstStyle/>
          <a:p>
            <a:r>
              <a:rPr lang="en-US" sz="2000" dirty="0" smtClean="0"/>
              <a:t>Threshold and noise dispersion inside matrix measured with noise scans (occupancy </a:t>
            </a:r>
            <a:r>
              <a:rPr lang="en-US" sz="2000" dirty="0" err="1" smtClean="0"/>
              <a:t>vs</a:t>
            </a:r>
            <a:r>
              <a:rPr lang="en-US" sz="2000" dirty="0" smtClean="0"/>
              <a:t> discriminator threshold)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62000" y="2514600"/>
            <a:ext cx="487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 smtClean="0"/>
              <a:t>Threshold dispersion = 7mV (</a:t>
            </a:r>
            <a:r>
              <a:rPr lang="en-US" sz="1600" dirty="0" smtClean="0">
                <a:sym typeface="Wingdings" charset="0"/>
              </a:rPr>
              <a:t>~ 2 </a:t>
            </a:r>
            <a:r>
              <a:rPr lang="en-US" sz="1600" dirty="0" err="1" smtClean="0">
                <a:sym typeface="Wingdings" charset="0"/>
              </a:rPr>
              <a:t>x</a:t>
            </a:r>
            <a:r>
              <a:rPr lang="en-US" sz="1600" dirty="0" err="1" smtClean="0">
                <a:latin typeface="Symbol" charset="2"/>
                <a:cs typeface="Symbol" charset="2"/>
                <a:sym typeface="Wingdings" charset="0"/>
              </a:rPr>
              <a:t>s</a:t>
            </a:r>
            <a:r>
              <a:rPr lang="en-US" sz="1600" dirty="0" err="1" smtClean="0">
                <a:cs typeface="Symbol" charset="2"/>
                <a:sym typeface="Wingdings" charset="0"/>
              </a:rPr>
              <a:t>_</a:t>
            </a:r>
            <a:r>
              <a:rPr lang="en-US" sz="1600" dirty="0" err="1" smtClean="0">
                <a:sym typeface="Wingdings" charset="0"/>
              </a:rPr>
              <a:t>noise</a:t>
            </a:r>
            <a:r>
              <a:rPr lang="en-US" sz="1600" dirty="0" smtClean="0">
                <a:sym typeface="Wingdings" charset="0"/>
              </a:rPr>
              <a:t> )</a:t>
            </a:r>
            <a:endParaRPr lang="en-US" sz="1600" dirty="0" smtClean="0"/>
          </a:p>
          <a:p>
            <a:r>
              <a:rPr lang="en-US" sz="1600" dirty="0" smtClean="0"/>
              <a:t>Noise (+gain) dispersion ~ 35-40%</a:t>
            </a:r>
          </a:p>
          <a:p>
            <a:r>
              <a:rPr lang="en-US" sz="1600" dirty="0" smtClean="0"/>
              <a:t>Further tests to evaluate gain dispersion with Fe55 end point ongoing.</a:t>
            </a:r>
          </a:p>
        </p:txBody>
      </p:sp>
      <p:pic>
        <p:nvPicPr>
          <p:cNvPr id="21" name="Picture 20" descr="chip3_mu_whole_matr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49" y="2406869"/>
            <a:ext cx="3192651" cy="2165131"/>
          </a:xfrm>
          <a:prstGeom prst="rect">
            <a:avLst/>
          </a:prstGeom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467600" y="2819400"/>
            <a:ext cx="1295400" cy="276999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 smtClean="0">
                <a:solidFill>
                  <a:srgbClr val="FF0000"/>
                </a:solidFill>
                <a:cs typeface="+mn-cs"/>
              </a:rPr>
              <a:t>Baseline – Chip3</a:t>
            </a:r>
            <a:endParaRPr lang="en-US" baseline="30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52400" y="37338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Few dead pixels: ~ 0.3%  (on 3 chips 32x32)</a:t>
            </a:r>
          </a:p>
        </p:txBody>
      </p:sp>
      <p:pic>
        <p:nvPicPr>
          <p:cNvPr id="25" name="Picture 24" descr="chip3_hit_whole_matr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343400"/>
            <a:ext cx="2592773" cy="2514600"/>
          </a:xfrm>
          <a:prstGeom prst="rect">
            <a:avLst/>
          </a:prstGeom>
        </p:spPr>
      </p:pic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62000" y="4234190"/>
            <a:ext cx="1447800" cy="26161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dirty="0" smtClean="0">
                <a:solidFill>
                  <a:srgbClr val="FF0000"/>
                </a:solidFill>
                <a:cs typeface="+mn-cs"/>
              </a:rPr>
              <a:t>Noise hits  – Chip3</a:t>
            </a:r>
            <a:endParaRPr lang="en-US" sz="1100" baseline="300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" name="Picture 8" descr="chip1_sr90_hit_whole_matri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343017"/>
            <a:ext cx="2514600" cy="2438783"/>
          </a:xfrm>
          <a:prstGeom prst="rect">
            <a:avLst/>
          </a:prstGeom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581400" y="4234190"/>
            <a:ext cx="1447800" cy="26161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dirty="0" smtClean="0">
                <a:solidFill>
                  <a:srgbClr val="FF0000"/>
                </a:solidFill>
                <a:cs typeface="+mn-cs"/>
              </a:rPr>
              <a:t>Sr90 hits  – Chip1</a:t>
            </a:r>
            <a:endParaRPr lang="en-US" sz="1100" baseline="30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7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05000"/>
            <a:ext cx="2971800" cy="2033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INMAPS 32x32 digital matrix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990600"/>
          </a:xfrm>
        </p:spPr>
        <p:txBody>
          <a:bodyPr/>
          <a:lstStyle/>
          <a:p>
            <a:r>
              <a:rPr lang="en-US" sz="2000" dirty="0" smtClean="0"/>
              <a:t>Standard functionality of </a:t>
            </a:r>
            <a:r>
              <a:rPr lang="en-US" sz="2000" dirty="0" smtClean="0">
                <a:solidFill>
                  <a:srgbClr val="FF0000"/>
                </a:solidFill>
              </a:rPr>
              <a:t>new readout architecture </a:t>
            </a:r>
            <a:r>
              <a:rPr lang="en-US" sz="2000" dirty="0" smtClean="0"/>
              <a:t>verified in the two operation modes available on chip: </a:t>
            </a:r>
            <a:r>
              <a:rPr lang="en-US" sz="2000" dirty="0" smtClean="0">
                <a:solidFill>
                  <a:srgbClr val="008000"/>
                </a:solidFill>
              </a:rPr>
              <a:t>data push (all TS readout)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FF0000"/>
                </a:solidFill>
              </a:rPr>
              <a:t>triggered (only selected TS readout).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543800" y="728246"/>
            <a:ext cx="1295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Preliminary </a:t>
            </a:r>
            <a:endParaRPr lang="en-US" sz="1600" b="1" baseline="30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2895600"/>
            <a:ext cx="5181600" cy="609600"/>
          </a:xfrm>
          <a:prstGeom prst="rect">
            <a:avLst/>
          </a:prstGeom>
          <a:solidFill>
            <a:srgbClr val="D2D2F4"/>
          </a:solidFill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+mj-lt"/>
              <a:buAutoNum type="arabicPeriod" startAt="2"/>
            </a:pPr>
            <a:r>
              <a:rPr lang="en-US" sz="1600" dirty="0" smtClean="0"/>
              <a:t>Triggered mode also verified with specific test retrieving data injected at selected TS.</a:t>
            </a:r>
            <a:endParaRPr lang="en-US" sz="1600" dirty="0" smtClean="0">
              <a:solidFill>
                <a:srgbClr val="008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04800" y="21336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600" dirty="0" smtClean="0"/>
              <a:t>Threshold scans similar in both operation modes.</a:t>
            </a:r>
            <a:endParaRPr lang="en-US" sz="1600" dirty="0" smtClean="0">
              <a:solidFill>
                <a:srgbClr val="008000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696200" y="2286000"/>
            <a:ext cx="1028700" cy="430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en-US" sz="1100" dirty="0" smtClean="0">
                <a:solidFill>
                  <a:srgbClr val="008000"/>
                </a:solidFill>
                <a:latin typeface="Arial"/>
                <a:cs typeface="Arial"/>
              </a:rPr>
              <a:t>+ data </a:t>
            </a:r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push  </a:t>
            </a:r>
            <a:endParaRPr lang="en-US" sz="11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100" dirty="0" smtClean="0">
                <a:solidFill>
                  <a:srgbClr val="FF0000"/>
                </a:solidFill>
                <a:latin typeface="Arial"/>
                <a:cs typeface="Arial"/>
              </a:rPr>
              <a:t>+ triggered</a:t>
            </a:r>
            <a:endParaRPr lang="en-US" sz="1100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0"/>
            <a:ext cx="5410200" cy="33021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34000" y="4267200"/>
            <a:ext cx="3810000" cy="2505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Pulse injection @ TS = 0 </a:t>
            </a:r>
          </a:p>
          <a:p>
            <a:pPr>
              <a:buNone/>
            </a:pPr>
            <a:r>
              <a:rPr lang="en-US" sz="1600" dirty="0" smtClean="0">
                <a:sym typeface="Wingdings"/>
              </a:rPr>
              <a:t>     </a:t>
            </a:r>
            <a:r>
              <a:rPr lang="en-US" sz="1400" dirty="0" smtClean="0">
                <a:sym typeface="Wingdings"/>
              </a:rPr>
              <a:t>  </a:t>
            </a:r>
            <a:r>
              <a:rPr lang="en-US" sz="1400" dirty="0" smtClean="0"/>
              <a:t>high threshold</a:t>
            </a:r>
          </a:p>
          <a:p>
            <a:pPr>
              <a:buNone/>
            </a:pPr>
            <a:r>
              <a:rPr lang="en-US" sz="1400" dirty="0" smtClean="0">
                <a:sym typeface="Wingdings"/>
              </a:rPr>
              <a:t>       </a:t>
            </a:r>
            <a:r>
              <a:rPr lang="en-US" sz="1400" dirty="0" smtClean="0"/>
              <a:t> no noise hits above threshold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 smtClean="0">
                <a:solidFill>
                  <a:schemeClr val="tx1"/>
                </a:solidFill>
              </a:rPr>
              <a:t>Trigger arrives @ TS =2 with trigger latency setting = 3 TS </a:t>
            </a:r>
          </a:p>
          <a:p>
            <a:pPr>
              <a:buNone/>
            </a:pPr>
            <a:r>
              <a:rPr lang="en-US" sz="1400" dirty="0" smtClean="0">
                <a:sym typeface="Wingdings"/>
              </a:rPr>
              <a:t>      </a:t>
            </a:r>
            <a:r>
              <a:rPr lang="en-US" sz="1400" b="1" dirty="0" smtClean="0">
                <a:solidFill>
                  <a:srgbClr val="CD24AC"/>
                </a:solidFill>
                <a:sym typeface="Wingdings"/>
              </a:rPr>
              <a:t> triggered event TS = 0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600" dirty="0" smtClean="0">
                <a:sym typeface="Wingdings"/>
              </a:rPr>
              <a:t>Data out stream info:</a:t>
            </a:r>
            <a:r>
              <a:rPr lang="en-US" dirty="0" smtClean="0">
                <a:sym typeface="Wingdings"/>
              </a:rPr>
              <a:t>      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TS </a:t>
            </a:r>
            <a:r>
              <a:rPr lang="en-US" sz="1400" dirty="0">
                <a:sym typeface="Wingdings"/>
              </a:rPr>
              <a:t>=0</a:t>
            </a:r>
            <a:r>
              <a:rPr lang="en-US" sz="1400" dirty="0" smtClean="0">
                <a:sym typeface="Wingdings"/>
              </a:rPr>
              <a:t>: 0 pixels </a:t>
            </a:r>
            <a:r>
              <a:rPr lang="en-US" sz="1400" dirty="0">
                <a:sym typeface="Wingdings"/>
              </a:rPr>
              <a:t>in </a:t>
            </a:r>
            <a:r>
              <a:rPr lang="en-US" sz="1400" dirty="0" smtClean="0">
                <a:sym typeface="Wingdings"/>
              </a:rPr>
              <a:t>submatrix0</a:t>
            </a:r>
          </a:p>
          <a:p>
            <a:pPr marL="628650" lvl="1" indent="-171450">
              <a:buFont typeface="Wingdings" charset="2"/>
              <a:buChar char="Ø"/>
            </a:pPr>
            <a:r>
              <a:rPr lang="en-US" sz="1400" dirty="0" smtClean="0">
                <a:sym typeface="Wingdings"/>
              </a:rPr>
              <a:t> TS </a:t>
            </a:r>
            <a:r>
              <a:rPr lang="en-US" sz="1400" dirty="0">
                <a:sym typeface="Wingdings"/>
              </a:rPr>
              <a:t>=0: 1 fired pixel in </a:t>
            </a:r>
            <a:r>
              <a:rPr lang="en-US" sz="1400" dirty="0" smtClean="0">
                <a:sym typeface="Wingdings"/>
              </a:rPr>
              <a:t>submatrix1</a:t>
            </a:r>
            <a:endParaRPr lang="en-US" sz="1400" dirty="0">
              <a:sym typeface="Wingdings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5562600" y="2362200"/>
            <a:ext cx="457200" cy="152400"/>
          </a:xfrm>
          <a:prstGeom prst="straightConnector1">
            <a:avLst/>
          </a:prstGeom>
          <a:solidFill>
            <a:srgbClr val="FFFF66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/>
          <p:cNvCxnSpPr/>
          <p:nvPr/>
        </p:nvCxnSpPr>
        <p:spPr bwMode="auto">
          <a:xfrm flipH="1" flipV="1">
            <a:off x="3657600" y="5562600"/>
            <a:ext cx="2133600" cy="838200"/>
          </a:xfrm>
          <a:prstGeom prst="straightConnector1">
            <a:avLst/>
          </a:prstGeom>
          <a:solidFill>
            <a:srgbClr val="FFFF66"/>
          </a:solidFill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Arrow Connector 63"/>
          <p:cNvCxnSpPr/>
          <p:nvPr/>
        </p:nvCxnSpPr>
        <p:spPr bwMode="auto">
          <a:xfrm flipH="1" flipV="1">
            <a:off x="3276600" y="5562600"/>
            <a:ext cx="2514600" cy="990600"/>
          </a:xfrm>
          <a:prstGeom prst="straightConnector1">
            <a:avLst/>
          </a:prstGeom>
          <a:solidFill>
            <a:srgbClr val="FFFF66"/>
          </a:solidFill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1137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52BA8064-E7AF-894D-8C72-5DE2C454734E}" type="slidenum">
              <a:rPr lang="en-US"/>
              <a:pPr>
                <a:defRPr/>
              </a:pPr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239000" cy="685800"/>
          </a:xfrm>
        </p:spPr>
        <p:txBody>
          <a:bodyPr/>
          <a:lstStyle/>
          <a:p>
            <a:pPr>
              <a:defRPr/>
            </a:pPr>
            <a:r>
              <a:rPr lang="en-US" b="0" smtClean="0">
                <a:cs typeface="+mj-cs"/>
              </a:rPr>
              <a:t>Outline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848600" cy="46482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cs typeface="+mn-cs"/>
              </a:rPr>
              <a:t>The </a:t>
            </a:r>
            <a:r>
              <a:rPr lang="en-US" sz="2400" dirty="0" err="1" smtClean="0">
                <a:cs typeface="+mn-cs"/>
              </a:rPr>
              <a:t>SuperB</a:t>
            </a:r>
            <a:r>
              <a:rPr lang="en-US" sz="2400" dirty="0" smtClean="0">
                <a:cs typeface="+mn-cs"/>
              </a:rPr>
              <a:t> Project Status</a:t>
            </a:r>
          </a:p>
          <a:p>
            <a:pPr>
              <a:defRPr/>
            </a:pPr>
            <a:r>
              <a:rPr lang="en-US" sz="2400" dirty="0" smtClean="0">
                <a:cs typeface="+mn-cs"/>
              </a:rPr>
              <a:t>The Silicon Vertex Tracker &amp; Layer0</a:t>
            </a:r>
          </a:p>
          <a:p>
            <a:pPr>
              <a:defRPr/>
            </a:pPr>
            <a:r>
              <a:rPr lang="en-US" sz="2400" dirty="0" smtClean="0">
                <a:cs typeface="+mn-cs"/>
              </a:rPr>
              <a:t>CMOS MAPS options for Layer0 upgrade</a:t>
            </a:r>
          </a:p>
          <a:p>
            <a:pPr lvl="1">
              <a:defRPr/>
            </a:pPr>
            <a:r>
              <a:rPr lang="en-US" sz="2000" dirty="0" smtClean="0">
                <a:cs typeface="+mn-cs"/>
              </a:rPr>
              <a:t>DNW MAPS achieved performance</a:t>
            </a:r>
          </a:p>
          <a:p>
            <a:pPr lvl="1">
              <a:defRPr/>
            </a:pPr>
            <a:r>
              <a:rPr lang="en-US" sz="2000" dirty="0" smtClean="0">
                <a:cs typeface="+mn-cs"/>
              </a:rPr>
              <a:t>3D MAPS with vertical integration</a:t>
            </a:r>
          </a:p>
          <a:p>
            <a:pPr lvl="1">
              <a:defRPr/>
            </a:pPr>
            <a:r>
              <a:rPr lang="en-US" sz="2000" dirty="0" smtClean="0">
                <a:cs typeface="+mn-cs"/>
              </a:rPr>
              <a:t>2D MAPS with quadruple well process </a:t>
            </a:r>
          </a:p>
          <a:p>
            <a:pPr>
              <a:defRPr/>
            </a:pPr>
            <a:r>
              <a:rPr lang="en-US" sz="2400" dirty="0" smtClean="0">
                <a:cs typeface="+mn-cs"/>
              </a:rPr>
              <a:t>Conclusions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0" y="65532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10400" y="457200"/>
            <a:ext cx="2133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To be updated </a:t>
            </a:r>
            <a:endParaRPr lang="en-US" sz="2000" b="1" baseline="30000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r>
              <a:rPr lang="en-US" dirty="0" smtClean="0"/>
              <a:t>Investigating a discriminator problem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33400"/>
          </a:xfrm>
          <a:noFill/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1800" dirty="0" smtClean="0">
                <a:solidFill>
                  <a:schemeClr val="accent6"/>
                </a:solidFill>
              </a:rPr>
              <a:t>During initial tests: </a:t>
            </a:r>
            <a:r>
              <a:rPr lang="en-US" sz="1800" dirty="0" smtClean="0"/>
              <a:t>noise and injection scans look strange for small signal.</a:t>
            </a:r>
            <a:endParaRPr lang="en-US" sz="16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2286000"/>
            <a:ext cx="845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1600" dirty="0" smtClean="0"/>
              <a:t>This problem was tracked with a “slow” turn on of the discriminator that prevent signals to be seen if the </a:t>
            </a:r>
            <a:r>
              <a:rPr lang="en-US" sz="1600" dirty="0" smtClean="0">
                <a:solidFill>
                  <a:srgbClr val="008000"/>
                </a:solidFill>
              </a:rPr>
              <a:t>Time over Threshold (TOT) </a:t>
            </a:r>
            <a:r>
              <a:rPr lang="en-US" sz="1600" dirty="0" smtClean="0"/>
              <a:t>is too small.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09600" y="1371600"/>
            <a:ext cx="8077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Arial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During investigation discovered that </a:t>
            </a:r>
            <a:r>
              <a:rPr lang="en-US" sz="1600" dirty="0">
                <a:solidFill>
                  <a:schemeClr val="accent6"/>
                </a:solidFill>
              </a:rPr>
              <a:t>f</a:t>
            </a:r>
            <a:r>
              <a:rPr lang="en-US" sz="1600" dirty="0" smtClean="0">
                <a:solidFill>
                  <a:schemeClr val="accent6"/>
                </a:solidFill>
              </a:rPr>
              <a:t>or small signal injected (and seen with the analog output) no hit </a:t>
            </a:r>
            <a:r>
              <a:rPr lang="en-US" sz="1600" dirty="0" err="1" smtClean="0">
                <a:solidFill>
                  <a:schemeClr val="accent6"/>
                </a:solidFill>
              </a:rPr>
              <a:t>registred</a:t>
            </a:r>
            <a:r>
              <a:rPr lang="en-US" sz="1600" dirty="0" smtClean="0">
                <a:solidFill>
                  <a:schemeClr val="accent6"/>
                </a:solidFill>
              </a:rPr>
              <a:t> by the discriminator </a:t>
            </a:r>
          </a:p>
          <a:p>
            <a:pPr lvl="1">
              <a:buFont typeface="Arial"/>
              <a:buChar char="•"/>
            </a:pPr>
            <a:r>
              <a:rPr lang="en-US" sz="1400" dirty="0" smtClean="0">
                <a:solidFill>
                  <a:schemeClr val="accent6"/>
                </a:solidFill>
                <a:sym typeface="Wingdings"/>
              </a:rPr>
              <a:t> n</a:t>
            </a:r>
            <a:r>
              <a:rPr lang="en-US" sz="1400" dirty="0" smtClean="0">
                <a:solidFill>
                  <a:schemeClr val="accent6"/>
                </a:solidFill>
              </a:rPr>
              <a:t>o change in the 50% turn on THR  </a:t>
            </a:r>
            <a:r>
              <a:rPr lang="en-US" sz="1400" dirty="0" err="1" smtClean="0">
                <a:solidFill>
                  <a:schemeClr val="accent6"/>
                </a:solidFill>
              </a:rPr>
              <a:t>w.r.t</a:t>
            </a:r>
            <a:r>
              <a:rPr lang="en-US" sz="1400" dirty="0" smtClean="0">
                <a:solidFill>
                  <a:schemeClr val="accent6"/>
                </a:solidFill>
              </a:rPr>
              <a:t>. THR without injection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04800" y="5105400"/>
            <a:ext cx="8610600" cy="990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Font typeface="Wingdings" charset="2"/>
              <a:buChar char="Ø"/>
            </a:pPr>
            <a:r>
              <a:rPr lang="en-US" sz="1800" dirty="0" smtClean="0"/>
              <a:t>Now </a:t>
            </a:r>
            <a:r>
              <a:rPr lang="en-US" sz="1800" dirty="0"/>
              <a:t>investigating more carefully the design to understand the origin of the </a:t>
            </a:r>
            <a:r>
              <a:rPr lang="en-US" sz="1800" dirty="0" smtClean="0"/>
              <a:t>problem (reproduced </a:t>
            </a:r>
            <a:r>
              <a:rPr lang="en-US" sz="1800" dirty="0"/>
              <a:t>in simulation with some corner process </a:t>
            </a:r>
            <a:r>
              <a:rPr lang="en-US" sz="1800" dirty="0" smtClean="0"/>
              <a:t>parameters) and implement a</a:t>
            </a:r>
            <a:r>
              <a:rPr lang="en-US" sz="1800" dirty="0" smtClean="0">
                <a:sym typeface="Wingdings"/>
              </a:rPr>
              <a:t> more robust design of the discriminator for next chips</a:t>
            </a:r>
            <a:endParaRPr lang="en-US" sz="1800" dirty="0" smtClean="0"/>
          </a:p>
          <a:p>
            <a:pPr>
              <a:buFont typeface="Wingdings" charset="2"/>
              <a:buChar char="Ø"/>
            </a:pPr>
            <a:endParaRPr lang="en-US" sz="1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04800" y="3276600"/>
            <a:ext cx="4953000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1600" dirty="0" smtClean="0"/>
              <a:t>Fix implemented: increase the discharge time of the analog signal to increase the </a:t>
            </a:r>
            <a:r>
              <a:rPr lang="en-US" sz="1600" dirty="0" smtClean="0">
                <a:solidFill>
                  <a:srgbClr val="008000"/>
                </a:solidFill>
              </a:rPr>
              <a:t>TOT</a:t>
            </a:r>
            <a:r>
              <a:rPr lang="en-US" sz="1600" dirty="0" smtClean="0"/>
              <a:t> and allow the “slow” discriminator to fire</a:t>
            </a:r>
          </a:p>
          <a:p>
            <a:pPr lvl="1">
              <a:buFont typeface="Wingdings" charset="2"/>
              <a:buChar char="Ø"/>
            </a:pPr>
            <a:r>
              <a:rPr lang="en-US" sz="1400" dirty="0" smtClean="0">
                <a:solidFill>
                  <a:srgbClr val="008000"/>
                </a:solidFill>
              </a:rPr>
              <a:t>Not optimal for fast operation!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334000" y="2971800"/>
            <a:ext cx="3733800" cy="1833265"/>
            <a:chOff x="5334000" y="2971800"/>
            <a:chExt cx="3733800" cy="1833265"/>
          </a:xfrm>
        </p:grpSpPr>
        <p:grpSp>
          <p:nvGrpSpPr>
            <p:cNvPr id="17" name="Group 16"/>
            <p:cNvGrpSpPr/>
            <p:nvPr/>
          </p:nvGrpSpPr>
          <p:grpSpPr>
            <a:xfrm>
              <a:off x="5334000" y="2971800"/>
              <a:ext cx="3733800" cy="1752601"/>
              <a:chOff x="7010400" y="2133599"/>
              <a:chExt cx="3733800" cy="1752601"/>
            </a:xfrm>
          </p:grpSpPr>
          <p:pic>
            <p:nvPicPr>
              <p:cNvPr id="11" name="Picture 10" descr="chip3_rifmir_175_141mV_inj2_3mV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87" b="39201"/>
              <a:stretch/>
            </p:blipFill>
            <p:spPr>
              <a:xfrm>
                <a:off x="7010400" y="2133599"/>
                <a:ext cx="3733800" cy="1752601"/>
              </a:xfrm>
              <a:prstGeom prst="rect">
                <a:avLst/>
              </a:prstGeom>
            </p:spPr>
          </p:pic>
          <p:pic>
            <p:nvPicPr>
              <p:cNvPr id="15" name="Picture 14" descr="chip3_rifmir_175_141mV_inj2_3mV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39" t="85589" r="74027" b="1720"/>
              <a:stretch/>
            </p:blipFill>
            <p:spPr>
              <a:xfrm>
                <a:off x="8839200" y="3311243"/>
                <a:ext cx="802758" cy="498757"/>
              </a:xfrm>
              <a:prstGeom prst="rect">
                <a:avLst/>
              </a:prstGeom>
            </p:spPr>
          </p:pic>
          <p:pic>
            <p:nvPicPr>
              <p:cNvPr id="16" name="Picture 15" descr="chip3_rifmir_175_141mV_inj2_3mV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00" t="86475" r="12361" b="4081"/>
              <a:stretch/>
            </p:blipFill>
            <p:spPr>
              <a:xfrm>
                <a:off x="9677400" y="3352800"/>
                <a:ext cx="838200" cy="460513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0"/>
            <p:cNvCxnSpPr/>
            <p:nvPr/>
          </p:nvCxnSpPr>
          <p:spPr bwMode="auto">
            <a:xfrm>
              <a:off x="5791200" y="3962400"/>
              <a:ext cx="762000" cy="0"/>
            </a:xfrm>
            <a:prstGeom prst="straightConnector1">
              <a:avLst/>
            </a:prstGeom>
            <a:solidFill>
              <a:srgbClr val="FFFF66"/>
            </a:solidFill>
            <a:ln w="19050" cap="flat" cmpd="sng" algn="ctr">
              <a:solidFill>
                <a:srgbClr val="0C470D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6400800" y="4114800"/>
              <a:ext cx="381000" cy="381000"/>
            </a:xfrm>
            <a:prstGeom prst="straightConnector1">
              <a:avLst/>
            </a:prstGeom>
            <a:solidFill>
              <a:srgbClr val="FFFF66"/>
            </a:solidFill>
            <a:ln w="12700" cap="flat" cmpd="sng" algn="ctr">
              <a:solidFill>
                <a:srgbClr val="8E0B1C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1676400" cy="461665"/>
            </a:xfrm>
            <a:prstGeom prst="rect">
              <a:avLst/>
            </a:prstGeom>
            <a:solidFill>
              <a:srgbClr val="FFF316"/>
            </a:solidFill>
            <a:ln>
              <a:noFill/>
            </a:ln>
            <a:effectLst/>
            <a:extLst/>
          </p:spPr>
          <p:txBody>
            <a:bodyPr wrap="square" r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b="1" dirty="0" smtClean="0">
                  <a:solidFill>
                    <a:srgbClr val="8E0B1C"/>
                  </a:solidFill>
                  <a:latin typeface="Arial"/>
                  <a:cs typeface="Arial"/>
                </a:rPr>
                <a:t>Larger </a:t>
              </a:r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TOT </a:t>
              </a:r>
              <a:r>
                <a:rPr lang="en-US" b="1" dirty="0" smtClean="0">
                  <a:solidFill>
                    <a:srgbClr val="8E0B1C"/>
                  </a:solidFill>
                  <a:latin typeface="Arial"/>
                  <a:cs typeface="Arial"/>
                </a:rPr>
                <a:t>for slow discharging signal </a:t>
              </a:r>
              <a:endParaRPr lang="en-US" b="1" baseline="30000" dirty="0">
                <a:solidFill>
                  <a:srgbClr val="8E0B1C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29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21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8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22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0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839200" cy="685800"/>
          </a:xfrm>
          <a:noFill/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008000"/>
                </a:solidFill>
              </a:rPr>
              <a:t>During initial tests </a:t>
            </a:r>
            <a:r>
              <a:rPr lang="en-US" sz="2000" dirty="0" smtClean="0"/>
              <a:t>noise and injection scans (channel with </a:t>
            </a:r>
            <a:r>
              <a:rPr lang="en-US" sz="2000" dirty="0" err="1" smtClean="0"/>
              <a:t>Cinj</a:t>
            </a:r>
            <a:r>
              <a:rPr lang="en-US" sz="2000" dirty="0" smtClean="0"/>
              <a:t> available) looked strange for small signal.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23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214837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1752600"/>
            <a:ext cx="6019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1600" dirty="0" smtClean="0">
                <a:solidFill>
                  <a:srgbClr val="000000"/>
                </a:solidFill>
              </a:rPr>
              <a:t>Noise lower than the one measured with analog output and turn on curve very narrow and strongly asymmetric.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300" t="7663" r="3553" b="4981"/>
          <a:stretch/>
        </p:blipFill>
        <p:spPr>
          <a:xfrm>
            <a:off x="5481052" y="2619660"/>
            <a:ext cx="3510548" cy="218094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52400" y="2667000"/>
            <a:ext cx="5486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1600" dirty="0" smtClean="0">
                <a:solidFill>
                  <a:schemeClr val="tx1"/>
                </a:solidFill>
              </a:rPr>
              <a:t>For small signal injected (and seen with the analog output) no hit </a:t>
            </a:r>
            <a:r>
              <a:rPr lang="en-US" sz="1600" dirty="0" err="1" smtClean="0">
                <a:solidFill>
                  <a:schemeClr val="tx1"/>
                </a:solidFill>
              </a:rPr>
              <a:t>registred</a:t>
            </a:r>
            <a:r>
              <a:rPr lang="en-US" sz="1600" dirty="0" smtClean="0">
                <a:solidFill>
                  <a:schemeClr val="tx1"/>
                </a:solidFill>
              </a:rPr>
              <a:t> by the discriminator </a:t>
            </a:r>
            <a:r>
              <a:rPr lang="en-US" sz="1600" dirty="0" smtClean="0">
                <a:solidFill>
                  <a:schemeClr val="tx1"/>
                </a:solidFill>
                <a:sym typeface="Wingdings"/>
              </a:rPr>
              <a:t> n</a:t>
            </a:r>
            <a:r>
              <a:rPr lang="en-US" sz="1600" dirty="0" smtClean="0">
                <a:solidFill>
                  <a:schemeClr val="tx1"/>
                </a:solidFill>
              </a:rPr>
              <a:t>o change in the 50% turn on THR  </a:t>
            </a:r>
            <a:r>
              <a:rPr lang="en-US" sz="1600" dirty="0" err="1" smtClean="0">
                <a:solidFill>
                  <a:schemeClr val="tx1"/>
                </a:solidFill>
              </a:rPr>
              <a:t>w.r.t</a:t>
            </a:r>
            <a:r>
              <a:rPr lang="en-US" sz="1600" dirty="0" smtClean="0">
                <a:solidFill>
                  <a:schemeClr val="tx1"/>
                </a:solidFill>
              </a:rPr>
              <a:t>. THR without injection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Gain measured with the  </a:t>
            </a:r>
            <a:r>
              <a:rPr lang="en-US" sz="1400" dirty="0" smtClean="0">
                <a:solidFill>
                  <a:srgbClr val="FF0000"/>
                </a:solidFill>
              </a:rPr>
              <a:t>50% turn point  (THR 50% in red in the plot) </a:t>
            </a:r>
            <a:r>
              <a:rPr lang="en-US" sz="1400" dirty="0" smtClean="0">
                <a:solidFill>
                  <a:srgbClr val="000000"/>
                </a:solidFill>
              </a:rPr>
              <a:t>vs. Q injected underestimated </a:t>
            </a:r>
            <a:r>
              <a:rPr lang="en-US" sz="1400" dirty="0" err="1" smtClean="0">
                <a:solidFill>
                  <a:srgbClr val="000000"/>
                </a:solidFill>
              </a:rPr>
              <a:t>w.r.t</a:t>
            </a:r>
            <a:r>
              <a:rPr lang="en-US" sz="1400" dirty="0" smtClean="0">
                <a:solidFill>
                  <a:srgbClr val="000000"/>
                </a:solidFill>
              </a:rPr>
              <a:t> to gain measured using </a:t>
            </a:r>
            <a:r>
              <a:rPr lang="en-US" sz="1400" dirty="0" smtClean="0">
                <a:solidFill>
                  <a:srgbClr val="0000FF"/>
                </a:solidFill>
              </a:rPr>
              <a:t>the analog output (in blue).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r>
              <a:rPr lang="en-US" dirty="0" smtClean="0"/>
              <a:t>Investigating a discriminator problem (I)</a:t>
            </a:r>
            <a:endParaRPr lang="en-U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543800" y="652046"/>
            <a:ext cx="1295400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b="1" dirty="0" smtClean="0">
                <a:solidFill>
                  <a:srgbClr val="FF0000"/>
                </a:solidFill>
                <a:cs typeface="+mn-cs"/>
              </a:rPr>
              <a:t>Preliminary </a:t>
            </a:r>
            <a:endParaRPr lang="en-US" sz="1600" b="1" baseline="30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81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971800" y="3657600"/>
            <a:ext cx="6096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r>
              <a:rPr lang="en-US" sz="1400" dirty="0" smtClean="0"/>
              <a:t>Injection scans now OK: gain measured with analog output and with 50% turn on THR agree!</a:t>
            </a:r>
          </a:p>
          <a:p>
            <a:pPr lvl="1"/>
            <a:r>
              <a:rPr lang="en-US" sz="1100" dirty="0" smtClean="0">
                <a:solidFill>
                  <a:srgbClr val="008000"/>
                </a:solidFill>
              </a:rPr>
              <a:t>Show old </a:t>
            </a:r>
            <a:r>
              <a:rPr lang="en-US" sz="1100" dirty="0" err="1" smtClean="0">
                <a:solidFill>
                  <a:srgbClr val="008000"/>
                </a:solidFill>
              </a:rPr>
              <a:t>vs</a:t>
            </a:r>
            <a:r>
              <a:rPr lang="en-US" sz="1100" dirty="0" smtClean="0">
                <a:solidFill>
                  <a:srgbClr val="008000"/>
                </a:solidFill>
              </a:rPr>
              <a:t> new plot</a:t>
            </a:r>
            <a:endParaRPr lang="en-US" sz="1100" dirty="0" smtClean="0"/>
          </a:p>
          <a:p>
            <a:r>
              <a:rPr lang="en-US" sz="1400" dirty="0" smtClean="0"/>
              <a:t>For THR close to signal peak TOT is still too small for the slow discriminator to be seen (~1-2 mV overdrive from simple analytical calculation) </a:t>
            </a:r>
            <a:r>
              <a:rPr lang="en-US" sz="1400" dirty="0" smtClean="0">
                <a:sym typeface="Wingdings"/>
              </a:rPr>
              <a:t> noise from threshold scan still underestimated by ~this amount. Need a proper simulation to quantify this effect.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990600"/>
            <a:ext cx="845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1600" dirty="0" smtClean="0"/>
              <a:t>This problem was tracked with a “slow” turn on of the discriminator that prevent signals to be seen if the </a:t>
            </a:r>
            <a:r>
              <a:rPr lang="en-US" sz="1600" dirty="0" smtClean="0">
                <a:solidFill>
                  <a:srgbClr val="008000"/>
                </a:solidFill>
              </a:rPr>
              <a:t>Time over Threshold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8000"/>
                </a:solidFill>
              </a:rPr>
              <a:t>TOT</a:t>
            </a:r>
            <a:r>
              <a:rPr lang="en-US" sz="1600" dirty="0" smtClean="0"/>
              <a:t>) is too small.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04800" y="1981200"/>
            <a:ext cx="4953000" cy="1143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1600" dirty="0" smtClean="0"/>
              <a:t>Fix implemented: increase the discharge time of the analog signal to increase the </a:t>
            </a:r>
            <a:r>
              <a:rPr lang="en-US" sz="1600" dirty="0" smtClean="0">
                <a:solidFill>
                  <a:srgbClr val="008000"/>
                </a:solidFill>
              </a:rPr>
              <a:t>TOT</a:t>
            </a:r>
            <a:r>
              <a:rPr lang="en-US" sz="1600" dirty="0" smtClean="0"/>
              <a:t> and allow the “slow” discriminator to fire</a:t>
            </a:r>
          </a:p>
          <a:p>
            <a:pPr lvl="1">
              <a:buFont typeface="Wingdings" charset="2"/>
              <a:buChar char="Ø"/>
            </a:pPr>
            <a:r>
              <a:rPr lang="en-US" sz="1400" dirty="0" smtClean="0">
                <a:solidFill>
                  <a:srgbClr val="008000"/>
                </a:solidFill>
              </a:rPr>
              <a:t>Not optimal for fast operation!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334000" y="1676400"/>
            <a:ext cx="3733800" cy="1833265"/>
            <a:chOff x="5334000" y="2971800"/>
            <a:chExt cx="3733800" cy="1833265"/>
          </a:xfrm>
        </p:grpSpPr>
        <p:grpSp>
          <p:nvGrpSpPr>
            <p:cNvPr id="21" name="Group 20"/>
            <p:cNvGrpSpPr/>
            <p:nvPr/>
          </p:nvGrpSpPr>
          <p:grpSpPr>
            <a:xfrm>
              <a:off x="5334000" y="2971800"/>
              <a:ext cx="3733800" cy="1752601"/>
              <a:chOff x="7010400" y="2133599"/>
              <a:chExt cx="3733800" cy="1752601"/>
            </a:xfrm>
          </p:grpSpPr>
          <p:pic>
            <p:nvPicPr>
              <p:cNvPr id="25" name="Picture 24" descr="chip3_rifmir_175_141mV_inj2_3mV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087" b="39201"/>
              <a:stretch/>
            </p:blipFill>
            <p:spPr>
              <a:xfrm>
                <a:off x="7010400" y="2133599"/>
                <a:ext cx="3733800" cy="1752601"/>
              </a:xfrm>
              <a:prstGeom prst="rect">
                <a:avLst/>
              </a:prstGeom>
            </p:spPr>
          </p:pic>
          <p:pic>
            <p:nvPicPr>
              <p:cNvPr id="26" name="Picture 25" descr="chip3_rifmir_175_141mV_inj2_3mV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39" t="85589" r="74027" b="1720"/>
              <a:stretch/>
            </p:blipFill>
            <p:spPr>
              <a:xfrm>
                <a:off x="8839200" y="3311243"/>
                <a:ext cx="802758" cy="498757"/>
              </a:xfrm>
              <a:prstGeom prst="rect">
                <a:avLst/>
              </a:prstGeom>
            </p:spPr>
          </p:pic>
          <p:pic>
            <p:nvPicPr>
              <p:cNvPr id="27" name="Picture 26" descr="chip3_rifmir_175_141mV_inj2_3mV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00" t="86475" r="12361" b="4081"/>
              <a:stretch/>
            </p:blipFill>
            <p:spPr>
              <a:xfrm>
                <a:off x="9677400" y="3352800"/>
                <a:ext cx="838200" cy="460513"/>
              </a:xfrm>
              <a:prstGeom prst="rect">
                <a:avLst/>
              </a:prstGeom>
            </p:spPr>
          </p:pic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5791200" y="3962400"/>
              <a:ext cx="762000" cy="0"/>
            </a:xfrm>
            <a:prstGeom prst="straightConnector1">
              <a:avLst/>
            </a:prstGeom>
            <a:solidFill>
              <a:srgbClr val="FFFF66"/>
            </a:solidFill>
            <a:ln w="19050" cap="flat" cmpd="sng" algn="ctr">
              <a:solidFill>
                <a:srgbClr val="0C470D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6400800" y="4114800"/>
              <a:ext cx="381000" cy="381000"/>
            </a:xfrm>
            <a:prstGeom prst="straightConnector1">
              <a:avLst/>
            </a:prstGeom>
            <a:solidFill>
              <a:srgbClr val="FFFF66"/>
            </a:solidFill>
            <a:ln w="12700" cap="flat" cmpd="sng" algn="ctr">
              <a:solidFill>
                <a:srgbClr val="8E0B1C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1676400" cy="461665"/>
            </a:xfrm>
            <a:prstGeom prst="rect">
              <a:avLst/>
            </a:prstGeom>
            <a:solidFill>
              <a:srgbClr val="FFF316"/>
            </a:solidFill>
            <a:ln>
              <a:noFill/>
            </a:ln>
            <a:effectLst/>
            <a:extLst/>
          </p:spPr>
          <p:txBody>
            <a:bodyPr wrap="square" r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b="1" dirty="0" smtClean="0">
                  <a:solidFill>
                    <a:srgbClr val="8E0B1C"/>
                  </a:solidFill>
                  <a:latin typeface="Arial"/>
                  <a:cs typeface="Arial"/>
                </a:rPr>
                <a:t>Larger </a:t>
              </a:r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TOT </a:t>
              </a:r>
              <a:r>
                <a:rPr lang="en-US" b="1" dirty="0" smtClean="0">
                  <a:solidFill>
                    <a:srgbClr val="8E0B1C"/>
                  </a:solidFill>
                  <a:latin typeface="Arial"/>
                  <a:cs typeface="Arial"/>
                </a:rPr>
                <a:t>for slow discharging signal </a:t>
              </a:r>
              <a:endParaRPr lang="en-US" b="1" baseline="30000" dirty="0">
                <a:solidFill>
                  <a:srgbClr val="8E0B1C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04800" y="5410200"/>
            <a:ext cx="86106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accent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buFont typeface="Wingdings" charset="2"/>
              <a:buChar char="Ø"/>
            </a:pPr>
            <a:r>
              <a:rPr lang="en-US" sz="1600" dirty="0" smtClean="0"/>
              <a:t>Now </a:t>
            </a:r>
            <a:r>
              <a:rPr lang="en-US" sz="1600" dirty="0"/>
              <a:t>investigating more carefully the design to understand the origin of the </a:t>
            </a:r>
            <a:r>
              <a:rPr lang="en-US" sz="1600" dirty="0" smtClean="0"/>
              <a:t>problem (reproduced </a:t>
            </a:r>
            <a:r>
              <a:rPr lang="en-US" sz="1600" dirty="0"/>
              <a:t>in simulation with some corner process </a:t>
            </a:r>
            <a:r>
              <a:rPr lang="en-US" sz="1600" dirty="0" smtClean="0"/>
              <a:t>parameters) and implement a</a:t>
            </a:r>
            <a:r>
              <a:rPr lang="en-US" sz="1600" dirty="0" smtClean="0">
                <a:sym typeface="Wingdings"/>
              </a:rPr>
              <a:t> more robust design of the discriminator for next chips</a:t>
            </a:r>
            <a:endParaRPr lang="en-US" sz="1600" dirty="0" smtClean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838200"/>
          </a:xfrm>
        </p:spPr>
        <p:txBody>
          <a:bodyPr/>
          <a:lstStyle/>
          <a:p>
            <a:r>
              <a:rPr lang="en-US" dirty="0" smtClean="0"/>
              <a:t>Investigating a discriminator problem (II)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2"/>
          </p:nvPr>
        </p:nvSpPr>
        <p:spPr>
          <a:xfrm>
            <a:off x="6096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0" y="65532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07266987-699F-5945-8492-51458A7BAEE0}" type="slidenum">
              <a:rPr lang="en-US"/>
              <a:pPr>
                <a:defRPr/>
              </a:pPr>
              <a:t>25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69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35325"/>
            <a:ext cx="3733800" cy="35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9059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6553200" cy="609600"/>
          </a:xfrm>
        </p:spPr>
        <p:txBody>
          <a:bodyPr/>
          <a:lstStyle/>
          <a:p>
            <a:pPr>
              <a:defRPr/>
            </a:pPr>
            <a:r>
              <a:rPr lang="en-US" sz="2600" b="0" smtClean="0">
                <a:cs typeface="+mj-cs"/>
              </a:rPr>
              <a:t>Tesbeam with irradiated MAPS - 2009</a:t>
            </a:r>
          </a:p>
        </p:txBody>
      </p:sp>
      <p:sp>
        <p:nvSpPr>
          <p:cNvPr id="10690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5410200" cy="24384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en-US" sz="1800" smtClean="0">
                <a:cs typeface="+mn-cs"/>
              </a:rPr>
              <a:t>Results for MAPS (3x3 matrix) with analog output (pre/post irrad. 10 Mrad </a:t>
            </a:r>
            <a:r>
              <a:rPr lang="en-US" sz="2000" baseline="30000" smtClean="0">
                <a:cs typeface="+mn-cs"/>
              </a:rPr>
              <a:t>60</a:t>
            </a:r>
            <a:r>
              <a:rPr lang="en-US" sz="2000" smtClean="0">
                <a:cs typeface="+mn-cs"/>
              </a:rPr>
              <a:t>Co </a:t>
            </a:r>
            <a:r>
              <a:rPr lang="en-US" sz="1900" smtClean="0">
                <a:cs typeface="+mn-cs"/>
              </a:rPr>
              <a:t> </a:t>
            </a:r>
            <a:r>
              <a:rPr lang="en-US" sz="2000" smtClean="0">
                <a:latin typeface="Symbol" charset="0"/>
                <a:cs typeface="+mn-cs"/>
              </a:rPr>
              <a:t> </a:t>
            </a:r>
            <a:r>
              <a:rPr lang="en-US" sz="1800" smtClean="0">
                <a:cs typeface="+mn-cs"/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en-US" sz="1600" smtClean="0">
                <a:cs typeface="+mn-cs"/>
              </a:rPr>
              <a:t>Qcluster ~1040 e- for M1 (930 e- for M2)</a:t>
            </a:r>
          </a:p>
          <a:p>
            <a:pPr>
              <a:lnSpc>
                <a:spcPct val="80000"/>
              </a:lnSpc>
              <a:defRPr/>
            </a:pPr>
            <a:r>
              <a:rPr lang="en-US" sz="1600" smtClean="0">
                <a:cs typeface="+mn-cs"/>
              </a:rPr>
              <a:t>S/N~15-20 depending on the electrode geometry</a:t>
            </a:r>
          </a:p>
          <a:p>
            <a:pPr>
              <a:lnSpc>
                <a:spcPct val="80000"/>
              </a:lnSpc>
              <a:defRPr/>
            </a:pPr>
            <a:r>
              <a:rPr lang="en-US" sz="1600" smtClean="0">
                <a:cs typeface="+mn-cs"/>
              </a:rPr>
              <a:t>Efficiency~90% for both M1,2 in agreement with the measurements on digital MAPS </a:t>
            </a:r>
          </a:p>
          <a:p>
            <a:pPr>
              <a:lnSpc>
                <a:spcPct val="80000"/>
              </a:lnSpc>
              <a:defRPr/>
            </a:pPr>
            <a:r>
              <a:rPr lang="en-US" sz="1800" smtClean="0">
                <a:solidFill>
                  <a:srgbClr val="FF0000"/>
                </a:solidFill>
                <a:cs typeface="+mn-cs"/>
              </a:rPr>
              <a:t>Modest reduction in collected charge and efficiency in chip irradiated up to 10 Mrad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600" smtClean="0"/>
              <a:t>ENC increased by ~35% </a:t>
            </a:r>
          </a:p>
        </p:txBody>
      </p:sp>
      <p:pic>
        <p:nvPicPr>
          <p:cNvPr id="23559" name="Picture 5" descr="analog_m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85800"/>
            <a:ext cx="32004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9062" name="Text Box 6"/>
          <p:cNvSpPr txBox="1">
            <a:spLocks noChangeArrowheads="1"/>
          </p:cNvSpPr>
          <p:nvPr/>
        </p:nvSpPr>
        <p:spPr bwMode="auto">
          <a:xfrm>
            <a:off x="7981950" y="2362200"/>
            <a:ext cx="116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cs typeface="+mn-cs"/>
              </a:rPr>
              <a:t>apsel3T1</a:t>
            </a:r>
          </a:p>
        </p:txBody>
      </p:sp>
      <p:sp>
        <p:nvSpPr>
          <p:cNvPr id="1069063" name="Text Box 7"/>
          <p:cNvSpPr txBox="1">
            <a:spLocks noChangeArrowheads="1"/>
          </p:cNvSpPr>
          <p:nvPr/>
        </p:nvSpPr>
        <p:spPr bwMode="auto">
          <a:xfrm>
            <a:off x="6324600" y="685800"/>
            <a:ext cx="25146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b="1">
                <a:latin typeface="Arial" charset="0"/>
                <a:cs typeface="+mn-cs"/>
              </a:rPr>
              <a:t>July 2009 CERN Testbeam</a:t>
            </a:r>
            <a:endParaRPr lang="en-US" sz="1400" b="1" baseline="30000">
              <a:latin typeface="Arial" charset="0"/>
              <a:cs typeface="+mn-cs"/>
            </a:endParaRPr>
          </a:p>
        </p:txBody>
      </p:sp>
      <p:sp>
        <p:nvSpPr>
          <p:cNvPr id="1069064" name="Text Box 8"/>
          <p:cNvSpPr txBox="1">
            <a:spLocks noChangeArrowheads="1"/>
          </p:cNvSpPr>
          <p:nvPr/>
        </p:nvSpPr>
        <p:spPr bwMode="auto">
          <a:xfrm>
            <a:off x="7315200" y="4419600"/>
            <a:ext cx="13811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>
                <a:solidFill>
                  <a:srgbClr val="FF0000"/>
                </a:solidFill>
                <a:latin typeface="Arial" charset="0"/>
                <a:cs typeface="+mn-cs"/>
              </a:rPr>
              <a:t>S = 1003 e-</a:t>
            </a:r>
          </a:p>
        </p:txBody>
      </p:sp>
      <p:sp>
        <p:nvSpPr>
          <p:cNvPr id="1069065" name="Text Box 9"/>
          <p:cNvSpPr txBox="1">
            <a:spLocks noChangeArrowheads="1"/>
          </p:cNvSpPr>
          <p:nvPr/>
        </p:nvSpPr>
        <p:spPr bwMode="auto">
          <a:xfrm>
            <a:off x="6172200" y="3276600"/>
            <a:ext cx="2743200" cy="527050"/>
          </a:xfrm>
          <a:prstGeom prst="rect">
            <a:avLst/>
          </a:prstGeom>
          <a:solidFill>
            <a:srgbClr val="FFFF66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b="1">
                <a:solidFill>
                  <a:srgbClr val="FF0000"/>
                </a:solidFill>
                <a:latin typeface="Arial" charset="0"/>
                <a:cs typeface="+mn-cs"/>
              </a:rPr>
              <a:t>M1 - 3x3 cluster signal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400" b="1">
                <a:solidFill>
                  <a:srgbClr val="FF0000"/>
                </a:solidFill>
                <a:latin typeface="Arial" charset="0"/>
                <a:cs typeface="+mn-cs"/>
              </a:rPr>
              <a:t>120 Gev pions - after 10 Mrad </a:t>
            </a:r>
            <a:endParaRPr lang="en-US" sz="1400" b="1" baseline="3000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pic>
        <p:nvPicPr>
          <p:cNvPr id="10690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452813"/>
            <a:ext cx="4403725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69067" name="Rectangle 11"/>
          <p:cNvSpPr>
            <a:spLocks noChangeArrowheads="1"/>
          </p:cNvSpPr>
          <p:nvPr/>
        </p:nvSpPr>
        <p:spPr bwMode="auto">
          <a:xfrm>
            <a:off x="1020763" y="3733800"/>
            <a:ext cx="1189037" cy="24130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2000">
              <a:solidFill>
                <a:schemeClr val="tx1"/>
              </a:solidFill>
              <a:cs typeface="+mn-cs"/>
            </a:endParaRPr>
          </a:p>
          <a:p>
            <a:pPr marL="457200" algn="ctr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endParaRPr lang="en-US" sz="2000">
              <a:solidFill>
                <a:schemeClr val="tx1"/>
              </a:solidFill>
              <a:cs typeface="+mn-cs"/>
            </a:endParaRPr>
          </a:p>
          <a:p>
            <a:pPr marL="457200"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2000">
              <a:cs typeface="+mn-cs"/>
            </a:endParaRPr>
          </a:p>
        </p:txBody>
      </p:sp>
      <p:sp>
        <p:nvSpPr>
          <p:cNvPr id="1069068" name="Text Box 12"/>
          <p:cNvSpPr txBox="1">
            <a:spLocks noChangeArrowheads="1"/>
          </p:cNvSpPr>
          <p:nvPr/>
        </p:nvSpPr>
        <p:spPr bwMode="auto">
          <a:xfrm>
            <a:off x="2743200" y="3505200"/>
            <a:ext cx="2667000" cy="558800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>
                <a:solidFill>
                  <a:srgbClr val="009900"/>
                </a:solidFill>
                <a:latin typeface="Arial" charset="0"/>
                <a:cs typeface="+mn-cs"/>
              </a:rPr>
              <a:t>M1 - chip 8 not irradiated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>
                <a:latin typeface="Arial" charset="0"/>
                <a:cs typeface="+mn-cs"/>
              </a:rPr>
              <a:t>M1 chip 24 @ 10 Mrad</a:t>
            </a:r>
          </a:p>
        </p:txBody>
      </p:sp>
      <p:sp>
        <p:nvSpPr>
          <p:cNvPr id="1069069" name="Text Box 13"/>
          <p:cNvSpPr txBox="1">
            <a:spLocks noChangeArrowheads="1"/>
          </p:cNvSpPr>
          <p:nvPr/>
        </p:nvSpPr>
        <p:spPr bwMode="auto">
          <a:xfrm rot="-5400000">
            <a:off x="-73819" y="4342607"/>
            <a:ext cx="1144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600" b="1">
                <a:solidFill>
                  <a:schemeClr val="tx1"/>
                </a:solidFill>
                <a:latin typeface="Arial" charset="0"/>
                <a:cs typeface="+mn-cs"/>
              </a:rPr>
              <a:t>Efficiency</a:t>
            </a:r>
          </a:p>
        </p:txBody>
      </p:sp>
      <p:sp>
        <p:nvSpPr>
          <p:cNvPr id="1069070" name="Text Box 14"/>
          <p:cNvSpPr txBox="1">
            <a:spLocks noChangeArrowheads="1"/>
          </p:cNvSpPr>
          <p:nvPr/>
        </p:nvSpPr>
        <p:spPr bwMode="auto">
          <a:xfrm>
            <a:off x="4343400" y="6248400"/>
            <a:ext cx="8064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600" b="1">
                <a:solidFill>
                  <a:schemeClr val="tx1"/>
                </a:solidFill>
                <a:latin typeface="Arial" charset="0"/>
                <a:cs typeface="+mn-cs"/>
              </a:rPr>
              <a:t>Thr. e-</a:t>
            </a:r>
          </a:p>
        </p:txBody>
      </p:sp>
      <p:sp>
        <p:nvSpPr>
          <p:cNvPr id="1069071" name="Text Box 15"/>
          <p:cNvSpPr txBox="1">
            <a:spLocks noChangeArrowheads="1"/>
          </p:cNvSpPr>
          <p:nvPr/>
        </p:nvSpPr>
        <p:spPr bwMode="auto">
          <a:xfrm>
            <a:off x="1066800" y="4267200"/>
            <a:ext cx="1066800" cy="527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400">
                <a:solidFill>
                  <a:schemeClr val="bg1"/>
                </a:solidFill>
                <a:cs typeface="+mn-cs"/>
              </a:rPr>
              <a:t>THR &lt; 4 </a:t>
            </a:r>
            <a:r>
              <a:rPr lang="en-US" sz="1400" b="1">
                <a:solidFill>
                  <a:schemeClr val="bg1"/>
                </a:solidFill>
                <a:latin typeface="Symbol" charset="0"/>
                <a:cs typeface="+mn-cs"/>
              </a:rPr>
              <a:t>s</a:t>
            </a:r>
            <a:r>
              <a:rPr lang="en-US" sz="1400">
                <a:solidFill>
                  <a:schemeClr val="bg1"/>
                </a:solidFill>
                <a:cs typeface="+mn-cs"/>
              </a:rPr>
              <a:t> Noise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4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33CC56-C35A-C747-8CB3-9E3DC471B1CB}" type="slidenum">
              <a:rPr lang="en-US"/>
              <a:pPr>
                <a:defRPr/>
              </a:pPr>
              <a:t>26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1748" name="Object 48"/>
          <p:cNvGraphicFramePr>
            <a:graphicFrameLocks noChangeAspect="1"/>
          </p:cNvGraphicFramePr>
          <p:nvPr/>
        </p:nvGraphicFramePr>
        <p:xfrm>
          <a:off x="234950" y="3190875"/>
          <a:ext cx="3989388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KGPlot" r:id="rId4" imgW="5334000" imgH="4087368" progId="KGraph_Plot">
                  <p:embed/>
                </p:oleObj>
              </mc:Choice>
              <mc:Fallback>
                <p:oleObj name="KGPlot" r:id="rId4" imgW="5334000" imgH="4087368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8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3190875"/>
                        <a:ext cx="3989388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79999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43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150" y="0"/>
            <a:ext cx="8959850" cy="614363"/>
          </a:xfrm>
        </p:spPr>
        <p:txBody>
          <a:bodyPr/>
          <a:lstStyle/>
          <a:p>
            <a:pPr>
              <a:defRPr/>
            </a:pPr>
            <a:r>
              <a:rPr lang="it-IT" sz="2400" smtClean="0">
                <a:cs typeface="+mj-cs"/>
              </a:rPr>
              <a:t>Exploiting 3D integration: pixel pitch and sensor efficiency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4724400" y="739775"/>
            <a:ext cx="4419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0066"/>
                </a:solidFill>
              </a:rPr>
              <a:t>A three-dimensional technology makes it possible to significantly reduce the area of charge stealing N-wells </a:t>
            </a:r>
            <a:r>
              <a:rPr lang="en-US" sz="1800">
                <a:solidFill>
                  <a:srgbClr val="000066"/>
                </a:solidFill>
                <a:sym typeface="Wingdings" charset="0"/>
              </a:rPr>
              <a:t> significant improvement in charge collection efficiency expected</a:t>
            </a:r>
            <a:endParaRPr lang="it-IT" sz="1800">
              <a:solidFill>
                <a:srgbClr val="000066"/>
              </a:solidFill>
              <a:sym typeface="Symbol" charset="0"/>
            </a:endParaRPr>
          </a:p>
        </p:txBody>
      </p:sp>
      <p:grpSp>
        <p:nvGrpSpPr>
          <p:cNvPr id="31751" name="Group 47"/>
          <p:cNvGrpSpPr>
            <a:grpSpLocks/>
          </p:cNvGrpSpPr>
          <p:nvPr/>
        </p:nvGrpSpPr>
        <p:grpSpPr bwMode="auto">
          <a:xfrm>
            <a:off x="4343400" y="2203450"/>
            <a:ext cx="4349750" cy="3387725"/>
            <a:chOff x="2736" y="1388"/>
            <a:chExt cx="2740" cy="2134"/>
          </a:xfrm>
        </p:grpSpPr>
        <p:sp>
          <p:nvSpPr>
            <p:cNvPr id="31768" name="Rectangle 4"/>
            <p:cNvSpPr>
              <a:spLocks noChangeArrowheads="1"/>
            </p:cNvSpPr>
            <p:nvPr/>
          </p:nvSpPr>
          <p:spPr bwMode="auto">
            <a:xfrm>
              <a:off x="2878" y="1915"/>
              <a:ext cx="402" cy="88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38100">
              <a:solidFill>
                <a:srgbClr val="CC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31769" name="Rectangle 5"/>
            <p:cNvSpPr>
              <a:spLocks noChangeArrowheads="1"/>
            </p:cNvSpPr>
            <p:nvPr/>
          </p:nvSpPr>
          <p:spPr bwMode="auto">
            <a:xfrm>
              <a:off x="2878" y="2611"/>
              <a:ext cx="402" cy="88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38100">
              <a:solidFill>
                <a:srgbClr val="FF9933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31770" name="Text Box 6"/>
            <p:cNvSpPr txBox="1">
              <a:spLocks noChangeArrowheads="1"/>
            </p:cNvSpPr>
            <p:nvPr/>
          </p:nvSpPr>
          <p:spPr bwMode="auto">
            <a:xfrm>
              <a:off x="2736" y="2744"/>
              <a:ext cx="73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sz="1400" b="1">
                  <a:solidFill>
                    <a:srgbClr val="000066"/>
                  </a:solidFill>
                </a:rPr>
                <a:t>Parasitic N-wells</a:t>
              </a:r>
              <a:endParaRPr lang="it-IT" sz="1400" b="1">
                <a:solidFill>
                  <a:srgbClr val="000066"/>
                </a:solidFill>
              </a:endParaRPr>
            </a:p>
          </p:txBody>
        </p:sp>
        <p:grpSp>
          <p:nvGrpSpPr>
            <p:cNvPr id="31771" name="Group 9"/>
            <p:cNvGrpSpPr>
              <a:grpSpLocks/>
            </p:cNvGrpSpPr>
            <p:nvPr/>
          </p:nvGrpSpPr>
          <p:grpSpPr bwMode="auto">
            <a:xfrm>
              <a:off x="3375" y="1392"/>
              <a:ext cx="1935" cy="2130"/>
              <a:chOff x="2964" y="1384"/>
              <a:chExt cx="2097" cy="2130"/>
            </a:xfrm>
          </p:grpSpPr>
          <p:sp>
            <p:nvSpPr>
              <p:cNvPr id="31776" name="Rectangle 10"/>
              <p:cNvSpPr>
                <a:spLocks noChangeArrowheads="1"/>
              </p:cNvSpPr>
              <p:nvPr/>
            </p:nvSpPr>
            <p:spPr bwMode="auto">
              <a:xfrm>
                <a:off x="2964" y="1384"/>
                <a:ext cx="2097" cy="2130"/>
              </a:xfrm>
              <a:prstGeom prst="rect">
                <a:avLst/>
              </a:prstGeom>
              <a:noFill/>
              <a:ln w="28575">
                <a:solidFill>
                  <a:srgbClr val="0066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0"/>
                  </a:spcBef>
                  <a:buClr>
                    <a:srgbClr val="FFE107"/>
                  </a:buClr>
                  <a:buFont typeface="Wingdings" charset="0"/>
                  <a:buNone/>
                </a:pPr>
                <a:endParaRPr lang="en-US" sz="3600">
                  <a:solidFill>
                    <a:schemeClr val="tx2"/>
                  </a:solidFill>
                </a:endParaRPr>
              </a:p>
            </p:txBody>
          </p:sp>
          <p:sp>
            <p:nvSpPr>
              <p:cNvPr id="31777" name="Line 11"/>
              <p:cNvSpPr>
                <a:spLocks noChangeShapeType="1"/>
              </p:cNvSpPr>
              <p:nvPr/>
            </p:nvSpPr>
            <p:spPr bwMode="auto">
              <a:xfrm>
                <a:off x="3616" y="1624"/>
                <a:ext cx="0" cy="148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78" name="Line 12"/>
              <p:cNvSpPr>
                <a:spLocks noChangeShapeType="1"/>
              </p:cNvSpPr>
              <p:nvPr/>
            </p:nvSpPr>
            <p:spPr bwMode="auto">
              <a:xfrm flipV="1">
                <a:off x="3608" y="1624"/>
                <a:ext cx="1096" cy="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79" name="Line 13"/>
              <p:cNvSpPr>
                <a:spLocks noChangeShapeType="1"/>
              </p:cNvSpPr>
              <p:nvPr/>
            </p:nvSpPr>
            <p:spPr bwMode="auto">
              <a:xfrm>
                <a:off x="4696" y="1616"/>
                <a:ext cx="0" cy="28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0" name="Line 14"/>
              <p:cNvSpPr>
                <a:spLocks noChangeShapeType="1"/>
              </p:cNvSpPr>
              <p:nvPr/>
            </p:nvSpPr>
            <p:spPr bwMode="auto">
              <a:xfrm flipH="1" flipV="1">
                <a:off x="4568" y="1880"/>
                <a:ext cx="120" cy="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1" name="Line 15"/>
              <p:cNvSpPr>
                <a:spLocks noChangeShapeType="1"/>
              </p:cNvSpPr>
              <p:nvPr/>
            </p:nvSpPr>
            <p:spPr bwMode="auto">
              <a:xfrm flipV="1">
                <a:off x="4560" y="1712"/>
                <a:ext cx="0" cy="176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2" name="Line 16"/>
              <p:cNvSpPr>
                <a:spLocks noChangeShapeType="1"/>
              </p:cNvSpPr>
              <p:nvPr/>
            </p:nvSpPr>
            <p:spPr bwMode="auto">
              <a:xfrm flipH="1">
                <a:off x="3712" y="1728"/>
                <a:ext cx="840" cy="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3" name="Line 17"/>
              <p:cNvSpPr>
                <a:spLocks noChangeShapeType="1"/>
              </p:cNvSpPr>
              <p:nvPr/>
            </p:nvSpPr>
            <p:spPr bwMode="auto">
              <a:xfrm>
                <a:off x="3720" y="1720"/>
                <a:ext cx="0" cy="48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4" name="Line 18"/>
              <p:cNvSpPr>
                <a:spLocks noChangeShapeType="1"/>
              </p:cNvSpPr>
              <p:nvPr/>
            </p:nvSpPr>
            <p:spPr bwMode="auto">
              <a:xfrm>
                <a:off x="3720" y="2192"/>
                <a:ext cx="648" cy="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5" name="Line 19"/>
              <p:cNvSpPr>
                <a:spLocks noChangeShapeType="1"/>
              </p:cNvSpPr>
              <p:nvPr/>
            </p:nvSpPr>
            <p:spPr bwMode="auto">
              <a:xfrm>
                <a:off x="4360" y="2184"/>
                <a:ext cx="0" cy="928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6" name="Line 20"/>
              <p:cNvSpPr>
                <a:spLocks noChangeShapeType="1"/>
              </p:cNvSpPr>
              <p:nvPr/>
            </p:nvSpPr>
            <p:spPr bwMode="auto">
              <a:xfrm flipH="1">
                <a:off x="3608" y="3096"/>
                <a:ext cx="744" cy="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7" name="Line 21"/>
              <p:cNvSpPr>
                <a:spLocks noChangeShapeType="1"/>
              </p:cNvSpPr>
              <p:nvPr/>
            </p:nvSpPr>
            <p:spPr bwMode="auto">
              <a:xfrm>
                <a:off x="3776" y="1904"/>
                <a:ext cx="35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8" name="Line 22"/>
              <p:cNvSpPr>
                <a:spLocks noChangeShapeType="1"/>
              </p:cNvSpPr>
              <p:nvPr/>
            </p:nvSpPr>
            <p:spPr bwMode="auto">
              <a:xfrm>
                <a:off x="4128" y="1892"/>
                <a:ext cx="0" cy="12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89" name="Line 23"/>
              <p:cNvSpPr>
                <a:spLocks noChangeShapeType="1"/>
              </p:cNvSpPr>
              <p:nvPr/>
            </p:nvSpPr>
            <p:spPr bwMode="auto">
              <a:xfrm flipH="1">
                <a:off x="3960" y="2008"/>
                <a:ext cx="17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90" name="Line 24"/>
              <p:cNvSpPr>
                <a:spLocks noChangeShapeType="1"/>
              </p:cNvSpPr>
              <p:nvPr/>
            </p:nvSpPr>
            <p:spPr bwMode="auto">
              <a:xfrm>
                <a:off x="3960" y="2004"/>
                <a:ext cx="0" cy="104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91" name="Line 25"/>
              <p:cNvSpPr>
                <a:spLocks noChangeShapeType="1"/>
              </p:cNvSpPr>
              <p:nvPr/>
            </p:nvSpPr>
            <p:spPr bwMode="auto">
              <a:xfrm flipH="1">
                <a:off x="3776" y="2104"/>
                <a:ext cx="18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92" name="Line 26"/>
              <p:cNvSpPr>
                <a:spLocks noChangeShapeType="1"/>
              </p:cNvSpPr>
              <p:nvPr/>
            </p:nvSpPr>
            <p:spPr bwMode="auto">
              <a:xfrm flipV="1">
                <a:off x="3772" y="1892"/>
                <a:ext cx="0" cy="22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1772" name="Group 27"/>
            <p:cNvGrpSpPr>
              <a:grpSpLocks/>
            </p:cNvGrpSpPr>
            <p:nvPr/>
          </p:nvGrpSpPr>
          <p:grpSpPr bwMode="auto">
            <a:xfrm>
              <a:off x="5316" y="1388"/>
              <a:ext cx="160" cy="2120"/>
              <a:chOff x="2435" y="1468"/>
              <a:chExt cx="173" cy="2120"/>
            </a:xfrm>
          </p:grpSpPr>
          <p:sp>
            <p:nvSpPr>
              <p:cNvPr id="31773" name="Line 28"/>
              <p:cNvSpPr>
                <a:spLocks noChangeShapeType="1"/>
              </p:cNvSpPr>
              <p:nvPr/>
            </p:nvSpPr>
            <p:spPr bwMode="auto">
              <a:xfrm rot="-5400000">
                <a:off x="2122" y="1852"/>
                <a:ext cx="768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774" name="Text Box 29"/>
              <p:cNvSpPr txBox="1">
                <a:spLocks noChangeArrowheads="1"/>
              </p:cNvSpPr>
              <p:nvPr/>
            </p:nvSpPr>
            <p:spPr bwMode="auto">
              <a:xfrm rot="5400000">
                <a:off x="2208" y="2415"/>
                <a:ext cx="62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>
                    <a:solidFill>
                      <a:schemeClr val="accent2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b="1">
                    <a:solidFill>
                      <a:srgbClr val="000066"/>
                    </a:solidFill>
                    <a:latin typeface="Verdana" charset="0"/>
                  </a:rPr>
                  <a:t>40 </a:t>
                </a:r>
                <a:r>
                  <a:rPr lang="en-US" b="1">
                    <a:solidFill>
                      <a:srgbClr val="000066"/>
                    </a:solidFill>
                    <a:latin typeface="Symbol" charset="0"/>
                  </a:rPr>
                  <a:t>m</a:t>
                </a:r>
                <a:r>
                  <a:rPr lang="en-US" b="1">
                    <a:solidFill>
                      <a:srgbClr val="000066"/>
                    </a:solidFill>
                    <a:latin typeface="Verdana" charset="0"/>
                  </a:rPr>
                  <a:t>m</a:t>
                </a:r>
                <a:endParaRPr lang="en-US" b="1">
                  <a:solidFill>
                    <a:srgbClr val="000066"/>
                  </a:solidFill>
                  <a:latin typeface="Verdana" charset="0"/>
                  <a:sym typeface="Symbol" charset="0"/>
                </a:endParaRPr>
              </a:p>
            </p:txBody>
          </p:sp>
          <p:sp>
            <p:nvSpPr>
              <p:cNvPr id="31775" name="Line 30"/>
              <p:cNvSpPr>
                <a:spLocks noChangeShapeType="1"/>
              </p:cNvSpPr>
              <p:nvPr/>
            </p:nvSpPr>
            <p:spPr bwMode="auto">
              <a:xfrm rot="16200000" flipH="1">
                <a:off x="2102" y="3184"/>
                <a:ext cx="808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1752" name="Picture 32" descr="bull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484313"/>
            <a:ext cx="984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35"/>
          <p:cNvSpPr txBox="1">
            <a:spLocks noChangeArrowheads="1"/>
          </p:cNvSpPr>
          <p:nvPr/>
        </p:nvSpPr>
        <p:spPr bwMode="auto">
          <a:xfrm>
            <a:off x="852488" y="1747838"/>
            <a:ext cx="1230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C</a:t>
            </a:r>
            <a:r>
              <a:rPr lang="en-US" sz="1600" baseline="-25000">
                <a:solidFill>
                  <a:srgbClr val="000066"/>
                </a:solidFill>
              </a:rPr>
              <a:t>D</a:t>
            </a:r>
            <a:r>
              <a:rPr lang="en-US" sz="1600">
                <a:solidFill>
                  <a:srgbClr val="000066"/>
                </a:solidFill>
              </a:rPr>
              <a:t>=250 fF</a:t>
            </a:r>
            <a:endParaRPr lang="it-IT" sz="1600">
              <a:solidFill>
                <a:srgbClr val="000066"/>
              </a:solidFill>
            </a:endParaRPr>
          </a:p>
        </p:txBody>
      </p:sp>
      <p:pic>
        <p:nvPicPr>
          <p:cNvPr id="31754" name="Picture 36" descr="bull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852613"/>
            <a:ext cx="984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 Box 37"/>
          <p:cNvSpPr txBox="1">
            <a:spLocks noChangeArrowheads="1"/>
          </p:cNvSpPr>
          <p:nvPr/>
        </p:nvSpPr>
        <p:spPr bwMode="auto">
          <a:xfrm>
            <a:off x="852488" y="2392363"/>
            <a:ext cx="3182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Charge sensitivity: 750 mV/fC</a:t>
            </a:r>
            <a:endParaRPr lang="it-IT" sz="1600">
              <a:solidFill>
                <a:srgbClr val="000066"/>
              </a:solidFill>
            </a:endParaRPr>
          </a:p>
        </p:txBody>
      </p:sp>
      <p:pic>
        <p:nvPicPr>
          <p:cNvPr id="31756" name="Picture 38" descr="bull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497138"/>
            <a:ext cx="984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 Box 39"/>
          <p:cNvSpPr txBox="1">
            <a:spLocks noChangeArrowheads="1"/>
          </p:cNvSpPr>
          <p:nvPr/>
        </p:nvSpPr>
        <p:spPr bwMode="auto">
          <a:xfrm>
            <a:off x="852488" y="3017838"/>
            <a:ext cx="3414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Threshold dispersion: 40 e rms</a:t>
            </a:r>
            <a:endParaRPr lang="it-IT" sz="1600">
              <a:solidFill>
                <a:srgbClr val="000066"/>
              </a:solidFill>
            </a:endParaRPr>
          </a:p>
        </p:txBody>
      </p:sp>
      <p:pic>
        <p:nvPicPr>
          <p:cNvPr id="31758" name="Picture 40" descr="bull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122613"/>
            <a:ext cx="984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 Box 41"/>
          <p:cNvSpPr txBox="1">
            <a:spLocks noChangeArrowheads="1"/>
          </p:cNvSpPr>
          <p:nvPr/>
        </p:nvSpPr>
        <p:spPr bwMode="auto">
          <a:xfrm>
            <a:off x="852488" y="2713038"/>
            <a:ext cx="4024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Equivalent noise charge (ENC): 33 e rms</a:t>
            </a:r>
            <a:endParaRPr lang="it-IT" sz="1600">
              <a:solidFill>
                <a:srgbClr val="000066"/>
              </a:solidFill>
            </a:endParaRPr>
          </a:p>
        </p:txBody>
      </p:sp>
      <p:pic>
        <p:nvPicPr>
          <p:cNvPr id="31760" name="Picture 42" descr="bull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817813"/>
            <a:ext cx="984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1" name="Text Box 43"/>
          <p:cNvSpPr txBox="1">
            <a:spLocks noChangeArrowheads="1"/>
          </p:cNvSpPr>
          <p:nvPr/>
        </p:nvSpPr>
        <p:spPr bwMode="auto">
          <a:xfrm>
            <a:off x="852488" y="2058988"/>
            <a:ext cx="309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~1 </a:t>
            </a:r>
            <a:r>
              <a:rPr lang="en-US" sz="1600">
                <a:solidFill>
                  <a:srgbClr val="000066"/>
                </a:solidFill>
                <a:latin typeface="Symbol" charset="0"/>
              </a:rPr>
              <a:t>m</a:t>
            </a:r>
            <a:r>
              <a:rPr lang="en-US" sz="1600">
                <a:solidFill>
                  <a:srgbClr val="000066"/>
                </a:solidFill>
              </a:rPr>
              <a:t>s peaking time</a:t>
            </a:r>
            <a:endParaRPr lang="it-IT" sz="1600">
              <a:solidFill>
                <a:srgbClr val="000066"/>
              </a:solidFill>
            </a:endParaRPr>
          </a:p>
        </p:txBody>
      </p:sp>
      <p:pic>
        <p:nvPicPr>
          <p:cNvPr id="31762" name="Picture 44" descr="bull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163763"/>
            <a:ext cx="984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5" name="AutoShape 45"/>
          <p:cNvSpPr>
            <a:spLocks noChangeArrowheads="1"/>
          </p:cNvSpPr>
          <p:nvPr/>
        </p:nvSpPr>
        <p:spPr bwMode="auto">
          <a:xfrm>
            <a:off x="128588" y="698500"/>
            <a:ext cx="4338637" cy="355600"/>
          </a:xfrm>
          <a:prstGeom prst="roundRect">
            <a:avLst>
              <a:gd name="adj" fmla="val 16667"/>
            </a:avLst>
          </a:prstGeom>
          <a:solidFill>
            <a:srgbClr val="000066">
              <a:alpha val="80000"/>
            </a:srgbClr>
          </a:solidFill>
          <a:ln w="9525" algn="ctr">
            <a:noFill/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pitchFamily="2" charset="2"/>
              <a:buNone/>
              <a:defRPr/>
            </a:pPr>
            <a:endParaRPr lang="it-IT" sz="3600">
              <a:solidFill>
                <a:schemeClr val="tx2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1764" name="Text Box 46"/>
          <p:cNvSpPr txBox="1">
            <a:spLocks noChangeArrowheads="1"/>
          </p:cNvSpPr>
          <p:nvPr/>
        </p:nvSpPr>
        <p:spPr bwMode="auto">
          <a:xfrm>
            <a:off x="190500" y="698500"/>
            <a:ext cx="4240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Main design features and simulation results</a:t>
            </a:r>
            <a:endParaRPr lang="it-IT" sz="1600">
              <a:solidFill>
                <a:schemeClr val="bg1"/>
              </a:solidFill>
              <a:sym typeface="Symbol" charset="0"/>
            </a:endParaRPr>
          </a:p>
        </p:txBody>
      </p:sp>
      <p:sp>
        <p:nvSpPr>
          <p:cNvPr id="31765" name="Text Box 47"/>
          <p:cNvSpPr txBox="1">
            <a:spLocks noChangeArrowheads="1"/>
          </p:cNvSpPr>
          <p:nvPr/>
        </p:nvSpPr>
        <p:spPr bwMode="auto">
          <a:xfrm>
            <a:off x="852488" y="1379538"/>
            <a:ext cx="1389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000066"/>
                </a:solidFill>
              </a:rPr>
              <a:t>W/L=30/0.3</a:t>
            </a:r>
            <a:endParaRPr lang="it-IT" sz="1600">
              <a:solidFill>
                <a:srgbClr val="000066"/>
              </a:solidFill>
            </a:endParaRPr>
          </a:p>
        </p:txBody>
      </p:sp>
      <p:sp>
        <p:nvSpPr>
          <p:cNvPr id="31766" name="TextBox 52"/>
          <p:cNvSpPr txBox="1">
            <a:spLocks noChangeArrowheads="1"/>
          </p:cNvSpPr>
          <p:nvPr/>
        </p:nvSpPr>
        <p:spPr bwMode="auto">
          <a:xfrm>
            <a:off x="4191000" y="5727700"/>
            <a:ext cx="4689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E107"/>
              </a:buClr>
              <a:buFontTx/>
              <a:buNone/>
            </a:pPr>
            <a:r>
              <a:rPr lang="it-IT" sz="1600" b="1">
                <a:solidFill>
                  <a:schemeClr val="tx1"/>
                </a:solidFill>
              </a:rPr>
              <a:t>Sensor area: 346</a:t>
            </a:r>
            <a:r>
              <a:rPr lang="it-IT" sz="1600" b="1">
                <a:solidFill>
                  <a:schemeClr val="tx1"/>
                </a:solidFill>
                <a:latin typeface="Symbol" charset="0"/>
              </a:rPr>
              <a:t>m</a:t>
            </a:r>
            <a:r>
              <a:rPr lang="it-IT" sz="1600" b="1">
                <a:solidFill>
                  <a:schemeClr val="tx1"/>
                </a:solidFill>
              </a:rPr>
              <a:t>m</a:t>
            </a:r>
            <a:r>
              <a:rPr lang="it-IT" sz="1600" b="1" baseline="30000">
                <a:solidFill>
                  <a:schemeClr val="tx1"/>
                </a:solidFill>
              </a:rPr>
              <a:t>2</a:t>
            </a:r>
            <a:r>
              <a:rPr lang="it-IT" sz="1600" b="1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FFE107"/>
              </a:buClr>
              <a:buFontTx/>
              <a:buNone/>
            </a:pPr>
            <a:r>
              <a:rPr lang="it-IT" sz="1600" b="1">
                <a:solidFill>
                  <a:schemeClr val="tx1"/>
                </a:solidFill>
              </a:rPr>
              <a:t>NW-PMOS area: 22</a:t>
            </a:r>
            <a:r>
              <a:rPr lang="it-IT" sz="1600" b="1">
                <a:solidFill>
                  <a:schemeClr val="tx1"/>
                </a:solidFill>
                <a:latin typeface="Symbol" charset="0"/>
              </a:rPr>
              <a:t>m</a:t>
            </a:r>
            <a:r>
              <a:rPr lang="it-IT" sz="1600" b="1">
                <a:solidFill>
                  <a:schemeClr val="tx1"/>
                </a:solidFill>
              </a:rPr>
              <a:t>m</a:t>
            </a:r>
            <a:r>
              <a:rPr lang="it-IT" sz="1600" b="1" baseline="30000">
                <a:solidFill>
                  <a:schemeClr val="tx1"/>
                </a:solidFill>
              </a:rPr>
              <a:t>2</a:t>
            </a:r>
          </a:p>
          <a:p>
            <a:pPr eaLnBrk="1" hangingPunct="1">
              <a:spcBef>
                <a:spcPct val="0"/>
              </a:spcBef>
              <a:buClr>
                <a:srgbClr val="FFE107"/>
              </a:buClr>
              <a:buFontTx/>
              <a:buNone/>
            </a:pPr>
            <a:r>
              <a:rPr lang="it-IT" sz="1600" b="1">
                <a:solidFill>
                  <a:schemeClr val="tx1"/>
                </a:solidFill>
              </a:rPr>
              <a:t>Fill Factor: 0.94 (0.87 in the “2D” version) </a:t>
            </a:r>
          </a:p>
        </p:txBody>
      </p:sp>
      <p:sp>
        <p:nvSpPr>
          <p:cNvPr id="31767" name="Text Box 50"/>
          <p:cNvSpPr txBox="1">
            <a:spLocks noChangeArrowheads="1"/>
          </p:cNvSpPr>
          <p:nvPr/>
        </p:nvSpPr>
        <p:spPr bwMode="auto">
          <a:xfrm>
            <a:off x="4156075" y="3209925"/>
            <a:ext cx="15271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b="1">
                <a:solidFill>
                  <a:srgbClr val="000066"/>
                </a:solidFill>
              </a:rPr>
              <a:t>Collecting electrode</a:t>
            </a:r>
            <a:endParaRPr lang="it-IT" sz="1400" b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 9, 2010</a:t>
            </a:r>
          </a:p>
        </p:txBody>
      </p:sp>
      <p:sp>
        <p:nvSpPr>
          <p:cNvPr id="19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G.Rizzo – Pixel 2010 – Grindelwald - CH</a:t>
            </a:r>
          </a:p>
        </p:txBody>
      </p:sp>
      <p:sp>
        <p:nvSpPr>
          <p:cNvPr id="19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55030A-473E-6C42-A857-E6472538AC3E}" type="slidenum">
              <a:rPr lang="en-US"/>
              <a:pPr>
                <a:defRPr/>
              </a:pPr>
              <a:t>27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96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550" y="38100"/>
            <a:ext cx="9004300" cy="615950"/>
          </a:xfrm>
        </p:spPr>
        <p:txBody>
          <a:bodyPr/>
          <a:lstStyle/>
          <a:p>
            <a:pPr>
              <a:defRPr/>
            </a:pPr>
            <a:r>
              <a:rPr lang="it-IT" sz="2400" smtClean="0">
                <a:cs typeface="+mj-cs"/>
              </a:rPr>
              <a:t>Readout electronics in a 40 x 40 </a:t>
            </a:r>
            <a:r>
              <a:rPr lang="it-IT" sz="2400" smtClean="0">
                <a:latin typeface="Symbol" charset="0"/>
                <a:cs typeface="+mj-cs"/>
              </a:rPr>
              <a:t>m</a:t>
            </a:r>
            <a:r>
              <a:rPr lang="it-IT" sz="2400" smtClean="0">
                <a:cs typeface="+mj-cs"/>
              </a:rPr>
              <a:t>m</a:t>
            </a:r>
            <a:r>
              <a:rPr lang="it-IT" sz="2400" baseline="30000" smtClean="0">
                <a:cs typeface="+mj-cs"/>
              </a:rPr>
              <a:t>2</a:t>
            </a:r>
            <a:r>
              <a:rPr lang="it-IT" sz="2400" smtClean="0">
                <a:cs typeface="+mj-cs"/>
              </a:rPr>
              <a:t> 3D MAPS pixel cell</a:t>
            </a:r>
            <a:endParaRPr lang="it-IT" sz="1800" b="0" baseline="30000" smtClean="0">
              <a:solidFill>
                <a:schemeClr val="tx1"/>
              </a:solidFill>
              <a:cs typeface="+mj-cs"/>
            </a:endParaRPr>
          </a:p>
        </p:txBody>
      </p:sp>
      <p:grpSp>
        <p:nvGrpSpPr>
          <p:cNvPr id="40965" name="Group 3"/>
          <p:cNvGrpSpPr>
            <a:grpSpLocks/>
          </p:cNvGrpSpPr>
          <p:nvPr/>
        </p:nvGrpSpPr>
        <p:grpSpPr bwMode="auto">
          <a:xfrm flipV="1">
            <a:off x="149225" y="2651125"/>
            <a:ext cx="206375" cy="160338"/>
            <a:chOff x="616" y="1360"/>
            <a:chExt cx="176" cy="144"/>
          </a:xfrm>
        </p:grpSpPr>
        <p:sp>
          <p:nvSpPr>
            <p:cNvPr id="41156" name="AutoShape 4"/>
            <p:cNvSpPr>
              <a:spLocks noChangeArrowheads="1"/>
            </p:cNvSpPr>
            <p:nvPr/>
          </p:nvSpPr>
          <p:spPr bwMode="auto">
            <a:xfrm rot="10800000" flipH="1">
              <a:off x="624" y="1360"/>
              <a:ext cx="160" cy="136"/>
            </a:xfrm>
            <a:prstGeom prst="triangle">
              <a:avLst>
                <a:gd name="adj" fmla="val 50000"/>
              </a:avLst>
            </a:prstGeom>
            <a:solidFill>
              <a:srgbClr val="006699">
                <a:alpha val="79999"/>
              </a:srgbClr>
            </a:solidFill>
            <a:ln w="28575">
              <a:solidFill>
                <a:srgbClr val="006699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157" name="Line 5"/>
            <p:cNvSpPr>
              <a:spLocks noChangeShapeType="1"/>
            </p:cNvSpPr>
            <p:nvPr/>
          </p:nvSpPr>
          <p:spPr bwMode="auto">
            <a:xfrm>
              <a:off x="616" y="1504"/>
              <a:ext cx="17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168275" y="3106738"/>
            <a:ext cx="168275" cy="107950"/>
            <a:chOff x="768" y="2080"/>
            <a:chExt cx="144" cy="96"/>
          </a:xfrm>
        </p:grpSpPr>
        <p:sp>
          <p:nvSpPr>
            <p:cNvPr id="41152" name="Line 7"/>
            <p:cNvSpPr>
              <a:spLocks noChangeShapeType="1"/>
            </p:cNvSpPr>
            <p:nvPr/>
          </p:nvSpPr>
          <p:spPr bwMode="auto">
            <a:xfrm flipV="1">
              <a:off x="768" y="2080"/>
              <a:ext cx="144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53" name="Line 8"/>
            <p:cNvSpPr>
              <a:spLocks noChangeShapeType="1"/>
            </p:cNvSpPr>
            <p:nvPr/>
          </p:nvSpPr>
          <p:spPr bwMode="auto">
            <a:xfrm flipV="1">
              <a:off x="784" y="2112"/>
              <a:ext cx="11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54" name="Line 9"/>
            <p:cNvSpPr>
              <a:spLocks noChangeShapeType="1"/>
            </p:cNvSpPr>
            <p:nvPr/>
          </p:nvSpPr>
          <p:spPr bwMode="auto">
            <a:xfrm flipV="1">
              <a:off x="800" y="2144"/>
              <a:ext cx="7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55" name="Line 10"/>
            <p:cNvSpPr>
              <a:spLocks noChangeShapeType="1"/>
            </p:cNvSpPr>
            <p:nvPr/>
          </p:nvSpPr>
          <p:spPr bwMode="auto">
            <a:xfrm flipV="1">
              <a:off x="824" y="2176"/>
              <a:ext cx="3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967" name="Line 11"/>
          <p:cNvSpPr>
            <a:spLocks noChangeShapeType="1"/>
          </p:cNvSpPr>
          <p:nvPr/>
        </p:nvSpPr>
        <p:spPr bwMode="auto">
          <a:xfrm>
            <a:off x="252413" y="2820988"/>
            <a:ext cx="0" cy="295275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68" name="Line 12"/>
          <p:cNvSpPr>
            <a:spLocks noChangeShapeType="1"/>
          </p:cNvSpPr>
          <p:nvPr/>
        </p:nvSpPr>
        <p:spPr bwMode="auto">
          <a:xfrm flipV="1">
            <a:off x="252413" y="2516188"/>
            <a:ext cx="0" cy="142875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0969" name="Group 13"/>
          <p:cNvGrpSpPr>
            <a:grpSpLocks/>
          </p:cNvGrpSpPr>
          <p:nvPr/>
        </p:nvGrpSpPr>
        <p:grpSpPr bwMode="auto">
          <a:xfrm flipV="1">
            <a:off x="158750" y="1219200"/>
            <a:ext cx="1854200" cy="1897063"/>
            <a:chOff x="264" y="992"/>
            <a:chExt cx="1584" cy="1696"/>
          </a:xfrm>
        </p:grpSpPr>
        <p:grpSp>
          <p:nvGrpSpPr>
            <p:cNvPr id="41104" name="Group 14"/>
            <p:cNvGrpSpPr>
              <a:grpSpLocks/>
            </p:cNvGrpSpPr>
            <p:nvPr/>
          </p:nvGrpSpPr>
          <p:grpSpPr bwMode="auto">
            <a:xfrm>
              <a:off x="881" y="1232"/>
              <a:ext cx="568" cy="592"/>
              <a:chOff x="977" y="1072"/>
              <a:chExt cx="568" cy="592"/>
            </a:xfrm>
          </p:grpSpPr>
          <p:sp>
            <p:nvSpPr>
              <p:cNvPr id="41149" name="Line 15"/>
              <p:cNvSpPr>
                <a:spLocks noChangeShapeType="1"/>
              </p:cNvSpPr>
              <p:nvPr/>
            </p:nvSpPr>
            <p:spPr bwMode="auto">
              <a:xfrm>
                <a:off x="984" y="1072"/>
                <a:ext cx="0" cy="592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50" name="Line 16"/>
              <p:cNvSpPr>
                <a:spLocks noChangeShapeType="1"/>
              </p:cNvSpPr>
              <p:nvPr/>
            </p:nvSpPr>
            <p:spPr bwMode="auto">
              <a:xfrm flipH="1">
                <a:off x="979" y="1365"/>
                <a:ext cx="566" cy="294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51" name="Line 17"/>
              <p:cNvSpPr>
                <a:spLocks noChangeShapeType="1"/>
              </p:cNvSpPr>
              <p:nvPr/>
            </p:nvSpPr>
            <p:spPr bwMode="auto">
              <a:xfrm>
                <a:off x="977" y="1075"/>
                <a:ext cx="566" cy="294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1105" name="Line 18"/>
            <p:cNvSpPr>
              <a:spLocks noChangeShapeType="1"/>
            </p:cNvSpPr>
            <p:nvPr/>
          </p:nvSpPr>
          <p:spPr bwMode="auto">
            <a:xfrm>
              <a:off x="344" y="1520"/>
              <a:ext cx="544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6" name="Line 19"/>
            <p:cNvSpPr>
              <a:spLocks noChangeShapeType="1"/>
            </p:cNvSpPr>
            <p:nvPr/>
          </p:nvSpPr>
          <p:spPr bwMode="auto">
            <a:xfrm>
              <a:off x="936" y="1520"/>
              <a:ext cx="9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7" name="Line 20"/>
            <p:cNvSpPr>
              <a:spLocks noChangeShapeType="1"/>
            </p:cNvSpPr>
            <p:nvPr/>
          </p:nvSpPr>
          <p:spPr bwMode="auto">
            <a:xfrm flipV="1">
              <a:off x="664" y="1080"/>
              <a:ext cx="0" cy="432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8" name="Line 21"/>
            <p:cNvSpPr>
              <a:spLocks noChangeShapeType="1"/>
            </p:cNvSpPr>
            <p:nvPr/>
          </p:nvSpPr>
          <p:spPr bwMode="auto">
            <a:xfrm>
              <a:off x="656" y="1080"/>
              <a:ext cx="49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9" name="Line 22"/>
            <p:cNvSpPr>
              <a:spLocks noChangeShapeType="1"/>
            </p:cNvSpPr>
            <p:nvPr/>
          </p:nvSpPr>
          <p:spPr bwMode="auto">
            <a:xfrm>
              <a:off x="1152" y="992"/>
              <a:ext cx="0" cy="184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0" name="Line 23"/>
            <p:cNvSpPr>
              <a:spLocks noChangeShapeType="1"/>
            </p:cNvSpPr>
            <p:nvPr/>
          </p:nvSpPr>
          <p:spPr bwMode="auto">
            <a:xfrm>
              <a:off x="1200" y="992"/>
              <a:ext cx="0" cy="184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1" name="Line 24"/>
            <p:cNvSpPr>
              <a:spLocks noChangeShapeType="1"/>
            </p:cNvSpPr>
            <p:nvPr/>
          </p:nvSpPr>
          <p:spPr bwMode="auto">
            <a:xfrm>
              <a:off x="1200" y="1080"/>
              <a:ext cx="45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2" name="Line 25"/>
            <p:cNvSpPr>
              <a:spLocks noChangeShapeType="1"/>
            </p:cNvSpPr>
            <p:nvPr/>
          </p:nvSpPr>
          <p:spPr bwMode="auto">
            <a:xfrm>
              <a:off x="1656" y="1072"/>
              <a:ext cx="0" cy="456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3" name="Line 26"/>
            <p:cNvSpPr>
              <a:spLocks noChangeShapeType="1"/>
            </p:cNvSpPr>
            <p:nvPr/>
          </p:nvSpPr>
          <p:spPr bwMode="auto">
            <a:xfrm>
              <a:off x="1440" y="1528"/>
              <a:ext cx="224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4" name="Oval 27"/>
            <p:cNvSpPr>
              <a:spLocks noChangeArrowheads="1"/>
            </p:cNvSpPr>
            <p:nvPr/>
          </p:nvSpPr>
          <p:spPr bwMode="auto">
            <a:xfrm>
              <a:off x="640" y="1496"/>
              <a:ext cx="48" cy="43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115" name="Line 28"/>
            <p:cNvSpPr>
              <a:spLocks noChangeShapeType="1"/>
            </p:cNvSpPr>
            <p:nvPr/>
          </p:nvSpPr>
          <p:spPr bwMode="auto">
            <a:xfrm flipV="1">
              <a:off x="664" y="1512"/>
              <a:ext cx="0" cy="52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6" name="Line 29"/>
            <p:cNvSpPr>
              <a:spLocks noChangeShapeType="1"/>
            </p:cNvSpPr>
            <p:nvPr/>
          </p:nvSpPr>
          <p:spPr bwMode="auto">
            <a:xfrm flipV="1">
              <a:off x="1648" y="1504"/>
              <a:ext cx="8" cy="112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7" name="Line 30"/>
            <p:cNvSpPr>
              <a:spLocks noChangeShapeType="1"/>
            </p:cNvSpPr>
            <p:nvPr/>
          </p:nvSpPr>
          <p:spPr bwMode="auto">
            <a:xfrm flipV="1">
              <a:off x="664" y="2024"/>
              <a:ext cx="320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8" name="Line 31"/>
            <p:cNvSpPr>
              <a:spLocks noChangeShapeType="1"/>
            </p:cNvSpPr>
            <p:nvPr/>
          </p:nvSpPr>
          <p:spPr bwMode="auto">
            <a:xfrm>
              <a:off x="976" y="2024"/>
              <a:ext cx="0" cy="16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19" name="Line 32"/>
            <p:cNvSpPr>
              <a:spLocks noChangeShapeType="1"/>
            </p:cNvSpPr>
            <p:nvPr/>
          </p:nvSpPr>
          <p:spPr bwMode="auto">
            <a:xfrm flipV="1">
              <a:off x="1328" y="2024"/>
              <a:ext cx="320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0" name="Line 33"/>
            <p:cNvSpPr>
              <a:spLocks noChangeShapeType="1"/>
            </p:cNvSpPr>
            <p:nvPr/>
          </p:nvSpPr>
          <p:spPr bwMode="auto">
            <a:xfrm>
              <a:off x="1336" y="2024"/>
              <a:ext cx="0" cy="16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1" name="Line 34"/>
            <p:cNvSpPr>
              <a:spLocks noChangeShapeType="1"/>
            </p:cNvSpPr>
            <p:nvPr/>
          </p:nvSpPr>
          <p:spPr bwMode="auto">
            <a:xfrm>
              <a:off x="968" y="2200"/>
              <a:ext cx="37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2" name="Line 35"/>
            <p:cNvSpPr>
              <a:spLocks noChangeShapeType="1"/>
            </p:cNvSpPr>
            <p:nvPr/>
          </p:nvSpPr>
          <p:spPr bwMode="auto">
            <a:xfrm>
              <a:off x="968" y="2232"/>
              <a:ext cx="37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3" name="Oval 36"/>
            <p:cNvSpPr>
              <a:spLocks noChangeArrowheads="1"/>
            </p:cNvSpPr>
            <p:nvPr/>
          </p:nvSpPr>
          <p:spPr bwMode="auto">
            <a:xfrm>
              <a:off x="1632" y="1512"/>
              <a:ext cx="48" cy="43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124" name="Line 37"/>
            <p:cNvSpPr>
              <a:spLocks noChangeShapeType="1"/>
            </p:cNvSpPr>
            <p:nvPr/>
          </p:nvSpPr>
          <p:spPr bwMode="auto">
            <a:xfrm>
              <a:off x="1152" y="2240"/>
              <a:ext cx="0" cy="104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5" name="Line 38"/>
            <p:cNvSpPr>
              <a:spLocks noChangeShapeType="1"/>
            </p:cNvSpPr>
            <p:nvPr/>
          </p:nvSpPr>
          <p:spPr bwMode="auto">
            <a:xfrm flipV="1">
              <a:off x="968" y="2456"/>
              <a:ext cx="0" cy="16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6" name="Line 39"/>
            <p:cNvSpPr>
              <a:spLocks noChangeShapeType="1"/>
            </p:cNvSpPr>
            <p:nvPr/>
          </p:nvSpPr>
          <p:spPr bwMode="auto">
            <a:xfrm flipV="1">
              <a:off x="1328" y="2456"/>
              <a:ext cx="0" cy="16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7" name="Line 40"/>
            <p:cNvSpPr>
              <a:spLocks noChangeShapeType="1"/>
            </p:cNvSpPr>
            <p:nvPr/>
          </p:nvSpPr>
          <p:spPr bwMode="auto">
            <a:xfrm flipV="1">
              <a:off x="960" y="2448"/>
              <a:ext cx="37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8" name="Line 41"/>
            <p:cNvSpPr>
              <a:spLocks noChangeShapeType="1"/>
            </p:cNvSpPr>
            <p:nvPr/>
          </p:nvSpPr>
          <p:spPr bwMode="auto">
            <a:xfrm flipV="1">
              <a:off x="960" y="2416"/>
              <a:ext cx="376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29" name="Line 42"/>
            <p:cNvSpPr>
              <a:spLocks noChangeShapeType="1"/>
            </p:cNvSpPr>
            <p:nvPr/>
          </p:nvSpPr>
          <p:spPr bwMode="auto">
            <a:xfrm flipV="1">
              <a:off x="1152" y="2312"/>
              <a:ext cx="0" cy="104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0" name="Line 43"/>
            <p:cNvSpPr>
              <a:spLocks noChangeShapeType="1"/>
            </p:cNvSpPr>
            <p:nvPr/>
          </p:nvSpPr>
          <p:spPr bwMode="auto">
            <a:xfrm flipV="1">
              <a:off x="1320" y="2624"/>
              <a:ext cx="328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1" name="Line 44"/>
            <p:cNvSpPr>
              <a:spLocks noChangeShapeType="1"/>
            </p:cNvSpPr>
            <p:nvPr/>
          </p:nvSpPr>
          <p:spPr bwMode="auto">
            <a:xfrm flipH="1">
              <a:off x="648" y="2616"/>
              <a:ext cx="320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2" name="Line 45"/>
            <p:cNvSpPr>
              <a:spLocks noChangeShapeType="1"/>
            </p:cNvSpPr>
            <p:nvPr/>
          </p:nvSpPr>
          <p:spPr bwMode="auto">
            <a:xfrm flipH="1">
              <a:off x="824" y="2328"/>
              <a:ext cx="320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3" name="Line 46"/>
            <p:cNvSpPr>
              <a:spLocks noChangeShapeType="1"/>
            </p:cNvSpPr>
            <p:nvPr/>
          </p:nvSpPr>
          <p:spPr bwMode="auto">
            <a:xfrm flipV="1">
              <a:off x="832" y="2320"/>
              <a:ext cx="0" cy="296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4" name="Oval 47"/>
            <p:cNvSpPr>
              <a:spLocks noChangeArrowheads="1"/>
            </p:cNvSpPr>
            <p:nvPr/>
          </p:nvSpPr>
          <p:spPr bwMode="auto">
            <a:xfrm>
              <a:off x="1128" y="2312"/>
              <a:ext cx="48" cy="43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135" name="Oval 48"/>
            <p:cNvSpPr>
              <a:spLocks noChangeArrowheads="1"/>
            </p:cNvSpPr>
            <p:nvPr/>
          </p:nvSpPr>
          <p:spPr bwMode="auto">
            <a:xfrm>
              <a:off x="808" y="2592"/>
              <a:ext cx="48" cy="43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grpSp>
          <p:nvGrpSpPr>
            <p:cNvPr id="41136" name="Group 49"/>
            <p:cNvGrpSpPr>
              <a:grpSpLocks/>
            </p:cNvGrpSpPr>
            <p:nvPr/>
          </p:nvGrpSpPr>
          <p:grpSpPr bwMode="auto">
            <a:xfrm rot="5400000">
              <a:off x="552" y="2560"/>
              <a:ext cx="80" cy="120"/>
              <a:chOff x="1776" y="2968"/>
              <a:chExt cx="80" cy="120"/>
            </a:xfrm>
          </p:grpSpPr>
          <p:sp>
            <p:nvSpPr>
              <p:cNvPr id="41147" name="Oval 50"/>
              <p:cNvSpPr>
                <a:spLocks noChangeArrowheads="1"/>
              </p:cNvSpPr>
              <p:nvPr/>
            </p:nvSpPr>
            <p:spPr bwMode="auto">
              <a:xfrm>
                <a:off x="1776" y="2968"/>
                <a:ext cx="80" cy="80"/>
              </a:xfrm>
              <a:prstGeom prst="ellips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Clr>
                    <a:srgbClr val="FFE107"/>
                  </a:buClr>
                  <a:buFont typeface="Wingdings" charset="0"/>
                  <a:buNone/>
                </a:pPr>
                <a:endParaRPr lang="en-US" sz="3600">
                  <a:solidFill>
                    <a:schemeClr val="tx2"/>
                  </a:solidFill>
                </a:endParaRPr>
              </a:p>
            </p:txBody>
          </p:sp>
          <p:sp>
            <p:nvSpPr>
              <p:cNvPr id="41148" name="Oval 51"/>
              <p:cNvSpPr>
                <a:spLocks noChangeArrowheads="1"/>
              </p:cNvSpPr>
              <p:nvPr/>
            </p:nvSpPr>
            <p:spPr bwMode="auto">
              <a:xfrm>
                <a:off x="1776" y="3008"/>
                <a:ext cx="80" cy="80"/>
              </a:xfrm>
              <a:prstGeom prst="ellips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Clr>
                    <a:srgbClr val="FFE107"/>
                  </a:buClr>
                  <a:buFont typeface="Wingdings" charset="0"/>
                  <a:buNone/>
                </a:pPr>
                <a:endParaRPr lang="en-US" sz="36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1137" name="Line 52"/>
            <p:cNvSpPr>
              <a:spLocks noChangeShapeType="1"/>
            </p:cNvSpPr>
            <p:nvPr/>
          </p:nvSpPr>
          <p:spPr bwMode="auto">
            <a:xfrm rot="-5400000">
              <a:off x="584" y="2456"/>
              <a:ext cx="0" cy="144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8" name="Line 53"/>
            <p:cNvSpPr>
              <a:spLocks noChangeShapeType="1"/>
            </p:cNvSpPr>
            <p:nvPr/>
          </p:nvSpPr>
          <p:spPr bwMode="auto">
            <a:xfrm flipH="1">
              <a:off x="360" y="2616"/>
              <a:ext cx="168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39" name="Oval 54"/>
            <p:cNvSpPr>
              <a:spLocks noChangeArrowheads="1"/>
            </p:cNvSpPr>
            <p:nvPr/>
          </p:nvSpPr>
          <p:spPr bwMode="auto">
            <a:xfrm>
              <a:off x="1632" y="2008"/>
              <a:ext cx="48" cy="43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140" name="Line 55"/>
            <p:cNvSpPr>
              <a:spLocks noChangeShapeType="1"/>
            </p:cNvSpPr>
            <p:nvPr/>
          </p:nvSpPr>
          <p:spPr bwMode="auto">
            <a:xfrm>
              <a:off x="1648" y="1528"/>
              <a:ext cx="200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41141" name="Group 56"/>
            <p:cNvGrpSpPr>
              <a:grpSpLocks/>
            </p:cNvGrpSpPr>
            <p:nvPr/>
          </p:nvGrpSpPr>
          <p:grpSpPr bwMode="auto">
            <a:xfrm rot="5400000">
              <a:off x="240" y="2568"/>
              <a:ext cx="144" cy="96"/>
              <a:chOff x="768" y="2080"/>
              <a:chExt cx="144" cy="96"/>
            </a:xfrm>
          </p:grpSpPr>
          <p:sp>
            <p:nvSpPr>
              <p:cNvPr id="41143" name="Line 57"/>
              <p:cNvSpPr>
                <a:spLocks noChangeShapeType="1"/>
              </p:cNvSpPr>
              <p:nvPr/>
            </p:nvSpPr>
            <p:spPr bwMode="auto">
              <a:xfrm flipV="1">
                <a:off x="768" y="2080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44" name="Line 58"/>
              <p:cNvSpPr>
                <a:spLocks noChangeShapeType="1"/>
              </p:cNvSpPr>
              <p:nvPr/>
            </p:nvSpPr>
            <p:spPr bwMode="auto">
              <a:xfrm flipV="1">
                <a:off x="784" y="2112"/>
                <a:ext cx="112" cy="0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45" name="Line 59"/>
              <p:cNvSpPr>
                <a:spLocks noChangeShapeType="1"/>
              </p:cNvSpPr>
              <p:nvPr/>
            </p:nvSpPr>
            <p:spPr bwMode="auto">
              <a:xfrm flipV="1">
                <a:off x="800" y="2144"/>
                <a:ext cx="72" cy="0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146" name="Line 60"/>
              <p:cNvSpPr>
                <a:spLocks noChangeShapeType="1"/>
              </p:cNvSpPr>
              <p:nvPr/>
            </p:nvSpPr>
            <p:spPr bwMode="auto">
              <a:xfrm flipV="1">
                <a:off x="824" y="2176"/>
                <a:ext cx="32" cy="0"/>
              </a:xfrm>
              <a:prstGeom prst="line">
                <a:avLst/>
              </a:prstGeom>
              <a:noFill/>
              <a:ln w="28575">
                <a:solidFill>
                  <a:srgbClr val="00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1142" name="Line 61"/>
            <p:cNvSpPr>
              <a:spLocks noChangeShapeType="1"/>
            </p:cNvSpPr>
            <p:nvPr/>
          </p:nvSpPr>
          <p:spPr bwMode="auto">
            <a:xfrm>
              <a:off x="584" y="2360"/>
              <a:ext cx="0" cy="120"/>
            </a:xfrm>
            <a:prstGeom prst="line">
              <a:avLst/>
            </a:prstGeom>
            <a:noFill/>
            <a:ln w="9525">
              <a:solidFill>
                <a:srgbClr val="00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970" name="Text Box 62"/>
          <p:cNvSpPr txBox="1">
            <a:spLocks noChangeArrowheads="1"/>
          </p:cNvSpPr>
          <p:nvPr/>
        </p:nvSpPr>
        <p:spPr bwMode="auto">
          <a:xfrm>
            <a:off x="1089025" y="3108325"/>
            <a:ext cx="531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000" b="1">
                <a:solidFill>
                  <a:srgbClr val="336699"/>
                </a:solidFill>
              </a:rPr>
              <a:t>C</a:t>
            </a:r>
            <a:r>
              <a:rPr lang="en-US" sz="1000" b="1" baseline="-25000">
                <a:solidFill>
                  <a:srgbClr val="336699"/>
                </a:solidFill>
              </a:rPr>
              <a:t>F</a:t>
            </a:r>
            <a:endParaRPr lang="it-IT" sz="1000" b="1">
              <a:solidFill>
                <a:srgbClr val="336699"/>
              </a:solidFill>
              <a:sym typeface="Symbol" charset="0"/>
            </a:endParaRPr>
          </a:p>
        </p:txBody>
      </p:sp>
      <p:sp>
        <p:nvSpPr>
          <p:cNvPr id="40971" name="Text Box 63"/>
          <p:cNvSpPr txBox="1">
            <a:spLocks noChangeArrowheads="1"/>
          </p:cNvSpPr>
          <p:nvPr/>
        </p:nvSpPr>
        <p:spPr bwMode="auto">
          <a:xfrm>
            <a:off x="368300" y="1590675"/>
            <a:ext cx="373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000" b="1">
                <a:solidFill>
                  <a:srgbClr val="336699"/>
                </a:solidFill>
              </a:rPr>
              <a:t>V</a:t>
            </a:r>
            <a:r>
              <a:rPr lang="en-US" sz="1000" b="1" baseline="-25000">
                <a:solidFill>
                  <a:srgbClr val="336699"/>
                </a:solidFill>
              </a:rPr>
              <a:t>fbk</a:t>
            </a:r>
            <a:endParaRPr lang="it-IT" sz="1000" b="1">
              <a:solidFill>
                <a:srgbClr val="336699"/>
              </a:solidFill>
              <a:sym typeface="Symbol" charset="0"/>
            </a:endParaRPr>
          </a:p>
        </p:txBody>
      </p:sp>
      <p:grpSp>
        <p:nvGrpSpPr>
          <p:cNvPr id="40972" name="Group 64"/>
          <p:cNvGrpSpPr>
            <a:grpSpLocks/>
          </p:cNvGrpSpPr>
          <p:nvPr/>
        </p:nvGrpSpPr>
        <p:grpSpPr bwMode="auto">
          <a:xfrm>
            <a:off x="1968500" y="2359025"/>
            <a:ext cx="309563" cy="322263"/>
            <a:chOff x="4148" y="1884"/>
            <a:chExt cx="264" cy="288"/>
          </a:xfrm>
        </p:grpSpPr>
        <p:sp>
          <p:nvSpPr>
            <p:cNvPr id="41099" name="Line 65"/>
            <p:cNvSpPr>
              <a:spLocks noChangeShapeType="1"/>
            </p:cNvSpPr>
            <p:nvPr/>
          </p:nvSpPr>
          <p:spPr bwMode="auto">
            <a:xfrm rot="5400000">
              <a:off x="4348" y="1828"/>
              <a:ext cx="0" cy="12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0" name="Line 66"/>
            <p:cNvSpPr>
              <a:spLocks noChangeShapeType="1"/>
            </p:cNvSpPr>
            <p:nvPr/>
          </p:nvSpPr>
          <p:spPr bwMode="auto">
            <a:xfrm rot="5400000">
              <a:off x="4108" y="2028"/>
              <a:ext cx="288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1" name="Line 67"/>
            <p:cNvSpPr>
              <a:spLocks noChangeShapeType="1"/>
            </p:cNvSpPr>
            <p:nvPr/>
          </p:nvSpPr>
          <p:spPr bwMode="auto">
            <a:xfrm rot="5400000">
              <a:off x="4200" y="1976"/>
              <a:ext cx="0" cy="104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2" name="Line 68"/>
            <p:cNvSpPr>
              <a:spLocks noChangeShapeType="1"/>
            </p:cNvSpPr>
            <p:nvPr/>
          </p:nvSpPr>
          <p:spPr bwMode="auto">
            <a:xfrm rot="5400000">
              <a:off x="4140" y="2028"/>
              <a:ext cx="288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03" name="Line 69"/>
            <p:cNvSpPr>
              <a:spLocks noChangeShapeType="1"/>
            </p:cNvSpPr>
            <p:nvPr/>
          </p:nvSpPr>
          <p:spPr bwMode="auto">
            <a:xfrm rot="5400000">
              <a:off x="4348" y="2100"/>
              <a:ext cx="0" cy="128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973" name="Line 70"/>
          <p:cNvSpPr>
            <a:spLocks noChangeShapeType="1"/>
          </p:cNvSpPr>
          <p:nvPr/>
        </p:nvSpPr>
        <p:spPr bwMode="auto">
          <a:xfrm flipH="1">
            <a:off x="2282825" y="1960563"/>
            <a:ext cx="0" cy="42068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74" name="Line 71"/>
          <p:cNvSpPr>
            <a:spLocks noChangeShapeType="1"/>
          </p:cNvSpPr>
          <p:nvPr/>
        </p:nvSpPr>
        <p:spPr bwMode="auto">
          <a:xfrm rot="16200000" flipH="1">
            <a:off x="3157538" y="2293937"/>
            <a:ext cx="0" cy="149225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75" name="Line 72"/>
          <p:cNvSpPr>
            <a:spLocks noChangeShapeType="1"/>
          </p:cNvSpPr>
          <p:nvPr/>
        </p:nvSpPr>
        <p:spPr bwMode="auto">
          <a:xfrm rot="16200000" flipH="1">
            <a:off x="3109118" y="2520157"/>
            <a:ext cx="322263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76" name="Line 73"/>
          <p:cNvSpPr>
            <a:spLocks noChangeShapeType="1"/>
          </p:cNvSpPr>
          <p:nvPr/>
        </p:nvSpPr>
        <p:spPr bwMode="auto">
          <a:xfrm rot="16200000" flipH="1">
            <a:off x="3368675" y="2420938"/>
            <a:ext cx="0" cy="19685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77" name="Line 74"/>
          <p:cNvSpPr>
            <a:spLocks noChangeShapeType="1"/>
          </p:cNvSpPr>
          <p:nvPr/>
        </p:nvSpPr>
        <p:spPr bwMode="auto">
          <a:xfrm rot="16200000" flipH="1">
            <a:off x="3071018" y="2520157"/>
            <a:ext cx="322263" cy="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78" name="Line 75"/>
          <p:cNvSpPr>
            <a:spLocks noChangeShapeType="1"/>
          </p:cNvSpPr>
          <p:nvPr/>
        </p:nvSpPr>
        <p:spPr bwMode="auto">
          <a:xfrm rot="16200000" flipH="1">
            <a:off x="3157538" y="2597150"/>
            <a:ext cx="0" cy="149225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79" name="Line 76"/>
          <p:cNvSpPr>
            <a:spLocks noChangeShapeType="1"/>
          </p:cNvSpPr>
          <p:nvPr/>
        </p:nvSpPr>
        <p:spPr bwMode="auto">
          <a:xfrm>
            <a:off x="3078163" y="2157413"/>
            <a:ext cx="0" cy="214312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80" name="Line 77"/>
          <p:cNvSpPr>
            <a:spLocks noChangeShapeType="1"/>
          </p:cNvSpPr>
          <p:nvPr/>
        </p:nvSpPr>
        <p:spPr bwMode="auto">
          <a:xfrm flipV="1">
            <a:off x="2282825" y="2667000"/>
            <a:ext cx="0" cy="1524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81" name="Line 78"/>
          <p:cNvSpPr>
            <a:spLocks noChangeShapeType="1"/>
          </p:cNvSpPr>
          <p:nvPr/>
        </p:nvSpPr>
        <p:spPr bwMode="auto">
          <a:xfrm flipV="1">
            <a:off x="3078163" y="2667000"/>
            <a:ext cx="0" cy="1524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82" name="Line 79"/>
          <p:cNvSpPr>
            <a:spLocks noChangeShapeType="1"/>
          </p:cNvSpPr>
          <p:nvPr/>
        </p:nvSpPr>
        <p:spPr bwMode="auto">
          <a:xfrm rot="5400000">
            <a:off x="2680494" y="2412207"/>
            <a:ext cx="0" cy="804862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0983" name="Group 80"/>
          <p:cNvGrpSpPr>
            <a:grpSpLocks/>
          </p:cNvGrpSpPr>
          <p:nvPr/>
        </p:nvGrpSpPr>
        <p:grpSpPr bwMode="auto">
          <a:xfrm rot="-5400000">
            <a:off x="3463131" y="2450307"/>
            <a:ext cx="90487" cy="139700"/>
            <a:chOff x="1584" y="2752"/>
            <a:chExt cx="72" cy="120"/>
          </a:xfrm>
        </p:grpSpPr>
        <p:sp>
          <p:nvSpPr>
            <p:cNvPr id="41097" name="Rectangle 81"/>
            <p:cNvSpPr>
              <a:spLocks noChangeArrowheads="1"/>
            </p:cNvSpPr>
            <p:nvPr/>
          </p:nvSpPr>
          <p:spPr bwMode="auto">
            <a:xfrm>
              <a:off x="1584" y="2808"/>
              <a:ext cx="72" cy="64"/>
            </a:xfrm>
            <a:prstGeom prst="rect">
              <a:avLst/>
            </a:prstGeom>
            <a:solidFill>
              <a:srgbClr val="006699"/>
            </a:solidFill>
            <a:ln w="9525">
              <a:solidFill>
                <a:srgbClr val="0066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098" name="AutoShape 82"/>
            <p:cNvSpPr>
              <a:spLocks noChangeArrowheads="1"/>
            </p:cNvSpPr>
            <p:nvPr/>
          </p:nvSpPr>
          <p:spPr bwMode="auto">
            <a:xfrm>
              <a:off x="1584" y="2752"/>
              <a:ext cx="72" cy="56"/>
            </a:xfrm>
            <a:prstGeom prst="triangle">
              <a:avLst>
                <a:gd name="adj" fmla="val 50000"/>
              </a:avLst>
            </a:prstGeom>
            <a:solidFill>
              <a:srgbClr val="006699"/>
            </a:solidFill>
            <a:ln w="9525">
              <a:solidFill>
                <a:srgbClr val="0066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</p:grpSp>
      <p:grpSp>
        <p:nvGrpSpPr>
          <p:cNvPr id="40984" name="Group 83"/>
          <p:cNvGrpSpPr>
            <a:grpSpLocks/>
          </p:cNvGrpSpPr>
          <p:nvPr/>
        </p:nvGrpSpPr>
        <p:grpSpPr bwMode="auto">
          <a:xfrm>
            <a:off x="2638425" y="2979738"/>
            <a:ext cx="93663" cy="134937"/>
            <a:chOff x="1776" y="2968"/>
            <a:chExt cx="80" cy="120"/>
          </a:xfrm>
        </p:grpSpPr>
        <p:sp>
          <p:nvSpPr>
            <p:cNvPr id="41095" name="Oval 84"/>
            <p:cNvSpPr>
              <a:spLocks noChangeArrowheads="1"/>
            </p:cNvSpPr>
            <p:nvPr/>
          </p:nvSpPr>
          <p:spPr bwMode="auto">
            <a:xfrm>
              <a:off x="1776" y="2968"/>
              <a:ext cx="80" cy="80"/>
            </a:xfrm>
            <a:prstGeom prst="ellips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096" name="Oval 85"/>
            <p:cNvSpPr>
              <a:spLocks noChangeArrowheads="1"/>
            </p:cNvSpPr>
            <p:nvPr/>
          </p:nvSpPr>
          <p:spPr bwMode="auto">
            <a:xfrm>
              <a:off x="1776" y="3008"/>
              <a:ext cx="80" cy="80"/>
            </a:xfrm>
            <a:prstGeom prst="ellips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</p:grpSp>
      <p:grpSp>
        <p:nvGrpSpPr>
          <p:cNvPr id="40985" name="Group 86"/>
          <p:cNvGrpSpPr>
            <a:grpSpLocks/>
          </p:cNvGrpSpPr>
          <p:nvPr/>
        </p:nvGrpSpPr>
        <p:grpSpPr bwMode="auto">
          <a:xfrm>
            <a:off x="2600325" y="3240088"/>
            <a:ext cx="168275" cy="106362"/>
            <a:chOff x="768" y="2080"/>
            <a:chExt cx="144" cy="96"/>
          </a:xfrm>
        </p:grpSpPr>
        <p:sp>
          <p:nvSpPr>
            <p:cNvPr id="41091" name="Line 87"/>
            <p:cNvSpPr>
              <a:spLocks noChangeShapeType="1"/>
            </p:cNvSpPr>
            <p:nvPr/>
          </p:nvSpPr>
          <p:spPr bwMode="auto">
            <a:xfrm flipV="1">
              <a:off x="768" y="2080"/>
              <a:ext cx="144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92" name="Line 88"/>
            <p:cNvSpPr>
              <a:spLocks noChangeShapeType="1"/>
            </p:cNvSpPr>
            <p:nvPr/>
          </p:nvSpPr>
          <p:spPr bwMode="auto">
            <a:xfrm flipV="1">
              <a:off x="784" y="2112"/>
              <a:ext cx="11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93" name="Line 89"/>
            <p:cNvSpPr>
              <a:spLocks noChangeShapeType="1"/>
            </p:cNvSpPr>
            <p:nvPr/>
          </p:nvSpPr>
          <p:spPr bwMode="auto">
            <a:xfrm flipV="1">
              <a:off x="800" y="2144"/>
              <a:ext cx="7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94" name="Line 90"/>
            <p:cNvSpPr>
              <a:spLocks noChangeShapeType="1"/>
            </p:cNvSpPr>
            <p:nvPr/>
          </p:nvSpPr>
          <p:spPr bwMode="auto">
            <a:xfrm flipV="1">
              <a:off x="824" y="2176"/>
              <a:ext cx="3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986" name="Line 91"/>
          <p:cNvSpPr>
            <a:spLocks noChangeShapeType="1"/>
          </p:cNvSpPr>
          <p:nvPr/>
        </p:nvSpPr>
        <p:spPr bwMode="auto">
          <a:xfrm flipH="1" flipV="1">
            <a:off x="2684463" y="3105150"/>
            <a:ext cx="0" cy="125413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87" name="Line 92"/>
          <p:cNvSpPr>
            <a:spLocks noChangeShapeType="1"/>
          </p:cNvSpPr>
          <p:nvPr/>
        </p:nvSpPr>
        <p:spPr bwMode="auto">
          <a:xfrm flipH="1" flipV="1">
            <a:off x="2684463" y="2809875"/>
            <a:ext cx="0" cy="169863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88" name="Oval 93"/>
          <p:cNvSpPr>
            <a:spLocks noChangeArrowheads="1"/>
          </p:cNvSpPr>
          <p:nvPr/>
        </p:nvSpPr>
        <p:spPr bwMode="auto">
          <a:xfrm>
            <a:off x="2657475" y="2792413"/>
            <a:ext cx="55563" cy="47625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6699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0989" name="Line 94"/>
          <p:cNvSpPr>
            <a:spLocks noChangeShapeType="1"/>
          </p:cNvSpPr>
          <p:nvPr/>
        </p:nvSpPr>
        <p:spPr bwMode="auto">
          <a:xfrm>
            <a:off x="2573338" y="2962275"/>
            <a:ext cx="0" cy="161925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90" name="Text Box 95"/>
          <p:cNvSpPr txBox="1">
            <a:spLocks noChangeArrowheads="1"/>
          </p:cNvSpPr>
          <p:nvPr/>
        </p:nvSpPr>
        <p:spPr bwMode="auto">
          <a:xfrm>
            <a:off x="2603500" y="3281363"/>
            <a:ext cx="703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1000" b="1">
                <a:solidFill>
                  <a:srgbClr val="336699"/>
                </a:solidFill>
              </a:rPr>
              <a:t>AGND</a:t>
            </a:r>
            <a:endParaRPr lang="it-IT" sz="1000" b="1">
              <a:solidFill>
                <a:srgbClr val="336699"/>
              </a:solidFill>
              <a:sym typeface="Symbol" charset="0"/>
            </a:endParaRPr>
          </a:p>
        </p:txBody>
      </p:sp>
      <p:sp>
        <p:nvSpPr>
          <p:cNvPr id="40991" name="Oval 96"/>
          <p:cNvSpPr>
            <a:spLocks noChangeArrowheads="1"/>
          </p:cNvSpPr>
          <p:nvPr/>
        </p:nvSpPr>
        <p:spPr bwMode="auto">
          <a:xfrm>
            <a:off x="2001838" y="1254125"/>
            <a:ext cx="55562" cy="49213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6699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grpSp>
        <p:nvGrpSpPr>
          <p:cNvPr id="40992" name="Group 97"/>
          <p:cNvGrpSpPr>
            <a:grpSpLocks/>
          </p:cNvGrpSpPr>
          <p:nvPr/>
        </p:nvGrpSpPr>
        <p:grpSpPr bwMode="auto">
          <a:xfrm>
            <a:off x="4224338" y="1411288"/>
            <a:ext cx="309562" cy="322262"/>
            <a:chOff x="4980" y="1452"/>
            <a:chExt cx="264" cy="288"/>
          </a:xfrm>
        </p:grpSpPr>
        <p:sp>
          <p:nvSpPr>
            <p:cNvPr id="41086" name="Line 98"/>
            <p:cNvSpPr>
              <a:spLocks noChangeShapeType="1"/>
            </p:cNvSpPr>
            <p:nvPr/>
          </p:nvSpPr>
          <p:spPr bwMode="auto">
            <a:xfrm rot="16200000" flipH="1">
              <a:off x="5044" y="1396"/>
              <a:ext cx="0" cy="12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87" name="Line 99"/>
            <p:cNvSpPr>
              <a:spLocks noChangeShapeType="1"/>
            </p:cNvSpPr>
            <p:nvPr/>
          </p:nvSpPr>
          <p:spPr bwMode="auto">
            <a:xfrm rot="16200000" flipH="1">
              <a:off x="4996" y="1596"/>
              <a:ext cx="288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88" name="Line 100"/>
            <p:cNvSpPr>
              <a:spLocks noChangeShapeType="1"/>
            </p:cNvSpPr>
            <p:nvPr/>
          </p:nvSpPr>
          <p:spPr bwMode="auto">
            <a:xfrm rot="16200000" flipH="1">
              <a:off x="5192" y="1544"/>
              <a:ext cx="0" cy="104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89" name="Line 101"/>
            <p:cNvSpPr>
              <a:spLocks noChangeShapeType="1"/>
            </p:cNvSpPr>
            <p:nvPr/>
          </p:nvSpPr>
          <p:spPr bwMode="auto">
            <a:xfrm rot="16200000" flipH="1">
              <a:off x="4964" y="1596"/>
              <a:ext cx="288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90" name="Line 102"/>
            <p:cNvSpPr>
              <a:spLocks noChangeShapeType="1"/>
            </p:cNvSpPr>
            <p:nvPr/>
          </p:nvSpPr>
          <p:spPr bwMode="auto">
            <a:xfrm rot="16200000" flipH="1">
              <a:off x="5044" y="1668"/>
              <a:ext cx="0" cy="12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993" name="Text Box 103"/>
          <p:cNvSpPr txBox="1">
            <a:spLocks noChangeArrowheads="1"/>
          </p:cNvSpPr>
          <p:nvPr/>
        </p:nvSpPr>
        <p:spPr bwMode="auto">
          <a:xfrm>
            <a:off x="5337175" y="1074738"/>
            <a:ext cx="703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1000" b="1">
                <a:solidFill>
                  <a:srgbClr val="000066"/>
                </a:solidFill>
              </a:rPr>
              <a:t>DVDD</a:t>
            </a:r>
            <a:endParaRPr lang="it-IT" sz="1000" b="1">
              <a:solidFill>
                <a:srgbClr val="000066"/>
              </a:solidFill>
              <a:sym typeface="Symbol" charset="0"/>
            </a:endParaRPr>
          </a:p>
        </p:txBody>
      </p:sp>
      <p:sp>
        <p:nvSpPr>
          <p:cNvPr id="40994" name="Line 104"/>
          <p:cNvSpPr>
            <a:spLocks noChangeShapeType="1"/>
          </p:cNvSpPr>
          <p:nvPr/>
        </p:nvSpPr>
        <p:spPr bwMode="auto">
          <a:xfrm rot="5400000">
            <a:off x="5618957" y="1658143"/>
            <a:ext cx="0" cy="15081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95" name="Line 105"/>
          <p:cNvSpPr>
            <a:spLocks noChangeShapeType="1"/>
          </p:cNvSpPr>
          <p:nvPr/>
        </p:nvSpPr>
        <p:spPr bwMode="auto">
          <a:xfrm rot="5400000">
            <a:off x="5345906" y="1885157"/>
            <a:ext cx="322263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96" name="Line 106"/>
          <p:cNvSpPr>
            <a:spLocks noChangeShapeType="1"/>
          </p:cNvSpPr>
          <p:nvPr/>
        </p:nvSpPr>
        <p:spPr bwMode="auto">
          <a:xfrm rot="5400000">
            <a:off x="5263357" y="1640681"/>
            <a:ext cx="0" cy="48736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97" name="Line 107"/>
          <p:cNvSpPr>
            <a:spLocks noChangeShapeType="1"/>
          </p:cNvSpPr>
          <p:nvPr/>
        </p:nvSpPr>
        <p:spPr bwMode="auto">
          <a:xfrm rot="5400000">
            <a:off x="5382418" y="1885157"/>
            <a:ext cx="322263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98" name="Line 108"/>
          <p:cNvSpPr>
            <a:spLocks noChangeShapeType="1"/>
          </p:cNvSpPr>
          <p:nvPr/>
        </p:nvSpPr>
        <p:spPr bwMode="auto">
          <a:xfrm rot="5400000">
            <a:off x="5618957" y="1961356"/>
            <a:ext cx="0" cy="15081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999" name="Line 109"/>
          <p:cNvSpPr>
            <a:spLocks noChangeShapeType="1"/>
          </p:cNvSpPr>
          <p:nvPr/>
        </p:nvSpPr>
        <p:spPr bwMode="auto">
          <a:xfrm rot="5400000">
            <a:off x="4954588" y="1346200"/>
            <a:ext cx="0" cy="1492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0" name="Line 110"/>
          <p:cNvSpPr>
            <a:spLocks noChangeShapeType="1"/>
          </p:cNvSpPr>
          <p:nvPr/>
        </p:nvSpPr>
        <p:spPr bwMode="auto">
          <a:xfrm rot="5400000">
            <a:off x="4680744" y="1572419"/>
            <a:ext cx="322262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1" name="Line 111"/>
          <p:cNvSpPr>
            <a:spLocks noChangeShapeType="1"/>
          </p:cNvSpPr>
          <p:nvPr/>
        </p:nvSpPr>
        <p:spPr bwMode="auto">
          <a:xfrm rot="5400000">
            <a:off x="4659313" y="1389062"/>
            <a:ext cx="0" cy="3651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2" name="Line 112"/>
          <p:cNvSpPr>
            <a:spLocks noChangeShapeType="1"/>
          </p:cNvSpPr>
          <p:nvPr/>
        </p:nvSpPr>
        <p:spPr bwMode="auto">
          <a:xfrm rot="5400000">
            <a:off x="4718844" y="1572419"/>
            <a:ext cx="322262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3" name="Line 113"/>
          <p:cNvSpPr>
            <a:spLocks noChangeShapeType="1"/>
          </p:cNvSpPr>
          <p:nvPr/>
        </p:nvSpPr>
        <p:spPr bwMode="auto">
          <a:xfrm rot="5400000">
            <a:off x="4954588" y="1649412"/>
            <a:ext cx="0" cy="1492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4" name="Line 114"/>
          <p:cNvSpPr>
            <a:spLocks noChangeShapeType="1"/>
          </p:cNvSpPr>
          <p:nvPr/>
        </p:nvSpPr>
        <p:spPr bwMode="auto">
          <a:xfrm flipV="1">
            <a:off x="4229100" y="1273175"/>
            <a:ext cx="0" cy="15081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5" name="Line 115"/>
          <p:cNvSpPr>
            <a:spLocks noChangeShapeType="1"/>
          </p:cNvSpPr>
          <p:nvPr/>
        </p:nvSpPr>
        <p:spPr bwMode="auto">
          <a:xfrm flipV="1">
            <a:off x="5024438" y="1273175"/>
            <a:ext cx="0" cy="15081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6" name="Line 116"/>
          <p:cNvSpPr>
            <a:spLocks noChangeShapeType="1"/>
          </p:cNvSpPr>
          <p:nvPr/>
        </p:nvSpPr>
        <p:spPr bwMode="auto">
          <a:xfrm rot="5400000">
            <a:off x="3536951" y="-309563"/>
            <a:ext cx="0" cy="31718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7" name="Line 117"/>
          <p:cNvSpPr>
            <a:spLocks noChangeShapeType="1"/>
          </p:cNvSpPr>
          <p:nvPr/>
        </p:nvSpPr>
        <p:spPr bwMode="auto">
          <a:xfrm rot="5400000">
            <a:off x="4434682" y="1764506"/>
            <a:ext cx="0" cy="401637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08" name="Oval 118"/>
          <p:cNvSpPr>
            <a:spLocks noChangeArrowheads="1"/>
          </p:cNvSpPr>
          <p:nvPr/>
        </p:nvSpPr>
        <p:spPr bwMode="auto">
          <a:xfrm>
            <a:off x="4603750" y="1549400"/>
            <a:ext cx="55563" cy="47625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09" name="Oval 119"/>
          <p:cNvSpPr>
            <a:spLocks noChangeArrowheads="1"/>
          </p:cNvSpPr>
          <p:nvPr/>
        </p:nvSpPr>
        <p:spPr bwMode="auto">
          <a:xfrm>
            <a:off x="4200525" y="1933575"/>
            <a:ext cx="57150" cy="49213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grpSp>
        <p:nvGrpSpPr>
          <p:cNvPr id="41010" name="Group 120"/>
          <p:cNvGrpSpPr>
            <a:grpSpLocks/>
          </p:cNvGrpSpPr>
          <p:nvPr/>
        </p:nvGrpSpPr>
        <p:grpSpPr bwMode="auto">
          <a:xfrm>
            <a:off x="5641975" y="2497138"/>
            <a:ext cx="93663" cy="134937"/>
            <a:chOff x="1776" y="2968"/>
            <a:chExt cx="80" cy="120"/>
          </a:xfrm>
        </p:grpSpPr>
        <p:sp>
          <p:nvSpPr>
            <p:cNvPr id="41084" name="Oval 121"/>
            <p:cNvSpPr>
              <a:spLocks noChangeArrowheads="1"/>
            </p:cNvSpPr>
            <p:nvPr/>
          </p:nvSpPr>
          <p:spPr bwMode="auto">
            <a:xfrm>
              <a:off x="1776" y="2968"/>
              <a:ext cx="80" cy="80"/>
            </a:xfrm>
            <a:prstGeom prst="ellips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41085" name="Oval 122"/>
            <p:cNvSpPr>
              <a:spLocks noChangeArrowheads="1"/>
            </p:cNvSpPr>
            <p:nvPr/>
          </p:nvSpPr>
          <p:spPr bwMode="auto">
            <a:xfrm>
              <a:off x="1776" y="3008"/>
              <a:ext cx="80" cy="80"/>
            </a:xfrm>
            <a:prstGeom prst="ellips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</p:grpSp>
      <p:grpSp>
        <p:nvGrpSpPr>
          <p:cNvPr id="41011" name="Group 123"/>
          <p:cNvGrpSpPr>
            <a:grpSpLocks/>
          </p:cNvGrpSpPr>
          <p:nvPr/>
        </p:nvGrpSpPr>
        <p:grpSpPr bwMode="auto">
          <a:xfrm>
            <a:off x="5605463" y="2757488"/>
            <a:ext cx="168275" cy="106362"/>
            <a:chOff x="768" y="2080"/>
            <a:chExt cx="144" cy="96"/>
          </a:xfrm>
        </p:grpSpPr>
        <p:sp>
          <p:nvSpPr>
            <p:cNvPr id="41080" name="Line 124"/>
            <p:cNvSpPr>
              <a:spLocks noChangeShapeType="1"/>
            </p:cNvSpPr>
            <p:nvPr/>
          </p:nvSpPr>
          <p:spPr bwMode="auto">
            <a:xfrm flipV="1">
              <a:off x="768" y="2080"/>
              <a:ext cx="144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81" name="Line 125"/>
            <p:cNvSpPr>
              <a:spLocks noChangeShapeType="1"/>
            </p:cNvSpPr>
            <p:nvPr/>
          </p:nvSpPr>
          <p:spPr bwMode="auto">
            <a:xfrm flipV="1">
              <a:off x="784" y="2112"/>
              <a:ext cx="112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82" name="Line 126"/>
            <p:cNvSpPr>
              <a:spLocks noChangeShapeType="1"/>
            </p:cNvSpPr>
            <p:nvPr/>
          </p:nvSpPr>
          <p:spPr bwMode="auto">
            <a:xfrm flipV="1">
              <a:off x="800" y="2144"/>
              <a:ext cx="72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83" name="Line 127"/>
            <p:cNvSpPr>
              <a:spLocks noChangeShapeType="1"/>
            </p:cNvSpPr>
            <p:nvPr/>
          </p:nvSpPr>
          <p:spPr bwMode="auto">
            <a:xfrm flipV="1">
              <a:off x="824" y="2176"/>
              <a:ext cx="32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012" name="Oval 128"/>
          <p:cNvSpPr>
            <a:spLocks noChangeArrowheads="1"/>
          </p:cNvSpPr>
          <p:nvPr/>
        </p:nvSpPr>
        <p:spPr bwMode="auto">
          <a:xfrm>
            <a:off x="4995863" y="1254125"/>
            <a:ext cx="57150" cy="49213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13" name="Oval 129"/>
          <p:cNvSpPr>
            <a:spLocks noChangeArrowheads="1"/>
          </p:cNvSpPr>
          <p:nvPr/>
        </p:nvSpPr>
        <p:spPr bwMode="auto">
          <a:xfrm>
            <a:off x="4200525" y="1254125"/>
            <a:ext cx="57150" cy="49213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14" name="Line 130"/>
          <p:cNvSpPr>
            <a:spLocks noChangeShapeType="1"/>
          </p:cNvSpPr>
          <p:nvPr/>
        </p:nvSpPr>
        <p:spPr bwMode="auto">
          <a:xfrm>
            <a:off x="5689600" y="1281113"/>
            <a:ext cx="0" cy="45561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15" name="Oval 131"/>
          <p:cNvSpPr>
            <a:spLocks noChangeArrowheads="1"/>
          </p:cNvSpPr>
          <p:nvPr/>
        </p:nvSpPr>
        <p:spPr bwMode="auto">
          <a:xfrm>
            <a:off x="5661025" y="1254125"/>
            <a:ext cx="55563" cy="49213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16" name="Line 132"/>
          <p:cNvSpPr>
            <a:spLocks noChangeShapeType="1"/>
          </p:cNvSpPr>
          <p:nvPr/>
        </p:nvSpPr>
        <p:spPr bwMode="auto">
          <a:xfrm>
            <a:off x="5689600" y="2032000"/>
            <a:ext cx="0" cy="4572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17" name="Line 133"/>
          <p:cNvSpPr>
            <a:spLocks noChangeShapeType="1"/>
          </p:cNvSpPr>
          <p:nvPr/>
        </p:nvSpPr>
        <p:spPr bwMode="auto">
          <a:xfrm flipH="1" flipV="1">
            <a:off x="5689600" y="2622550"/>
            <a:ext cx="0" cy="12541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18" name="Line 134"/>
          <p:cNvSpPr>
            <a:spLocks noChangeShapeType="1"/>
          </p:cNvSpPr>
          <p:nvPr/>
        </p:nvSpPr>
        <p:spPr bwMode="auto">
          <a:xfrm flipV="1">
            <a:off x="4630738" y="1566863"/>
            <a:ext cx="0" cy="3937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19" name="Oval 135"/>
          <p:cNvSpPr>
            <a:spLocks noChangeArrowheads="1"/>
          </p:cNvSpPr>
          <p:nvPr/>
        </p:nvSpPr>
        <p:spPr bwMode="auto">
          <a:xfrm>
            <a:off x="4995863" y="1862138"/>
            <a:ext cx="57150" cy="49212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20" name="Line 136"/>
          <p:cNvSpPr>
            <a:spLocks noChangeShapeType="1"/>
          </p:cNvSpPr>
          <p:nvPr/>
        </p:nvSpPr>
        <p:spPr bwMode="auto">
          <a:xfrm>
            <a:off x="5586413" y="2479675"/>
            <a:ext cx="0" cy="160338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21" name="Line 137"/>
          <p:cNvSpPr>
            <a:spLocks noChangeShapeType="1"/>
          </p:cNvSpPr>
          <p:nvPr/>
        </p:nvSpPr>
        <p:spPr bwMode="auto">
          <a:xfrm rot="16200000" flipV="1">
            <a:off x="5684044" y="1080294"/>
            <a:ext cx="0" cy="39211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22" name="Text Box 138"/>
          <p:cNvSpPr txBox="1">
            <a:spLocks noChangeArrowheads="1"/>
          </p:cNvSpPr>
          <p:nvPr/>
        </p:nvSpPr>
        <p:spPr bwMode="auto">
          <a:xfrm>
            <a:off x="4289425" y="1074738"/>
            <a:ext cx="701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1000" b="1">
                <a:solidFill>
                  <a:srgbClr val="000066"/>
                </a:solidFill>
              </a:rPr>
              <a:t>AVDD</a:t>
            </a:r>
            <a:endParaRPr lang="it-IT" sz="1000" b="1">
              <a:solidFill>
                <a:srgbClr val="000066"/>
              </a:solidFill>
              <a:sym typeface="Symbol" charset="0"/>
            </a:endParaRPr>
          </a:p>
        </p:txBody>
      </p:sp>
      <p:sp>
        <p:nvSpPr>
          <p:cNvPr id="41023" name="Text Box 139"/>
          <p:cNvSpPr txBox="1">
            <a:spLocks noChangeArrowheads="1"/>
          </p:cNvSpPr>
          <p:nvPr/>
        </p:nvSpPr>
        <p:spPr bwMode="auto">
          <a:xfrm>
            <a:off x="5599113" y="2841625"/>
            <a:ext cx="701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1000" b="1">
                <a:solidFill>
                  <a:srgbClr val="000066"/>
                </a:solidFill>
              </a:rPr>
              <a:t>DGND</a:t>
            </a:r>
            <a:endParaRPr lang="it-IT" sz="1000" b="1">
              <a:solidFill>
                <a:srgbClr val="000066"/>
              </a:solidFill>
              <a:sym typeface="Symbol" charset="0"/>
            </a:endParaRPr>
          </a:p>
        </p:txBody>
      </p:sp>
      <p:sp>
        <p:nvSpPr>
          <p:cNvPr id="41024" name="Line 140"/>
          <p:cNvSpPr>
            <a:spLocks noChangeShapeType="1"/>
          </p:cNvSpPr>
          <p:nvPr/>
        </p:nvSpPr>
        <p:spPr bwMode="auto">
          <a:xfrm rot="5400000">
            <a:off x="4051300" y="1193800"/>
            <a:ext cx="0" cy="19558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25" name="Line 141"/>
          <p:cNvSpPr>
            <a:spLocks noChangeShapeType="1"/>
          </p:cNvSpPr>
          <p:nvPr/>
        </p:nvSpPr>
        <p:spPr bwMode="auto">
          <a:xfrm flipH="1">
            <a:off x="5024438" y="1719263"/>
            <a:ext cx="0" cy="45561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26" name="Line 142"/>
          <p:cNvSpPr>
            <a:spLocks noChangeShapeType="1"/>
          </p:cNvSpPr>
          <p:nvPr/>
        </p:nvSpPr>
        <p:spPr bwMode="auto">
          <a:xfrm rot="5400000">
            <a:off x="3255963" y="987425"/>
            <a:ext cx="0" cy="19558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27" name="Line 143"/>
          <p:cNvSpPr>
            <a:spLocks noChangeShapeType="1"/>
          </p:cNvSpPr>
          <p:nvPr/>
        </p:nvSpPr>
        <p:spPr bwMode="auto">
          <a:xfrm flipH="1">
            <a:off x="4229100" y="1719263"/>
            <a:ext cx="0" cy="233362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41028" name="Group 144"/>
          <p:cNvGrpSpPr>
            <a:grpSpLocks/>
          </p:cNvGrpSpPr>
          <p:nvPr/>
        </p:nvGrpSpPr>
        <p:grpSpPr bwMode="auto">
          <a:xfrm>
            <a:off x="1252538" y="2765425"/>
            <a:ext cx="168275" cy="107950"/>
            <a:chOff x="768" y="2080"/>
            <a:chExt cx="144" cy="96"/>
          </a:xfrm>
        </p:grpSpPr>
        <p:sp>
          <p:nvSpPr>
            <p:cNvPr id="41076" name="Line 145"/>
            <p:cNvSpPr>
              <a:spLocks noChangeShapeType="1"/>
            </p:cNvSpPr>
            <p:nvPr/>
          </p:nvSpPr>
          <p:spPr bwMode="auto">
            <a:xfrm flipV="1">
              <a:off x="768" y="2080"/>
              <a:ext cx="144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77" name="Line 146"/>
            <p:cNvSpPr>
              <a:spLocks noChangeShapeType="1"/>
            </p:cNvSpPr>
            <p:nvPr/>
          </p:nvSpPr>
          <p:spPr bwMode="auto">
            <a:xfrm flipV="1">
              <a:off x="784" y="2112"/>
              <a:ext cx="11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78" name="Line 147"/>
            <p:cNvSpPr>
              <a:spLocks noChangeShapeType="1"/>
            </p:cNvSpPr>
            <p:nvPr/>
          </p:nvSpPr>
          <p:spPr bwMode="auto">
            <a:xfrm flipV="1">
              <a:off x="800" y="2144"/>
              <a:ext cx="7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79" name="Line 148"/>
            <p:cNvSpPr>
              <a:spLocks noChangeShapeType="1"/>
            </p:cNvSpPr>
            <p:nvPr/>
          </p:nvSpPr>
          <p:spPr bwMode="auto">
            <a:xfrm flipV="1">
              <a:off x="824" y="2176"/>
              <a:ext cx="3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029" name="Line 149"/>
          <p:cNvSpPr>
            <a:spLocks noChangeShapeType="1"/>
          </p:cNvSpPr>
          <p:nvPr/>
        </p:nvSpPr>
        <p:spPr bwMode="auto">
          <a:xfrm flipH="1" flipV="1">
            <a:off x="1336675" y="2632075"/>
            <a:ext cx="0" cy="125413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30" name="Line 150"/>
          <p:cNvSpPr>
            <a:spLocks noChangeShapeType="1"/>
          </p:cNvSpPr>
          <p:nvPr/>
        </p:nvSpPr>
        <p:spPr bwMode="auto">
          <a:xfrm flipH="1">
            <a:off x="1346200" y="2184400"/>
            <a:ext cx="0" cy="233363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31" name="Line 151"/>
          <p:cNvSpPr>
            <a:spLocks noChangeShapeType="1"/>
          </p:cNvSpPr>
          <p:nvPr/>
        </p:nvSpPr>
        <p:spPr bwMode="auto">
          <a:xfrm rot="5400000">
            <a:off x="1688307" y="1842294"/>
            <a:ext cx="0" cy="69373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32" name="Line 152"/>
          <p:cNvSpPr>
            <a:spLocks noChangeShapeType="1"/>
          </p:cNvSpPr>
          <p:nvPr/>
        </p:nvSpPr>
        <p:spPr bwMode="auto">
          <a:xfrm flipH="1">
            <a:off x="2030413" y="1273175"/>
            <a:ext cx="0" cy="928688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33" name="Text Box 153"/>
          <p:cNvSpPr txBox="1">
            <a:spLocks noChangeArrowheads="1"/>
          </p:cNvSpPr>
          <p:nvPr/>
        </p:nvSpPr>
        <p:spPr bwMode="auto">
          <a:xfrm>
            <a:off x="3446463" y="2560638"/>
            <a:ext cx="296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000" b="1">
                <a:solidFill>
                  <a:srgbClr val="336699"/>
                </a:solidFill>
              </a:rPr>
              <a:t>V</a:t>
            </a:r>
            <a:r>
              <a:rPr lang="en-US" sz="1000" b="1" baseline="-25000">
                <a:solidFill>
                  <a:srgbClr val="336699"/>
                </a:solidFill>
              </a:rPr>
              <a:t>t</a:t>
            </a:r>
            <a:endParaRPr lang="it-IT" sz="1000" b="1">
              <a:solidFill>
                <a:srgbClr val="336699"/>
              </a:solidFill>
              <a:sym typeface="Symbol" charset="0"/>
            </a:endParaRPr>
          </a:p>
        </p:txBody>
      </p:sp>
      <p:sp>
        <p:nvSpPr>
          <p:cNvPr id="41034" name="Rectangle 154"/>
          <p:cNvSpPr>
            <a:spLocks noChangeArrowheads="1"/>
          </p:cNvSpPr>
          <p:nvPr/>
        </p:nvSpPr>
        <p:spPr bwMode="auto">
          <a:xfrm>
            <a:off x="3713163" y="1193800"/>
            <a:ext cx="66675" cy="16033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35" name="Rectangle 155"/>
          <p:cNvSpPr>
            <a:spLocks noChangeArrowheads="1"/>
          </p:cNvSpPr>
          <p:nvPr/>
        </p:nvSpPr>
        <p:spPr bwMode="auto">
          <a:xfrm>
            <a:off x="3713163" y="1873250"/>
            <a:ext cx="66675" cy="16033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36" name="Rectangle 156"/>
          <p:cNvSpPr>
            <a:spLocks noChangeArrowheads="1"/>
          </p:cNvSpPr>
          <p:nvPr/>
        </p:nvSpPr>
        <p:spPr bwMode="auto">
          <a:xfrm>
            <a:off x="3713163" y="2087563"/>
            <a:ext cx="66675" cy="16033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37" name="Text Box 157"/>
          <p:cNvSpPr txBox="1">
            <a:spLocks noChangeArrowheads="1"/>
          </p:cNvSpPr>
          <p:nvPr/>
        </p:nvSpPr>
        <p:spPr bwMode="auto">
          <a:xfrm>
            <a:off x="1757363" y="4106863"/>
            <a:ext cx="24828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2000" b="1">
                <a:solidFill>
                  <a:srgbClr val="FF0000"/>
                </a:solidFill>
              </a:rPr>
              <a:t>TIER 1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(BOTTOM)</a:t>
            </a:r>
            <a:endParaRPr lang="it-IT" sz="2000" b="1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41038" name="Oval 158"/>
          <p:cNvSpPr>
            <a:spLocks noChangeArrowheads="1"/>
          </p:cNvSpPr>
          <p:nvPr/>
        </p:nvSpPr>
        <p:spPr bwMode="auto">
          <a:xfrm>
            <a:off x="5661025" y="2184400"/>
            <a:ext cx="55563" cy="47625"/>
          </a:xfrm>
          <a:prstGeom prst="ellipse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39" name="Line 159"/>
          <p:cNvSpPr>
            <a:spLocks noChangeShapeType="1"/>
          </p:cNvSpPr>
          <p:nvPr/>
        </p:nvSpPr>
        <p:spPr bwMode="auto">
          <a:xfrm rot="5400000">
            <a:off x="2951957" y="275431"/>
            <a:ext cx="0" cy="200183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40" name="Line 160"/>
          <p:cNvSpPr>
            <a:spLocks noChangeShapeType="1"/>
          </p:cNvSpPr>
          <p:nvPr/>
        </p:nvSpPr>
        <p:spPr bwMode="auto">
          <a:xfrm rot="5400000">
            <a:off x="3120232" y="1123156"/>
            <a:ext cx="0" cy="168433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41" name="Rectangle 161"/>
          <p:cNvSpPr>
            <a:spLocks noChangeArrowheads="1"/>
          </p:cNvSpPr>
          <p:nvPr/>
        </p:nvSpPr>
        <p:spPr bwMode="auto">
          <a:xfrm>
            <a:off x="3544888" y="1193800"/>
            <a:ext cx="65087" cy="16033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42" name="Rectangle 162"/>
          <p:cNvSpPr>
            <a:spLocks noChangeArrowheads="1"/>
          </p:cNvSpPr>
          <p:nvPr/>
        </p:nvSpPr>
        <p:spPr bwMode="auto">
          <a:xfrm>
            <a:off x="3544888" y="1873250"/>
            <a:ext cx="65087" cy="160338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43" name="Line 163"/>
          <p:cNvSpPr>
            <a:spLocks noChangeShapeType="1"/>
          </p:cNvSpPr>
          <p:nvPr/>
        </p:nvSpPr>
        <p:spPr bwMode="auto">
          <a:xfrm rot="5400000">
            <a:off x="3517900" y="1727200"/>
            <a:ext cx="0" cy="8890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44" name="Rectangle 164"/>
          <p:cNvSpPr>
            <a:spLocks noChangeArrowheads="1"/>
          </p:cNvSpPr>
          <p:nvPr/>
        </p:nvSpPr>
        <p:spPr bwMode="auto">
          <a:xfrm>
            <a:off x="3544888" y="2087563"/>
            <a:ext cx="65087" cy="16033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45" name="Line 165"/>
          <p:cNvSpPr>
            <a:spLocks noChangeShapeType="1"/>
          </p:cNvSpPr>
          <p:nvPr/>
        </p:nvSpPr>
        <p:spPr bwMode="auto">
          <a:xfrm flipH="1">
            <a:off x="3635375" y="1085850"/>
            <a:ext cx="31750" cy="53244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46" name="Text Box 166"/>
          <p:cNvSpPr txBox="1">
            <a:spLocks noChangeArrowheads="1"/>
          </p:cNvSpPr>
          <p:nvPr/>
        </p:nvSpPr>
        <p:spPr bwMode="auto">
          <a:xfrm>
            <a:off x="0" y="623888"/>
            <a:ext cx="2581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Sensing diode and charge sensitive preamplifier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41047" name="Text Box 167"/>
          <p:cNvSpPr txBox="1">
            <a:spLocks noChangeArrowheads="1"/>
          </p:cNvSpPr>
          <p:nvPr/>
        </p:nvSpPr>
        <p:spPr bwMode="auto">
          <a:xfrm>
            <a:off x="2830513" y="765175"/>
            <a:ext cx="1739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discriminator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41048" name="Text Box 168"/>
          <p:cNvSpPr txBox="1">
            <a:spLocks noChangeArrowheads="1"/>
          </p:cNvSpPr>
          <p:nvPr/>
        </p:nvSpPr>
        <p:spPr bwMode="auto">
          <a:xfrm>
            <a:off x="2432050" y="1423988"/>
            <a:ext cx="868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</a:rPr>
              <a:t>Inter-tier bond pads</a:t>
            </a:r>
            <a:endParaRPr lang="it-IT" sz="1000" b="1">
              <a:solidFill>
                <a:srgbClr val="000066"/>
              </a:solidFill>
              <a:sym typeface="Symbol" charset="0"/>
            </a:endParaRPr>
          </a:p>
        </p:txBody>
      </p:sp>
      <p:sp>
        <p:nvSpPr>
          <p:cNvPr id="41049" name="Line 169"/>
          <p:cNvSpPr>
            <a:spLocks noChangeShapeType="1"/>
          </p:cNvSpPr>
          <p:nvPr/>
        </p:nvSpPr>
        <p:spPr bwMode="auto">
          <a:xfrm flipV="1">
            <a:off x="3263900" y="1371600"/>
            <a:ext cx="234950" cy="169863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50" name="Line 170"/>
          <p:cNvSpPr>
            <a:spLocks noChangeShapeType="1"/>
          </p:cNvSpPr>
          <p:nvPr/>
        </p:nvSpPr>
        <p:spPr bwMode="auto">
          <a:xfrm>
            <a:off x="3254375" y="1622425"/>
            <a:ext cx="254000" cy="214313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51" name="Line 171"/>
          <p:cNvSpPr>
            <a:spLocks noChangeShapeType="1"/>
          </p:cNvSpPr>
          <p:nvPr/>
        </p:nvSpPr>
        <p:spPr bwMode="auto">
          <a:xfrm>
            <a:off x="3217863" y="1684338"/>
            <a:ext cx="280987" cy="41275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52" name="Text Box 172"/>
          <p:cNvSpPr txBox="1">
            <a:spLocks noChangeArrowheads="1"/>
          </p:cNvSpPr>
          <p:nvPr/>
        </p:nvSpPr>
        <p:spPr bwMode="auto">
          <a:xfrm>
            <a:off x="2698750" y="1074738"/>
            <a:ext cx="701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1000" b="1">
                <a:solidFill>
                  <a:srgbClr val="000066"/>
                </a:solidFill>
              </a:rPr>
              <a:t>AVDD</a:t>
            </a:r>
            <a:endParaRPr lang="it-IT" sz="1000" b="1">
              <a:solidFill>
                <a:srgbClr val="000066"/>
              </a:solidFill>
              <a:sym typeface="Symbol" charset="0"/>
            </a:endParaRPr>
          </a:p>
        </p:txBody>
      </p:sp>
      <p:sp>
        <p:nvSpPr>
          <p:cNvPr id="41053" name="Line 448"/>
          <p:cNvSpPr>
            <a:spLocks noChangeAspect="1" noChangeShapeType="1"/>
          </p:cNvSpPr>
          <p:nvPr/>
        </p:nvSpPr>
        <p:spPr bwMode="auto">
          <a:xfrm>
            <a:off x="3983038" y="4738688"/>
            <a:ext cx="709612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4" name="Text Box 491"/>
          <p:cNvSpPr txBox="1">
            <a:spLocks noChangeAspect="1" noChangeArrowheads="1"/>
          </p:cNvSpPr>
          <p:nvPr/>
        </p:nvSpPr>
        <p:spPr bwMode="auto">
          <a:xfrm>
            <a:off x="3851275" y="4827588"/>
            <a:ext cx="909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800" b="1">
                <a:solidFill>
                  <a:srgbClr val="000066"/>
                </a:solidFill>
              </a:rPr>
              <a:t>from the discriminator </a:t>
            </a:r>
          </a:p>
        </p:txBody>
      </p:sp>
      <p:sp>
        <p:nvSpPr>
          <p:cNvPr id="41055" name="Line 492"/>
          <p:cNvSpPr>
            <a:spLocks noChangeShapeType="1"/>
          </p:cNvSpPr>
          <p:nvPr/>
        </p:nvSpPr>
        <p:spPr bwMode="auto">
          <a:xfrm>
            <a:off x="5695950" y="2209800"/>
            <a:ext cx="50482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56" name="Line 493"/>
          <p:cNvSpPr>
            <a:spLocks noChangeShapeType="1"/>
          </p:cNvSpPr>
          <p:nvPr/>
        </p:nvSpPr>
        <p:spPr bwMode="auto">
          <a:xfrm rot="-5400000">
            <a:off x="5616575" y="2778126"/>
            <a:ext cx="113347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57" name="Line 494"/>
          <p:cNvSpPr>
            <a:spLocks noChangeShapeType="1"/>
          </p:cNvSpPr>
          <p:nvPr/>
        </p:nvSpPr>
        <p:spPr bwMode="auto">
          <a:xfrm flipV="1">
            <a:off x="3984625" y="3355975"/>
            <a:ext cx="2190750" cy="7938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58" name="Line 495"/>
          <p:cNvSpPr>
            <a:spLocks noChangeShapeType="1"/>
          </p:cNvSpPr>
          <p:nvPr/>
        </p:nvSpPr>
        <p:spPr bwMode="auto">
          <a:xfrm rot="-5400000">
            <a:off x="3290093" y="4047332"/>
            <a:ext cx="1408113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59" name="Text Box 496"/>
          <p:cNvSpPr txBox="1">
            <a:spLocks noChangeArrowheads="1"/>
          </p:cNvSpPr>
          <p:nvPr/>
        </p:nvSpPr>
        <p:spPr bwMode="auto">
          <a:xfrm>
            <a:off x="5588000" y="633413"/>
            <a:ext cx="13843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sz="2000" b="1">
                <a:solidFill>
                  <a:srgbClr val="FF0000"/>
                </a:solidFill>
              </a:rPr>
              <a:t>TIER 2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(TOP)</a:t>
            </a:r>
            <a:endParaRPr lang="it-IT" sz="2000" b="1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41060" name="Text Box 9"/>
          <p:cNvSpPr txBox="1">
            <a:spLocks noChangeArrowheads="1"/>
          </p:cNvSpPr>
          <p:nvPr/>
        </p:nvSpPr>
        <p:spPr bwMode="auto">
          <a:xfrm>
            <a:off x="2008188" y="6350000"/>
            <a:ext cx="7794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572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572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572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900">
                <a:solidFill>
                  <a:srgbClr val="FFFFFF"/>
                </a:solidFill>
                <a:latin typeface="Century Gothic" charset="0"/>
              </a:rPr>
              <a:t>N-well</a:t>
            </a:r>
            <a:endParaRPr lang="it-IT" sz="900">
              <a:solidFill>
                <a:srgbClr val="FFFFFF"/>
              </a:solidFill>
              <a:latin typeface="Century Gothic" charset="0"/>
              <a:sym typeface="Symbol" charset="0"/>
            </a:endParaRPr>
          </a:p>
        </p:txBody>
      </p:sp>
      <p:grpSp>
        <p:nvGrpSpPr>
          <p:cNvPr id="41061" name="Group 15"/>
          <p:cNvGrpSpPr>
            <a:grpSpLocks/>
          </p:cNvGrpSpPr>
          <p:nvPr/>
        </p:nvGrpSpPr>
        <p:grpSpPr bwMode="auto">
          <a:xfrm>
            <a:off x="0" y="4322763"/>
            <a:ext cx="2287588" cy="2127250"/>
            <a:chOff x="407377" y="930276"/>
            <a:chExt cx="3685443" cy="2595563"/>
          </a:xfrm>
        </p:grpSpPr>
        <p:pic>
          <p:nvPicPr>
            <p:cNvPr id="41074" name="Picture 5" descr="apsel_3D_3D_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77" y="930276"/>
              <a:ext cx="3685443" cy="259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5" name="Rectangle 7"/>
            <p:cNvSpPr>
              <a:spLocks noChangeArrowheads="1"/>
            </p:cNvSpPr>
            <p:nvPr/>
          </p:nvSpPr>
          <p:spPr bwMode="auto">
            <a:xfrm>
              <a:off x="950396" y="1391279"/>
              <a:ext cx="2637181" cy="530735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20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41062" name="Group 16"/>
          <p:cNvGrpSpPr>
            <a:grpSpLocks/>
          </p:cNvGrpSpPr>
          <p:nvPr/>
        </p:nvGrpSpPr>
        <p:grpSpPr bwMode="auto">
          <a:xfrm>
            <a:off x="6705600" y="992188"/>
            <a:ext cx="2438400" cy="1841500"/>
            <a:chOff x="411774" y="3797300"/>
            <a:chExt cx="3688373" cy="2643188"/>
          </a:xfrm>
        </p:grpSpPr>
        <p:pic>
          <p:nvPicPr>
            <p:cNvPr id="41071" name="Picture 6" descr="apsel_3D_3D_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74" y="3797300"/>
              <a:ext cx="3688373" cy="264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2" name="Rectangle 12"/>
            <p:cNvSpPr>
              <a:spLocks noChangeArrowheads="1"/>
            </p:cNvSpPr>
            <p:nvPr/>
          </p:nvSpPr>
          <p:spPr bwMode="auto">
            <a:xfrm>
              <a:off x="950401" y="4221122"/>
              <a:ext cx="2635502" cy="624339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200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41073" name="Rectangle 15"/>
            <p:cNvSpPr>
              <a:spLocks noChangeArrowheads="1"/>
            </p:cNvSpPr>
            <p:nvPr/>
          </p:nvSpPr>
          <p:spPr bwMode="auto">
            <a:xfrm>
              <a:off x="950401" y="5112058"/>
              <a:ext cx="2635502" cy="624339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20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41063" name="Text Box 522"/>
          <p:cNvSpPr txBox="1">
            <a:spLocks noChangeAspect="1" noChangeArrowheads="1"/>
          </p:cNvSpPr>
          <p:nvPr/>
        </p:nvSpPr>
        <p:spPr bwMode="auto">
          <a:xfrm>
            <a:off x="4745038" y="3779838"/>
            <a:ext cx="436403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r>
              <a:rPr lang="it-IT" sz="2000" b="1">
                <a:solidFill>
                  <a:srgbClr val="FF0000"/>
                </a:solidFill>
              </a:rPr>
              <a:t>Pixel-level sparsification logic</a:t>
            </a:r>
          </a:p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it-IT" sz="20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r>
              <a:rPr lang="it-IT" sz="2000">
                <a:solidFill>
                  <a:schemeClr val="tx2"/>
                </a:solidFill>
              </a:rPr>
              <a:t>3D integration removes layout constraints and will allow for an improved readout architecture (no macropixel) in future chips</a:t>
            </a:r>
          </a:p>
        </p:txBody>
      </p:sp>
      <p:sp>
        <p:nvSpPr>
          <p:cNvPr id="41064" name="Line 523"/>
          <p:cNvSpPr>
            <a:spLocks noChangeShapeType="1"/>
          </p:cNvSpPr>
          <p:nvPr/>
        </p:nvSpPr>
        <p:spPr bwMode="auto">
          <a:xfrm flipH="1" flipV="1">
            <a:off x="1930400" y="4913313"/>
            <a:ext cx="798513" cy="51435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65" name="Text Box 524"/>
          <p:cNvSpPr txBox="1">
            <a:spLocks noChangeArrowheads="1"/>
          </p:cNvSpPr>
          <p:nvPr/>
        </p:nvSpPr>
        <p:spPr bwMode="auto">
          <a:xfrm>
            <a:off x="2306638" y="5424488"/>
            <a:ext cx="10763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800" b="1">
                <a:solidFill>
                  <a:srgbClr val="000066"/>
                </a:solidFill>
              </a:rPr>
              <a:t>8x32 pixel matrix</a:t>
            </a:r>
            <a:endParaRPr lang="it-IT" sz="1800" b="1">
              <a:solidFill>
                <a:srgbClr val="000066"/>
              </a:solidFill>
            </a:endParaRPr>
          </a:p>
        </p:txBody>
      </p:sp>
      <p:sp>
        <p:nvSpPr>
          <p:cNvPr id="41066" name="Rectangle 526"/>
          <p:cNvSpPr>
            <a:spLocks noChangeArrowheads="1"/>
          </p:cNvSpPr>
          <p:nvPr/>
        </p:nvSpPr>
        <p:spPr bwMode="auto">
          <a:xfrm>
            <a:off x="4708525" y="3597275"/>
            <a:ext cx="4314825" cy="2651125"/>
          </a:xfrm>
          <a:prstGeom prst="rect">
            <a:avLst/>
          </a:prstGeom>
          <a:noFill/>
          <a:ln w="2857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E107"/>
              </a:buClr>
              <a:buFont typeface="Wingdings" charset="0"/>
              <a:buNone/>
            </a:pP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41067" name="Line 528"/>
          <p:cNvSpPr>
            <a:spLocks noChangeShapeType="1"/>
          </p:cNvSpPr>
          <p:nvPr/>
        </p:nvSpPr>
        <p:spPr bwMode="auto">
          <a:xfrm flipH="1">
            <a:off x="8132763" y="900113"/>
            <a:ext cx="109537" cy="5873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68" name="Text Box 529"/>
          <p:cNvSpPr txBox="1">
            <a:spLocks noChangeArrowheads="1"/>
          </p:cNvSpPr>
          <p:nvPr/>
        </p:nvSpPr>
        <p:spPr bwMode="auto">
          <a:xfrm>
            <a:off x="6638925" y="638175"/>
            <a:ext cx="2505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b="1">
                <a:solidFill>
                  <a:srgbClr val="000066"/>
                </a:solidFill>
              </a:rPr>
              <a:t>Pixel-level digital front end</a:t>
            </a:r>
            <a:endParaRPr lang="it-IT" sz="1400" b="1">
              <a:solidFill>
                <a:srgbClr val="000066"/>
              </a:solidFill>
            </a:endParaRPr>
          </a:p>
        </p:txBody>
      </p:sp>
      <p:sp>
        <p:nvSpPr>
          <p:cNvPr id="41069" name="Line 530"/>
          <p:cNvSpPr>
            <a:spLocks noChangeShapeType="1"/>
          </p:cNvSpPr>
          <p:nvPr/>
        </p:nvSpPr>
        <p:spPr bwMode="auto">
          <a:xfrm flipH="1" flipV="1">
            <a:off x="7534275" y="2166938"/>
            <a:ext cx="374650" cy="7699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070" name="Text Box 531"/>
          <p:cNvSpPr txBox="1">
            <a:spLocks noChangeArrowheads="1"/>
          </p:cNvSpPr>
          <p:nvPr/>
        </p:nvSpPr>
        <p:spPr bwMode="auto">
          <a:xfrm>
            <a:off x="6397625" y="2871788"/>
            <a:ext cx="2668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b="1">
                <a:solidFill>
                  <a:srgbClr val="000066"/>
                </a:solidFill>
              </a:rPr>
              <a:t>Digital readout electronics</a:t>
            </a:r>
            <a:endParaRPr lang="it-IT" sz="1400" b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3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133350"/>
            <a:ext cx="7239000" cy="628650"/>
          </a:xfrm>
        </p:spPr>
        <p:txBody>
          <a:bodyPr/>
          <a:lstStyle/>
          <a:p>
            <a:pPr>
              <a:defRPr/>
            </a:pPr>
            <a:r>
              <a:rPr lang="it-IT" b="0" smtClean="0">
                <a:cs typeface="+mj-cs"/>
              </a:rPr>
              <a:t>The SuperB Project</a:t>
            </a:r>
          </a:p>
        </p:txBody>
      </p:sp>
      <p:sp>
        <p:nvSpPr>
          <p:cNvPr id="5273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5105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it-IT" sz="1900" smtClean="0">
                <a:cs typeface="+mn-cs"/>
              </a:rPr>
              <a:t>The physics case for a high luminosity B Factory is clearly established.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it-IT" sz="1700" smtClean="0"/>
              <a:t>Flavour physics is rich, promises sensitivity to New Physics ... but large statistics (50-100 ab</a:t>
            </a:r>
            <a:r>
              <a:rPr lang="it-IT" sz="1700" baseline="30000" smtClean="0"/>
              <a:t>-1</a:t>
            </a:r>
            <a:r>
              <a:rPr lang="it-IT" sz="1700" smtClean="0"/>
              <a:t>) is needed</a:t>
            </a: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it-IT" sz="1900" smtClean="0">
                <a:cs typeface="+mn-cs"/>
              </a:rPr>
              <a:t>First generation of B-Factories (PEP-II and KEKB) exceeded their design goals (</a:t>
            </a:r>
            <a:r>
              <a:rPr lang="it-IT" sz="2400" b="1" smtClean="0">
                <a:latin typeface="Kunstler Script" charset="0"/>
                <a:cs typeface="+mn-cs"/>
              </a:rPr>
              <a:t>L</a:t>
            </a:r>
            <a:r>
              <a:rPr lang="it-IT" sz="2400" b="1" smtClean="0">
                <a:latin typeface="Informal Roman" charset="0"/>
                <a:cs typeface="+mn-cs"/>
              </a:rPr>
              <a:t> </a:t>
            </a:r>
            <a:r>
              <a:rPr lang="it-IT" sz="1900" smtClean="0">
                <a:cs typeface="+mn-cs"/>
              </a:rPr>
              <a:t>~1.2-1.7 x10</a:t>
            </a:r>
            <a:r>
              <a:rPr lang="it-IT" sz="1900" baseline="30000" smtClean="0">
                <a:cs typeface="+mn-cs"/>
              </a:rPr>
              <a:t>34 </a:t>
            </a:r>
            <a:r>
              <a:rPr lang="it-IT" sz="1900" smtClean="0">
                <a:cs typeface="+mn-cs"/>
              </a:rPr>
              <a:t>cm</a:t>
            </a:r>
            <a:r>
              <a:rPr lang="it-IT" sz="1900" baseline="30000" smtClean="0">
                <a:cs typeface="+mn-cs"/>
              </a:rPr>
              <a:t>-2 </a:t>
            </a:r>
            <a:r>
              <a:rPr lang="it-IT" sz="1900" smtClean="0">
                <a:cs typeface="+mn-cs"/>
              </a:rPr>
              <a:t>s</a:t>
            </a:r>
            <a:r>
              <a:rPr lang="it-IT" sz="1900" baseline="30000" smtClean="0">
                <a:cs typeface="+mn-cs"/>
              </a:rPr>
              <a:t>-1 </a:t>
            </a:r>
            <a:r>
              <a:rPr lang="it-IT" sz="1900" smtClean="0">
                <a:cs typeface="+mn-cs"/>
              </a:rPr>
              <a:t>, integrated 1.2 ab</a:t>
            </a:r>
            <a:r>
              <a:rPr lang="it-IT" sz="1900" baseline="30000" smtClean="0">
                <a:cs typeface="+mn-cs"/>
              </a:rPr>
              <a:t>-1</a:t>
            </a:r>
            <a:r>
              <a:rPr lang="it-IT" sz="1900" smtClean="0">
                <a:cs typeface="+mn-cs"/>
              </a:rPr>
              <a:t>) but an upgrade  of ~2 orders of magnitude in </a:t>
            </a:r>
            <a:r>
              <a:rPr lang="it-IT" sz="2400" b="1" smtClean="0">
                <a:latin typeface="Kunstler Script" charset="0"/>
                <a:cs typeface="+mn-cs"/>
              </a:rPr>
              <a:t>L</a:t>
            </a:r>
            <a:r>
              <a:rPr lang="it-IT" sz="2400" b="1" smtClean="0">
                <a:latin typeface="Informal Roman" charset="0"/>
                <a:cs typeface="+mn-cs"/>
              </a:rPr>
              <a:t>  </a:t>
            </a:r>
            <a:r>
              <a:rPr lang="it-IT" sz="1900" smtClean="0">
                <a:cs typeface="+mn-cs"/>
              </a:rPr>
              <a:t>is needed to get 50ab</a:t>
            </a:r>
            <a:r>
              <a:rPr lang="it-IT" sz="1900" baseline="30000" smtClean="0">
                <a:cs typeface="+mn-cs"/>
              </a:rPr>
              <a:t>-1</a:t>
            </a:r>
            <a:r>
              <a:rPr lang="it-IT" sz="1900" smtClean="0">
                <a:cs typeface="+mn-cs"/>
              </a:rPr>
              <a:t> .</a:t>
            </a: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it-IT" sz="1900" smtClean="0">
                <a:cs typeface="+mn-cs"/>
              </a:rPr>
              <a:t>Increasing  Luminosity by brute-force (higher currents) is expensive and difficult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it-IT" sz="1700" smtClean="0"/>
              <a:t>wall plug power and detector background explosion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it-IT" sz="1700" smtClean="0"/>
              <a:t>effective limitation around 5x10</a:t>
            </a:r>
            <a:r>
              <a:rPr lang="it-IT" sz="1700" baseline="30000" smtClean="0"/>
              <a:t>35 </a:t>
            </a:r>
            <a:r>
              <a:rPr lang="it-IT" sz="1700" smtClean="0"/>
              <a:t>cm</a:t>
            </a:r>
            <a:r>
              <a:rPr lang="it-IT" sz="1700" baseline="30000" smtClean="0"/>
              <a:t>-2 </a:t>
            </a:r>
            <a:r>
              <a:rPr lang="it-IT" sz="1700" smtClean="0"/>
              <a:t>s</a:t>
            </a:r>
            <a:r>
              <a:rPr lang="it-IT" sz="1700" baseline="30000" smtClean="0"/>
              <a:t>-1</a:t>
            </a:r>
            <a:endParaRPr lang="it-IT" sz="1700" smtClean="0"/>
          </a:p>
          <a:p>
            <a:pPr>
              <a:lnSpc>
                <a:spcPct val="90000"/>
              </a:lnSpc>
              <a:defRPr/>
            </a:pPr>
            <a:r>
              <a:rPr lang="it-IT" sz="1900" smtClean="0">
                <a:cs typeface="+mn-cs"/>
              </a:rPr>
              <a:t>The SuperB italian accelerator concept allows to reach </a:t>
            </a:r>
            <a:r>
              <a:rPr lang="it-IT" sz="2400" b="1" smtClean="0">
                <a:solidFill>
                  <a:srgbClr val="FF0000"/>
                </a:solidFill>
                <a:latin typeface="Kunstler Script" charset="0"/>
                <a:cs typeface="+mn-cs"/>
              </a:rPr>
              <a:t>L</a:t>
            </a:r>
            <a:r>
              <a:rPr lang="it-IT" sz="1900" smtClean="0">
                <a:solidFill>
                  <a:srgbClr val="FF0000"/>
                </a:solidFill>
                <a:cs typeface="+mn-cs"/>
                <a:sym typeface="Wingdings" charset="0"/>
              </a:rPr>
              <a:t> =</a:t>
            </a:r>
            <a:r>
              <a:rPr lang="it-IT" sz="1900" smtClean="0">
                <a:solidFill>
                  <a:srgbClr val="FF0000"/>
                </a:solidFill>
                <a:cs typeface="+mn-cs"/>
              </a:rPr>
              <a:t>10</a:t>
            </a:r>
            <a:r>
              <a:rPr lang="it-IT" sz="1900" baseline="30000" smtClean="0">
                <a:solidFill>
                  <a:srgbClr val="FF0000"/>
                </a:solidFill>
                <a:cs typeface="+mn-cs"/>
              </a:rPr>
              <a:t>36 </a:t>
            </a:r>
            <a:r>
              <a:rPr lang="it-IT" sz="1900" smtClean="0">
                <a:solidFill>
                  <a:srgbClr val="FF0000"/>
                </a:solidFill>
                <a:cs typeface="+mn-cs"/>
              </a:rPr>
              <a:t>cm</a:t>
            </a:r>
            <a:r>
              <a:rPr lang="it-IT" sz="1900" baseline="30000" smtClean="0">
                <a:solidFill>
                  <a:srgbClr val="FF0000"/>
                </a:solidFill>
                <a:cs typeface="+mn-cs"/>
              </a:rPr>
              <a:t>-2 </a:t>
            </a:r>
            <a:r>
              <a:rPr lang="it-IT" sz="1900" smtClean="0">
                <a:solidFill>
                  <a:srgbClr val="FF0000"/>
                </a:solidFill>
                <a:cs typeface="+mn-cs"/>
              </a:rPr>
              <a:t>s</a:t>
            </a:r>
            <a:r>
              <a:rPr lang="it-IT" sz="1900" baseline="30000" smtClean="0">
                <a:solidFill>
                  <a:srgbClr val="FF0000"/>
                </a:solidFill>
                <a:cs typeface="+mn-cs"/>
              </a:rPr>
              <a:t>-1</a:t>
            </a:r>
            <a:r>
              <a:rPr lang="it-IT" sz="1900" baseline="30000" smtClean="0">
                <a:cs typeface="+mn-cs"/>
              </a:rPr>
              <a:t> </a:t>
            </a:r>
            <a:r>
              <a:rPr lang="it-IT" sz="1900" smtClean="0">
                <a:cs typeface="+mn-cs"/>
              </a:rPr>
              <a:t>with </a:t>
            </a:r>
            <a:r>
              <a:rPr lang="it-IT" sz="1900" smtClean="0">
                <a:solidFill>
                  <a:srgbClr val="FF0000"/>
                </a:solidFill>
                <a:cs typeface="+mn-cs"/>
              </a:rPr>
              <a:t>moderate beam current</a:t>
            </a:r>
            <a:r>
              <a:rPr lang="it-IT" sz="1900" smtClean="0">
                <a:cs typeface="+mn-cs"/>
              </a:rPr>
              <a:t> (2A) using </a:t>
            </a:r>
            <a:r>
              <a:rPr lang="it-IT" sz="1900" smtClean="0">
                <a:solidFill>
                  <a:srgbClr val="FF0000"/>
                </a:solidFill>
                <a:cs typeface="+mn-cs"/>
              </a:rPr>
              <a:t>very small beam size</a:t>
            </a:r>
            <a:r>
              <a:rPr lang="it-IT" sz="1900" smtClean="0">
                <a:cs typeface="+mn-cs"/>
              </a:rPr>
              <a:t> (~1/100 of present B-Factories beams exploiting the ILC R&amp;D on damping rings &amp; final focus) with the help of the Crab Waist scheme at the IP to </a:t>
            </a:r>
            <a:r>
              <a:rPr lang="it-IT" sz="1900" smtClean="0">
                <a:solidFill>
                  <a:srgbClr val="FF0000"/>
                </a:solidFill>
                <a:cs typeface="+mn-cs"/>
              </a:rPr>
              <a:t>keep the beams small &amp; stable after collision </a:t>
            </a:r>
            <a:r>
              <a:rPr lang="it-IT" sz="1900" smtClean="0">
                <a:cs typeface="+mn-cs"/>
              </a:rPr>
              <a:t>(verified with tests on Dafne)</a:t>
            </a:r>
            <a:endParaRPr lang="it-IT" sz="1900" smtClean="0">
              <a:solidFill>
                <a:srgbClr val="FF0000"/>
              </a:solidFill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lang="it-IT" sz="1900" smtClean="0">
                <a:cs typeface="+mn-cs"/>
              </a:rPr>
              <a:t>This approach allows to (re-) use parts of existing detectors and machine components.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52BA8064-E7AF-894D-8C72-5DE2C454734E}" type="slidenum">
              <a:rPr lang="en-US"/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0" y="65532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010400" y="457200"/>
            <a:ext cx="2133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To be updated </a:t>
            </a:r>
            <a:endParaRPr lang="en-US" sz="2000" b="1" baseline="30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86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239000" cy="628650"/>
          </a:xfrm>
        </p:spPr>
        <p:txBody>
          <a:bodyPr/>
          <a:lstStyle/>
          <a:p>
            <a:pPr>
              <a:defRPr/>
            </a:pPr>
            <a:r>
              <a:rPr lang="it-IT" b="0" smtClean="0">
                <a:cs typeface="+mj-cs"/>
              </a:rPr>
              <a:t>The SuperB Process </a:t>
            </a:r>
          </a:p>
        </p:txBody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6629400" cy="3581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defRPr/>
            </a:pPr>
            <a:r>
              <a:rPr lang="it-IT" sz="1700" smtClean="0">
                <a:cs typeface="+mn-cs"/>
              </a:rPr>
              <a:t>SuperB Conceptual Design Report published in 2007</a:t>
            </a:r>
          </a:p>
          <a:p>
            <a:pPr>
              <a:lnSpc>
                <a:spcPct val="80000"/>
              </a:lnSpc>
              <a:defRPr/>
            </a:pPr>
            <a:r>
              <a:rPr lang="it-IT" sz="1700" smtClean="0">
                <a:cs typeface="+mn-cs"/>
              </a:rPr>
              <a:t>All scientific reviews are positive. Presented to CERN Council and approved for preparatory phase.</a:t>
            </a:r>
          </a:p>
          <a:p>
            <a:pPr>
              <a:lnSpc>
                <a:spcPct val="80000"/>
              </a:lnSpc>
              <a:defRPr/>
            </a:pPr>
            <a:r>
              <a:rPr lang="it-IT" sz="1700" smtClean="0">
                <a:cs typeface="+mn-cs"/>
              </a:rPr>
              <a:t>Growing international interest and participation with formal international collaboration being formed. Project structure defined.</a:t>
            </a:r>
          </a:p>
          <a:p>
            <a:pPr algn="just">
              <a:lnSpc>
                <a:spcPct val="97000"/>
              </a:lnSpc>
              <a:spcBef>
                <a:spcPts val="475"/>
              </a:spcBef>
              <a:buSzPct val="60000"/>
              <a:buFont typeface="Wingdings" charset="0"/>
              <a:buChar char=""/>
              <a:defRPr/>
            </a:pPr>
            <a:r>
              <a:rPr lang="it-IT" sz="1700" smtClean="0">
                <a:cs typeface="+mn-cs"/>
              </a:rPr>
              <a:t>MOUs signed with France, Russia and SLAC and a letter of support from Canada.</a:t>
            </a:r>
          </a:p>
          <a:p>
            <a:pPr>
              <a:lnSpc>
                <a:spcPct val="80000"/>
              </a:lnSpc>
              <a:defRPr/>
            </a:pPr>
            <a:r>
              <a:rPr lang="it-IT" sz="1700" smtClean="0">
                <a:cs typeface="+mn-cs"/>
              </a:rPr>
              <a:t>Technical Design Report phase approved by INFN in 2009</a:t>
            </a:r>
          </a:p>
          <a:p>
            <a:pPr>
              <a:lnSpc>
                <a:spcPct val="80000"/>
              </a:lnSpc>
              <a:defRPr/>
            </a:pPr>
            <a:r>
              <a:rPr lang="it-IT" sz="1700" smtClean="0">
                <a:cs typeface="+mn-cs"/>
              </a:rPr>
              <a:t>R&amp;D is proceeding on various items (eg. SVT Layer0)</a:t>
            </a:r>
          </a:p>
          <a:p>
            <a:pPr>
              <a:lnSpc>
                <a:spcPct val="80000"/>
              </a:lnSpc>
              <a:defRPr/>
            </a:pPr>
            <a:r>
              <a:rPr lang="it-IT" sz="1700" smtClean="0">
                <a:cs typeface="+mn-cs"/>
              </a:rPr>
              <a:t>Intermediate Progress Report published this summer</a:t>
            </a:r>
          </a:p>
          <a:p>
            <a:pPr lvl="1">
              <a:lnSpc>
                <a:spcPct val="80000"/>
              </a:lnSpc>
              <a:defRPr/>
            </a:pPr>
            <a:r>
              <a:rPr lang="it-IT" sz="1500" smtClean="0">
                <a:solidFill>
                  <a:srgbClr val="009900"/>
                </a:solidFill>
              </a:rPr>
              <a:t>http://arxiv.org/abs/1007.4241</a:t>
            </a:r>
            <a:endParaRPr lang="it-IT" sz="1900" smtClean="0">
              <a:solidFill>
                <a:srgbClr val="009900"/>
              </a:solidFill>
            </a:endParaRPr>
          </a:p>
          <a:p>
            <a:pPr algn="just">
              <a:lnSpc>
                <a:spcPct val="97000"/>
              </a:lnSpc>
              <a:spcBef>
                <a:spcPts val="475"/>
              </a:spcBef>
              <a:buSzPct val="60000"/>
              <a:buFont typeface="Wingdings" charset="0"/>
              <a:buChar char=""/>
              <a:defRPr/>
            </a:pPr>
            <a:r>
              <a:rPr lang="en-US" sz="1800" smtClean="0">
                <a:solidFill>
                  <a:srgbClr val="FF0000"/>
                </a:solidFill>
                <a:cs typeface="+mn-cs"/>
              </a:rPr>
              <a:t>SuperB inserted as first project in the National Research Plan by the Italian Research Ministry</a:t>
            </a:r>
            <a:endParaRPr lang="it-IT" sz="1800" smtClean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222" name="Picture 5" descr="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16176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0698" name="Group 10"/>
          <p:cNvGrpSpPr>
            <a:grpSpLocks/>
          </p:cNvGrpSpPr>
          <p:nvPr/>
        </p:nvGrpSpPr>
        <p:grpSpPr bwMode="auto">
          <a:xfrm>
            <a:off x="762000" y="4800600"/>
            <a:ext cx="7924800" cy="1524000"/>
            <a:chOff x="480" y="3024"/>
            <a:chExt cx="4992" cy="960"/>
          </a:xfrm>
        </p:grpSpPr>
        <p:sp>
          <p:nvSpPr>
            <p:cNvPr id="1010692" name="Rectangle 4"/>
            <p:cNvSpPr>
              <a:spLocks noChangeArrowheads="1"/>
            </p:cNvSpPr>
            <p:nvPr/>
          </p:nvSpPr>
          <p:spPr bwMode="auto">
            <a:xfrm>
              <a:off x="480" y="3312"/>
              <a:ext cx="4992" cy="672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defRPr/>
              </a:pPr>
              <a:r>
                <a:rPr lang="en-US" sz="2000">
                  <a:cs typeface="+mn-cs"/>
                </a:rPr>
                <a:t>Government approval expected very soon</a:t>
              </a:r>
              <a:endParaRPr lang="en-US" sz="2000">
                <a:solidFill>
                  <a:srgbClr val="FF0066"/>
                </a:solidFill>
                <a:cs typeface="+mn-cs"/>
              </a:endParaRPr>
            </a:p>
            <a:p>
              <a:pPr marL="342900" indent="-342900">
                <a:lnSpc>
                  <a:spcPct val="90000"/>
                </a:lnSpc>
                <a:defRPr/>
              </a:pPr>
              <a:r>
                <a:rPr lang="en-US" sz="2000">
                  <a:cs typeface="+mn-cs"/>
                </a:rPr>
                <a:t>Technical Design Report: summer 2011</a:t>
              </a:r>
            </a:p>
            <a:p>
              <a:pPr marL="342900" indent="-342900">
                <a:lnSpc>
                  <a:spcPct val="90000"/>
                </a:lnSpc>
                <a:defRPr/>
              </a:pPr>
              <a:r>
                <a:rPr lang="en-US" sz="1900">
                  <a:cs typeface="+mn-cs"/>
                </a:rPr>
                <a:t>Operation by 2015.</a:t>
              </a:r>
            </a:p>
          </p:txBody>
        </p:sp>
        <p:sp>
          <p:nvSpPr>
            <p:cNvPr id="1010694" name="AutoShape 6"/>
            <p:cNvSpPr>
              <a:spLocks noChangeArrowheads="1"/>
            </p:cNvSpPr>
            <p:nvPr/>
          </p:nvSpPr>
          <p:spPr bwMode="auto">
            <a:xfrm>
              <a:off x="2496" y="3024"/>
              <a:ext cx="1440" cy="298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3316" rIns="90000" bIns="45000" anchor="ctr"/>
            <a:lstStyle/>
            <a:p>
              <a:pPr algn="ctr" defTabSz="457200" eaLnBrk="1">
                <a:lnSpc>
                  <a:spcPct val="97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r>
                <a:rPr lang="en-US" sz="2000">
                  <a:solidFill>
                    <a:srgbClr val="FFFFFF"/>
                  </a:solidFill>
                  <a:latin typeface="Trebuchet MS" charset="0"/>
                  <a:cs typeface="+mn-cs"/>
                </a:rPr>
                <a:t>NEXT STEPS</a:t>
              </a:r>
            </a:p>
          </p:txBody>
        </p:sp>
      </p:grpSp>
      <p:pic>
        <p:nvPicPr>
          <p:cNvPr id="10106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743200"/>
            <a:ext cx="1587500" cy="20574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52BA8064-E7AF-894D-8C72-5DE2C454734E}" type="slidenum">
              <a:rPr lang="en-US"/>
              <a:pPr>
                <a:defRPr/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0" y="65532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Pisa Meeting on Advanced Detector – May 24</a:t>
            </a:r>
            <a:r>
              <a:rPr lang="en-US" baseline="30000" dirty="0" smtClean="0"/>
              <a:t>th</a:t>
            </a:r>
            <a:r>
              <a:rPr lang="en-US" dirty="0" smtClean="0"/>
              <a:t> 2012 - La </a:t>
            </a:r>
            <a:r>
              <a:rPr lang="en-US" dirty="0" err="1" smtClean="0"/>
              <a:t>Biodola</a:t>
            </a:r>
            <a:endParaRPr lang="en-US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010400" y="457200"/>
            <a:ext cx="2133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To be updated </a:t>
            </a:r>
            <a:endParaRPr lang="en-US" sz="2000" b="1" baseline="30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26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0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0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55" name="Rectangle 11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239000" cy="6858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The SuperB Silicon Vertex Tracker</a:t>
            </a:r>
          </a:p>
        </p:txBody>
      </p:sp>
      <p:sp>
        <p:nvSpPr>
          <p:cNvPr id="1081356" name="Text Box 12"/>
          <p:cNvSpPr txBox="1">
            <a:spLocks noChangeArrowheads="1"/>
          </p:cNvSpPr>
          <p:nvPr/>
        </p:nvSpPr>
        <p:spPr bwMode="auto">
          <a:xfrm>
            <a:off x="6019800" y="1214295"/>
            <a:ext cx="3124200" cy="14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3038" indent="-1730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Tx/>
              <a:buNone/>
              <a:defRPr/>
            </a:pPr>
            <a:r>
              <a:rPr lang="en-US" sz="1400" u="sng" dirty="0" err="1" smtClean="0">
                <a:solidFill>
                  <a:srgbClr val="FF3300"/>
                </a:solidFill>
                <a:latin typeface="Berlin Sans FB" charset="0"/>
                <a:cs typeface="+mn-cs"/>
              </a:rPr>
              <a:t>BaBar</a:t>
            </a:r>
            <a:r>
              <a:rPr lang="en-US" sz="1400" u="sng" dirty="0" smtClean="0">
                <a:solidFill>
                  <a:srgbClr val="FF3300"/>
                </a:solidFill>
                <a:latin typeface="Berlin Sans FB" charset="0"/>
                <a:cs typeface="+mn-cs"/>
              </a:rPr>
              <a:t> SVT</a:t>
            </a:r>
          </a:p>
          <a:p>
            <a:pPr>
              <a:lnSpc>
                <a:spcPct val="120000"/>
              </a:lnSpc>
              <a:defRPr/>
            </a:pP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5 Layers of double-sided Si strip sensor</a:t>
            </a:r>
          </a:p>
          <a:p>
            <a:pPr>
              <a:lnSpc>
                <a:spcPct val="120000"/>
              </a:lnSpc>
              <a:defRPr/>
            </a:pP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Low-mass design.  (</a:t>
            </a:r>
            <a:r>
              <a:rPr lang="en-US" sz="1200" dirty="0" err="1" smtClean="0">
                <a:solidFill>
                  <a:schemeClr val="accent2"/>
                </a:solidFill>
                <a:latin typeface="Berlin Sans FB" charset="0"/>
                <a:cs typeface="+mn-cs"/>
              </a:rPr>
              <a:t>P</a:t>
            </a:r>
            <a:r>
              <a:rPr lang="en-US" sz="1200" baseline="-25000" dirty="0" err="1" smtClean="0">
                <a:solidFill>
                  <a:schemeClr val="accent2"/>
                </a:solidFill>
                <a:latin typeface="Berlin Sans FB" charset="0"/>
                <a:cs typeface="+mn-cs"/>
              </a:rPr>
              <a:t>t</a:t>
            </a: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 &lt; 2.7 </a:t>
            </a:r>
            <a:r>
              <a:rPr lang="en-US" sz="1200" dirty="0" err="1" smtClean="0">
                <a:solidFill>
                  <a:schemeClr val="accent2"/>
                </a:solidFill>
                <a:latin typeface="Berlin Sans FB" charset="0"/>
                <a:cs typeface="+mn-cs"/>
              </a:rPr>
              <a:t>GeV</a:t>
            </a: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Stand-alone tracking for slow particles.</a:t>
            </a:r>
          </a:p>
          <a:p>
            <a:pPr>
              <a:lnSpc>
                <a:spcPct val="120000"/>
              </a:lnSpc>
              <a:defRPr/>
            </a:pP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97% reconstruction efficiency</a:t>
            </a:r>
          </a:p>
          <a:p>
            <a:pPr>
              <a:lnSpc>
                <a:spcPct val="120000"/>
              </a:lnSpc>
              <a:defRPr/>
            </a:pP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Resolution ~15</a:t>
            </a:r>
            <a:r>
              <a:rPr lang="el-GR" sz="1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μ</a:t>
            </a:r>
            <a:r>
              <a:rPr lang="en-US" sz="1200" dirty="0" smtClean="0">
                <a:solidFill>
                  <a:schemeClr val="accent2"/>
                </a:solidFill>
                <a:latin typeface="Berlin Sans FB" charset="0"/>
                <a:cs typeface="+mn-cs"/>
              </a:rPr>
              <a:t>m at normal incidence </a:t>
            </a:r>
          </a:p>
        </p:txBody>
      </p:sp>
      <p:sp>
        <p:nvSpPr>
          <p:cNvPr id="1081384" name="AutoShape 40"/>
          <p:cNvSpPr>
            <a:spLocks noChangeArrowheads="1"/>
          </p:cNvSpPr>
          <p:nvPr/>
        </p:nvSpPr>
        <p:spPr bwMode="auto">
          <a:xfrm>
            <a:off x="4495800" y="2819400"/>
            <a:ext cx="4572000" cy="685800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560" rIns="90000" bIns="45000" anchor="ctr"/>
          <a:lstStyle/>
          <a:p>
            <a:pPr algn="ctr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2000" dirty="0" smtClean="0">
                <a:solidFill>
                  <a:srgbClr val="FF0000"/>
                </a:solidFill>
                <a:cs typeface="+mn-cs"/>
              </a:rPr>
              <a:t>        </a:t>
            </a:r>
            <a:r>
              <a:rPr lang="en-US" sz="2000" dirty="0" err="1" smtClean="0">
                <a:solidFill>
                  <a:srgbClr val="FF0000"/>
                </a:solidFill>
                <a:cs typeface="+mn-cs"/>
              </a:rPr>
              <a:t>SuperB</a:t>
            </a:r>
            <a:r>
              <a:rPr lang="en-US" sz="20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+mn-cs"/>
              </a:rPr>
              <a:t>SVT based on </a:t>
            </a:r>
          </a:p>
          <a:p>
            <a:pPr algn="ctr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2000" dirty="0">
                <a:solidFill>
                  <a:srgbClr val="FF0000"/>
                </a:solidFill>
                <a:cs typeface="+mn-cs"/>
              </a:rPr>
              <a:t>Babar SVT design for R&gt;3cm. </a:t>
            </a:r>
            <a:r>
              <a:rPr lang="en-US" sz="2000" dirty="0">
                <a:solidFill>
                  <a:srgbClr val="000080"/>
                </a:solidFill>
                <a:cs typeface="+mn-cs"/>
              </a:rPr>
              <a:t>BUT:</a:t>
            </a:r>
          </a:p>
        </p:txBody>
      </p:sp>
      <p:sp>
        <p:nvSpPr>
          <p:cNvPr id="1081385" name="AutoShape 41"/>
          <p:cNvSpPr>
            <a:spLocks noChangeArrowheads="1"/>
          </p:cNvSpPr>
          <p:nvPr/>
        </p:nvSpPr>
        <p:spPr bwMode="auto">
          <a:xfrm>
            <a:off x="4495800" y="3657600"/>
            <a:ext cx="4419600" cy="1828800"/>
          </a:xfrm>
          <a:prstGeom prst="roundRect">
            <a:avLst>
              <a:gd name="adj" fmla="val 16667"/>
            </a:avLst>
          </a:prstGeom>
          <a:solidFill>
            <a:srgbClr val="FFD32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560" rIns="90000" bIns="45000" anchor="ctr"/>
          <a:lstStyle/>
          <a:p>
            <a:pPr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b="1" dirty="0">
                <a:solidFill>
                  <a:srgbClr val="000080"/>
                </a:solidFill>
                <a:cs typeface="+mn-cs"/>
              </a:rPr>
              <a:t>1)</a:t>
            </a:r>
            <a:r>
              <a:rPr lang="en-US" sz="1600" dirty="0">
                <a:solidFill>
                  <a:srgbClr val="000080"/>
                </a:solidFill>
                <a:cs typeface="+mn-cs"/>
              </a:rPr>
              <a:t> reduced beam energy asymmetry </a:t>
            </a:r>
          </a:p>
          <a:p>
            <a:pPr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000080"/>
                </a:solidFill>
                <a:cs typeface="+mn-cs"/>
              </a:rPr>
              <a:t>   (7x4 </a:t>
            </a:r>
            <a:r>
              <a:rPr lang="en-US" sz="1600" dirty="0" err="1">
                <a:solidFill>
                  <a:srgbClr val="000080"/>
                </a:solidFill>
                <a:cs typeface="+mn-cs"/>
              </a:rPr>
              <a:t>GeV</a:t>
            </a:r>
            <a:r>
              <a:rPr lang="en-US" sz="1600" dirty="0">
                <a:solidFill>
                  <a:srgbClr val="000080"/>
                </a:solidFill>
                <a:cs typeface="+mn-cs"/>
              </a:rPr>
              <a:t> vs. 9x3.1 </a:t>
            </a:r>
            <a:r>
              <a:rPr lang="en-US" sz="1600" dirty="0" err="1">
                <a:solidFill>
                  <a:srgbClr val="000080"/>
                </a:solidFill>
                <a:cs typeface="+mn-cs"/>
              </a:rPr>
              <a:t>GeV</a:t>
            </a:r>
            <a:r>
              <a:rPr lang="en-US" sz="1600" dirty="0">
                <a:solidFill>
                  <a:srgbClr val="000080"/>
                </a:solidFill>
                <a:cs typeface="+mn-cs"/>
              </a:rPr>
              <a:t>) requires an</a:t>
            </a:r>
          </a:p>
          <a:p>
            <a:pPr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000080"/>
                </a:solidFill>
                <a:cs typeface="+mn-cs"/>
              </a:rPr>
              <a:t>   </a:t>
            </a:r>
            <a:r>
              <a:rPr lang="en-US" sz="1600" u="sng" dirty="0">
                <a:solidFill>
                  <a:srgbClr val="000080"/>
                </a:solidFill>
                <a:cs typeface="+mn-cs"/>
              </a:rPr>
              <a:t>improved</a:t>
            </a:r>
            <a:r>
              <a:rPr lang="en-US" sz="1600" dirty="0">
                <a:solidFill>
                  <a:srgbClr val="000080"/>
                </a:solidFill>
                <a:cs typeface="+mn-cs"/>
              </a:rPr>
              <a:t> </a:t>
            </a:r>
            <a:r>
              <a:rPr lang="en-US" sz="1600" u="sng" dirty="0">
                <a:solidFill>
                  <a:srgbClr val="000080"/>
                </a:solidFill>
                <a:cs typeface="+mn-cs"/>
              </a:rPr>
              <a:t>vertex resolution</a:t>
            </a:r>
            <a:r>
              <a:rPr lang="en-US" sz="1600" dirty="0">
                <a:solidFill>
                  <a:srgbClr val="000080"/>
                </a:solidFill>
                <a:cs typeface="+mn-cs"/>
              </a:rPr>
              <a:t> (~factor 2)</a:t>
            </a:r>
          </a:p>
          <a:p>
            <a:pPr marL="647700" lvl="2" indent="-215900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Layer0 very close to IP</a:t>
            </a:r>
            <a:r>
              <a:rPr lang="en-US" sz="1600" dirty="0">
                <a:solidFill>
                  <a:srgbClr val="008000"/>
                </a:solidFill>
                <a:cs typeface="+mn-cs"/>
              </a:rPr>
              <a:t> </a:t>
            </a:r>
            <a:r>
              <a:rPr lang="en-US" sz="1600" dirty="0">
                <a:solidFill>
                  <a:srgbClr val="008080"/>
                </a:solidFill>
                <a:cs typeface="+mn-cs"/>
              </a:rPr>
              <a:t>(@1.5 cm)</a:t>
            </a:r>
            <a:r>
              <a:rPr lang="en-US" sz="1600" dirty="0">
                <a:solidFill>
                  <a:srgbClr val="FF0000"/>
                </a:solidFill>
                <a:cs typeface="+mn-cs"/>
              </a:rPr>
              <a:t> </a:t>
            </a:r>
          </a:p>
          <a:p>
            <a:pPr marL="647700" lvl="2" indent="-215900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with low material budget</a:t>
            </a:r>
            <a:r>
              <a:rPr lang="en-US" sz="1600" dirty="0">
                <a:solidFill>
                  <a:srgbClr val="008080"/>
                </a:solidFill>
                <a:cs typeface="+mn-cs"/>
              </a:rPr>
              <a:t> (&lt;1% X</a:t>
            </a:r>
            <a:r>
              <a:rPr lang="en-US" sz="700" dirty="0">
                <a:solidFill>
                  <a:srgbClr val="008080"/>
                </a:solidFill>
                <a:cs typeface="+mn-cs"/>
              </a:rPr>
              <a:t>0</a:t>
            </a:r>
            <a:r>
              <a:rPr lang="en-US" sz="1600" dirty="0">
                <a:solidFill>
                  <a:srgbClr val="008080"/>
                </a:solidFill>
                <a:cs typeface="+mn-cs"/>
              </a:rPr>
              <a:t>) </a:t>
            </a:r>
          </a:p>
          <a:p>
            <a:pPr marL="647700" lvl="2" indent="-215900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and fine granularity </a:t>
            </a:r>
            <a:r>
              <a:rPr lang="en-US" sz="1600" dirty="0">
                <a:solidFill>
                  <a:srgbClr val="008080"/>
                </a:solidFill>
                <a:cs typeface="+mn-cs"/>
              </a:rPr>
              <a:t>(50 </a:t>
            </a:r>
            <a:r>
              <a:rPr lang="en-US" sz="1600" dirty="0">
                <a:solidFill>
                  <a:srgbClr val="008080"/>
                </a:solidFill>
                <a:latin typeface="Symbol" charset="0"/>
                <a:cs typeface="+mn-cs"/>
              </a:rPr>
              <a:t>m</a:t>
            </a:r>
            <a:r>
              <a:rPr lang="en-US" sz="1600" dirty="0">
                <a:solidFill>
                  <a:srgbClr val="008080"/>
                </a:solidFill>
                <a:cs typeface="+mn-cs"/>
              </a:rPr>
              <a:t>m pitch)</a:t>
            </a:r>
          </a:p>
          <a:p>
            <a:pPr marL="647700" lvl="2" indent="-215900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000080"/>
                </a:solidFill>
                <a:cs typeface="+mn-cs"/>
              </a:rPr>
              <a:t>Layer0 area 100 cm</a:t>
            </a:r>
            <a:r>
              <a:rPr lang="en-US" sz="1600" baseline="33000" dirty="0">
                <a:solidFill>
                  <a:srgbClr val="000080"/>
                </a:solidFill>
                <a:cs typeface="+mn-cs"/>
              </a:rPr>
              <a:t>2</a:t>
            </a:r>
          </a:p>
        </p:txBody>
      </p:sp>
      <p:sp>
        <p:nvSpPr>
          <p:cNvPr id="1081386" name="AutoShape 42"/>
          <p:cNvSpPr>
            <a:spLocks noChangeArrowheads="1"/>
          </p:cNvSpPr>
          <p:nvPr/>
        </p:nvSpPr>
        <p:spPr bwMode="auto">
          <a:xfrm>
            <a:off x="4495800" y="5562600"/>
            <a:ext cx="4419600" cy="1219200"/>
          </a:xfrm>
          <a:prstGeom prst="roundRect">
            <a:avLst>
              <a:gd name="adj" fmla="val 16667"/>
            </a:avLst>
          </a:prstGeom>
          <a:solidFill>
            <a:srgbClr val="FFD32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560" rIns="90000" bIns="45000" anchor="ctr"/>
          <a:lstStyle/>
          <a:p>
            <a:pPr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b="1" dirty="0">
                <a:solidFill>
                  <a:srgbClr val="000080"/>
                </a:solidFill>
                <a:cs typeface="+mn-cs"/>
              </a:rPr>
              <a:t>2)</a:t>
            </a:r>
            <a:r>
              <a:rPr lang="en-US" sz="160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600" u="sng" dirty="0" err="1">
                <a:solidFill>
                  <a:srgbClr val="000080"/>
                </a:solidFill>
                <a:cs typeface="+mn-cs"/>
              </a:rPr>
              <a:t>bkg</a:t>
            </a:r>
            <a:r>
              <a:rPr lang="en-US" sz="1600" u="sng" dirty="0">
                <a:solidFill>
                  <a:srgbClr val="000080"/>
                </a:solidFill>
                <a:cs typeface="+mn-cs"/>
              </a:rPr>
              <a:t> levels</a:t>
            </a:r>
            <a:r>
              <a:rPr lang="en-US" sz="1600" dirty="0">
                <a:solidFill>
                  <a:srgbClr val="000080"/>
                </a:solidFill>
                <a:cs typeface="+mn-cs"/>
              </a:rPr>
              <a:t> depend steeply on radius</a:t>
            </a:r>
          </a:p>
          <a:p>
            <a:pPr marL="647700" lvl="2" indent="-215900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Layer0 needs to be fast and rad </a:t>
            </a:r>
            <a:r>
              <a:rPr lang="en-US" sz="1600" dirty="0" smtClean="0">
                <a:solidFill>
                  <a:srgbClr val="FF0000"/>
                </a:solidFill>
                <a:cs typeface="+mn-cs"/>
              </a:rPr>
              <a:t>hard</a:t>
            </a:r>
          </a:p>
          <a:p>
            <a:pPr marL="431800" lvl="2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400" dirty="0" smtClean="0">
                <a:solidFill>
                  <a:srgbClr val="008000"/>
                </a:solidFill>
                <a:cs typeface="+mn-cs"/>
              </a:rPr>
              <a:t>     hit rate 20 </a:t>
            </a:r>
            <a:r>
              <a:rPr lang="en-US" sz="1400" dirty="0">
                <a:solidFill>
                  <a:srgbClr val="008000"/>
                </a:solidFill>
                <a:cs typeface="+mn-cs"/>
              </a:rPr>
              <a:t>MHz/</a:t>
            </a:r>
            <a:r>
              <a:rPr lang="en-US" sz="1400" dirty="0" smtClean="0">
                <a:solidFill>
                  <a:srgbClr val="008000"/>
                </a:solidFill>
                <a:cs typeface="+mn-cs"/>
              </a:rPr>
              <a:t>cm</a:t>
            </a:r>
            <a:r>
              <a:rPr lang="en-US" sz="1400" baseline="33000" dirty="0" smtClean="0">
                <a:solidFill>
                  <a:srgbClr val="008000"/>
                </a:solidFill>
                <a:cs typeface="+mn-cs"/>
              </a:rPr>
              <a:t>2</a:t>
            </a:r>
            <a:r>
              <a:rPr lang="en-US" sz="1400" dirty="0" smtClean="0">
                <a:solidFill>
                  <a:srgbClr val="008000"/>
                </a:solidFill>
                <a:cs typeface="+mn-cs"/>
              </a:rPr>
              <a:t>, TID 3 </a:t>
            </a:r>
            <a:r>
              <a:rPr lang="en-US" sz="1400" dirty="0" err="1">
                <a:solidFill>
                  <a:srgbClr val="008000"/>
                </a:solidFill>
                <a:cs typeface="+mn-cs"/>
              </a:rPr>
              <a:t>MRad</a:t>
            </a:r>
            <a:r>
              <a:rPr lang="en-US" sz="1400" dirty="0">
                <a:solidFill>
                  <a:srgbClr val="008000"/>
                </a:solidFill>
                <a:cs typeface="+mn-cs"/>
              </a:rPr>
              <a:t>/</a:t>
            </a:r>
            <a:r>
              <a:rPr lang="en-US" sz="1400" dirty="0" err="1" smtClean="0">
                <a:solidFill>
                  <a:srgbClr val="008000"/>
                </a:solidFill>
                <a:cs typeface="+mn-cs"/>
              </a:rPr>
              <a:t>yr</a:t>
            </a:r>
            <a:r>
              <a:rPr lang="en-US" sz="1400" dirty="0" smtClean="0">
                <a:solidFill>
                  <a:srgbClr val="008000"/>
                </a:solidFill>
                <a:cs typeface="+mn-cs"/>
              </a:rPr>
              <a:t>,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</a:p>
          <a:p>
            <a:pPr marL="431800" lvl="2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400" dirty="0" smtClean="0">
                <a:solidFill>
                  <a:srgbClr val="008000"/>
                </a:solidFill>
              </a:rPr>
              <a:t>     eq. neutron </a:t>
            </a:r>
            <a:r>
              <a:rPr lang="en-US" sz="1400" dirty="0" err="1" smtClean="0">
                <a:solidFill>
                  <a:srgbClr val="008000"/>
                </a:solidFill>
              </a:rPr>
              <a:t>fluence</a:t>
            </a:r>
            <a:r>
              <a:rPr lang="en-US" sz="1400" dirty="0" smtClean="0">
                <a:solidFill>
                  <a:srgbClr val="008000"/>
                </a:solidFill>
              </a:rPr>
              <a:t> 7 </a:t>
            </a:r>
            <a:r>
              <a:rPr lang="en-US" sz="1400" dirty="0">
                <a:solidFill>
                  <a:srgbClr val="008000"/>
                </a:solidFill>
              </a:rPr>
              <a:t>x 10</a:t>
            </a:r>
            <a:r>
              <a:rPr lang="en-US" sz="1400" baseline="30000" dirty="0">
                <a:solidFill>
                  <a:srgbClr val="008000"/>
                </a:solidFill>
              </a:rPr>
              <a:t>12 </a:t>
            </a:r>
            <a:r>
              <a:rPr lang="en-US" sz="1400" dirty="0">
                <a:solidFill>
                  <a:srgbClr val="008000"/>
                </a:solidFill>
              </a:rPr>
              <a:t>n/</a:t>
            </a:r>
            <a:r>
              <a:rPr lang="en-US" sz="1400" dirty="0" smtClean="0">
                <a:solidFill>
                  <a:srgbClr val="008000"/>
                </a:solidFill>
              </a:rPr>
              <a:t>cm</a:t>
            </a:r>
            <a:r>
              <a:rPr lang="en-US" sz="1400" baseline="30000" dirty="0" smtClean="0">
                <a:solidFill>
                  <a:srgbClr val="008000"/>
                </a:solidFill>
              </a:rPr>
              <a:t>2</a:t>
            </a:r>
            <a:r>
              <a:rPr lang="en-US" sz="1400" dirty="0" smtClean="0">
                <a:solidFill>
                  <a:srgbClr val="008000"/>
                </a:solidFill>
                <a:cs typeface="+mn-cs"/>
                <a:sym typeface="Arial" charset="0"/>
              </a:rPr>
              <a:t>/</a:t>
            </a:r>
            <a:r>
              <a:rPr lang="en-US" sz="1400" dirty="0" err="1" smtClean="0">
                <a:solidFill>
                  <a:srgbClr val="008000"/>
                </a:solidFill>
                <a:cs typeface="+mn-cs"/>
                <a:sym typeface="Arial" charset="0"/>
              </a:rPr>
              <a:t>yr</a:t>
            </a:r>
            <a:endParaRPr lang="en-US" sz="1400" dirty="0" smtClean="0">
              <a:solidFill>
                <a:srgbClr val="008000"/>
              </a:solidFill>
              <a:cs typeface="+mn-cs"/>
            </a:endParaRPr>
          </a:p>
          <a:p>
            <a:pPr marL="603250" lvl="2" indent="-171450" algn="just" defTabSz="457200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US" sz="1400" dirty="0">
                <a:solidFill>
                  <a:srgbClr val="008000"/>
                </a:solidFill>
                <a:cs typeface="+mn-cs"/>
              </a:rPr>
              <a:t>x</a:t>
            </a:r>
            <a:r>
              <a:rPr lang="en-US" sz="1400" dirty="0" smtClean="0">
                <a:solidFill>
                  <a:srgbClr val="008000"/>
                </a:solidFill>
                <a:cs typeface="+mn-cs"/>
              </a:rPr>
              <a:t>5 safety factor to be </a:t>
            </a:r>
            <a:r>
              <a:rPr lang="en-US" sz="1400" dirty="0" err="1" smtClean="0">
                <a:solidFill>
                  <a:srgbClr val="008000"/>
                </a:solidFill>
                <a:cs typeface="+mn-cs"/>
              </a:rPr>
              <a:t>inlcuded</a:t>
            </a:r>
            <a:r>
              <a:rPr lang="en-US" sz="1400" dirty="0" smtClean="0">
                <a:solidFill>
                  <a:srgbClr val="008000"/>
                </a:solidFill>
                <a:cs typeface="+mn-cs"/>
              </a:rPr>
              <a:t>!</a:t>
            </a:r>
            <a:endParaRPr lang="en-US" sz="1400" dirty="0">
              <a:solidFill>
                <a:srgbClr val="008000"/>
              </a:solidFill>
              <a:cs typeface="+mn-cs"/>
            </a:endParaRP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52BA8064-E7AF-894D-8C72-5DE2C454734E}" type="slidenum">
              <a:rPr lang="en-US"/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ttangolo 42"/>
          <p:cNvSpPr>
            <a:spLocks noChangeArrowheads="1"/>
          </p:cNvSpPr>
          <p:nvPr/>
        </p:nvSpPr>
        <p:spPr bwMode="auto">
          <a:xfrm>
            <a:off x="304800" y="725269"/>
            <a:ext cx="838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FF0000"/>
                </a:solidFill>
              </a:rPr>
              <a:t>The SVT provides precise tracking and vertex reconstruction, crucial for time dependent measurements.</a:t>
            </a:r>
            <a:endParaRPr lang="it-IT" sz="1800" b="1" dirty="0">
              <a:solidFill>
                <a:srgbClr val="FF0000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t="4020"/>
          <a:stretch/>
        </p:blipFill>
        <p:spPr>
          <a:xfrm>
            <a:off x="228600" y="1455784"/>
            <a:ext cx="5410200" cy="159221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05200"/>
            <a:ext cx="3759200" cy="31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6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sz="2800" smtClean="0">
                <a:cs typeface="+mj-cs"/>
              </a:rPr>
              <a:t>SuperB SVT Layer 0 technology options</a:t>
            </a:r>
          </a:p>
        </p:txBody>
      </p:sp>
      <p:pic>
        <p:nvPicPr>
          <p:cNvPr id="971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66383" r="53311" b="6367"/>
          <a:stretch>
            <a:fillRect/>
          </a:stretch>
        </p:blipFill>
        <p:spPr bwMode="auto">
          <a:xfrm>
            <a:off x="6172200" y="1981200"/>
            <a:ext cx="289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17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1981200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17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00400"/>
            <a:ext cx="31242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3320" name="Group 7"/>
          <p:cNvGrpSpPr>
            <a:grpSpLocks/>
          </p:cNvGrpSpPr>
          <p:nvPr/>
        </p:nvGrpSpPr>
        <p:grpSpPr bwMode="auto">
          <a:xfrm>
            <a:off x="5791200" y="4800600"/>
            <a:ext cx="3657600" cy="1693863"/>
            <a:chOff x="3456" y="3120"/>
            <a:chExt cx="2304" cy="1067"/>
          </a:xfrm>
        </p:grpSpPr>
        <p:sp>
          <p:nvSpPr>
            <p:cNvPr id="971784" name="Rectangle 8"/>
            <p:cNvSpPr>
              <a:spLocks noChangeArrowheads="1"/>
            </p:cNvSpPr>
            <p:nvPr/>
          </p:nvSpPr>
          <p:spPr bwMode="auto">
            <a:xfrm>
              <a:off x="3456" y="3264"/>
              <a:ext cx="2304" cy="9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3330" name="Group 9"/>
            <p:cNvGrpSpPr>
              <a:grpSpLocks/>
            </p:cNvGrpSpPr>
            <p:nvPr/>
          </p:nvGrpSpPr>
          <p:grpSpPr bwMode="auto">
            <a:xfrm>
              <a:off x="3493" y="3120"/>
              <a:ext cx="2267" cy="1067"/>
              <a:chOff x="5624" y="13991"/>
              <a:chExt cx="2267" cy="1067"/>
            </a:xfrm>
          </p:grpSpPr>
          <p:grpSp>
            <p:nvGrpSpPr>
              <p:cNvPr id="13331" name="Group 10"/>
              <p:cNvGrpSpPr>
                <a:grpSpLocks/>
              </p:cNvGrpSpPr>
              <p:nvPr/>
            </p:nvGrpSpPr>
            <p:grpSpPr bwMode="auto">
              <a:xfrm>
                <a:off x="5624" y="13991"/>
                <a:ext cx="2267" cy="1067"/>
                <a:chOff x="12474" y="8042"/>
                <a:chExt cx="2267" cy="1067"/>
              </a:xfrm>
            </p:grpSpPr>
            <p:grpSp>
              <p:nvGrpSpPr>
                <p:cNvPr id="13333" name="Group 11"/>
                <p:cNvGrpSpPr>
                  <a:grpSpLocks/>
                </p:cNvGrpSpPr>
                <p:nvPr/>
              </p:nvGrpSpPr>
              <p:grpSpPr bwMode="auto">
                <a:xfrm>
                  <a:off x="12775" y="8042"/>
                  <a:ext cx="1966" cy="1067"/>
                  <a:chOff x="3888" y="2928"/>
                  <a:chExt cx="1831" cy="912"/>
                </a:xfrm>
              </p:grpSpPr>
              <p:grpSp>
                <p:nvGrpSpPr>
                  <p:cNvPr id="1333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888" y="2928"/>
                    <a:ext cx="1831" cy="912"/>
                    <a:chOff x="3936" y="3360"/>
                    <a:chExt cx="1831" cy="912"/>
                  </a:xfrm>
                </p:grpSpPr>
                <p:sp>
                  <p:nvSpPr>
                    <p:cNvPr id="971789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63" y="3761"/>
                      <a:ext cx="1173" cy="88"/>
                    </a:xfrm>
                    <a:prstGeom prst="rect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0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2" y="3849"/>
                      <a:ext cx="1294" cy="21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1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65" y="3761"/>
                      <a:ext cx="327" cy="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2" name="Rectangle 16"/>
                    <p:cNvSpPr>
                      <a:spLocks noChangeArrowheads="1"/>
                    </p:cNvSpPr>
                    <p:nvPr/>
                  </p:nvSpPr>
                  <p:spPr bwMode="auto">
                    <a:xfrm rot="21600000">
                      <a:off x="3955" y="3814"/>
                      <a:ext cx="624" cy="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3" name="Rectangle 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06" y="3360"/>
                      <a:ext cx="886" cy="4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4" name="Rectangle 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28" y="3548"/>
                      <a:ext cx="1271" cy="20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5" name="AutoShape 19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4015" y="3482"/>
                      <a:ext cx="242" cy="337"/>
                    </a:xfrm>
                    <a:prstGeom prst="doubleWave">
                      <a:avLst>
                        <a:gd name="adj1" fmla="val 6500"/>
                        <a:gd name="adj2" fmla="val 0"/>
                      </a:avLst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6" name="Rectangle 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940" y="3759"/>
                      <a:ext cx="624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7" name="Rectangle 21"/>
                    <p:cNvSpPr>
                      <a:spLocks noChangeArrowheads="1"/>
                    </p:cNvSpPr>
                    <p:nvPr/>
                  </p:nvSpPr>
                  <p:spPr bwMode="auto">
                    <a:xfrm rot="10800000" flipV="1">
                      <a:off x="4006" y="3504"/>
                      <a:ext cx="322" cy="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8" name="AutoShape 22"/>
                    <p:cNvSpPr>
                      <a:spLocks noChangeArrowheads="1"/>
                    </p:cNvSpPr>
                    <p:nvPr/>
                  </p:nvSpPr>
                  <p:spPr bwMode="auto">
                    <a:xfrm rot="5400000" flipH="1">
                      <a:off x="5450" y="3482"/>
                      <a:ext cx="242" cy="337"/>
                    </a:xfrm>
                    <a:prstGeom prst="doubleWave">
                      <a:avLst>
                        <a:gd name="adj1" fmla="val 6500"/>
                        <a:gd name="adj2" fmla="val 0"/>
                      </a:avLst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799" name="Rectangle 23"/>
                    <p:cNvSpPr>
                      <a:spLocks noChangeArrowheads="1"/>
                    </p:cNvSpPr>
                    <p:nvPr/>
                  </p:nvSpPr>
                  <p:spPr bwMode="auto">
                    <a:xfrm rot="16200000" flipH="1" flipV="1">
                      <a:off x="5546" y="3572"/>
                      <a:ext cx="239" cy="1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00" name="Rectangle 24"/>
                    <p:cNvSpPr>
                      <a:spLocks noChangeArrowheads="1"/>
                    </p:cNvSpPr>
                    <p:nvPr/>
                  </p:nvSpPr>
                  <p:spPr bwMode="auto">
                    <a:xfrm rot="21600000" flipH="1" flipV="1">
                      <a:off x="5143" y="3759"/>
                      <a:ext cx="624" cy="1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01" name="Rectangle 25"/>
                    <p:cNvSpPr>
                      <a:spLocks noChangeArrowheads="1"/>
                    </p:cNvSpPr>
                    <p:nvPr/>
                  </p:nvSpPr>
                  <p:spPr bwMode="auto">
                    <a:xfrm rot="10800000" flipH="1" flipV="1">
                      <a:off x="5379" y="3504"/>
                      <a:ext cx="367" cy="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02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8" y="3805"/>
                      <a:ext cx="307" cy="18"/>
                    </a:xfrm>
                    <a:prstGeom prst="rect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03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8" y="3761"/>
                      <a:ext cx="307" cy="18"/>
                    </a:xfrm>
                    <a:prstGeom prst="rect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04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3" y="3849"/>
                      <a:ext cx="1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5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77" y="3823"/>
                      <a:ext cx="136" cy="56"/>
                      <a:chOff x="960" y="1936"/>
                      <a:chExt cx="216" cy="104"/>
                    </a:xfrm>
                  </p:grpSpPr>
                  <p:sp>
                    <p:nvSpPr>
                      <p:cNvPr id="971806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1984"/>
                        <a:ext cx="80" cy="56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07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96" y="1984"/>
                        <a:ext cx="80" cy="56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08" name="Rectangle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17" y="1936"/>
                        <a:ext cx="104" cy="56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09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16" y="3823"/>
                      <a:ext cx="64" cy="30"/>
                    </a:xfrm>
                    <a:prstGeom prst="rect">
                      <a:avLst/>
                    </a:prstGeom>
                    <a:solidFill>
                      <a:srgbClr val="00339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10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50" y="3849"/>
                      <a:ext cx="196" cy="100"/>
                    </a:xfrm>
                    <a:prstGeom prst="rect">
                      <a:avLst/>
                    </a:prstGeom>
                    <a:solidFill>
                      <a:srgbClr val="CC33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11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71" y="3849"/>
                      <a:ext cx="49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12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5" y="3849"/>
                      <a:ext cx="51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13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36" y="3849"/>
                      <a:ext cx="1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14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5" y="3849"/>
                      <a:ext cx="1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63" name="Group 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45" y="3818"/>
                      <a:ext cx="393" cy="288"/>
                      <a:chOff x="631" y="1640"/>
                      <a:chExt cx="624" cy="528"/>
                    </a:xfrm>
                  </p:grpSpPr>
                  <p:sp>
                    <p:nvSpPr>
                      <p:cNvPr id="971816" name="AutoShape 4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 flipV="1">
                        <a:off x="722" y="1632"/>
                        <a:ext cx="443" cy="535"/>
                      </a:xfrm>
                      <a:prstGeom prst="doubleWave">
                        <a:avLst>
                          <a:gd name="adj1" fmla="val 6500"/>
                          <a:gd name="adj2" fmla="val 0"/>
                        </a:avLst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17" name="Rectangle 41"/>
                      <p:cNvSpPr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513" y="1845"/>
                        <a:ext cx="436" cy="1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18" name="Rectangle 42"/>
                      <p:cNvSpPr>
                        <a:spLocks noChangeArrowheads="1"/>
                      </p:cNvSpPr>
                      <p:nvPr/>
                    </p:nvSpPr>
                    <p:spPr bwMode="auto">
                      <a:xfrm rot="21600000">
                        <a:off x="631" y="1640"/>
                        <a:ext cx="624" cy="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19" name="Rectangle 43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736" y="2098"/>
                        <a:ext cx="512" cy="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20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63" y="3761"/>
                      <a:ext cx="317" cy="88"/>
                    </a:xfrm>
                    <a:prstGeom prst="rect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65" name="Group 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64" y="3823"/>
                      <a:ext cx="136" cy="56"/>
                      <a:chOff x="960" y="1936"/>
                      <a:chExt cx="216" cy="104"/>
                    </a:xfrm>
                  </p:grpSpPr>
                  <p:sp>
                    <p:nvSpPr>
                      <p:cNvPr id="971822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1984"/>
                        <a:ext cx="80" cy="56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23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96" y="1984"/>
                        <a:ext cx="80" cy="56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24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16" y="1936"/>
                        <a:ext cx="104" cy="56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25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3" y="3849"/>
                      <a:ext cx="1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67" name="Group 50"/>
                    <p:cNvGrpSpPr>
                      <a:grpSpLocks/>
                    </p:cNvGrpSpPr>
                    <p:nvPr/>
                  </p:nvGrpSpPr>
                  <p:grpSpPr bwMode="auto">
                    <a:xfrm rot="10800000" flipV="1">
                      <a:off x="5364" y="3818"/>
                      <a:ext cx="392" cy="288"/>
                      <a:chOff x="631" y="1640"/>
                      <a:chExt cx="624" cy="528"/>
                    </a:xfrm>
                  </p:grpSpPr>
                  <p:sp>
                    <p:nvSpPr>
                      <p:cNvPr id="971827" name="AutoShape 5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 flipV="1">
                        <a:off x="722" y="1630"/>
                        <a:ext cx="443" cy="535"/>
                      </a:xfrm>
                      <a:prstGeom prst="doubleWave">
                        <a:avLst>
                          <a:gd name="adj1" fmla="val 6500"/>
                          <a:gd name="adj2" fmla="val 0"/>
                        </a:avLst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28" name="Rectangle 52"/>
                      <p:cNvSpPr>
                        <a:spLocks noChangeArrowheads="1"/>
                      </p:cNvSpPr>
                      <p:nvPr/>
                    </p:nvSpPr>
                    <p:spPr bwMode="auto">
                      <a:xfrm rot="16200000">
                        <a:off x="514" y="1847"/>
                        <a:ext cx="436" cy="1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29" name="Rectangle 53"/>
                      <p:cNvSpPr>
                        <a:spLocks noChangeArrowheads="1"/>
                      </p:cNvSpPr>
                      <p:nvPr/>
                    </p:nvSpPr>
                    <p:spPr bwMode="auto">
                      <a:xfrm rot="21600000">
                        <a:off x="631" y="1640"/>
                        <a:ext cx="624" cy="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30" name="Rectangle 54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738" y="2098"/>
                        <a:ext cx="511" cy="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31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4" y="3775"/>
                      <a:ext cx="222" cy="74"/>
                    </a:xfrm>
                    <a:prstGeom prst="rect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2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14" y="3849"/>
                      <a:ext cx="1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3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" y="3788"/>
                      <a:ext cx="166" cy="30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4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79" y="3805"/>
                      <a:ext cx="0" cy="4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5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9" y="3823"/>
                      <a:ext cx="65" cy="30"/>
                    </a:xfrm>
                    <a:prstGeom prst="rect">
                      <a:avLst/>
                    </a:prstGeom>
                    <a:solidFill>
                      <a:srgbClr val="00339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6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3" y="3849"/>
                      <a:ext cx="197" cy="100"/>
                    </a:xfrm>
                    <a:prstGeom prst="rect">
                      <a:avLst/>
                    </a:prstGeom>
                    <a:solidFill>
                      <a:srgbClr val="CC33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7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4" y="3849"/>
                      <a:ext cx="50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8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89" y="3849"/>
                      <a:ext cx="50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39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4" y="3849"/>
                      <a:ext cx="1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40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57" y="3788"/>
                      <a:ext cx="166" cy="30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41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92" y="3805"/>
                      <a:ext cx="0" cy="4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42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73" y="4106"/>
                      <a:ext cx="1162" cy="127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43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8" y="4111"/>
                      <a:ext cx="151" cy="33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44" name="Rectangl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6" y="3513"/>
                      <a:ext cx="101" cy="27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82" name="Group 69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4640" y="3727"/>
                      <a:ext cx="136" cy="56"/>
                      <a:chOff x="960" y="1936"/>
                      <a:chExt cx="216" cy="104"/>
                    </a:xfrm>
                  </p:grpSpPr>
                  <p:sp>
                    <p:nvSpPr>
                      <p:cNvPr id="971846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1983"/>
                        <a:ext cx="80" cy="57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47" name="Rectangle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96" y="1983"/>
                        <a:ext cx="80" cy="57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48" name="Rectangle 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16" y="1936"/>
                        <a:ext cx="104" cy="57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49" name="Rectangle 73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439" y="3753"/>
                      <a:ext cx="65" cy="30"/>
                    </a:xfrm>
                    <a:prstGeom prst="rect">
                      <a:avLst/>
                    </a:prstGeom>
                    <a:solidFill>
                      <a:srgbClr val="00339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50" name="Rectangle 74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374" y="3657"/>
                      <a:ext cx="197" cy="100"/>
                    </a:xfrm>
                    <a:prstGeom prst="rect">
                      <a:avLst/>
                    </a:prstGeom>
                    <a:solidFill>
                      <a:srgbClr val="CC33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51" name="Rectangle 75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399" y="3727"/>
                      <a:ext cx="50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52" name="Rectangle 76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494" y="3727"/>
                      <a:ext cx="51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87" name="Group 77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5153" y="3727"/>
                      <a:ext cx="136" cy="56"/>
                      <a:chOff x="960" y="1936"/>
                      <a:chExt cx="216" cy="104"/>
                    </a:xfrm>
                  </p:grpSpPr>
                  <p:sp>
                    <p:nvSpPr>
                      <p:cNvPr id="971854" name="Rectangle 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1983"/>
                        <a:ext cx="80" cy="57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55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96" y="1983"/>
                        <a:ext cx="80" cy="57"/>
                      </a:xfrm>
                      <a:prstGeom prst="rect">
                        <a:avLst/>
                      </a:prstGeom>
                      <a:solidFill>
                        <a:srgbClr val="0000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56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16" y="1936"/>
                        <a:ext cx="104" cy="57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57" name="Rectangle 81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952" y="3753"/>
                      <a:ext cx="65" cy="30"/>
                    </a:xfrm>
                    <a:prstGeom prst="rect">
                      <a:avLst/>
                    </a:prstGeom>
                    <a:solidFill>
                      <a:srgbClr val="00339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58" name="Rectangle 82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887" y="3657"/>
                      <a:ext cx="197" cy="100"/>
                    </a:xfrm>
                    <a:prstGeom prst="rect">
                      <a:avLst/>
                    </a:prstGeom>
                    <a:solidFill>
                      <a:srgbClr val="CC33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59" name="Rectangle 83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4912" y="3727"/>
                      <a:ext cx="50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60" name="Rectangle 84"/>
                    <p:cNvSpPr>
                      <a:spLocks noChangeArrowheads="1"/>
                    </p:cNvSpPr>
                    <p:nvPr/>
                  </p:nvSpPr>
                  <p:spPr bwMode="auto">
                    <a:xfrm flipH="1" flipV="1">
                      <a:off x="5007" y="3727"/>
                      <a:ext cx="51" cy="30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61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3" y="4105"/>
                      <a:ext cx="101" cy="14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62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31" y="4111"/>
                      <a:ext cx="151" cy="33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63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57" y="4105"/>
                      <a:ext cx="100" cy="14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grpSp>
                  <p:nvGrpSpPr>
                    <p:cNvPr id="13395" name="Group 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02" y="4045"/>
                      <a:ext cx="209" cy="227"/>
                      <a:chOff x="1672" y="2032"/>
                      <a:chExt cx="332" cy="416"/>
                    </a:xfrm>
                  </p:grpSpPr>
                  <p:sp>
                    <p:nvSpPr>
                      <p:cNvPr id="971865" name="AutoShape 8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 flipV="1">
                        <a:off x="1784" y="2160"/>
                        <a:ext cx="233" cy="209"/>
                      </a:xfrm>
                      <a:prstGeom prst="flowChartPunchedTap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66" name="Rectangle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04" y="2080"/>
                        <a:ext cx="28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67" name="Rectangle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95" y="2031"/>
                        <a:ext cx="161" cy="3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68" name="Rectangle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72" y="2360"/>
                        <a:ext cx="297" cy="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96" name="Group 93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5390" y="4045"/>
                      <a:ext cx="208" cy="227"/>
                      <a:chOff x="1672" y="2032"/>
                      <a:chExt cx="332" cy="416"/>
                    </a:xfrm>
                  </p:grpSpPr>
                  <p:sp>
                    <p:nvSpPr>
                      <p:cNvPr id="971870" name="AutoShape 9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 flipV="1">
                        <a:off x="1784" y="2160"/>
                        <a:ext cx="233" cy="208"/>
                      </a:xfrm>
                      <a:prstGeom prst="flowChartPunchedTap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71" name="Rectangle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04" y="2080"/>
                        <a:ext cx="288" cy="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72" name="Rectangle 96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695" y="2031"/>
                        <a:ext cx="161" cy="3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971873" name="Rectangle 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71" y="2360"/>
                        <a:ext cx="297" cy="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971874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9" y="3814"/>
                      <a:ext cx="930" cy="1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75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4" y="3644"/>
                      <a:ext cx="950" cy="148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76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03" y="4067"/>
                      <a:ext cx="1092" cy="39"/>
                    </a:xfrm>
                    <a:prstGeom prst="rect">
                      <a:avLst/>
                    </a:prstGeom>
                    <a:solidFill>
                      <a:srgbClr val="CCCC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77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4" y="3814"/>
                      <a:ext cx="46" cy="292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971878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87" y="3814"/>
                      <a:ext cx="45" cy="292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sp>
                <p:nvSpPr>
                  <p:cNvPr id="971879" name="Text Box 10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48" y="3648"/>
                    <a:ext cx="432" cy="1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66FF33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buFontTx/>
                      <a:buNone/>
                      <a:defRPr/>
                    </a:pPr>
                    <a:r>
                      <a:rPr lang="it-IT" sz="1000">
                        <a:solidFill>
                          <a:srgbClr val="FF0000"/>
                        </a:solidFill>
                        <a:latin typeface="Verdana" charset="0"/>
                        <a:cs typeface="+mn-cs"/>
                      </a:rPr>
                      <a:t>Sensor </a:t>
                    </a:r>
                    <a:endParaRPr lang="it-IT" sz="1000">
                      <a:solidFill>
                        <a:srgbClr val="FF0000"/>
                      </a:solidFill>
                      <a:latin typeface="Verdana" charset="0"/>
                      <a:cs typeface="+mn-cs"/>
                      <a:sym typeface="Verdana" charset="0"/>
                    </a:endParaRPr>
                  </a:p>
                </p:txBody>
              </p:sp>
              <p:sp>
                <p:nvSpPr>
                  <p:cNvPr id="971880" name="Text Box 1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68" y="3072"/>
                    <a:ext cx="817" cy="13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66FF33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buFontTx/>
                      <a:buNone/>
                      <a:defRPr/>
                    </a:pPr>
                    <a:r>
                      <a:rPr lang="it-IT" sz="1000">
                        <a:solidFill>
                          <a:srgbClr val="FF0000"/>
                        </a:solidFill>
                        <a:latin typeface="Verdana" charset="0"/>
                        <a:cs typeface="+mn-cs"/>
                      </a:rPr>
                      <a:t>Digital tier</a:t>
                    </a:r>
                    <a:endParaRPr lang="it-IT" sz="1000">
                      <a:solidFill>
                        <a:srgbClr val="FF0000"/>
                      </a:solidFill>
                      <a:latin typeface="Verdana" charset="0"/>
                      <a:cs typeface="+mn-cs"/>
                      <a:sym typeface="Verdana" charset="0"/>
                    </a:endParaRPr>
                  </a:p>
                </p:txBody>
              </p:sp>
              <p:sp>
                <p:nvSpPr>
                  <p:cNvPr id="971881" name="Text Box 1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48" y="3504"/>
                    <a:ext cx="671" cy="1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66FF33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buFontTx/>
                      <a:buNone/>
                      <a:defRPr/>
                    </a:pPr>
                    <a:r>
                      <a:rPr lang="it-IT" sz="1000">
                        <a:solidFill>
                          <a:srgbClr val="FF0000"/>
                        </a:solidFill>
                        <a:latin typeface="Verdana" charset="0"/>
                        <a:cs typeface="+mn-cs"/>
                      </a:rPr>
                      <a:t>Analog tier</a:t>
                    </a:r>
                    <a:endParaRPr lang="it-IT" sz="1000">
                      <a:solidFill>
                        <a:srgbClr val="FF0000"/>
                      </a:solidFill>
                      <a:latin typeface="Verdana" charset="0"/>
                      <a:cs typeface="+mn-cs"/>
                      <a:sym typeface="Verdana" charset="0"/>
                    </a:endParaRPr>
                  </a:p>
                </p:txBody>
              </p:sp>
            </p:grpSp>
            <p:sp>
              <p:nvSpPr>
                <p:cNvPr id="97188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12474" y="8209"/>
                  <a:ext cx="567" cy="442"/>
                </a:xfrm>
                <a:prstGeom prst="rect">
                  <a:avLst/>
                </a:prstGeom>
                <a:solidFill>
                  <a:srgbClr val="66FF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it-IT" sz="1000">
                      <a:solidFill>
                        <a:srgbClr val="FF0000"/>
                      </a:solidFill>
                      <a:latin typeface="Verdana" charset="0"/>
                      <a:cs typeface="+mn-cs"/>
                    </a:rPr>
                    <a:t>Wafer bonding &amp; electrical interconn.</a:t>
                  </a:r>
                  <a:endParaRPr lang="it-IT" sz="1000">
                    <a:solidFill>
                      <a:srgbClr val="FF0000"/>
                    </a:solidFill>
                    <a:latin typeface="Verdana" charset="0"/>
                    <a:cs typeface="+mn-cs"/>
                    <a:sym typeface="Verdana" charset="0"/>
                  </a:endParaRPr>
                </a:p>
              </p:txBody>
            </p:sp>
            <p:sp>
              <p:nvSpPr>
                <p:cNvPr id="971883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12937" y="8572"/>
                  <a:ext cx="15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971884" name="Line 108"/>
              <p:cNvSpPr>
                <a:spLocks noChangeShapeType="1"/>
              </p:cNvSpPr>
              <p:nvPr/>
            </p:nvSpPr>
            <p:spPr bwMode="auto">
              <a:xfrm>
                <a:off x="6077" y="14514"/>
                <a:ext cx="207" cy="3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3321" name="Group 109"/>
          <p:cNvGrpSpPr>
            <a:grpSpLocks/>
          </p:cNvGrpSpPr>
          <p:nvPr/>
        </p:nvGrpSpPr>
        <p:grpSpPr bwMode="auto">
          <a:xfrm>
            <a:off x="61913" y="838200"/>
            <a:ext cx="485775" cy="5105400"/>
            <a:chOff x="39" y="528"/>
            <a:chExt cx="306" cy="3216"/>
          </a:xfrm>
        </p:grpSpPr>
        <p:sp>
          <p:nvSpPr>
            <p:cNvPr id="971886" name="AutoShape 110"/>
            <p:cNvSpPr>
              <a:spLocks noChangeArrowheads="1"/>
            </p:cNvSpPr>
            <p:nvPr/>
          </p:nvSpPr>
          <p:spPr bwMode="auto">
            <a:xfrm rot="5400000">
              <a:off x="-1416" y="1992"/>
              <a:ext cx="3216" cy="288"/>
            </a:xfrm>
            <a:custGeom>
              <a:avLst/>
              <a:gdLst>
                <a:gd name="G0" fmla="+- 18960 0 0"/>
                <a:gd name="G1" fmla="+- 5400 0 0"/>
                <a:gd name="G2" fmla="+- 21600 0 5400"/>
                <a:gd name="G3" fmla="+- 10800 0 5400"/>
                <a:gd name="G4" fmla="+- 21600 0 18960"/>
                <a:gd name="G5" fmla="*/ G4 G3 10800"/>
                <a:gd name="G6" fmla="+- 21600 0 G5"/>
                <a:gd name="T0" fmla="*/ 18960 w 21600"/>
                <a:gd name="T1" fmla="*/ 0 h 21600"/>
                <a:gd name="T2" fmla="*/ 0 w 21600"/>
                <a:gd name="T3" fmla="*/ 10800 h 21600"/>
                <a:gd name="T4" fmla="*/ 1896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960" y="0"/>
                  </a:moveTo>
                  <a:lnTo>
                    <a:pt x="1896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8960" y="16200"/>
                  </a:lnTo>
                  <a:lnTo>
                    <a:pt x="1896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3366FF">
                    <a:alpha val="75000"/>
                  </a:srgbClr>
                </a:gs>
                <a:gs pos="100000">
                  <a:srgbClr val="FF3300">
                    <a:alpha val="7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328" name="WordArt 111"/>
            <p:cNvSpPr>
              <a:spLocks noChangeArrowheads="1" noChangeShapeType="1" noTextEdit="1"/>
            </p:cNvSpPr>
            <p:nvPr/>
          </p:nvSpPr>
          <p:spPr bwMode="auto">
            <a:xfrm rot="5400000">
              <a:off x="-892" y="1987"/>
              <a:ext cx="2168" cy="30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buFontTx/>
                <a:buNone/>
              </a:pPr>
              <a:r>
                <a:rPr lang="en-US" sz="24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Complexity</a:t>
              </a:r>
            </a:p>
          </p:txBody>
        </p:sp>
      </p:grp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5943600" cy="5715000"/>
          </a:xfrm>
        </p:spPr>
        <p:txBody>
          <a:bodyPr/>
          <a:lstStyle/>
          <a:p>
            <a:pPr marL="288925" indent="-288925">
              <a:lnSpc>
                <a:spcPct val="80000"/>
              </a:lnSpc>
              <a:defRPr/>
            </a:pPr>
            <a:r>
              <a:rPr lang="en-US" sz="1800" smtClean="0">
                <a:solidFill>
                  <a:srgbClr val="FF0000"/>
                </a:solidFill>
                <a:cs typeface="+mn-cs"/>
              </a:rPr>
              <a:t>Striplets option:</a:t>
            </a:r>
            <a:r>
              <a:rPr lang="en-US" sz="1800" smtClean="0">
                <a:cs typeface="+mn-cs"/>
              </a:rPr>
              <a:t> </a:t>
            </a:r>
            <a:r>
              <a:rPr lang="en-US" sz="1800" smtClean="0">
                <a:solidFill>
                  <a:srgbClr val="0066FF"/>
                </a:solidFill>
                <a:cs typeface="+mn-cs"/>
              </a:rPr>
              <a:t>mature technology, not so robust </a:t>
            </a:r>
            <a:br>
              <a:rPr lang="en-US" sz="1800" smtClean="0">
                <a:solidFill>
                  <a:srgbClr val="0066FF"/>
                </a:solidFill>
                <a:cs typeface="+mn-cs"/>
              </a:rPr>
            </a:br>
            <a:r>
              <a:rPr lang="en-US" sz="1800" smtClean="0">
                <a:solidFill>
                  <a:srgbClr val="0066FF"/>
                </a:solidFill>
                <a:cs typeface="+mn-cs"/>
              </a:rPr>
              <a:t>against background occupancy.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Marginal with back. rate &gt; 100 MHz/cm</a:t>
            </a:r>
            <a:r>
              <a:rPr lang="en-US" sz="1500" baseline="30000" smtClean="0">
                <a:solidFill>
                  <a:schemeClr val="tx2"/>
                </a:solidFill>
              </a:rPr>
              <a:t>2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Moderate R&amp;D needed on FE chip module </a:t>
            </a:r>
            <a:br>
              <a:rPr lang="en-US" sz="1500" smtClean="0">
                <a:solidFill>
                  <a:schemeClr val="tx2"/>
                </a:solidFill>
              </a:rPr>
            </a:br>
            <a:r>
              <a:rPr lang="en-US" sz="1500" smtClean="0">
                <a:solidFill>
                  <a:schemeClr val="tx2"/>
                </a:solidFill>
              </a:rPr>
              <a:t>interconnection/mechanics</a:t>
            </a:r>
          </a:p>
          <a:p>
            <a:pPr marL="579438" lvl="1" indent="-176213">
              <a:lnSpc>
                <a:spcPct val="80000"/>
              </a:lnSpc>
              <a:buFontTx/>
              <a:buNone/>
              <a:defRPr/>
            </a:pPr>
            <a:endParaRPr lang="en-US" sz="1500" smtClean="0">
              <a:solidFill>
                <a:schemeClr val="tx2"/>
              </a:solidFill>
            </a:endParaRPr>
          </a:p>
          <a:p>
            <a:pPr marL="288925" indent="-288925">
              <a:lnSpc>
                <a:spcPct val="80000"/>
              </a:lnSpc>
              <a:defRPr/>
            </a:pPr>
            <a:r>
              <a:rPr lang="en-US" sz="1800" smtClean="0">
                <a:solidFill>
                  <a:srgbClr val="FF0000"/>
                </a:solidFill>
                <a:cs typeface="+mn-cs"/>
              </a:rPr>
              <a:t>Hybrid Pixel option:</a:t>
            </a:r>
            <a:r>
              <a:rPr lang="en-US" sz="1800" smtClean="0">
                <a:cs typeface="+mn-cs"/>
              </a:rPr>
              <a:t> </a:t>
            </a:r>
            <a:r>
              <a:rPr lang="en-US" sz="1800" smtClean="0">
                <a:solidFill>
                  <a:srgbClr val="0066FF"/>
                </a:solidFill>
                <a:cs typeface="+mn-cs"/>
              </a:rPr>
              <a:t>viable, slightly marginal</a:t>
            </a:r>
            <a:r>
              <a:rPr lang="en-US" sz="1800" smtClean="0">
                <a:solidFill>
                  <a:srgbClr val="0099FF"/>
                </a:solidFill>
                <a:cs typeface="+mn-cs"/>
              </a:rPr>
              <a:t>.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Reduction of total material at 1%X</a:t>
            </a:r>
            <a:r>
              <a:rPr lang="en-US" sz="1500" baseline="-25000" smtClean="0">
                <a:solidFill>
                  <a:schemeClr val="tx2"/>
                </a:solidFill>
              </a:rPr>
              <a:t>0 </a:t>
            </a:r>
            <a:r>
              <a:rPr lang="en-US" sz="1500" smtClean="0">
                <a:solidFill>
                  <a:schemeClr val="tx2"/>
                </a:solidFill>
              </a:rPr>
              <a:t> doable.</a:t>
            </a:r>
            <a:endParaRPr lang="en-US" sz="1500" baseline="-25000" smtClean="0">
              <a:solidFill>
                <a:schemeClr val="tx2"/>
              </a:solidFill>
            </a:endParaRPr>
          </a:p>
          <a:p>
            <a:pPr marL="579438" lvl="1" indent="-176213">
              <a:lnSpc>
                <a:spcPct val="9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Reduction of front-end pitch to 50x50 </a:t>
            </a:r>
            <a:r>
              <a:rPr lang="el-GR" sz="1500" smtClean="0">
                <a:solidFill>
                  <a:schemeClr val="tx2"/>
                </a:solidFill>
                <a:cs typeface="Arial" charset="0"/>
              </a:rPr>
              <a:t>μ</a:t>
            </a:r>
            <a:r>
              <a:rPr lang="en-US" sz="1500" smtClean="0">
                <a:solidFill>
                  <a:schemeClr val="tx2"/>
                </a:solidFill>
              </a:rPr>
              <a:t>m</a:t>
            </a:r>
            <a:r>
              <a:rPr lang="en-US" sz="1500" baseline="30000" smtClean="0">
                <a:solidFill>
                  <a:schemeClr val="tx2"/>
                </a:solidFill>
              </a:rPr>
              <a:t>2</a:t>
            </a:r>
            <a:r>
              <a:rPr lang="en-US" sz="1500" smtClean="0">
                <a:solidFill>
                  <a:schemeClr val="tx2"/>
                </a:solidFill>
              </a:rPr>
              <a:t> </a:t>
            </a:r>
          </a:p>
          <a:p>
            <a:pPr marL="579438" lvl="1" indent="-176213">
              <a:lnSpc>
                <a:spcPct val="90000"/>
              </a:lnSpc>
              <a:buFontTx/>
              <a:buNone/>
              <a:defRPr/>
            </a:pPr>
            <a:r>
              <a:rPr lang="en-US" sz="1300" smtClean="0">
                <a:solidFill>
                  <a:schemeClr val="tx2"/>
                </a:solidFill>
                <a:sym typeface="Wingdings" charset="0"/>
              </a:rPr>
              <a:t> Produced and tested </a:t>
            </a:r>
            <a:r>
              <a:rPr lang="en-US" sz="1300" smtClean="0">
                <a:solidFill>
                  <a:schemeClr val="tx2"/>
                </a:solidFill>
              </a:rPr>
              <a:t>FE prototype chip with 50x50 </a:t>
            </a:r>
            <a:r>
              <a:rPr lang="el-GR" sz="1300" smtClean="0">
                <a:solidFill>
                  <a:schemeClr val="tx2"/>
                </a:solidFill>
                <a:cs typeface="Arial" charset="0"/>
              </a:rPr>
              <a:t>μ</a:t>
            </a:r>
            <a:r>
              <a:rPr lang="en-US" sz="1300" smtClean="0">
                <a:solidFill>
                  <a:schemeClr val="tx2"/>
                </a:solidFill>
              </a:rPr>
              <a:t>m</a:t>
            </a:r>
            <a:r>
              <a:rPr lang="en-US" sz="1300" baseline="30000" smtClean="0">
                <a:solidFill>
                  <a:schemeClr val="tx2"/>
                </a:solidFill>
              </a:rPr>
              <a:t>2</a:t>
            </a:r>
            <a:r>
              <a:rPr lang="en-US" sz="1300" smtClean="0">
                <a:solidFill>
                  <a:schemeClr val="tx2"/>
                </a:solidFill>
              </a:rPr>
              <a:t> pitch &amp; fast data push readout (already developed for DNW MAPS) - (4k pixels, ST 130 nm)</a:t>
            </a:r>
            <a:r>
              <a:rPr lang="en-US" sz="1500" smtClean="0">
                <a:solidFill>
                  <a:schemeClr val="tx2"/>
                </a:solidFill>
              </a:rPr>
              <a:t> </a:t>
            </a:r>
          </a:p>
          <a:p>
            <a:pPr marL="579438" lvl="1" indent="-176213">
              <a:lnSpc>
                <a:spcPct val="80000"/>
              </a:lnSpc>
              <a:buFontTx/>
              <a:buNone/>
              <a:defRPr/>
            </a:pPr>
            <a:endParaRPr lang="en-US" sz="1500" smtClean="0">
              <a:solidFill>
                <a:schemeClr val="tx2"/>
              </a:solidFill>
            </a:endParaRPr>
          </a:p>
          <a:p>
            <a:pPr marL="288925" indent="-288925">
              <a:lnSpc>
                <a:spcPct val="80000"/>
              </a:lnSpc>
              <a:defRPr/>
            </a:pPr>
            <a:r>
              <a:rPr lang="en-US" sz="1800" smtClean="0">
                <a:solidFill>
                  <a:srgbClr val="FF0000"/>
                </a:solidFill>
                <a:cs typeface="+mn-cs"/>
              </a:rPr>
              <a:t>CMOS MAPS option:</a:t>
            </a:r>
            <a:r>
              <a:rPr lang="en-US" sz="1800" smtClean="0">
                <a:cs typeface="+mn-cs"/>
              </a:rPr>
              <a:t> </a:t>
            </a:r>
            <a:r>
              <a:rPr lang="en-US" sz="1800" smtClean="0">
                <a:solidFill>
                  <a:srgbClr val="0066FF"/>
                </a:solidFill>
                <a:cs typeface="+mn-cs"/>
              </a:rPr>
              <a:t>new &amp; challenging technology.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Sensor &amp; readout in 50 </a:t>
            </a:r>
            <a:r>
              <a:rPr lang="el-GR" sz="1500" smtClean="0">
                <a:solidFill>
                  <a:schemeClr val="tx2"/>
                </a:solidFill>
                <a:cs typeface="Arial" charset="0"/>
              </a:rPr>
              <a:t>μ</a:t>
            </a:r>
            <a:r>
              <a:rPr lang="en-US" sz="1500" smtClean="0">
                <a:solidFill>
                  <a:schemeClr val="tx2"/>
                </a:solidFill>
              </a:rPr>
              <a:t>m thick chip!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Extensive R&amp;D (SLIM5-INFN Collaboration) on </a:t>
            </a:r>
          </a:p>
          <a:p>
            <a:pPr marL="854075" lvl="2" indent="-160338">
              <a:lnSpc>
                <a:spcPct val="80000"/>
              </a:lnSpc>
              <a:defRPr/>
            </a:pPr>
            <a:r>
              <a:rPr lang="en-US" sz="1300" smtClean="0">
                <a:solidFill>
                  <a:schemeClr val="tx2"/>
                </a:solidFill>
              </a:rPr>
              <a:t>Deep N-well devices 50x50</a:t>
            </a:r>
            <a:r>
              <a:rPr lang="el-GR" sz="1300" smtClean="0">
                <a:solidFill>
                  <a:schemeClr val="tx2"/>
                </a:solidFill>
                <a:cs typeface="Arial" charset="0"/>
              </a:rPr>
              <a:t>μ</a:t>
            </a:r>
            <a:r>
              <a:rPr lang="en-US" sz="1300" smtClean="0">
                <a:solidFill>
                  <a:schemeClr val="tx2"/>
                </a:solidFill>
              </a:rPr>
              <a:t>m</a:t>
            </a:r>
            <a:r>
              <a:rPr lang="en-US" sz="1300" baseline="30000" smtClean="0">
                <a:solidFill>
                  <a:schemeClr val="tx2"/>
                </a:solidFill>
              </a:rPr>
              <a:t>2</a:t>
            </a:r>
            <a:r>
              <a:rPr lang="en-US" sz="1300" smtClean="0">
                <a:solidFill>
                  <a:schemeClr val="tx2"/>
                </a:solidFill>
              </a:rPr>
              <a:t> with in-pixel sparsification.</a:t>
            </a:r>
          </a:p>
          <a:p>
            <a:pPr marL="854075" lvl="2" indent="-160338">
              <a:lnSpc>
                <a:spcPct val="80000"/>
              </a:lnSpc>
              <a:defRPr/>
            </a:pPr>
            <a:r>
              <a:rPr lang="en-US" sz="1300" smtClean="0">
                <a:solidFill>
                  <a:schemeClr val="tx2"/>
                </a:solidFill>
              </a:rPr>
              <a:t>Fast readout architecture implemented 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CMOS MAPS (4k pixels) successfully tested with beams.</a:t>
            </a:r>
            <a:endParaRPr lang="en-US" sz="1800" smtClean="0">
              <a:solidFill>
                <a:schemeClr val="tx2"/>
              </a:solidFill>
            </a:endParaRPr>
          </a:p>
          <a:p>
            <a:pPr marL="579438" lvl="1" indent="-176213">
              <a:lnSpc>
                <a:spcPct val="80000"/>
              </a:lnSpc>
              <a:defRPr/>
            </a:pPr>
            <a:endParaRPr lang="en-US" sz="1800" smtClean="0">
              <a:solidFill>
                <a:schemeClr val="tx2"/>
              </a:solidFill>
            </a:endParaRPr>
          </a:p>
          <a:p>
            <a:pPr marL="288925" indent="-288925">
              <a:lnSpc>
                <a:spcPct val="80000"/>
              </a:lnSpc>
              <a:defRPr/>
            </a:pPr>
            <a:r>
              <a:rPr lang="en-US" sz="1800" smtClean="0">
                <a:solidFill>
                  <a:srgbClr val="FF0000"/>
                </a:solidFill>
                <a:cs typeface="+mn-cs"/>
              </a:rPr>
              <a:t>Thin pixels with Vertical Integration: </a:t>
            </a:r>
            <a:r>
              <a:rPr lang="en-US" sz="1700" b="1" smtClean="0">
                <a:solidFill>
                  <a:srgbClr val="0066FF"/>
                </a:solidFill>
                <a:cs typeface="+mn-cs"/>
              </a:rPr>
              <a:t>reduction   of material and improved performance.</a:t>
            </a:r>
          </a:p>
          <a:p>
            <a:pPr marL="579438" lvl="1" indent="-176213">
              <a:lnSpc>
                <a:spcPct val="80000"/>
              </a:lnSpc>
              <a:defRPr/>
            </a:pPr>
            <a:r>
              <a:rPr lang="en-US" sz="1500" smtClean="0">
                <a:solidFill>
                  <a:schemeClr val="tx2"/>
                </a:solidFill>
              </a:rPr>
              <a:t>Two options are being pursued (VIPIX – INFN Collab.)</a:t>
            </a:r>
          </a:p>
          <a:p>
            <a:pPr marL="854075" lvl="2" indent="-160338">
              <a:lnSpc>
                <a:spcPct val="80000"/>
              </a:lnSpc>
              <a:defRPr/>
            </a:pPr>
            <a:r>
              <a:rPr lang="en-US" sz="1300" smtClean="0">
                <a:solidFill>
                  <a:schemeClr val="tx2"/>
                </a:solidFill>
              </a:rPr>
              <a:t>DNW MAPS with 2 tiers</a:t>
            </a:r>
          </a:p>
          <a:p>
            <a:pPr marL="854075" lvl="2" indent="-160338">
              <a:lnSpc>
                <a:spcPct val="80000"/>
              </a:lnSpc>
              <a:defRPr/>
            </a:pPr>
            <a:r>
              <a:rPr lang="en-US" sz="1300" smtClean="0">
                <a:solidFill>
                  <a:schemeClr val="tx2"/>
                </a:solidFill>
              </a:rPr>
              <a:t>Hybrid Pixel: FE chip with 2 tiers + high resistivity sensor </a:t>
            </a:r>
          </a:p>
          <a:p>
            <a:pPr marL="579438" lvl="1" indent="-176213">
              <a:lnSpc>
                <a:spcPct val="80000"/>
              </a:lnSpc>
              <a:defRPr/>
            </a:pPr>
            <a:endParaRPr lang="en-US" sz="1500" smtClean="0">
              <a:solidFill>
                <a:schemeClr val="tx2"/>
              </a:solidFill>
            </a:endParaRPr>
          </a:p>
        </p:txBody>
      </p:sp>
      <p:grpSp>
        <p:nvGrpSpPr>
          <p:cNvPr id="971898" name="Group 122"/>
          <p:cNvGrpSpPr>
            <a:grpSpLocks/>
          </p:cNvGrpSpPr>
          <p:nvPr/>
        </p:nvGrpSpPr>
        <p:grpSpPr bwMode="auto">
          <a:xfrm>
            <a:off x="76200" y="955675"/>
            <a:ext cx="8686801" cy="5902325"/>
            <a:chOff x="48" y="602"/>
            <a:chExt cx="5472" cy="3478"/>
          </a:xfrm>
        </p:grpSpPr>
        <p:sp>
          <p:nvSpPr>
            <p:cNvPr id="13324" name="Rectangle 114"/>
            <p:cNvSpPr>
              <a:spLocks noChangeArrowheads="1"/>
            </p:cNvSpPr>
            <p:nvPr/>
          </p:nvSpPr>
          <p:spPr bwMode="auto">
            <a:xfrm>
              <a:off x="447" y="602"/>
              <a:ext cx="5073" cy="10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indent="12700" eaLnBrk="1" hangingPunct="1">
                <a:buFontTx/>
                <a:buNone/>
              </a:pPr>
              <a:r>
                <a:rPr lang="it-IT" sz="3200" b="1" dirty="0" smtClean="0">
                  <a:solidFill>
                    <a:srgbClr val="FF0000"/>
                  </a:solidFill>
                </a:rPr>
                <a:t>MAPS </a:t>
              </a:r>
              <a:r>
                <a:rPr lang="it-IT" sz="3200" b="1" dirty="0">
                  <a:solidFill>
                    <a:srgbClr val="FF0000"/>
                  </a:solidFill>
                </a:rPr>
                <a:t>and 3D </a:t>
              </a:r>
              <a:r>
                <a:rPr lang="it-IT" sz="3200" b="1" dirty="0" err="1" smtClean="0">
                  <a:solidFill>
                    <a:srgbClr val="FF0000"/>
                  </a:solidFill>
                </a:rPr>
                <a:t>vertically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 smtClean="0">
                  <a:solidFill>
                    <a:srgbClr val="FF0000"/>
                  </a:solidFill>
                </a:rPr>
                <a:t>integrated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 smtClean="0">
                  <a:solidFill>
                    <a:srgbClr val="FF0000"/>
                  </a:solidFill>
                </a:rPr>
                <a:t>pixels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3200" b="1" dirty="0">
                  <a:solidFill>
                    <a:srgbClr val="FF0000"/>
                  </a:solidFill>
                </a:rPr>
                <a:t>are the </a:t>
              </a:r>
              <a:r>
                <a:rPr lang="it-IT" sz="3200" b="1" dirty="0" err="1" smtClean="0">
                  <a:solidFill>
                    <a:srgbClr val="FF0000"/>
                  </a:solidFill>
                </a:rPr>
                <a:t>two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 smtClean="0">
                  <a:solidFill>
                    <a:srgbClr val="FF0000"/>
                  </a:solidFill>
                </a:rPr>
                <a:t>most</a:t>
              </a:r>
              <a:r>
                <a:rPr lang="it-IT" sz="32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advanced</a:t>
              </a:r>
              <a:r>
                <a:rPr lang="it-IT" sz="3200" b="1" dirty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options</a:t>
              </a:r>
              <a:r>
                <a:rPr lang="it-IT" sz="3200" b="1" dirty="0">
                  <a:solidFill>
                    <a:srgbClr val="FF0000"/>
                  </a:solidFill>
                </a:rPr>
                <a:t> </a:t>
              </a:r>
              <a:r>
                <a:rPr lang="it-IT" sz="3200" b="1" dirty="0" err="1">
                  <a:solidFill>
                    <a:srgbClr val="FF0000"/>
                  </a:solidFill>
                </a:rPr>
                <a:t>considered</a:t>
              </a:r>
              <a:r>
                <a:rPr lang="it-IT" sz="3200" b="1" dirty="0">
                  <a:solidFill>
                    <a:srgbClr val="FF0000"/>
                  </a:solidFill>
                </a:rPr>
                <a:t> for Layer0 upgrade:</a:t>
              </a:r>
            </a:p>
          </p:txBody>
        </p:sp>
        <p:sp>
          <p:nvSpPr>
            <p:cNvPr id="13325" name="AutoShape 117"/>
            <p:cNvSpPr>
              <a:spLocks noChangeArrowheads="1"/>
            </p:cNvSpPr>
            <p:nvPr/>
          </p:nvSpPr>
          <p:spPr bwMode="auto">
            <a:xfrm rot="2093747">
              <a:off x="3645" y="1700"/>
              <a:ext cx="218" cy="430"/>
            </a:xfrm>
            <a:prstGeom prst="downArrow">
              <a:avLst>
                <a:gd name="adj1" fmla="val 50000"/>
                <a:gd name="adj2" fmla="val 4931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71897" name="Oval 121"/>
            <p:cNvSpPr>
              <a:spLocks noChangeArrowheads="1"/>
            </p:cNvSpPr>
            <p:nvPr/>
          </p:nvSpPr>
          <p:spPr bwMode="auto">
            <a:xfrm>
              <a:off x="48" y="1872"/>
              <a:ext cx="4128" cy="220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5720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11430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G. Rizzo</a:t>
            </a:r>
            <a:endParaRPr lang="en-US" dirty="0"/>
          </a:p>
        </p:txBody>
      </p:sp>
      <p:sp>
        <p:nvSpPr>
          <p:cNvPr id="1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00" y="65532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1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553200"/>
            <a:ext cx="1295400" cy="457200"/>
          </a:xfrm>
        </p:spPr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Text Box 10"/>
          <p:cNvSpPr txBox="1">
            <a:spLocks noChangeArrowheads="1"/>
          </p:cNvSpPr>
          <p:nvPr/>
        </p:nvSpPr>
        <p:spPr bwMode="auto">
          <a:xfrm>
            <a:off x="7010400" y="457200"/>
            <a:ext cx="2133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To be updated </a:t>
            </a:r>
            <a:endParaRPr lang="en-US" sz="2000" b="1" baseline="30000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48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1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1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grpSp>
        <p:nvGrpSpPr>
          <p:cNvPr id="27" name="Group 14"/>
          <p:cNvGrpSpPr>
            <a:grpSpLocks/>
          </p:cNvGrpSpPr>
          <p:nvPr/>
        </p:nvGrpSpPr>
        <p:grpSpPr bwMode="auto">
          <a:xfrm>
            <a:off x="47625" y="1463675"/>
            <a:ext cx="6353175" cy="2422525"/>
            <a:chOff x="364" y="864"/>
            <a:chExt cx="5512" cy="1872"/>
          </a:xfrm>
        </p:grpSpPr>
        <p:grpSp>
          <p:nvGrpSpPr>
            <p:cNvPr id="28" name="Group 3"/>
            <p:cNvGrpSpPr>
              <a:grpSpLocks/>
            </p:cNvGrpSpPr>
            <p:nvPr/>
          </p:nvGrpSpPr>
          <p:grpSpPr bwMode="auto">
            <a:xfrm>
              <a:off x="364" y="864"/>
              <a:ext cx="5512" cy="1872"/>
              <a:chOff x="0" y="1056"/>
              <a:chExt cx="5760" cy="2400"/>
            </a:xfrm>
          </p:grpSpPr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7"/>
                <a:ext cx="5760" cy="2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1200" y="1371"/>
                <a:ext cx="924" cy="30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sz="1400">
                    <a:solidFill>
                      <a:schemeClr val="accent1"/>
                    </a:solidFill>
                    <a:latin typeface="Arial" charset="0"/>
                  </a:rPr>
                  <a:t>PREAMPL</a:t>
                </a:r>
                <a:endParaRPr lang="en-US" sz="140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1968" y="1056"/>
                <a:ext cx="817" cy="30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sz="1400">
                    <a:solidFill>
                      <a:schemeClr val="accent1"/>
                    </a:solidFill>
                    <a:latin typeface="Arial" charset="0"/>
                  </a:rPr>
                  <a:t>SHAPER</a:t>
                </a:r>
                <a:endParaRPr lang="en-US" sz="140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auto">
              <a:xfrm>
                <a:off x="2544" y="1344"/>
                <a:ext cx="543" cy="30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sz="1400">
                    <a:solidFill>
                      <a:schemeClr val="accent1"/>
                    </a:solidFill>
                    <a:latin typeface="Arial" charset="0"/>
                  </a:rPr>
                  <a:t>DISC</a:t>
                </a:r>
                <a:endParaRPr lang="en-US" sz="140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34" name="Text Box 8"/>
              <p:cNvSpPr txBox="1">
                <a:spLocks noChangeArrowheads="1"/>
              </p:cNvSpPr>
              <p:nvPr/>
            </p:nvSpPr>
            <p:spPr bwMode="auto">
              <a:xfrm>
                <a:off x="3120" y="1344"/>
                <a:ext cx="673" cy="302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E107"/>
                  </a:buClr>
                  <a:buFont typeface="Wingdings" charset="0"/>
                  <a:defRPr sz="3600">
                    <a:solidFill>
                      <a:schemeClr val="tx2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it-IT" sz="1400">
                    <a:solidFill>
                      <a:schemeClr val="accent1"/>
                    </a:solidFill>
                    <a:latin typeface="Arial" charset="0"/>
                  </a:rPr>
                  <a:t>LATCH</a:t>
                </a:r>
                <a:endParaRPr lang="en-US" sz="140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35" name="Rectangle 9"/>
              <p:cNvSpPr>
                <a:spLocks noChangeArrowheads="1"/>
              </p:cNvSpPr>
              <p:nvPr/>
            </p:nvSpPr>
            <p:spPr bwMode="auto">
              <a:xfrm>
                <a:off x="288" y="1200"/>
                <a:ext cx="2832" cy="1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 eaLnBrk="0" hangingPunct="0">
                  <a:spcBef>
                    <a:spcPct val="50000"/>
                  </a:spcBef>
                  <a:buClrTx/>
                  <a:buFontTx/>
                  <a:buChar char="•"/>
                </a:pPr>
                <a:endParaRPr lang="en-US" sz="1400">
                  <a:solidFill>
                    <a:srgbClr val="000099"/>
                  </a:solidFill>
                </a:endParaRPr>
              </a:p>
            </p:txBody>
          </p:sp>
        </p:grpSp>
        <p:sp>
          <p:nvSpPr>
            <p:cNvPr id="29" name="Rectangle 13"/>
            <p:cNvSpPr>
              <a:spLocks noChangeArrowheads="1"/>
            </p:cNvSpPr>
            <p:nvPr/>
          </p:nvSpPr>
          <p:spPr bwMode="auto">
            <a:xfrm>
              <a:off x="3998" y="2345"/>
              <a:ext cx="524" cy="2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z="1100"/>
            </a:p>
          </p:txBody>
        </p:sp>
      </p:grpSp>
      <p:sp>
        <p:nvSpPr>
          <p:cNvPr id="44" name="AutoShape 41"/>
          <p:cNvSpPr>
            <a:spLocks noChangeArrowheads="1"/>
          </p:cNvSpPr>
          <p:nvPr/>
        </p:nvSpPr>
        <p:spPr bwMode="auto">
          <a:xfrm>
            <a:off x="5715000" y="1752600"/>
            <a:ext cx="3352800" cy="1371600"/>
          </a:xfrm>
          <a:prstGeom prst="roundRect">
            <a:avLst>
              <a:gd name="adj" fmla="val 2398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0000" tIns="52560" rIns="90000" bIns="45000" anchor="ctr"/>
          <a:lstStyle/>
          <a:p>
            <a:pPr algn="just" defTabSz="4572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Developed </a:t>
            </a:r>
            <a:r>
              <a:rPr lang="en-US" sz="1600" dirty="0">
                <a:solidFill>
                  <a:srgbClr val="FF0000"/>
                </a:solidFill>
              </a:rPr>
              <a:t>in a 130 </a:t>
            </a:r>
            <a:r>
              <a:rPr lang="en-US" sz="1600" dirty="0" smtClean="0">
                <a:solidFill>
                  <a:srgbClr val="FF0000"/>
                </a:solidFill>
              </a:rPr>
              <a:t>nm CMOS</a:t>
            </a:r>
            <a:endParaRPr lang="en-US" sz="1600" dirty="0">
              <a:solidFill>
                <a:srgbClr val="FF0000"/>
              </a:solidFill>
            </a:endParaRPr>
          </a:p>
          <a:p>
            <a:pPr algn="just" defTabSz="4572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process, various different </a:t>
            </a:r>
            <a:r>
              <a:rPr lang="en-US" sz="1600" dirty="0" smtClean="0">
                <a:solidFill>
                  <a:srgbClr val="FF0000"/>
                </a:solidFill>
              </a:rPr>
              <a:t>chips </a:t>
            </a:r>
          </a:p>
          <a:p>
            <a:pPr algn="just" defTabSz="4572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successfully </a:t>
            </a:r>
            <a:r>
              <a:rPr lang="en-US" sz="1600" dirty="0">
                <a:solidFill>
                  <a:srgbClr val="FF0000"/>
                </a:solidFill>
              </a:rPr>
              <a:t>tested </a:t>
            </a:r>
            <a:r>
              <a:rPr lang="en-US" sz="1600" dirty="0" smtClean="0">
                <a:solidFill>
                  <a:srgbClr val="FF0000"/>
                </a:solidFill>
              </a:rPr>
              <a:t>with </a:t>
            </a:r>
          </a:p>
          <a:p>
            <a:pPr algn="just" defTabSz="45720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radioactive </a:t>
            </a:r>
            <a:r>
              <a:rPr lang="en-US" sz="1600" dirty="0">
                <a:solidFill>
                  <a:srgbClr val="FF0000"/>
                </a:solidFill>
              </a:rPr>
              <a:t>sources a</a:t>
            </a:r>
            <a:r>
              <a:rPr lang="en-US" sz="1600" dirty="0" smtClean="0">
                <a:solidFill>
                  <a:srgbClr val="FF0000"/>
                </a:solidFill>
              </a:rPr>
              <a:t>nd beam</a:t>
            </a:r>
            <a:endParaRPr lang="en-US" sz="1600" baseline="33000" dirty="0">
              <a:solidFill>
                <a:srgbClr val="FF0000"/>
              </a:solidFill>
            </a:endParaRPr>
          </a:p>
        </p:txBody>
      </p: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162800" cy="533400"/>
          </a:xfrm>
          <a:noFill/>
        </p:spPr>
        <p:txBody>
          <a:bodyPr/>
          <a:lstStyle/>
          <a:p>
            <a:r>
              <a:rPr lang="en-US" sz="2800" b="0" dirty="0" smtClean="0"/>
              <a:t>Deep </a:t>
            </a:r>
            <a:r>
              <a:rPr lang="en-US" sz="2800" b="0" dirty="0" err="1" smtClean="0"/>
              <a:t>Nwell</a:t>
            </a:r>
            <a:r>
              <a:rPr lang="en-US" sz="2800" b="0" dirty="0" smtClean="0"/>
              <a:t> (DNW) sensor concept</a:t>
            </a:r>
            <a:endParaRPr lang="en-US" sz="2800" b="0" dirty="0"/>
          </a:p>
        </p:txBody>
      </p:sp>
      <p:grpSp>
        <p:nvGrpSpPr>
          <p:cNvPr id="84" name="Group 83"/>
          <p:cNvGrpSpPr/>
          <p:nvPr/>
        </p:nvGrpSpPr>
        <p:grpSpPr>
          <a:xfrm>
            <a:off x="457200" y="609600"/>
            <a:ext cx="8077200" cy="838200"/>
            <a:chOff x="381000" y="609600"/>
            <a:chExt cx="8077200" cy="838200"/>
          </a:xfrm>
        </p:grpSpPr>
        <p:sp>
          <p:nvSpPr>
            <p:cNvPr id="81" name="AutoShape 41"/>
            <p:cNvSpPr>
              <a:spLocks noChangeArrowheads="1"/>
            </p:cNvSpPr>
            <p:nvPr/>
          </p:nvSpPr>
          <p:spPr bwMode="auto">
            <a:xfrm>
              <a:off x="381000" y="609600"/>
              <a:ext cx="8077200" cy="838200"/>
            </a:xfrm>
            <a:prstGeom prst="roundRect">
              <a:avLst>
                <a:gd name="adj" fmla="val 23986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0000" tIns="52560" rIns="90000" bIns="45000" anchor="ctr"/>
            <a:lstStyle/>
            <a:p>
              <a:pPr algn="just" defTabSz="457200">
                <a:lnSpc>
                  <a:spcPct val="97000"/>
                </a:lnSpc>
                <a:buClr>
                  <a:srgbClr val="000000"/>
                </a:buClr>
                <a:buSzPct val="10000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n-US" sz="1600" baseline="33000" dirty="0">
                <a:solidFill>
                  <a:srgbClr val="FF0000"/>
                </a:solidFill>
              </a:endParaRPr>
            </a:p>
          </p:txBody>
        </p:sp>
        <p:sp>
          <p:nvSpPr>
            <p:cNvPr id="83" name="Title 1"/>
            <p:cNvSpPr txBox="1">
              <a:spLocks/>
            </p:cNvSpPr>
            <p:nvPr/>
          </p:nvSpPr>
          <p:spPr bwMode="auto">
            <a:xfrm>
              <a:off x="533400" y="762000"/>
              <a:ext cx="7848600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buNone/>
              </a:pPr>
              <a:r>
                <a:rPr lang="en-US" sz="2000" b="0" dirty="0" smtClean="0">
                  <a:latin typeface="+mn-lt"/>
                </a:rPr>
                <a:t> </a:t>
              </a:r>
              <a:r>
                <a:rPr lang="en-US" sz="2000" b="0" dirty="0" smtClean="0">
                  <a:solidFill>
                    <a:schemeClr val="accent2"/>
                  </a:solidFill>
                  <a:latin typeface="+mn-lt"/>
                </a:rPr>
                <a:t>New</a:t>
              </a:r>
              <a:r>
                <a:rPr lang="en-US" sz="2000" b="0" dirty="0" smtClean="0">
                  <a:latin typeface="+mn-lt"/>
                </a:rPr>
                <a:t> </a:t>
              </a:r>
              <a:r>
                <a:rPr lang="en-US" sz="2000" b="0" dirty="0" smtClean="0">
                  <a:solidFill>
                    <a:srgbClr val="3333CC"/>
                  </a:solidFill>
                  <a:latin typeface="+mn-lt"/>
                </a:rPr>
                <a:t>approach in CMOS MAPS design compatible with  data </a:t>
              </a:r>
              <a:r>
                <a:rPr lang="en-US" sz="2000" b="0" dirty="0" err="1" smtClean="0">
                  <a:solidFill>
                    <a:srgbClr val="3333CC"/>
                  </a:solidFill>
                  <a:latin typeface="+mn-lt"/>
                </a:rPr>
                <a:t>sparsification</a:t>
              </a:r>
              <a:r>
                <a:rPr lang="en-US" sz="2000" b="0" dirty="0" smtClean="0">
                  <a:solidFill>
                    <a:srgbClr val="3333CC"/>
                  </a:solidFill>
                  <a:latin typeface="+mn-lt"/>
                </a:rPr>
                <a:t> architecture to improve readout speed potentia</a:t>
              </a:r>
              <a:r>
                <a:rPr lang="en-US" sz="2000" b="0" dirty="0">
                  <a:solidFill>
                    <a:srgbClr val="3333CC"/>
                  </a:solidFill>
                  <a:latin typeface="+mn-lt"/>
                </a:rPr>
                <a:t>l</a:t>
              </a:r>
            </a:p>
          </p:txBody>
        </p:sp>
      </p:grpSp>
      <p:sp>
        <p:nvSpPr>
          <p:cNvPr id="64" name="Slide Number Placeholder 3"/>
          <p:cNvSpPr txBox="1">
            <a:spLocks/>
          </p:cNvSpPr>
          <p:nvPr/>
        </p:nvSpPr>
        <p:spPr>
          <a:xfrm>
            <a:off x="3048000" y="7086600"/>
            <a:ext cx="12954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A518E2D4-3433-2746-9CE5-C698B09AD4F0}" type="slidenum">
              <a:rPr lang="en-US" smtClean="0"/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76200" y="4667250"/>
            <a:ext cx="9067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  <a:latin typeface="Verdana" charset="0"/>
              </a:rPr>
              <a:t> Charge-to-Voltage conversion done by the charge preamplifier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  <a:latin typeface="Verdana" charset="0"/>
              </a:rPr>
              <a:t> </a:t>
            </a:r>
            <a:r>
              <a:rPr lang="en-US" sz="1600">
                <a:solidFill>
                  <a:srgbClr val="990000"/>
                </a:solidFill>
                <a:latin typeface="Verdana" charset="0"/>
              </a:rPr>
              <a:t>The collecting electrode (Deep N-Well) can be extended to obtain higher single pixel collected charge</a:t>
            </a:r>
            <a:r>
              <a:rPr lang="en-US" sz="1600">
                <a:solidFill>
                  <a:schemeClr val="tx2"/>
                </a:solidFill>
                <a:latin typeface="Verdana" charset="0"/>
              </a:rPr>
              <a:t> (the gain does NOT depend on the sensor capacitance), reducing charge loss due to competitive N-wells where PMOSFETs are located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  <a:latin typeface="Verdana" charset="0"/>
              </a:rPr>
              <a:t>Need to keep the </a:t>
            </a:r>
            <a:r>
              <a:rPr lang="en-US" sz="1600">
                <a:solidFill>
                  <a:srgbClr val="FF0000"/>
                </a:solidFill>
                <a:latin typeface="Verdana" charset="0"/>
              </a:rPr>
              <a:t>fill factor </a:t>
            </a:r>
            <a:r>
              <a:rPr lang="en-US" sz="1400">
                <a:solidFill>
                  <a:srgbClr val="FF0000"/>
                </a:solidFill>
                <a:latin typeface="Verdana" charset="0"/>
              </a:rPr>
              <a:t>(</a:t>
            </a:r>
            <a:r>
              <a:rPr lang="en-US" sz="1400">
                <a:solidFill>
                  <a:srgbClr val="FF0000"/>
                </a:solidFill>
              </a:rPr>
              <a:t>DNW/tot N-well )</a:t>
            </a:r>
            <a:r>
              <a:rPr lang="en-US"/>
              <a:t> </a:t>
            </a:r>
            <a:r>
              <a:rPr lang="en-US" sz="1600">
                <a:solidFill>
                  <a:schemeClr val="tx2"/>
                </a:solidFill>
                <a:latin typeface="Verdana" charset="0"/>
              </a:rPr>
              <a:t>as high as possible: </a:t>
            </a:r>
            <a:r>
              <a:rPr lang="en-US" sz="1600">
                <a:solidFill>
                  <a:srgbClr val="FF0000"/>
                </a:solidFill>
                <a:latin typeface="Verdana" charset="0"/>
              </a:rPr>
              <a:t>~ 90%</a:t>
            </a:r>
            <a:r>
              <a:rPr lang="en-US" sz="1600">
                <a:solidFill>
                  <a:schemeClr val="tx2"/>
                </a:solidFill>
                <a:latin typeface="Verdana" charset="0"/>
              </a:rPr>
              <a:t> in our design.  </a:t>
            </a:r>
            <a:endParaRPr lang="it-IT" sz="160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346075" y="4162425"/>
            <a:ext cx="8645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tx2"/>
                </a:solidFill>
                <a:latin typeface="Verdana" charset="0"/>
              </a:rPr>
              <a:t>A classical optimum signal processing chain for capacitive detectors can be implemented at pixel level:</a:t>
            </a:r>
            <a:endParaRPr lang="en-GB" sz="1600">
              <a:solidFill>
                <a:schemeClr val="tx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00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685800"/>
          </a:xfrm>
        </p:spPr>
        <p:txBody>
          <a:bodyPr/>
          <a:lstStyle/>
          <a:p>
            <a:r>
              <a:rPr lang="en-US" sz="2800" dirty="0" smtClean="0"/>
              <a:t>Latest 2D generation of DNW MAPS: APSEL4D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0C3C645-FF63-7B49-82E6-97ACA34D1031}" type="slidenum">
              <a:rPr lang="en-US" smtClean="0"/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utoShape 131"/>
          <p:cNvSpPr>
            <a:spLocks noChangeArrowheads="1"/>
          </p:cNvSpPr>
          <p:nvPr/>
        </p:nvSpPr>
        <p:spPr bwMode="auto">
          <a:xfrm>
            <a:off x="5715000" y="2590800"/>
            <a:ext cx="3276600" cy="533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5720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7" name="Picture 1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3489325"/>
            <a:ext cx="4024312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Text Box 118"/>
          <p:cNvSpPr txBox="1">
            <a:spLocks noChangeArrowheads="1"/>
          </p:cNvSpPr>
          <p:nvPr/>
        </p:nvSpPr>
        <p:spPr bwMode="auto">
          <a:xfrm>
            <a:off x="7081838" y="4800600"/>
            <a:ext cx="64452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000">
                <a:solidFill>
                  <a:srgbClr val="FF3300"/>
                </a:solidFill>
                <a:sym typeface="Symbol" charset="0"/>
              </a:rPr>
              <a:t>Landau</a:t>
            </a:r>
            <a:endParaRPr lang="en-US" sz="1000">
              <a:solidFill>
                <a:srgbClr val="FF3300"/>
              </a:solidFill>
            </a:endParaRPr>
          </a:p>
        </p:txBody>
      </p:sp>
      <p:sp>
        <p:nvSpPr>
          <p:cNvPr id="19" name="Text Box 120"/>
          <p:cNvSpPr txBox="1">
            <a:spLocks noChangeArrowheads="1"/>
          </p:cNvSpPr>
          <p:nvPr/>
        </p:nvSpPr>
        <p:spPr bwMode="auto">
          <a:xfrm>
            <a:off x="8763000" y="4787900"/>
            <a:ext cx="388938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000">
                <a:solidFill>
                  <a:srgbClr val="FF3300"/>
                </a:solidFill>
                <a:sym typeface="Symbol" charset="0"/>
              </a:rPr>
              <a:t>mV</a:t>
            </a:r>
            <a:endParaRPr lang="en-US" sz="1000">
              <a:solidFill>
                <a:srgbClr val="FF3300"/>
              </a:solidFill>
            </a:endParaRPr>
          </a:p>
        </p:txBody>
      </p:sp>
      <p:sp>
        <p:nvSpPr>
          <p:cNvPr id="20" name="Text Box 121"/>
          <p:cNvSpPr txBox="1">
            <a:spLocks noChangeArrowheads="1"/>
          </p:cNvSpPr>
          <p:nvPr/>
        </p:nvSpPr>
        <p:spPr bwMode="auto">
          <a:xfrm>
            <a:off x="5819775" y="4291013"/>
            <a:ext cx="928688" cy="271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300" b="1">
                <a:solidFill>
                  <a:srgbClr val="FF3300"/>
                </a:solidFill>
                <a:sym typeface="Symbol" charset="0"/>
              </a:rPr>
              <a:t>S/N=23</a:t>
            </a:r>
            <a:endParaRPr lang="en-US" sz="1300" b="1">
              <a:solidFill>
                <a:srgbClr val="FF3300"/>
              </a:solidFill>
            </a:endParaRPr>
          </a:p>
        </p:txBody>
      </p:sp>
      <p:sp>
        <p:nvSpPr>
          <p:cNvPr id="21" name="Text Box 122"/>
          <p:cNvSpPr txBox="1">
            <a:spLocks noChangeArrowheads="1"/>
          </p:cNvSpPr>
          <p:nvPr/>
        </p:nvSpPr>
        <p:spPr bwMode="auto">
          <a:xfrm>
            <a:off x="7210425" y="5789613"/>
            <a:ext cx="1809750" cy="266700"/>
          </a:xfrm>
          <a:prstGeom prst="rect">
            <a:avLst/>
          </a:prstGeom>
          <a:solidFill>
            <a:srgbClr val="99CCFF"/>
          </a:solidFill>
          <a:ln w="9525">
            <a:solidFill>
              <a:srgbClr val="33CC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>
                <a:sym typeface="Symbol" charset="0"/>
              </a:rPr>
              <a:t>Cluster signal (mV)</a:t>
            </a:r>
          </a:p>
        </p:txBody>
      </p:sp>
      <p:sp>
        <p:nvSpPr>
          <p:cNvPr id="22" name="Text Box 123"/>
          <p:cNvSpPr txBox="1">
            <a:spLocks noChangeArrowheads="1"/>
          </p:cNvSpPr>
          <p:nvPr/>
        </p:nvSpPr>
        <p:spPr bwMode="auto">
          <a:xfrm>
            <a:off x="4919663" y="5842000"/>
            <a:ext cx="1736725" cy="2476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FF6600"/>
                </a:solidFill>
                <a:sym typeface="Symbol" charset="0"/>
              </a:rPr>
              <a:t>Noise events</a:t>
            </a:r>
          </a:p>
        </p:txBody>
      </p:sp>
      <p:sp>
        <p:nvSpPr>
          <p:cNvPr id="23" name="Line 124"/>
          <p:cNvSpPr>
            <a:spLocks noChangeShapeType="1"/>
          </p:cNvSpPr>
          <p:nvPr/>
        </p:nvSpPr>
        <p:spPr bwMode="auto">
          <a:xfrm flipH="1" flipV="1">
            <a:off x="5475288" y="5665788"/>
            <a:ext cx="207962" cy="187325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Rectangle 129"/>
          <p:cNvSpPr>
            <a:spLocks noChangeArrowheads="1"/>
          </p:cNvSpPr>
          <p:nvPr/>
        </p:nvSpPr>
        <p:spPr bwMode="auto">
          <a:xfrm>
            <a:off x="4191000" y="6172200"/>
            <a:ext cx="3048000" cy="3810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12700" eaLnBrk="1" hangingPunct="1">
              <a:buFontTx/>
              <a:buNone/>
            </a:pPr>
            <a:r>
              <a:rPr lang="en-US" sz="1600">
                <a:solidFill>
                  <a:srgbClr val="FF3300"/>
                </a:solidFill>
              </a:rPr>
              <a:t>Threshold dispersion = 60 e-</a:t>
            </a:r>
          </a:p>
        </p:txBody>
      </p:sp>
      <p:sp>
        <p:nvSpPr>
          <p:cNvPr id="25" name="Rectangle 113"/>
          <p:cNvSpPr>
            <a:spLocks noChangeArrowheads="1"/>
          </p:cNvSpPr>
          <p:nvPr/>
        </p:nvSpPr>
        <p:spPr bwMode="auto">
          <a:xfrm>
            <a:off x="17463" y="1908175"/>
            <a:ext cx="57737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563" indent="-182563" eaLnBrk="1" hangingPunct="1">
              <a:lnSpc>
                <a:spcPct val="80000"/>
              </a:lnSpc>
            </a:pPr>
            <a:r>
              <a:rPr lang="en-US" sz="1800">
                <a:solidFill>
                  <a:schemeClr val="accent1"/>
                </a:solidFill>
              </a:rPr>
              <a:t>4K(32x128)</a:t>
            </a:r>
            <a:r>
              <a:rPr lang="en-US" sz="1800"/>
              <a:t> 50x50 </a:t>
            </a:r>
            <a:r>
              <a:rPr lang="el-GR" sz="1800">
                <a:cs typeface="Arial" charset="0"/>
              </a:rPr>
              <a:t>μ</a:t>
            </a:r>
            <a:r>
              <a:rPr lang="it-IT" sz="1800">
                <a:cs typeface="Arial" charset="0"/>
              </a:rPr>
              <a:t>m</a:t>
            </a:r>
            <a:r>
              <a:rPr lang="it-IT" sz="1800" baseline="30000">
                <a:cs typeface="Arial" charset="0"/>
              </a:rPr>
              <a:t>2</a:t>
            </a:r>
            <a:r>
              <a:rPr lang="it-IT" sz="1800">
                <a:cs typeface="Arial" charset="0"/>
              </a:rPr>
              <a:t> m</a:t>
            </a:r>
            <a:r>
              <a:rPr lang="en-US" sz="1800"/>
              <a:t>atrix subdivided in MacroPixel (MP=4x4) with point to point connection to the periphery readout logic:</a:t>
            </a:r>
          </a:p>
          <a:p>
            <a:pPr marL="539750" lvl="1" indent="-177800" eaLnBrk="1" hangingPunct="1">
              <a:buFontTx/>
              <a:buChar char="–"/>
            </a:pPr>
            <a:r>
              <a:rPr lang="en-US" sz="1600">
                <a:solidFill>
                  <a:schemeClr val="tx1"/>
                </a:solidFill>
              </a:rPr>
              <a:t>Register hit MP &amp; store timestamp</a:t>
            </a:r>
          </a:p>
          <a:p>
            <a:pPr marL="539750" lvl="1" indent="-177800" eaLnBrk="1" hangingPunct="1">
              <a:buFontTx/>
              <a:buChar char="–"/>
            </a:pPr>
            <a:r>
              <a:rPr lang="en-US" sz="1600">
                <a:solidFill>
                  <a:schemeClr val="tx1"/>
                </a:solidFill>
              </a:rPr>
              <a:t>Enable MP readout </a:t>
            </a:r>
          </a:p>
          <a:p>
            <a:pPr marL="539750" lvl="1" indent="-177800" eaLnBrk="1" hangingPunct="1">
              <a:buFontTx/>
              <a:buChar char="–"/>
            </a:pPr>
            <a:r>
              <a:rPr lang="en-US" sz="1600">
                <a:solidFill>
                  <a:schemeClr val="tx1"/>
                </a:solidFill>
              </a:rPr>
              <a:t>Receive, sparsify, format data to output bus</a:t>
            </a:r>
          </a:p>
        </p:txBody>
      </p:sp>
      <p:sp>
        <p:nvSpPr>
          <p:cNvPr id="26" name="Text Box 117"/>
          <p:cNvSpPr txBox="1">
            <a:spLocks noChangeArrowheads="1"/>
          </p:cNvSpPr>
          <p:nvPr/>
        </p:nvSpPr>
        <p:spPr bwMode="auto">
          <a:xfrm>
            <a:off x="4799013" y="3436938"/>
            <a:ext cx="1811337" cy="312737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3CC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600" b="1" baseline="30000" dirty="0">
                <a:sym typeface="Symbol" charset="0"/>
              </a:rPr>
              <a:t>90</a:t>
            </a:r>
            <a:r>
              <a:rPr lang="en-US" sz="1600" b="1" dirty="0">
                <a:sym typeface="Symbol" charset="0"/>
              </a:rPr>
              <a:t>Sr electrons</a:t>
            </a:r>
          </a:p>
        </p:txBody>
      </p:sp>
      <p:sp>
        <p:nvSpPr>
          <p:cNvPr id="27" name="Text Box 127"/>
          <p:cNvSpPr txBox="1">
            <a:spLocks noChangeArrowheads="1"/>
          </p:cNvSpPr>
          <p:nvPr/>
        </p:nvSpPr>
        <p:spPr bwMode="auto">
          <a:xfrm>
            <a:off x="7086600" y="3200400"/>
            <a:ext cx="1676400" cy="542925"/>
          </a:xfrm>
          <a:prstGeom prst="rect">
            <a:avLst/>
          </a:prstGeom>
          <a:solidFill>
            <a:srgbClr val="FFCC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accent2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1600">
                <a:solidFill>
                  <a:srgbClr val="FF0066"/>
                </a:solidFill>
              </a:rPr>
              <a:t>Signal for MIP (MPV) =980e-</a:t>
            </a:r>
          </a:p>
        </p:txBody>
      </p:sp>
      <p:grpSp>
        <p:nvGrpSpPr>
          <p:cNvPr id="28" name="Group 149"/>
          <p:cNvGrpSpPr>
            <a:grpSpLocks/>
          </p:cNvGrpSpPr>
          <p:nvPr/>
        </p:nvGrpSpPr>
        <p:grpSpPr bwMode="auto">
          <a:xfrm>
            <a:off x="5715000" y="620713"/>
            <a:ext cx="3430588" cy="1817687"/>
            <a:chOff x="2736" y="0"/>
            <a:chExt cx="2208" cy="1062"/>
          </a:xfrm>
        </p:grpSpPr>
        <p:pic>
          <p:nvPicPr>
            <p:cNvPr id="29" name="Picture 150" descr="apsel4d_chi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0"/>
              <a:ext cx="2208" cy="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151"/>
            <p:cNvSpPr>
              <a:spLocks noChangeArrowheads="1"/>
            </p:cNvSpPr>
            <p:nvPr/>
          </p:nvSpPr>
          <p:spPr bwMode="auto">
            <a:xfrm>
              <a:off x="3079" y="42"/>
              <a:ext cx="1550" cy="4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rgbClr val="FFFFFF"/>
                  </a:solidFill>
                  <a:latin typeface="Berlin Sans FB" charset="0"/>
                </a:rPr>
                <a:t>32x128 pix - 50 </a:t>
              </a:r>
              <a:r>
                <a:rPr lang="en-US" sz="1600">
                  <a:solidFill>
                    <a:srgbClr val="FFFFFF"/>
                  </a:solidFill>
                  <a:latin typeface="Symbol" charset="0"/>
                </a:rPr>
                <a:t>m</a:t>
              </a:r>
              <a:r>
                <a:rPr lang="en-US" sz="1600">
                  <a:solidFill>
                    <a:srgbClr val="FFFFFF"/>
                  </a:solidFill>
                  <a:latin typeface="Berlin Sans FB" charset="0"/>
                </a:rPr>
                <a:t>m pitch</a:t>
              </a:r>
            </a:p>
          </p:txBody>
        </p:sp>
        <p:sp>
          <p:nvSpPr>
            <p:cNvPr id="31" name="Rectangle 152"/>
            <p:cNvSpPr>
              <a:spLocks noChangeArrowheads="1"/>
            </p:cNvSpPr>
            <p:nvPr/>
          </p:nvSpPr>
          <p:spPr bwMode="auto">
            <a:xfrm>
              <a:off x="3072" y="528"/>
              <a:ext cx="1550" cy="1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rgbClr val="FFFFFF"/>
                  </a:solidFill>
                  <a:latin typeface="Berlin Sans FB" charset="0"/>
                </a:rPr>
                <a:t>perif &amp; spars logic</a:t>
              </a:r>
            </a:p>
          </p:txBody>
        </p:sp>
      </p:grpSp>
      <p:grpSp>
        <p:nvGrpSpPr>
          <p:cNvPr id="32" name="Group 128"/>
          <p:cNvGrpSpPr>
            <a:grpSpLocks/>
          </p:cNvGrpSpPr>
          <p:nvPr/>
        </p:nvGrpSpPr>
        <p:grpSpPr bwMode="auto">
          <a:xfrm>
            <a:off x="66675" y="3944938"/>
            <a:ext cx="4133850" cy="2438400"/>
            <a:chOff x="42" y="2485"/>
            <a:chExt cx="2604" cy="1536"/>
          </a:xfrm>
        </p:grpSpPr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774" y="2935"/>
              <a:ext cx="420" cy="372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1226" y="2935"/>
              <a:ext cx="450" cy="378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1226" y="2529"/>
              <a:ext cx="450" cy="378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36" name="Line 7"/>
            <p:cNvSpPr>
              <a:spLocks noChangeShapeType="1"/>
            </p:cNvSpPr>
            <p:nvPr/>
          </p:nvSpPr>
          <p:spPr bwMode="auto">
            <a:xfrm flipH="1">
              <a:off x="1563" y="2485"/>
              <a:ext cx="15" cy="1453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774" y="2529"/>
              <a:ext cx="420" cy="372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864" y="2485"/>
              <a:ext cx="0" cy="127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" name="Line 10"/>
            <p:cNvSpPr>
              <a:spLocks noChangeShapeType="1"/>
            </p:cNvSpPr>
            <p:nvPr/>
          </p:nvSpPr>
          <p:spPr bwMode="auto">
            <a:xfrm>
              <a:off x="942" y="2485"/>
              <a:ext cx="0" cy="127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1020" y="2485"/>
              <a:ext cx="0" cy="127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" name="Line 12"/>
            <p:cNvSpPr>
              <a:spLocks noChangeShapeType="1"/>
            </p:cNvSpPr>
            <p:nvPr/>
          </p:nvSpPr>
          <p:spPr bwMode="auto">
            <a:xfrm>
              <a:off x="1098" y="2485"/>
              <a:ext cx="0" cy="127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90" y="2612"/>
              <a:ext cx="1788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Line 14"/>
            <p:cNvSpPr>
              <a:spLocks noChangeShapeType="1"/>
            </p:cNvSpPr>
            <p:nvPr/>
          </p:nvSpPr>
          <p:spPr bwMode="auto">
            <a:xfrm>
              <a:off x="141" y="2682"/>
              <a:ext cx="1711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194" y="2751"/>
              <a:ext cx="1684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246" y="2821"/>
              <a:ext cx="1632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>
              <a:off x="162" y="3012"/>
              <a:ext cx="1788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214" y="3082"/>
              <a:ext cx="1711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267" y="3151"/>
              <a:ext cx="1683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318" y="3221"/>
              <a:ext cx="1632" cy="0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Line 21"/>
            <p:cNvSpPr>
              <a:spLocks noChangeShapeType="1"/>
            </p:cNvSpPr>
            <p:nvPr/>
          </p:nvSpPr>
          <p:spPr bwMode="auto">
            <a:xfrm>
              <a:off x="1328" y="2485"/>
              <a:ext cx="0" cy="1453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" name="Line 22"/>
            <p:cNvSpPr>
              <a:spLocks noChangeShapeType="1"/>
            </p:cNvSpPr>
            <p:nvPr/>
          </p:nvSpPr>
          <p:spPr bwMode="auto">
            <a:xfrm>
              <a:off x="1407" y="2485"/>
              <a:ext cx="0" cy="1453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>
              <a:off x="1484" y="2485"/>
              <a:ext cx="0" cy="1039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>
              <a:off x="1303" y="2990"/>
              <a:ext cx="51" cy="4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54" name="Rectangle 25"/>
            <p:cNvSpPr>
              <a:spLocks noChangeArrowheads="1"/>
            </p:cNvSpPr>
            <p:nvPr/>
          </p:nvSpPr>
          <p:spPr bwMode="auto">
            <a:xfrm>
              <a:off x="1382" y="2990"/>
              <a:ext cx="51" cy="4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55" name="Rectangle 26"/>
            <p:cNvSpPr>
              <a:spLocks noChangeArrowheads="1"/>
            </p:cNvSpPr>
            <p:nvPr/>
          </p:nvSpPr>
          <p:spPr bwMode="auto">
            <a:xfrm>
              <a:off x="1458" y="2990"/>
              <a:ext cx="52" cy="4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56" name="Rectangle 27"/>
            <p:cNvSpPr>
              <a:spLocks noChangeArrowheads="1"/>
            </p:cNvSpPr>
            <p:nvPr/>
          </p:nvSpPr>
          <p:spPr bwMode="auto">
            <a:xfrm>
              <a:off x="1537" y="2990"/>
              <a:ext cx="52" cy="4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auto">
            <a:xfrm>
              <a:off x="1303" y="3059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58" name="Rectangle 29"/>
            <p:cNvSpPr>
              <a:spLocks noChangeArrowheads="1"/>
            </p:cNvSpPr>
            <p:nvPr/>
          </p:nvSpPr>
          <p:spPr bwMode="auto">
            <a:xfrm>
              <a:off x="1382" y="3059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59" name="Rectangle 30"/>
            <p:cNvSpPr>
              <a:spLocks noChangeArrowheads="1"/>
            </p:cNvSpPr>
            <p:nvPr/>
          </p:nvSpPr>
          <p:spPr bwMode="auto">
            <a:xfrm>
              <a:off x="1458" y="3059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0" name="Rectangle 31"/>
            <p:cNvSpPr>
              <a:spLocks noChangeArrowheads="1"/>
            </p:cNvSpPr>
            <p:nvPr/>
          </p:nvSpPr>
          <p:spPr bwMode="auto">
            <a:xfrm>
              <a:off x="1537" y="3059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1" name="Rectangle 32"/>
            <p:cNvSpPr>
              <a:spLocks noChangeArrowheads="1"/>
            </p:cNvSpPr>
            <p:nvPr/>
          </p:nvSpPr>
          <p:spPr bwMode="auto">
            <a:xfrm>
              <a:off x="1303" y="3128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2" name="Rectangle 33"/>
            <p:cNvSpPr>
              <a:spLocks noChangeArrowheads="1"/>
            </p:cNvSpPr>
            <p:nvPr/>
          </p:nvSpPr>
          <p:spPr bwMode="auto">
            <a:xfrm>
              <a:off x="1382" y="3128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1458" y="3128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4" name="Rectangle 35"/>
            <p:cNvSpPr>
              <a:spLocks noChangeArrowheads="1"/>
            </p:cNvSpPr>
            <p:nvPr/>
          </p:nvSpPr>
          <p:spPr bwMode="auto">
            <a:xfrm>
              <a:off x="1537" y="3128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1303" y="3198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6" name="Rectangle 37"/>
            <p:cNvSpPr>
              <a:spLocks noChangeArrowheads="1"/>
            </p:cNvSpPr>
            <p:nvPr/>
          </p:nvSpPr>
          <p:spPr bwMode="auto">
            <a:xfrm>
              <a:off x="1382" y="3198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7" name="Rectangle 38"/>
            <p:cNvSpPr>
              <a:spLocks noChangeArrowheads="1"/>
            </p:cNvSpPr>
            <p:nvPr/>
          </p:nvSpPr>
          <p:spPr bwMode="auto">
            <a:xfrm>
              <a:off x="1458" y="3198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8" name="Rectangle 39"/>
            <p:cNvSpPr>
              <a:spLocks noChangeArrowheads="1"/>
            </p:cNvSpPr>
            <p:nvPr/>
          </p:nvSpPr>
          <p:spPr bwMode="auto">
            <a:xfrm>
              <a:off x="1537" y="3198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69" name="Rectangle 40"/>
            <p:cNvSpPr>
              <a:spLocks noChangeArrowheads="1"/>
            </p:cNvSpPr>
            <p:nvPr/>
          </p:nvSpPr>
          <p:spPr bwMode="auto">
            <a:xfrm>
              <a:off x="66" y="3679"/>
              <a:ext cx="1920" cy="34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70" name="Line 41"/>
            <p:cNvSpPr>
              <a:spLocks noChangeShapeType="1"/>
            </p:cNvSpPr>
            <p:nvPr/>
          </p:nvSpPr>
          <p:spPr bwMode="auto">
            <a:xfrm>
              <a:off x="162" y="3000"/>
              <a:ext cx="0" cy="736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1" name="Line 42"/>
            <p:cNvSpPr>
              <a:spLocks noChangeShapeType="1"/>
            </p:cNvSpPr>
            <p:nvPr/>
          </p:nvSpPr>
          <p:spPr bwMode="auto">
            <a:xfrm>
              <a:off x="214" y="3082"/>
              <a:ext cx="0" cy="654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2" name="Line 43"/>
            <p:cNvSpPr>
              <a:spLocks noChangeShapeType="1"/>
            </p:cNvSpPr>
            <p:nvPr/>
          </p:nvSpPr>
          <p:spPr bwMode="auto">
            <a:xfrm>
              <a:off x="330" y="3221"/>
              <a:ext cx="0" cy="515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" name="Text Box 44"/>
            <p:cNvSpPr txBox="1">
              <a:spLocks noChangeArrowheads="1"/>
            </p:cNvSpPr>
            <p:nvPr/>
          </p:nvSpPr>
          <p:spPr bwMode="auto">
            <a:xfrm>
              <a:off x="42" y="2681"/>
              <a:ext cx="576" cy="2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900" b="1">
                  <a:solidFill>
                    <a:srgbClr val="CC0099"/>
                  </a:solidFill>
                  <a:latin typeface="Arial" charset="0"/>
                </a:rPr>
                <a:t>Data lines in common</a:t>
              </a:r>
            </a:p>
          </p:txBody>
        </p:sp>
        <p:sp>
          <p:nvSpPr>
            <p:cNvPr id="74" name="Line 45"/>
            <p:cNvSpPr>
              <a:spLocks noChangeShapeType="1"/>
            </p:cNvSpPr>
            <p:nvPr/>
          </p:nvSpPr>
          <p:spPr bwMode="auto">
            <a:xfrm flipV="1">
              <a:off x="1328" y="3507"/>
              <a:ext cx="0" cy="186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5" name="Line 46"/>
            <p:cNvSpPr>
              <a:spLocks noChangeShapeType="1"/>
            </p:cNvSpPr>
            <p:nvPr/>
          </p:nvSpPr>
          <p:spPr bwMode="auto">
            <a:xfrm flipV="1">
              <a:off x="1407" y="3507"/>
              <a:ext cx="0" cy="186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6" name="Line 47"/>
            <p:cNvSpPr>
              <a:spLocks noChangeShapeType="1"/>
            </p:cNvSpPr>
            <p:nvPr/>
          </p:nvSpPr>
          <p:spPr bwMode="auto">
            <a:xfrm flipV="1">
              <a:off x="1484" y="3507"/>
              <a:ext cx="0" cy="186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7" name="Line 48"/>
            <p:cNvSpPr>
              <a:spLocks noChangeShapeType="1"/>
            </p:cNvSpPr>
            <p:nvPr/>
          </p:nvSpPr>
          <p:spPr bwMode="auto">
            <a:xfrm flipV="1">
              <a:off x="1563" y="3507"/>
              <a:ext cx="0" cy="186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8" name="Line 49"/>
            <p:cNvSpPr>
              <a:spLocks noChangeShapeType="1"/>
            </p:cNvSpPr>
            <p:nvPr/>
          </p:nvSpPr>
          <p:spPr bwMode="auto">
            <a:xfrm flipH="1" flipV="1">
              <a:off x="1665" y="3267"/>
              <a:ext cx="11" cy="49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9" name="Line 50"/>
            <p:cNvSpPr>
              <a:spLocks noChangeShapeType="1"/>
            </p:cNvSpPr>
            <p:nvPr/>
          </p:nvSpPr>
          <p:spPr bwMode="auto">
            <a:xfrm flipV="1">
              <a:off x="1676" y="3393"/>
              <a:ext cx="0" cy="3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0" name="Line 51"/>
            <p:cNvSpPr>
              <a:spLocks noChangeShapeType="1"/>
            </p:cNvSpPr>
            <p:nvPr/>
          </p:nvSpPr>
          <p:spPr bwMode="auto">
            <a:xfrm flipV="1">
              <a:off x="1613" y="3267"/>
              <a:ext cx="1" cy="49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1" name="Line 52"/>
            <p:cNvSpPr>
              <a:spLocks noChangeShapeType="1"/>
            </p:cNvSpPr>
            <p:nvPr/>
          </p:nvSpPr>
          <p:spPr bwMode="auto">
            <a:xfrm>
              <a:off x="1614" y="3321"/>
              <a:ext cx="0" cy="30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" name="Text Box 53"/>
            <p:cNvSpPr txBox="1">
              <a:spLocks noChangeArrowheads="1"/>
            </p:cNvSpPr>
            <p:nvPr/>
          </p:nvSpPr>
          <p:spPr bwMode="auto">
            <a:xfrm>
              <a:off x="1746" y="3301"/>
              <a:ext cx="648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000" b="1">
                  <a:solidFill>
                    <a:srgbClr val="FF0000"/>
                  </a:solidFill>
                  <a:latin typeface="Arial" charset="0"/>
                </a:rPr>
                <a:t>2 MP private lines </a:t>
              </a:r>
            </a:p>
          </p:txBody>
        </p:sp>
        <p:sp>
          <p:nvSpPr>
            <p:cNvPr id="83" name="Rectangle 54"/>
            <p:cNvSpPr>
              <a:spLocks noChangeArrowheads="1"/>
            </p:cNvSpPr>
            <p:nvPr/>
          </p:nvSpPr>
          <p:spPr bwMode="auto">
            <a:xfrm>
              <a:off x="853" y="2984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84" name="Rectangle 55"/>
            <p:cNvSpPr>
              <a:spLocks noChangeArrowheads="1"/>
            </p:cNvSpPr>
            <p:nvPr/>
          </p:nvSpPr>
          <p:spPr bwMode="auto">
            <a:xfrm>
              <a:off x="930" y="2984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85" name="Rectangle 56"/>
            <p:cNvSpPr>
              <a:spLocks noChangeArrowheads="1"/>
            </p:cNvSpPr>
            <p:nvPr/>
          </p:nvSpPr>
          <p:spPr bwMode="auto">
            <a:xfrm>
              <a:off x="1008" y="2984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86" name="Rectangle 57"/>
            <p:cNvSpPr>
              <a:spLocks noChangeArrowheads="1"/>
            </p:cNvSpPr>
            <p:nvPr/>
          </p:nvSpPr>
          <p:spPr bwMode="auto">
            <a:xfrm>
              <a:off x="1086" y="2984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87" name="Rectangle 58"/>
            <p:cNvSpPr>
              <a:spLocks noChangeArrowheads="1"/>
            </p:cNvSpPr>
            <p:nvPr/>
          </p:nvSpPr>
          <p:spPr bwMode="auto">
            <a:xfrm>
              <a:off x="853" y="3053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88" name="Rectangle 59"/>
            <p:cNvSpPr>
              <a:spLocks noChangeArrowheads="1"/>
            </p:cNvSpPr>
            <p:nvPr/>
          </p:nvSpPr>
          <p:spPr bwMode="auto">
            <a:xfrm>
              <a:off x="930" y="3053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89" name="Rectangle 60"/>
            <p:cNvSpPr>
              <a:spLocks noChangeArrowheads="1"/>
            </p:cNvSpPr>
            <p:nvPr/>
          </p:nvSpPr>
          <p:spPr bwMode="auto">
            <a:xfrm>
              <a:off x="1008" y="3053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0" name="Rectangle 61"/>
            <p:cNvSpPr>
              <a:spLocks noChangeArrowheads="1"/>
            </p:cNvSpPr>
            <p:nvPr/>
          </p:nvSpPr>
          <p:spPr bwMode="auto">
            <a:xfrm>
              <a:off x="1086" y="3053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1" name="Rectangle 62"/>
            <p:cNvSpPr>
              <a:spLocks noChangeArrowheads="1"/>
            </p:cNvSpPr>
            <p:nvPr/>
          </p:nvSpPr>
          <p:spPr bwMode="auto">
            <a:xfrm>
              <a:off x="853" y="312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2" name="Rectangle 63"/>
            <p:cNvSpPr>
              <a:spLocks noChangeArrowheads="1"/>
            </p:cNvSpPr>
            <p:nvPr/>
          </p:nvSpPr>
          <p:spPr bwMode="auto">
            <a:xfrm>
              <a:off x="930" y="312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3" name="Rectangle 64"/>
            <p:cNvSpPr>
              <a:spLocks noChangeArrowheads="1"/>
            </p:cNvSpPr>
            <p:nvPr/>
          </p:nvSpPr>
          <p:spPr bwMode="auto">
            <a:xfrm>
              <a:off x="1008" y="3122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4" name="Rectangle 65"/>
            <p:cNvSpPr>
              <a:spLocks noChangeArrowheads="1"/>
            </p:cNvSpPr>
            <p:nvPr/>
          </p:nvSpPr>
          <p:spPr bwMode="auto">
            <a:xfrm>
              <a:off x="1086" y="312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5" name="Rectangle 66"/>
            <p:cNvSpPr>
              <a:spLocks noChangeArrowheads="1"/>
            </p:cNvSpPr>
            <p:nvPr/>
          </p:nvSpPr>
          <p:spPr bwMode="auto">
            <a:xfrm>
              <a:off x="853" y="319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6" name="Rectangle 67"/>
            <p:cNvSpPr>
              <a:spLocks noChangeArrowheads="1"/>
            </p:cNvSpPr>
            <p:nvPr/>
          </p:nvSpPr>
          <p:spPr bwMode="auto">
            <a:xfrm>
              <a:off x="930" y="319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7" name="Rectangle 68"/>
            <p:cNvSpPr>
              <a:spLocks noChangeArrowheads="1"/>
            </p:cNvSpPr>
            <p:nvPr/>
          </p:nvSpPr>
          <p:spPr bwMode="auto">
            <a:xfrm>
              <a:off x="1008" y="3192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8" name="Rectangle 69"/>
            <p:cNvSpPr>
              <a:spLocks noChangeArrowheads="1"/>
            </p:cNvSpPr>
            <p:nvPr/>
          </p:nvSpPr>
          <p:spPr bwMode="auto">
            <a:xfrm>
              <a:off x="1086" y="319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99" name="Rectangle 70"/>
            <p:cNvSpPr>
              <a:spLocks noChangeArrowheads="1"/>
            </p:cNvSpPr>
            <p:nvPr/>
          </p:nvSpPr>
          <p:spPr bwMode="auto">
            <a:xfrm>
              <a:off x="1303" y="2583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0" name="Rectangle 71"/>
            <p:cNvSpPr>
              <a:spLocks noChangeArrowheads="1"/>
            </p:cNvSpPr>
            <p:nvPr/>
          </p:nvSpPr>
          <p:spPr bwMode="auto">
            <a:xfrm>
              <a:off x="1382" y="2583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1" name="Rectangle 72"/>
            <p:cNvSpPr>
              <a:spLocks noChangeArrowheads="1"/>
            </p:cNvSpPr>
            <p:nvPr/>
          </p:nvSpPr>
          <p:spPr bwMode="auto">
            <a:xfrm>
              <a:off x="1458" y="2583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2" name="Rectangle 73"/>
            <p:cNvSpPr>
              <a:spLocks noChangeArrowheads="1"/>
            </p:cNvSpPr>
            <p:nvPr/>
          </p:nvSpPr>
          <p:spPr bwMode="auto">
            <a:xfrm>
              <a:off x="1537" y="2583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3" name="Rectangle 74"/>
            <p:cNvSpPr>
              <a:spLocks noChangeArrowheads="1"/>
            </p:cNvSpPr>
            <p:nvPr/>
          </p:nvSpPr>
          <p:spPr bwMode="auto">
            <a:xfrm>
              <a:off x="1303" y="2652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4" name="Rectangle 75"/>
            <p:cNvSpPr>
              <a:spLocks noChangeArrowheads="1"/>
            </p:cNvSpPr>
            <p:nvPr/>
          </p:nvSpPr>
          <p:spPr bwMode="auto">
            <a:xfrm>
              <a:off x="1382" y="2652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5" name="Rectangle 76"/>
            <p:cNvSpPr>
              <a:spLocks noChangeArrowheads="1"/>
            </p:cNvSpPr>
            <p:nvPr/>
          </p:nvSpPr>
          <p:spPr bwMode="auto">
            <a:xfrm>
              <a:off x="1458" y="2652"/>
              <a:ext cx="52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6" name="Rectangle 77"/>
            <p:cNvSpPr>
              <a:spLocks noChangeArrowheads="1"/>
            </p:cNvSpPr>
            <p:nvPr/>
          </p:nvSpPr>
          <p:spPr bwMode="auto">
            <a:xfrm>
              <a:off x="1537" y="2652"/>
              <a:ext cx="52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7" name="Rectangle 78"/>
            <p:cNvSpPr>
              <a:spLocks noChangeArrowheads="1"/>
            </p:cNvSpPr>
            <p:nvPr/>
          </p:nvSpPr>
          <p:spPr bwMode="auto">
            <a:xfrm>
              <a:off x="1303" y="272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8" name="Rectangle 79"/>
            <p:cNvSpPr>
              <a:spLocks noChangeArrowheads="1"/>
            </p:cNvSpPr>
            <p:nvPr/>
          </p:nvSpPr>
          <p:spPr bwMode="auto">
            <a:xfrm>
              <a:off x="1382" y="2722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09" name="Rectangle 80"/>
            <p:cNvSpPr>
              <a:spLocks noChangeArrowheads="1"/>
            </p:cNvSpPr>
            <p:nvPr/>
          </p:nvSpPr>
          <p:spPr bwMode="auto">
            <a:xfrm>
              <a:off x="1458" y="2722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0" name="Rectangle 81"/>
            <p:cNvSpPr>
              <a:spLocks noChangeArrowheads="1"/>
            </p:cNvSpPr>
            <p:nvPr/>
          </p:nvSpPr>
          <p:spPr bwMode="auto">
            <a:xfrm>
              <a:off x="1537" y="2722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1" name="Rectangle 82"/>
            <p:cNvSpPr>
              <a:spLocks noChangeArrowheads="1"/>
            </p:cNvSpPr>
            <p:nvPr/>
          </p:nvSpPr>
          <p:spPr bwMode="auto">
            <a:xfrm>
              <a:off x="1303" y="2791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2" name="Rectangle 83"/>
            <p:cNvSpPr>
              <a:spLocks noChangeArrowheads="1"/>
            </p:cNvSpPr>
            <p:nvPr/>
          </p:nvSpPr>
          <p:spPr bwMode="auto">
            <a:xfrm>
              <a:off x="1382" y="2791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3" name="Rectangle 84"/>
            <p:cNvSpPr>
              <a:spLocks noChangeArrowheads="1"/>
            </p:cNvSpPr>
            <p:nvPr/>
          </p:nvSpPr>
          <p:spPr bwMode="auto">
            <a:xfrm>
              <a:off x="1458" y="2791"/>
              <a:ext cx="52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4" name="Rectangle 85"/>
            <p:cNvSpPr>
              <a:spLocks noChangeArrowheads="1"/>
            </p:cNvSpPr>
            <p:nvPr/>
          </p:nvSpPr>
          <p:spPr bwMode="auto">
            <a:xfrm>
              <a:off x="1537" y="2791"/>
              <a:ext cx="52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5" name="Rectangle 86"/>
            <p:cNvSpPr>
              <a:spLocks noChangeArrowheads="1"/>
            </p:cNvSpPr>
            <p:nvPr/>
          </p:nvSpPr>
          <p:spPr bwMode="auto">
            <a:xfrm>
              <a:off x="853" y="2577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6" name="Rectangle 87"/>
            <p:cNvSpPr>
              <a:spLocks noChangeArrowheads="1"/>
            </p:cNvSpPr>
            <p:nvPr/>
          </p:nvSpPr>
          <p:spPr bwMode="auto">
            <a:xfrm>
              <a:off x="930" y="2577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7" name="Rectangle 88"/>
            <p:cNvSpPr>
              <a:spLocks noChangeArrowheads="1"/>
            </p:cNvSpPr>
            <p:nvPr/>
          </p:nvSpPr>
          <p:spPr bwMode="auto">
            <a:xfrm>
              <a:off x="1008" y="2577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8" name="Rectangle 89"/>
            <p:cNvSpPr>
              <a:spLocks noChangeArrowheads="1"/>
            </p:cNvSpPr>
            <p:nvPr/>
          </p:nvSpPr>
          <p:spPr bwMode="auto">
            <a:xfrm>
              <a:off x="1086" y="2577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19" name="Rectangle 90"/>
            <p:cNvSpPr>
              <a:spLocks noChangeArrowheads="1"/>
            </p:cNvSpPr>
            <p:nvPr/>
          </p:nvSpPr>
          <p:spPr bwMode="auto">
            <a:xfrm>
              <a:off x="853" y="2646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0" name="Rectangle 91"/>
            <p:cNvSpPr>
              <a:spLocks noChangeArrowheads="1"/>
            </p:cNvSpPr>
            <p:nvPr/>
          </p:nvSpPr>
          <p:spPr bwMode="auto">
            <a:xfrm>
              <a:off x="930" y="2646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1" name="Rectangle 92"/>
            <p:cNvSpPr>
              <a:spLocks noChangeArrowheads="1"/>
            </p:cNvSpPr>
            <p:nvPr/>
          </p:nvSpPr>
          <p:spPr bwMode="auto">
            <a:xfrm>
              <a:off x="1008" y="2646"/>
              <a:ext cx="52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2" name="Rectangle 93"/>
            <p:cNvSpPr>
              <a:spLocks noChangeArrowheads="1"/>
            </p:cNvSpPr>
            <p:nvPr/>
          </p:nvSpPr>
          <p:spPr bwMode="auto">
            <a:xfrm>
              <a:off x="1086" y="2646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3" name="Rectangle 94"/>
            <p:cNvSpPr>
              <a:spLocks noChangeArrowheads="1"/>
            </p:cNvSpPr>
            <p:nvPr/>
          </p:nvSpPr>
          <p:spPr bwMode="auto">
            <a:xfrm>
              <a:off x="853" y="2716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4" name="Rectangle 95"/>
            <p:cNvSpPr>
              <a:spLocks noChangeArrowheads="1"/>
            </p:cNvSpPr>
            <p:nvPr/>
          </p:nvSpPr>
          <p:spPr bwMode="auto">
            <a:xfrm>
              <a:off x="930" y="2716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5" name="Rectangle 96"/>
            <p:cNvSpPr>
              <a:spLocks noChangeArrowheads="1"/>
            </p:cNvSpPr>
            <p:nvPr/>
          </p:nvSpPr>
          <p:spPr bwMode="auto">
            <a:xfrm>
              <a:off x="1008" y="2716"/>
              <a:ext cx="52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6" name="Rectangle 97"/>
            <p:cNvSpPr>
              <a:spLocks noChangeArrowheads="1"/>
            </p:cNvSpPr>
            <p:nvPr/>
          </p:nvSpPr>
          <p:spPr bwMode="auto">
            <a:xfrm>
              <a:off x="1086" y="2716"/>
              <a:ext cx="51" cy="4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7" name="Rectangle 98"/>
            <p:cNvSpPr>
              <a:spLocks noChangeArrowheads="1"/>
            </p:cNvSpPr>
            <p:nvPr/>
          </p:nvSpPr>
          <p:spPr bwMode="auto">
            <a:xfrm>
              <a:off x="853" y="2785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8" name="Rectangle 99"/>
            <p:cNvSpPr>
              <a:spLocks noChangeArrowheads="1"/>
            </p:cNvSpPr>
            <p:nvPr/>
          </p:nvSpPr>
          <p:spPr bwMode="auto">
            <a:xfrm>
              <a:off x="930" y="2785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29" name="Rectangle 100"/>
            <p:cNvSpPr>
              <a:spLocks noChangeArrowheads="1"/>
            </p:cNvSpPr>
            <p:nvPr/>
          </p:nvSpPr>
          <p:spPr bwMode="auto">
            <a:xfrm>
              <a:off x="1008" y="2785"/>
              <a:ext cx="52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30" name="Rectangle 101"/>
            <p:cNvSpPr>
              <a:spLocks noChangeArrowheads="1"/>
            </p:cNvSpPr>
            <p:nvPr/>
          </p:nvSpPr>
          <p:spPr bwMode="auto">
            <a:xfrm>
              <a:off x="1086" y="2785"/>
              <a:ext cx="51" cy="47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FFE107"/>
                </a:buClr>
                <a:buFont typeface="Wingdings" charset="0"/>
                <a:buNone/>
              </a:pPr>
              <a:endParaRPr lang="en-US" sz="3600">
                <a:solidFill>
                  <a:schemeClr val="tx2"/>
                </a:solidFill>
              </a:endParaRPr>
            </a:p>
          </p:txBody>
        </p:sp>
        <p:sp>
          <p:nvSpPr>
            <p:cNvPr id="131" name="Line 102"/>
            <p:cNvSpPr>
              <a:spLocks noChangeShapeType="1"/>
            </p:cNvSpPr>
            <p:nvPr/>
          </p:nvSpPr>
          <p:spPr bwMode="auto">
            <a:xfrm>
              <a:off x="258" y="3151"/>
              <a:ext cx="0" cy="585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2" name="Text Box 103"/>
            <p:cNvSpPr txBox="1">
              <a:spLocks noChangeArrowheads="1"/>
            </p:cNvSpPr>
            <p:nvPr/>
          </p:nvSpPr>
          <p:spPr bwMode="auto">
            <a:xfrm>
              <a:off x="1650" y="2533"/>
              <a:ext cx="43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000" b="1">
                  <a:solidFill>
                    <a:srgbClr val="FF0000"/>
                  </a:solidFill>
                  <a:latin typeface="Arial" charset="0"/>
                </a:rPr>
                <a:t>MP 4x4 pixels</a:t>
              </a:r>
            </a:p>
          </p:txBody>
        </p:sp>
        <p:sp>
          <p:nvSpPr>
            <p:cNvPr id="133" name="Text Box 104"/>
            <p:cNvSpPr txBox="1">
              <a:spLocks noChangeArrowheads="1"/>
            </p:cNvSpPr>
            <p:nvPr/>
          </p:nvSpPr>
          <p:spPr bwMode="auto">
            <a:xfrm>
              <a:off x="258" y="3781"/>
              <a:ext cx="1584" cy="192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>
                  <a:solidFill>
                    <a:srgbClr val="FF0000"/>
                  </a:solidFill>
                  <a:latin typeface="Arial" charset="0"/>
                </a:rPr>
                <a:t>Periphery readout logic</a:t>
              </a:r>
            </a:p>
          </p:txBody>
        </p:sp>
        <p:sp>
          <p:nvSpPr>
            <p:cNvPr id="134" name="Text Box 106"/>
            <p:cNvSpPr txBox="1">
              <a:spLocks noChangeArrowheads="1"/>
            </p:cNvSpPr>
            <p:nvPr/>
          </p:nvSpPr>
          <p:spPr bwMode="auto">
            <a:xfrm>
              <a:off x="594" y="3422"/>
              <a:ext cx="611" cy="32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900" b="1">
                  <a:solidFill>
                    <a:srgbClr val="000099"/>
                  </a:solidFill>
                  <a:latin typeface="Arial" charset="0"/>
                </a:rPr>
                <a:t>Column enable lines in common</a:t>
              </a:r>
            </a:p>
          </p:txBody>
        </p:sp>
        <p:sp>
          <p:nvSpPr>
            <p:cNvPr id="135" name="Text Box 107"/>
            <p:cNvSpPr txBox="1">
              <a:spLocks noChangeArrowheads="1"/>
            </p:cNvSpPr>
            <p:nvPr/>
          </p:nvSpPr>
          <p:spPr bwMode="auto">
            <a:xfrm>
              <a:off x="2214" y="3656"/>
              <a:ext cx="43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>
                  <a:solidFill>
                    <a:schemeClr val="accent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000" b="1">
                  <a:solidFill>
                    <a:srgbClr val="FF0000"/>
                  </a:solidFill>
                  <a:latin typeface="Arial" charset="0"/>
                </a:rPr>
                <a:t>Data out bus</a:t>
              </a:r>
            </a:p>
          </p:txBody>
        </p:sp>
        <p:sp>
          <p:nvSpPr>
            <p:cNvPr id="136" name="Line 105"/>
            <p:cNvSpPr>
              <a:spLocks noChangeShapeType="1"/>
            </p:cNvSpPr>
            <p:nvPr/>
          </p:nvSpPr>
          <p:spPr bwMode="auto">
            <a:xfrm>
              <a:off x="1842" y="3925"/>
              <a:ext cx="528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37" name="Rectangle 19"/>
          <p:cNvSpPr>
            <a:spLocks noChangeArrowheads="1"/>
          </p:cNvSpPr>
          <p:nvPr/>
        </p:nvSpPr>
        <p:spPr bwMode="auto">
          <a:xfrm>
            <a:off x="76200" y="746125"/>
            <a:ext cx="5638800" cy="1158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In the active sensor area we minimized</a:t>
            </a:r>
            <a:r>
              <a:rPr lang="en-US" sz="1800" dirty="0">
                <a:solidFill>
                  <a:srgbClr val="000099"/>
                </a:solidFill>
                <a:latin typeface="Comic Sans MS" pitchFamily="66" charset="0"/>
                <a:ea typeface="+mn-ea"/>
                <a:cs typeface="+mn-cs"/>
              </a:rPr>
              <a:t>:</a:t>
            </a:r>
          </a:p>
          <a:p>
            <a:pPr marL="565150" lvl="1" indent="-298450">
              <a:lnSpc>
                <a:spcPct val="80000"/>
              </a:lnSpc>
              <a:buFontTx/>
              <a:buChar char="–"/>
              <a:defRPr/>
            </a:pPr>
            <a:r>
              <a:rPr lang="en-US" sz="1500" dirty="0">
                <a:solidFill>
                  <a:srgbClr val="000099"/>
                </a:solidFill>
                <a:latin typeface="Comic Sans MS" pitchFamily="66" charset="0"/>
                <a:ea typeface="+mn-ea"/>
                <a:cs typeface="+mn-cs"/>
              </a:rPr>
              <a:t>logical blocks with PMOS to reduce the area of competitive n-wells</a:t>
            </a:r>
          </a:p>
          <a:p>
            <a:pPr marL="527050" lvl="1" indent="-260350">
              <a:lnSpc>
                <a:spcPct val="80000"/>
              </a:lnSpc>
              <a:buFontTx/>
              <a:buChar char="–"/>
              <a:defRPr/>
            </a:pPr>
            <a:r>
              <a:rPr lang="en-US" sz="1500" dirty="0">
                <a:solidFill>
                  <a:srgbClr val="000099"/>
                </a:solidFill>
                <a:latin typeface="Comic Sans MS" pitchFamily="66" charset="0"/>
                <a:ea typeface="+mn-ea"/>
                <a:cs typeface="+mn-cs"/>
              </a:rPr>
              <a:t>digital lines for point to point connections to </a:t>
            </a:r>
            <a:r>
              <a:rPr lang="en-US" sz="1500" dirty="0">
                <a:solidFill>
                  <a:srgbClr val="000099"/>
                </a:solidFill>
                <a:latin typeface="Comic Sans MS" pitchFamily="66" charset="0"/>
                <a:ea typeface="+mn-ea"/>
                <a:cs typeface="+mn-cs"/>
                <a:sym typeface="Wingdings" pitchFamily="2" charset="2"/>
              </a:rPr>
              <a:t>allow scalability of the architecture with matrix dimensions</a:t>
            </a:r>
            <a:endParaRPr lang="en-US" sz="1500" dirty="0">
              <a:solidFill>
                <a:srgbClr val="000099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8" name="Rectangle 128"/>
          <p:cNvSpPr>
            <a:spLocks noChangeArrowheads="1"/>
          </p:cNvSpPr>
          <p:nvPr/>
        </p:nvSpPr>
        <p:spPr bwMode="auto">
          <a:xfrm>
            <a:off x="7126288" y="6172200"/>
            <a:ext cx="2017712" cy="3810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None/>
            </a:pPr>
            <a:r>
              <a:rPr lang="en-US" sz="1600">
                <a:solidFill>
                  <a:srgbClr val="FF3300"/>
                </a:solidFill>
              </a:rPr>
              <a:t>Gain = 860 mV/fC</a:t>
            </a:r>
          </a:p>
        </p:txBody>
      </p:sp>
      <p:sp>
        <p:nvSpPr>
          <p:cNvPr id="139" name="Rectangle 113"/>
          <p:cNvSpPr>
            <a:spLocks noChangeArrowheads="1"/>
          </p:cNvSpPr>
          <p:nvPr/>
        </p:nvSpPr>
        <p:spPr bwMode="auto">
          <a:xfrm>
            <a:off x="5791200" y="2590800"/>
            <a:ext cx="3200400" cy="5302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563" indent="-182563" eaLnBrk="1" hangingPunct="1">
              <a:lnSpc>
                <a:spcPct val="80000"/>
              </a:lnSpc>
            </a:pPr>
            <a:r>
              <a:rPr lang="en-US" sz="1800"/>
              <a:t>S/N ~ 20 with power consumption ~ 30 </a:t>
            </a:r>
            <a:r>
              <a:rPr lang="en-US" sz="1800" b="1">
                <a:latin typeface="Symbol" charset="0"/>
              </a:rPr>
              <a:t>m</a:t>
            </a:r>
            <a:r>
              <a:rPr lang="en-US" sz="1800"/>
              <a:t>W/ch</a:t>
            </a:r>
          </a:p>
        </p:txBody>
      </p:sp>
      <p:sp>
        <p:nvSpPr>
          <p:cNvPr id="140" name="AutoShape 130"/>
          <p:cNvSpPr>
            <a:spLocks noChangeArrowheads="1"/>
          </p:cNvSpPr>
          <p:nvPr/>
        </p:nvSpPr>
        <p:spPr bwMode="auto">
          <a:xfrm>
            <a:off x="6934200" y="4724400"/>
            <a:ext cx="2209800" cy="304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5720" anchor="ctr"/>
          <a:lstStyle/>
          <a:p>
            <a:pPr marL="342900" indent="-342900" algn="ctr">
              <a:defRPr/>
            </a:pPr>
            <a:endParaRPr lang="en-US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8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DNW MAPS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 Rizzo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</a:t>
            </a:r>
            <a:r>
              <a:rPr lang="en-US" baseline="30000" smtClean="0"/>
              <a:t>th</a:t>
            </a:r>
            <a:r>
              <a:rPr lang="en-US" smtClean="0"/>
              <a:t> Pisa Meeting on Advanced Detector – May 24</a:t>
            </a:r>
            <a:r>
              <a:rPr lang="en-US" baseline="30000" smtClean="0"/>
              <a:t>th</a:t>
            </a:r>
            <a:r>
              <a:rPr lang="en-US" smtClean="0"/>
              <a:t> 2012 - La Biodola</a:t>
            </a:r>
            <a:endParaRPr lang="en-US" dirty="0"/>
          </a:p>
        </p:txBody>
      </p:sp>
      <p:sp>
        <p:nvSpPr>
          <p:cNvPr id="7" name="Rectangle 85"/>
          <p:cNvSpPr>
            <a:spLocks noChangeArrowheads="1"/>
          </p:cNvSpPr>
          <p:nvPr/>
        </p:nvSpPr>
        <p:spPr bwMode="auto">
          <a:xfrm>
            <a:off x="228600" y="4038600"/>
            <a:ext cx="5486400" cy="2133600"/>
          </a:xfrm>
          <a:prstGeom prst="rect">
            <a:avLst/>
          </a:prstGeom>
          <a:solidFill>
            <a:srgbClr val="FFCEF7"/>
          </a:solidFill>
          <a:ln>
            <a:noFill/>
          </a:ln>
        </p:spPr>
        <p:txBody>
          <a:bodyPr lIns="18288" rIns="18288"/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Two approaches to improve MAPS performance</a:t>
            </a:r>
            <a:endParaRPr lang="en-US" sz="1400" dirty="0">
              <a:solidFill>
                <a:srgbClr val="000099"/>
              </a:solidFill>
            </a:endParaRPr>
          </a:p>
          <a:p>
            <a:pPr marL="285750" indent="-285750"/>
            <a:r>
              <a:rPr lang="en-US" sz="1400" b="1" dirty="0"/>
              <a:t>3D MAPS:</a:t>
            </a:r>
            <a:r>
              <a:rPr lang="en-US" sz="1400" dirty="0"/>
              <a:t> (2 tiers for </a:t>
            </a:r>
            <a:r>
              <a:rPr lang="en-US" sz="1400" dirty="0" err="1"/>
              <a:t>sensor&amp;analog</a:t>
            </a:r>
            <a:r>
              <a:rPr lang="en-US" sz="1400" dirty="0"/>
              <a:t> + digital) </a:t>
            </a:r>
            <a:endParaRPr lang="en-US" sz="1400" dirty="0" smtClean="0"/>
          </a:p>
          <a:p>
            <a:pPr marL="742950" lvl="1" indent="-285750"/>
            <a:r>
              <a:rPr lang="en-US" sz="1400" dirty="0" smtClean="0"/>
              <a:t>fill </a:t>
            </a:r>
            <a:r>
              <a:rPr lang="en-US" sz="1400" dirty="0"/>
              <a:t>factor and efficiency can improves significantly.  </a:t>
            </a:r>
            <a:endParaRPr lang="en-US" sz="1400" b="1" dirty="0" smtClean="0"/>
          </a:p>
          <a:p>
            <a:pPr marL="285750" indent="-285750"/>
            <a:r>
              <a:rPr lang="en-US" sz="1400" b="1" dirty="0" smtClean="0"/>
              <a:t>2D MAPS with INMAPS 180 nm process</a:t>
            </a:r>
          </a:p>
          <a:p>
            <a:pPr marL="800100" lvl="1" indent="-342900"/>
            <a:r>
              <a:rPr lang="en-US" sz="1400" dirty="0"/>
              <a:t>4th well (deep </a:t>
            </a:r>
            <a:r>
              <a:rPr lang="en-US" sz="1400" dirty="0" err="1"/>
              <a:t>Pwell</a:t>
            </a:r>
            <a:r>
              <a:rPr lang="en-US" sz="1400" dirty="0"/>
              <a:t>), below </a:t>
            </a:r>
            <a:r>
              <a:rPr lang="en-US" sz="1400" dirty="0" smtClean="0"/>
              <a:t>competitive </a:t>
            </a:r>
            <a:r>
              <a:rPr lang="en-US" sz="1400" dirty="0" err="1" smtClean="0"/>
              <a:t>Nwells</a:t>
            </a:r>
            <a:r>
              <a:rPr lang="en-US" sz="1400" dirty="0" smtClean="0"/>
              <a:t>, used </a:t>
            </a:r>
            <a:r>
              <a:rPr lang="en-US" sz="1400" dirty="0"/>
              <a:t>to avoid </a:t>
            </a:r>
            <a:r>
              <a:rPr lang="en-US" sz="1400" dirty="0" err="1" smtClean="0"/>
              <a:t>parassitic</a:t>
            </a:r>
            <a:r>
              <a:rPr lang="en-US" sz="1400" dirty="0" smtClean="0"/>
              <a:t> charge collection</a:t>
            </a:r>
            <a:endParaRPr lang="en-US" sz="1400" dirty="0"/>
          </a:p>
          <a:p>
            <a:pPr marL="800100" lvl="1" indent="-342900"/>
            <a:r>
              <a:rPr lang="it-IT" sz="1400" dirty="0">
                <a:solidFill>
                  <a:srgbClr val="008000"/>
                </a:solidFill>
              </a:rPr>
              <a:t>high-</a:t>
            </a:r>
            <a:r>
              <a:rPr lang="it-IT" sz="1400" dirty="0" err="1">
                <a:solidFill>
                  <a:srgbClr val="008000"/>
                </a:solidFill>
                <a:latin typeface="Symbol" charset="0"/>
              </a:rPr>
              <a:t>W</a:t>
            </a:r>
            <a:r>
              <a:rPr lang="it-IT" sz="1400" dirty="0">
                <a:solidFill>
                  <a:srgbClr val="008000"/>
                </a:solidFill>
              </a:rPr>
              <a:t> </a:t>
            </a:r>
            <a:r>
              <a:rPr lang="it-IT" sz="1400" dirty="0" err="1">
                <a:solidFill>
                  <a:srgbClr val="008000"/>
                </a:solidFill>
              </a:rPr>
              <a:t>epilayer</a:t>
            </a:r>
            <a:r>
              <a:rPr lang="it-IT" sz="1400" dirty="0">
                <a:solidFill>
                  <a:srgbClr val="008000"/>
                </a:solidFill>
              </a:rPr>
              <a:t> </a:t>
            </a:r>
            <a:r>
              <a:rPr lang="it-IT" sz="1400" dirty="0" smtClean="0">
                <a:solidFill>
                  <a:srgbClr val="008000"/>
                </a:solidFill>
              </a:rPr>
              <a:t> </a:t>
            </a:r>
            <a:r>
              <a:rPr lang="it-IT" sz="1400" dirty="0" err="1" smtClean="0">
                <a:solidFill>
                  <a:srgbClr val="008000"/>
                </a:solidFill>
              </a:rPr>
              <a:t>also</a:t>
            </a:r>
            <a:r>
              <a:rPr lang="it-IT" sz="1400" dirty="0" smtClean="0">
                <a:solidFill>
                  <a:srgbClr val="008000"/>
                </a:solidFill>
              </a:rPr>
              <a:t> </a:t>
            </a:r>
            <a:r>
              <a:rPr lang="it-IT" sz="1400" dirty="0" err="1" smtClean="0">
                <a:solidFill>
                  <a:srgbClr val="008000"/>
                </a:solidFill>
              </a:rPr>
              <a:t>available</a:t>
            </a:r>
            <a:r>
              <a:rPr lang="it-IT" sz="1400" dirty="0" smtClean="0">
                <a:solidFill>
                  <a:srgbClr val="008000"/>
                </a:solidFill>
              </a:rPr>
              <a:t> </a:t>
            </a:r>
            <a:r>
              <a:rPr lang="it-IT" sz="1400" dirty="0">
                <a:solidFill>
                  <a:srgbClr val="008000"/>
                </a:solidFill>
              </a:rPr>
              <a:t>for </a:t>
            </a:r>
            <a:r>
              <a:rPr lang="it-IT" sz="1400" dirty="0" err="1">
                <a:solidFill>
                  <a:srgbClr val="008000"/>
                </a:solidFill>
              </a:rPr>
              <a:t>improved</a:t>
            </a:r>
            <a:r>
              <a:rPr lang="it-IT" sz="1400" dirty="0">
                <a:solidFill>
                  <a:srgbClr val="008000"/>
                </a:solidFill>
              </a:rPr>
              <a:t> </a:t>
            </a:r>
            <a:r>
              <a:rPr lang="it-IT" sz="1400" dirty="0" err="1">
                <a:solidFill>
                  <a:srgbClr val="008000"/>
                </a:solidFill>
              </a:rPr>
              <a:t>charge</a:t>
            </a:r>
            <a:r>
              <a:rPr lang="it-IT" sz="1400" dirty="0">
                <a:solidFill>
                  <a:srgbClr val="008000"/>
                </a:solidFill>
              </a:rPr>
              <a:t> </a:t>
            </a:r>
            <a:r>
              <a:rPr lang="it-IT" sz="1400" dirty="0" err="1">
                <a:solidFill>
                  <a:srgbClr val="008000"/>
                </a:solidFill>
              </a:rPr>
              <a:t>collection</a:t>
            </a:r>
            <a:r>
              <a:rPr lang="it-IT" sz="1400" dirty="0">
                <a:solidFill>
                  <a:srgbClr val="008000"/>
                </a:solidFill>
              </a:rPr>
              <a:t> and </a:t>
            </a:r>
            <a:r>
              <a:rPr lang="it-IT" sz="1400" dirty="0" err="1">
                <a:solidFill>
                  <a:srgbClr val="008000"/>
                </a:solidFill>
              </a:rPr>
              <a:t>radiation</a:t>
            </a:r>
            <a:r>
              <a:rPr lang="it-IT" sz="1400" dirty="0">
                <a:solidFill>
                  <a:srgbClr val="008000"/>
                </a:solidFill>
              </a:rPr>
              <a:t> </a:t>
            </a:r>
            <a:r>
              <a:rPr lang="it-IT" sz="1400" dirty="0" err="1">
                <a:solidFill>
                  <a:srgbClr val="008000"/>
                </a:solidFill>
              </a:rPr>
              <a:t>hardness</a:t>
            </a:r>
            <a:r>
              <a:rPr lang="it-IT" sz="1400" dirty="0">
                <a:solidFill>
                  <a:srgbClr val="008000"/>
                </a:solidFill>
              </a:rPr>
              <a:t>!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04800" y="990601"/>
            <a:ext cx="5257800" cy="1066799"/>
            <a:chOff x="3657600" y="3886200"/>
            <a:chExt cx="1752600" cy="1219200"/>
          </a:xfrm>
        </p:grpSpPr>
        <p:sp>
          <p:nvSpPr>
            <p:cNvPr id="64" name="AutoShape 41"/>
            <p:cNvSpPr>
              <a:spLocks noChangeArrowheads="1"/>
            </p:cNvSpPr>
            <p:nvPr/>
          </p:nvSpPr>
          <p:spPr bwMode="auto">
            <a:xfrm>
              <a:off x="3657600" y="3886200"/>
              <a:ext cx="1752600" cy="1219200"/>
            </a:xfrm>
            <a:prstGeom prst="roundRect">
              <a:avLst>
                <a:gd name="adj" fmla="val 23986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0000" tIns="52560" rIns="90000" bIns="45000" anchor="ctr"/>
            <a:lstStyle/>
            <a:p>
              <a:pPr algn="just" defTabSz="45720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n-US" sz="1600" baseline="33000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3"/>
            <p:cNvSpPr txBox="1">
              <a:spLocks noChangeArrowheads="1"/>
            </p:cNvSpPr>
            <p:nvPr/>
          </p:nvSpPr>
          <p:spPr bwMode="auto">
            <a:xfrm>
              <a:off x="3733800" y="3962400"/>
              <a:ext cx="1611489" cy="99738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indent="127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indent="0">
                <a:buNone/>
              </a:pPr>
              <a:r>
                <a:rPr lang="en-US" sz="1600" dirty="0" smtClean="0">
                  <a:solidFill>
                    <a:srgbClr val="FF0000"/>
                  </a:solidFill>
                </a:rPr>
                <a:t>DNW MAPS efficiency 92%: competitive </a:t>
              </a:r>
              <a:r>
                <a:rPr lang="en-US" sz="1600" dirty="0">
                  <a:solidFill>
                    <a:srgbClr val="FF0000"/>
                  </a:solidFill>
                </a:rPr>
                <a:t>N-wells (PMOS) in pixel cell steal charge </a:t>
              </a:r>
              <a:r>
                <a:rPr lang="en-US" sz="1600" dirty="0">
                  <a:solidFill>
                    <a:srgbClr val="FF0000"/>
                  </a:solidFill>
                  <a:sym typeface="Wingdings" charset="0"/>
                </a:rPr>
                <a:t>reducing the hit </a:t>
              </a:r>
              <a:r>
                <a:rPr lang="en-US" sz="1600" dirty="0">
                  <a:solidFill>
                    <a:srgbClr val="FF0000"/>
                  </a:solidFill>
                </a:rPr>
                <a:t>efficiency: </a:t>
              </a:r>
              <a:r>
                <a:rPr lang="en-US" sz="1400" dirty="0">
                  <a:solidFill>
                    <a:srgbClr val="000099"/>
                  </a:solidFill>
                </a:rPr>
                <a:t>fill factor (DNW/tot N-well)  ~ 90 % 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4800" y="2209801"/>
            <a:ext cx="5334000" cy="1447800"/>
            <a:chOff x="3657600" y="3886199"/>
            <a:chExt cx="1903686" cy="2336775"/>
          </a:xfrm>
        </p:grpSpPr>
        <p:sp>
          <p:nvSpPr>
            <p:cNvPr id="68" name="AutoShape 41"/>
            <p:cNvSpPr>
              <a:spLocks noChangeArrowheads="1"/>
            </p:cNvSpPr>
            <p:nvPr/>
          </p:nvSpPr>
          <p:spPr bwMode="auto">
            <a:xfrm>
              <a:off x="3657600" y="3886199"/>
              <a:ext cx="1903686" cy="2324100"/>
            </a:xfrm>
            <a:prstGeom prst="roundRect">
              <a:avLst>
                <a:gd name="adj" fmla="val 23986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lIns="90000" tIns="52560" rIns="90000" bIns="45000" anchor="ctr"/>
            <a:lstStyle/>
            <a:p>
              <a:pPr algn="just" defTabSz="45720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</a:pPr>
              <a:endParaRPr lang="en-US" sz="1600" baseline="33000" dirty="0">
                <a:solidFill>
                  <a:schemeClr val="accent2"/>
                </a:solidFill>
              </a:endParaRPr>
            </a:p>
          </p:txBody>
        </p:sp>
        <p:sp>
          <p:nvSpPr>
            <p:cNvPr id="69" name="TextBox 3"/>
            <p:cNvSpPr txBox="1">
              <a:spLocks noChangeArrowheads="1"/>
            </p:cNvSpPr>
            <p:nvPr/>
          </p:nvSpPr>
          <p:spPr bwMode="auto">
            <a:xfrm>
              <a:off x="3764017" y="3996870"/>
              <a:ext cx="1767052" cy="222610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indent="127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E107"/>
                </a:buClr>
                <a:buFont typeface="Wingdings" charset="0"/>
                <a:defRPr sz="3600">
                  <a:solidFill>
                    <a:schemeClr val="tx2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indent="0"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Charge collection efficiency main limitation of DNW MAPS for application in Layer0:</a:t>
              </a:r>
            </a:p>
            <a:p>
              <a:r>
                <a:rPr lang="en-US" sz="1400" dirty="0" smtClean="0">
                  <a:solidFill>
                    <a:schemeClr val="accent2"/>
                  </a:solidFill>
                </a:rPr>
                <a:t> Area </a:t>
              </a:r>
              <a:r>
                <a:rPr lang="en-US" sz="1400" dirty="0">
                  <a:solidFill>
                    <a:schemeClr val="accent2"/>
                  </a:solidFill>
                </a:rPr>
                <a:t>of </a:t>
              </a:r>
              <a:r>
                <a:rPr lang="en-US" sz="1400" dirty="0" err="1">
                  <a:solidFill>
                    <a:schemeClr val="accent2"/>
                  </a:solidFill>
                </a:rPr>
                <a:t>competive</a:t>
              </a:r>
              <a:r>
                <a:rPr lang="en-US" sz="1400" dirty="0">
                  <a:solidFill>
                    <a:schemeClr val="accent2"/>
                  </a:solidFill>
                </a:rPr>
                <a:t> </a:t>
              </a:r>
              <a:r>
                <a:rPr lang="en-US" sz="1400" dirty="0" err="1">
                  <a:solidFill>
                    <a:schemeClr val="accent2"/>
                  </a:solidFill>
                </a:rPr>
                <a:t>Nwell</a:t>
              </a:r>
              <a:r>
                <a:rPr lang="en-US" sz="1400" dirty="0">
                  <a:solidFill>
                    <a:schemeClr val="accent2"/>
                  </a:solidFill>
                </a:rPr>
                <a:t> </a:t>
              </a:r>
              <a:r>
                <a:rPr lang="en-US" sz="1400" dirty="0" err="1">
                  <a:solidFill>
                    <a:schemeClr val="accent2"/>
                  </a:solidFill>
                </a:rPr>
                <a:t>increses</a:t>
              </a:r>
              <a:r>
                <a:rPr lang="en-US" sz="1400" dirty="0">
                  <a:solidFill>
                    <a:schemeClr val="accent2"/>
                  </a:solidFill>
                </a:rPr>
                <a:t> with more complex in-pixel logic (fast readout needed)</a:t>
              </a:r>
            </a:p>
            <a:p>
              <a:r>
                <a:rPr lang="en-US" sz="1400" dirty="0" smtClean="0">
                  <a:solidFill>
                    <a:schemeClr val="accent2"/>
                  </a:solidFill>
                </a:rPr>
                <a:t> Charge </a:t>
              </a:r>
              <a:r>
                <a:rPr lang="en-US" sz="1400" dirty="0">
                  <a:solidFill>
                    <a:schemeClr val="accent2"/>
                  </a:solidFill>
                </a:rPr>
                <a:t>collection further reduced by radiation damage </a:t>
              </a:r>
            </a:p>
          </p:txBody>
        </p:sp>
      </p:grp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7010400" y="457200"/>
            <a:ext cx="2133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Ins="0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To be updated </a:t>
            </a:r>
            <a:endParaRPr lang="en-US" sz="2000" b="1" baseline="300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72" name="Picture 4" descr="inmaps 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53200" y="5029200"/>
            <a:ext cx="2392264" cy="1676400"/>
          </a:xfrm>
          <a:prstGeom prst="rect">
            <a:avLst/>
          </a:prstGeom>
          <a:noFill/>
          <a:ln/>
        </p:spPr>
      </p:pic>
      <p:sp>
        <p:nvSpPr>
          <p:cNvPr id="73" name="Rectangle 20"/>
          <p:cNvSpPr>
            <a:spLocks noChangeArrowheads="1"/>
          </p:cNvSpPr>
          <p:nvPr/>
        </p:nvSpPr>
        <p:spPr bwMode="auto">
          <a:xfrm>
            <a:off x="-2895600" y="2362200"/>
            <a:ext cx="6477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spcBef>
                <a:spcPct val="20000"/>
              </a:spcBef>
            </a:pPr>
            <a:endParaRPr lang="it-IT" sz="1600" dirty="0">
              <a:solidFill>
                <a:srgbClr val="008000"/>
              </a:solidFill>
            </a:endParaRP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038600"/>
            <a:ext cx="1300607" cy="1955800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838200"/>
            <a:ext cx="3210005" cy="3035903"/>
          </a:xfrm>
          <a:prstGeom prst="rect">
            <a:avLst/>
          </a:prstGeom>
        </p:spPr>
      </p:pic>
      <p:sp>
        <p:nvSpPr>
          <p:cNvPr id="66" name="Freccia a destra 43"/>
          <p:cNvSpPr>
            <a:spLocks noChangeArrowheads="1"/>
          </p:cNvSpPr>
          <p:nvPr/>
        </p:nvSpPr>
        <p:spPr bwMode="auto">
          <a:xfrm>
            <a:off x="5257800" y="1447800"/>
            <a:ext cx="457200" cy="304800"/>
          </a:xfrm>
          <a:prstGeom prst="rightArrow">
            <a:avLst>
              <a:gd name="adj1" fmla="val 34213"/>
              <a:gd name="adj2" fmla="val 33236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5776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plate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6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65504</TotalTime>
  <Words>3461</Words>
  <Application>Microsoft Macintosh PowerPoint</Application>
  <PresentationFormat>Letter Paper (8.5x11 in)</PresentationFormat>
  <Paragraphs>474</Paragraphs>
  <Slides>27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template</vt:lpstr>
      <vt:lpstr>KGPlot</vt:lpstr>
      <vt:lpstr>PowerPoint Presentation</vt:lpstr>
      <vt:lpstr>Outline</vt:lpstr>
      <vt:lpstr>The SuperB Project</vt:lpstr>
      <vt:lpstr>The SuperB Process </vt:lpstr>
      <vt:lpstr>The SuperB Silicon Vertex Tracker</vt:lpstr>
      <vt:lpstr>SuperB SVT Layer 0 technology options</vt:lpstr>
      <vt:lpstr>Deep Nwell (DNW) sensor concept</vt:lpstr>
      <vt:lpstr>Latest 2D generation of DNW MAPS: APSEL4D</vt:lpstr>
      <vt:lpstr>Evolution of DNW MAPS</vt:lpstr>
      <vt:lpstr>Evolving from 2D to 3D MAPS</vt:lpstr>
      <vt:lpstr>Tests of the layer with sensing electrode and analog front-end in first 3D APSEL chips</vt:lpstr>
      <vt:lpstr>Design features for next 3D devices</vt:lpstr>
      <vt:lpstr>PowerPoint Presentation</vt:lpstr>
      <vt:lpstr>New Pixel Readout Architecture Features</vt:lpstr>
      <vt:lpstr>INMAPS developments for SuperB Layer0</vt:lpstr>
      <vt:lpstr>INMAPS CELL</vt:lpstr>
      <vt:lpstr>INMAPS RESULTS: 3x3 analog matrix</vt:lpstr>
      <vt:lpstr>INMAPS 32x32 digital matrix (I)</vt:lpstr>
      <vt:lpstr>INMAPS 32x32 digital matrix (II)</vt:lpstr>
      <vt:lpstr>Investigating a discriminator problem</vt:lpstr>
      <vt:lpstr>Conclusions</vt:lpstr>
      <vt:lpstr>backup</vt:lpstr>
      <vt:lpstr>Investigating a discriminator problem (I)</vt:lpstr>
      <vt:lpstr>Investigating a discriminator problem (II)</vt:lpstr>
      <vt:lpstr>Tesbeam with irradiated MAPS - 2009</vt:lpstr>
      <vt:lpstr>Exploiting 3D integration: pixel pitch and sensor efficiency</vt:lpstr>
      <vt:lpstr>Readout electronics in a 40 x 40 mm2 3D MAPS pixel cell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rizzo</dc:creator>
  <cp:lastModifiedBy>Giuliana Rizzo</cp:lastModifiedBy>
  <cp:revision>624</cp:revision>
  <cp:lastPrinted>2012-05-14T10:36:31Z</cp:lastPrinted>
  <dcterms:created xsi:type="dcterms:W3CDTF">2007-09-04T08:36:31Z</dcterms:created>
  <dcterms:modified xsi:type="dcterms:W3CDTF">2012-05-17T09:41:04Z</dcterms:modified>
</cp:coreProperties>
</file>