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486" r:id="rId3"/>
    <p:sldId id="468" r:id="rId4"/>
    <p:sldId id="473" r:id="rId5"/>
    <p:sldId id="483" r:id="rId6"/>
    <p:sldId id="484" r:id="rId7"/>
    <p:sldId id="485" r:id="rId8"/>
    <p:sldId id="479" r:id="rId9"/>
    <p:sldId id="471" r:id="rId10"/>
    <p:sldId id="487" r:id="rId11"/>
    <p:sldId id="488" r:id="rId12"/>
  </p:sldIdLst>
  <p:sldSz cx="9144000" cy="6858000" type="overhead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FF0066"/>
    <a:srgbClr val="CC00FF"/>
    <a:srgbClr val="FFFF00"/>
    <a:srgbClr val="CC00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0" autoAdjust="0"/>
    <p:restoredTop sz="99317" autoAdjust="0"/>
  </p:normalViewPr>
  <p:slideViewPr>
    <p:cSldViewPr snapToGrid="0">
      <p:cViewPr varScale="1">
        <p:scale>
          <a:sx n="104" d="100"/>
          <a:sy n="104" d="100"/>
        </p:scale>
        <p:origin x="-816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6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5429985C-7692-444F-9500-9EC78960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9775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52975"/>
            <a:ext cx="49974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897FC265-36EB-2543-8645-87945A74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1219200"/>
            <a:ext cx="7740650" cy="11430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2590800"/>
            <a:ext cx="6334125" cy="1752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7848600" cy="457200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248400"/>
            <a:ext cx="563563" cy="3810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Arial Unicode MS" charset="0"/>
              </a:defRPr>
            </a:lvl1pPr>
          </a:lstStyle>
          <a:p>
            <a:pPr>
              <a:defRPr/>
            </a:pPr>
            <a:fld id="{92E8B5A7-CA4C-A14F-99A2-12363504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53E2A-6DE4-464F-B3F6-10ECE7D1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11138"/>
            <a:ext cx="19812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57912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1B5109-D9B0-D947-B11B-48B67D9A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B3F-80C2-3241-8195-A43F1C3D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D54D-F061-AA42-B36B-8FFE51D40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70D4-FB33-EB4E-881D-0A707D45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5CF1-D057-7E44-B49E-F4A1E10E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6B7D-889C-F44B-A0CA-C1ECAE7E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24FF-7B4E-CB40-8E2F-3C01AADA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1DDA-904A-FF40-931E-6D1D34B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7E48-3C27-1342-BCE3-0F5B8B2F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BAA45-A160-2543-817A-58D15718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39FB-3407-3149-8B22-436BA97C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AD1C-E4B9-8243-8D6F-4DE787BD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B75B-0E2E-914D-A87B-A9A1754E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B02BB-BCAF-B541-B229-8115665B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743-9AA0-BB47-8615-06CF39F1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796E59-92E3-9F4D-BCEC-5B8EBE55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37C48-1B68-4D49-A8B9-2A8474D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75D5D-04CC-CF47-B6E6-6EA6A378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450AD-D961-6844-B522-042ADF81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3EE49-AB71-1945-8C43-58E55745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univ.trieste.it/" TargetMode="External"/><Relationship Id="rId14" Type="http://schemas.openxmlformats.org/officeDocument/2006/relationships/image" Target="../media/image1.png"/><Relationship Id="rId15" Type="http://schemas.openxmlformats.org/officeDocument/2006/relationships/hyperlink" Target="http://physics.units.it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211138"/>
            <a:ext cx="7529512" cy="5722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9248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008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dirty="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00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65227-6A27-6540-B314-D07370E15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38200" y="6324600"/>
            <a:ext cx="7467600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1" name="Picture 17" descr="UNIV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87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INF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944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E6983-3974-7D44-84F9-B6F2A5AC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5E9B2-8B0E-0247-94D0-551295A2D30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05" y="1899561"/>
            <a:ext cx="7694612" cy="2486267"/>
          </a:xfrm>
          <a:ln>
            <a:noFill/>
          </a:ln>
        </p:spPr>
        <p:txBody>
          <a:bodyPr anchor="t" anchorCtr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rgbClr val="0000FF"/>
                </a:solidFill>
                <a:cs typeface="+mj-cs"/>
              </a:rPr>
              <a:t>SuperB</a:t>
            </a:r>
            <a:r>
              <a:rPr lang="en-US" sz="3600" dirty="0" smtClean="0">
                <a:solidFill>
                  <a:srgbClr val="0000FF"/>
                </a:solidFill>
                <a:cs typeface="+mj-cs"/>
              </a:rPr>
              <a:t>  SVT</a:t>
            </a:r>
            <a:br>
              <a:rPr lang="en-US" sz="3600" dirty="0" smtClean="0">
                <a:solidFill>
                  <a:srgbClr val="0000FF"/>
                </a:solidFill>
                <a:cs typeface="+mj-cs"/>
              </a:rPr>
            </a:br>
            <a:r>
              <a:rPr lang="en-US" sz="900" dirty="0" smtClean="0">
                <a:solidFill>
                  <a:srgbClr val="0000FF"/>
                </a:solidFill>
                <a:cs typeface="+mj-cs"/>
              </a:rPr>
              <a:t> </a:t>
            </a:r>
            <a:r>
              <a:rPr lang="en-US" sz="900" dirty="0" smtClean="0">
                <a:solidFill>
                  <a:srgbClr val="CC00CC"/>
                </a:solidFill>
                <a:cs typeface="+mj-cs"/>
              </a:rPr>
              <a:t/>
            </a:r>
            <a:br>
              <a:rPr lang="en-US" sz="900" dirty="0" smtClean="0">
                <a:solidFill>
                  <a:srgbClr val="CC00CC"/>
                </a:solidFill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cs typeface="+mj-cs"/>
              </a:rPr>
              <a:t>Update on Strip Parameters</a:t>
            </a:r>
            <a:br>
              <a:rPr lang="en-US" sz="3600" dirty="0" smtClean="0">
                <a:solidFill>
                  <a:schemeClr val="tx1"/>
                </a:solidFill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cs typeface="+mj-cs"/>
              </a:rPr>
              <a:t>and Layer 3 Readout Options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740" y="4144497"/>
            <a:ext cx="7864144" cy="153361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</a:rPr>
              <a:t>Irina </a:t>
            </a:r>
            <a:r>
              <a:rPr lang="en-US" sz="2000" dirty="0" err="1" smtClean="0">
                <a:solidFill>
                  <a:srgbClr val="0000FF"/>
                </a:solidFill>
              </a:rPr>
              <a:t>Rashevskaya</a:t>
            </a:r>
            <a:r>
              <a:rPr lang="en-US" sz="2000" dirty="0" smtClean="0">
                <a:solidFill>
                  <a:srgbClr val="0000FF"/>
                </a:solidFill>
              </a:rPr>
              <a:t>, Lorenzo Vitale, </a:t>
            </a:r>
            <a:r>
              <a:rPr lang="en-US" sz="2000" dirty="0" err="1" smtClean="0">
                <a:solidFill>
                  <a:srgbClr val="0000FF"/>
                </a:solidFill>
              </a:rPr>
              <a:t>Livio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Lanceri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cs typeface="+mn-cs"/>
              </a:rPr>
              <a:t>Luciano Bosisio, Erik </a:t>
            </a:r>
            <a:r>
              <a:rPr lang="en-US" sz="2000" dirty="0" err="1" smtClean="0">
                <a:solidFill>
                  <a:srgbClr val="0000FF"/>
                </a:solidFill>
                <a:cs typeface="+mn-cs"/>
              </a:rPr>
              <a:t>Vallazza</a:t>
            </a:r>
            <a:endParaRPr lang="en-US" sz="2000" dirty="0" smtClean="0">
              <a:solidFill>
                <a:srgbClr val="0000FF"/>
              </a:solidFill>
              <a:cs typeface="+mn-cs"/>
            </a:endParaRPr>
          </a:p>
          <a:p>
            <a:pPr marL="0" indent="0" algn="ctr">
              <a:spcBef>
                <a:spcPts val="1032"/>
              </a:spcBef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cs typeface="+mn-cs"/>
              </a:rPr>
              <a:t>INFN-Trieste e Università di </a:t>
            </a:r>
            <a:r>
              <a:rPr lang="en-US" sz="1800" dirty="0" smtClean="0">
                <a:solidFill>
                  <a:schemeClr val="tx1"/>
                </a:solidFill>
                <a:cs typeface="+mn-cs"/>
              </a:rPr>
              <a:t>Trieste</a:t>
            </a:r>
            <a:endParaRPr lang="en-US" sz="1800" dirty="0" smtClean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2095" y="127652"/>
            <a:ext cx="1371600" cy="129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29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88988" y="211138"/>
            <a:ext cx="7529512" cy="44659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Arial" charset="0"/>
                <a:ea typeface="ＭＳ Ｐゴシック" charset="0"/>
              </a:rPr>
              <a:t>Comparison of Layer 3 Readout Options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1" y="952459"/>
            <a:ext cx="8814266" cy="51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Outline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3662" y="1032557"/>
            <a:ext cx="8673474" cy="492640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Updated estimates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of detector parameters (sensor +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fanout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Layers 1 to 5  (Layer 0 under way…)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z-side options included: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both pairing and ganging for Layers 1 to 3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ganging only for outer Layers (4 &amp; 5)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Radiation fluences from </a:t>
            </a:r>
            <a:r>
              <a:rPr lang="en-US" dirty="0" err="1" smtClean="0">
                <a:latin typeface="Arial" charset="0"/>
                <a:ea typeface="ＭＳ Ｐゴシック" charset="0"/>
              </a:rPr>
              <a:t>Giuliana’s</a:t>
            </a:r>
            <a:r>
              <a:rPr lang="en-US" dirty="0" smtClean="0">
                <a:latin typeface="Arial" charset="0"/>
                <a:ea typeface="ＭＳ Ｐゴシック" charset="0"/>
              </a:rPr>
              <a:t> mail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marL="216000" indent="-216000">
              <a:spcBef>
                <a:spcPts val="1176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Considerations about Lorentz angles</a:t>
            </a:r>
          </a:p>
          <a:p>
            <a:pPr marL="216000" indent="-216000">
              <a:spcBef>
                <a:spcPts val="1176"/>
              </a:spcBef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Layer 3 readout options: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i="1" dirty="0" smtClean="0">
                <a:latin typeface="Arial" charset="0"/>
                <a:ea typeface="ＭＳ Ｐゴシック" charset="0"/>
              </a:rPr>
              <a:t>p</a:t>
            </a:r>
            <a:r>
              <a:rPr lang="en-US" dirty="0" smtClean="0">
                <a:latin typeface="Arial" charset="0"/>
                <a:ea typeface="ＭＳ Ｐゴシック" charset="0"/>
              </a:rPr>
              <a:t>-type strips on </a:t>
            </a:r>
            <a:r>
              <a:rPr lang="en-US" i="1" dirty="0" err="1">
                <a:ea typeface="Arial"/>
                <a:cs typeface="Arial"/>
              </a:rPr>
              <a:t>Φ</a:t>
            </a:r>
            <a:r>
              <a:rPr lang="en-US" dirty="0" smtClean="0">
                <a:latin typeface="Arial" charset="0"/>
                <a:ea typeface="ＭＳ Ｐゴシック" charset="0"/>
              </a:rPr>
              <a:t>-side (100 µm readout pitch)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i="1" dirty="0" smtClean="0">
                <a:latin typeface="Arial" charset="0"/>
                <a:ea typeface="ＭＳ Ｐゴシック" charset="0"/>
              </a:rPr>
              <a:t>n</a:t>
            </a:r>
            <a:r>
              <a:rPr lang="en-US" dirty="0" smtClean="0">
                <a:latin typeface="Arial" charset="0"/>
                <a:ea typeface="ＭＳ Ｐゴシック" charset="0"/>
              </a:rPr>
              <a:t>-</a:t>
            </a:r>
            <a:r>
              <a:rPr lang="en-US" dirty="0">
                <a:latin typeface="Arial" charset="0"/>
                <a:ea typeface="ＭＳ Ｐゴシック" charset="0"/>
              </a:rPr>
              <a:t>type strips on </a:t>
            </a:r>
            <a:r>
              <a:rPr lang="en-US" i="1" dirty="0" err="1">
                <a:ea typeface="Arial"/>
                <a:cs typeface="Arial"/>
              </a:rPr>
              <a:t>Φ</a:t>
            </a:r>
            <a:r>
              <a:rPr lang="en-US" dirty="0" smtClean="0">
                <a:latin typeface="Arial" charset="0"/>
                <a:ea typeface="ＭＳ Ｐゴシック" charset="0"/>
              </a:rPr>
              <a:t>-side (as in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BaBar</a:t>
            </a:r>
            <a:r>
              <a:rPr lang="en-US" dirty="0" smtClean="0">
                <a:latin typeface="Arial" charset="0"/>
                <a:ea typeface="ＭＳ Ｐゴシック" charset="0"/>
              </a:rPr>
              <a:t>, but readout pitch 110 µm instead of 55 µm)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Strip Parameters </a:t>
            </a:r>
            <a:r>
              <a:rPr lang="en-US" sz="2400" dirty="0">
                <a:latin typeface="Arial" charset="0"/>
                <a:ea typeface="ＭＳ Ｐゴシック" charset="0"/>
              </a:rPr>
              <a:t>for Layers 1 -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5      Φ-SIDE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848377"/>
            <a:ext cx="8251883" cy="253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Φ-SIDE  READ OUT BY  SENSOR  P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-SIDE (at 100 µm pitch)</a:t>
            </a:r>
            <a:endParaRPr lang="en-US" sz="1600" dirty="0">
              <a:latin typeface="Arial"/>
              <a:ea typeface="Arial"/>
              <a:cs typeface="Arial"/>
            </a:endParaRP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Series resistance of sensors estimated assuming 2.5 µm aluminum thickness.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Leakage currents estimated for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7.5 years of operation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(1×10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s/year)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Current damage factor  α = 2.8×10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−17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A/cm (accounts for annealing)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NO safety factor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Noise contributions from the sensor calculated assuming a simple CR-RC shaping (not CR</a:t>
            </a:r>
            <a:r>
              <a:rPr lang="en-US" sz="1600" dirty="0">
                <a:latin typeface="Arial"/>
                <a:ea typeface="Arial"/>
                <a:cs typeface="Arial"/>
              </a:rPr>
              <a:t>-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RC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2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as adopted for the preamplifier)</a:t>
            </a:r>
            <a:endParaRPr lang="en-US" sz="1600" dirty="0">
              <a:latin typeface="+mn-lt"/>
            </a:endParaRP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CC00FF"/>
                </a:solidFill>
                <a:latin typeface="+mn-lt"/>
                <a:ea typeface="Arial"/>
                <a:cs typeface="Arial"/>
              </a:rPr>
              <a:t>CAUTION</a:t>
            </a:r>
            <a:r>
              <a:rPr lang="en-US" sz="1600" dirty="0" smtClean="0">
                <a:latin typeface="+mn-lt"/>
                <a:ea typeface="Arial"/>
                <a:cs typeface="Arial"/>
              </a:rPr>
              <a:t>: Noise contribution from the front-end electronics </a:t>
            </a:r>
            <a:r>
              <a:rPr lang="en-US" sz="1600" dirty="0" smtClean="0">
                <a:solidFill>
                  <a:srgbClr val="CC00FF"/>
                </a:solidFill>
                <a:latin typeface="+mn-lt"/>
                <a:ea typeface="Arial"/>
                <a:cs typeface="Arial"/>
              </a:rPr>
              <a:t>NOT</a:t>
            </a:r>
            <a:r>
              <a:rPr lang="en-US" sz="1600" dirty="0" smtClean="0">
                <a:latin typeface="+mn-lt"/>
                <a:ea typeface="Arial"/>
                <a:cs typeface="Arial"/>
              </a:rPr>
              <a:t> included</a:t>
            </a:r>
            <a:endParaRPr lang="en-US" sz="1600" dirty="0" smtClean="0"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36" y="3508448"/>
            <a:ext cx="8713304" cy="23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15817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Strip Parameters </a:t>
            </a:r>
            <a:r>
              <a:rPr lang="en-US" sz="2400" dirty="0">
                <a:latin typeface="Arial" charset="0"/>
                <a:ea typeface="ＭＳ Ｐゴシック" charset="0"/>
              </a:rPr>
              <a:t>for Layers 1 - 5     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Z-</a:t>
            </a:r>
            <a:r>
              <a:rPr lang="en-US" sz="2400" dirty="0">
                <a:latin typeface="Arial" charset="0"/>
                <a:ea typeface="ＭＳ Ｐゴシック" charset="0"/>
              </a:rPr>
              <a:t>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189" y="827801"/>
            <a:ext cx="8251883" cy="105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Z-</a:t>
            </a:r>
            <a:r>
              <a:rPr lang="en-US" sz="1600" dirty="0">
                <a:latin typeface="Arial"/>
                <a:ea typeface="Arial"/>
                <a:cs typeface="Arial"/>
              </a:rPr>
              <a:t>SIDE  READ OUT BY  SENSOR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N-SIDE (at 110 µm pitch)</a:t>
            </a:r>
            <a:endParaRPr lang="en-US" sz="1600" dirty="0">
              <a:latin typeface="Arial"/>
              <a:ea typeface="Arial"/>
              <a:cs typeface="Arial"/>
            </a:endParaRPr>
          </a:p>
          <a:p>
            <a:pPr indent="-285750" algn="l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Leakage currents estimated for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7.5 years of operation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(1×10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s/year)</a:t>
            </a:r>
          </a:p>
          <a:p>
            <a:pPr indent="-285750" algn="l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NO safety factor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3" y="1877369"/>
            <a:ext cx="8669463" cy="42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Strip Parameters </a:t>
            </a:r>
            <a:r>
              <a:rPr lang="en-US" sz="2400" dirty="0">
                <a:latin typeface="Arial" charset="0"/>
                <a:ea typeface="ＭＳ Ｐゴシック" charset="0"/>
              </a:rPr>
              <a:t>for Layers 1 -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5      Φ-SIDE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889" y="848377"/>
            <a:ext cx="8251883" cy="191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Φ-SIDE  READ OUT BY  SENSOR  P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-SIDE (at 100 µm pitch)</a:t>
            </a:r>
            <a:endParaRPr lang="en-US" sz="1600" dirty="0">
              <a:latin typeface="Arial"/>
              <a:ea typeface="Arial"/>
              <a:cs typeface="Arial"/>
            </a:endParaRP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Leakage currents estimated for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7.5 years of operation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(1×10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s/year)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ea typeface="Arial"/>
                <a:cs typeface="Arial"/>
              </a:rPr>
              <a:t>5x safety factor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Noise contributions from the sensor calculated assuming a simple CR-RC shaping (not CR</a:t>
            </a:r>
            <a:r>
              <a:rPr lang="en-US" sz="1600" dirty="0">
                <a:latin typeface="Arial"/>
                <a:ea typeface="Arial"/>
                <a:cs typeface="Arial"/>
              </a:rPr>
              <a:t>-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RC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2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as adopted for the preamplifier)</a:t>
            </a:r>
            <a:endParaRPr lang="en-US" sz="1600" dirty="0">
              <a:latin typeface="+mn-lt"/>
            </a:endParaRP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CC00FF"/>
                </a:solidFill>
                <a:latin typeface="+mn-lt"/>
                <a:ea typeface="Arial"/>
                <a:cs typeface="Arial"/>
              </a:rPr>
              <a:t>CAUTION</a:t>
            </a:r>
            <a:r>
              <a:rPr lang="en-US" sz="1600" dirty="0" smtClean="0">
                <a:latin typeface="+mn-lt"/>
                <a:ea typeface="Arial"/>
                <a:cs typeface="Arial"/>
              </a:rPr>
              <a:t>: Noise contribution from the front-end electronics </a:t>
            </a:r>
            <a:r>
              <a:rPr lang="en-US" sz="1600" dirty="0" smtClean="0">
                <a:solidFill>
                  <a:srgbClr val="CC00FF"/>
                </a:solidFill>
                <a:latin typeface="+mn-lt"/>
                <a:ea typeface="Arial"/>
                <a:cs typeface="Arial"/>
              </a:rPr>
              <a:t>NOT</a:t>
            </a:r>
            <a:r>
              <a:rPr lang="en-US" sz="1600" dirty="0" smtClean="0">
                <a:latin typeface="+mn-lt"/>
                <a:ea typeface="Arial"/>
                <a:cs typeface="Arial"/>
              </a:rPr>
              <a:t> included</a:t>
            </a:r>
            <a:endParaRPr lang="en-US" sz="1600" dirty="0" smtClean="0">
              <a:latin typeface="Arial"/>
              <a:ea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4" y="2798567"/>
            <a:ext cx="8769792" cy="24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768" y="147776"/>
            <a:ext cx="7694612" cy="498617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</a:rPr>
              <a:t>Strip Parameters </a:t>
            </a:r>
            <a:r>
              <a:rPr lang="en-US" sz="2400" dirty="0">
                <a:latin typeface="Arial" charset="0"/>
                <a:ea typeface="ＭＳ Ｐゴシック" charset="0"/>
              </a:rPr>
              <a:t>for Layers 1 - 5     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Z-</a:t>
            </a:r>
            <a:r>
              <a:rPr lang="en-US" sz="2400" dirty="0">
                <a:latin typeface="Arial" charset="0"/>
                <a:ea typeface="ＭＳ Ｐゴシック" charset="0"/>
              </a:rPr>
              <a:t>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869" y="714399"/>
            <a:ext cx="8251883" cy="105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1600" dirty="0">
                <a:latin typeface="Arial"/>
                <a:ea typeface="Arial"/>
                <a:cs typeface="Arial"/>
              </a:rPr>
              <a:t>OPTION  A  –  LAYER 3 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Z-</a:t>
            </a:r>
            <a:r>
              <a:rPr lang="en-US" sz="1600" dirty="0">
                <a:latin typeface="Arial"/>
                <a:ea typeface="Arial"/>
                <a:cs typeface="Arial"/>
              </a:rPr>
              <a:t>SIDE  READ OUT BY  SENSOR 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N-SIDE (at 110 µm pitch)</a:t>
            </a:r>
            <a:endParaRPr lang="en-US" sz="1600" dirty="0">
              <a:latin typeface="Arial"/>
              <a:ea typeface="Arial"/>
              <a:cs typeface="Arial"/>
            </a:endParaRPr>
          </a:p>
          <a:p>
            <a:pPr indent="-285750" algn="l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latin typeface="Arial"/>
                <a:ea typeface="Arial"/>
                <a:cs typeface="Arial"/>
              </a:rPr>
              <a:t>Leakage currents estimated for </a:t>
            </a:r>
            <a:r>
              <a:rPr lang="en-US" sz="1600" dirty="0" smtClean="0">
                <a:solidFill>
                  <a:srgbClr val="CC00FF"/>
                </a:solidFill>
                <a:latin typeface="Arial"/>
                <a:ea typeface="Arial"/>
                <a:cs typeface="Arial"/>
              </a:rPr>
              <a:t>7.5 years of operation 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(1×10</a:t>
            </a:r>
            <a:r>
              <a:rPr lang="en-US" sz="1600" baseline="30000" dirty="0" smtClean="0">
                <a:latin typeface="Arial"/>
                <a:ea typeface="Arial"/>
                <a:cs typeface="Arial"/>
              </a:rPr>
              <a:t>7</a:t>
            </a:r>
            <a:r>
              <a:rPr lang="en-US" sz="1600" dirty="0" smtClean="0">
                <a:latin typeface="Arial"/>
                <a:ea typeface="Arial"/>
                <a:cs typeface="Arial"/>
              </a:rPr>
              <a:t> s/year)</a:t>
            </a:r>
          </a:p>
          <a:p>
            <a:pPr marL="180000" indent="-180000" algn="l">
              <a:lnSpc>
                <a:spcPct val="110000"/>
              </a:lnSpc>
              <a:spcBef>
                <a:spcPts val="300"/>
              </a:spcBef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5x safety factor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2" y="1733127"/>
            <a:ext cx="8724427" cy="44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5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11138"/>
            <a:ext cx="7529512" cy="446595"/>
          </a:xfrm>
        </p:spPr>
        <p:txBody>
          <a:bodyPr/>
          <a:lstStyle/>
          <a:p>
            <a:r>
              <a:rPr lang="en-US" sz="2400" dirty="0" smtClean="0"/>
              <a:t>COMMENTS ON  S/N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825" y="843815"/>
            <a:ext cx="76612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On z-side, </a:t>
            </a:r>
            <a:r>
              <a:rPr lang="en-US" sz="2000" dirty="0" smtClean="0">
                <a:solidFill>
                  <a:srgbClr val="CC00FF"/>
                </a:solidFill>
                <a:latin typeface="+mn-lt"/>
              </a:rPr>
              <a:t>pairing</a:t>
            </a:r>
            <a:r>
              <a:rPr lang="en-US" sz="2000" dirty="0" smtClean="0">
                <a:latin typeface="+mn-lt"/>
              </a:rPr>
              <a:t> gives better S/N than </a:t>
            </a:r>
            <a:r>
              <a:rPr lang="en-US" sz="2000" dirty="0" smtClean="0">
                <a:solidFill>
                  <a:srgbClr val="CC00FF"/>
                </a:solidFill>
                <a:latin typeface="+mn-lt"/>
              </a:rPr>
              <a:t>ganging</a:t>
            </a:r>
            <a:r>
              <a:rPr lang="en-US" sz="2000" dirty="0" smtClean="0">
                <a:latin typeface="+mn-lt"/>
              </a:rPr>
              <a:t> (as expected).</a:t>
            </a:r>
            <a:endParaRPr lang="en-US" sz="2000" baseline="30000" dirty="0" smtClean="0">
              <a:latin typeface="+mn-lt"/>
            </a:endParaRP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strip resistance brings an important contribution to noise. A </a:t>
            </a:r>
            <a:r>
              <a:rPr lang="en-US" sz="2000" dirty="0" smtClean="0">
                <a:solidFill>
                  <a:srgbClr val="CC00FF"/>
                </a:solidFill>
                <a:latin typeface="+mn-lt"/>
              </a:rPr>
              <a:t>metal thickness of 2.5 µm</a:t>
            </a:r>
            <a:r>
              <a:rPr lang="en-US" sz="2000" dirty="0" smtClean="0">
                <a:latin typeface="+mn-lt"/>
              </a:rPr>
              <a:t> has been assumed. (Could be further increased? Waiting for feedback from suppliers.)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Polysilicon bias resistor values could be increased to ~20 MΩ, but this may require a larger dead area at the edges, and for the high leakage currents after irradiation the </a:t>
            </a:r>
            <a:r>
              <a:rPr lang="en-US" sz="2000" dirty="0" smtClean="0">
                <a:solidFill>
                  <a:srgbClr val="CC00FF"/>
                </a:solidFill>
                <a:latin typeface="+mn-lt"/>
              </a:rPr>
              <a:t>voltage drop</a:t>
            </a:r>
            <a:r>
              <a:rPr lang="en-US" sz="2000" dirty="0" smtClean="0">
                <a:latin typeface="+mn-lt"/>
              </a:rPr>
              <a:t> is already a problem.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In evaluating the S/N ratio, we must keep in mind that there could be other possible noise contributions (the estimates have a tendency to underestimate the noise….) and that the collected charge is always less than the ‘standard’ 24 </a:t>
            </a:r>
            <a:r>
              <a:rPr lang="en-US" sz="2000" dirty="0" err="1" smtClean="0">
                <a:latin typeface="+mn-lt"/>
              </a:rPr>
              <a:t>ke</a:t>
            </a:r>
            <a:r>
              <a:rPr lang="en-US" sz="2000" dirty="0" smtClean="0">
                <a:latin typeface="+mn-lt"/>
              </a:rPr>
              <a:t>, due to angled tracks, low field </a:t>
            </a:r>
            <a:r>
              <a:rPr lang="en-US" sz="2000" dirty="0"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egions (particularly at large pitch near the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-stops), charge collected by the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-stops, ballistic deficit at short shaping times...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17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83165"/>
            <a:ext cx="7694612" cy="43959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j-cs"/>
              </a:rPr>
              <a:t>Lorentz Angle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663504"/>
            <a:ext cx="8578273" cy="5539681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field along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will displace the carrier drift direction; the angle between the drift velocity and the electric field is given by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tan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=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µ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, where the Hall mobility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µ</a:t>
            </a:r>
            <a:r>
              <a:rPr lang="en-US" sz="1800" baseline="-25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is ~ 4.5 times larger for electrons than for holes. For a 1.5 T magnetic field we get:</a:t>
            </a:r>
          </a:p>
          <a:p>
            <a:pPr lvl="1"/>
            <a:r>
              <a:rPr lang="en-US" sz="1800" i="1" dirty="0" err="1" smtClean="0"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= 14 degrees for </a:t>
            </a:r>
            <a:r>
              <a:rPr lang="en-US" sz="1800" dirty="0">
                <a:latin typeface="Arial" charset="0"/>
                <a:ea typeface="ＭＳ Ｐゴシック" charset="0"/>
              </a:rPr>
              <a:t>electrons</a:t>
            </a:r>
          </a:p>
          <a:p>
            <a:pPr lvl="1"/>
            <a:r>
              <a:rPr lang="en-US" sz="1800" i="1" dirty="0" err="1" smtClean="0"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latin typeface="Arial" charset="0"/>
                <a:ea typeface="ＭＳ Ｐゴシック" charset="0"/>
              </a:rPr>
              <a:t>p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1800" dirty="0">
                <a:latin typeface="Arial" charset="0"/>
                <a:ea typeface="ＭＳ Ｐゴシック" charset="0"/>
              </a:rPr>
              <a:t>=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3.2 degrees for </a:t>
            </a:r>
            <a:r>
              <a:rPr lang="en-US" sz="1800" dirty="0">
                <a:latin typeface="Arial" charset="0"/>
                <a:ea typeface="ＭＳ Ｐゴシック" charset="0"/>
              </a:rPr>
              <a:t>holes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 displacement will spread the collected charge in the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-</a:t>
            </a:r>
            <a:r>
              <a:rPr lang="en-US" sz="1800" i="1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plane, perpendicular to the z axis. So the 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z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readout will be unaffected (to first order) while the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clusters will be displaced and their width modified, depending on the track incidence angle. In order to minimize the effect, it would be desirable to read the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rΦ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coordinate with the hole-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collecting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p-type strips. This is our choice for Layers 4 and 5 and, in the present scheme, also for Layer 3.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However, Layers 1 and 2 will collect electrons, with a large Lorentz angle, and the inner layers (1 to 3) are arranged in a pinwheel geometry, with faces tilted by ~ ?? degrees. It is desirable to orient the faces so that the tilt angle will partially offset the Lorentz angle on Layers 1 and 2.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Then the tilt angle will add to the (smaller) Lorentz angle on Layer 3. We would reach a symmetric situation between Layers 1+2 and 3 for a tilt angle equal to (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n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– </a:t>
            </a:r>
            <a:r>
              <a:rPr lang="en-US" sz="1800" i="1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θ</a:t>
            </a:r>
            <a:r>
              <a:rPr lang="en-US" sz="1800" baseline="-250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)/2 = 5.4 degrees.</a:t>
            </a:r>
          </a:p>
        </p:txBody>
      </p:sp>
    </p:spTree>
    <p:extLst>
      <p:ext uri="{BB962C8B-B14F-4D97-AF65-F5344CB8AC3E}">
        <p14:creationId xmlns:p14="http://schemas.microsoft.com/office/powerpoint/2010/main" val="5118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988" y="211138"/>
            <a:ext cx="7529512" cy="446595"/>
          </a:xfrm>
          <a:effectLst/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Layer 3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Readout Options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- SVT TDR  Meeting -  11.05.2012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BAA45-A160-2543-817A-58D1571898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0825" y="843815"/>
            <a:ext cx="76612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choice of shifting the Layer 3 </a:t>
            </a:r>
            <a:r>
              <a:rPr lang="en-US" sz="2000" i="1" dirty="0" err="1" smtClean="0">
                <a:latin typeface="Arial" charset="0"/>
              </a:rPr>
              <a:t>Φ</a:t>
            </a:r>
            <a:r>
              <a:rPr lang="en-US" sz="2000" dirty="0" smtClean="0">
                <a:latin typeface="+mn-lt"/>
              </a:rPr>
              <a:t> readout from 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-side (as in </a:t>
            </a:r>
            <a:r>
              <a:rPr lang="en-US" sz="2000" dirty="0" err="1" smtClean="0">
                <a:latin typeface="+mn-lt"/>
              </a:rPr>
              <a:t>BaBar</a:t>
            </a:r>
            <a:r>
              <a:rPr lang="en-US" sz="2000" dirty="0" smtClean="0">
                <a:latin typeface="+mn-lt"/>
              </a:rPr>
              <a:t>, and in Layers 1,2) to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-side was driven by the need to reduce the large noise contribution from the metal strip resistance. Since we are now forced to increase the aluminum thickness by a factor of ~ 2.5 or more, the situation for Layer 3 could be reconsidered.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A first estimate of the noise contributions </a:t>
            </a:r>
            <a:r>
              <a:rPr lang="en-US" sz="2000" dirty="0">
                <a:latin typeface="+mn-lt"/>
              </a:rPr>
              <a:t>f</a:t>
            </a:r>
            <a:r>
              <a:rPr lang="en-US" sz="2000" dirty="0" smtClean="0">
                <a:latin typeface="+mn-lt"/>
              </a:rPr>
              <a:t>or Layer 3 in the two options, made with the ganging scheme on </a:t>
            </a:r>
            <a:r>
              <a:rPr lang="en-US" sz="2000" i="1" dirty="0" smtClean="0">
                <a:latin typeface="+mn-lt"/>
              </a:rPr>
              <a:t>z</a:t>
            </a:r>
            <a:r>
              <a:rPr lang="en-US" sz="2000" dirty="0" smtClean="0">
                <a:latin typeface="+mn-lt"/>
              </a:rPr>
              <a:t>-side and lower leakage currents, indicated a more symmetric situation with </a:t>
            </a:r>
            <a:r>
              <a:rPr lang="en-US" sz="2000" i="1" dirty="0" err="1">
                <a:latin typeface="+mn-lt"/>
              </a:rPr>
              <a:t>Φ</a:t>
            </a:r>
            <a:r>
              <a:rPr lang="en-US" sz="2000" dirty="0">
                <a:latin typeface="+mn-lt"/>
              </a:rPr>
              <a:t> readout </a:t>
            </a:r>
            <a:r>
              <a:rPr lang="en-US" sz="2000" dirty="0" smtClean="0">
                <a:latin typeface="+mn-lt"/>
              </a:rPr>
              <a:t>on 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side. This would have been more favorable also in consideration of the Lorentz angle.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However, with high leakage currents and by adopting a pairing </a:t>
            </a:r>
            <a:r>
              <a:rPr lang="en-US" sz="2000" dirty="0">
                <a:latin typeface="+mn-lt"/>
              </a:rPr>
              <a:t>scheme on </a:t>
            </a:r>
            <a:r>
              <a:rPr lang="en-US" sz="2000" i="1" dirty="0">
                <a:latin typeface="+mn-lt"/>
              </a:rPr>
              <a:t>z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smtClean="0">
                <a:latin typeface="+mn-lt"/>
              </a:rPr>
              <a:t>side things change, and the noise situation becomes more symmetrical with the </a:t>
            </a:r>
            <a:r>
              <a:rPr lang="en-US" sz="2000" i="1" dirty="0" err="1">
                <a:latin typeface="+mn-lt"/>
              </a:rPr>
              <a:t>Φ</a:t>
            </a:r>
            <a:r>
              <a:rPr lang="en-US" sz="2000" dirty="0">
                <a:latin typeface="+mn-lt"/>
              </a:rPr>
              <a:t> readout on </a:t>
            </a:r>
            <a:r>
              <a:rPr lang="en-US" sz="2000" i="1" dirty="0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-side.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n-lt"/>
              </a:rPr>
              <a:t>The final decision should also take into account the different performance requirements on the two sides. </a:t>
            </a:r>
          </a:p>
          <a:p>
            <a:pPr marL="180000" indent="-180000" algn="l">
              <a:spcAft>
                <a:spcPts val="600"/>
              </a:spcAft>
              <a:buFont typeface="Arial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88225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29894</TotalTime>
  <Words>1173</Words>
  <Application>Microsoft Macintosh PowerPoint</Application>
  <PresentationFormat>Overhead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Custom Design</vt:lpstr>
      <vt:lpstr>SuperB  SVT   Update on Strip Parameters and Layer 3 Readout Options</vt:lpstr>
      <vt:lpstr>Outline</vt:lpstr>
      <vt:lpstr>Strip Parameters for Layers 1 - 5      Φ-SIDE</vt:lpstr>
      <vt:lpstr>Strip Parameters for Layers 1 - 5      Z-SIDE</vt:lpstr>
      <vt:lpstr>Strip Parameters for Layers 1 - 5      Φ-SIDE</vt:lpstr>
      <vt:lpstr>Strip Parameters for Layers 1 - 5      Z-SIDE</vt:lpstr>
      <vt:lpstr>COMMENTS ON  S/N</vt:lpstr>
      <vt:lpstr>Lorentz Angle</vt:lpstr>
      <vt:lpstr>Layer 3 Readout Options</vt:lpstr>
      <vt:lpstr>PowerPoint Presentation</vt:lpstr>
    </vt:vector>
  </TitlesOfParts>
  <Company>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I.N.F.N.</dc:creator>
  <cp:lastModifiedBy>Luciano Bosisio</cp:lastModifiedBy>
  <cp:revision>773</cp:revision>
  <cp:lastPrinted>1999-04-07T04:32:36Z</cp:lastPrinted>
  <dcterms:created xsi:type="dcterms:W3CDTF">1998-11-15T17:17:08Z</dcterms:created>
  <dcterms:modified xsi:type="dcterms:W3CDTF">2012-05-11T12:28:32Z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lanceri@trieste.infn.it</vt:lpwstr>
  </property>
  <property fmtid="{D5CDD505-2E9C-101B-9397-08002B2CF9AE}" pid="8" name="HomePage">
    <vt:lpwstr>http://www.ts.infn.it/experiments/babar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Documents\BaBar slides</vt:lpwstr>
  </property>
</Properties>
</file>