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b535bef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b535bef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13000" y="889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1155CC"/>
                </a:solidFill>
              </a:rPr>
              <a:t>GEM ME0 production status</a:t>
            </a:r>
            <a:endParaRPr>
              <a:solidFill>
                <a:srgbClr val="1155CC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4362200" y="554100"/>
            <a:ext cx="4692600" cy="43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rgbClr val="E69138"/>
                </a:solidFill>
              </a:rPr>
              <a:t>Bari producion site</a:t>
            </a:r>
            <a:endParaRPr sz="1700">
              <a:solidFill>
                <a:srgbClr val="E69138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it" sz="1400"/>
              <a:t>25 modules assembled and tested up to QC5 in 2025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it" sz="1400"/>
              <a:t>25/30 modules</a:t>
            </a:r>
            <a:r>
              <a:rPr lang="it" sz="1400"/>
              <a:t> to be produced in </a:t>
            </a:r>
            <a:r>
              <a:rPr b="1" lang="it" sz="1400"/>
              <a:t>2026</a:t>
            </a:r>
            <a:endParaRPr b="1" sz="14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it" sz="1300"/>
              <a:t>reduced person power in Bari wrt last year 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it" sz="1300"/>
              <a:t>2025: 2-3 seniors; 2 postdocs; 3 PhDs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it" sz="1300"/>
              <a:t>2026: 2-3 seniors; 2 postdocs; 0.5 PhD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it" sz="1300"/>
              <a:t>plan to assemble and test one module per week starting from </a:t>
            </a:r>
            <a:r>
              <a:rPr lang="it" sz="1300"/>
              <a:t>next week –&gt; very </a:t>
            </a:r>
            <a:r>
              <a:rPr b="1" lang="it" sz="1300"/>
              <a:t>tight schedule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it" sz="1300"/>
              <a:t>box with the new kit shipped from CERN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 sz="1700">
                <a:solidFill>
                  <a:srgbClr val="E69138"/>
                </a:solidFill>
              </a:rPr>
              <a:t>CERN lab (contribution from Bari)</a:t>
            </a:r>
            <a:endParaRPr sz="1700">
              <a:solidFill>
                <a:srgbClr val="E69138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it" sz="1300"/>
              <a:t>F. Nenna for ME0 stack validation undercosmics at 904 (simil-fellow)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t" sz="1300"/>
              <a:t>L. Generoso for modules reparation and gain uniformity checks (~6 months)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t" sz="1300"/>
              <a:t>M. Franco (?) → we need to discuss withTC</a:t>
            </a:r>
            <a:endParaRPr sz="1700"/>
          </a:p>
        </p:txBody>
      </p:sp>
      <p:pic>
        <p:nvPicPr>
          <p:cNvPr id="56" name="Google Shape;56;p13" title="Screenshot 2026-02-26 alle 11.44.4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500" y="708238"/>
            <a:ext cx="3778524" cy="26171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61500" y="3371950"/>
            <a:ext cx="4195800" cy="11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E69138"/>
                </a:solidFill>
              </a:rPr>
              <a:t>General schedule</a:t>
            </a:r>
            <a:endParaRPr sz="1800">
              <a:solidFill>
                <a:srgbClr val="E69138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61500" y="3749850"/>
            <a:ext cx="4297500" cy="11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it" sz="1300">
                <a:solidFill>
                  <a:schemeClr val="dk2"/>
                </a:solidFill>
              </a:rPr>
              <a:t>ME0 module production up to end of 2026</a:t>
            </a:r>
            <a:endParaRPr sz="1300">
              <a:solidFill>
                <a:schemeClr val="dk2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it" sz="1300">
                <a:solidFill>
                  <a:schemeClr val="dk2"/>
                </a:solidFill>
              </a:rPr>
              <a:t>ME0 Stack assembly and test up to March 2027</a:t>
            </a:r>
            <a:endParaRPr sz="1300">
              <a:solidFill>
                <a:schemeClr val="dk2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it" sz="1300">
                <a:solidFill>
                  <a:schemeClr val="dk2"/>
                </a:solidFill>
              </a:rPr>
              <a:t>Prepare GE11 Refurbishment Fall 2026</a:t>
            </a:r>
            <a:endParaRPr sz="1300">
              <a:solidFill>
                <a:schemeClr val="dk2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it" sz="1300">
                <a:solidFill>
                  <a:schemeClr val="dk2"/>
                </a:solidFill>
              </a:rPr>
              <a:t>Involve construction sites in GE11 in 2027</a:t>
            </a:r>
            <a:endParaRPr sz="1300">
              <a:solidFill>
                <a:schemeClr val="dk2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Char char="●"/>
            </a:pPr>
            <a:r>
              <a:rPr lang="it" sz="1300">
                <a:solidFill>
                  <a:schemeClr val="dk2"/>
                </a:solidFill>
              </a:rPr>
              <a:t>Finish GE11 Refurbishment by June 2028</a:t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