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7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AF314-9979-CBC7-9415-D3FE80FCB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CFD38E6-9AC7-42BF-8FF0-46239707A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E52791-9D6C-701A-626E-F3505BCB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CB9F-5198-49AF-94D9-038DCB054052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0BBDDE-C897-19FA-C3FB-EA335E58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354B6C-456F-96EA-4516-3CE7AD6A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205-FAC1-43B1-BE25-3093B4E1E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34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61A84-D1B6-2BAC-0E82-3C854C2E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9F2A93-F4B1-B95B-2547-33C04E2C0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6FA230-C9F8-0046-BA4B-2DE28BAD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CB9F-5198-49AF-94D9-038DCB054052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8DCED9-3F20-2FD2-F005-BD1FEBB85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754011-D984-21C9-6416-6CD2B080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205-FAC1-43B1-BE25-3093B4E1E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3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1D1552B-1CAF-CC0F-B950-D03B9954A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0582F5-4A59-B3E0-7B4A-BBE8856E1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8AAD14-6540-DB23-B7F5-D309AC3A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CB9F-5198-49AF-94D9-038DCB054052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4C0323-973D-FA55-2DA7-51984F61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3AFBEF-8FA5-2F73-057A-2A5E7708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205-FAC1-43B1-BE25-3093B4E1E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36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04FF98-6D7C-E50E-4F57-45576598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A85732-E8A2-9980-59D1-BBFC63C9B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E9E016-FB31-5C34-659E-93D39DA5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CB9F-5198-49AF-94D9-038DCB054052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A47A92-289B-0716-9F10-5EA7A554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C5AC9B-ED80-ED36-C414-7A95C47F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205-FAC1-43B1-BE25-3093B4E1E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28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7B3BA-87C9-07A9-DB6D-544BBC23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70779D-A24B-340C-ED7F-5E6038368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B2EE03-4193-DF03-DBB6-F1B16A558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CB9F-5198-49AF-94D9-038DCB054052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03E886-79DB-C68E-D768-2FBA873D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DAE4B5-FF9C-5F1C-E3C9-74033F3C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205-FAC1-43B1-BE25-3093B4E1E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84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444141-CC55-5AC4-ABD0-6D26A9FE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83EF52-9594-D313-506F-C0299C14D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6D95E1-17E3-2584-33BF-20D6692E5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488090-7C84-5091-9FBD-BB027045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CB9F-5198-49AF-94D9-038DCB054052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6F66DE-2908-8CB9-AD82-59DCE5BB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749855-E3CC-E224-D457-DE450B3F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205-FAC1-43B1-BE25-3093B4E1E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20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FB5B5-31BE-78B1-8BC9-C5F0A4CD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38AD29-03CF-D28C-7421-62611FDC5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5B2CD5-0B30-3F5B-14C3-C765F9F67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05AA6F2-489B-E378-C97A-3A1D49BC4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E6FEDD-6A68-36A3-669D-746131168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27905F0-61CD-9B1A-79F8-3B088A34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CB9F-5198-49AF-94D9-038DCB054052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8A51D0E-1547-7F62-2ED2-8CC36823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BCFF5A2-951B-2944-6EFA-4C9CAA33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205-FAC1-43B1-BE25-3093B4E1E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57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33D88-A5AE-D14F-FB26-698BE0CD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BEC7111-B4AA-239D-2EB0-D294A26C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CB9F-5198-49AF-94D9-038DCB054052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F1976B-A12F-1F0D-92FD-42FC5D21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1F3A4F-DCFC-2DC2-3E7A-D8E61EA9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205-FAC1-43B1-BE25-3093B4E1E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73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DD4E6A-EF5C-0DDA-A581-65510491D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CB9F-5198-49AF-94D9-038DCB054052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842B58-AB07-139B-8748-CF1139E2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807D2B-C4BE-9385-7D4D-CF823C6E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205-FAC1-43B1-BE25-3093B4E1E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40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10C341-CBA9-9624-525C-592736847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9C6763-F544-31ED-6760-29DBFDE05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F89CB2-92E4-E6CD-ABB8-855D1939D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999AE6-C057-8846-23BE-D5A81A41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CB9F-5198-49AF-94D9-038DCB054052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286B64-E6D2-BDBF-DEB5-F823B65A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779BB8-2BD7-3600-AC07-44959972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205-FAC1-43B1-BE25-3093B4E1E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9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ECD7BA-A662-7498-0B77-A5770C9F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1DB2DF4-EDFB-FC90-89C4-E30C8EC75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E24B3B-07FA-6CBC-EF74-7DD83CDA8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9CBE9A1-4F22-B78D-427D-64A1B0D2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CB9F-5198-49AF-94D9-038DCB054052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A5F213-D90C-C44A-A8C0-649C21B8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DB24CE-BFDD-7D5E-593C-8C696EC7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205-FAC1-43B1-BE25-3093B4E1E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52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7C124AA-A165-0774-0073-8AAD4976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E1F2AF-2D65-A482-1311-A44211BF3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CFF71A-9080-9867-3A3F-269872CDF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95CB9F-5198-49AF-94D9-038DCB054052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D8D696-5330-E0D6-CF60-2D37EAD89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DEBAEA-343C-330E-4827-ADC5E9503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41F205-FAC1-43B1-BE25-3093B4E1E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4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9" descr="Table&#10;&#10;Description automatically generated">
            <a:extLst>
              <a:ext uri="{FF2B5EF4-FFF2-40B4-BE49-F238E27FC236}">
                <a16:creationId xmlns:a16="http://schemas.microsoft.com/office/drawing/2014/main" id="{4C4D2764-54C6-CCF8-404F-1D83D9DC4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r="2896" b="48569"/>
          <a:stretch/>
        </p:blipFill>
        <p:spPr>
          <a:xfrm>
            <a:off x="6113888" y="3074840"/>
            <a:ext cx="5812768" cy="3555094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44EEB9A6-BDD7-9348-5249-256136B891D4}"/>
              </a:ext>
            </a:extLst>
          </p:cNvPr>
          <p:cNvSpPr/>
          <p:nvPr/>
        </p:nvSpPr>
        <p:spPr>
          <a:xfrm>
            <a:off x="6925456" y="3276600"/>
            <a:ext cx="586594" cy="3334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6" name="Content Placeholder 4" descr="A graph and a diagram of a ray of light&#10;&#10;Description automatically generated">
            <a:extLst>
              <a:ext uri="{FF2B5EF4-FFF2-40B4-BE49-F238E27FC236}">
                <a16:creationId xmlns:a16="http://schemas.microsoft.com/office/drawing/2014/main" id="{6AA0A75A-36D8-D1B3-C4FC-477803BE7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34"/>
          <a:stretch>
            <a:fillRect/>
          </a:stretch>
        </p:blipFill>
        <p:spPr>
          <a:xfrm>
            <a:off x="6047950" y="782557"/>
            <a:ext cx="5878706" cy="2362599"/>
          </a:xfrm>
          <a:prstGeom prst="rect">
            <a:avLst/>
          </a:prstGeom>
        </p:spPr>
      </p:pic>
      <p:sp>
        <p:nvSpPr>
          <p:cNvPr id="4" name="Rettangolo 6">
            <a:extLst>
              <a:ext uri="{FF2B5EF4-FFF2-40B4-BE49-F238E27FC236}">
                <a16:creationId xmlns:a16="http://schemas.microsoft.com/office/drawing/2014/main" id="{72A72160-BEFE-BEE0-215F-31FC92B65FBF}"/>
              </a:ext>
            </a:extLst>
          </p:cNvPr>
          <p:cNvSpPr/>
          <p:nvPr/>
        </p:nvSpPr>
        <p:spPr>
          <a:xfrm>
            <a:off x="1" y="1"/>
            <a:ext cx="8423564" cy="51261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7">
            <a:extLst>
              <a:ext uri="{FF2B5EF4-FFF2-40B4-BE49-F238E27FC236}">
                <a16:creationId xmlns:a16="http://schemas.microsoft.com/office/drawing/2014/main" id="{CDB95B43-70FD-1048-3058-D533B3D66E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8832" r="1573" b="30255"/>
          <a:stretch/>
        </p:blipFill>
        <p:spPr>
          <a:xfrm>
            <a:off x="10134859" y="0"/>
            <a:ext cx="1921574" cy="662940"/>
          </a:xfrm>
          <a:prstGeom prst="rect">
            <a:avLst/>
          </a:prstGeom>
          <a:ln w="19050">
            <a:noFill/>
          </a:ln>
        </p:spPr>
      </p:pic>
      <p:pic>
        <p:nvPicPr>
          <p:cNvPr id="6" name="Picture 425" descr="http://www.lnf.infn.it/logo/logo_infn_lnf_1_sigla_lnf.png">
            <a:extLst>
              <a:ext uri="{FF2B5EF4-FFF2-40B4-BE49-F238E27FC236}">
                <a16:creationId xmlns:a16="http://schemas.microsoft.com/office/drawing/2014/main" id="{23B59796-74DD-4D39-93F9-693FD5256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80" y="26110"/>
            <a:ext cx="880581" cy="5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EBF83CEA-F72A-3DC0-72DB-E9BFB2199972}"/>
              </a:ext>
            </a:extLst>
          </p:cNvPr>
          <p:cNvSpPr txBox="1"/>
          <p:nvPr/>
        </p:nvSpPr>
        <p:spPr>
          <a:xfrm>
            <a:off x="336526" y="-5301"/>
            <a:ext cx="6588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Spectroscopic analysis procedure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B375452-F6A4-FD0D-C401-29F25D2AAF08}"/>
              </a:ext>
            </a:extLst>
          </p:cNvPr>
          <p:cNvSpPr txBox="1"/>
          <p:nvPr/>
        </p:nvSpPr>
        <p:spPr>
          <a:xfrm>
            <a:off x="473007" y="843385"/>
            <a:ext cx="5330810" cy="92333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Import “.</a:t>
            </a:r>
            <a:r>
              <a:rPr lang="en-US" dirty="0" err="1">
                <a:cs typeface="Calibri"/>
              </a:rPr>
              <a:t>sif</a:t>
            </a:r>
            <a:r>
              <a:rPr lang="en-US" dirty="0">
                <a:cs typeface="Calibri"/>
              </a:rPr>
              <a:t>” files, each containing a stack of 50 spectral images for a given delay (use the </a:t>
            </a:r>
            <a:r>
              <a:rPr lang="en-US" dirty="0" err="1">
                <a:cs typeface="Calibri"/>
              </a:rPr>
              <a:t>sif_parser</a:t>
            </a:r>
            <a:r>
              <a:rPr lang="en-US" dirty="0">
                <a:cs typeface="Calibri"/>
              </a:rPr>
              <a:t> module for python)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65982FC-45D5-D99E-B46A-E0DFD20DA6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76" y="4843463"/>
            <a:ext cx="3452598" cy="71499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65B26C71-1EA0-ABA3-3741-A2DFE252EDBF}"/>
                  </a:ext>
                </a:extLst>
              </p:cNvPr>
              <p:cNvSpPr txBox="1"/>
              <p:nvPr/>
            </p:nvSpPr>
            <p:spPr>
              <a:xfrm>
                <a:off x="469141" y="1908096"/>
                <a:ext cx="5608972" cy="2042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Calibri"/>
                  </a:rPr>
                  <a:t>For each of the 50 spectral images, perform a Lorentzian fit of the hydrogen spectral line at each row of the image: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cs typeface="Calibri"/>
                  </a:rPr>
                  <a:t>From the Lorentzian fit, determine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b>
                    </m:sSub>
                    <m:r>
                      <a:rPr lang="it-I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cs typeface="Calibri"/>
                  </a:rPr>
                  <a:t> (FWHM) in pixels and multiply by a factor of 0.1394 </a:t>
                </a:r>
                <a:r>
                  <a:rPr lang="it-IT" sz="1600" dirty="0"/>
                  <a:t>Å/pixel (</a:t>
                </a:r>
                <a:r>
                  <a:rPr lang="en-GB" sz="1600" noProof="0" dirty="0"/>
                  <a:t>calibration of the spectrometer grating</a:t>
                </a:r>
                <a:r>
                  <a:rPr lang="it-IT" sz="1600" dirty="0"/>
                  <a:t>) to compute the </a:t>
                </a:r>
                <a:r>
                  <a:rPr lang="it-IT" sz="1600" dirty="0" err="1"/>
                  <a:t>spectral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linewidth</a:t>
                </a:r>
                <a:r>
                  <a:rPr lang="it-IT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b>
                    </m:sSub>
                    <m:r>
                      <a:rPr lang="it-IT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it-IT" sz="1600"/>
                      <m:t>Å</m:t>
                    </m:r>
                    <m:r>
                      <m:rPr>
                        <m:nor/>
                      </m:rPr>
                      <a:rPr lang="it-IT" sz="1600" b="0" i="0" smtClean="0"/>
                      <m:t>]</m:t>
                    </m:r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65B26C71-1EA0-ABA3-3741-A2DFE252E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41" y="1908096"/>
                <a:ext cx="5608972" cy="2042932"/>
              </a:xfrm>
              <a:prstGeom prst="rect">
                <a:avLst/>
              </a:prstGeom>
              <a:blipFill>
                <a:blip r:embed="rId7"/>
                <a:stretch>
                  <a:fillRect l="-761" t="-1194" b="-20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uppo 44">
            <a:extLst>
              <a:ext uri="{FF2B5EF4-FFF2-40B4-BE49-F238E27FC236}">
                <a16:creationId xmlns:a16="http://schemas.microsoft.com/office/drawing/2014/main" id="{F731CEBB-575E-E1D9-41A7-1762F40DE7E3}"/>
              </a:ext>
            </a:extLst>
          </p:cNvPr>
          <p:cNvGrpSpPr/>
          <p:nvPr/>
        </p:nvGrpSpPr>
        <p:grpSpPr>
          <a:xfrm>
            <a:off x="6126588" y="3378042"/>
            <a:ext cx="5618984" cy="3146099"/>
            <a:chOff x="6126588" y="3416142"/>
            <a:chExt cx="5618984" cy="3146099"/>
          </a:xfrm>
        </p:grpSpPr>
        <p:pic>
          <p:nvPicPr>
            <p:cNvPr id="20" name="Picture 11" descr="A diagram of a ray of light&#10;&#10;Description automatically generated">
              <a:extLst>
                <a:ext uri="{FF2B5EF4-FFF2-40B4-BE49-F238E27FC236}">
                  <a16:creationId xmlns:a16="http://schemas.microsoft.com/office/drawing/2014/main" id="{ED0B6C22-07FB-541F-E1C0-0E6EBD4F2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3" t="43438" b="5887"/>
            <a:stretch>
              <a:fillRect/>
            </a:stretch>
          </p:blipFill>
          <p:spPr>
            <a:xfrm>
              <a:off x="6126588" y="3416142"/>
              <a:ext cx="5618984" cy="2733833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9B27A6A6-1A2A-CE47-45FF-69939A10C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89" t="86764" r="66955" b="8831"/>
            <a:stretch>
              <a:fillRect/>
            </a:stretch>
          </p:blipFill>
          <p:spPr>
            <a:xfrm>
              <a:off x="6715125" y="6146422"/>
              <a:ext cx="300038" cy="168705"/>
            </a:xfrm>
            <a:prstGeom prst="rect">
              <a:avLst/>
            </a:prstGeom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6BBA5B3B-E872-882C-EBA2-D8682D3BB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36" t="86764" r="55630" b="9257"/>
            <a:stretch>
              <a:fillRect/>
            </a:stretch>
          </p:blipFill>
          <p:spPr>
            <a:xfrm>
              <a:off x="7510970" y="6141823"/>
              <a:ext cx="323851" cy="152400"/>
            </a:xfrm>
            <a:prstGeom prst="rect">
              <a:avLst/>
            </a:prstGeom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3E18D16F-BBD0-315D-D93A-4B688CAB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82" t="86764" r="45286" b="9257"/>
            <a:stretch>
              <a:fillRect/>
            </a:stretch>
          </p:blipFill>
          <p:spPr>
            <a:xfrm>
              <a:off x="8292646" y="6141823"/>
              <a:ext cx="304801" cy="152400"/>
            </a:xfrm>
            <a:prstGeom prst="rect">
              <a:avLst/>
            </a:prstGeom>
          </p:spPr>
        </p:pic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8F791C1B-3359-3701-A37B-32D0D40F5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07" t="86977" r="34263" b="9256"/>
            <a:stretch>
              <a:fillRect/>
            </a:stretch>
          </p:blipFill>
          <p:spPr>
            <a:xfrm>
              <a:off x="9090620" y="6153898"/>
              <a:ext cx="285750" cy="144248"/>
            </a:xfrm>
            <a:prstGeom prst="rect">
              <a:avLst/>
            </a:prstGeom>
          </p:spPr>
        </p:pic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C7A107F8-A070-5668-F6F2-CAD9AF8D9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05" t="86764" r="23316" b="9257"/>
            <a:stretch>
              <a:fillRect/>
            </a:stretch>
          </p:blipFill>
          <p:spPr>
            <a:xfrm>
              <a:off x="9899792" y="6141823"/>
              <a:ext cx="276225" cy="152400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040C2337-7136-2A1C-6D79-CB9836209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02" t="86977" r="12292" b="9256"/>
            <a:stretch>
              <a:fillRect/>
            </a:stretch>
          </p:blipFill>
          <p:spPr>
            <a:xfrm>
              <a:off x="10664426" y="6149975"/>
              <a:ext cx="290514" cy="144248"/>
            </a:xfrm>
            <a:prstGeom prst="rect">
              <a:avLst/>
            </a:prstGeom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93E2A6C8-73E0-FEB9-CF83-30DE51F77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60" t="86973" r="1561" b="9794"/>
            <a:stretch>
              <a:fillRect/>
            </a:stretch>
          </p:blipFill>
          <p:spPr>
            <a:xfrm>
              <a:off x="11442768" y="6141823"/>
              <a:ext cx="276225" cy="123825"/>
            </a:xfrm>
            <a:prstGeom prst="rect">
              <a:avLst/>
            </a:prstGeom>
          </p:spPr>
        </p:pic>
        <p:pic>
          <p:nvPicPr>
            <p:cNvPr id="35" name="Picture 11" descr="A diagram of a ray of light&#10;&#10;Description automatically generated">
              <a:extLst>
                <a:ext uri="{FF2B5EF4-FFF2-40B4-BE49-F238E27FC236}">
                  <a16:creationId xmlns:a16="http://schemas.microsoft.com/office/drawing/2014/main" id="{EED8CFBA-32FF-412B-D02F-37C9D1182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4" t="71835" r="91700" b="20503"/>
            <a:stretch>
              <a:fillRect/>
            </a:stretch>
          </p:blipFill>
          <p:spPr>
            <a:xfrm rot="5400000">
              <a:off x="9494705" y="6267232"/>
              <a:ext cx="176674" cy="413344"/>
            </a:xfrm>
            <a:prstGeom prst="rect">
              <a:avLst/>
            </a:prstGeom>
          </p:spPr>
        </p:pic>
        <p:cxnSp>
          <p:nvCxnSpPr>
            <p:cNvPr id="39" name="Connettore 2 38">
              <a:extLst>
                <a:ext uri="{FF2B5EF4-FFF2-40B4-BE49-F238E27FC236}">
                  <a16:creationId xmlns:a16="http://schemas.microsoft.com/office/drawing/2014/main" id="{C9B90A83-6C31-8A0B-A5E9-B78E8BA748AA}"/>
                </a:ext>
              </a:extLst>
            </p:cNvPr>
            <p:cNvCxnSpPr>
              <a:cxnSpLocks/>
            </p:cNvCxnSpPr>
            <p:nvPr/>
          </p:nvCxnSpPr>
          <p:spPr>
            <a:xfrm>
              <a:off x="9301163" y="4843463"/>
              <a:ext cx="59862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D5CCBC75-8526-4900-F9C3-A932C1D2D594}"/>
                    </a:ext>
                  </a:extLst>
                </p:cNvPr>
                <p:cNvSpPr txBox="1"/>
                <p:nvPr/>
              </p:nvSpPr>
              <p:spPr>
                <a:xfrm>
                  <a:off x="9899792" y="4587632"/>
                  <a:ext cx="895350" cy="3942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it-IT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it-IT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D5CCBC75-8526-4900-F9C3-A932C1D2D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9792" y="4587632"/>
                  <a:ext cx="895350" cy="394210"/>
                </a:xfrm>
                <a:prstGeom prst="rect">
                  <a:avLst/>
                </a:prstGeom>
                <a:blipFill>
                  <a:blip r:embed="rId10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B64EAE3F-3286-AB76-63CA-4EA70F008578}"/>
                  </a:ext>
                </a:extLst>
              </p:cNvPr>
              <p:cNvSpPr txBox="1"/>
              <p:nvPr/>
            </p:nvSpPr>
            <p:spPr>
              <a:xfrm>
                <a:off x="470304" y="3906065"/>
                <a:ext cx="4994165" cy="2897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cs typeface="Calibri"/>
                  </a:rPr>
                  <a:t>Given the measured </a:t>
                </a:r>
                <a:r>
                  <a:rPr lang="it-IT" sz="1600" dirty="0" err="1"/>
                  <a:t>spectral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linewidth</a:t>
                </a:r>
                <a:r>
                  <a:rPr lang="it-IT" sz="1600" dirty="0"/>
                  <a:t>, </a:t>
                </a:r>
                <a:r>
                  <a:rPr lang="it-IT" sz="1600" dirty="0" err="1"/>
                  <a:t>retrieve</a:t>
                </a:r>
                <a:r>
                  <a:rPr lang="it-IT" sz="1600" dirty="0"/>
                  <a:t> the electron plasma </a:t>
                </a:r>
                <a:r>
                  <a:rPr lang="it-IT" sz="1600" dirty="0" err="1"/>
                  <a:t>density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according</a:t>
                </a:r>
                <a:r>
                  <a:rPr lang="it-IT" sz="1600" dirty="0"/>
                  <a:t> to:</a:t>
                </a:r>
              </a:p>
              <a:p>
                <a:pPr lvl="1">
                  <a:spcAft>
                    <a:spcPts val="600"/>
                  </a:spcAft>
                </a:pPr>
                <a:endParaRPr lang="it-IT" sz="1600" dirty="0">
                  <a:cs typeface="Calibri"/>
                </a:endParaRPr>
              </a:p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endParaRPr lang="it-IT" sz="1600" dirty="0">
                  <a:cs typeface="Calibri"/>
                </a:endParaRPr>
              </a:p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endParaRPr lang="it-IT" sz="1600" dirty="0">
                  <a:cs typeface="Calibri"/>
                </a:endParaRPr>
              </a:p>
              <a:p>
                <a:pPr marL="800100" lvl="1" indent="-342900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HK" sz="1600" noProof="0" dirty="0">
                    <a:cs typeface="Calibri"/>
                  </a:rPr>
                  <a:t>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6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6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HK" sz="16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b>
                    </m:sSub>
                    <m:r>
                      <a:rPr lang="en-HK" sz="16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HK" sz="1600" noProof="0" smtClean="0"/>
                      <m:t>Å</m:t>
                    </m:r>
                    <m:r>
                      <m:rPr>
                        <m:nor/>
                      </m:rPr>
                      <a:rPr lang="en-HK" sz="1600" b="0" i="0" noProof="0" smtClean="0"/>
                      <m:t>]</m:t>
                    </m:r>
                  </m:oMath>
                </a14:m>
                <a:r>
                  <a:rPr lang="en-HK" sz="1600" noProof="0" dirty="0"/>
                  <a:t> is tabulated as a function of the plasma temperature and density for a specific</a:t>
                </a:r>
                <a:r>
                  <a:rPr lang="en-HK" sz="1600" dirty="0"/>
                  <a:t> spectral line (in our case Balmer Alpha at 656 nm).</a:t>
                </a:r>
                <a:endParaRPr lang="en-US" sz="1600" dirty="0">
                  <a:cs typeface="Calibri"/>
                </a:endParaRPr>
              </a:p>
            </p:txBody>
          </p:sp>
        </mc:Choice>
        <mc:Fallback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B64EAE3F-3286-AB76-63CA-4EA70F008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04" y="3906065"/>
                <a:ext cx="4994165" cy="2897973"/>
              </a:xfrm>
              <a:prstGeom prst="rect">
                <a:avLst/>
              </a:prstGeom>
              <a:blipFill>
                <a:blip r:embed="rId11"/>
                <a:stretch>
                  <a:fillRect t="-632" b="-18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445D27C2-01B4-8FD2-6803-5008DE139CF7}"/>
              </a:ext>
            </a:extLst>
          </p:cNvPr>
          <p:cNvCxnSpPr>
            <a:cxnSpLocks/>
          </p:cNvCxnSpPr>
          <p:nvPr/>
        </p:nvCxnSpPr>
        <p:spPr>
          <a:xfrm>
            <a:off x="8845550" y="1856348"/>
            <a:ext cx="530820" cy="22829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Immagine 47">
            <a:extLst>
              <a:ext uri="{FF2B5EF4-FFF2-40B4-BE49-F238E27FC236}">
                <a16:creationId xmlns:a16="http://schemas.microsoft.com/office/drawing/2014/main" id="{BF715C02-AC69-7646-E80F-5E46BE3A89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01" y="5030344"/>
            <a:ext cx="376361" cy="341234"/>
          </a:xfrm>
          <a:prstGeom prst="rect">
            <a:avLst/>
          </a:prstGeom>
        </p:spPr>
      </p:pic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1BBF51B7-6BEC-602B-68E1-41F64F87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49" y="6480789"/>
            <a:ext cx="355023" cy="365125"/>
          </a:xfrm>
        </p:spPr>
        <p:txBody>
          <a:bodyPr/>
          <a:lstStyle/>
          <a:p>
            <a:fld id="{3A3A6714-3D1F-4857-9904-D935B84167FA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9BE3FDAF-A174-FB60-09D6-494ED66247B0}"/>
              </a:ext>
            </a:extLst>
          </p:cNvPr>
          <p:cNvSpPr txBox="1">
            <a:spLocks/>
          </p:cNvSpPr>
          <p:nvPr/>
        </p:nvSpPr>
        <p:spPr>
          <a:xfrm>
            <a:off x="8547100" y="6480789"/>
            <a:ext cx="2952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lucio.crincoli@lnf.infn.it</a:t>
            </a:r>
          </a:p>
        </p:txBody>
      </p:sp>
    </p:spTree>
    <p:extLst>
      <p:ext uri="{BB962C8B-B14F-4D97-AF65-F5344CB8AC3E}">
        <p14:creationId xmlns:p14="http://schemas.microsoft.com/office/powerpoint/2010/main" val="23431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DE4E8-59C5-997F-A553-9EC1ADB9A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9" descr="Table&#10;&#10;Description automatically generated">
            <a:extLst>
              <a:ext uri="{FF2B5EF4-FFF2-40B4-BE49-F238E27FC236}">
                <a16:creationId xmlns:a16="http://schemas.microsoft.com/office/drawing/2014/main" id="{CF419A3B-EC57-02EA-5D10-E54E40D2E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r="2896" b="48569"/>
          <a:stretch/>
        </p:blipFill>
        <p:spPr>
          <a:xfrm>
            <a:off x="6113888" y="1525440"/>
            <a:ext cx="5812768" cy="3555094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CEFDE96D-1B84-8140-8B9B-E6785B2CD113}"/>
              </a:ext>
            </a:extLst>
          </p:cNvPr>
          <p:cNvSpPr/>
          <p:nvPr/>
        </p:nvSpPr>
        <p:spPr>
          <a:xfrm>
            <a:off x="6925456" y="1727200"/>
            <a:ext cx="586594" cy="3334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6">
            <a:extLst>
              <a:ext uri="{FF2B5EF4-FFF2-40B4-BE49-F238E27FC236}">
                <a16:creationId xmlns:a16="http://schemas.microsoft.com/office/drawing/2014/main" id="{3C242A51-E862-1F82-F661-1D72E5F51EC6}"/>
              </a:ext>
            </a:extLst>
          </p:cNvPr>
          <p:cNvSpPr/>
          <p:nvPr/>
        </p:nvSpPr>
        <p:spPr>
          <a:xfrm>
            <a:off x="1" y="1"/>
            <a:ext cx="8423564" cy="51261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7">
            <a:extLst>
              <a:ext uri="{FF2B5EF4-FFF2-40B4-BE49-F238E27FC236}">
                <a16:creationId xmlns:a16="http://schemas.microsoft.com/office/drawing/2014/main" id="{E61C0932-A224-1A03-1B4B-56658A2AE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8832" r="1573" b="30255"/>
          <a:stretch/>
        </p:blipFill>
        <p:spPr>
          <a:xfrm>
            <a:off x="10134859" y="0"/>
            <a:ext cx="1921574" cy="662940"/>
          </a:xfrm>
          <a:prstGeom prst="rect">
            <a:avLst/>
          </a:prstGeom>
          <a:ln w="19050">
            <a:noFill/>
          </a:ln>
        </p:spPr>
      </p:pic>
      <p:pic>
        <p:nvPicPr>
          <p:cNvPr id="6" name="Picture 425" descr="http://www.lnf.infn.it/logo/logo_infn_lnf_1_sigla_lnf.png">
            <a:extLst>
              <a:ext uri="{FF2B5EF4-FFF2-40B4-BE49-F238E27FC236}">
                <a16:creationId xmlns:a16="http://schemas.microsoft.com/office/drawing/2014/main" id="{1D3DA7D2-6AF7-6567-E95C-A147B1EA5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80" y="26110"/>
            <a:ext cx="880581" cy="5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AA46DB57-9ED3-4B85-5591-A20FA1C7E054}"/>
              </a:ext>
            </a:extLst>
          </p:cNvPr>
          <p:cNvSpPr txBox="1"/>
          <p:nvPr/>
        </p:nvSpPr>
        <p:spPr>
          <a:xfrm>
            <a:off x="336526" y="-5301"/>
            <a:ext cx="6588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Spectroscopic analysis procedure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12">
                <a:extLst>
                  <a:ext uri="{FF2B5EF4-FFF2-40B4-BE49-F238E27FC236}">
                    <a16:creationId xmlns:a16="http://schemas.microsoft.com/office/drawing/2014/main" id="{1A231C65-AB76-9E62-D593-8D59B19BAEC1}"/>
                  </a:ext>
                </a:extLst>
              </p:cNvPr>
              <p:cNvSpPr txBox="1"/>
              <p:nvPr/>
            </p:nvSpPr>
            <p:spPr>
              <a:xfrm>
                <a:off x="473006" y="843385"/>
                <a:ext cx="5640882" cy="5112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Calibri"/>
                  </a:rPr>
                  <a:t>The table reports T as the plasma temperature in units of 1000 K (for instance, T = 30 means 30000 K), and P as the power of the plasma density (P = 17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Calibri"/>
                          </a:rPr>
                          <m:t>𝑁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Calibri"/>
                          </a:rPr>
                          <m:t>𝑒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Calibri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cs typeface="Calibri"/>
                          </a:rPr>
                          <m:t>17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Calibri"/>
                          </a:rPr>
                          <m:t>𝑐𝑚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cs typeface="Calibri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>
                    <a:cs typeface="Calibri"/>
                  </a:rPr>
                  <a:t>).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Calibri"/>
                  </a:rPr>
                  <a:t>To retrieve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HK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US" dirty="0">
                    <a:cs typeface="Calibri"/>
                  </a:rPr>
                  <a:t>, you have to assume a reasonable plasma density (P = 17 is acceptable) and estimate the plasma temperature through the following: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dirty="0">
                  <a:cs typeface="Calibri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dirty="0">
                  <a:cs typeface="Calibri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dirty="0">
                  <a:cs typeface="Calibri"/>
                </a:endParaRPr>
              </a:p>
              <a:p>
                <a:pPr marL="342900" indent="-342900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dirty="0">
                    <a:cs typeface="Calibri"/>
                  </a:rPr>
                  <a:t>in which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Calibri"/>
                      </a:rPr>
                      <m:t>𝐼</m:t>
                    </m:r>
                  </m:oMath>
                </a14:m>
                <a:r>
                  <a:rPr lang="en-US" dirty="0">
                    <a:cs typeface="Calibri"/>
                  </a:rPr>
                  <a:t> is the discharge current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Calibri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cs typeface="Calibri"/>
                  </a:rPr>
                  <a:t> the capillary radius (in our case 0.5 kA and 1 mm)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Calibri"/>
                  </a:rPr>
                  <a:t>Hence, after computing the plasma temperature in [eV], you have to convert it to [K] and then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HK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US" dirty="0">
                    <a:cs typeface="Calibri"/>
                  </a:rPr>
                  <a:t> by interpolation between the tabulated values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dirty="0">
                  <a:cs typeface="Calibri"/>
                </a:endParaRPr>
              </a:p>
            </p:txBody>
          </p:sp>
        </mc:Choice>
        <mc:Fallback>
          <p:sp>
            <p:nvSpPr>
              <p:cNvPr id="8" name="TextBox 12">
                <a:extLst>
                  <a:ext uri="{FF2B5EF4-FFF2-40B4-BE49-F238E27FC236}">
                    <a16:creationId xmlns:a16="http://schemas.microsoft.com/office/drawing/2014/main" id="{1A231C65-AB76-9E62-D593-8D59B19BA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06" y="843385"/>
                <a:ext cx="5640882" cy="5112682"/>
              </a:xfrm>
              <a:prstGeom prst="rect">
                <a:avLst/>
              </a:prstGeom>
              <a:blipFill>
                <a:blip r:embed="rId5"/>
                <a:stretch>
                  <a:fillRect l="-757" t="-477" r="-12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1C5397FC-5EF5-2536-3387-074C4B85A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65" y="3070613"/>
            <a:ext cx="2628820" cy="70944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A40378A-754A-F0F8-0DE6-E12216CE82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273" y="3233762"/>
            <a:ext cx="432313" cy="390476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C6D613DE-1310-E304-78A5-C879D645F59C}"/>
              </a:ext>
            </a:extLst>
          </p:cNvPr>
          <p:cNvSpPr/>
          <p:nvPr/>
        </p:nvSpPr>
        <p:spPr>
          <a:xfrm>
            <a:off x="6241867" y="1760538"/>
            <a:ext cx="586594" cy="207168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B0A08B2-645A-3B66-D6E1-50D19CE8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49" y="6480789"/>
            <a:ext cx="355023" cy="365125"/>
          </a:xfrm>
        </p:spPr>
        <p:txBody>
          <a:bodyPr/>
          <a:lstStyle/>
          <a:p>
            <a:fld id="{3A3A6714-3D1F-4857-9904-D935B84167F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4CDAD00-328D-D9C5-7AC9-3A1832B4025E}"/>
              </a:ext>
            </a:extLst>
          </p:cNvPr>
          <p:cNvSpPr txBox="1">
            <a:spLocks/>
          </p:cNvSpPr>
          <p:nvPr/>
        </p:nvSpPr>
        <p:spPr>
          <a:xfrm>
            <a:off x="8547100" y="6480789"/>
            <a:ext cx="2952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lucio.crincoli@lnf.infn.it</a:t>
            </a:r>
          </a:p>
        </p:txBody>
      </p:sp>
    </p:spTree>
    <p:extLst>
      <p:ext uri="{BB962C8B-B14F-4D97-AF65-F5344CB8AC3E}">
        <p14:creationId xmlns:p14="http://schemas.microsoft.com/office/powerpoint/2010/main" val="18940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20314-1E41-C7AB-ADC5-818F36C1D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>
            <a:extLst>
              <a:ext uri="{FF2B5EF4-FFF2-40B4-BE49-F238E27FC236}">
                <a16:creationId xmlns:a16="http://schemas.microsoft.com/office/drawing/2014/main" id="{A198B404-F442-9D7D-086B-BCACD47F9E67}"/>
              </a:ext>
            </a:extLst>
          </p:cNvPr>
          <p:cNvSpPr/>
          <p:nvPr/>
        </p:nvSpPr>
        <p:spPr>
          <a:xfrm>
            <a:off x="1" y="1"/>
            <a:ext cx="8423564" cy="51261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7">
            <a:extLst>
              <a:ext uri="{FF2B5EF4-FFF2-40B4-BE49-F238E27FC236}">
                <a16:creationId xmlns:a16="http://schemas.microsoft.com/office/drawing/2014/main" id="{1370C656-36F4-D30B-3B03-433FF173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8832" r="1573" b="30255"/>
          <a:stretch/>
        </p:blipFill>
        <p:spPr>
          <a:xfrm>
            <a:off x="10134859" y="0"/>
            <a:ext cx="1921574" cy="662940"/>
          </a:xfrm>
          <a:prstGeom prst="rect">
            <a:avLst/>
          </a:prstGeom>
          <a:ln w="19050">
            <a:noFill/>
          </a:ln>
        </p:spPr>
      </p:pic>
      <p:pic>
        <p:nvPicPr>
          <p:cNvPr id="6" name="Picture 425" descr="http://www.lnf.infn.it/logo/logo_infn_lnf_1_sigla_lnf.png">
            <a:extLst>
              <a:ext uri="{FF2B5EF4-FFF2-40B4-BE49-F238E27FC236}">
                <a16:creationId xmlns:a16="http://schemas.microsoft.com/office/drawing/2014/main" id="{C34B18EB-F397-32C3-C2F7-ADC0F0DD8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80" y="26110"/>
            <a:ext cx="880581" cy="5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13447271-6BE7-473A-24FB-2283485619E4}"/>
              </a:ext>
            </a:extLst>
          </p:cNvPr>
          <p:cNvSpPr txBox="1"/>
          <p:nvPr/>
        </p:nvSpPr>
        <p:spPr>
          <a:xfrm>
            <a:off x="336526" y="-5301"/>
            <a:ext cx="6588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Spectroscopic analysis procedure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12">
                <a:extLst>
                  <a:ext uri="{FF2B5EF4-FFF2-40B4-BE49-F238E27FC236}">
                    <a16:creationId xmlns:a16="http://schemas.microsoft.com/office/drawing/2014/main" id="{77569253-7A6E-9AA6-EBD8-2DBC7B70F613}"/>
                  </a:ext>
                </a:extLst>
              </p:cNvPr>
              <p:cNvSpPr txBox="1"/>
              <p:nvPr/>
            </p:nvSpPr>
            <p:spPr>
              <a:xfrm>
                <a:off x="473006" y="843385"/>
                <a:ext cx="5770845" cy="6010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Calibri"/>
                  </a:rPr>
                  <a:t>By implementing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b>
                    </m:sSub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it-IT"/>
                      <m:t>Å</m:t>
                    </m:r>
                    <m:r>
                      <m:rPr>
                        <m:nor/>
                      </m:rPr>
                      <a:rPr lang="it-IT"/>
                      <m:t>]</m:t>
                    </m:r>
                  </m:oMath>
                </a14:m>
                <a:r>
                  <a:rPr lang="en-US" dirty="0"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b>
                    </m:sSub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it-IT"/>
                      <m:t>Å</m:t>
                    </m:r>
                    <m:r>
                      <m:rPr>
                        <m:nor/>
                      </m:rPr>
                      <a:rPr lang="it-IT"/>
                      <m:t>]</m:t>
                    </m:r>
                  </m:oMath>
                </a14:m>
                <a:r>
                  <a:rPr lang="en-US" dirty="0">
                    <a:cs typeface="Calibri"/>
                  </a:rPr>
                  <a:t> into equation (1), you retrieve the plasma density at a given vertical position of the spectral image, i.e. at a given longitudinal position along the plasma channel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Calibri"/>
                  </a:rPr>
                  <a:t>Perform the same Lorentzian fit at each row to retrieve the longitudinal plasma density profile (for a single image at a given time delay from the discharge trigger)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cs typeface="Calibri"/>
                  </a:rPr>
                  <a:t>To convert the vertical axis from pixels to mm, use a vertical calibration factor of 0.08 mm/pixel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Calibri"/>
                  </a:rPr>
                  <a:t>Compute the longitudinal density profiles for each of the 50 images and then compute the average density profile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cs typeface="Calibri"/>
                  </a:rPr>
                  <a:t>To determine the error bars, compute the standard deviation of the measured density profiles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Calibri"/>
                  </a:rPr>
                  <a:t>Plot the resulting profiles for each .</a:t>
                </a:r>
                <a:r>
                  <a:rPr lang="en-US" dirty="0" err="1">
                    <a:cs typeface="Calibri"/>
                  </a:rPr>
                  <a:t>sif</a:t>
                </a:r>
                <a:r>
                  <a:rPr lang="en-US" dirty="0">
                    <a:cs typeface="Calibri"/>
                  </a:rPr>
                  <a:t> file, corresponding to a certain time delay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Calibri"/>
                  </a:rPr>
                  <a:t>Finally, average the plasma density along the longitudinal profiles and plot it against the temporal delay</a:t>
                </a:r>
              </a:p>
            </p:txBody>
          </p:sp>
        </mc:Choice>
        <mc:Fallback>
          <p:sp>
            <p:nvSpPr>
              <p:cNvPr id="8" name="TextBox 12">
                <a:extLst>
                  <a:ext uri="{FF2B5EF4-FFF2-40B4-BE49-F238E27FC236}">
                    <a16:creationId xmlns:a16="http://schemas.microsoft.com/office/drawing/2014/main" id="{77569253-7A6E-9AA6-EBD8-2DBC7B70F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06" y="843385"/>
                <a:ext cx="5770845" cy="6010941"/>
              </a:xfrm>
              <a:prstGeom prst="rect">
                <a:avLst/>
              </a:prstGeom>
              <a:blipFill>
                <a:blip r:embed="rId4"/>
                <a:stretch>
                  <a:fillRect l="-740" t="-101" r="-317" b="-7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Content Placeholder 4" descr="A graph and a diagram of a ray of light&#10;&#10;Description automatically generated">
            <a:extLst>
              <a:ext uri="{FF2B5EF4-FFF2-40B4-BE49-F238E27FC236}">
                <a16:creationId xmlns:a16="http://schemas.microsoft.com/office/drawing/2014/main" id="{15EC97E4-97A3-7A5D-118C-4F31BB808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34"/>
          <a:stretch>
            <a:fillRect/>
          </a:stretch>
        </p:blipFill>
        <p:spPr>
          <a:xfrm>
            <a:off x="6047950" y="834305"/>
            <a:ext cx="5878706" cy="2362599"/>
          </a:xfrm>
          <a:prstGeom prst="rect">
            <a:avLst/>
          </a:prstGeom>
        </p:spPr>
      </p:pic>
      <p:pic>
        <p:nvPicPr>
          <p:cNvPr id="3" name="Picture 6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E3DFA233-4443-D47B-02B3-730259970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8630" r="7570" b="1488"/>
          <a:stretch/>
        </p:blipFill>
        <p:spPr>
          <a:xfrm>
            <a:off x="6399504" y="3193049"/>
            <a:ext cx="5273092" cy="3429432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FBDE1DA-F5B5-F337-2D64-B339CA5F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49" y="6480789"/>
            <a:ext cx="355023" cy="365125"/>
          </a:xfrm>
        </p:spPr>
        <p:txBody>
          <a:bodyPr/>
          <a:lstStyle/>
          <a:p>
            <a:fld id="{3A3A6714-3D1F-4857-9904-D935B84167FA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1638ADA-04CB-4930-2F0C-810E4ACB0AE1}"/>
              </a:ext>
            </a:extLst>
          </p:cNvPr>
          <p:cNvSpPr txBox="1">
            <a:spLocks/>
          </p:cNvSpPr>
          <p:nvPr/>
        </p:nvSpPr>
        <p:spPr>
          <a:xfrm>
            <a:off x="8547100" y="6480789"/>
            <a:ext cx="2952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lucio.crincoli@lnf.infn.it</a:t>
            </a:r>
          </a:p>
        </p:txBody>
      </p:sp>
    </p:spTree>
    <p:extLst>
      <p:ext uri="{BB962C8B-B14F-4D97-AF65-F5344CB8AC3E}">
        <p14:creationId xmlns:p14="http://schemas.microsoft.com/office/powerpoint/2010/main" val="2237881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Cambria Math</vt:lpstr>
      <vt:lpstr>Courier New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Lucio Crincoli</dc:creator>
  <cp:lastModifiedBy>Lucio Crincoli</cp:lastModifiedBy>
  <cp:revision>15</cp:revision>
  <dcterms:created xsi:type="dcterms:W3CDTF">2026-04-20T10:05:16Z</dcterms:created>
  <dcterms:modified xsi:type="dcterms:W3CDTF">2026-04-20T14:27:15Z</dcterms:modified>
</cp:coreProperties>
</file>