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0" r:id="rId3"/>
    <p:sldId id="259" r:id="rId4"/>
    <p:sldId id="257" r:id="rId5"/>
    <p:sldId id="258" r:id="rId6"/>
    <p:sldId id="278" r:id="rId7"/>
    <p:sldId id="263" r:id="rId8"/>
    <p:sldId id="262" r:id="rId9"/>
    <p:sldId id="272" r:id="rId10"/>
    <p:sldId id="261" r:id="rId11"/>
    <p:sldId id="264" r:id="rId12"/>
    <p:sldId id="265" r:id="rId13"/>
    <p:sldId id="266" r:id="rId14"/>
    <p:sldId id="267" r:id="rId15"/>
    <p:sldId id="268" r:id="rId16"/>
    <p:sldId id="269" r:id="rId17"/>
    <p:sldId id="270" r:id="rId18"/>
    <p:sldId id="271" r:id="rId19"/>
    <p:sldId id="274" r:id="rId20"/>
    <p:sldId id="273" r:id="rId21"/>
    <p:sldId id="275" r:id="rId22"/>
    <p:sldId id="276" r:id="rId23"/>
    <p:sldId id="277" r:id="rId24"/>
    <p:sldId id="279" r:id="rId25"/>
    <p:sldId id="280" r:id="rId26"/>
    <p:sldId id="281" r:id="rId27"/>
    <p:sldId id="282"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AA048-57BD-443A-A431-F616010E1F05}" v="104" dt="2026-04-08T13:13:07.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39" d="100"/>
          <a:sy n="139" d="100"/>
        </p:scale>
        <p:origin x="68"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rico Di Pasquale" userId="88209196-9d09-4b26-931a-03a8eaa5cab2" providerId="ADAL" clId="{6943D221-7D41-4229-A15C-B312E17A8558}"/>
    <pc:docChg chg="undo redo custSel addSld modSld">
      <pc:chgData name="Enrico Di Pasquale" userId="88209196-9d09-4b26-931a-03a8eaa5cab2" providerId="ADAL" clId="{6943D221-7D41-4229-A15C-B312E17A8558}" dt="2026-04-08T13:13:07.473" v="534"/>
      <pc:docMkLst>
        <pc:docMk/>
      </pc:docMkLst>
      <pc:sldChg chg="modSp">
        <pc:chgData name="Enrico Di Pasquale" userId="88209196-9d09-4b26-931a-03a8eaa5cab2" providerId="ADAL" clId="{6943D221-7D41-4229-A15C-B312E17A8558}" dt="2026-04-07T12:03:44.891" v="2"/>
        <pc:sldMkLst>
          <pc:docMk/>
          <pc:sldMk cId="45293943" sldId="256"/>
        </pc:sldMkLst>
        <pc:spChg chg="mod">
          <ac:chgData name="Enrico Di Pasquale" userId="88209196-9d09-4b26-931a-03a8eaa5cab2" providerId="ADAL" clId="{6943D221-7D41-4229-A15C-B312E17A8558}" dt="2026-04-07T12:03:44.891" v="2"/>
          <ac:spMkLst>
            <pc:docMk/>
            <pc:sldMk cId="45293943" sldId="256"/>
            <ac:spMk id="6" creationId="{00000000-0000-0000-0000-000000000000}"/>
          </ac:spMkLst>
        </pc:spChg>
        <pc:spChg chg="mod">
          <ac:chgData name="Enrico Di Pasquale" userId="88209196-9d09-4b26-931a-03a8eaa5cab2" providerId="ADAL" clId="{6943D221-7D41-4229-A15C-B312E17A8558}" dt="2026-04-07T12:03:34.787" v="0"/>
          <ac:spMkLst>
            <pc:docMk/>
            <pc:sldMk cId="45293943" sldId="256"/>
            <ac:spMk id="8" creationId="{00000000-0000-0000-0000-000000000000}"/>
          </ac:spMkLst>
        </pc:spChg>
      </pc:sldChg>
      <pc:sldChg chg="modSp mod">
        <pc:chgData name="Enrico Di Pasquale" userId="88209196-9d09-4b26-931a-03a8eaa5cab2" providerId="ADAL" clId="{6943D221-7D41-4229-A15C-B312E17A8558}" dt="2026-04-07T12:05:21.519" v="7" actId="20577"/>
        <pc:sldMkLst>
          <pc:docMk/>
          <pc:sldMk cId="1117657423" sldId="258"/>
        </pc:sldMkLst>
        <pc:spChg chg="mod">
          <ac:chgData name="Enrico Di Pasquale" userId="88209196-9d09-4b26-931a-03a8eaa5cab2" providerId="ADAL" clId="{6943D221-7D41-4229-A15C-B312E17A8558}" dt="2026-04-07T12:04:46.199" v="6" actId="20577"/>
          <ac:spMkLst>
            <pc:docMk/>
            <pc:sldMk cId="1117657423" sldId="258"/>
            <ac:spMk id="2" creationId="{00000000-0000-0000-0000-000000000000}"/>
          </ac:spMkLst>
        </pc:spChg>
        <pc:spChg chg="mod">
          <ac:chgData name="Enrico Di Pasquale" userId="88209196-9d09-4b26-931a-03a8eaa5cab2" providerId="ADAL" clId="{6943D221-7D41-4229-A15C-B312E17A8558}" dt="2026-04-07T12:05:21.519" v="7" actId="20577"/>
          <ac:spMkLst>
            <pc:docMk/>
            <pc:sldMk cId="1117657423" sldId="258"/>
            <ac:spMk id="5" creationId="{00000000-0000-0000-0000-000000000000}"/>
          </ac:spMkLst>
        </pc:spChg>
        <pc:spChg chg="mod">
          <ac:chgData name="Enrico Di Pasquale" userId="88209196-9d09-4b26-931a-03a8eaa5cab2" providerId="ADAL" clId="{6943D221-7D41-4229-A15C-B312E17A8558}" dt="2026-04-07T12:04:25.984" v="4"/>
          <ac:spMkLst>
            <pc:docMk/>
            <pc:sldMk cId="1117657423" sldId="258"/>
            <ac:spMk id="7" creationId="{00000000-0000-0000-0000-000000000000}"/>
          </ac:spMkLst>
        </pc:spChg>
      </pc:sldChg>
      <pc:sldChg chg="modSp">
        <pc:chgData name="Enrico Di Pasquale" userId="88209196-9d09-4b26-931a-03a8eaa5cab2" providerId="ADAL" clId="{6943D221-7D41-4229-A15C-B312E17A8558}" dt="2026-04-07T12:03:57.389" v="3"/>
        <pc:sldMkLst>
          <pc:docMk/>
          <pc:sldMk cId="1459939685" sldId="260"/>
        </pc:sldMkLst>
        <pc:spChg chg="mod">
          <ac:chgData name="Enrico Di Pasquale" userId="88209196-9d09-4b26-931a-03a8eaa5cab2" providerId="ADAL" clId="{6943D221-7D41-4229-A15C-B312E17A8558}" dt="2026-04-07T12:03:57.389" v="3"/>
          <ac:spMkLst>
            <pc:docMk/>
            <pc:sldMk cId="1459939685" sldId="260"/>
            <ac:spMk id="3" creationId="{00000000-0000-0000-0000-000000000000}"/>
          </ac:spMkLst>
        </pc:spChg>
      </pc:sldChg>
      <pc:sldChg chg="modSp">
        <pc:chgData name="Enrico Di Pasquale" userId="88209196-9d09-4b26-931a-03a8eaa5cab2" providerId="ADAL" clId="{6943D221-7D41-4229-A15C-B312E17A8558}" dt="2026-04-07T12:12:55.202" v="38"/>
        <pc:sldMkLst>
          <pc:docMk/>
          <pc:sldMk cId="4094499055" sldId="261"/>
        </pc:sldMkLst>
        <pc:spChg chg="mod">
          <ac:chgData name="Enrico Di Pasquale" userId="88209196-9d09-4b26-931a-03a8eaa5cab2" providerId="ADAL" clId="{6943D221-7D41-4229-A15C-B312E17A8558}" dt="2026-04-07T12:12:55.202" v="38"/>
          <ac:spMkLst>
            <pc:docMk/>
            <pc:sldMk cId="4094499055" sldId="261"/>
            <ac:spMk id="5" creationId="{00000000-0000-0000-0000-000000000000}"/>
          </ac:spMkLst>
        </pc:spChg>
      </pc:sldChg>
      <pc:sldChg chg="modSp mod">
        <pc:chgData name="Enrico Di Pasquale" userId="88209196-9d09-4b26-931a-03a8eaa5cab2" providerId="ADAL" clId="{6943D221-7D41-4229-A15C-B312E17A8558}" dt="2026-04-07T12:10:57.140" v="24" actId="20577"/>
        <pc:sldMkLst>
          <pc:docMk/>
          <pc:sldMk cId="1625669092" sldId="262"/>
        </pc:sldMkLst>
        <pc:spChg chg="mod">
          <ac:chgData name="Enrico Di Pasquale" userId="88209196-9d09-4b26-931a-03a8eaa5cab2" providerId="ADAL" clId="{6943D221-7D41-4229-A15C-B312E17A8558}" dt="2026-04-07T12:10:57.140" v="24" actId="20577"/>
          <ac:spMkLst>
            <pc:docMk/>
            <pc:sldMk cId="1625669092" sldId="262"/>
            <ac:spMk id="3" creationId="{00000000-0000-0000-0000-000000000000}"/>
          </ac:spMkLst>
        </pc:spChg>
      </pc:sldChg>
      <pc:sldChg chg="modSp">
        <pc:chgData name="Enrico Di Pasquale" userId="88209196-9d09-4b26-931a-03a8eaa5cab2" providerId="ADAL" clId="{6943D221-7D41-4229-A15C-B312E17A8558}" dt="2026-04-07T12:07:55.331" v="10"/>
        <pc:sldMkLst>
          <pc:docMk/>
          <pc:sldMk cId="3596219890" sldId="263"/>
        </pc:sldMkLst>
        <pc:spChg chg="mod">
          <ac:chgData name="Enrico Di Pasquale" userId="88209196-9d09-4b26-931a-03a8eaa5cab2" providerId="ADAL" clId="{6943D221-7D41-4229-A15C-B312E17A8558}" dt="2026-04-07T12:07:46.995" v="9"/>
          <ac:spMkLst>
            <pc:docMk/>
            <pc:sldMk cId="3596219890" sldId="263"/>
            <ac:spMk id="5" creationId="{00000000-0000-0000-0000-000000000000}"/>
          </ac:spMkLst>
        </pc:spChg>
        <pc:spChg chg="mod">
          <ac:chgData name="Enrico Di Pasquale" userId="88209196-9d09-4b26-931a-03a8eaa5cab2" providerId="ADAL" clId="{6943D221-7D41-4229-A15C-B312E17A8558}" dt="2026-04-07T12:07:55.331" v="10"/>
          <ac:spMkLst>
            <pc:docMk/>
            <pc:sldMk cId="3596219890" sldId="263"/>
            <ac:spMk id="6" creationId="{00000000-0000-0000-0000-000000000000}"/>
          </ac:spMkLst>
        </pc:spChg>
      </pc:sldChg>
      <pc:sldChg chg="modSp mod">
        <pc:chgData name="Enrico Di Pasquale" userId="88209196-9d09-4b26-931a-03a8eaa5cab2" providerId="ADAL" clId="{6943D221-7D41-4229-A15C-B312E17A8558}" dt="2026-04-07T12:12:40.029" v="37" actId="20577"/>
        <pc:sldMkLst>
          <pc:docMk/>
          <pc:sldMk cId="2881602295" sldId="272"/>
        </pc:sldMkLst>
        <pc:spChg chg="mod">
          <ac:chgData name="Enrico Di Pasquale" userId="88209196-9d09-4b26-931a-03a8eaa5cab2" providerId="ADAL" clId="{6943D221-7D41-4229-A15C-B312E17A8558}" dt="2026-04-07T12:12:40.029" v="37" actId="20577"/>
          <ac:spMkLst>
            <pc:docMk/>
            <pc:sldMk cId="2881602295" sldId="272"/>
            <ac:spMk id="4" creationId="{AF4C1987-1AFF-2956-CCAB-56A73A53E802}"/>
          </ac:spMkLst>
        </pc:spChg>
      </pc:sldChg>
      <pc:sldChg chg="modSp mod">
        <pc:chgData name="Enrico Di Pasquale" userId="88209196-9d09-4b26-931a-03a8eaa5cab2" providerId="ADAL" clId="{6943D221-7D41-4229-A15C-B312E17A8558}" dt="2026-04-07T12:22:27.024" v="174" actId="1076"/>
        <pc:sldMkLst>
          <pc:docMk/>
          <pc:sldMk cId="2686527062" sldId="273"/>
        </pc:sldMkLst>
        <pc:spChg chg="mod">
          <ac:chgData name="Enrico Di Pasquale" userId="88209196-9d09-4b26-931a-03a8eaa5cab2" providerId="ADAL" clId="{6943D221-7D41-4229-A15C-B312E17A8558}" dt="2026-04-07T12:21:19.372" v="163"/>
          <ac:spMkLst>
            <pc:docMk/>
            <pc:sldMk cId="2686527062" sldId="273"/>
            <ac:spMk id="5" creationId="{E3D50886-B517-BC7B-B3AB-6D17DE8E5D6B}"/>
          </ac:spMkLst>
        </pc:spChg>
        <pc:spChg chg="mod">
          <ac:chgData name="Enrico Di Pasquale" userId="88209196-9d09-4b26-931a-03a8eaa5cab2" providerId="ADAL" clId="{6943D221-7D41-4229-A15C-B312E17A8558}" dt="2026-04-07T12:21:10.967" v="161" actId="1076"/>
          <ac:spMkLst>
            <pc:docMk/>
            <pc:sldMk cId="2686527062" sldId="273"/>
            <ac:spMk id="6" creationId="{EAA296A1-173B-13FC-8C0F-60BC254B3BD9}"/>
          </ac:spMkLst>
        </pc:spChg>
        <pc:spChg chg="mod">
          <ac:chgData name="Enrico Di Pasquale" userId="88209196-9d09-4b26-931a-03a8eaa5cab2" providerId="ADAL" clId="{6943D221-7D41-4229-A15C-B312E17A8558}" dt="2026-04-07T12:21:23.368" v="164"/>
          <ac:spMkLst>
            <pc:docMk/>
            <pc:sldMk cId="2686527062" sldId="273"/>
            <ac:spMk id="7" creationId="{E0C1901D-9DE6-7111-7125-9360B2C7EC07}"/>
          </ac:spMkLst>
        </pc:spChg>
        <pc:spChg chg="mod">
          <ac:chgData name="Enrico Di Pasquale" userId="88209196-9d09-4b26-931a-03a8eaa5cab2" providerId="ADAL" clId="{6943D221-7D41-4229-A15C-B312E17A8558}" dt="2026-04-07T12:21:27.087" v="165"/>
          <ac:spMkLst>
            <pc:docMk/>
            <pc:sldMk cId="2686527062" sldId="273"/>
            <ac:spMk id="9" creationId="{F79DF458-2E13-045C-E2F0-6CCA3B15A9D7}"/>
          </ac:spMkLst>
        </pc:spChg>
        <pc:spChg chg="mod">
          <ac:chgData name="Enrico Di Pasquale" userId="88209196-9d09-4b26-931a-03a8eaa5cab2" providerId="ADAL" clId="{6943D221-7D41-4229-A15C-B312E17A8558}" dt="2026-04-07T12:22:27.024" v="174" actId="1076"/>
          <ac:spMkLst>
            <pc:docMk/>
            <pc:sldMk cId="2686527062" sldId="273"/>
            <ac:spMk id="10" creationId="{D0159472-37D2-83BC-F87B-7188FBE08564}"/>
          </ac:spMkLst>
        </pc:spChg>
      </pc:sldChg>
      <pc:sldChg chg="modSp mod">
        <pc:chgData name="Enrico Di Pasquale" userId="88209196-9d09-4b26-931a-03a8eaa5cab2" providerId="ADAL" clId="{6943D221-7D41-4229-A15C-B312E17A8558}" dt="2026-04-07T12:19:20.008" v="145" actId="113"/>
        <pc:sldMkLst>
          <pc:docMk/>
          <pc:sldMk cId="2906333502" sldId="274"/>
        </pc:sldMkLst>
        <pc:spChg chg="mod">
          <ac:chgData name="Enrico Di Pasquale" userId="88209196-9d09-4b26-931a-03a8eaa5cab2" providerId="ADAL" clId="{6943D221-7D41-4229-A15C-B312E17A8558}" dt="2026-04-07T12:13:14.069" v="39"/>
          <ac:spMkLst>
            <pc:docMk/>
            <pc:sldMk cId="2906333502" sldId="274"/>
            <ac:spMk id="4" creationId="{E1246DB8-8974-A409-00DA-79DCAC0BE852}"/>
          </ac:spMkLst>
        </pc:spChg>
        <pc:spChg chg="mod">
          <ac:chgData name="Enrico Di Pasquale" userId="88209196-9d09-4b26-931a-03a8eaa5cab2" providerId="ADAL" clId="{6943D221-7D41-4229-A15C-B312E17A8558}" dt="2026-04-07T12:19:20.008" v="145" actId="113"/>
          <ac:spMkLst>
            <pc:docMk/>
            <pc:sldMk cId="2906333502" sldId="274"/>
            <ac:spMk id="8" creationId="{2CC18FCE-7E68-D576-DA2C-2C5A5E90D669}"/>
          </ac:spMkLst>
        </pc:spChg>
      </pc:sldChg>
      <pc:sldChg chg="modSp mod">
        <pc:chgData name="Enrico Di Pasquale" userId="88209196-9d09-4b26-931a-03a8eaa5cab2" providerId="ADAL" clId="{6943D221-7D41-4229-A15C-B312E17A8558}" dt="2026-04-07T12:32:51.012" v="478" actId="113"/>
        <pc:sldMkLst>
          <pc:docMk/>
          <pc:sldMk cId="421648812" sldId="275"/>
        </pc:sldMkLst>
        <pc:spChg chg="mod">
          <ac:chgData name="Enrico Di Pasquale" userId="88209196-9d09-4b26-931a-03a8eaa5cab2" providerId="ADAL" clId="{6943D221-7D41-4229-A15C-B312E17A8558}" dt="2026-04-07T12:29:11.015" v="175"/>
          <ac:spMkLst>
            <pc:docMk/>
            <pc:sldMk cId="421648812" sldId="275"/>
            <ac:spMk id="3" creationId="{E89FD2F8-70D5-5937-BDB0-9BE0F30DEAFC}"/>
          </ac:spMkLst>
        </pc:spChg>
        <pc:spChg chg="mod">
          <ac:chgData name="Enrico Di Pasquale" userId="88209196-9d09-4b26-931a-03a8eaa5cab2" providerId="ADAL" clId="{6943D221-7D41-4229-A15C-B312E17A8558}" dt="2026-04-07T12:31:11.079" v="469" actId="20577"/>
          <ac:spMkLst>
            <pc:docMk/>
            <pc:sldMk cId="421648812" sldId="275"/>
            <ac:spMk id="4" creationId="{4723BF6D-0F3E-52C9-D63A-6ECD3343E457}"/>
          </ac:spMkLst>
        </pc:spChg>
        <pc:spChg chg="mod">
          <ac:chgData name="Enrico Di Pasquale" userId="88209196-9d09-4b26-931a-03a8eaa5cab2" providerId="ADAL" clId="{6943D221-7D41-4229-A15C-B312E17A8558}" dt="2026-04-07T12:32:51.012" v="478" actId="113"/>
          <ac:spMkLst>
            <pc:docMk/>
            <pc:sldMk cId="421648812" sldId="275"/>
            <ac:spMk id="6" creationId="{B8E1CB5A-9ACD-99A9-5C49-B920794A3B45}"/>
          </ac:spMkLst>
        </pc:spChg>
      </pc:sldChg>
      <pc:sldChg chg="modSp mod">
        <pc:chgData name="Enrico Di Pasquale" userId="88209196-9d09-4b26-931a-03a8eaa5cab2" providerId="ADAL" clId="{6943D221-7D41-4229-A15C-B312E17A8558}" dt="2026-04-07T12:48:26.510" v="496" actId="113"/>
        <pc:sldMkLst>
          <pc:docMk/>
          <pc:sldMk cId="1101713284" sldId="276"/>
        </pc:sldMkLst>
        <pc:spChg chg="mod">
          <ac:chgData name="Enrico Di Pasquale" userId="88209196-9d09-4b26-931a-03a8eaa5cab2" providerId="ADAL" clId="{6943D221-7D41-4229-A15C-B312E17A8558}" dt="2026-04-07T12:48:26.510" v="496" actId="113"/>
          <ac:spMkLst>
            <pc:docMk/>
            <pc:sldMk cId="1101713284" sldId="276"/>
            <ac:spMk id="6" creationId="{5A20AA1C-506E-646B-8EF9-B83E0D8E1AC8}"/>
          </ac:spMkLst>
        </pc:spChg>
        <pc:spChg chg="mod">
          <ac:chgData name="Enrico Di Pasquale" userId="88209196-9d09-4b26-931a-03a8eaa5cab2" providerId="ADAL" clId="{6943D221-7D41-4229-A15C-B312E17A8558}" dt="2026-04-07T12:33:35.644" v="479"/>
          <ac:spMkLst>
            <pc:docMk/>
            <pc:sldMk cId="1101713284" sldId="276"/>
            <ac:spMk id="9" creationId="{22F5DEED-8DA7-98E0-1C34-EFA4B83FA27C}"/>
          </ac:spMkLst>
        </pc:spChg>
      </pc:sldChg>
      <pc:sldChg chg="modSp mod">
        <pc:chgData name="Enrico Di Pasquale" userId="88209196-9d09-4b26-931a-03a8eaa5cab2" providerId="ADAL" clId="{6943D221-7D41-4229-A15C-B312E17A8558}" dt="2026-04-08T09:30:10.189" v="509" actId="113"/>
        <pc:sldMkLst>
          <pc:docMk/>
          <pc:sldMk cId="3084260869" sldId="277"/>
        </pc:sldMkLst>
        <pc:spChg chg="mod">
          <ac:chgData name="Enrico Di Pasquale" userId="88209196-9d09-4b26-931a-03a8eaa5cab2" providerId="ADAL" clId="{6943D221-7D41-4229-A15C-B312E17A8558}" dt="2026-04-08T09:29:24.417" v="497"/>
          <ac:spMkLst>
            <pc:docMk/>
            <pc:sldMk cId="3084260869" sldId="277"/>
            <ac:spMk id="3" creationId="{5AA60CE0-4D6C-7D9D-3C51-F545D43F0E34}"/>
          </ac:spMkLst>
        </pc:spChg>
        <pc:spChg chg="mod">
          <ac:chgData name="Enrico Di Pasquale" userId="88209196-9d09-4b26-931a-03a8eaa5cab2" providerId="ADAL" clId="{6943D221-7D41-4229-A15C-B312E17A8558}" dt="2026-04-08T09:30:10.189" v="509" actId="113"/>
          <ac:spMkLst>
            <pc:docMk/>
            <pc:sldMk cId="3084260869" sldId="277"/>
            <ac:spMk id="4" creationId="{0FDF6C78-FECF-6F75-3139-3A1A853090BF}"/>
          </ac:spMkLst>
        </pc:spChg>
      </pc:sldChg>
      <pc:sldChg chg="modSp">
        <pc:chgData name="Enrico Di Pasquale" userId="88209196-9d09-4b26-931a-03a8eaa5cab2" providerId="ADAL" clId="{6943D221-7D41-4229-A15C-B312E17A8558}" dt="2026-04-07T12:07:00.581" v="8"/>
        <pc:sldMkLst>
          <pc:docMk/>
          <pc:sldMk cId="3155490020" sldId="278"/>
        </pc:sldMkLst>
        <pc:spChg chg="mod">
          <ac:chgData name="Enrico Di Pasquale" userId="88209196-9d09-4b26-931a-03a8eaa5cab2" providerId="ADAL" clId="{6943D221-7D41-4229-A15C-B312E17A8558}" dt="2026-04-07T12:07:00.581" v="8"/>
          <ac:spMkLst>
            <pc:docMk/>
            <pc:sldMk cId="3155490020" sldId="278"/>
            <ac:spMk id="6" creationId="{00000000-0000-0000-0000-000000000000}"/>
          </ac:spMkLst>
        </pc:spChg>
      </pc:sldChg>
      <pc:sldChg chg="modSp">
        <pc:chgData name="Enrico Di Pasquale" userId="88209196-9d09-4b26-931a-03a8eaa5cab2" providerId="ADAL" clId="{6943D221-7D41-4229-A15C-B312E17A8558}" dt="2026-04-08T09:32:16.550" v="512"/>
        <pc:sldMkLst>
          <pc:docMk/>
          <pc:sldMk cId="3503732176" sldId="280"/>
        </pc:sldMkLst>
        <pc:spChg chg="mod">
          <ac:chgData name="Enrico Di Pasquale" userId="88209196-9d09-4b26-931a-03a8eaa5cab2" providerId="ADAL" clId="{6943D221-7D41-4229-A15C-B312E17A8558}" dt="2026-04-08T09:32:16.550" v="512"/>
          <ac:spMkLst>
            <pc:docMk/>
            <pc:sldMk cId="3503732176" sldId="280"/>
            <ac:spMk id="12" creationId="{DE0C577A-701F-2A1F-C9BD-ED4DBD219744}"/>
          </ac:spMkLst>
        </pc:spChg>
      </pc:sldChg>
      <pc:sldChg chg="modSp add mod">
        <pc:chgData name="Enrico Di Pasquale" userId="88209196-9d09-4b26-931a-03a8eaa5cab2" providerId="ADAL" clId="{6943D221-7D41-4229-A15C-B312E17A8558}" dt="2026-04-08T13:12:10.030" v="532" actId="20577"/>
        <pc:sldMkLst>
          <pc:docMk/>
          <pc:sldMk cId="334285206" sldId="281"/>
        </pc:sldMkLst>
        <pc:spChg chg="mod">
          <ac:chgData name="Enrico Di Pasquale" userId="88209196-9d09-4b26-931a-03a8eaa5cab2" providerId="ADAL" clId="{6943D221-7D41-4229-A15C-B312E17A8558}" dt="2026-04-08T13:12:10.030" v="532" actId="20577"/>
          <ac:spMkLst>
            <pc:docMk/>
            <pc:sldMk cId="334285206" sldId="281"/>
            <ac:spMk id="3" creationId="{FC464397-686D-9794-2A4D-D8C31D862507}"/>
          </ac:spMkLst>
        </pc:spChg>
      </pc:sldChg>
      <pc:sldChg chg="modSp add mod">
        <pc:chgData name="Enrico Di Pasquale" userId="88209196-9d09-4b26-931a-03a8eaa5cab2" providerId="ADAL" clId="{6943D221-7D41-4229-A15C-B312E17A8558}" dt="2026-04-08T13:13:07.473" v="534"/>
        <pc:sldMkLst>
          <pc:docMk/>
          <pc:sldMk cId="2814504806" sldId="282"/>
        </pc:sldMkLst>
        <pc:spChg chg="mod">
          <ac:chgData name="Enrico Di Pasquale" userId="88209196-9d09-4b26-931a-03a8eaa5cab2" providerId="ADAL" clId="{6943D221-7D41-4229-A15C-B312E17A8558}" dt="2026-04-08T13:13:07.473" v="534"/>
          <ac:spMkLst>
            <pc:docMk/>
            <pc:sldMk cId="2814504806" sldId="282"/>
            <ac:spMk id="3" creationId="{1E736543-74C7-AB80-11E1-E3C6239459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AA077-D455-4190-AF75-F3E9ADA044F1}" type="datetimeFigureOut">
              <a:rPr lang="it-IT" smtClean="0"/>
              <a:t>08/04/2026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3B0EA-8017-4D80-BE87-D66CCF53CB0C}" type="slidenum">
              <a:rPr lang="it-IT" smtClean="0"/>
              <a:t>‹N›</a:t>
            </a:fld>
            <a:endParaRPr lang="it-IT"/>
          </a:p>
        </p:txBody>
      </p:sp>
    </p:spTree>
    <p:extLst>
      <p:ext uri="{BB962C8B-B14F-4D97-AF65-F5344CB8AC3E}">
        <p14:creationId xmlns:p14="http://schemas.microsoft.com/office/powerpoint/2010/main" val="1590640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1ADDB1C-0082-4EF7-9825-0240E0A48B02}" type="datetime1">
              <a:rPr lang="it-IT" smtClean="0"/>
              <a:t>08/04/2026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9169B2-C996-4C4B-AAE5-181004F4295C}" type="slidenum">
              <a:rPr lang="it-IT" smtClean="0"/>
              <a:t>‹N›</a:t>
            </a:fld>
            <a:endParaRPr lang="it-IT"/>
          </a:p>
        </p:txBody>
      </p:sp>
    </p:spTree>
    <p:extLst>
      <p:ext uri="{BB962C8B-B14F-4D97-AF65-F5344CB8AC3E}">
        <p14:creationId xmlns:p14="http://schemas.microsoft.com/office/powerpoint/2010/main" val="245796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D35CB4-D0E6-45B2-91C3-E4636981B118}" type="datetime1">
              <a:rPr lang="it-IT" smtClean="0"/>
              <a:t>08/04/2026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9169B2-C996-4C4B-AAE5-181004F4295C}" type="slidenum">
              <a:rPr lang="it-IT" smtClean="0"/>
              <a:t>‹N›</a:t>
            </a:fld>
            <a:endParaRPr lang="it-IT"/>
          </a:p>
        </p:txBody>
      </p:sp>
    </p:spTree>
    <p:extLst>
      <p:ext uri="{BB962C8B-B14F-4D97-AF65-F5344CB8AC3E}">
        <p14:creationId xmlns:p14="http://schemas.microsoft.com/office/powerpoint/2010/main" val="391770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995AE40-5F55-4F05-BB13-B67C0827280E}" type="datetime1">
              <a:rPr lang="it-IT" smtClean="0"/>
              <a:t>08/04/2026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9169B2-C996-4C4B-AAE5-181004F4295C}" type="slidenum">
              <a:rPr lang="it-IT" smtClean="0"/>
              <a:t>‹N›</a:t>
            </a:fld>
            <a:endParaRPr lang="it-IT"/>
          </a:p>
        </p:txBody>
      </p:sp>
    </p:spTree>
    <p:extLst>
      <p:ext uri="{BB962C8B-B14F-4D97-AF65-F5344CB8AC3E}">
        <p14:creationId xmlns:p14="http://schemas.microsoft.com/office/powerpoint/2010/main" val="359597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9C9127E-BEE6-4A64-9629-862C1172C7E8}" type="datetime1">
              <a:rPr lang="it-IT" smtClean="0"/>
              <a:t>08/04/2026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9169B2-C996-4C4B-AAE5-181004F4295C}" type="slidenum">
              <a:rPr lang="it-IT" smtClean="0"/>
              <a:t>‹N›</a:t>
            </a:fld>
            <a:endParaRPr lang="it-IT"/>
          </a:p>
        </p:txBody>
      </p:sp>
    </p:spTree>
    <p:extLst>
      <p:ext uri="{BB962C8B-B14F-4D97-AF65-F5344CB8AC3E}">
        <p14:creationId xmlns:p14="http://schemas.microsoft.com/office/powerpoint/2010/main" val="3176985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657440D9-4E5B-43E6-82FF-7299179485CB}" type="datetime1">
              <a:rPr lang="it-IT" smtClean="0"/>
              <a:t>08/04/2026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9169B2-C996-4C4B-AAE5-181004F4295C}" type="slidenum">
              <a:rPr lang="it-IT" smtClean="0"/>
              <a:t>‹N›</a:t>
            </a:fld>
            <a:endParaRPr lang="it-IT"/>
          </a:p>
        </p:txBody>
      </p:sp>
    </p:spTree>
    <p:extLst>
      <p:ext uri="{BB962C8B-B14F-4D97-AF65-F5344CB8AC3E}">
        <p14:creationId xmlns:p14="http://schemas.microsoft.com/office/powerpoint/2010/main" val="256385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89EA2EA-ED26-4291-AF3C-A66537B88F91}" type="datetime1">
              <a:rPr lang="it-IT" smtClean="0"/>
              <a:t>08/04/2026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9169B2-C996-4C4B-AAE5-181004F4295C}" type="slidenum">
              <a:rPr lang="it-IT" smtClean="0"/>
              <a:t>‹N›</a:t>
            </a:fld>
            <a:endParaRPr lang="it-IT"/>
          </a:p>
        </p:txBody>
      </p:sp>
    </p:spTree>
    <p:extLst>
      <p:ext uri="{BB962C8B-B14F-4D97-AF65-F5344CB8AC3E}">
        <p14:creationId xmlns:p14="http://schemas.microsoft.com/office/powerpoint/2010/main" val="166382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ED475B4-BC79-423A-81D8-DC45AC0B60B3}" type="datetime1">
              <a:rPr lang="it-IT" smtClean="0"/>
              <a:t>08/04/2026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69169B2-C996-4C4B-AAE5-181004F4295C}" type="slidenum">
              <a:rPr lang="it-IT" smtClean="0"/>
              <a:t>‹N›</a:t>
            </a:fld>
            <a:endParaRPr lang="it-IT"/>
          </a:p>
        </p:txBody>
      </p:sp>
    </p:spTree>
    <p:extLst>
      <p:ext uri="{BB962C8B-B14F-4D97-AF65-F5344CB8AC3E}">
        <p14:creationId xmlns:p14="http://schemas.microsoft.com/office/powerpoint/2010/main" val="16176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01792C7-FB57-4981-9B39-F1ABF878867E}" type="datetime1">
              <a:rPr lang="it-IT" smtClean="0"/>
              <a:t>08/04/2026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69169B2-C996-4C4B-AAE5-181004F4295C}" type="slidenum">
              <a:rPr lang="it-IT" smtClean="0"/>
              <a:t>‹N›</a:t>
            </a:fld>
            <a:endParaRPr lang="it-IT"/>
          </a:p>
        </p:txBody>
      </p:sp>
    </p:spTree>
    <p:extLst>
      <p:ext uri="{BB962C8B-B14F-4D97-AF65-F5344CB8AC3E}">
        <p14:creationId xmlns:p14="http://schemas.microsoft.com/office/powerpoint/2010/main" val="138821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54ED722-1D5B-4DCA-A39B-B6061F46CD47}" type="datetime1">
              <a:rPr lang="it-IT" smtClean="0"/>
              <a:t>08/04/2026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69169B2-C996-4C4B-AAE5-181004F4295C}" type="slidenum">
              <a:rPr lang="it-IT" smtClean="0"/>
              <a:t>‹N›</a:t>
            </a:fld>
            <a:endParaRPr lang="it-IT"/>
          </a:p>
        </p:txBody>
      </p:sp>
    </p:spTree>
    <p:extLst>
      <p:ext uri="{BB962C8B-B14F-4D97-AF65-F5344CB8AC3E}">
        <p14:creationId xmlns:p14="http://schemas.microsoft.com/office/powerpoint/2010/main" val="301575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472B3C87-A0C8-4E3B-8266-DB87E49C2E46}" type="datetime1">
              <a:rPr lang="it-IT" smtClean="0"/>
              <a:t>08/04/2026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9169B2-C996-4C4B-AAE5-181004F4295C}" type="slidenum">
              <a:rPr lang="it-IT" smtClean="0"/>
              <a:t>‹N›</a:t>
            </a:fld>
            <a:endParaRPr lang="it-IT"/>
          </a:p>
        </p:txBody>
      </p:sp>
    </p:spTree>
    <p:extLst>
      <p:ext uri="{BB962C8B-B14F-4D97-AF65-F5344CB8AC3E}">
        <p14:creationId xmlns:p14="http://schemas.microsoft.com/office/powerpoint/2010/main" val="282237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73B909BB-9E3A-49E7-A98E-A5FAE17C83B3}" type="datetime1">
              <a:rPr lang="it-IT" smtClean="0"/>
              <a:t>08/04/2026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9169B2-C996-4C4B-AAE5-181004F4295C}" type="slidenum">
              <a:rPr lang="it-IT" smtClean="0"/>
              <a:t>‹N›</a:t>
            </a:fld>
            <a:endParaRPr lang="it-IT"/>
          </a:p>
        </p:txBody>
      </p:sp>
    </p:spTree>
    <p:extLst>
      <p:ext uri="{BB962C8B-B14F-4D97-AF65-F5344CB8AC3E}">
        <p14:creationId xmlns:p14="http://schemas.microsoft.com/office/powerpoint/2010/main" val="181440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5727-3849-4912-B307-63A87CDE5920}" type="datetime1">
              <a:rPr lang="it-IT" smtClean="0"/>
              <a:t>08/04/2026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169B2-C996-4C4B-AAE5-181004F4295C}" type="slidenum">
              <a:rPr lang="it-IT" smtClean="0"/>
              <a:t>‹N›</a:t>
            </a:fld>
            <a:endParaRPr lang="it-IT"/>
          </a:p>
        </p:txBody>
      </p:sp>
    </p:spTree>
    <p:extLst>
      <p:ext uri="{BB962C8B-B14F-4D97-AF65-F5344CB8AC3E}">
        <p14:creationId xmlns:p14="http://schemas.microsoft.com/office/powerpoint/2010/main" val="2903901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8034" y="3623314"/>
            <a:ext cx="3774980" cy="3098161"/>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699" y="455795"/>
            <a:ext cx="2072750" cy="410305"/>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2795" y="455795"/>
            <a:ext cx="1083358" cy="630897"/>
          </a:xfrm>
          <a:prstGeom prst="rect">
            <a:avLst/>
          </a:prstGeom>
        </p:spPr>
      </p:pic>
      <p:sp>
        <p:nvSpPr>
          <p:cNvPr id="6" name="CasellaDiTesto 5"/>
          <p:cNvSpPr txBox="1"/>
          <p:nvPr/>
        </p:nvSpPr>
        <p:spPr>
          <a:xfrm>
            <a:off x="4075654" y="308553"/>
            <a:ext cx="4158919" cy="892552"/>
          </a:xfrm>
          <a:prstGeom prst="rect">
            <a:avLst/>
          </a:prstGeom>
          <a:solidFill>
            <a:srgbClr val="00B0F0"/>
          </a:solidFill>
          <a:ln>
            <a:solidFill>
              <a:schemeClr val="tx1"/>
            </a:solidFill>
          </a:ln>
        </p:spPr>
        <p:txBody>
          <a:bodyPr wrap="square" rtlCol="0">
            <a:spAutoFit/>
          </a:bodyPr>
          <a:lstStyle/>
          <a:p>
            <a:pPr algn="ctr"/>
            <a:r>
              <a:rPr lang="it-IT" sz="2400" dirty="0"/>
              <a:t>LABORATORIO ACCELERATORI</a:t>
            </a:r>
          </a:p>
          <a:p>
            <a:pPr algn="ctr"/>
            <a:r>
              <a:rPr lang="it-IT" sz="2800" dirty="0"/>
              <a:t>METROLOGY</a:t>
            </a:r>
            <a:r>
              <a:rPr lang="it-IT" sz="1000" dirty="0"/>
              <a:t>                      </a:t>
            </a:r>
          </a:p>
        </p:txBody>
      </p:sp>
      <p:sp>
        <p:nvSpPr>
          <p:cNvPr id="8" name="Rettangolo 7"/>
          <p:cNvSpPr/>
          <p:nvPr/>
        </p:nvSpPr>
        <p:spPr>
          <a:xfrm>
            <a:off x="479697" y="1388553"/>
            <a:ext cx="11350831" cy="2200602"/>
          </a:xfrm>
          <a:prstGeom prst="rect">
            <a:avLst/>
          </a:prstGeom>
        </p:spPr>
        <p:txBody>
          <a:bodyPr wrap="square">
            <a:spAutoFit/>
          </a:bodyPr>
          <a:lstStyle/>
          <a:p>
            <a:endParaRPr lang="it-IT" sz="1100" dirty="0">
              <a:solidFill>
                <a:srgbClr val="333333"/>
              </a:solidFill>
              <a:latin typeface="Droid Sans"/>
            </a:endParaRPr>
          </a:p>
          <a:p>
            <a:r>
              <a:rPr lang="it-IT" sz="1400" b="1" dirty="0">
                <a:solidFill>
                  <a:srgbClr val="333333"/>
                </a:solidFill>
                <a:latin typeface="Droid Sans"/>
              </a:rPr>
              <a:t>MECHANICAL ENGINEERING SERVICE</a:t>
            </a:r>
            <a:endParaRPr lang="it-IT" sz="1100" dirty="0">
              <a:solidFill>
                <a:srgbClr val="333333"/>
              </a:solidFill>
              <a:latin typeface="Droid Sans"/>
            </a:endParaRPr>
          </a:p>
          <a:p>
            <a:r>
              <a:rPr lang="en-US" sz="1400" dirty="0">
                <a:solidFill>
                  <a:srgbClr val="333333"/>
                </a:solidFill>
                <a:latin typeface="Droid Sans"/>
              </a:rPr>
              <a:t>The Mechanical Engineering Service (four mechanical engineers and eight technicians) provides support to the Accelerators Division for mechanical design with 3D CAD, FEM simulation, installation and alignment of accelerator elements, mechanical characterization of components and small workshop productions.
The alignment laboratory has two laser trackers and two portable CMMs (</a:t>
            </a:r>
            <a:r>
              <a:rPr lang="en-US" sz="1400" dirty="0" err="1">
                <a:solidFill>
                  <a:srgbClr val="333333"/>
                </a:solidFill>
                <a:latin typeface="Droid Sans"/>
              </a:rPr>
              <a:t>scanharm</a:t>
            </a:r>
            <a:r>
              <a:rPr lang="en-US" sz="1400" dirty="0">
                <a:solidFill>
                  <a:srgbClr val="333333"/>
                </a:solidFill>
                <a:latin typeface="Droid Sans"/>
              </a:rPr>
              <a:t>), and the workshop is also equipped with a CNC milling machine, two lathes and other machinery for mechanical processing (band saw, vertical drill...). Our activity includes the detailed design of magnets, vacuum chambers and support structures, the management of the overall 3D layout of the experiments, the mechanical measurements, the installation of the component parts of the experiments.
The Group often collaborates with other research institutions in Italy and abroad.</a:t>
            </a:r>
            <a:endParaRPr lang="it-IT" sz="1400" dirty="0">
              <a:solidFill>
                <a:srgbClr val="333333"/>
              </a:solidFill>
              <a:latin typeface="Droid Sans"/>
            </a:endParaRPr>
          </a:p>
        </p:txBody>
      </p:sp>
      <p:sp>
        <p:nvSpPr>
          <p:cNvPr id="9" name="Segnaposto numero diapositiva 8"/>
          <p:cNvSpPr>
            <a:spLocks noGrp="1"/>
          </p:cNvSpPr>
          <p:nvPr>
            <p:ph type="sldNum" sz="quarter" idx="12"/>
          </p:nvPr>
        </p:nvSpPr>
        <p:spPr/>
        <p:txBody>
          <a:bodyPr/>
          <a:lstStyle/>
          <a:p>
            <a:fld id="{E69169B2-C996-4C4B-AAE5-181004F4295C}" type="slidenum">
              <a:rPr lang="it-IT" smtClean="0"/>
              <a:t>1</a:t>
            </a:fld>
            <a:endParaRPr lang="it-IT"/>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821" y="4027514"/>
            <a:ext cx="4177012" cy="2248645"/>
          </a:xfrm>
          <a:prstGeom prst="rect">
            <a:avLst/>
          </a:prstGeom>
        </p:spPr>
      </p:pic>
      <p:sp>
        <p:nvSpPr>
          <p:cNvPr id="2" name="CasellaDiTesto 1">
            <a:extLst>
              <a:ext uri="{FF2B5EF4-FFF2-40B4-BE49-F238E27FC236}">
                <a16:creationId xmlns:a16="http://schemas.microsoft.com/office/drawing/2014/main" id="{CD7964A3-4468-95A4-D70A-F65280F129EA}"/>
              </a:ext>
            </a:extLst>
          </p:cNvPr>
          <p:cNvSpPr txBox="1"/>
          <p:nvPr/>
        </p:nvSpPr>
        <p:spPr>
          <a:xfrm>
            <a:off x="479699" y="967550"/>
            <a:ext cx="1311578" cy="246221"/>
          </a:xfrm>
          <a:prstGeom prst="rect">
            <a:avLst/>
          </a:prstGeom>
          <a:noFill/>
        </p:spPr>
        <p:txBody>
          <a:bodyPr wrap="none" rtlCol="0">
            <a:spAutoFit/>
          </a:bodyPr>
          <a:lstStyle/>
          <a:p>
            <a:r>
              <a:rPr lang="it-IT" sz="1000" dirty="0"/>
              <a:t>ENRICO DI PASQUALE</a:t>
            </a:r>
          </a:p>
        </p:txBody>
      </p:sp>
      <p:sp>
        <p:nvSpPr>
          <p:cNvPr id="3" name="CasellaDiTesto 2">
            <a:extLst>
              <a:ext uri="{FF2B5EF4-FFF2-40B4-BE49-F238E27FC236}">
                <a16:creationId xmlns:a16="http://schemas.microsoft.com/office/drawing/2014/main" id="{695D377B-9722-B3B8-01A3-AE384BC9F350}"/>
              </a:ext>
            </a:extLst>
          </p:cNvPr>
          <p:cNvSpPr txBox="1"/>
          <p:nvPr/>
        </p:nvSpPr>
        <p:spPr>
          <a:xfrm>
            <a:off x="10016574" y="1142332"/>
            <a:ext cx="1337226" cy="246221"/>
          </a:xfrm>
          <a:prstGeom prst="rect">
            <a:avLst/>
          </a:prstGeom>
          <a:noFill/>
        </p:spPr>
        <p:txBody>
          <a:bodyPr wrap="none" rtlCol="0">
            <a:spAutoFit/>
          </a:bodyPr>
          <a:lstStyle/>
          <a:p>
            <a:r>
              <a:rPr lang="it-IT" sz="1000" dirty="0"/>
              <a:t>FRASCATI 10/04/2026</a:t>
            </a:r>
          </a:p>
        </p:txBody>
      </p:sp>
    </p:spTree>
    <p:extLst>
      <p:ext uri="{BB962C8B-B14F-4D97-AF65-F5344CB8AC3E}">
        <p14:creationId xmlns:p14="http://schemas.microsoft.com/office/powerpoint/2010/main" val="45293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p:cNvPicPr>
            <a:picLocks noChangeAspect="1"/>
          </p:cNvPicPr>
          <p:nvPr/>
        </p:nvPicPr>
        <p:blipFill rotWithShape="1">
          <a:blip r:embed="rId2" cstate="print">
            <a:extLst>
              <a:ext uri="{28A0092B-C50C-407E-A947-70E740481C1C}">
                <a14:useLocalDpi xmlns:a14="http://schemas.microsoft.com/office/drawing/2010/main" val="0"/>
              </a:ext>
            </a:extLst>
          </a:blip>
          <a:srcRect l="23131" t="15745" r="26558" b="14232"/>
          <a:stretch/>
        </p:blipFill>
        <p:spPr>
          <a:xfrm>
            <a:off x="9742532" y="4613374"/>
            <a:ext cx="1810987" cy="1680358"/>
          </a:xfrm>
          <a:prstGeom prst="rect">
            <a:avLst/>
          </a:prstGeom>
        </p:spPr>
      </p:pic>
      <p:pic>
        <p:nvPicPr>
          <p:cNvPr id="23" name="Immagine 22"/>
          <p:cNvPicPr>
            <a:picLocks noChangeAspect="1"/>
          </p:cNvPicPr>
          <p:nvPr/>
        </p:nvPicPr>
        <p:blipFill rotWithShape="1">
          <a:blip r:embed="rId3" cstate="print">
            <a:extLst>
              <a:ext uri="{28A0092B-C50C-407E-A947-70E740481C1C}">
                <a14:useLocalDpi xmlns:a14="http://schemas.microsoft.com/office/drawing/2010/main" val="0"/>
              </a:ext>
            </a:extLst>
          </a:blip>
          <a:srcRect l="14086" t="5062" r="22254" b="11761"/>
          <a:stretch/>
        </p:blipFill>
        <p:spPr>
          <a:xfrm>
            <a:off x="9611904" y="2461925"/>
            <a:ext cx="2072245" cy="1805049"/>
          </a:xfrm>
          <a:prstGeom prst="rect">
            <a:avLst/>
          </a:prstGeom>
        </p:spPr>
      </p:pic>
      <p:pic>
        <p:nvPicPr>
          <p:cNvPr id="21" name="Immagine 20"/>
          <p:cNvPicPr>
            <a:picLocks noChangeAspect="1"/>
          </p:cNvPicPr>
          <p:nvPr/>
        </p:nvPicPr>
        <p:blipFill rotWithShape="1">
          <a:blip r:embed="rId4" cstate="print">
            <a:extLst>
              <a:ext uri="{28A0092B-C50C-407E-A947-70E740481C1C}">
                <a14:useLocalDpi xmlns:a14="http://schemas.microsoft.com/office/drawing/2010/main" val="0"/>
              </a:ext>
            </a:extLst>
          </a:blip>
          <a:srcRect l="19679" t="21401" r="38568" b="12822"/>
          <a:stretch/>
        </p:blipFill>
        <p:spPr>
          <a:xfrm>
            <a:off x="9838845" y="1022721"/>
            <a:ext cx="1181595" cy="1240972"/>
          </a:xfrm>
          <a:prstGeom prst="rect">
            <a:avLst/>
          </a:prstGeom>
        </p:spPr>
      </p:pic>
      <p:sp>
        <p:nvSpPr>
          <p:cNvPr id="4" name="Segnaposto numero diapositiva 3"/>
          <p:cNvSpPr>
            <a:spLocks noGrp="1"/>
          </p:cNvSpPr>
          <p:nvPr>
            <p:ph type="sldNum" sz="quarter" idx="12"/>
          </p:nvPr>
        </p:nvSpPr>
        <p:spPr/>
        <p:txBody>
          <a:bodyPr/>
          <a:lstStyle/>
          <a:p>
            <a:fld id="{E69169B2-C996-4C4B-AAE5-181004F4295C}" type="slidenum">
              <a:rPr lang="it-IT" smtClean="0"/>
              <a:t>10</a:t>
            </a:fld>
            <a:endParaRPr lang="it-IT"/>
          </a:p>
        </p:txBody>
      </p:sp>
      <p:sp>
        <p:nvSpPr>
          <p:cNvPr id="5" name="CasellaDiTesto 4"/>
          <p:cNvSpPr txBox="1"/>
          <p:nvPr/>
        </p:nvSpPr>
        <p:spPr>
          <a:xfrm>
            <a:off x="2004631" y="541063"/>
            <a:ext cx="6483698" cy="369332"/>
          </a:xfrm>
          <a:prstGeom prst="rect">
            <a:avLst/>
          </a:prstGeom>
          <a:solidFill>
            <a:srgbClr val="00B0F0"/>
          </a:solidFill>
          <a:ln>
            <a:solidFill>
              <a:schemeClr val="tx1"/>
            </a:solidFill>
          </a:ln>
        </p:spPr>
        <p:txBody>
          <a:bodyPr wrap="none" rtlCol="0">
            <a:spAutoFit/>
          </a:bodyPr>
          <a:lstStyle/>
          <a:p>
            <a:r>
              <a:rPr lang="en-US" dirty="0"/>
              <a:t>PHILOSOPHY OF MECHANICAL DESIGN OF PARTICLE ACCELERATORS</a:t>
            </a:r>
            <a:endParaRPr lang="it-IT" dirty="0"/>
          </a:p>
        </p:txBody>
      </p:sp>
      <p:pic>
        <p:nvPicPr>
          <p:cNvPr id="6" name="Immagine 5"/>
          <p:cNvPicPr>
            <a:picLocks noChangeAspect="1"/>
          </p:cNvPicPr>
          <p:nvPr/>
        </p:nvPicPr>
        <p:blipFill rotWithShape="1">
          <a:blip r:embed="rId5" cstate="print">
            <a:extLst>
              <a:ext uri="{28A0092B-C50C-407E-A947-70E740481C1C}">
                <a14:useLocalDpi xmlns:a14="http://schemas.microsoft.com/office/drawing/2010/main" val="0"/>
              </a:ext>
            </a:extLst>
          </a:blip>
          <a:srcRect l="19570" t="2862" r="29299" b="4294"/>
          <a:stretch/>
        </p:blipFill>
        <p:spPr>
          <a:xfrm>
            <a:off x="4573553" y="1643207"/>
            <a:ext cx="3268008" cy="3956009"/>
          </a:xfrm>
          <a:prstGeom prst="rect">
            <a:avLst/>
          </a:prstGeom>
        </p:spPr>
      </p:pic>
      <p:pic>
        <p:nvPicPr>
          <p:cNvPr id="7" name="Immagin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017" y="2789372"/>
            <a:ext cx="3626937" cy="2417958"/>
          </a:xfrm>
          <a:prstGeom prst="rect">
            <a:avLst/>
          </a:prstGeom>
        </p:spPr>
      </p:pic>
      <p:sp>
        <p:nvSpPr>
          <p:cNvPr id="8" name="Ovale 7"/>
          <p:cNvSpPr/>
          <p:nvPr/>
        </p:nvSpPr>
        <p:spPr>
          <a:xfrm>
            <a:off x="2672582" y="2838202"/>
            <a:ext cx="308759" cy="296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p:cNvCxnSpPr>
            <a:stCxn id="8" idx="6"/>
          </p:cNvCxnSpPr>
          <p:nvPr/>
        </p:nvCxnSpPr>
        <p:spPr>
          <a:xfrm>
            <a:off x="2981341" y="2986644"/>
            <a:ext cx="1857854" cy="4096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a:endCxn id="18" idx="1"/>
          </p:cNvCxnSpPr>
          <p:nvPr/>
        </p:nvCxnSpPr>
        <p:spPr>
          <a:xfrm flipV="1">
            <a:off x="6620494" y="1562777"/>
            <a:ext cx="2116597" cy="10468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a:endCxn id="19" idx="1"/>
          </p:cNvCxnSpPr>
          <p:nvPr/>
        </p:nvCxnSpPr>
        <p:spPr>
          <a:xfrm>
            <a:off x="7089569" y="2821357"/>
            <a:ext cx="1647522" cy="5513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a:endCxn id="20" idx="1"/>
          </p:cNvCxnSpPr>
          <p:nvPr/>
        </p:nvCxnSpPr>
        <p:spPr>
          <a:xfrm>
            <a:off x="6905501" y="4613374"/>
            <a:ext cx="1893232" cy="9786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8737091" y="1424277"/>
            <a:ext cx="791050" cy="276999"/>
          </a:xfrm>
          <a:prstGeom prst="rect">
            <a:avLst/>
          </a:prstGeom>
          <a:noFill/>
          <a:ln>
            <a:solidFill>
              <a:srgbClr val="FF0000"/>
            </a:solidFill>
          </a:ln>
        </p:spPr>
        <p:txBody>
          <a:bodyPr wrap="none" rtlCol="0">
            <a:spAutoFit/>
          </a:bodyPr>
          <a:lstStyle/>
          <a:p>
            <a:r>
              <a:rPr lang="it-IT" sz="1200" dirty="0"/>
              <a:t>MAGNETI</a:t>
            </a:r>
          </a:p>
        </p:txBody>
      </p:sp>
      <p:sp>
        <p:nvSpPr>
          <p:cNvPr id="19" name="CasellaDiTesto 18"/>
          <p:cNvSpPr txBox="1"/>
          <p:nvPr/>
        </p:nvSpPr>
        <p:spPr>
          <a:xfrm>
            <a:off x="8737091" y="3234231"/>
            <a:ext cx="642676" cy="276999"/>
          </a:xfrm>
          <a:prstGeom prst="rect">
            <a:avLst/>
          </a:prstGeom>
          <a:noFill/>
          <a:ln>
            <a:solidFill>
              <a:srgbClr val="FF0000"/>
            </a:solidFill>
          </a:ln>
        </p:spPr>
        <p:txBody>
          <a:bodyPr wrap="none" rtlCol="0">
            <a:spAutoFit/>
          </a:bodyPr>
          <a:lstStyle/>
          <a:p>
            <a:r>
              <a:rPr lang="it-IT" sz="1200" dirty="0"/>
              <a:t>VUOTO</a:t>
            </a:r>
          </a:p>
        </p:txBody>
      </p:sp>
      <p:sp>
        <p:nvSpPr>
          <p:cNvPr id="20" name="CasellaDiTesto 19"/>
          <p:cNvSpPr txBox="1"/>
          <p:nvPr/>
        </p:nvSpPr>
        <p:spPr>
          <a:xfrm>
            <a:off x="8798733" y="5453553"/>
            <a:ext cx="813171" cy="276999"/>
          </a:xfrm>
          <a:prstGeom prst="rect">
            <a:avLst/>
          </a:prstGeom>
          <a:noFill/>
          <a:ln>
            <a:solidFill>
              <a:srgbClr val="FF0000"/>
            </a:solidFill>
          </a:ln>
        </p:spPr>
        <p:txBody>
          <a:bodyPr wrap="none" rtlCol="0">
            <a:spAutoFit/>
          </a:bodyPr>
          <a:lstStyle/>
          <a:p>
            <a:r>
              <a:rPr lang="it-IT" sz="1200" dirty="0"/>
              <a:t>SUPPORTI</a:t>
            </a:r>
          </a:p>
        </p:txBody>
      </p:sp>
    </p:spTree>
    <p:extLst>
      <p:ext uri="{BB962C8B-B14F-4D97-AF65-F5344CB8AC3E}">
        <p14:creationId xmlns:p14="http://schemas.microsoft.com/office/powerpoint/2010/main" val="409449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69169B2-C996-4C4B-AAE5-181004F4295C}" type="slidenum">
              <a:rPr lang="it-IT" smtClean="0"/>
              <a:t>11</a:t>
            </a:fld>
            <a:endParaRPr lang="it-IT"/>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21994" t="7970" r="23932" b="9681"/>
          <a:stretch/>
        </p:blipFill>
        <p:spPr>
          <a:xfrm>
            <a:off x="1454727" y="1478478"/>
            <a:ext cx="4076249" cy="4138550"/>
          </a:xfrm>
          <a:prstGeom prst="rect">
            <a:avLst/>
          </a:prstGeom>
        </p:spPr>
      </p:pic>
      <p:sp>
        <p:nvSpPr>
          <p:cNvPr id="4" name="CasellaDiTesto 3"/>
          <p:cNvSpPr txBox="1"/>
          <p:nvPr/>
        </p:nvSpPr>
        <p:spPr>
          <a:xfrm>
            <a:off x="2921330" y="5753595"/>
            <a:ext cx="1417376" cy="215444"/>
          </a:xfrm>
          <a:prstGeom prst="rect">
            <a:avLst/>
          </a:prstGeom>
          <a:noFill/>
        </p:spPr>
        <p:txBody>
          <a:bodyPr wrap="none" rtlCol="0">
            <a:spAutoFit/>
          </a:bodyPr>
          <a:lstStyle/>
          <a:p>
            <a:r>
              <a:rPr lang="it-IT" sz="800" dirty="0"/>
              <a:t>QUADRUPOLO BTF (ASSIEME)</a:t>
            </a:r>
          </a:p>
        </p:txBody>
      </p:sp>
      <p:pic>
        <p:nvPicPr>
          <p:cNvPr id="5" name="Immagine 4"/>
          <p:cNvPicPr>
            <a:picLocks noChangeAspect="1"/>
          </p:cNvPicPr>
          <p:nvPr/>
        </p:nvPicPr>
        <p:blipFill rotWithShape="1">
          <a:blip r:embed="rId3" cstate="print">
            <a:extLst>
              <a:ext uri="{28A0092B-C50C-407E-A947-70E740481C1C}">
                <a14:useLocalDpi xmlns:a14="http://schemas.microsoft.com/office/drawing/2010/main" val="0"/>
              </a:ext>
            </a:extLst>
          </a:blip>
          <a:srcRect l="23411" t="9917" r="24759" b="10832"/>
          <a:stretch/>
        </p:blipFill>
        <p:spPr>
          <a:xfrm>
            <a:off x="6869876" y="1478478"/>
            <a:ext cx="3835729" cy="3909997"/>
          </a:xfrm>
          <a:prstGeom prst="rect">
            <a:avLst/>
          </a:prstGeom>
        </p:spPr>
      </p:pic>
      <p:sp>
        <p:nvSpPr>
          <p:cNvPr id="6" name="CasellaDiTesto 5"/>
          <p:cNvSpPr txBox="1"/>
          <p:nvPr/>
        </p:nvSpPr>
        <p:spPr>
          <a:xfrm>
            <a:off x="8787740" y="5617028"/>
            <a:ext cx="989373" cy="215444"/>
          </a:xfrm>
          <a:prstGeom prst="rect">
            <a:avLst/>
          </a:prstGeom>
          <a:noFill/>
        </p:spPr>
        <p:txBody>
          <a:bodyPr wrap="none" rtlCol="0">
            <a:spAutoFit/>
          </a:bodyPr>
          <a:lstStyle/>
          <a:p>
            <a:r>
              <a:rPr lang="it-IT" sz="800" dirty="0"/>
              <a:t>1/4 GIOGO (PARTE)</a:t>
            </a:r>
          </a:p>
        </p:txBody>
      </p:sp>
      <p:cxnSp>
        <p:nvCxnSpPr>
          <p:cNvPr id="8" name="Connettore 2 7"/>
          <p:cNvCxnSpPr>
            <a:endCxn id="5" idx="1"/>
          </p:cNvCxnSpPr>
          <p:nvPr/>
        </p:nvCxnSpPr>
        <p:spPr>
          <a:xfrm>
            <a:off x="4120738" y="2470068"/>
            <a:ext cx="2749138" cy="9634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130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69169B2-C996-4C4B-AAE5-181004F4295C}" type="slidenum">
              <a:rPr lang="it-IT" smtClean="0"/>
              <a:t>12</a:t>
            </a:fld>
            <a:endParaRPr lang="it-IT"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088" y="1401287"/>
            <a:ext cx="5240277" cy="4244585"/>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123" y="1003465"/>
            <a:ext cx="6230488" cy="4642407"/>
          </a:xfrm>
          <a:prstGeom prst="rect">
            <a:avLst/>
          </a:prstGeom>
        </p:spPr>
      </p:pic>
      <p:sp>
        <p:nvSpPr>
          <p:cNvPr id="5" name="CasellaDiTesto 4"/>
          <p:cNvSpPr txBox="1"/>
          <p:nvPr/>
        </p:nvSpPr>
        <p:spPr>
          <a:xfrm>
            <a:off x="2861066" y="5710339"/>
            <a:ext cx="638316" cy="215444"/>
          </a:xfrm>
          <a:prstGeom prst="rect">
            <a:avLst/>
          </a:prstGeom>
          <a:noFill/>
        </p:spPr>
        <p:txBody>
          <a:bodyPr wrap="none" rtlCol="0">
            <a:spAutoFit/>
          </a:bodyPr>
          <a:lstStyle/>
          <a:p>
            <a:r>
              <a:rPr lang="it-IT" sz="800" dirty="0"/>
              <a:t>SKETCH 2D</a:t>
            </a:r>
          </a:p>
        </p:txBody>
      </p:sp>
      <p:sp>
        <p:nvSpPr>
          <p:cNvPr id="6" name="CasellaDiTesto 5"/>
          <p:cNvSpPr txBox="1"/>
          <p:nvPr/>
        </p:nvSpPr>
        <p:spPr>
          <a:xfrm>
            <a:off x="9719954" y="5621276"/>
            <a:ext cx="707245" cy="215444"/>
          </a:xfrm>
          <a:prstGeom prst="rect">
            <a:avLst/>
          </a:prstGeom>
          <a:noFill/>
        </p:spPr>
        <p:txBody>
          <a:bodyPr wrap="none" rtlCol="0">
            <a:spAutoFit/>
          </a:bodyPr>
          <a:lstStyle/>
          <a:p>
            <a:r>
              <a:rPr lang="it-IT" sz="800" dirty="0"/>
              <a:t>ESTRUSIONE</a:t>
            </a:r>
          </a:p>
        </p:txBody>
      </p:sp>
    </p:spTree>
    <p:extLst>
      <p:ext uri="{BB962C8B-B14F-4D97-AF65-F5344CB8AC3E}">
        <p14:creationId xmlns:p14="http://schemas.microsoft.com/office/powerpoint/2010/main" val="77349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69169B2-C996-4C4B-AAE5-181004F4295C}" type="slidenum">
              <a:rPr lang="it-IT" smtClean="0"/>
              <a:t>13</a:t>
            </a:fld>
            <a:endParaRPr lang="it-IT"/>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66" y="944087"/>
            <a:ext cx="5180139" cy="4916385"/>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442" y="243443"/>
            <a:ext cx="6873677" cy="5207331"/>
          </a:xfrm>
          <a:prstGeom prst="rect">
            <a:avLst/>
          </a:prstGeom>
        </p:spPr>
      </p:pic>
      <p:sp>
        <p:nvSpPr>
          <p:cNvPr id="6" name="CasellaDiTesto 5"/>
          <p:cNvSpPr txBox="1"/>
          <p:nvPr/>
        </p:nvSpPr>
        <p:spPr>
          <a:xfrm>
            <a:off x="2184419" y="5790501"/>
            <a:ext cx="1260281" cy="215444"/>
          </a:xfrm>
          <a:prstGeom prst="rect">
            <a:avLst/>
          </a:prstGeom>
          <a:noFill/>
        </p:spPr>
        <p:txBody>
          <a:bodyPr wrap="none" rtlCol="0">
            <a:spAutoFit/>
          </a:bodyPr>
          <a:lstStyle/>
          <a:p>
            <a:r>
              <a:rPr lang="it-IT" sz="800" dirty="0"/>
              <a:t>SKETCH 2D LAVORAZIONE</a:t>
            </a:r>
          </a:p>
        </p:txBody>
      </p:sp>
      <p:sp>
        <p:nvSpPr>
          <p:cNvPr id="7" name="CasellaDiTesto 6"/>
          <p:cNvSpPr txBox="1"/>
          <p:nvPr/>
        </p:nvSpPr>
        <p:spPr>
          <a:xfrm>
            <a:off x="9758045" y="5790501"/>
            <a:ext cx="1043876" cy="215444"/>
          </a:xfrm>
          <a:prstGeom prst="rect">
            <a:avLst/>
          </a:prstGeom>
          <a:noFill/>
        </p:spPr>
        <p:txBody>
          <a:bodyPr wrap="none" rtlCol="0">
            <a:spAutoFit/>
          </a:bodyPr>
          <a:lstStyle/>
          <a:p>
            <a:r>
              <a:rPr lang="it-IT" sz="800" dirty="0"/>
              <a:t>LAVORAZIONE FORO</a:t>
            </a:r>
          </a:p>
        </p:txBody>
      </p:sp>
    </p:spTree>
    <p:extLst>
      <p:ext uri="{BB962C8B-B14F-4D97-AF65-F5344CB8AC3E}">
        <p14:creationId xmlns:p14="http://schemas.microsoft.com/office/powerpoint/2010/main" val="1052775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69169B2-C996-4C4B-AAE5-181004F4295C}" type="slidenum">
              <a:rPr lang="it-IT" smtClean="0"/>
              <a:t>14</a:t>
            </a:fld>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7631"/>
            <a:ext cx="12120831" cy="6623844"/>
          </a:xfrm>
          <a:prstGeom prst="rect">
            <a:avLst/>
          </a:prstGeom>
        </p:spPr>
      </p:pic>
    </p:spTree>
    <p:extLst>
      <p:ext uri="{BB962C8B-B14F-4D97-AF65-F5344CB8AC3E}">
        <p14:creationId xmlns:p14="http://schemas.microsoft.com/office/powerpoint/2010/main" val="276332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69169B2-C996-4C4B-AAE5-181004F4295C}" type="slidenum">
              <a:rPr lang="it-IT" smtClean="0"/>
              <a:t>15</a:t>
            </a:fld>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1339" y="0"/>
            <a:ext cx="9709321" cy="6858000"/>
          </a:xfrm>
          <a:prstGeom prst="rect">
            <a:avLst/>
          </a:prstGeom>
        </p:spPr>
      </p:pic>
    </p:spTree>
    <p:extLst>
      <p:ext uri="{BB962C8B-B14F-4D97-AF65-F5344CB8AC3E}">
        <p14:creationId xmlns:p14="http://schemas.microsoft.com/office/powerpoint/2010/main" val="233378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69169B2-C996-4C4B-AAE5-181004F4295C}" type="slidenum">
              <a:rPr lang="it-IT" smtClean="0"/>
              <a:t>16</a:t>
            </a:fld>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1339" y="0"/>
            <a:ext cx="9709321" cy="6858000"/>
          </a:xfrm>
          <a:prstGeom prst="rect">
            <a:avLst/>
          </a:prstGeom>
        </p:spPr>
      </p:pic>
    </p:spTree>
    <p:extLst>
      <p:ext uri="{BB962C8B-B14F-4D97-AF65-F5344CB8AC3E}">
        <p14:creationId xmlns:p14="http://schemas.microsoft.com/office/powerpoint/2010/main" val="1075359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69169B2-C996-4C4B-AAE5-181004F4295C}" type="slidenum">
              <a:rPr lang="it-IT" smtClean="0"/>
              <a:t>17</a:t>
            </a:fld>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680" y="0"/>
            <a:ext cx="9696640" cy="6858000"/>
          </a:xfrm>
          <a:prstGeom prst="rect">
            <a:avLst/>
          </a:prstGeom>
        </p:spPr>
      </p:pic>
    </p:spTree>
    <p:extLst>
      <p:ext uri="{BB962C8B-B14F-4D97-AF65-F5344CB8AC3E}">
        <p14:creationId xmlns:p14="http://schemas.microsoft.com/office/powerpoint/2010/main" val="254404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69169B2-C996-4C4B-AAE5-181004F4295C}" type="slidenum">
              <a:rPr lang="it-IT" smtClean="0"/>
              <a:t>18</a:t>
            </a:fld>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5752" y="0"/>
            <a:ext cx="9700495" cy="6858000"/>
          </a:xfrm>
          <a:prstGeom prst="rect">
            <a:avLst/>
          </a:prstGeom>
        </p:spPr>
      </p:pic>
    </p:spTree>
    <p:extLst>
      <p:ext uri="{BB962C8B-B14F-4D97-AF65-F5344CB8AC3E}">
        <p14:creationId xmlns:p14="http://schemas.microsoft.com/office/powerpoint/2010/main" val="3113715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2E78FC1-32D7-8E03-C5E8-EB5DE3E4F5F2}"/>
              </a:ext>
            </a:extLst>
          </p:cNvPr>
          <p:cNvSpPr>
            <a:spLocks noGrp="1"/>
          </p:cNvSpPr>
          <p:nvPr>
            <p:ph type="sldNum" sz="quarter" idx="12"/>
          </p:nvPr>
        </p:nvSpPr>
        <p:spPr/>
        <p:txBody>
          <a:bodyPr/>
          <a:lstStyle/>
          <a:p>
            <a:fld id="{E69169B2-C996-4C4B-AAE5-181004F4295C}" type="slidenum">
              <a:rPr lang="it-IT" smtClean="0"/>
              <a:t>19</a:t>
            </a:fld>
            <a:endParaRPr lang="it-IT"/>
          </a:p>
        </p:txBody>
      </p:sp>
      <p:sp>
        <p:nvSpPr>
          <p:cNvPr id="3" name="CasellaDiTesto 2">
            <a:extLst>
              <a:ext uri="{FF2B5EF4-FFF2-40B4-BE49-F238E27FC236}">
                <a16:creationId xmlns:a16="http://schemas.microsoft.com/office/drawing/2014/main" id="{65C98F8F-9065-8BF7-39B2-3CA028832D0D}"/>
              </a:ext>
            </a:extLst>
          </p:cNvPr>
          <p:cNvSpPr txBox="1"/>
          <p:nvPr/>
        </p:nvSpPr>
        <p:spPr>
          <a:xfrm>
            <a:off x="395842" y="1146252"/>
            <a:ext cx="11400311" cy="1231106"/>
          </a:xfrm>
          <a:prstGeom prst="rect">
            <a:avLst/>
          </a:prstGeom>
          <a:noFill/>
        </p:spPr>
        <p:txBody>
          <a:bodyPr wrap="square" rtlCol="0">
            <a:spAutoFit/>
          </a:bodyPr>
          <a:lstStyle/>
          <a:p>
            <a:pPr algn="ctr"/>
            <a:endParaRPr lang="it-IT" cap="all" dirty="0"/>
          </a:p>
          <a:p>
            <a:pPr lvl="0" eaLnBrk="0" fontAlgn="base" hangingPunct="0">
              <a:spcBef>
                <a:spcPct val="0"/>
              </a:spcBef>
              <a:spcAft>
                <a:spcPct val="0"/>
              </a:spcAft>
            </a:pPr>
            <a:r>
              <a:rPr lang="en-US" sz="1400" dirty="0">
                <a:solidFill>
                  <a:srgbClr val="333333"/>
                </a:solidFill>
                <a:latin typeface="Droid Sans"/>
              </a:rPr>
              <a:t>Metrology is the science that has as its object the study of the principles, methods and means necessary to carry out the measurement of physical quantities, which is essential to ensure the accuracy, repeatability and traceability of the results, making them 
globally comparable. It covers theoretical and experimental aspects, applying to all scientific and production fields, with three main areas: scientific, industrial and legal.</a:t>
            </a:r>
            <a:endParaRPr lang="it-IT" sz="1400" dirty="0">
              <a:solidFill>
                <a:srgbClr val="333333"/>
              </a:solidFill>
              <a:latin typeface="Droid Sans"/>
            </a:endParaRPr>
          </a:p>
        </p:txBody>
      </p:sp>
      <p:sp>
        <p:nvSpPr>
          <p:cNvPr id="4" name="CasellaDiTesto 3">
            <a:extLst>
              <a:ext uri="{FF2B5EF4-FFF2-40B4-BE49-F238E27FC236}">
                <a16:creationId xmlns:a16="http://schemas.microsoft.com/office/drawing/2014/main" id="{E1246DB8-8974-A409-00DA-79DCAC0BE852}"/>
              </a:ext>
            </a:extLst>
          </p:cNvPr>
          <p:cNvSpPr txBox="1"/>
          <p:nvPr/>
        </p:nvSpPr>
        <p:spPr>
          <a:xfrm>
            <a:off x="4922310" y="546897"/>
            <a:ext cx="2227020" cy="369332"/>
          </a:xfrm>
          <a:prstGeom prst="rect">
            <a:avLst/>
          </a:prstGeom>
          <a:solidFill>
            <a:srgbClr val="00B0F0"/>
          </a:solidFill>
          <a:ln>
            <a:solidFill>
              <a:schemeClr val="tx1"/>
            </a:solidFill>
          </a:ln>
        </p:spPr>
        <p:txBody>
          <a:bodyPr wrap="none" rtlCol="0">
            <a:spAutoFit/>
          </a:bodyPr>
          <a:lstStyle/>
          <a:p>
            <a:r>
              <a:rPr lang="it-IT" cap="all" dirty="0" err="1"/>
              <a:t>What</a:t>
            </a:r>
            <a:r>
              <a:rPr lang="it-IT" cap="all" dirty="0"/>
              <a:t> </a:t>
            </a:r>
            <a:r>
              <a:rPr lang="it-IT" cap="all" dirty="0" err="1"/>
              <a:t>is</a:t>
            </a:r>
            <a:r>
              <a:rPr lang="it-IT" cap="all" dirty="0"/>
              <a:t> </a:t>
            </a:r>
            <a:r>
              <a:rPr lang="it-IT" cap="all" dirty="0" err="1"/>
              <a:t>metrology</a:t>
            </a:r>
            <a:endParaRPr lang="it-IT" cap="all" dirty="0"/>
          </a:p>
        </p:txBody>
      </p:sp>
      <p:sp>
        <p:nvSpPr>
          <p:cNvPr id="8" name="Rectangle 1">
            <a:extLst>
              <a:ext uri="{FF2B5EF4-FFF2-40B4-BE49-F238E27FC236}">
                <a16:creationId xmlns:a16="http://schemas.microsoft.com/office/drawing/2014/main" id="{2CC18FCE-7E68-D576-DA2C-2C5A5E90D669}"/>
              </a:ext>
            </a:extLst>
          </p:cNvPr>
          <p:cNvSpPr>
            <a:spLocks noChangeArrowheads="1"/>
          </p:cNvSpPr>
          <p:nvPr/>
        </p:nvSpPr>
        <p:spPr bwMode="auto">
          <a:xfrm>
            <a:off x="450085" y="2803667"/>
            <a:ext cx="11291827" cy="3016210"/>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lvl="0" indent="-285750">
              <a:buFont typeface="Arial" panose="020B0604020202020204" pitchFamily="34" charset="0"/>
              <a:buChar char="•"/>
            </a:pPr>
            <a:r>
              <a:rPr lang="it-IT" altLang="it-IT" sz="1400" b="1" dirty="0">
                <a:solidFill>
                  <a:srgbClr val="333333"/>
                </a:solidFill>
                <a:latin typeface="Droid Sans"/>
              </a:rPr>
              <a:t>Scientific </a:t>
            </a:r>
            <a:r>
              <a:rPr lang="it-IT" altLang="it-IT" sz="1400" b="1" dirty="0" err="1">
                <a:solidFill>
                  <a:srgbClr val="333333"/>
                </a:solidFill>
                <a:latin typeface="Droid Sans"/>
              </a:rPr>
              <a:t>Metrology</a:t>
            </a:r>
            <a:r>
              <a:rPr lang="it-IT" altLang="it-IT" sz="1400" b="1" dirty="0">
                <a:solidFill>
                  <a:srgbClr val="333333"/>
                </a:solidFill>
                <a:latin typeface="Droid Sans"/>
              </a:rPr>
              <a:t>: </a:t>
            </a:r>
            <a:r>
              <a:rPr lang="en-US" altLang="it-IT" sz="1400" dirty="0">
                <a:solidFill>
                  <a:srgbClr val="333333"/>
                </a:solidFill>
                <a:latin typeface="Droid Sans"/>
              </a:rPr>
              <a:t>it deals with the establishment, development and maintenance of the fundamental measurement standards and units of measurement (International System - SI).</a:t>
            </a:r>
            <a:r>
              <a:rPr lang="it-IT" altLang="it-IT" sz="1400" dirty="0">
                <a:solidFill>
                  <a:srgbClr val="333333"/>
                </a:solidFill>
                <a:latin typeface="Droid Sans"/>
              </a:rPr>
              <a:t>    </a:t>
            </a:r>
          </a:p>
          <a:p>
            <a:pPr marL="285750" lvl="0" indent="-285750">
              <a:buFont typeface="Arial" panose="020B0604020202020204" pitchFamily="34" charset="0"/>
              <a:buChar char="•"/>
            </a:pPr>
            <a:r>
              <a:rPr lang="it-IT" altLang="it-IT" sz="1400" b="1" dirty="0">
                <a:solidFill>
                  <a:srgbClr val="333333"/>
                </a:solidFill>
                <a:latin typeface="Droid Sans"/>
              </a:rPr>
              <a:t>Industrial </a:t>
            </a:r>
            <a:r>
              <a:rPr lang="it-IT" altLang="it-IT" sz="1400" b="1" dirty="0" err="1">
                <a:solidFill>
                  <a:srgbClr val="333333"/>
                </a:solidFill>
                <a:latin typeface="Droid Sans"/>
              </a:rPr>
              <a:t>Metrology</a:t>
            </a:r>
            <a:r>
              <a:rPr lang="it-IT" altLang="it-IT" sz="1400" b="1" dirty="0">
                <a:solidFill>
                  <a:srgbClr val="333333"/>
                </a:solidFill>
                <a:latin typeface="Droid Sans"/>
              </a:rPr>
              <a:t>: </a:t>
            </a:r>
            <a:r>
              <a:rPr lang="en-US" altLang="it-IT" sz="1400" dirty="0">
                <a:solidFill>
                  <a:srgbClr val="333333"/>
                </a:solidFill>
                <a:latin typeface="Droid Sans"/>
              </a:rPr>
              <a:t>ensures the correct functioning of measuring instruments used in industry and quality control, often                through accredited laboratories.</a:t>
            </a:r>
            <a:r>
              <a:rPr lang="it-IT" altLang="it-IT" sz="1400" dirty="0">
                <a:solidFill>
                  <a:srgbClr val="333333"/>
                </a:solidFill>
                <a:latin typeface="Droid Sans"/>
              </a:rPr>
              <a:t>    </a:t>
            </a:r>
          </a:p>
          <a:p>
            <a:pPr marL="285750" lvl="0" indent="-285750">
              <a:buFont typeface="Arial" panose="020B0604020202020204" pitchFamily="34" charset="0"/>
              <a:buChar char="•"/>
            </a:pPr>
            <a:r>
              <a:rPr lang="it-IT" altLang="it-IT" sz="1400" b="1" dirty="0">
                <a:solidFill>
                  <a:srgbClr val="333333"/>
                </a:solidFill>
                <a:latin typeface="Droid Sans"/>
              </a:rPr>
              <a:t>Legal </a:t>
            </a:r>
            <a:r>
              <a:rPr lang="it-IT" altLang="it-IT" sz="1400" b="1" dirty="0" err="1">
                <a:solidFill>
                  <a:srgbClr val="333333"/>
                </a:solidFill>
                <a:latin typeface="Droid Sans"/>
              </a:rPr>
              <a:t>Metrology</a:t>
            </a:r>
            <a:r>
              <a:rPr lang="it-IT" altLang="it-IT" sz="1400" b="1" dirty="0">
                <a:solidFill>
                  <a:srgbClr val="333333"/>
                </a:solidFill>
                <a:latin typeface="Droid Sans"/>
              </a:rPr>
              <a:t>: </a:t>
            </a:r>
            <a:r>
              <a:rPr lang="en-US" altLang="it-IT" sz="1400" dirty="0">
                <a:solidFill>
                  <a:srgbClr val="333333"/>
                </a:solidFill>
                <a:latin typeface="Droid Sans"/>
              </a:rPr>
              <a:t>ensures the correctness of measurements in commercial transactions, health and environmental protection, protecting the consumer (e.g. periodic verification of scales and meters).</a:t>
            </a:r>
            <a:r>
              <a:rPr lang="it-IT" altLang="it-IT" sz="1400" dirty="0">
                <a:solidFill>
                  <a:srgbClr val="333333"/>
                </a:solidFill>
                <a:latin typeface="Droid Sans"/>
              </a:rPr>
              <a:t> </a:t>
            </a:r>
          </a:p>
          <a:p>
            <a:pPr lvl="0"/>
            <a:r>
              <a:rPr lang="it-IT" altLang="it-IT" sz="1400" dirty="0">
                <a:solidFill>
                  <a:srgbClr val="333333"/>
                </a:solidFill>
                <a:latin typeface="Droid Sans"/>
              </a:rPr>
              <a:t>Key points:     </a:t>
            </a:r>
          </a:p>
          <a:p>
            <a:pPr marL="285750" lvl="0" indent="-285750">
              <a:buFont typeface="Arial" panose="020B0604020202020204" pitchFamily="34" charset="0"/>
              <a:buChar char="•"/>
            </a:pPr>
            <a:r>
              <a:rPr lang="it-IT" altLang="it-IT" sz="1400" b="1" dirty="0" err="1">
                <a:solidFill>
                  <a:srgbClr val="333333"/>
                </a:solidFill>
                <a:latin typeface="Droid Sans"/>
              </a:rPr>
              <a:t>Traceability</a:t>
            </a:r>
            <a:r>
              <a:rPr lang="it-IT" altLang="it-IT" sz="1400" dirty="0">
                <a:solidFill>
                  <a:srgbClr val="333333"/>
                </a:solidFill>
                <a:latin typeface="Droid Sans"/>
              </a:rPr>
              <a:t>: assicura che le misurazioni siano collegate a campioni nazionali o internazionali.</a:t>
            </a:r>
          </a:p>
          <a:p>
            <a:pPr lvl="0">
              <a:buFontTx/>
              <a:buChar char="•"/>
            </a:pPr>
            <a:r>
              <a:rPr lang="it-IT" altLang="it-IT" sz="1400" dirty="0">
                <a:solidFill>
                  <a:srgbClr val="333333"/>
                </a:solidFill>
                <a:latin typeface="Droid Sans"/>
              </a:rPr>
              <a:t>     </a:t>
            </a:r>
            <a:r>
              <a:rPr lang="it-IT" altLang="it-IT" sz="1400" b="1" dirty="0" err="1">
                <a:solidFill>
                  <a:srgbClr val="333333"/>
                </a:solidFill>
                <a:latin typeface="Droid Sans"/>
              </a:rPr>
              <a:t>INRiM</a:t>
            </a:r>
            <a:r>
              <a:rPr lang="it-IT" altLang="it-IT" sz="1400" b="1" dirty="0">
                <a:solidFill>
                  <a:srgbClr val="333333"/>
                </a:solidFill>
                <a:latin typeface="Droid Sans"/>
              </a:rPr>
              <a:t>: </a:t>
            </a:r>
            <a:r>
              <a:rPr lang="en-US" altLang="it-IT" sz="1400" dirty="0">
                <a:solidFill>
                  <a:srgbClr val="333333"/>
                </a:solidFill>
                <a:latin typeface="Droid Sans"/>
              </a:rPr>
              <a:t>the National Institute of Metrological Research is the main point of reference in Italy for scientific metrology</a:t>
            </a:r>
            <a:r>
              <a:rPr lang="it-IT" altLang="it-IT" sz="1400" dirty="0">
                <a:solidFill>
                  <a:srgbClr val="333333"/>
                </a:solidFill>
                <a:latin typeface="Droid Sans"/>
              </a:rPr>
              <a:t>.</a:t>
            </a:r>
          </a:p>
          <a:p>
            <a:pPr lvl="0">
              <a:buFontTx/>
              <a:buChar char="•"/>
            </a:pPr>
            <a:r>
              <a:rPr lang="it-IT" altLang="it-IT" sz="1400" dirty="0">
                <a:solidFill>
                  <a:srgbClr val="333333"/>
                </a:solidFill>
                <a:latin typeface="Droid Sans"/>
              </a:rPr>
              <a:t>     </a:t>
            </a:r>
            <a:r>
              <a:rPr lang="it-IT" altLang="it-IT" sz="1400" b="1" dirty="0">
                <a:solidFill>
                  <a:srgbClr val="333333"/>
                </a:solidFill>
                <a:latin typeface="Droid Sans"/>
              </a:rPr>
              <a:t>Normative: </a:t>
            </a:r>
            <a:r>
              <a:rPr lang="en-US" altLang="it-IT" sz="1400" dirty="0">
                <a:solidFill>
                  <a:srgbClr val="333333"/>
                </a:solidFill>
                <a:latin typeface="Droid Sans"/>
              </a:rPr>
              <a:t>Legal metrology makes use of periodic and first checks (legal stamps) to ensure the conformity of the instruments. </a:t>
            </a:r>
          </a:p>
          <a:p>
            <a:pPr lvl="0"/>
            <a:r>
              <a:rPr lang="en-US" altLang="it-IT" sz="1400" dirty="0">
                <a:solidFill>
                  <a:srgbClr val="333333"/>
                </a:solidFill>
                <a:latin typeface="Droid Sans"/>
              </a:rPr>
              <a:t>      In summary, metrology ensures that measurements are reliable, crucial for safety, trade, and technological innovation</a:t>
            </a:r>
            <a:r>
              <a:rPr lang="it-IT" altLang="it-IT" sz="1400" dirty="0">
                <a:solidFill>
                  <a:srgbClr val="333333"/>
                </a:solidFill>
                <a:latin typeface="Droid Sans"/>
              </a:rPr>
              <a:t>. </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400" dirty="0">
              <a:solidFill>
                <a:srgbClr val="333333"/>
              </a:solidFill>
              <a:latin typeface="Droid Sans"/>
            </a:endParaRPr>
          </a:p>
          <a:p>
            <a:r>
              <a:rPr lang="en-US" sz="1400" dirty="0">
                <a:solidFill>
                  <a:srgbClr val="333333"/>
                </a:solidFill>
                <a:latin typeface="Droid Sans"/>
              </a:rPr>
              <a:t>It therefore deals only with physical quantities; so much so that, in order to have the right to be defined as such, the properties of an object or phenomenon  they must be measurable, i.e. it must be possible to define </a:t>
            </a:r>
            <a:r>
              <a:rPr lang="en-US" sz="1400" b="1" dirty="0">
                <a:solidFill>
                  <a:srgbClr val="333333"/>
                </a:solidFill>
                <a:latin typeface="Droid Sans"/>
              </a:rPr>
              <a:t>units of measurement</a:t>
            </a:r>
            <a:r>
              <a:rPr lang="en-US" sz="1400" dirty="0">
                <a:solidFill>
                  <a:srgbClr val="333333"/>
                </a:solidFill>
                <a:latin typeface="Droid Sans"/>
              </a:rPr>
              <a:t> and </a:t>
            </a:r>
            <a:r>
              <a:rPr lang="en-US" sz="1400" b="1" dirty="0">
                <a:solidFill>
                  <a:srgbClr val="333333"/>
                </a:solidFill>
                <a:latin typeface="Droid Sans"/>
              </a:rPr>
              <a:t>methods of measurement</a:t>
            </a:r>
            <a:r>
              <a:rPr lang="en-US" sz="1400" dirty="0">
                <a:solidFill>
                  <a:srgbClr val="333333"/>
                </a:solidFill>
                <a:latin typeface="Droid Sans"/>
              </a:rPr>
              <a:t>.</a:t>
            </a:r>
            <a:endParaRPr lang="it-IT" altLang="it-IT" sz="1400" dirty="0">
              <a:solidFill>
                <a:srgbClr val="333333"/>
              </a:solidFill>
              <a:latin typeface="Droid Sans"/>
            </a:endParaRPr>
          </a:p>
        </p:txBody>
      </p:sp>
    </p:spTree>
    <p:extLst>
      <p:ext uri="{BB962C8B-B14F-4D97-AF65-F5344CB8AC3E}">
        <p14:creationId xmlns:p14="http://schemas.microsoft.com/office/powerpoint/2010/main" val="290633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8982" y="1400175"/>
            <a:ext cx="5057775" cy="5457825"/>
          </a:xfrm>
          <a:prstGeom prst="rect">
            <a:avLst/>
          </a:prstGeom>
        </p:spPr>
      </p:pic>
      <p:sp>
        <p:nvSpPr>
          <p:cNvPr id="3" name="CasellaDiTesto 2"/>
          <p:cNvSpPr txBox="1"/>
          <p:nvPr/>
        </p:nvSpPr>
        <p:spPr>
          <a:xfrm>
            <a:off x="3858362" y="410526"/>
            <a:ext cx="4237057" cy="369332"/>
          </a:xfrm>
          <a:prstGeom prst="rect">
            <a:avLst/>
          </a:prstGeom>
          <a:solidFill>
            <a:srgbClr val="00B0F0"/>
          </a:solidFill>
          <a:ln>
            <a:solidFill>
              <a:schemeClr val="tx1"/>
            </a:solidFill>
          </a:ln>
        </p:spPr>
        <p:txBody>
          <a:bodyPr wrap="none" rtlCol="0">
            <a:spAutoFit/>
          </a:bodyPr>
          <a:lstStyle/>
          <a:p>
            <a:r>
              <a:rPr lang="en-US" dirty="0"/>
              <a:t>NATIONAL INSTITUTE OF NUCLEAR PHYSICS</a:t>
            </a:r>
            <a:endParaRPr lang="it-IT" dirty="0"/>
          </a:p>
        </p:txBody>
      </p:sp>
      <p:sp>
        <p:nvSpPr>
          <p:cNvPr id="4" name="Segnaposto numero diapositiva 3"/>
          <p:cNvSpPr>
            <a:spLocks noGrp="1"/>
          </p:cNvSpPr>
          <p:nvPr>
            <p:ph type="sldNum" sz="quarter" idx="12"/>
          </p:nvPr>
        </p:nvSpPr>
        <p:spPr/>
        <p:txBody>
          <a:bodyPr/>
          <a:lstStyle/>
          <a:p>
            <a:fld id="{E69169B2-C996-4C4B-AAE5-181004F4295C}" type="slidenum">
              <a:rPr lang="it-IT" smtClean="0"/>
              <a:t>2</a:t>
            </a:fld>
            <a:endParaRPr lang="it-IT"/>
          </a:p>
        </p:txBody>
      </p:sp>
    </p:spTree>
    <p:extLst>
      <p:ext uri="{BB962C8B-B14F-4D97-AF65-F5344CB8AC3E}">
        <p14:creationId xmlns:p14="http://schemas.microsoft.com/office/powerpoint/2010/main" val="145993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1B21544-65D5-5918-E436-6181DBB6B953}"/>
              </a:ext>
            </a:extLst>
          </p:cNvPr>
          <p:cNvSpPr>
            <a:spLocks noGrp="1"/>
          </p:cNvSpPr>
          <p:nvPr>
            <p:ph type="sldNum" sz="quarter" idx="12"/>
          </p:nvPr>
        </p:nvSpPr>
        <p:spPr/>
        <p:txBody>
          <a:bodyPr/>
          <a:lstStyle/>
          <a:p>
            <a:fld id="{E69169B2-C996-4C4B-AAE5-181004F4295C}" type="slidenum">
              <a:rPr lang="it-IT" smtClean="0"/>
              <a:t>20</a:t>
            </a:fld>
            <a:endParaRPr lang="it-IT"/>
          </a:p>
        </p:txBody>
      </p:sp>
      <p:sp>
        <p:nvSpPr>
          <p:cNvPr id="5" name="CasellaDiTesto 4">
            <a:extLst>
              <a:ext uri="{FF2B5EF4-FFF2-40B4-BE49-F238E27FC236}">
                <a16:creationId xmlns:a16="http://schemas.microsoft.com/office/drawing/2014/main" id="{E3D50886-B517-BC7B-B3AB-6D17DE8E5D6B}"/>
              </a:ext>
            </a:extLst>
          </p:cNvPr>
          <p:cNvSpPr txBox="1"/>
          <p:nvPr/>
        </p:nvSpPr>
        <p:spPr>
          <a:xfrm>
            <a:off x="4599771" y="127368"/>
            <a:ext cx="3548087" cy="369332"/>
          </a:xfrm>
          <a:prstGeom prst="rect">
            <a:avLst/>
          </a:prstGeom>
          <a:solidFill>
            <a:srgbClr val="00B0F0"/>
          </a:solidFill>
          <a:ln>
            <a:solidFill>
              <a:schemeClr val="tx1"/>
            </a:solidFill>
          </a:ln>
        </p:spPr>
        <p:txBody>
          <a:bodyPr wrap="none" rtlCol="0">
            <a:spAutoFit/>
          </a:bodyPr>
          <a:lstStyle/>
          <a:p>
            <a:r>
              <a:rPr lang="en-US" cap="all" dirty="0"/>
              <a:t>What is a unit of measurement</a:t>
            </a:r>
            <a:endParaRPr lang="it-IT" cap="all" dirty="0"/>
          </a:p>
        </p:txBody>
      </p:sp>
      <p:sp>
        <p:nvSpPr>
          <p:cNvPr id="6" name="CasellaDiTesto 5">
            <a:extLst>
              <a:ext uri="{FF2B5EF4-FFF2-40B4-BE49-F238E27FC236}">
                <a16:creationId xmlns:a16="http://schemas.microsoft.com/office/drawing/2014/main" id="{EAA296A1-173B-13FC-8C0F-60BC254B3BD9}"/>
              </a:ext>
            </a:extLst>
          </p:cNvPr>
          <p:cNvSpPr txBox="1"/>
          <p:nvPr/>
        </p:nvSpPr>
        <p:spPr>
          <a:xfrm>
            <a:off x="472656" y="610814"/>
            <a:ext cx="11246679" cy="2246769"/>
          </a:xfrm>
          <a:prstGeom prst="rect">
            <a:avLst/>
          </a:prstGeom>
          <a:noFill/>
        </p:spPr>
        <p:txBody>
          <a:bodyPr wrap="square" rtlCol="0">
            <a:spAutoFit/>
          </a:bodyPr>
          <a:lstStyle/>
          <a:p>
            <a:r>
              <a:rPr lang="en-US" sz="1400" dirty="0">
                <a:solidFill>
                  <a:srgbClr val="333333"/>
                </a:solidFill>
                <a:latin typeface="Droid Sans"/>
              </a:rPr>
              <a:t>To measure a physical quantity, it is compared with one of the same kind, that is, with a unit of measurement.
Over the centuries, precise criteria have gradually been imposed for the adoption of units of measurement; </a:t>
            </a:r>
          </a:p>
          <a:p>
            <a:r>
              <a:rPr lang="en-US" sz="1400" dirty="0">
                <a:solidFill>
                  <a:srgbClr val="333333"/>
                </a:solidFill>
                <a:latin typeface="Droid Sans"/>
              </a:rPr>
              <a:t>They are:</a:t>
            </a:r>
          </a:p>
          <a:p>
            <a:r>
              <a:rPr lang="it-IT" sz="1400" b="1" dirty="0">
                <a:solidFill>
                  <a:srgbClr val="333333"/>
                </a:solidFill>
                <a:latin typeface="Droid Sans"/>
              </a:rPr>
              <a:t>• </a:t>
            </a:r>
            <a:r>
              <a:rPr lang="it-IT" sz="1400" b="1" dirty="0" err="1">
                <a:solidFill>
                  <a:srgbClr val="333333"/>
                </a:solidFill>
                <a:latin typeface="Droid Sans"/>
              </a:rPr>
              <a:t>simplicity</a:t>
            </a:r>
            <a:endParaRPr lang="it-IT" sz="1400" b="1" dirty="0">
              <a:solidFill>
                <a:srgbClr val="333333"/>
              </a:solidFill>
              <a:latin typeface="Droid Sans"/>
            </a:endParaRPr>
          </a:p>
          <a:p>
            <a:r>
              <a:rPr lang="it-IT" sz="1400" b="1" dirty="0">
                <a:solidFill>
                  <a:srgbClr val="333333"/>
                </a:solidFill>
                <a:latin typeface="Droid Sans"/>
              </a:rPr>
              <a:t>• </a:t>
            </a:r>
            <a:r>
              <a:rPr lang="it-IT" sz="1400" b="1" dirty="0" err="1">
                <a:solidFill>
                  <a:srgbClr val="333333"/>
                </a:solidFill>
                <a:latin typeface="Droid Sans"/>
              </a:rPr>
              <a:t>availability</a:t>
            </a:r>
            <a:r>
              <a:rPr lang="it-IT" sz="1400" b="1" dirty="0">
                <a:solidFill>
                  <a:srgbClr val="333333"/>
                </a:solidFill>
                <a:latin typeface="Droid Sans"/>
              </a:rPr>
              <a:t>
• </a:t>
            </a:r>
            <a:r>
              <a:rPr lang="it-IT" sz="1400" b="1" dirty="0" err="1">
                <a:solidFill>
                  <a:srgbClr val="333333"/>
                </a:solidFill>
                <a:latin typeface="Droid Sans"/>
              </a:rPr>
              <a:t>reproducibility</a:t>
            </a:r>
            <a:r>
              <a:rPr lang="it-IT" sz="1400" b="1" dirty="0">
                <a:solidFill>
                  <a:srgbClr val="333333"/>
                </a:solidFill>
                <a:latin typeface="Droid Sans"/>
              </a:rPr>
              <a:t>
• </a:t>
            </a:r>
            <a:r>
              <a:rPr lang="it-IT" sz="1400" b="1" dirty="0" err="1">
                <a:solidFill>
                  <a:srgbClr val="333333"/>
                </a:solidFill>
                <a:latin typeface="Droid Sans"/>
              </a:rPr>
              <a:t>precision</a:t>
            </a:r>
            <a:r>
              <a:rPr lang="it-IT" sz="1400" b="1" dirty="0">
                <a:solidFill>
                  <a:srgbClr val="333333"/>
                </a:solidFill>
                <a:latin typeface="Droid Sans"/>
              </a:rPr>
              <a:t>.</a:t>
            </a:r>
          </a:p>
          <a:p>
            <a:pPr algn="just"/>
            <a:r>
              <a:rPr lang="en-US" sz="1400" dirty="0">
                <a:solidFill>
                  <a:srgbClr val="333333"/>
                </a:solidFill>
                <a:latin typeface="Droid Sans"/>
              </a:rPr>
              <a:t>In ancient times, the first three criteria led to the use of anthropometric units, i.e. based on body size human; Currently, the technology makes it possible to meet even the highest precision requirements using natural measurements, i.e. based on quantities or phenomena existing in nature. Currently, the meter is defined as a function of the speed of light, thanks to the availability of very precise instruments.</a:t>
            </a:r>
            <a:endParaRPr lang="it-IT" sz="1400" dirty="0">
              <a:solidFill>
                <a:srgbClr val="333333"/>
              </a:solidFill>
              <a:latin typeface="Droid Sans"/>
            </a:endParaRPr>
          </a:p>
        </p:txBody>
      </p:sp>
      <p:sp>
        <p:nvSpPr>
          <p:cNvPr id="7" name="CasellaDiTesto 6">
            <a:extLst>
              <a:ext uri="{FF2B5EF4-FFF2-40B4-BE49-F238E27FC236}">
                <a16:creationId xmlns:a16="http://schemas.microsoft.com/office/drawing/2014/main" id="{E0C1901D-9DE6-7111-7125-9360B2C7EC07}"/>
              </a:ext>
            </a:extLst>
          </p:cNvPr>
          <p:cNvSpPr txBox="1"/>
          <p:nvPr/>
        </p:nvSpPr>
        <p:spPr>
          <a:xfrm>
            <a:off x="5052504" y="3048751"/>
            <a:ext cx="2147063" cy="369332"/>
          </a:xfrm>
          <a:prstGeom prst="rect">
            <a:avLst/>
          </a:prstGeom>
          <a:solidFill>
            <a:srgbClr val="00B0F0"/>
          </a:solidFill>
          <a:ln>
            <a:solidFill>
              <a:schemeClr val="tx1"/>
            </a:solidFill>
          </a:ln>
        </p:spPr>
        <p:txBody>
          <a:bodyPr wrap="none" rtlCol="0">
            <a:spAutoFit/>
          </a:bodyPr>
          <a:lstStyle/>
          <a:p>
            <a:r>
              <a:rPr lang="it-IT" cap="all" dirty="0" err="1"/>
              <a:t>What</a:t>
            </a:r>
            <a:r>
              <a:rPr lang="it-IT" cap="all" dirty="0"/>
              <a:t> </a:t>
            </a:r>
            <a:r>
              <a:rPr lang="it-IT" cap="all" dirty="0" err="1"/>
              <a:t>is</a:t>
            </a:r>
            <a:r>
              <a:rPr lang="it-IT" cap="all" dirty="0"/>
              <a:t> a </a:t>
            </a:r>
            <a:r>
              <a:rPr lang="it-IT" cap="all" dirty="0" err="1"/>
              <a:t>measure</a:t>
            </a:r>
            <a:endParaRPr lang="it-IT" cap="all" dirty="0"/>
          </a:p>
        </p:txBody>
      </p:sp>
      <p:sp>
        <p:nvSpPr>
          <p:cNvPr id="8" name="CasellaDiTesto 7">
            <a:extLst>
              <a:ext uri="{FF2B5EF4-FFF2-40B4-BE49-F238E27FC236}">
                <a16:creationId xmlns:a16="http://schemas.microsoft.com/office/drawing/2014/main" id="{8E735F99-7143-57F2-D2D6-2FBA3EEEDAA9}"/>
              </a:ext>
            </a:extLst>
          </p:cNvPr>
          <p:cNvSpPr txBox="1"/>
          <p:nvPr/>
        </p:nvSpPr>
        <p:spPr>
          <a:xfrm>
            <a:off x="437314" y="3516970"/>
            <a:ext cx="11246679" cy="523220"/>
          </a:xfrm>
          <a:prstGeom prst="rect">
            <a:avLst/>
          </a:prstGeom>
          <a:noFill/>
        </p:spPr>
        <p:txBody>
          <a:bodyPr wrap="square" rtlCol="0">
            <a:spAutoFit/>
          </a:bodyPr>
          <a:lstStyle/>
          <a:p>
            <a:r>
              <a:rPr lang="en-US" sz="1400" dirty="0">
                <a:solidFill>
                  <a:srgbClr val="333333"/>
                </a:solidFill>
                <a:latin typeface="Droid Sans"/>
              </a:rPr>
              <a:t>By measurement of a physical quantity we mean the product of two factors, one of which is a quantity of the same kind, chosen as a unit of measurement, and the other is a pure number, which expresses how many times this unit is contained in the quantity to be measured.</a:t>
            </a:r>
            <a:endParaRPr lang="it-IT" sz="1400" dirty="0">
              <a:solidFill>
                <a:srgbClr val="333333"/>
              </a:solidFill>
              <a:latin typeface="Droid Sans"/>
            </a:endParaRPr>
          </a:p>
        </p:txBody>
      </p:sp>
      <p:sp>
        <p:nvSpPr>
          <p:cNvPr id="9" name="CasellaDiTesto 8">
            <a:extLst>
              <a:ext uri="{FF2B5EF4-FFF2-40B4-BE49-F238E27FC236}">
                <a16:creationId xmlns:a16="http://schemas.microsoft.com/office/drawing/2014/main" id="{F79DF458-2E13-045C-E2F0-6CCA3B15A9D7}"/>
              </a:ext>
            </a:extLst>
          </p:cNvPr>
          <p:cNvSpPr txBox="1"/>
          <p:nvPr/>
        </p:nvSpPr>
        <p:spPr>
          <a:xfrm>
            <a:off x="5132578" y="4237964"/>
            <a:ext cx="2200924" cy="369332"/>
          </a:xfrm>
          <a:prstGeom prst="rect">
            <a:avLst/>
          </a:prstGeom>
          <a:solidFill>
            <a:srgbClr val="00B0F0"/>
          </a:solidFill>
          <a:ln>
            <a:solidFill>
              <a:schemeClr val="tx1"/>
            </a:solidFill>
          </a:ln>
        </p:spPr>
        <p:txBody>
          <a:bodyPr wrap="none" rtlCol="0">
            <a:spAutoFit/>
          </a:bodyPr>
          <a:lstStyle/>
          <a:p>
            <a:r>
              <a:rPr lang="it-IT" cap="all" dirty="0"/>
              <a:t>How to </a:t>
            </a:r>
            <a:r>
              <a:rPr lang="it-IT" cap="all" dirty="0" err="1"/>
              <a:t>measure</a:t>
            </a:r>
            <a:r>
              <a:rPr lang="it-IT" cap="all" dirty="0"/>
              <a:t> </a:t>
            </a:r>
            <a:r>
              <a:rPr lang="it-IT" cap="all" dirty="0" err="1"/>
              <a:t>it</a:t>
            </a:r>
            <a:endParaRPr lang="it-IT" cap="all" dirty="0"/>
          </a:p>
        </p:txBody>
      </p:sp>
      <p:sp>
        <p:nvSpPr>
          <p:cNvPr id="10" name="CasellaDiTesto 9">
            <a:extLst>
              <a:ext uri="{FF2B5EF4-FFF2-40B4-BE49-F238E27FC236}">
                <a16:creationId xmlns:a16="http://schemas.microsoft.com/office/drawing/2014/main" id="{D0159472-37D2-83BC-F87B-7188FBE08564}"/>
              </a:ext>
            </a:extLst>
          </p:cNvPr>
          <p:cNvSpPr txBox="1"/>
          <p:nvPr/>
        </p:nvSpPr>
        <p:spPr>
          <a:xfrm>
            <a:off x="472655" y="4690150"/>
            <a:ext cx="11246679" cy="2031325"/>
          </a:xfrm>
          <a:prstGeom prst="rect">
            <a:avLst/>
          </a:prstGeom>
          <a:noFill/>
        </p:spPr>
        <p:txBody>
          <a:bodyPr wrap="square" rtlCol="0">
            <a:spAutoFit/>
          </a:bodyPr>
          <a:lstStyle/>
          <a:p>
            <a:r>
              <a:rPr lang="en-US" sz="1400" dirty="0">
                <a:solidFill>
                  <a:srgbClr val="333333"/>
                </a:solidFill>
                <a:latin typeface="Droid Sans"/>
              </a:rPr>
              <a:t>Two methods can be used to obtain a measurement:
</a:t>
            </a:r>
            <a:r>
              <a:rPr lang="en-US" sz="1400" b="1" dirty="0">
                <a:solidFill>
                  <a:srgbClr val="333333"/>
                </a:solidFill>
                <a:latin typeface="Droid Sans"/>
              </a:rPr>
              <a:t>• direct measurement; </a:t>
            </a:r>
          </a:p>
          <a:p>
            <a:r>
              <a:rPr lang="en-US" sz="1400" dirty="0">
                <a:solidFill>
                  <a:srgbClr val="333333"/>
                </a:solidFill>
                <a:latin typeface="Droid Sans"/>
              </a:rPr>
              <a:t>• </a:t>
            </a:r>
            <a:r>
              <a:rPr lang="en-US" sz="1400" b="1" dirty="0">
                <a:solidFill>
                  <a:srgbClr val="333333"/>
                </a:solidFill>
                <a:latin typeface="Droid Sans"/>
              </a:rPr>
              <a:t>indirect measurement;</a:t>
            </a:r>
            <a:r>
              <a:rPr lang="en-US" sz="1400" dirty="0">
                <a:solidFill>
                  <a:srgbClr val="333333"/>
                </a:solidFill>
                <a:latin typeface="Droid Sans"/>
              </a:rPr>
              <a:t>
A direct measurement occurs when the unit of measurement is directly compared with the quantity to be measured and the number of units contained in the measured quantity is established. For example, the height of a man, the heartbeat, the mass of a table can be measured directly.
On the other hand, there is an indirect measurement, when other measurements performed directly are processed with products and/or mathematical ratios.
For example, the speed of a car, the power of a light bulb or the distance between the Earth and the Moon are measured indirectly.</a:t>
            </a:r>
            <a:endParaRPr lang="it-IT" sz="1400" dirty="0">
              <a:solidFill>
                <a:srgbClr val="333333"/>
              </a:solidFill>
              <a:latin typeface="Droid Sans"/>
            </a:endParaRPr>
          </a:p>
        </p:txBody>
      </p:sp>
    </p:spTree>
    <p:extLst>
      <p:ext uri="{BB962C8B-B14F-4D97-AF65-F5344CB8AC3E}">
        <p14:creationId xmlns:p14="http://schemas.microsoft.com/office/powerpoint/2010/main" val="2686527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01F62C4-2F45-666F-42DA-A211F0C0AD26}"/>
              </a:ext>
            </a:extLst>
          </p:cNvPr>
          <p:cNvSpPr>
            <a:spLocks noGrp="1"/>
          </p:cNvSpPr>
          <p:nvPr>
            <p:ph type="sldNum" sz="quarter" idx="12"/>
          </p:nvPr>
        </p:nvSpPr>
        <p:spPr/>
        <p:txBody>
          <a:bodyPr/>
          <a:lstStyle/>
          <a:p>
            <a:fld id="{E69169B2-C996-4C4B-AAE5-181004F4295C}" type="slidenum">
              <a:rPr lang="it-IT" smtClean="0"/>
              <a:t>21</a:t>
            </a:fld>
            <a:endParaRPr lang="it-IT"/>
          </a:p>
        </p:txBody>
      </p:sp>
      <p:sp>
        <p:nvSpPr>
          <p:cNvPr id="3" name="CasellaDiTesto 2">
            <a:extLst>
              <a:ext uri="{FF2B5EF4-FFF2-40B4-BE49-F238E27FC236}">
                <a16:creationId xmlns:a16="http://schemas.microsoft.com/office/drawing/2014/main" id="{E89FD2F8-70D5-5937-BDB0-9BE0F30DEAFC}"/>
              </a:ext>
            </a:extLst>
          </p:cNvPr>
          <p:cNvSpPr txBox="1"/>
          <p:nvPr/>
        </p:nvSpPr>
        <p:spPr>
          <a:xfrm>
            <a:off x="4137379" y="239797"/>
            <a:ext cx="4756238" cy="369332"/>
          </a:xfrm>
          <a:prstGeom prst="rect">
            <a:avLst/>
          </a:prstGeom>
          <a:solidFill>
            <a:srgbClr val="00B0F0"/>
          </a:solidFill>
          <a:ln>
            <a:solidFill>
              <a:schemeClr val="tx1"/>
            </a:solidFill>
          </a:ln>
        </p:spPr>
        <p:txBody>
          <a:bodyPr wrap="none" rtlCol="0">
            <a:spAutoFit/>
          </a:bodyPr>
          <a:lstStyle/>
          <a:p>
            <a:r>
              <a:rPr lang="en-US" cap="all" dirty="0"/>
              <a:t>What is a system of units of measurement</a:t>
            </a:r>
            <a:endParaRPr lang="it-IT" cap="all" dirty="0"/>
          </a:p>
        </p:txBody>
      </p:sp>
      <p:sp>
        <p:nvSpPr>
          <p:cNvPr id="4" name="CasellaDiTesto 3">
            <a:extLst>
              <a:ext uri="{FF2B5EF4-FFF2-40B4-BE49-F238E27FC236}">
                <a16:creationId xmlns:a16="http://schemas.microsoft.com/office/drawing/2014/main" id="{4723BF6D-0F3E-52C9-D63A-6ECD3343E457}"/>
              </a:ext>
            </a:extLst>
          </p:cNvPr>
          <p:cNvSpPr txBox="1"/>
          <p:nvPr/>
        </p:nvSpPr>
        <p:spPr>
          <a:xfrm>
            <a:off x="472656" y="895680"/>
            <a:ext cx="11355108" cy="2031325"/>
          </a:xfrm>
          <a:prstGeom prst="rect">
            <a:avLst/>
          </a:prstGeom>
          <a:noFill/>
        </p:spPr>
        <p:txBody>
          <a:bodyPr wrap="square" rtlCol="0">
            <a:spAutoFit/>
          </a:bodyPr>
          <a:lstStyle/>
          <a:p>
            <a:r>
              <a:rPr lang="en-US" sz="1400" dirty="0">
                <a:solidFill>
                  <a:srgbClr val="333333"/>
                </a:solidFill>
                <a:latin typeface="Droid Sans"/>
              </a:rPr>
              <a:t>A system of units of measurement is the set of a few fundamental units, of which an operational definition is given, and of all the others, called derived units, which can be obtained from the fundamentals through products and/or ratios.
The system must be such as to guarantee independence between the fundamental units. A system is said:
</a:t>
            </a:r>
            <a:r>
              <a:rPr lang="en-US" sz="1400" b="1" dirty="0">
                <a:solidFill>
                  <a:srgbClr val="333333"/>
                </a:solidFill>
                <a:latin typeface="Droid Sans"/>
              </a:rPr>
              <a:t>• absolute</a:t>
            </a:r>
            <a:r>
              <a:rPr lang="en-US" sz="1400" dirty="0">
                <a:solidFill>
                  <a:srgbClr val="333333"/>
                </a:solidFill>
                <a:latin typeface="Droid Sans"/>
              </a:rPr>
              <a:t>, if its units derive from natural phenomena not related to the place and time of measurement;
</a:t>
            </a:r>
            <a:r>
              <a:rPr lang="en-US" sz="1400" b="1" dirty="0">
                <a:solidFill>
                  <a:srgbClr val="333333"/>
                </a:solidFill>
                <a:latin typeface="Droid Sans"/>
              </a:rPr>
              <a:t>• coherent, </a:t>
            </a:r>
            <a:r>
              <a:rPr lang="en-US" sz="1400" dirty="0">
                <a:solidFill>
                  <a:srgbClr val="333333"/>
                </a:solidFill>
                <a:latin typeface="Droid Sans"/>
              </a:rPr>
              <a:t>if the product and quotient of several fundamental units give a new derived unit with a numerical coefficient of 1;
</a:t>
            </a:r>
            <a:r>
              <a:rPr lang="en-US" sz="1400" b="1" dirty="0">
                <a:solidFill>
                  <a:srgbClr val="333333"/>
                </a:solidFill>
                <a:latin typeface="Droid Sans"/>
              </a:rPr>
              <a:t>• rationalized, </a:t>
            </a:r>
            <a:r>
              <a:rPr lang="en-US" sz="1400" dirty="0">
                <a:solidFill>
                  <a:srgbClr val="333333"/>
                </a:solidFill>
                <a:latin typeface="Droid Sans"/>
              </a:rPr>
              <a:t>if it is obtained by eliminating the irrational number p from all formulas, except those relating to circles, spheres and cylinders.
</a:t>
            </a:r>
            <a:r>
              <a:rPr lang="en-US" sz="1400" b="1" dirty="0">
                <a:solidFill>
                  <a:srgbClr val="333333"/>
                </a:solidFill>
                <a:latin typeface="Droid Sans"/>
              </a:rPr>
              <a:t>• decimal, </a:t>
            </a:r>
            <a:r>
              <a:rPr lang="en-US" sz="1400" dirty="0">
                <a:solidFill>
                  <a:srgbClr val="333333"/>
                </a:solidFill>
                <a:latin typeface="Droid Sans"/>
              </a:rPr>
              <a:t>if it has multiples and submultiples in base 10.</a:t>
            </a:r>
          </a:p>
          <a:p>
            <a:r>
              <a:rPr lang="en-US" sz="1400" dirty="0">
                <a:solidFill>
                  <a:srgbClr val="333333"/>
                </a:solidFill>
                <a:latin typeface="Droid Sans"/>
              </a:rPr>
              <a:t>                                                                                                                                                                                                                               The current International System (IS) is characterized by being absolute, coherent, rationalized, and decimal.</a:t>
            </a:r>
            <a:endParaRPr lang="it-IT" sz="1400" dirty="0">
              <a:solidFill>
                <a:srgbClr val="333333"/>
              </a:solidFill>
              <a:latin typeface="Droid Sans"/>
            </a:endParaRPr>
          </a:p>
        </p:txBody>
      </p:sp>
      <p:sp>
        <p:nvSpPr>
          <p:cNvPr id="5" name="CasellaDiTesto 4">
            <a:extLst>
              <a:ext uri="{FF2B5EF4-FFF2-40B4-BE49-F238E27FC236}">
                <a16:creationId xmlns:a16="http://schemas.microsoft.com/office/drawing/2014/main" id="{4B67F43B-C678-E886-5B9C-F6B473C994A1}"/>
              </a:ext>
            </a:extLst>
          </p:cNvPr>
          <p:cNvSpPr txBox="1"/>
          <p:nvPr/>
        </p:nvSpPr>
        <p:spPr>
          <a:xfrm>
            <a:off x="4459166" y="3346220"/>
            <a:ext cx="3273653" cy="369332"/>
          </a:xfrm>
          <a:prstGeom prst="rect">
            <a:avLst/>
          </a:prstGeom>
          <a:solidFill>
            <a:srgbClr val="00B0F0"/>
          </a:solidFill>
          <a:ln>
            <a:solidFill>
              <a:schemeClr val="tx1"/>
            </a:solidFill>
          </a:ln>
        </p:spPr>
        <p:txBody>
          <a:bodyPr wrap="none" rtlCol="0">
            <a:spAutoFit/>
          </a:bodyPr>
          <a:lstStyle/>
          <a:p>
            <a:r>
              <a:rPr lang="it-IT" cap="all" dirty="0"/>
              <a:t>The international system(si)</a:t>
            </a:r>
          </a:p>
        </p:txBody>
      </p:sp>
      <p:sp>
        <p:nvSpPr>
          <p:cNvPr id="6" name="CasellaDiTesto 5">
            <a:extLst>
              <a:ext uri="{FF2B5EF4-FFF2-40B4-BE49-F238E27FC236}">
                <a16:creationId xmlns:a16="http://schemas.microsoft.com/office/drawing/2014/main" id="{B8E1CB5A-9ACD-99A9-5C49-B920794A3B45}"/>
              </a:ext>
            </a:extLst>
          </p:cNvPr>
          <p:cNvSpPr txBox="1"/>
          <p:nvPr/>
        </p:nvSpPr>
        <p:spPr>
          <a:xfrm>
            <a:off x="472655" y="3950306"/>
            <a:ext cx="11246679" cy="954107"/>
          </a:xfrm>
          <a:prstGeom prst="rect">
            <a:avLst/>
          </a:prstGeom>
          <a:noFill/>
        </p:spPr>
        <p:txBody>
          <a:bodyPr wrap="square" rtlCol="0">
            <a:spAutoFit/>
          </a:bodyPr>
          <a:lstStyle/>
          <a:p>
            <a:r>
              <a:rPr lang="en-US" sz="1400" dirty="0">
                <a:solidFill>
                  <a:srgbClr val="333333"/>
                </a:solidFill>
                <a:latin typeface="Droid Sans"/>
              </a:rPr>
              <a:t>The International System of Units, whose abbreviation is </a:t>
            </a:r>
            <a:r>
              <a:rPr lang="en-US" sz="1400" b="1" dirty="0">
                <a:solidFill>
                  <a:srgbClr val="333333"/>
                </a:solidFill>
                <a:latin typeface="Droid Sans"/>
              </a:rPr>
              <a:t>SI</a:t>
            </a:r>
            <a:r>
              <a:rPr lang="en-US" sz="1400" dirty="0">
                <a:solidFill>
                  <a:srgbClr val="333333"/>
                </a:solidFill>
                <a:latin typeface="Droid Sans"/>
              </a:rPr>
              <a:t>, was adopted in 1960 and completed in 1983, and is based on </a:t>
            </a:r>
            <a:r>
              <a:rPr lang="en-US" sz="1400" b="1" dirty="0">
                <a:solidFill>
                  <a:srgbClr val="333333"/>
                </a:solidFill>
                <a:latin typeface="Droid Sans"/>
              </a:rPr>
              <a:t>seven fundamental quantities</a:t>
            </a:r>
            <a:r>
              <a:rPr lang="en-US" sz="1400" dirty="0">
                <a:solidFill>
                  <a:srgbClr val="333333"/>
                </a:solidFill>
                <a:latin typeface="Droid Sans"/>
              </a:rPr>
              <a:t>: the four of the previous MKSA System, or Giorgi System, namely the </a:t>
            </a:r>
            <a:r>
              <a:rPr lang="en-US" sz="1400" b="1" dirty="0">
                <a:solidFill>
                  <a:srgbClr val="333333"/>
                </a:solidFill>
                <a:latin typeface="Droid Sans"/>
              </a:rPr>
              <a:t>length</a:t>
            </a:r>
            <a:r>
              <a:rPr lang="en-US" sz="1400" dirty="0">
                <a:solidFill>
                  <a:srgbClr val="333333"/>
                </a:solidFill>
                <a:latin typeface="Droid Sans"/>
              </a:rPr>
              <a:t>, the </a:t>
            </a:r>
            <a:r>
              <a:rPr lang="en-US" sz="1400" b="1" dirty="0">
                <a:solidFill>
                  <a:srgbClr val="333333"/>
                </a:solidFill>
                <a:latin typeface="Droid Sans"/>
              </a:rPr>
              <a:t>mass</a:t>
            </a:r>
            <a:r>
              <a:rPr lang="en-US" sz="1400" dirty="0">
                <a:solidFill>
                  <a:srgbClr val="333333"/>
                </a:solidFill>
                <a:latin typeface="Droid Sans"/>
              </a:rPr>
              <a:t>, the </a:t>
            </a:r>
            <a:r>
              <a:rPr lang="en-US" sz="1400" b="1" dirty="0">
                <a:solidFill>
                  <a:srgbClr val="333333"/>
                </a:solidFill>
                <a:latin typeface="Droid Sans"/>
              </a:rPr>
              <a:t>time intervals</a:t>
            </a:r>
            <a:r>
              <a:rPr lang="en-US" sz="1400" dirty="0">
                <a:solidFill>
                  <a:srgbClr val="333333"/>
                </a:solidFill>
                <a:latin typeface="Droid Sans"/>
              </a:rPr>
              <a:t>, the </a:t>
            </a:r>
            <a:r>
              <a:rPr lang="en-US" sz="1400" b="1" dirty="0">
                <a:solidFill>
                  <a:srgbClr val="333333"/>
                </a:solidFill>
                <a:latin typeface="Droid Sans"/>
              </a:rPr>
              <a:t>intensity of electric current</a:t>
            </a:r>
            <a:r>
              <a:rPr lang="en-US" sz="1400" dirty="0">
                <a:solidFill>
                  <a:srgbClr val="333333"/>
                </a:solidFill>
                <a:latin typeface="Droid Sans"/>
              </a:rPr>
              <a:t>, to which the temperature has been added,  the </a:t>
            </a:r>
            <a:r>
              <a:rPr lang="en-US" sz="1400" b="1" dirty="0">
                <a:solidFill>
                  <a:srgbClr val="333333"/>
                </a:solidFill>
                <a:latin typeface="Droid Sans"/>
              </a:rPr>
              <a:t>light intensity </a:t>
            </a:r>
            <a:r>
              <a:rPr lang="en-US" sz="1400" dirty="0">
                <a:solidFill>
                  <a:srgbClr val="333333"/>
                </a:solidFill>
                <a:latin typeface="Droid Sans"/>
              </a:rPr>
              <a:t>and the </a:t>
            </a:r>
            <a:r>
              <a:rPr lang="en-US" sz="1400" b="1" dirty="0">
                <a:solidFill>
                  <a:srgbClr val="333333"/>
                </a:solidFill>
                <a:latin typeface="Droid Sans"/>
              </a:rPr>
              <a:t>amount of substance</a:t>
            </a:r>
            <a:r>
              <a:rPr lang="en-US" sz="1400" dirty="0">
                <a:solidFill>
                  <a:srgbClr val="333333"/>
                </a:solidFill>
                <a:latin typeface="Droid Sans"/>
              </a:rPr>
              <a:t>.
The SI System is a </a:t>
            </a:r>
            <a:r>
              <a:rPr lang="en-US" sz="1400" b="1" dirty="0">
                <a:solidFill>
                  <a:srgbClr val="333333"/>
                </a:solidFill>
                <a:latin typeface="Droid Sans"/>
              </a:rPr>
              <a:t>decimal system</a:t>
            </a:r>
            <a:r>
              <a:rPr lang="en-US" sz="1400" dirty="0">
                <a:solidFill>
                  <a:srgbClr val="333333"/>
                </a:solidFill>
                <a:latin typeface="Droid Sans"/>
              </a:rPr>
              <a:t>, therefore with multiples and submultiples in base 10.</a:t>
            </a:r>
            <a:endParaRPr lang="it-IT" sz="1400" dirty="0">
              <a:solidFill>
                <a:srgbClr val="333333"/>
              </a:solidFill>
              <a:latin typeface="Droid Sans"/>
            </a:endParaRPr>
          </a:p>
        </p:txBody>
      </p:sp>
    </p:spTree>
    <p:extLst>
      <p:ext uri="{BB962C8B-B14F-4D97-AF65-F5344CB8AC3E}">
        <p14:creationId xmlns:p14="http://schemas.microsoft.com/office/powerpoint/2010/main" val="421648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F73F113-10DA-0887-48D4-C92BB7810441}"/>
              </a:ext>
            </a:extLst>
          </p:cNvPr>
          <p:cNvSpPr>
            <a:spLocks noGrp="1"/>
          </p:cNvSpPr>
          <p:nvPr>
            <p:ph type="sldNum" sz="quarter" idx="12"/>
          </p:nvPr>
        </p:nvSpPr>
        <p:spPr/>
        <p:txBody>
          <a:bodyPr/>
          <a:lstStyle/>
          <a:p>
            <a:fld id="{E69169B2-C996-4C4B-AAE5-181004F4295C}" type="slidenum">
              <a:rPr lang="it-IT" smtClean="0"/>
              <a:t>22</a:t>
            </a:fld>
            <a:endParaRPr lang="it-IT"/>
          </a:p>
        </p:txBody>
      </p:sp>
      <p:sp>
        <p:nvSpPr>
          <p:cNvPr id="6" name="CasellaDiTesto 5">
            <a:extLst>
              <a:ext uri="{FF2B5EF4-FFF2-40B4-BE49-F238E27FC236}">
                <a16:creationId xmlns:a16="http://schemas.microsoft.com/office/drawing/2014/main" id="{5A20AA1C-506E-646B-8EF9-B83E0D8E1AC8}"/>
              </a:ext>
            </a:extLst>
          </p:cNvPr>
          <p:cNvSpPr txBox="1"/>
          <p:nvPr/>
        </p:nvSpPr>
        <p:spPr>
          <a:xfrm>
            <a:off x="417443" y="790958"/>
            <a:ext cx="11357113" cy="5693866"/>
          </a:xfrm>
          <a:prstGeom prst="rect">
            <a:avLst/>
          </a:prstGeom>
          <a:noFill/>
        </p:spPr>
        <p:txBody>
          <a:bodyPr wrap="square">
            <a:spAutoFit/>
          </a:bodyPr>
          <a:lstStyle/>
          <a:p>
            <a:r>
              <a:rPr lang="en-US" sz="1400" b="1" dirty="0">
                <a:solidFill>
                  <a:srgbClr val="333333"/>
                </a:solidFill>
                <a:latin typeface="Droid Sans"/>
              </a:rPr>
              <a:t>SIZE, UNIT AND SYMBOL DEFINITION</a:t>
            </a:r>
          </a:p>
          <a:p>
            <a:endParaRPr lang="it-IT" sz="1400" b="1" dirty="0">
              <a:solidFill>
                <a:srgbClr val="333333"/>
              </a:solidFill>
              <a:latin typeface="Droid Sans"/>
            </a:endParaRPr>
          </a:p>
          <a:p>
            <a:r>
              <a:rPr lang="it-IT" sz="1400" b="1" dirty="0" err="1">
                <a:solidFill>
                  <a:srgbClr val="333333"/>
                </a:solidFill>
                <a:latin typeface="Droid Sans"/>
              </a:rPr>
              <a:t>Length</a:t>
            </a:r>
            <a:r>
              <a:rPr lang="it-IT" sz="1400" dirty="0">
                <a:solidFill>
                  <a:srgbClr val="333333"/>
                </a:solidFill>
                <a:latin typeface="Droid Sans"/>
              </a:rPr>
              <a:t> </a:t>
            </a:r>
          </a:p>
          <a:p>
            <a:r>
              <a:rPr lang="en-US" sz="1400" dirty="0">
                <a:solidFill>
                  <a:srgbClr val="333333"/>
                </a:solidFill>
                <a:latin typeface="Droid Sans"/>
              </a:rPr>
              <a:t>Meter (m) 
Distance traveled in a vacuum by light in the time interval of 1/299 792 458 s.
</a:t>
            </a:r>
            <a:r>
              <a:rPr lang="en-US" sz="1400" b="1" dirty="0">
                <a:solidFill>
                  <a:srgbClr val="333333"/>
                </a:solidFill>
                <a:latin typeface="Droid Sans"/>
              </a:rPr>
              <a:t>Time Frame </a:t>
            </a:r>
            <a:r>
              <a:rPr lang="en-US" sz="1400" dirty="0">
                <a:solidFill>
                  <a:srgbClr val="333333"/>
                </a:solidFill>
                <a:latin typeface="Droid Sans"/>
              </a:rPr>
              <a:t>
second(s) 
Duration of 9 192 631 770 oscillations of the radiation emitted in the transition between the two hyperfine levels of the s t a t o foundation by the Cesium 133 atom.
</a:t>
            </a:r>
            <a:r>
              <a:rPr lang="en-US" sz="1400" b="1" dirty="0">
                <a:solidFill>
                  <a:srgbClr val="333333"/>
                </a:solidFill>
                <a:latin typeface="Droid Sans"/>
              </a:rPr>
              <a:t>Mass</a:t>
            </a:r>
            <a:r>
              <a:rPr lang="en-US" sz="1400" dirty="0">
                <a:solidFill>
                  <a:srgbClr val="333333"/>
                </a:solidFill>
                <a:latin typeface="Droid Sans"/>
              </a:rPr>
              <a:t> 
kilogram (kg) 
Mass of the platinum-iridium prototype deposited in Sèvres.
</a:t>
            </a:r>
            <a:r>
              <a:rPr lang="en-US" sz="1400" b="1" dirty="0">
                <a:solidFill>
                  <a:srgbClr val="333333"/>
                </a:solidFill>
                <a:latin typeface="Droid Sans"/>
              </a:rPr>
              <a:t>Temperature</a:t>
            </a:r>
            <a:r>
              <a:rPr lang="en-US" sz="1400" dirty="0">
                <a:solidFill>
                  <a:srgbClr val="333333"/>
                </a:solidFill>
                <a:latin typeface="Droid Sans"/>
              </a:rPr>
              <a:t> 
kelvin (K)  
Fraction 1/273.16 of the thermodynamic temperature of the triple point of water.
</a:t>
            </a:r>
            <a:r>
              <a:rPr lang="en-US" sz="1400" b="1" dirty="0">
                <a:solidFill>
                  <a:srgbClr val="333333"/>
                </a:solidFill>
                <a:latin typeface="Droid Sans"/>
              </a:rPr>
              <a:t>Current intensity </a:t>
            </a:r>
            <a:r>
              <a:rPr lang="en-US" sz="1400" dirty="0">
                <a:solidFill>
                  <a:srgbClr val="333333"/>
                </a:solidFill>
                <a:latin typeface="Droid Sans"/>
              </a:rPr>
              <a:t>
ampere (A) 
A constant electric current which, flowing in two straight, parallel, indefinitely long conductors with a negligible circular cross-section, placed at a distance of 1 m in a vacuum, determines a force of 2 . 10–7 N per meter of conductor.
</a:t>
            </a:r>
            <a:r>
              <a:rPr lang="en-US" sz="1400" b="1" dirty="0">
                <a:solidFill>
                  <a:srgbClr val="333333"/>
                </a:solidFill>
                <a:latin typeface="Droid Sans"/>
              </a:rPr>
              <a:t>Light intensity </a:t>
            </a:r>
            <a:r>
              <a:rPr lang="en-US" sz="1400" dirty="0">
                <a:solidFill>
                  <a:srgbClr val="333333"/>
                </a:solidFill>
                <a:latin typeface="Droid Sans"/>
              </a:rPr>
              <a:t>
Candle (CD) 
Light intensity, in a given direction, of a source emitting monochromatic radiation of frequency 540 . 1012 Hz and whose energy intensity in this direction is (1/683) W/sr.
</a:t>
            </a:r>
            <a:r>
              <a:rPr lang="en-US" sz="1400" b="1" dirty="0">
                <a:solidFill>
                  <a:srgbClr val="333333"/>
                </a:solidFill>
                <a:latin typeface="Droid Sans"/>
              </a:rPr>
              <a:t>Quantity of matter </a:t>
            </a:r>
            <a:r>
              <a:rPr lang="en-US" sz="1400" dirty="0">
                <a:solidFill>
                  <a:srgbClr val="333333"/>
                </a:solidFill>
                <a:latin typeface="Droid Sans"/>
              </a:rPr>
              <a:t>
Grinding Wheels (mol) 
Quantity of substance in a system containing as many elementary entities as there are atoms in 0.012 kg of carbon 12.</a:t>
            </a:r>
            <a:endParaRPr lang="it-IT" sz="1400" dirty="0">
              <a:solidFill>
                <a:srgbClr val="333333"/>
              </a:solidFill>
              <a:latin typeface="Droid Sans"/>
            </a:endParaRPr>
          </a:p>
        </p:txBody>
      </p:sp>
      <p:sp>
        <p:nvSpPr>
          <p:cNvPr id="9" name="CasellaDiTesto 8">
            <a:extLst>
              <a:ext uri="{FF2B5EF4-FFF2-40B4-BE49-F238E27FC236}">
                <a16:creationId xmlns:a16="http://schemas.microsoft.com/office/drawing/2014/main" id="{22F5DEED-8DA7-98E0-1C34-EFA4B83FA27C}"/>
              </a:ext>
            </a:extLst>
          </p:cNvPr>
          <p:cNvSpPr txBox="1"/>
          <p:nvPr/>
        </p:nvSpPr>
        <p:spPr>
          <a:xfrm>
            <a:off x="4178551" y="191642"/>
            <a:ext cx="4215128" cy="369332"/>
          </a:xfrm>
          <a:prstGeom prst="rect">
            <a:avLst/>
          </a:prstGeom>
          <a:solidFill>
            <a:srgbClr val="00B0F0"/>
          </a:solidFill>
          <a:ln>
            <a:solidFill>
              <a:schemeClr val="tx1"/>
            </a:solidFill>
          </a:ln>
        </p:spPr>
        <p:txBody>
          <a:bodyPr wrap="none" rtlCol="0">
            <a:spAutoFit/>
          </a:bodyPr>
          <a:lstStyle/>
          <a:p>
            <a:r>
              <a:rPr lang="en-US" cap="all" dirty="0"/>
              <a:t>Fundamental units of the system are</a:t>
            </a:r>
            <a:endParaRPr lang="it-IT" cap="all" dirty="0"/>
          </a:p>
        </p:txBody>
      </p:sp>
    </p:spTree>
    <p:extLst>
      <p:ext uri="{BB962C8B-B14F-4D97-AF65-F5344CB8AC3E}">
        <p14:creationId xmlns:p14="http://schemas.microsoft.com/office/powerpoint/2010/main" val="1101713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E41B73C-BA77-B3E2-535B-20E35D6AAF79}"/>
              </a:ext>
            </a:extLst>
          </p:cNvPr>
          <p:cNvSpPr>
            <a:spLocks noGrp="1"/>
          </p:cNvSpPr>
          <p:nvPr>
            <p:ph type="sldNum" sz="quarter" idx="12"/>
          </p:nvPr>
        </p:nvSpPr>
        <p:spPr/>
        <p:txBody>
          <a:bodyPr/>
          <a:lstStyle/>
          <a:p>
            <a:fld id="{E69169B2-C996-4C4B-AAE5-181004F4295C}" type="slidenum">
              <a:rPr lang="it-IT" smtClean="0"/>
              <a:t>23</a:t>
            </a:fld>
            <a:endParaRPr lang="it-IT"/>
          </a:p>
        </p:txBody>
      </p:sp>
      <p:sp>
        <p:nvSpPr>
          <p:cNvPr id="3" name="CasellaDiTesto 2">
            <a:extLst>
              <a:ext uri="{FF2B5EF4-FFF2-40B4-BE49-F238E27FC236}">
                <a16:creationId xmlns:a16="http://schemas.microsoft.com/office/drawing/2014/main" id="{5AA60CE0-4D6C-7D9D-3C51-F545D43F0E34}"/>
              </a:ext>
            </a:extLst>
          </p:cNvPr>
          <p:cNvSpPr txBox="1"/>
          <p:nvPr/>
        </p:nvSpPr>
        <p:spPr>
          <a:xfrm>
            <a:off x="4957921" y="354297"/>
            <a:ext cx="2779479" cy="369332"/>
          </a:xfrm>
          <a:prstGeom prst="rect">
            <a:avLst/>
          </a:prstGeom>
          <a:solidFill>
            <a:srgbClr val="00B0F0"/>
          </a:solidFill>
          <a:ln>
            <a:solidFill>
              <a:schemeClr val="tx1"/>
            </a:solidFill>
          </a:ln>
        </p:spPr>
        <p:txBody>
          <a:bodyPr wrap="none" rtlCol="0">
            <a:spAutoFit/>
          </a:bodyPr>
          <a:lstStyle/>
          <a:p>
            <a:r>
              <a:rPr lang="it-IT" cap="all" dirty="0" err="1"/>
              <a:t>Measuring</a:t>
            </a:r>
            <a:r>
              <a:rPr lang="it-IT" cap="all" dirty="0"/>
              <a:t> </a:t>
            </a:r>
            <a:r>
              <a:rPr lang="it-IT" cap="all" dirty="0" err="1"/>
              <a:t>instruments</a:t>
            </a:r>
            <a:endParaRPr lang="it-IT" cap="all" dirty="0"/>
          </a:p>
        </p:txBody>
      </p:sp>
      <p:sp>
        <p:nvSpPr>
          <p:cNvPr id="4" name="CasellaDiTesto 3">
            <a:extLst>
              <a:ext uri="{FF2B5EF4-FFF2-40B4-BE49-F238E27FC236}">
                <a16:creationId xmlns:a16="http://schemas.microsoft.com/office/drawing/2014/main" id="{0FDF6C78-FECF-6F75-3139-3A1A853090BF}"/>
              </a:ext>
            </a:extLst>
          </p:cNvPr>
          <p:cNvSpPr txBox="1"/>
          <p:nvPr/>
        </p:nvSpPr>
        <p:spPr>
          <a:xfrm>
            <a:off x="466549" y="1042749"/>
            <a:ext cx="11357113" cy="1384995"/>
          </a:xfrm>
          <a:prstGeom prst="rect">
            <a:avLst/>
          </a:prstGeom>
          <a:noFill/>
        </p:spPr>
        <p:txBody>
          <a:bodyPr wrap="square">
            <a:spAutoFit/>
          </a:bodyPr>
          <a:lstStyle/>
          <a:p>
            <a:r>
              <a:rPr lang="en-US" sz="1400" dirty="0">
                <a:solidFill>
                  <a:srgbClr val="333333"/>
                </a:solidFill>
                <a:latin typeface="Droid Sans"/>
              </a:rPr>
              <a:t>By means of measuring instruments we are able to express the value of quantities. These devices are characterized by some relevant metrological properties, such as:
• </a:t>
            </a:r>
            <a:r>
              <a:rPr lang="en-US" sz="1400" b="1" dirty="0">
                <a:solidFill>
                  <a:srgbClr val="333333"/>
                </a:solidFill>
                <a:latin typeface="Droid Sans"/>
              </a:rPr>
              <a:t>the flow rate</a:t>
            </a:r>
            <a:r>
              <a:rPr lang="en-US" sz="1400" dirty="0">
                <a:solidFill>
                  <a:srgbClr val="333333"/>
                </a:solidFill>
                <a:latin typeface="Droid Sans"/>
              </a:rPr>
              <a:t>, i.e. the maximum value that the instrument can detect;
• </a:t>
            </a:r>
            <a:r>
              <a:rPr lang="en-US" sz="1400" b="1" dirty="0">
                <a:solidFill>
                  <a:srgbClr val="333333"/>
                </a:solidFill>
                <a:latin typeface="Droid Sans"/>
              </a:rPr>
              <a:t>the resolution</a:t>
            </a:r>
            <a:r>
              <a:rPr lang="en-US" sz="1400" dirty="0">
                <a:solidFill>
                  <a:srgbClr val="333333"/>
                </a:solidFill>
                <a:latin typeface="Droid Sans"/>
              </a:rPr>
              <a:t>, i.e. the minimum measurement that can be detected by the instrument;
• </a:t>
            </a:r>
            <a:r>
              <a:rPr lang="en-US" sz="1400" b="1" dirty="0">
                <a:solidFill>
                  <a:srgbClr val="333333"/>
                </a:solidFill>
                <a:latin typeface="Droid Sans"/>
              </a:rPr>
              <a:t>sensitivity</a:t>
            </a:r>
            <a:r>
              <a:rPr lang="en-US" sz="1400" dirty="0">
                <a:solidFill>
                  <a:srgbClr val="333333"/>
                </a:solidFill>
                <a:latin typeface="Droid Sans"/>
              </a:rPr>
              <a:t>, i.e. the ability to report small variations in the measurement;
• </a:t>
            </a:r>
            <a:r>
              <a:rPr lang="en-US" sz="1400" b="1" dirty="0">
                <a:solidFill>
                  <a:srgbClr val="333333"/>
                </a:solidFill>
                <a:latin typeface="Droid Sans"/>
              </a:rPr>
              <a:t>precision</a:t>
            </a:r>
            <a:r>
              <a:rPr lang="en-US" sz="1400" dirty="0">
                <a:solidFill>
                  <a:srgbClr val="333333"/>
                </a:solidFill>
                <a:latin typeface="Droid Sans"/>
              </a:rPr>
              <a:t>, i.e. the deviation from a sample instrument.</a:t>
            </a:r>
            <a:endParaRPr lang="it-IT" sz="1400" dirty="0">
              <a:solidFill>
                <a:srgbClr val="333333"/>
              </a:solidFill>
              <a:latin typeface="Droid Sans"/>
            </a:endParaRPr>
          </a:p>
        </p:txBody>
      </p:sp>
    </p:spTree>
    <p:extLst>
      <p:ext uri="{BB962C8B-B14F-4D97-AF65-F5344CB8AC3E}">
        <p14:creationId xmlns:p14="http://schemas.microsoft.com/office/powerpoint/2010/main" val="3084260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BBD56C5-A5DB-1FC0-FFAC-1922B5EE69A5}"/>
              </a:ext>
            </a:extLst>
          </p:cNvPr>
          <p:cNvSpPr>
            <a:spLocks noGrp="1"/>
          </p:cNvSpPr>
          <p:nvPr>
            <p:ph type="sldNum" sz="quarter" idx="12"/>
          </p:nvPr>
        </p:nvSpPr>
        <p:spPr/>
        <p:txBody>
          <a:bodyPr/>
          <a:lstStyle/>
          <a:p>
            <a:fld id="{E69169B2-C996-4C4B-AAE5-181004F4295C}" type="slidenum">
              <a:rPr lang="it-IT" smtClean="0"/>
              <a:t>24</a:t>
            </a:fld>
            <a:endParaRPr lang="it-IT"/>
          </a:p>
        </p:txBody>
      </p:sp>
      <p:sp>
        <p:nvSpPr>
          <p:cNvPr id="3" name="CasellaDiTesto 2">
            <a:extLst>
              <a:ext uri="{FF2B5EF4-FFF2-40B4-BE49-F238E27FC236}">
                <a16:creationId xmlns:a16="http://schemas.microsoft.com/office/drawing/2014/main" id="{2E29ABB7-2C53-3154-B279-1D1DFF21D488}"/>
              </a:ext>
            </a:extLst>
          </p:cNvPr>
          <p:cNvSpPr txBox="1"/>
          <p:nvPr/>
        </p:nvSpPr>
        <p:spPr>
          <a:xfrm>
            <a:off x="2618303" y="429415"/>
            <a:ext cx="6373348" cy="369332"/>
          </a:xfrm>
          <a:prstGeom prst="rect">
            <a:avLst/>
          </a:prstGeom>
          <a:solidFill>
            <a:srgbClr val="00B0F0"/>
          </a:solidFill>
          <a:ln>
            <a:solidFill>
              <a:schemeClr val="tx1"/>
            </a:solidFill>
          </a:ln>
        </p:spPr>
        <p:txBody>
          <a:bodyPr wrap="none" rtlCol="0">
            <a:spAutoFit/>
          </a:bodyPr>
          <a:lstStyle/>
          <a:p>
            <a:r>
              <a:rPr lang="en-US" cap="all" dirty="0"/>
              <a:t>Mechanical Engineering Service Measuring Instruments</a:t>
            </a:r>
            <a:endParaRPr lang="it-IT" cap="all" dirty="0"/>
          </a:p>
        </p:txBody>
      </p:sp>
      <p:sp>
        <p:nvSpPr>
          <p:cNvPr id="4" name="Titolo 2">
            <a:extLst>
              <a:ext uri="{FF2B5EF4-FFF2-40B4-BE49-F238E27FC236}">
                <a16:creationId xmlns:a16="http://schemas.microsoft.com/office/drawing/2014/main" id="{9530487D-AD61-B436-4874-427A6DA84467}"/>
              </a:ext>
            </a:extLst>
          </p:cNvPr>
          <p:cNvSpPr txBox="1">
            <a:spLocks/>
          </p:cNvSpPr>
          <p:nvPr/>
        </p:nvSpPr>
        <p:spPr>
          <a:xfrm>
            <a:off x="497633" y="1085373"/>
            <a:ext cx="11359117" cy="10720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500"/>
              </a:lnSpc>
            </a:pPr>
            <a:r>
              <a:rPr lang="en-US" sz="1600" b="1" dirty="0"/>
              <a:t>Measuring instruments: The metrology laboratory is equipped with a number of measuring instruments: 2 laser trackers, 2 portable CMMs (portable measuring arms) that can also be used for laser scanning (scanning arm - measurements and reverse engineering).</a:t>
            </a:r>
            <a:endParaRPr lang="it-IT" sz="1800" dirty="0"/>
          </a:p>
        </p:txBody>
      </p:sp>
      <p:sp>
        <p:nvSpPr>
          <p:cNvPr id="5" name="CasellaDiTesto 4">
            <a:extLst>
              <a:ext uri="{FF2B5EF4-FFF2-40B4-BE49-F238E27FC236}">
                <a16:creationId xmlns:a16="http://schemas.microsoft.com/office/drawing/2014/main" id="{ADD9C389-D423-4F22-2F55-653928DB20AA}"/>
              </a:ext>
            </a:extLst>
          </p:cNvPr>
          <p:cNvSpPr txBox="1"/>
          <p:nvPr/>
        </p:nvSpPr>
        <p:spPr>
          <a:xfrm>
            <a:off x="500937" y="1816167"/>
            <a:ext cx="3361039" cy="914400"/>
          </a:xfrm>
          <a:prstGeom prst="rect">
            <a:avLst/>
          </a:prstGeom>
          <a:noFill/>
        </p:spPr>
        <p:txBody>
          <a:bodyPr wrap="none" rtlCol="0">
            <a:noAutofit/>
          </a:bodyPr>
          <a:lstStyle/>
          <a:p>
            <a:pPr algn="just">
              <a:lnSpc>
                <a:spcPts val="1651"/>
              </a:lnSpc>
            </a:pPr>
            <a:r>
              <a:rPr lang="it-IT" sz="1200" b="1" dirty="0">
                <a:solidFill>
                  <a:srgbClr val="0F124A"/>
                </a:solidFill>
                <a:latin typeface="Arial"/>
              </a:rPr>
              <a:t>Leica Absolute </a:t>
            </a:r>
            <a:r>
              <a:rPr lang="it-IT" sz="1200" b="1" dirty="0" err="1">
                <a:solidFill>
                  <a:srgbClr val="0F124A"/>
                </a:solidFill>
                <a:latin typeface="Arial"/>
              </a:rPr>
              <a:t>Tracker</a:t>
            </a:r>
            <a:r>
              <a:rPr lang="it-IT" sz="1200" b="1" dirty="0">
                <a:solidFill>
                  <a:srgbClr val="0F124A"/>
                </a:solidFill>
                <a:latin typeface="Arial"/>
              </a:rPr>
              <a:t> AT960</a:t>
            </a:r>
          </a:p>
          <a:p>
            <a:pPr algn="just">
              <a:lnSpc>
                <a:spcPts val="1000"/>
              </a:lnSpc>
            </a:pPr>
            <a:r>
              <a:rPr lang="en-US" sz="800" dirty="0">
                <a:solidFill>
                  <a:srgbClr val="0F124A"/>
                </a:solidFill>
                <a:latin typeface="Arial"/>
              </a:rPr>
              <a:t>The Leica Absolute Tracker integrates interferometer and absolute distance meter </a:t>
            </a:r>
          </a:p>
          <a:p>
            <a:pPr algn="just">
              <a:lnSpc>
                <a:spcPts val="1000"/>
              </a:lnSpc>
            </a:pPr>
            <a:r>
              <a:rPr lang="en-US" sz="800" dirty="0">
                <a:solidFill>
                  <a:srgbClr val="0F124A"/>
                </a:solidFill>
                <a:latin typeface="Arial"/>
              </a:rPr>
              <a:t>in a single instrument for distance measurement and two very high precision angular</a:t>
            </a:r>
          </a:p>
          <a:p>
            <a:pPr algn="just">
              <a:lnSpc>
                <a:spcPts val="1000"/>
              </a:lnSpc>
            </a:pPr>
            <a:r>
              <a:rPr lang="en-US" sz="800" dirty="0">
                <a:solidFill>
                  <a:srgbClr val="0F124A"/>
                </a:solidFill>
                <a:latin typeface="Arial"/>
              </a:rPr>
              <a:t>encoders that measure elevation angle and azimuth.</a:t>
            </a:r>
            <a:endParaRPr lang="it-IT" sz="800" dirty="0">
              <a:solidFill>
                <a:srgbClr val="0F124A"/>
              </a:solidFill>
              <a:latin typeface="Arial"/>
            </a:endParaRPr>
          </a:p>
          <a:p>
            <a:pPr algn="ctr">
              <a:lnSpc>
                <a:spcPts val="1651"/>
              </a:lnSpc>
            </a:pPr>
            <a:endParaRPr lang="it-IT" sz="1200" dirty="0">
              <a:solidFill>
                <a:srgbClr val="FFFFFF"/>
              </a:solidFill>
              <a:latin typeface="Arial"/>
            </a:endParaRPr>
          </a:p>
        </p:txBody>
      </p:sp>
      <p:pic>
        <p:nvPicPr>
          <p:cNvPr id="6" name="Segnaposto contenuto 5">
            <a:extLst>
              <a:ext uri="{FF2B5EF4-FFF2-40B4-BE49-F238E27FC236}">
                <a16:creationId xmlns:a16="http://schemas.microsoft.com/office/drawing/2014/main" id="{95D41B36-2F09-5446-7C0F-C6E2B8AFA3F6}"/>
              </a:ext>
            </a:extLst>
          </p:cNvPr>
          <p:cNvPicPr>
            <a:picLocks noChangeAspect="1"/>
          </p:cNvPicPr>
          <p:nvPr/>
        </p:nvPicPr>
        <p:blipFill rotWithShape="1">
          <a:blip r:embed="rId2">
            <a:extLst>
              <a:ext uri="{28A0092B-C50C-407E-A947-70E740481C1C}">
                <a14:useLocalDpi xmlns:a14="http://schemas.microsoft.com/office/drawing/2010/main" val="0"/>
              </a:ext>
            </a:extLst>
          </a:blip>
          <a:srcRect l="33787" r="30322"/>
          <a:stretch/>
        </p:blipFill>
        <p:spPr>
          <a:xfrm>
            <a:off x="497633" y="2777416"/>
            <a:ext cx="2079389" cy="3389300"/>
          </a:xfrm>
          <a:prstGeom prst="rect">
            <a:avLst/>
          </a:prstGeom>
        </p:spPr>
      </p:pic>
      <p:sp>
        <p:nvSpPr>
          <p:cNvPr id="8" name="CasellaDiTesto 7">
            <a:extLst>
              <a:ext uri="{FF2B5EF4-FFF2-40B4-BE49-F238E27FC236}">
                <a16:creationId xmlns:a16="http://schemas.microsoft.com/office/drawing/2014/main" id="{875D76F1-66E7-7B91-C20C-94F3EB7E1188}"/>
              </a:ext>
            </a:extLst>
          </p:cNvPr>
          <p:cNvSpPr txBox="1"/>
          <p:nvPr/>
        </p:nvSpPr>
        <p:spPr>
          <a:xfrm>
            <a:off x="6490048" y="1643448"/>
            <a:ext cx="914400" cy="914400"/>
          </a:xfrm>
          <a:prstGeom prst="rect">
            <a:avLst/>
          </a:prstGeom>
          <a:noFill/>
        </p:spPr>
        <p:txBody>
          <a:bodyPr wrap="none" rtlCol="0">
            <a:noAutofit/>
          </a:bodyPr>
          <a:lstStyle/>
          <a:p>
            <a:pPr algn="ctr">
              <a:lnSpc>
                <a:spcPts val="1651"/>
              </a:lnSpc>
            </a:pPr>
            <a:r>
              <a:rPr lang="pt-BR" sz="1200" dirty="0">
                <a:solidFill>
                  <a:schemeClr val="bg1"/>
                </a:solidFill>
              </a:rPr>
              <a:t>CAM2 ®</a:t>
            </a:r>
          </a:p>
          <a:p>
            <a:pPr algn="ctr">
              <a:lnSpc>
                <a:spcPts val="1651"/>
              </a:lnSpc>
            </a:pPr>
            <a:r>
              <a:rPr lang="pt-BR" sz="1200" b="1" dirty="0">
                <a:solidFill>
                  <a:srgbClr val="0F124A"/>
                </a:solidFill>
                <a:latin typeface="Arial"/>
              </a:rPr>
              <a:t>8-Axis Edge Arm e ScanArm</a:t>
            </a:r>
            <a:endParaRPr lang="it-IT" sz="1200" b="1" dirty="0">
              <a:solidFill>
                <a:srgbClr val="0F124A"/>
              </a:solidFill>
              <a:latin typeface="Arial"/>
            </a:endParaRPr>
          </a:p>
        </p:txBody>
      </p:sp>
      <p:pic>
        <p:nvPicPr>
          <p:cNvPr id="9" name="Immagine 8">
            <a:extLst>
              <a:ext uri="{FF2B5EF4-FFF2-40B4-BE49-F238E27FC236}">
                <a16:creationId xmlns:a16="http://schemas.microsoft.com/office/drawing/2014/main" id="{B416E1BA-562B-EBA1-6E40-B844967D7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977" y="2557848"/>
            <a:ext cx="2657071" cy="3089189"/>
          </a:xfrm>
          <a:prstGeom prst="rect">
            <a:avLst/>
          </a:prstGeom>
        </p:spPr>
      </p:pic>
      <p:pic>
        <p:nvPicPr>
          <p:cNvPr id="10" name="Immagine 9">
            <a:extLst>
              <a:ext uri="{FF2B5EF4-FFF2-40B4-BE49-F238E27FC236}">
                <a16:creationId xmlns:a16="http://schemas.microsoft.com/office/drawing/2014/main" id="{C71BA83A-2D29-6E47-B452-5D309F3590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9213" y="2389273"/>
            <a:ext cx="1423611" cy="1155356"/>
          </a:xfrm>
          <a:prstGeom prst="rect">
            <a:avLst/>
          </a:prstGeom>
        </p:spPr>
      </p:pic>
      <p:pic>
        <p:nvPicPr>
          <p:cNvPr id="11" name="Immagine 10">
            <a:extLst>
              <a:ext uri="{FF2B5EF4-FFF2-40B4-BE49-F238E27FC236}">
                <a16:creationId xmlns:a16="http://schemas.microsoft.com/office/drawing/2014/main" id="{7BBA913E-5EB0-94AB-3536-D8273CA982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57154" y="2389273"/>
            <a:ext cx="1496233" cy="1214134"/>
          </a:xfrm>
          <a:prstGeom prst="rect">
            <a:avLst/>
          </a:prstGeom>
        </p:spPr>
      </p:pic>
      <p:sp>
        <p:nvSpPr>
          <p:cNvPr id="12" name="CasellaDiTesto 11">
            <a:extLst>
              <a:ext uri="{FF2B5EF4-FFF2-40B4-BE49-F238E27FC236}">
                <a16:creationId xmlns:a16="http://schemas.microsoft.com/office/drawing/2014/main" id="{D373433F-9415-43A4-6B33-C625A827172E}"/>
              </a:ext>
            </a:extLst>
          </p:cNvPr>
          <p:cNvSpPr txBox="1"/>
          <p:nvPr/>
        </p:nvSpPr>
        <p:spPr>
          <a:xfrm>
            <a:off x="8619213" y="3603407"/>
            <a:ext cx="914400" cy="914400"/>
          </a:xfrm>
          <a:prstGeom prst="rect">
            <a:avLst/>
          </a:prstGeom>
          <a:noFill/>
        </p:spPr>
        <p:txBody>
          <a:bodyPr wrap="none" rtlCol="0">
            <a:noAutofit/>
          </a:bodyPr>
          <a:lstStyle/>
          <a:p>
            <a:pPr>
              <a:lnSpc>
                <a:spcPts val="1651"/>
              </a:lnSpc>
            </a:pPr>
            <a:r>
              <a:rPr lang="it-IT" sz="800" b="1" dirty="0" err="1">
                <a:solidFill>
                  <a:srgbClr val="0F124A"/>
                </a:solidFill>
                <a:latin typeface="Arial"/>
              </a:rPr>
              <a:t>Scan</a:t>
            </a:r>
            <a:r>
              <a:rPr lang="it-IT" sz="800" b="1" dirty="0">
                <a:solidFill>
                  <a:srgbClr val="0F124A"/>
                </a:solidFill>
                <a:latin typeface="Arial"/>
              </a:rPr>
              <a:t> probe </a:t>
            </a:r>
            <a:r>
              <a:rPr lang="it-IT" sz="800" b="1" dirty="0" err="1">
                <a:solidFill>
                  <a:srgbClr val="0F124A"/>
                </a:solidFill>
                <a:latin typeface="Arial"/>
              </a:rPr>
              <a:t>specifications</a:t>
            </a:r>
            <a:endParaRPr lang="it-IT" sz="800" b="1" dirty="0">
              <a:solidFill>
                <a:srgbClr val="0F124A"/>
              </a:solidFill>
              <a:latin typeface="Arial"/>
            </a:endParaRPr>
          </a:p>
          <a:p>
            <a:pPr>
              <a:lnSpc>
                <a:spcPts val="1651"/>
              </a:lnSpc>
            </a:pPr>
            <a:r>
              <a:rPr lang="it-IT" sz="800" dirty="0" err="1">
                <a:solidFill>
                  <a:srgbClr val="0F124A"/>
                </a:solidFill>
                <a:latin typeface="Arial"/>
              </a:rPr>
              <a:t>Accuracy</a:t>
            </a:r>
            <a:r>
              <a:rPr lang="it-IT" sz="800" dirty="0">
                <a:solidFill>
                  <a:srgbClr val="0F124A"/>
                </a:solidFill>
                <a:latin typeface="Arial"/>
              </a:rPr>
              <a:t>: ±25 </a:t>
            </a:r>
            <a:r>
              <a:rPr lang="el-GR" sz="800" dirty="0">
                <a:solidFill>
                  <a:srgbClr val="0F124A"/>
                </a:solidFill>
                <a:latin typeface="Arial"/>
              </a:rPr>
              <a:t>μ</a:t>
            </a:r>
            <a:r>
              <a:rPr lang="it-IT" sz="800" dirty="0">
                <a:solidFill>
                  <a:srgbClr val="0F124A"/>
                </a:solidFill>
                <a:latin typeface="Arial"/>
              </a:rPr>
              <a:t>m</a:t>
            </a:r>
          </a:p>
          <a:p>
            <a:pPr>
              <a:lnSpc>
                <a:spcPts val="1651"/>
              </a:lnSpc>
            </a:pPr>
            <a:r>
              <a:rPr lang="it-IT" sz="800" dirty="0" err="1">
                <a:solidFill>
                  <a:srgbClr val="0F124A"/>
                </a:solidFill>
                <a:latin typeface="Arial"/>
              </a:rPr>
              <a:t>Repeatability</a:t>
            </a:r>
            <a:r>
              <a:rPr lang="it-IT" sz="800" dirty="0">
                <a:solidFill>
                  <a:srgbClr val="0F124A"/>
                </a:solidFill>
                <a:latin typeface="Arial"/>
              </a:rPr>
              <a:t>: 25 </a:t>
            </a:r>
            <a:r>
              <a:rPr lang="el-GR" sz="800" dirty="0">
                <a:solidFill>
                  <a:srgbClr val="0F124A"/>
                </a:solidFill>
                <a:latin typeface="Arial"/>
              </a:rPr>
              <a:t>μ</a:t>
            </a:r>
            <a:r>
              <a:rPr lang="it-IT" sz="800" dirty="0">
                <a:solidFill>
                  <a:srgbClr val="0F124A"/>
                </a:solidFill>
                <a:latin typeface="Arial"/>
              </a:rPr>
              <a:t>m, 2</a:t>
            </a:r>
            <a:r>
              <a:rPr lang="el-GR" sz="800" dirty="0">
                <a:solidFill>
                  <a:srgbClr val="0F124A"/>
                </a:solidFill>
                <a:latin typeface="Arial"/>
              </a:rPr>
              <a:t>σ</a:t>
            </a:r>
          </a:p>
          <a:p>
            <a:pPr>
              <a:lnSpc>
                <a:spcPts val="1651"/>
              </a:lnSpc>
            </a:pPr>
            <a:r>
              <a:rPr lang="it-IT" sz="800" dirty="0">
                <a:solidFill>
                  <a:srgbClr val="0F124A"/>
                </a:solidFill>
                <a:latin typeface="Arial"/>
              </a:rPr>
              <a:t>Stand Off: 115mm</a:t>
            </a:r>
          </a:p>
          <a:p>
            <a:pPr>
              <a:lnSpc>
                <a:spcPts val="1651"/>
              </a:lnSpc>
            </a:pPr>
            <a:r>
              <a:rPr lang="it-IT" sz="800" dirty="0">
                <a:solidFill>
                  <a:srgbClr val="0F124A"/>
                </a:solidFill>
                <a:latin typeface="Arial"/>
              </a:rPr>
              <a:t>Depth of </a:t>
            </a:r>
            <a:r>
              <a:rPr lang="it-IT" sz="800" dirty="0" err="1">
                <a:solidFill>
                  <a:srgbClr val="0F124A"/>
                </a:solidFill>
                <a:latin typeface="Arial"/>
              </a:rPr>
              <a:t>field</a:t>
            </a:r>
            <a:r>
              <a:rPr lang="it-IT" sz="800" dirty="0">
                <a:solidFill>
                  <a:srgbClr val="0F124A"/>
                </a:solidFill>
                <a:latin typeface="Arial"/>
              </a:rPr>
              <a:t>: 115mm</a:t>
            </a:r>
          </a:p>
          <a:p>
            <a:pPr>
              <a:lnSpc>
                <a:spcPts val="1651"/>
              </a:lnSpc>
            </a:pPr>
            <a:r>
              <a:rPr lang="it-IT" sz="800" dirty="0" err="1">
                <a:solidFill>
                  <a:srgbClr val="0F124A"/>
                </a:solidFill>
                <a:latin typeface="Arial"/>
              </a:rPr>
              <a:t>Effective</a:t>
            </a:r>
            <a:r>
              <a:rPr lang="it-IT" sz="800" dirty="0">
                <a:solidFill>
                  <a:srgbClr val="0F124A"/>
                </a:solidFill>
                <a:latin typeface="Arial"/>
              </a:rPr>
              <a:t> scanning </a:t>
            </a:r>
            <a:r>
              <a:rPr lang="it-IT" sz="800" dirty="0" err="1">
                <a:solidFill>
                  <a:srgbClr val="0F124A"/>
                </a:solidFill>
                <a:latin typeface="Arial"/>
              </a:rPr>
              <a:t>width</a:t>
            </a:r>
            <a:r>
              <a:rPr lang="it-IT" sz="800" dirty="0">
                <a:solidFill>
                  <a:srgbClr val="0F124A"/>
                </a:solidFill>
                <a:latin typeface="Arial"/>
              </a:rPr>
              <a:t>: Minimum </a:t>
            </a:r>
            <a:r>
              <a:rPr lang="it-IT" sz="800" dirty="0" err="1">
                <a:solidFill>
                  <a:srgbClr val="0F124A"/>
                </a:solidFill>
                <a:latin typeface="Arial"/>
              </a:rPr>
              <a:t>distance</a:t>
            </a:r>
            <a:r>
              <a:rPr lang="it-IT" sz="800" dirty="0">
                <a:solidFill>
                  <a:srgbClr val="0F124A"/>
                </a:solidFill>
                <a:latin typeface="Arial"/>
              </a:rPr>
              <a:t> 80 mm</a:t>
            </a:r>
          </a:p>
          <a:p>
            <a:pPr>
              <a:lnSpc>
                <a:spcPts val="1651"/>
              </a:lnSpc>
            </a:pPr>
            <a:r>
              <a:rPr lang="it-IT" sz="800" dirty="0">
                <a:solidFill>
                  <a:srgbClr val="0F124A"/>
                </a:solidFill>
                <a:latin typeface="Arial"/>
              </a:rPr>
              <a:t>Maximum </a:t>
            </a:r>
            <a:r>
              <a:rPr lang="it-IT" sz="800" dirty="0" err="1">
                <a:solidFill>
                  <a:srgbClr val="0F124A"/>
                </a:solidFill>
                <a:latin typeface="Arial"/>
              </a:rPr>
              <a:t>distance</a:t>
            </a:r>
            <a:r>
              <a:rPr lang="it-IT" sz="800" dirty="0">
                <a:solidFill>
                  <a:srgbClr val="0F124A"/>
                </a:solidFill>
                <a:latin typeface="Arial"/>
              </a:rPr>
              <a:t> 150 mm</a:t>
            </a:r>
          </a:p>
          <a:p>
            <a:pPr>
              <a:lnSpc>
                <a:spcPts val="1651"/>
              </a:lnSpc>
            </a:pPr>
            <a:r>
              <a:rPr lang="it-IT" sz="800" dirty="0" err="1">
                <a:solidFill>
                  <a:srgbClr val="0F124A"/>
                </a:solidFill>
                <a:latin typeface="Arial"/>
              </a:rPr>
              <a:t>Points</a:t>
            </a:r>
            <a:r>
              <a:rPr lang="it-IT" sz="800" dirty="0">
                <a:solidFill>
                  <a:srgbClr val="0F124A"/>
                </a:solidFill>
                <a:latin typeface="Arial"/>
              </a:rPr>
              <a:t> per line: 2,000 </a:t>
            </a:r>
            <a:r>
              <a:rPr lang="it-IT" sz="800" dirty="0" err="1">
                <a:solidFill>
                  <a:srgbClr val="0F124A"/>
                </a:solidFill>
                <a:latin typeface="Arial"/>
              </a:rPr>
              <a:t>points</a:t>
            </a:r>
            <a:r>
              <a:rPr lang="it-IT" sz="800" dirty="0">
                <a:solidFill>
                  <a:srgbClr val="0F124A"/>
                </a:solidFill>
                <a:latin typeface="Arial"/>
              </a:rPr>
              <a:t>/line</a:t>
            </a:r>
          </a:p>
          <a:p>
            <a:pPr>
              <a:lnSpc>
                <a:spcPts val="1651"/>
              </a:lnSpc>
            </a:pPr>
            <a:r>
              <a:rPr lang="it-IT" sz="800" dirty="0">
                <a:solidFill>
                  <a:srgbClr val="0F124A"/>
                </a:solidFill>
                <a:latin typeface="Arial"/>
              </a:rPr>
              <a:t>Minimum dot </a:t>
            </a:r>
            <a:r>
              <a:rPr lang="it-IT" sz="800" dirty="0" err="1">
                <a:solidFill>
                  <a:srgbClr val="0F124A"/>
                </a:solidFill>
                <a:latin typeface="Arial"/>
              </a:rPr>
              <a:t>spacing</a:t>
            </a:r>
            <a:r>
              <a:rPr lang="it-IT" sz="800" dirty="0">
                <a:solidFill>
                  <a:srgbClr val="0F124A"/>
                </a:solidFill>
                <a:latin typeface="Arial"/>
              </a:rPr>
              <a:t>: 40 </a:t>
            </a:r>
            <a:r>
              <a:rPr lang="el-GR" sz="800" dirty="0">
                <a:solidFill>
                  <a:srgbClr val="0F124A"/>
                </a:solidFill>
                <a:latin typeface="Arial"/>
              </a:rPr>
              <a:t>μ</a:t>
            </a:r>
            <a:r>
              <a:rPr lang="it-IT" sz="800" dirty="0">
                <a:solidFill>
                  <a:srgbClr val="0F124A"/>
                </a:solidFill>
                <a:latin typeface="Arial"/>
              </a:rPr>
              <a:t>m</a:t>
            </a:r>
          </a:p>
          <a:p>
            <a:pPr>
              <a:lnSpc>
                <a:spcPts val="1651"/>
              </a:lnSpc>
            </a:pPr>
            <a:r>
              <a:rPr lang="it-IT" sz="800" dirty="0">
                <a:solidFill>
                  <a:srgbClr val="0F124A"/>
                </a:solidFill>
                <a:latin typeface="Arial"/>
              </a:rPr>
              <a:t>Scanning </a:t>
            </a:r>
            <a:r>
              <a:rPr lang="it-IT" sz="800" dirty="0" err="1">
                <a:solidFill>
                  <a:srgbClr val="0F124A"/>
                </a:solidFill>
                <a:latin typeface="Arial"/>
              </a:rPr>
              <a:t>speed</a:t>
            </a:r>
            <a:r>
              <a:rPr lang="it-IT" sz="800" dirty="0">
                <a:solidFill>
                  <a:srgbClr val="0F124A"/>
                </a:solidFill>
                <a:latin typeface="Arial"/>
              </a:rPr>
              <a:t>: 280 </a:t>
            </a:r>
            <a:r>
              <a:rPr lang="it-IT" sz="800" dirty="0" err="1">
                <a:solidFill>
                  <a:srgbClr val="0F124A"/>
                </a:solidFill>
                <a:latin typeface="Arial"/>
              </a:rPr>
              <a:t>frames</a:t>
            </a:r>
            <a:r>
              <a:rPr lang="it-IT" sz="800" dirty="0">
                <a:solidFill>
                  <a:srgbClr val="0F124A"/>
                </a:solidFill>
                <a:latin typeface="Arial"/>
              </a:rPr>
              <a:t>/second,280 </a:t>
            </a:r>
            <a:r>
              <a:rPr lang="it-IT" sz="800" dirty="0" err="1">
                <a:solidFill>
                  <a:srgbClr val="0F124A"/>
                </a:solidFill>
                <a:latin typeface="Arial"/>
              </a:rPr>
              <a:t>fps</a:t>
            </a:r>
            <a:r>
              <a:rPr lang="it-IT" sz="800" dirty="0">
                <a:solidFill>
                  <a:srgbClr val="0F124A"/>
                </a:solidFill>
                <a:latin typeface="Arial"/>
              </a:rPr>
              <a:t> x 2,000 </a:t>
            </a:r>
            <a:r>
              <a:rPr lang="it-IT" sz="800" dirty="0" err="1">
                <a:solidFill>
                  <a:srgbClr val="0F124A"/>
                </a:solidFill>
                <a:latin typeface="Arial"/>
              </a:rPr>
              <a:t>dots</a:t>
            </a:r>
            <a:r>
              <a:rPr lang="it-IT" sz="800" dirty="0">
                <a:solidFill>
                  <a:srgbClr val="0F124A"/>
                </a:solidFill>
                <a:latin typeface="Arial"/>
              </a:rPr>
              <a:t>/line</a:t>
            </a:r>
          </a:p>
          <a:p>
            <a:pPr>
              <a:lnSpc>
                <a:spcPts val="1651"/>
              </a:lnSpc>
            </a:pPr>
            <a:r>
              <a:rPr lang="it-IT" sz="800" dirty="0">
                <a:solidFill>
                  <a:srgbClr val="0F124A"/>
                </a:solidFill>
                <a:latin typeface="Arial"/>
              </a:rPr>
              <a:t>= 560,000 </a:t>
            </a:r>
            <a:r>
              <a:rPr lang="it-IT" sz="800" dirty="0" err="1">
                <a:solidFill>
                  <a:srgbClr val="0F124A"/>
                </a:solidFill>
                <a:latin typeface="Arial"/>
              </a:rPr>
              <a:t>points</a:t>
            </a:r>
            <a:r>
              <a:rPr lang="it-IT" sz="800" dirty="0">
                <a:solidFill>
                  <a:srgbClr val="0F124A"/>
                </a:solidFill>
                <a:latin typeface="Arial"/>
              </a:rPr>
              <a:t>/</a:t>
            </a:r>
            <a:r>
              <a:rPr lang="it-IT" sz="800" dirty="0" err="1">
                <a:solidFill>
                  <a:srgbClr val="0F124A"/>
                </a:solidFill>
                <a:latin typeface="Arial"/>
              </a:rPr>
              <a:t>second</a:t>
            </a:r>
            <a:endParaRPr lang="it-IT" sz="800" dirty="0">
              <a:solidFill>
                <a:srgbClr val="0F124A"/>
              </a:solidFill>
              <a:latin typeface="Arial"/>
            </a:endParaRPr>
          </a:p>
        </p:txBody>
      </p:sp>
      <p:sp>
        <p:nvSpPr>
          <p:cNvPr id="13" name="CasellaDiTesto 12">
            <a:extLst>
              <a:ext uri="{FF2B5EF4-FFF2-40B4-BE49-F238E27FC236}">
                <a16:creationId xmlns:a16="http://schemas.microsoft.com/office/drawing/2014/main" id="{FAAA9C2F-2307-C547-C9EE-36282930BEA7}"/>
              </a:ext>
            </a:extLst>
          </p:cNvPr>
          <p:cNvSpPr txBox="1"/>
          <p:nvPr/>
        </p:nvSpPr>
        <p:spPr>
          <a:xfrm>
            <a:off x="2804893" y="2509751"/>
            <a:ext cx="914400" cy="914400"/>
          </a:xfrm>
          <a:prstGeom prst="rect">
            <a:avLst/>
          </a:prstGeom>
          <a:noFill/>
        </p:spPr>
        <p:txBody>
          <a:bodyPr wrap="none" rtlCol="0">
            <a:noAutofit/>
          </a:bodyPr>
          <a:lstStyle/>
          <a:p>
            <a:pPr>
              <a:lnSpc>
                <a:spcPts val="1651"/>
              </a:lnSpc>
            </a:pPr>
            <a:r>
              <a:rPr lang="it-IT" sz="800" b="1" dirty="0" err="1">
                <a:solidFill>
                  <a:srgbClr val="0F124A"/>
                </a:solidFill>
                <a:latin typeface="Arial"/>
              </a:rPr>
              <a:t>Tracking</a:t>
            </a:r>
            <a:endParaRPr lang="it-IT" sz="800" b="1" dirty="0">
              <a:solidFill>
                <a:srgbClr val="0F124A"/>
              </a:solidFill>
              <a:latin typeface="Arial"/>
            </a:endParaRPr>
          </a:p>
          <a:p>
            <a:pPr>
              <a:lnSpc>
                <a:spcPts val="1651"/>
              </a:lnSpc>
            </a:pPr>
            <a:r>
              <a:rPr lang="it-IT" sz="800" dirty="0" err="1">
                <a:solidFill>
                  <a:srgbClr val="0F124A"/>
                </a:solidFill>
                <a:latin typeface="Arial"/>
              </a:rPr>
              <a:t>Transversal</a:t>
            </a:r>
            <a:r>
              <a:rPr lang="it-IT" sz="800" dirty="0">
                <a:solidFill>
                  <a:srgbClr val="0F124A"/>
                </a:solidFill>
                <a:latin typeface="Arial"/>
              </a:rPr>
              <a:t> </a:t>
            </a:r>
            <a:r>
              <a:rPr lang="it-IT" sz="800" dirty="0" err="1">
                <a:solidFill>
                  <a:srgbClr val="0F124A"/>
                </a:solidFill>
                <a:latin typeface="Arial"/>
              </a:rPr>
              <a:t>tracking</a:t>
            </a:r>
            <a:r>
              <a:rPr lang="it-IT" sz="800" dirty="0">
                <a:solidFill>
                  <a:srgbClr val="0F124A"/>
                </a:solidFill>
                <a:latin typeface="Arial"/>
              </a:rPr>
              <a:t> </a:t>
            </a:r>
            <a:r>
              <a:rPr lang="it-IT" sz="800" dirty="0" err="1">
                <a:solidFill>
                  <a:srgbClr val="0F124A"/>
                </a:solidFill>
                <a:latin typeface="Arial"/>
              </a:rPr>
              <a:t>speed</a:t>
            </a:r>
            <a:r>
              <a:rPr lang="it-IT" sz="800" dirty="0">
                <a:solidFill>
                  <a:srgbClr val="0F124A"/>
                </a:solidFill>
                <a:latin typeface="Arial"/>
              </a:rPr>
              <a:t> &gt; 4 m/s</a:t>
            </a:r>
          </a:p>
          <a:p>
            <a:pPr>
              <a:lnSpc>
                <a:spcPts val="1651"/>
              </a:lnSpc>
            </a:pPr>
            <a:r>
              <a:rPr lang="it-IT" sz="800" dirty="0" err="1">
                <a:solidFill>
                  <a:srgbClr val="0F124A"/>
                </a:solidFill>
                <a:latin typeface="Arial"/>
              </a:rPr>
              <a:t>Radial</a:t>
            </a:r>
            <a:r>
              <a:rPr lang="it-IT" sz="800" dirty="0">
                <a:solidFill>
                  <a:srgbClr val="0F124A"/>
                </a:solidFill>
                <a:latin typeface="Arial"/>
              </a:rPr>
              <a:t> </a:t>
            </a:r>
            <a:r>
              <a:rPr lang="it-IT" sz="800" dirty="0" err="1">
                <a:solidFill>
                  <a:srgbClr val="0F124A"/>
                </a:solidFill>
                <a:latin typeface="Arial"/>
              </a:rPr>
              <a:t>tracking</a:t>
            </a:r>
            <a:r>
              <a:rPr lang="it-IT" sz="800" dirty="0">
                <a:solidFill>
                  <a:srgbClr val="0F124A"/>
                </a:solidFill>
                <a:latin typeface="Arial"/>
              </a:rPr>
              <a:t> </a:t>
            </a:r>
            <a:r>
              <a:rPr lang="it-IT" sz="800" dirty="0" err="1">
                <a:solidFill>
                  <a:srgbClr val="0F124A"/>
                </a:solidFill>
                <a:latin typeface="Arial"/>
              </a:rPr>
              <a:t>speed</a:t>
            </a:r>
            <a:r>
              <a:rPr lang="it-IT" sz="800" dirty="0">
                <a:solidFill>
                  <a:srgbClr val="0F124A"/>
                </a:solidFill>
                <a:latin typeface="Arial"/>
              </a:rPr>
              <a:t> &gt; 6 m/s</a:t>
            </a:r>
          </a:p>
          <a:p>
            <a:pPr>
              <a:lnSpc>
                <a:spcPts val="1651"/>
              </a:lnSpc>
            </a:pPr>
            <a:r>
              <a:rPr lang="it-IT" sz="800" dirty="0">
                <a:solidFill>
                  <a:srgbClr val="0F124A"/>
                </a:solidFill>
                <a:latin typeface="Arial"/>
              </a:rPr>
              <a:t>Acceleration &gt; 2 g</a:t>
            </a:r>
          </a:p>
          <a:p>
            <a:pPr>
              <a:lnSpc>
                <a:spcPts val="1651"/>
              </a:lnSpc>
            </a:pPr>
            <a:r>
              <a:rPr lang="it-IT" sz="800" dirty="0">
                <a:solidFill>
                  <a:srgbClr val="0F124A"/>
                </a:solidFill>
                <a:latin typeface="Arial"/>
              </a:rPr>
              <a:t>360° </a:t>
            </a:r>
            <a:r>
              <a:rPr lang="it-IT" sz="800" dirty="0" err="1">
                <a:solidFill>
                  <a:srgbClr val="0F124A"/>
                </a:solidFill>
                <a:latin typeface="Arial"/>
              </a:rPr>
              <a:t>horizontal</a:t>
            </a:r>
            <a:r>
              <a:rPr lang="it-IT" sz="800" dirty="0">
                <a:solidFill>
                  <a:srgbClr val="0F124A"/>
                </a:solidFill>
                <a:latin typeface="Arial"/>
              </a:rPr>
              <a:t> </a:t>
            </a:r>
            <a:r>
              <a:rPr lang="it-IT" sz="800" dirty="0" err="1">
                <a:solidFill>
                  <a:srgbClr val="0F124A"/>
                </a:solidFill>
                <a:latin typeface="Arial"/>
              </a:rPr>
              <a:t>measurement</a:t>
            </a:r>
            <a:r>
              <a:rPr lang="it-IT" sz="800" dirty="0">
                <a:solidFill>
                  <a:srgbClr val="0F124A"/>
                </a:solidFill>
                <a:latin typeface="Arial"/>
              </a:rPr>
              <a:t> </a:t>
            </a:r>
            <a:r>
              <a:rPr lang="it-IT" sz="800" dirty="0" err="1">
                <a:solidFill>
                  <a:srgbClr val="0F124A"/>
                </a:solidFill>
                <a:latin typeface="Arial"/>
              </a:rPr>
              <a:t>sectors</a:t>
            </a:r>
            <a:endParaRPr lang="it-IT" sz="800" dirty="0">
              <a:solidFill>
                <a:srgbClr val="0F124A"/>
              </a:solidFill>
              <a:latin typeface="Arial"/>
            </a:endParaRPr>
          </a:p>
          <a:p>
            <a:pPr>
              <a:lnSpc>
                <a:spcPts val="1651"/>
              </a:lnSpc>
            </a:pPr>
            <a:r>
              <a:rPr lang="it-IT" sz="800" dirty="0">
                <a:solidFill>
                  <a:srgbClr val="0F124A"/>
                </a:solidFill>
                <a:latin typeface="Arial"/>
              </a:rPr>
              <a:t>Vertical </a:t>
            </a:r>
            <a:r>
              <a:rPr lang="it-IT" sz="800" dirty="0" err="1">
                <a:solidFill>
                  <a:srgbClr val="0F124A"/>
                </a:solidFill>
                <a:latin typeface="Arial"/>
              </a:rPr>
              <a:t>measurement</a:t>
            </a:r>
            <a:r>
              <a:rPr lang="it-IT" sz="800" dirty="0">
                <a:solidFill>
                  <a:srgbClr val="0F124A"/>
                </a:solidFill>
                <a:latin typeface="Arial"/>
              </a:rPr>
              <a:t> </a:t>
            </a:r>
            <a:r>
              <a:rPr lang="it-IT" sz="800" dirty="0" err="1">
                <a:solidFill>
                  <a:srgbClr val="0F124A"/>
                </a:solidFill>
                <a:latin typeface="Arial"/>
              </a:rPr>
              <a:t>sectors</a:t>
            </a:r>
            <a:r>
              <a:rPr lang="it-IT" sz="800" dirty="0">
                <a:solidFill>
                  <a:srgbClr val="0F124A"/>
                </a:solidFill>
                <a:latin typeface="Arial"/>
              </a:rPr>
              <a:t> +/- 145°</a:t>
            </a:r>
          </a:p>
          <a:p>
            <a:pPr>
              <a:lnSpc>
                <a:spcPts val="1651"/>
              </a:lnSpc>
            </a:pPr>
            <a:r>
              <a:rPr lang="it-IT" sz="800" dirty="0" err="1">
                <a:solidFill>
                  <a:srgbClr val="0F124A"/>
                </a:solidFill>
                <a:latin typeface="Arial"/>
              </a:rPr>
              <a:t>Measuring</a:t>
            </a:r>
            <a:r>
              <a:rPr lang="it-IT" sz="800" dirty="0">
                <a:solidFill>
                  <a:srgbClr val="0F124A"/>
                </a:solidFill>
                <a:latin typeface="Arial"/>
              </a:rPr>
              <a:t> volume 80 m.</a:t>
            </a:r>
          </a:p>
          <a:p>
            <a:pPr>
              <a:lnSpc>
                <a:spcPts val="1651"/>
              </a:lnSpc>
            </a:pPr>
            <a:r>
              <a:rPr lang="it-IT" sz="800" b="1" dirty="0">
                <a:solidFill>
                  <a:srgbClr val="0F124A"/>
                </a:solidFill>
                <a:latin typeface="Arial"/>
              </a:rPr>
              <a:t>Precision</a:t>
            </a:r>
          </a:p>
          <a:p>
            <a:pPr>
              <a:lnSpc>
                <a:spcPts val="1651"/>
              </a:lnSpc>
            </a:pPr>
            <a:r>
              <a:rPr lang="it-IT" sz="800" dirty="0" err="1">
                <a:solidFill>
                  <a:srgbClr val="0F124A"/>
                </a:solidFill>
                <a:latin typeface="Arial"/>
              </a:rPr>
              <a:t>Angular</a:t>
            </a:r>
            <a:r>
              <a:rPr lang="it-IT" sz="800" dirty="0">
                <a:solidFill>
                  <a:srgbClr val="0F124A"/>
                </a:solidFill>
                <a:latin typeface="Arial"/>
              </a:rPr>
              <a:t> </a:t>
            </a:r>
            <a:r>
              <a:rPr lang="it-IT" sz="800" dirty="0" err="1">
                <a:solidFill>
                  <a:srgbClr val="0F124A"/>
                </a:solidFill>
                <a:latin typeface="Arial"/>
              </a:rPr>
              <a:t>resolution</a:t>
            </a:r>
            <a:r>
              <a:rPr lang="it-IT" sz="800" dirty="0">
                <a:solidFill>
                  <a:srgbClr val="0F124A"/>
                </a:solidFill>
                <a:latin typeface="Arial"/>
              </a:rPr>
              <a:t> 0.14 </a:t>
            </a:r>
            <a:r>
              <a:rPr lang="it-IT" sz="800" dirty="0" err="1">
                <a:solidFill>
                  <a:srgbClr val="0F124A"/>
                </a:solidFill>
                <a:latin typeface="Arial"/>
              </a:rPr>
              <a:t>arcsec</a:t>
            </a:r>
            <a:endParaRPr lang="it-IT" sz="800" dirty="0">
              <a:solidFill>
                <a:srgbClr val="0F124A"/>
              </a:solidFill>
              <a:latin typeface="Arial"/>
            </a:endParaRPr>
          </a:p>
          <a:p>
            <a:pPr>
              <a:lnSpc>
                <a:spcPts val="1651"/>
              </a:lnSpc>
            </a:pPr>
            <a:r>
              <a:rPr lang="it-IT" sz="800" dirty="0" err="1">
                <a:solidFill>
                  <a:srgbClr val="0F124A"/>
                </a:solidFill>
                <a:latin typeface="Arial"/>
              </a:rPr>
              <a:t>Coordinated</a:t>
            </a:r>
            <a:r>
              <a:rPr lang="it-IT" sz="800" dirty="0">
                <a:solidFill>
                  <a:srgbClr val="0F124A"/>
                </a:solidFill>
                <a:latin typeface="Arial"/>
              </a:rPr>
              <a:t> </a:t>
            </a:r>
            <a:r>
              <a:rPr lang="it-IT" sz="800" dirty="0" err="1">
                <a:solidFill>
                  <a:srgbClr val="0F124A"/>
                </a:solidFill>
                <a:latin typeface="Arial"/>
              </a:rPr>
              <a:t>repeatability</a:t>
            </a:r>
            <a:r>
              <a:rPr lang="it-IT" sz="800" dirty="0">
                <a:solidFill>
                  <a:srgbClr val="0F124A"/>
                </a:solidFill>
                <a:latin typeface="Arial"/>
              </a:rPr>
              <a:t> ± 7.5 µm + 3 µm/m</a:t>
            </a:r>
          </a:p>
          <a:p>
            <a:pPr>
              <a:lnSpc>
                <a:spcPts val="1651"/>
              </a:lnSpc>
            </a:pPr>
            <a:r>
              <a:rPr lang="it-IT" sz="800" dirty="0" err="1">
                <a:solidFill>
                  <a:srgbClr val="0F124A"/>
                </a:solidFill>
                <a:latin typeface="Arial"/>
              </a:rPr>
              <a:t>Accuracy</a:t>
            </a:r>
            <a:r>
              <a:rPr lang="it-IT" sz="800" dirty="0">
                <a:solidFill>
                  <a:srgbClr val="0F124A"/>
                </a:solidFill>
                <a:latin typeface="Arial"/>
              </a:rPr>
              <a:t> relative to full </a:t>
            </a:r>
            <a:r>
              <a:rPr lang="it-IT" sz="800" dirty="0" err="1">
                <a:solidFill>
                  <a:srgbClr val="0F124A"/>
                </a:solidFill>
                <a:latin typeface="Arial"/>
              </a:rPr>
              <a:t>range</a:t>
            </a:r>
            <a:r>
              <a:rPr lang="it-IT" sz="800" dirty="0">
                <a:solidFill>
                  <a:srgbClr val="0F124A"/>
                </a:solidFill>
                <a:latin typeface="Arial"/>
              </a:rPr>
              <a:t> ± 15 µm + 6 m/m</a:t>
            </a:r>
          </a:p>
          <a:p>
            <a:pPr>
              <a:lnSpc>
                <a:spcPts val="1651"/>
              </a:lnSpc>
            </a:pPr>
            <a:r>
              <a:rPr lang="it-IT" sz="800" dirty="0">
                <a:solidFill>
                  <a:srgbClr val="0F124A"/>
                </a:solidFill>
                <a:latin typeface="Arial"/>
              </a:rPr>
              <a:t>Volume </a:t>
            </a:r>
            <a:r>
              <a:rPr lang="it-IT" sz="800" dirty="0" err="1">
                <a:solidFill>
                  <a:srgbClr val="0F124A"/>
                </a:solidFill>
                <a:latin typeface="Arial"/>
              </a:rPr>
              <a:t>accuracy</a:t>
            </a:r>
            <a:r>
              <a:rPr lang="it-IT" sz="800" dirty="0">
                <a:solidFill>
                  <a:srgbClr val="0F124A"/>
                </a:solidFill>
                <a:latin typeface="Arial"/>
              </a:rPr>
              <a:t> of 2.5 x 5 x 10 m ± 10 µm + 5 µm/m</a:t>
            </a:r>
          </a:p>
          <a:p>
            <a:pPr>
              <a:lnSpc>
                <a:spcPts val="1651"/>
              </a:lnSpc>
            </a:pPr>
            <a:r>
              <a:rPr lang="it-IT" sz="800" b="1" dirty="0">
                <a:solidFill>
                  <a:srgbClr val="0F124A"/>
                </a:solidFill>
                <a:latin typeface="Arial"/>
              </a:rPr>
              <a:t>Absolute </a:t>
            </a:r>
            <a:r>
              <a:rPr lang="it-IT" sz="800" b="1" dirty="0" err="1">
                <a:solidFill>
                  <a:srgbClr val="0F124A"/>
                </a:solidFill>
                <a:latin typeface="Arial"/>
              </a:rPr>
              <a:t>Interferometer</a:t>
            </a:r>
            <a:r>
              <a:rPr lang="it-IT" sz="800" b="1" dirty="0">
                <a:solidFill>
                  <a:srgbClr val="0F124A"/>
                </a:solidFill>
                <a:latin typeface="Arial"/>
              </a:rPr>
              <a:t> (AIFM)</a:t>
            </a:r>
          </a:p>
          <a:p>
            <a:pPr>
              <a:lnSpc>
                <a:spcPts val="1651"/>
              </a:lnSpc>
            </a:pPr>
            <a:r>
              <a:rPr lang="it-IT" sz="800" dirty="0" err="1">
                <a:solidFill>
                  <a:srgbClr val="0F124A"/>
                </a:solidFill>
                <a:latin typeface="Arial"/>
              </a:rPr>
              <a:t>Interferometer</a:t>
            </a:r>
            <a:r>
              <a:rPr lang="it-IT" sz="800" dirty="0">
                <a:solidFill>
                  <a:srgbClr val="0F124A"/>
                </a:solidFill>
                <a:latin typeface="Arial"/>
              </a:rPr>
              <a:t> </a:t>
            </a:r>
            <a:r>
              <a:rPr lang="it-IT" sz="800" dirty="0" err="1">
                <a:solidFill>
                  <a:srgbClr val="0F124A"/>
                </a:solidFill>
                <a:latin typeface="Arial"/>
              </a:rPr>
              <a:t>distance</a:t>
            </a:r>
            <a:r>
              <a:rPr lang="it-IT" sz="800" dirty="0">
                <a:solidFill>
                  <a:srgbClr val="0F124A"/>
                </a:solidFill>
                <a:latin typeface="Arial"/>
              </a:rPr>
              <a:t> </a:t>
            </a:r>
            <a:r>
              <a:rPr lang="it-IT" sz="800" dirty="0" err="1">
                <a:solidFill>
                  <a:srgbClr val="0F124A"/>
                </a:solidFill>
                <a:latin typeface="Arial"/>
              </a:rPr>
              <a:t>resolution</a:t>
            </a:r>
            <a:r>
              <a:rPr lang="it-IT" sz="800" dirty="0">
                <a:solidFill>
                  <a:srgbClr val="0F124A"/>
                </a:solidFill>
                <a:latin typeface="Arial"/>
              </a:rPr>
              <a:t> 0.32 µm</a:t>
            </a:r>
          </a:p>
          <a:p>
            <a:pPr>
              <a:lnSpc>
                <a:spcPts val="1651"/>
              </a:lnSpc>
            </a:pPr>
            <a:r>
              <a:rPr lang="it-IT" sz="800" dirty="0" err="1">
                <a:solidFill>
                  <a:srgbClr val="0F124A"/>
                </a:solidFill>
                <a:latin typeface="Arial"/>
              </a:rPr>
              <a:t>Interferometer</a:t>
            </a:r>
            <a:r>
              <a:rPr lang="it-IT" sz="800" dirty="0">
                <a:solidFill>
                  <a:srgbClr val="0F124A"/>
                </a:solidFill>
                <a:latin typeface="Arial"/>
              </a:rPr>
              <a:t> </a:t>
            </a:r>
            <a:r>
              <a:rPr lang="it-IT" sz="800" dirty="0" err="1">
                <a:solidFill>
                  <a:srgbClr val="0F124A"/>
                </a:solidFill>
                <a:latin typeface="Arial"/>
              </a:rPr>
              <a:t>distance</a:t>
            </a:r>
            <a:r>
              <a:rPr lang="it-IT" sz="800" dirty="0">
                <a:solidFill>
                  <a:srgbClr val="0F124A"/>
                </a:solidFill>
                <a:latin typeface="Arial"/>
              </a:rPr>
              <a:t> </a:t>
            </a:r>
            <a:r>
              <a:rPr lang="it-IT" sz="800" dirty="0" err="1">
                <a:solidFill>
                  <a:srgbClr val="0F124A"/>
                </a:solidFill>
                <a:latin typeface="Arial"/>
              </a:rPr>
              <a:t>accuracy</a:t>
            </a:r>
            <a:r>
              <a:rPr lang="it-IT" sz="800" dirty="0">
                <a:solidFill>
                  <a:srgbClr val="0F124A"/>
                </a:solidFill>
                <a:latin typeface="Arial"/>
              </a:rPr>
              <a:t> ± 0.5 µm/m</a:t>
            </a:r>
          </a:p>
          <a:p>
            <a:pPr>
              <a:lnSpc>
                <a:spcPts val="1651"/>
              </a:lnSpc>
            </a:pPr>
            <a:r>
              <a:rPr lang="it-IT" sz="800" dirty="0" err="1">
                <a:solidFill>
                  <a:srgbClr val="0F124A"/>
                </a:solidFill>
                <a:latin typeface="Arial"/>
              </a:rPr>
              <a:t>Dynamic</a:t>
            </a:r>
            <a:r>
              <a:rPr lang="it-IT" sz="800" dirty="0">
                <a:solidFill>
                  <a:srgbClr val="0F124A"/>
                </a:solidFill>
                <a:latin typeface="Arial"/>
              </a:rPr>
              <a:t> </a:t>
            </a:r>
            <a:r>
              <a:rPr lang="it-IT" sz="800" dirty="0" err="1">
                <a:solidFill>
                  <a:srgbClr val="0F124A"/>
                </a:solidFill>
                <a:latin typeface="Arial"/>
              </a:rPr>
              <a:t>locking</a:t>
            </a:r>
            <a:r>
              <a:rPr lang="it-IT" sz="800" dirty="0">
                <a:solidFill>
                  <a:srgbClr val="0F124A"/>
                </a:solidFill>
                <a:latin typeface="Arial"/>
              </a:rPr>
              <a:t> </a:t>
            </a:r>
            <a:r>
              <a:rPr lang="it-IT" sz="800" dirty="0" err="1">
                <a:solidFill>
                  <a:srgbClr val="0F124A"/>
                </a:solidFill>
                <a:latin typeface="Arial"/>
              </a:rPr>
              <a:t>precision</a:t>
            </a:r>
            <a:r>
              <a:rPr lang="it-IT" sz="800" dirty="0">
                <a:solidFill>
                  <a:srgbClr val="0F124A"/>
                </a:solidFill>
                <a:latin typeface="Arial"/>
              </a:rPr>
              <a:t> ± 10 µm</a:t>
            </a:r>
          </a:p>
          <a:p>
            <a:pPr>
              <a:lnSpc>
                <a:spcPts val="1651"/>
              </a:lnSpc>
            </a:pPr>
            <a:r>
              <a:rPr lang="it-IT" sz="800" dirty="0" err="1">
                <a:solidFill>
                  <a:srgbClr val="0F124A"/>
                </a:solidFill>
                <a:latin typeface="Arial"/>
              </a:rPr>
              <a:t>Wavelength</a:t>
            </a:r>
            <a:r>
              <a:rPr lang="it-IT" sz="800" dirty="0">
                <a:solidFill>
                  <a:srgbClr val="0F124A"/>
                </a:solidFill>
                <a:latin typeface="Arial"/>
              </a:rPr>
              <a:t> 633 nm / 795 nm (</a:t>
            </a:r>
            <a:r>
              <a:rPr lang="it-IT" sz="800" dirty="0" err="1">
                <a:solidFill>
                  <a:srgbClr val="0F124A"/>
                </a:solidFill>
                <a:latin typeface="Arial"/>
              </a:rPr>
              <a:t>visible</a:t>
            </a:r>
            <a:r>
              <a:rPr lang="it-IT" sz="800" dirty="0">
                <a:solidFill>
                  <a:srgbClr val="0F124A"/>
                </a:solidFill>
                <a:latin typeface="Arial"/>
              </a:rPr>
              <a:t> / IR)</a:t>
            </a:r>
          </a:p>
          <a:p>
            <a:pPr>
              <a:lnSpc>
                <a:spcPts val="1651"/>
              </a:lnSpc>
            </a:pPr>
            <a:r>
              <a:rPr lang="it-IT" sz="800" dirty="0" err="1">
                <a:solidFill>
                  <a:srgbClr val="0F124A"/>
                </a:solidFill>
                <a:latin typeface="Arial"/>
              </a:rPr>
              <a:t>Typical</a:t>
            </a:r>
            <a:r>
              <a:rPr lang="it-IT" sz="800" dirty="0">
                <a:solidFill>
                  <a:srgbClr val="0F124A"/>
                </a:solidFill>
                <a:latin typeface="Arial"/>
              </a:rPr>
              <a:t> </a:t>
            </a:r>
            <a:r>
              <a:rPr lang="it-IT" sz="800" dirty="0" err="1">
                <a:solidFill>
                  <a:srgbClr val="0F124A"/>
                </a:solidFill>
                <a:latin typeface="Arial"/>
              </a:rPr>
              <a:t>operating</a:t>
            </a:r>
            <a:r>
              <a:rPr lang="it-IT" sz="800" dirty="0">
                <a:solidFill>
                  <a:srgbClr val="0F124A"/>
                </a:solidFill>
                <a:latin typeface="Arial"/>
              </a:rPr>
              <a:t> </a:t>
            </a:r>
            <a:r>
              <a:rPr lang="it-IT" sz="800" dirty="0" err="1">
                <a:solidFill>
                  <a:srgbClr val="0F124A"/>
                </a:solidFill>
                <a:latin typeface="Arial"/>
              </a:rPr>
              <a:t>range</a:t>
            </a:r>
            <a:r>
              <a:rPr lang="it-IT" sz="800" dirty="0">
                <a:solidFill>
                  <a:srgbClr val="0F124A"/>
                </a:solidFill>
                <a:latin typeface="Arial"/>
              </a:rPr>
              <a:t> of docking 1 – 80 m</a:t>
            </a:r>
          </a:p>
          <a:p>
            <a:pPr>
              <a:lnSpc>
                <a:spcPts val="1651"/>
              </a:lnSpc>
            </a:pPr>
            <a:endParaRPr lang="it-IT" sz="800" dirty="0">
              <a:solidFill>
                <a:srgbClr val="0F124A"/>
              </a:solidFill>
              <a:latin typeface="Arial"/>
            </a:endParaRPr>
          </a:p>
        </p:txBody>
      </p:sp>
    </p:spTree>
    <p:extLst>
      <p:ext uri="{BB962C8B-B14F-4D97-AF65-F5344CB8AC3E}">
        <p14:creationId xmlns:p14="http://schemas.microsoft.com/office/powerpoint/2010/main" val="1738721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705E182-D548-C182-251B-8490983FF470}"/>
              </a:ext>
            </a:extLst>
          </p:cNvPr>
          <p:cNvSpPr>
            <a:spLocks noGrp="1"/>
          </p:cNvSpPr>
          <p:nvPr>
            <p:ph type="sldNum" sz="quarter" idx="12"/>
          </p:nvPr>
        </p:nvSpPr>
        <p:spPr/>
        <p:txBody>
          <a:bodyPr/>
          <a:lstStyle/>
          <a:p>
            <a:fld id="{E69169B2-C996-4C4B-AAE5-181004F4295C}" type="slidenum">
              <a:rPr lang="it-IT" smtClean="0"/>
              <a:t>25</a:t>
            </a:fld>
            <a:endParaRPr lang="it-IT"/>
          </a:p>
        </p:txBody>
      </p:sp>
      <p:pic>
        <p:nvPicPr>
          <p:cNvPr id="4" name="Immagine 3">
            <a:extLst>
              <a:ext uri="{FF2B5EF4-FFF2-40B4-BE49-F238E27FC236}">
                <a16:creationId xmlns:a16="http://schemas.microsoft.com/office/drawing/2014/main" id="{EBE7CCBB-7AE5-0AF0-A483-EEDE2803FAC5}"/>
              </a:ext>
            </a:extLst>
          </p:cNvPr>
          <p:cNvPicPr>
            <a:picLocks noChangeAspect="1"/>
          </p:cNvPicPr>
          <p:nvPr/>
        </p:nvPicPr>
        <p:blipFill>
          <a:blip r:embed="rId2">
            <a:extLst>
              <a:ext uri="{28A0092B-C50C-407E-A947-70E740481C1C}">
                <a14:useLocalDpi xmlns:a14="http://schemas.microsoft.com/office/drawing/2010/main" val="0"/>
              </a:ext>
            </a:extLst>
          </a:blip>
          <a:srcRect l="29032" r="28536" b="4546"/>
          <a:stretch>
            <a:fillRect/>
          </a:stretch>
        </p:blipFill>
        <p:spPr>
          <a:xfrm>
            <a:off x="793160" y="2148910"/>
            <a:ext cx="2482733" cy="3388385"/>
          </a:xfrm>
          <a:prstGeom prst="rect">
            <a:avLst/>
          </a:prstGeom>
        </p:spPr>
      </p:pic>
      <p:pic>
        <p:nvPicPr>
          <p:cNvPr id="6" name="Immagine 5">
            <a:extLst>
              <a:ext uri="{FF2B5EF4-FFF2-40B4-BE49-F238E27FC236}">
                <a16:creationId xmlns:a16="http://schemas.microsoft.com/office/drawing/2014/main" id="{E2E2E8F3-63A0-7788-5A91-E3BA8FA0D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030" y="3843103"/>
            <a:ext cx="2028813" cy="1635731"/>
          </a:xfrm>
          <a:prstGeom prst="rect">
            <a:avLst/>
          </a:prstGeom>
        </p:spPr>
      </p:pic>
      <p:sp>
        <p:nvSpPr>
          <p:cNvPr id="7" name="CasellaDiTesto 6">
            <a:extLst>
              <a:ext uri="{FF2B5EF4-FFF2-40B4-BE49-F238E27FC236}">
                <a16:creationId xmlns:a16="http://schemas.microsoft.com/office/drawing/2014/main" id="{5AAA873C-F366-8BF0-327B-190DE7545FD0}"/>
              </a:ext>
            </a:extLst>
          </p:cNvPr>
          <p:cNvSpPr txBox="1"/>
          <p:nvPr/>
        </p:nvSpPr>
        <p:spPr>
          <a:xfrm>
            <a:off x="793160" y="763719"/>
            <a:ext cx="3140668" cy="276999"/>
          </a:xfrm>
          <a:prstGeom prst="rect">
            <a:avLst/>
          </a:prstGeom>
          <a:noFill/>
        </p:spPr>
        <p:txBody>
          <a:bodyPr wrap="none" rtlCol="0">
            <a:spAutoFit/>
          </a:bodyPr>
          <a:lstStyle/>
          <a:p>
            <a:r>
              <a:rPr lang="it-IT" sz="1200" b="1" dirty="0" err="1">
                <a:solidFill>
                  <a:srgbClr val="0F124A"/>
                </a:solidFill>
                <a:latin typeface="Arial"/>
              </a:rPr>
              <a:t>Hexagon</a:t>
            </a:r>
            <a:r>
              <a:rPr lang="it-IT" sz="1200" b="1" dirty="0">
                <a:solidFill>
                  <a:srgbClr val="0F124A"/>
                </a:solidFill>
                <a:latin typeface="Arial"/>
              </a:rPr>
              <a:t> Absolute Arm 83 Romer, 7 </a:t>
            </a:r>
            <a:r>
              <a:rPr lang="it-IT" sz="1200" b="1" dirty="0" err="1">
                <a:solidFill>
                  <a:srgbClr val="0F124A"/>
                </a:solidFill>
                <a:latin typeface="Arial"/>
              </a:rPr>
              <a:t>Axis</a:t>
            </a:r>
            <a:endParaRPr lang="it-IT" sz="1200" b="1" dirty="0">
              <a:solidFill>
                <a:srgbClr val="0F124A"/>
              </a:solidFill>
              <a:latin typeface="Arial"/>
            </a:endParaRPr>
          </a:p>
        </p:txBody>
      </p:sp>
      <p:sp>
        <p:nvSpPr>
          <p:cNvPr id="8" name="CasellaDiTesto 7">
            <a:extLst>
              <a:ext uri="{FF2B5EF4-FFF2-40B4-BE49-F238E27FC236}">
                <a16:creationId xmlns:a16="http://schemas.microsoft.com/office/drawing/2014/main" id="{6C208138-D495-37D3-049B-BEE2923C512E}"/>
              </a:ext>
            </a:extLst>
          </p:cNvPr>
          <p:cNvSpPr txBox="1"/>
          <p:nvPr/>
        </p:nvSpPr>
        <p:spPr>
          <a:xfrm>
            <a:off x="793160" y="1320705"/>
            <a:ext cx="4208608" cy="215444"/>
          </a:xfrm>
          <a:prstGeom prst="rect">
            <a:avLst/>
          </a:prstGeom>
          <a:noFill/>
        </p:spPr>
        <p:txBody>
          <a:bodyPr wrap="square" rtlCol="0">
            <a:spAutoFit/>
          </a:bodyPr>
          <a:lstStyle/>
          <a:p>
            <a:r>
              <a:rPr lang="en-US" sz="800">
                <a:solidFill>
                  <a:srgbClr val="0F124A"/>
                </a:solidFill>
                <a:latin typeface="Arial"/>
              </a:rPr>
              <a:t>Romer 7-axis arm with RS6 laser head, blue light, 1,200,000 dots per second</a:t>
            </a:r>
            <a:endParaRPr lang="it-IT" sz="800" dirty="0">
              <a:solidFill>
                <a:srgbClr val="0F124A"/>
              </a:solidFill>
              <a:latin typeface="Arial"/>
            </a:endParaRPr>
          </a:p>
        </p:txBody>
      </p:sp>
      <p:pic>
        <p:nvPicPr>
          <p:cNvPr id="10" name="Immagine 9">
            <a:extLst>
              <a:ext uri="{FF2B5EF4-FFF2-40B4-BE49-F238E27FC236}">
                <a16:creationId xmlns:a16="http://schemas.microsoft.com/office/drawing/2014/main" id="{CDCB1351-6342-45EE-107C-8DE1A1BF20AB}"/>
              </a:ext>
            </a:extLst>
          </p:cNvPr>
          <p:cNvPicPr>
            <a:picLocks noChangeAspect="1"/>
          </p:cNvPicPr>
          <p:nvPr/>
        </p:nvPicPr>
        <p:blipFill>
          <a:blip r:embed="rId4" cstate="print">
            <a:extLst>
              <a:ext uri="{28A0092B-C50C-407E-A947-70E740481C1C}">
                <a14:useLocalDpi xmlns:a14="http://schemas.microsoft.com/office/drawing/2010/main" val="0"/>
              </a:ext>
            </a:extLst>
          </a:blip>
          <a:srcRect l="14796" r="26649"/>
          <a:stretch>
            <a:fillRect/>
          </a:stretch>
        </p:blipFill>
        <p:spPr>
          <a:xfrm>
            <a:off x="7299429" y="2148910"/>
            <a:ext cx="2852928" cy="3654171"/>
          </a:xfrm>
          <a:prstGeom prst="rect">
            <a:avLst/>
          </a:prstGeom>
        </p:spPr>
      </p:pic>
      <p:sp>
        <p:nvSpPr>
          <p:cNvPr id="11" name="CasellaDiTesto 10">
            <a:extLst>
              <a:ext uri="{FF2B5EF4-FFF2-40B4-BE49-F238E27FC236}">
                <a16:creationId xmlns:a16="http://schemas.microsoft.com/office/drawing/2014/main" id="{0B4338F6-1F1F-295B-8ACD-828036ABE36F}"/>
              </a:ext>
            </a:extLst>
          </p:cNvPr>
          <p:cNvSpPr txBox="1"/>
          <p:nvPr/>
        </p:nvSpPr>
        <p:spPr>
          <a:xfrm>
            <a:off x="7190234" y="763718"/>
            <a:ext cx="2302233" cy="276999"/>
          </a:xfrm>
          <a:prstGeom prst="rect">
            <a:avLst/>
          </a:prstGeom>
          <a:noFill/>
        </p:spPr>
        <p:txBody>
          <a:bodyPr wrap="none" rtlCol="0">
            <a:spAutoFit/>
          </a:bodyPr>
          <a:lstStyle/>
          <a:p>
            <a:pPr fontAlgn="base"/>
            <a:r>
              <a:rPr lang="it-IT" sz="1200" b="1" dirty="0">
                <a:solidFill>
                  <a:srgbClr val="0F124A"/>
                </a:solidFill>
                <a:latin typeface="Arial"/>
              </a:rPr>
              <a:t>CAM2 Laser Scanner FOCUS</a:t>
            </a:r>
          </a:p>
        </p:txBody>
      </p:sp>
      <p:sp>
        <p:nvSpPr>
          <p:cNvPr id="12" name="CasellaDiTesto 11">
            <a:extLst>
              <a:ext uri="{FF2B5EF4-FFF2-40B4-BE49-F238E27FC236}">
                <a16:creationId xmlns:a16="http://schemas.microsoft.com/office/drawing/2014/main" id="{DE0C577A-701F-2A1F-C9BD-ED4DBD219744}"/>
              </a:ext>
            </a:extLst>
          </p:cNvPr>
          <p:cNvSpPr txBox="1"/>
          <p:nvPr/>
        </p:nvSpPr>
        <p:spPr>
          <a:xfrm>
            <a:off x="7190234" y="1320705"/>
            <a:ext cx="4270721" cy="215444"/>
          </a:xfrm>
          <a:prstGeom prst="rect">
            <a:avLst/>
          </a:prstGeom>
          <a:noFill/>
        </p:spPr>
        <p:txBody>
          <a:bodyPr wrap="none" rtlCol="0">
            <a:spAutoFit/>
          </a:bodyPr>
          <a:lstStyle/>
          <a:p>
            <a:r>
              <a:rPr lang="en-US" sz="800">
                <a:solidFill>
                  <a:srgbClr val="0F124A"/>
                </a:solidFill>
                <a:latin typeface="Arial"/>
              </a:rPr>
              <a:t>Laser scanners for fast and precise indoor and outdoor 3D environmental measurements.</a:t>
            </a:r>
            <a:endParaRPr lang="it-IT" sz="800" dirty="0">
              <a:solidFill>
                <a:srgbClr val="0F124A"/>
              </a:solidFill>
              <a:latin typeface="Arial"/>
            </a:endParaRPr>
          </a:p>
        </p:txBody>
      </p:sp>
    </p:spTree>
    <p:extLst>
      <p:ext uri="{BB962C8B-B14F-4D97-AF65-F5344CB8AC3E}">
        <p14:creationId xmlns:p14="http://schemas.microsoft.com/office/powerpoint/2010/main" val="3503732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0460BB4-8D1F-4B67-AAFE-0C306868191B}"/>
              </a:ext>
            </a:extLst>
          </p:cNvPr>
          <p:cNvSpPr>
            <a:spLocks noGrp="1"/>
          </p:cNvSpPr>
          <p:nvPr>
            <p:ph type="sldNum" sz="quarter" idx="12"/>
          </p:nvPr>
        </p:nvSpPr>
        <p:spPr/>
        <p:txBody>
          <a:bodyPr/>
          <a:lstStyle/>
          <a:p>
            <a:fld id="{E69169B2-C996-4C4B-AAE5-181004F4295C}" type="slidenum">
              <a:rPr lang="it-IT" smtClean="0"/>
              <a:t>26</a:t>
            </a:fld>
            <a:endParaRPr lang="it-IT"/>
          </a:p>
        </p:txBody>
      </p:sp>
      <p:sp>
        <p:nvSpPr>
          <p:cNvPr id="3" name="CasellaDiTesto 2">
            <a:extLst>
              <a:ext uri="{FF2B5EF4-FFF2-40B4-BE49-F238E27FC236}">
                <a16:creationId xmlns:a16="http://schemas.microsoft.com/office/drawing/2014/main" id="{FC464397-686D-9794-2A4D-D8C31D862507}"/>
              </a:ext>
            </a:extLst>
          </p:cNvPr>
          <p:cNvSpPr txBox="1"/>
          <p:nvPr/>
        </p:nvSpPr>
        <p:spPr>
          <a:xfrm>
            <a:off x="190994" y="790372"/>
            <a:ext cx="13614881" cy="5262979"/>
          </a:xfrm>
          <a:prstGeom prst="rect">
            <a:avLst/>
          </a:prstGeom>
          <a:noFill/>
        </p:spPr>
        <p:txBody>
          <a:bodyPr wrap="none" rtlCol="0">
            <a:spAutoFit/>
          </a:bodyPr>
          <a:lstStyle/>
          <a:p>
            <a:r>
              <a:rPr lang="en-US" sz="1400" dirty="0">
                <a:solidFill>
                  <a:srgbClr val="333333"/>
                </a:solidFill>
                <a:latin typeface="Droid Sans"/>
              </a:rPr>
              <a:t>The performance of particle accelerators is highly dependent on the relative alignment between their components. 
The position and orientation of the magnetic centers that form the beam trajectory are kept within 
micrometric tolerances in a range of hundreds of meters of the length of the machines.
The length of particle accelerators ranges from small machines to large national or international plants, with typical lengths ranging 
from hundreds of meters to a few kilometers. 
This relatively large volume, combined with the micrometric positioning tolerances, makes the alignment task a classic problem of 
large-scale dimensional metrology. 
The concept of alignment is based on networks of fixed reference points installed on the building structure (alignment network), to which 
Once all the components of the accelerator have been referred, a main reference system is built outside the machine.
The main building blocks of particle accelerators are magnets, which are responsible for keeping the beams of charged particles along the 
the desired trajectory. 
Magnets are usually grouped into support structures, called girders. 
In turn, all magnets are mounted individually on their own alignment supports that allow them to be moved in space.
Each magnet has a nominal mechanical center (the one from CAD) and a magnetic center, the result of the magnetic field produced by the magnet 
itself.
It is identified with special measurement systems (Hall probe) with that operation, carried out in a magnetic measurement laboratory, 
which is called magnet characterization.
In an ideal world, magnetic mechanical center coincide but it can be statistically stated that nominal mechanical center and magnetic center 
They always have different positions.
The result is the knowledge of the deviation in the space between the mechanical and magnetic centers and the position of the latter with respect to the magnetic center 
the mechanical references of the magnet, necessary for its final alignment, with respect to the main reference system.
Aligning a magnet in a particle accelerator means that the magnetic center on the beam path matches the required accuracy.
Laser trackers are used to guide installation and measure
the position of the elements, using the alignment network.</a:t>
            </a:r>
            <a:endParaRPr lang="it-IT" sz="1400" dirty="0">
              <a:solidFill>
                <a:srgbClr val="333333"/>
              </a:solidFill>
              <a:latin typeface="Droid Sans"/>
            </a:endParaRPr>
          </a:p>
        </p:txBody>
      </p:sp>
      <p:sp>
        <p:nvSpPr>
          <p:cNvPr id="4" name="CasellaDiTesto 3">
            <a:extLst>
              <a:ext uri="{FF2B5EF4-FFF2-40B4-BE49-F238E27FC236}">
                <a16:creationId xmlns:a16="http://schemas.microsoft.com/office/drawing/2014/main" id="{04E56122-69B0-63A5-A91E-A996A4247FDE}"/>
              </a:ext>
            </a:extLst>
          </p:cNvPr>
          <p:cNvSpPr txBox="1"/>
          <p:nvPr/>
        </p:nvSpPr>
        <p:spPr>
          <a:xfrm>
            <a:off x="2531435" y="191671"/>
            <a:ext cx="6000361" cy="369332"/>
          </a:xfrm>
          <a:prstGeom prst="rect">
            <a:avLst/>
          </a:prstGeom>
          <a:solidFill>
            <a:srgbClr val="00B0F0"/>
          </a:solidFill>
          <a:ln>
            <a:solidFill>
              <a:schemeClr val="tx1"/>
            </a:solidFill>
          </a:ln>
        </p:spPr>
        <p:txBody>
          <a:bodyPr wrap="none" rtlCol="0">
            <a:spAutoFit/>
          </a:bodyPr>
          <a:lstStyle/>
          <a:p>
            <a:r>
              <a:rPr lang="it-IT" cap="all" dirty="0"/>
              <a:t>Allineamento di elementi di acceleratori di particelle</a:t>
            </a:r>
          </a:p>
        </p:txBody>
      </p:sp>
    </p:spTree>
    <p:extLst>
      <p:ext uri="{BB962C8B-B14F-4D97-AF65-F5344CB8AC3E}">
        <p14:creationId xmlns:p14="http://schemas.microsoft.com/office/powerpoint/2010/main" val="334285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EA443B5-8C30-BFBD-8024-982D3332AB56}"/>
              </a:ext>
            </a:extLst>
          </p:cNvPr>
          <p:cNvSpPr>
            <a:spLocks noGrp="1"/>
          </p:cNvSpPr>
          <p:nvPr>
            <p:ph type="sldNum" sz="quarter" idx="12"/>
          </p:nvPr>
        </p:nvSpPr>
        <p:spPr/>
        <p:txBody>
          <a:bodyPr/>
          <a:lstStyle/>
          <a:p>
            <a:fld id="{E69169B2-C996-4C4B-AAE5-181004F4295C}" type="slidenum">
              <a:rPr lang="it-IT" smtClean="0"/>
              <a:t>27</a:t>
            </a:fld>
            <a:endParaRPr lang="it-IT"/>
          </a:p>
        </p:txBody>
      </p:sp>
      <p:sp>
        <p:nvSpPr>
          <p:cNvPr id="3" name="CasellaDiTesto 2">
            <a:extLst>
              <a:ext uri="{FF2B5EF4-FFF2-40B4-BE49-F238E27FC236}">
                <a16:creationId xmlns:a16="http://schemas.microsoft.com/office/drawing/2014/main" id="{1E736543-74C7-AB80-11E1-E3C6239459AD}"/>
              </a:ext>
            </a:extLst>
          </p:cNvPr>
          <p:cNvSpPr txBox="1"/>
          <p:nvPr/>
        </p:nvSpPr>
        <p:spPr>
          <a:xfrm>
            <a:off x="204710" y="490704"/>
            <a:ext cx="12199126" cy="3323987"/>
          </a:xfrm>
          <a:prstGeom prst="rect">
            <a:avLst/>
          </a:prstGeom>
          <a:noFill/>
        </p:spPr>
        <p:txBody>
          <a:bodyPr wrap="square" rtlCol="0">
            <a:spAutoFit/>
          </a:bodyPr>
          <a:lstStyle/>
          <a:p>
            <a:r>
              <a:rPr lang="en-US" sz="1400" dirty="0">
                <a:solidFill>
                  <a:srgbClr val="333333"/>
                </a:solidFill>
                <a:latin typeface="Droid Sans"/>
              </a:rPr>
              <a:t>So far we have only talked about the alignment of magnets for obvious reasons of importance, in reality the elements that align in a magnet accelerator 
Particles are also of other types, such as vacuum elements and beam diagnostic elements. 
In alignment measurements, standard mean errors and standard deviations are normally used interchangeably, and the uncertainty of 
measurement is often overlooked. 
Although some solutions have been successfully deployed in several accelerators, there is no standard procedure for performing alignment. 
In addition, each alignment campaign uses different measurement tools to achieve the desired results, which makes the alignment process 
a complex measurement chain.</a:t>
            </a:r>
            <a:endParaRPr lang="it-IT" sz="1400" dirty="0">
              <a:solidFill>
                <a:srgbClr val="333333"/>
              </a:solidFill>
              <a:latin typeface="Droid Sans"/>
            </a:endParaRPr>
          </a:p>
          <a:p>
            <a:endParaRPr lang="it-IT" sz="1400" dirty="0">
              <a:solidFill>
                <a:srgbClr val="333333"/>
              </a:solidFill>
              <a:latin typeface="Droid Sans"/>
            </a:endParaRPr>
          </a:p>
          <a:p>
            <a:endParaRPr lang="it-IT" sz="1400" dirty="0">
              <a:solidFill>
                <a:srgbClr val="333333"/>
              </a:solidFill>
              <a:latin typeface="Droid Sans"/>
            </a:endParaRPr>
          </a:p>
          <a:p>
            <a:endParaRPr lang="it-IT" sz="1400" dirty="0">
              <a:solidFill>
                <a:srgbClr val="333333"/>
              </a:solidFill>
              <a:latin typeface="Droid Sans"/>
            </a:endParaRPr>
          </a:p>
          <a:p>
            <a:endParaRPr lang="it-IT" sz="1400" dirty="0">
              <a:solidFill>
                <a:srgbClr val="333333"/>
              </a:solidFill>
              <a:latin typeface="Droid Sans"/>
            </a:endParaRPr>
          </a:p>
          <a:p>
            <a:endParaRPr lang="it-IT" sz="1400" dirty="0">
              <a:solidFill>
                <a:srgbClr val="333333"/>
              </a:solidFill>
              <a:latin typeface="Droid Sans"/>
            </a:endParaRPr>
          </a:p>
          <a:p>
            <a:endParaRPr lang="it-IT" sz="1400" dirty="0">
              <a:solidFill>
                <a:srgbClr val="333333"/>
              </a:solidFill>
              <a:latin typeface="Droid Sans"/>
            </a:endParaRPr>
          </a:p>
          <a:p>
            <a:pPr algn="ctr"/>
            <a:r>
              <a:rPr lang="en-US" sz="2800" dirty="0">
                <a:solidFill>
                  <a:srgbClr val="FF0000"/>
                </a:solidFill>
                <a:latin typeface="Droid Sans"/>
              </a:rPr>
              <a:t>THANK YOU FOR YOUR ATTENTION</a:t>
            </a:r>
            <a:endParaRPr lang="it-IT" sz="1400" dirty="0">
              <a:solidFill>
                <a:srgbClr val="333333"/>
              </a:solidFill>
              <a:latin typeface="Droid Sans"/>
            </a:endParaRPr>
          </a:p>
        </p:txBody>
      </p:sp>
    </p:spTree>
    <p:extLst>
      <p:ext uri="{BB962C8B-B14F-4D97-AF65-F5344CB8AC3E}">
        <p14:creationId xmlns:p14="http://schemas.microsoft.com/office/powerpoint/2010/main" val="2814504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1579" y="1418607"/>
            <a:ext cx="4903953" cy="4941161"/>
          </a:xfrm>
          <a:prstGeom prst="rect">
            <a:avLst/>
          </a:prstGeom>
        </p:spPr>
      </p:pic>
      <p:sp>
        <p:nvSpPr>
          <p:cNvPr id="3" name="CasellaDiTesto 2"/>
          <p:cNvSpPr txBox="1"/>
          <p:nvPr/>
        </p:nvSpPr>
        <p:spPr>
          <a:xfrm>
            <a:off x="3769626" y="498232"/>
            <a:ext cx="3647858" cy="369332"/>
          </a:xfrm>
          <a:prstGeom prst="rect">
            <a:avLst/>
          </a:prstGeom>
          <a:solidFill>
            <a:srgbClr val="00B0F0"/>
          </a:solidFill>
          <a:ln>
            <a:solidFill>
              <a:schemeClr val="tx1"/>
            </a:solidFill>
          </a:ln>
        </p:spPr>
        <p:txBody>
          <a:bodyPr wrap="none" rtlCol="0">
            <a:spAutoFit/>
          </a:bodyPr>
          <a:lstStyle/>
          <a:p>
            <a:r>
              <a:rPr lang="it-IT" dirty="0"/>
              <a:t>FRASCATI NATIONAL LABORATORIES</a:t>
            </a:r>
          </a:p>
        </p:txBody>
      </p:sp>
      <p:sp>
        <p:nvSpPr>
          <p:cNvPr id="4" name="Segnaposto numero diapositiva 3"/>
          <p:cNvSpPr>
            <a:spLocks noGrp="1"/>
          </p:cNvSpPr>
          <p:nvPr>
            <p:ph type="sldNum" sz="quarter" idx="12"/>
          </p:nvPr>
        </p:nvSpPr>
        <p:spPr/>
        <p:txBody>
          <a:bodyPr/>
          <a:lstStyle/>
          <a:p>
            <a:fld id="{E69169B2-C996-4C4B-AAE5-181004F4295C}" type="slidenum">
              <a:rPr lang="it-IT" smtClean="0"/>
              <a:t>3</a:t>
            </a:fld>
            <a:endParaRPr lang="it-IT"/>
          </a:p>
        </p:txBody>
      </p:sp>
    </p:spTree>
    <p:extLst>
      <p:ext uri="{BB962C8B-B14F-4D97-AF65-F5344CB8AC3E}">
        <p14:creationId xmlns:p14="http://schemas.microsoft.com/office/powerpoint/2010/main" val="3240173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572F4B8-73FC-15B3-8354-877EEB7D38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2853" y="1459020"/>
            <a:ext cx="7062868" cy="4994435"/>
          </a:xfrm>
          <a:prstGeom prst="rect">
            <a:avLst/>
          </a:prstGeom>
        </p:spPr>
      </p:pic>
      <p:sp>
        <p:nvSpPr>
          <p:cNvPr id="2" name="CasellaDiTesto 1"/>
          <p:cNvSpPr txBox="1"/>
          <p:nvPr/>
        </p:nvSpPr>
        <p:spPr>
          <a:xfrm>
            <a:off x="421574" y="868033"/>
            <a:ext cx="11204369" cy="523220"/>
          </a:xfrm>
          <a:prstGeom prst="rect">
            <a:avLst/>
          </a:prstGeom>
          <a:noFill/>
        </p:spPr>
        <p:txBody>
          <a:bodyPr wrap="square" rtlCol="0">
            <a:spAutoFit/>
          </a:bodyPr>
          <a:lstStyle/>
          <a:p>
            <a:r>
              <a:rPr lang="it-IT" sz="1400" dirty="0">
                <a:solidFill>
                  <a:srgbClr val="333333"/>
                </a:solidFill>
                <a:latin typeface="Droid Sans"/>
              </a:rPr>
              <a:t>Comprende più di 100 persone tra ricercatori, tecnologi, tecnici e amministrativi dedicati alle operazioni e allo studio delle macchine acceleratrici e vari servizi di supporto interni.</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05" y="1696645"/>
            <a:ext cx="4817300" cy="4824577"/>
          </a:xfrm>
          <a:prstGeom prst="rect">
            <a:avLst/>
          </a:prstGeom>
        </p:spPr>
      </p:pic>
      <p:sp>
        <p:nvSpPr>
          <p:cNvPr id="8" name="Rettangolo 7"/>
          <p:cNvSpPr/>
          <p:nvPr/>
        </p:nvSpPr>
        <p:spPr>
          <a:xfrm>
            <a:off x="7203639" y="3016384"/>
            <a:ext cx="914400" cy="34200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4298867" y="321025"/>
            <a:ext cx="2585388" cy="369332"/>
          </a:xfrm>
          <a:prstGeom prst="rect">
            <a:avLst/>
          </a:prstGeom>
          <a:solidFill>
            <a:srgbClr val="00B0F0"/>
          </a:solidFill>
          <a:ln>
            <a:solidFill>
              <a:schemeClr val="tx1"/>
            </a:solidFill>
          </a:ln>
        </p:spPr>
        <p:txBody>
          <a:bodyPr wrap="none" rtlCol="0">
            <a:spAutoFit/>
          </a:bodyPr>
          <a:lstStyle/>
          <a:p>
            <a:r>
              <a:rPr lang="it-IT" dirty="0"/>
              <a:t>ACCELERATORS DIVISION</a:t>
            </a:r>
          </a:p>
        </p:txBody>
      </p:sp>
      <p:sp>
        <p:nvSpPr>
          <p:cNvPr id="10" name="Segnaposto numero diapositiva 9"/>
          <p:cNvSpPr>
            <a:spLocks noGrp="1"/>
          </p:cNvSpPr>
          <p:nvPr>
            <p:ph type="sldNum" sz="quarter" idx="12"/>
          </p:nvPr>
        </p:nvSpPr>
        <p:spPr/>
        <p:txBody>
          <a:bodyPr/>
          <a:lstStyle/>
          <a:p>
            <a:fld id="{E69169B2-C996-4C4B-AAE5-181004F4295C}" type="slidenum">
              <a:rPr lang="it-IT" smtClean="0"/>
              <a:t>4</a:t>
            </a:fld>
            <a:endParaRPr lang="it-IT"/>
          </a:p>
        </p:txBody>
      </p:sp>
    </p:spTree>
    <p:extLst>
      <p:ext uri="{BB962C8B-B14F-4D97-AF65-F5344CB8AC3E}">
        <p14:creationId xmlns:p14="http://schemas.microsoft.com/office/powerpoint/2010/main" val="417020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51284" y="1102626"/>
            <a:ext cx="11053948" cy="1169551"/>
          </a:xfrm>
          <a:prstGeom prst="rect">
            <a:avLst/>
          </a:prstGeom>
        </p:spPr>
        <p:txBody>
          <a:bodyPr wrap="square">
            <a:spAutoFit/>
          </a:bodyPr>
          <a:lstStyle/>
          <a:p>
            <a:r>
              <a:rPr lang="it-IT" sz="1400" dirty="0">
                <a:solidFill>
                  <a:srgbClr val="FF0000"/>
                </a:solidFill>
                <a:latin typeface="Droid Sans"/>
              </a:rPr>
              <a:t>BEAM TEST FACILITY:</a:t>
            </a:r>
          </a:p>
          <a:p>
            <a:r>
              <a:rPr lang="en-US" sz="1400" dirty="0">
                <a:solidFill>
                  <a:srgbClr val="333333"/>
                </a:solidFill>
                <a:latin typeface="Droid Sans"/>
              </a:rPr>
              <a:t>In the BTF (Beam Test Facility) laboratory, beams of particles of different nature arrive, directly derived from the electron beam of the DAΦNE Linac: electrons, positrons, photons and neutrons. The laboratory has the peculiarity of providing different types of beams: each of these has a variable number of constituent particles and energy, within the limits allowed by the properties of the primary beam of the Linac.</a:t>
            </a:r>
            <a:endParaRPr lang="it-IT" sz="1400" dirty="0">
              <a:solidFill>
                <a:srgbClr val="333333"/>
              </a:solidFill>
              <a:latin typeface="Droid Sans"/>
            </a:endParaRPr>
          </a:p>
        </p:txBody>
      </p:sp>
      <p:sp>
        <p:nvSpPr>
          <p:cNvPr id="3" name="Rettangolo 2"/>
          <p:cNvSpPr/>
          <p:nvPr/>
        </p:nvSpPr>
        <p:spPr>
          <a:xfrm>
            <a:off x="451284" y="2282543"/>
            <a:ext cx="11053948" cy="1384995"/>
          </a:xfrm>
          <a:prstGeom prst="rect">
            <a:avLst/>
          </a:prstGeom>
        </p:spPr>
        <p:txBody>
          <a:bodyPr wrap="square">
            <a:spAutoFit/>
          </a:bodyPr>
          <a:lstStyle/>
          <a:p>
            <a:r>
              <a:rPr lang="it-IT" sz="1400" dirty="0">
                <a:solidFill>
                  <a:srgbClr val="FF0000"/>
                </a:solidFill>
                <a:latin typeface="Droid Sans"/>
              </a:rPr>
              <a:t>DAΦNE:</a:t>
            </a:r>
          </a:p>
          <a:p>
            <a:r>
              <a:rPr lang="en-US" sz="1400" dirty="0">
                <a:solidFill>
                  <a:srgbClr val="333333"/>
                </a:solidFill>
                <a:latin typeface="Droid Sans"/>
              </a:rPr>
              <a:t>is the collider currently in operation in Frascati. The accelerator consists of 2 rings about 100 m long, in which high-intensity beams of electrons and positrons circulate and cross each other at two possible interaction points, one of which is currently used around which the detector of the KLOE-2 experiment is installed. The total energy of the beams in the reference frame of the center of mass is equal to 1.02 GeV, corresponding to the mass of the mesons Φ that are produced at the rate of 300 per second. The first particle beams circulated in DAΦNE in 1997.</a:t>
            </a:r>
            <a:endParaRPr lang="it-IT" sz="1400" dirty="0">
              <a:solidFill>
                <a:srgbClr val="333333"/>
              </a:solidFill>
              <a:latin typeface="Droid Sans"/>
            </a:endParaRPr>
          </a:p>
        </p:txBody>
      </p:sp>
      <p:sp>
        <p:nvSpPr>
          <p:cNvPr id="4" name="Rettangolo 3"/>
          <p:cNvSpPr/>
          <p:nvPr/>
        </p:nvSpPr>
        <p:spPr>
          <a:xfrm>
            <a:off x="451284" y="3837210"/>
            <a:ext cx="11053948" cy="1169551"/>
          </a:xfrm>
          <a:prstGeom prst="rect">
            <a:avLst/>
          </a:prstGeom>
        </p:spPr>
        <p:txBody>
          <a:bodyPr wrap="square">
            <a:spAutoFit/>
          </a:bodyPr>
          <a:lstStyle/>
          <a:p>
            <a:r>
              <a:rPr lang="it-IT" sz="1400" dirty="0">
                <a:solidFill>
                  <a:srgbClr val="FF0000"/>
                </a:solidFill>
                <a:latin typeface="Droid Sans"/>
              </a:rPr>
              <a:t>DAΦNE LUCE:</a:t>
            </a:r>
          </a:p>
          <a:p>
            <a:r>
              <a:rPr lang="en-US" sz="1400" dirty="0">
                <a:solidFill>
                  <a:srgbClr val="333333"/>
                </a:solidFill>
                <a:latin typeface="Droid Sans"/>
              </a:rPr>
              <a:t>"To make the invisible visible" It is the synchrotron light laboratory of the Frascati National Laboratories. Synchrotron light is the radiation emitted by accelerated charged particles – in the case of DAΦNE, electrons – traveling at relativistic speeds. The radiation produced has a high brightness and wavelengths that extend, continuously, from infrared to X-rays, which makes it an ideal probe for studying physical systems ranging in size from atomic to those of biological systems such as cells and tissues</a:t>
            </a:r>
            <a:r>
              <a:rPr lang="it-IT" sz="1400" dirty="0">
                <a:solidFill>
                  <a:srgbClr val="333333"/>
                </a:solidFill>
                <a:latin typeface="Droid Sans"/>
              </a:rPr>
              <a:t>.</a:t>
            </a:r>
          </a:p>
        </p:txBody>
      </p:sp>
      <p:sp>
        <p:nvSpPr>
          <p:cNvPr id="5" name="Rettangolo 4"/>
          <p:cNvSpPr/>
          <p:nvPr/>
        </p:nvSpPr>
        <p:spPr>
          <a:xfrm>
            <a:off x="451284" y="5176433"/>
            <a:ext cx="10792691" cy="954107"/>
          </a:xfrm>
          <a:prstGeom prst="rect">
            <a:avLst/>
          </a:prstGeom>
        </p:spPr>
        <p:txBody>
          <a:bodyPr wrap="square">
            <a:spAutoFit/>
          </a:bodyPr>
          <a:lstStyle/>
          <a:p>
            <a:r>
              <a:rPr lang="it-IT" sz="1400" dirty="0">
                <a:solidFill>
                  <a:srgbClr val="FF0000"/>
                </a:solidFill>
                <a:latin typeface="Droid Sans"/>
              </a:rPr>
              <a:t>SPARC_LAB:</a:t>
            </a:r>
          </a:p>
          <a:p>
            <a:r>
              <a:rPr lang="en-US" sz="1400" dirty="0">
                <a:solidFill>
                  <a:srgbClr val="333333"/>
                </a:solidFill>
                <a:latin typeface="Droid Sans"/>
              </a:rPr>
              <a:t>Sources for Plasma Accelerators and Radiation Compton with Laser And Beam is an LNF laboratory born from the merger of the previous SPARC and PLASMONX projects and is characterized by a high-brightness electron photoinjector, SPARC, and a high-power laser (hundreds of TW), FLAME.</a:t>
            </a:r>
            <a:endParaRPr lang="it-IT" sz="1400" dirty="0">
              <a:solidFill>
                <a:srgbClr val="333333"/>
              </a:solidFill>
              <a:latin typeface="Droid Sans"/>
            </a:endParaRPr>
          </a:p>
        </p:txBody>
      </p:sp>
      <p:sp>
        <p:nvSpPr>
          <p:cNvPr id="7" name="CasellaDiTesto 6"/>
          <p:cNvSpPr txBox="1"/>
          <p:nvPr/>
        </p:nvSpPr>
        <p:spPr>
          <a:xfrm>
            <a:off x="4563046" y="358128"/>
            <a:ext cx="3088089" cy="369332"/>
          </a:xfrm>
          <a:prstGeom prst="rect">
            <a:avLst/>
          </a:prstGeom>
          <a:solidFill>
            <a:srgbClr val="00B0F0"/>
          </a:solidFill>
          <a:ln>
            <a:solidFill>
              <a:schemeClr val="tx1"/>
            </a:solidFill>
          </a:ln>
        </p:spPr>
        <p:txBody>
          <a:bodyPr wrap="none" rtlCol="0">
            <a:spAutoFit/>
          </a:bodyPr>
          <a:lstStyle/>
          <a:p>
            <a:r>
              <a:rPr lang="it-IT" dirty="0"/>
              <a:t>ACCELERATORS AND FACILITIES</a:t>
            </a:r>
          </a:p>
        </p:txBody>
      </p:sp>
      <p:sp>
        <p:nvSpPr>
          <p:cNvPr id="8" name="Segnaposto numero diapositiva 7"/>
          <p:cNvSpPr>
            <a:spLocks noGrp="1"/>
          </p:cNvSpPr>
          <p:nvPr>
            <p:ph type="sldNum" sz="quarter" idx="12"/>
          </p:nvPr>
        </p:nvSpPr>
        <p:spPr/>
        <p:txBody>
          <a:bodyPr/>
          <a:lstStyle/>
          <a:p>
            <a:fld id="{E69169B2-C996-4C4B-AAE5-181004F4295C}" type="slidenum">
              <a:rPr lang="it-IT" smtClean="0"/>
              <a:t>5</a:t>
            </a:fld>
            <a:endParaRPr lang="it-IT"/>
          </a:p>
        </p:txBody>
      </p:sp>
    </p:spTree>
    <p:extLst>
      <p:ext uri="{BB962C8B-B14F-4D97-AF65-F5344CB8AC3E}">
        <p14:creationId xmlns:p14="http://schemas.microsoft.com/office/powerpoint/2010/main" val="111765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4388574-DFDB-0E16-3912-7BF1A8A16A90}"/>
              </a:ext>
            </a:extLst>
          </p:cNvPr>
          <p:cNvSpPr>
            <a:spLocks noGrp="1"/>
          </p:cNvSpPr>
          <p:nvPr>
            <p:ph type="sldNum" sz="quarter" idx="12"/>
          </p:nvPr>
        </p:nvSpPr>
        <p:spPr/>
        <p:txBody>
          <a:bodyPr/>
          <a:lstStyle/>
          <a:p>
            <a:fld id="{E69169B2-C996-4C4B-AAE5-181004F4295C}" type="slidenum">
              <a:rPr lang="it-IT" smtClean="0"/>
              <a:t>6</a:t>
            </a:fld>
            <a:endParaRPr lang="it-IT"/>
          </a:p>
        </p:txBody>
      </p:sp>
      <p:sp>
        <p:nvSpPr>
          <p:cNvPr id="3" name="Rettangolo 2">
            <a:extLst>
              <a:ext uri="{FF2B5EF4-FFF2-40B4-BE49-F238E27FC236}">
                <a16:creationId xmlns:a16="http://schemas.microsoft.com/office/drawing/2014/main" id="{D79E8197-DCB4-F72C-6B43-C2B0B1EA55E8}"/>
              </a:ext>
            </a:extLst>
          </p:cNvPr>
          <p:cNvSpPr/>
          <p:nvPr/>
        </p:nvSpPr>
        <p:spPr>
          <a:xfrm>
            <a:off x="354105" y="1780497"/>
            <a:ext cx="11053948" cy="738664"/>
          </a:xfrm>
          <a:prstGeom prst="rect">
            <a:avLst/>
          </a:prstGeom>
        </p:spPr>
        <p:txBody>
          <a:bodyPr wrap="square">
            <a:spAutoFit/>
          </a:bodyPr>
          <a:lstStyle/>
          <a:p>
            <a:r>
              <a:rPr lang="it-IT" sz="1400" dirty="0" err="1">
                <a:solidFill>
                  <a:srgbClr val="FF0000"/>
                </a:solidFill>
                <a:latin typeface="Droid Sans"/>
              </a:rPr>
              <a:t>EuAPS</a:t>
            </a:r>
            <a:r>
              <a:rPr lang="it-IT" sz="1400" dirty="0">
                <a:solidFill>
                  <a:srgbClr val="FF0000"/>
                </a:solidFill>
                <a:latin typeface="Droid Sans"/>
              </a:rPr>
              <a:t>:</a:t>
            </a:r>
          </a:p>
          <a:p>
            <a:r>
              <a:rPr lang="en-US" sz="1400" dirty="0">
                <a:solidFill>
                  <a:srgbClr val="333333"/>
                </a:solidFill>
                <a:latin typeface="Droid Sans"/>
              </a:rPr>
              <a:t>distributed user facility to make advanced radiation sources available to groups of users; these consist of a plasma-based </a:t>
            </a:r>
            <a:r>
              <a:rPr lang="en-US" sz="1400" dirty="0" err="1">
                <a:solidFill>
                  <a:srgbClr val="333333"/>
                </a:solidFill>
                <a:latin typeface="Droid Sans"/>
              </a:rPr>
              <a:t>betatron</a:t>
            </a:r>
            <a:r>
              <a:rPr lang="en-US" sz="1400" dirty="0">
                <a:solidFill>
                  <a:srgbClr val="333333"/>
                </a:solidFill>
                <a:latin typeface="Droid Sans"/>
              </a:rPr>
              <a:t> source to produce partially coherent soft X-rays.</a:t>
            </a:r>
            <a:endParaRPr lang="it-IT" sz="1400" dirty="0">
              <a:solidFill>
                <a:srgbClr val="333333"/>
              </a:solidFill>
              <a:latin typeface="Droid Sans"/>
            </a:endParaRPr>
          </a:p>
        </p:txBody>
      </p:sp>
      <p:sp>
        <p:nvSpPr>
          <p:cNvPr id="6" name="Rettangolo 5"/>
          <p:cNvSpPr/>
          <p:nvPr/>
        </p:nvSpPr>
        <p:spPr>
          <a:xfrm>
            <a:off x="354103" y="603249"/>
            <a:ext cx="10792691" cy="954107"/>
          </a:xfrm>
          <a:prstGeom prst="rect">
            <a:avLst/>
          </a:prstGeom>
        </p:spPr>
        <p:txBody>
          <a:bodyPr wrap="square">
            <a:spAutoFit/>
          </a:bodyPr>
          <a:lstStyle/>
          <a:p>
            <a:r>
              <a:rPr lang="it-IT" sz="1400" dirty="0" err="1">
                <a:solidFill>
                  <a:srgbClr val="FF0000"/>
                </a:solidFill>
                <a:latin typeface="Droid Sans"/>
              </a:rPr>
              <a:t>EuPRAXIA</a:t>
            </a:r>
            <a:r>
              <a:rPr lang="it-IT" sz="1400" dirty="0">
                <a:solidFill>
                  <a:srgbClr val="FF0000"/>
                </a:solidFill>
                <a:latin typeface="Droid Sans"/>
              </a:rPr>
              <a:t>:</a:t>
            </a:r>
          </a:p>
          <a:p>
            <a:r>
              <a:rPr lang="en-US" sz="1400" dirty="0">
                <a:solidFill>
                  <a:srgbClr val="333333"/>
                </a:solidFill>
                <a:latin typeface="Droid Sans"/>
              </a:rPr>
              <a:t>The </a:t>
            </a:r>
            <a:r>
              <a:rPr lang="en-US" sz="1400" dirty="0" err="1">
                <a:solidFill>
                  <a:srgbClr val="333333"/>
                </a:solidFill>
                <a:latin typeface="Droid Sans"/>
              </a:rPr>
              <a:t>EuPRAXIA</a:t>
            </a:r>
            <a:r>
              <a:rPr lang="en-US" sz="1400" dirty="0">
                <a:solidFill>
                  <a:srgbClr val="333333"/>
                </a:solidFill>
                <a:latin typeface="Droid Sans"/>
              </a:rPr>
              <a:t> project aims to build an innovative electron accelerator using a laser and field acceleration of a plasma generated by an electron beam, leading to a significant reduction in size and possible cost reduction compared to current radiofrequency-based acceleration techniques.</a:t>
            </a:r>
            <a:endParaRPr lang="it-IT" sz="1100" dirty="0">
              <a:solidFill>
                <a:srgbClr val="FF0000"/>
              </a:solidFill>
              <a:latin typeface="Droid Sans"/>
            </a:endParaRPr>
          </a:p>
        </p:txBody>
      </p:sp>
      <p:sp>
        <p:nvSpPr>
          <p:cNvPr id="5" name="Rettangolo 4">
            <a:extLst>
              <a:ext uri="{FF2B5EF4-FFF2-40B4-BE49-F238E27FC236}">
                <a16:creationId xmlns:a16="http://schemas.microsoft.com/office/drawing/2014/main" id="{9D4CC80F-DFB2-4C5B-6861-F07EAEA1DD1E}"/>
              </a:ext>
            </a:extLst>
          </p:cNvPr>
          <p:cNvSpPr/>
          <p:nvPr/>
        </p:nvSpPr>
        <p:spPr>
          <a:xfrm>
            <a:off x="354103" y="5036944"/>
            <a:ext cx="11053948" cy="1384995"/>
          </a:xfrm>
          <a:prstGeom prst="rect">
            <a:avLst/>
          </a:prstGeom>
        </p:spPr>
        <p:txBody>
          <a:bodyPr wrap="square">
            <a:spAutoFit/>
          </a:bodyPr>
          <a:lstStyle/>
          <a:p>
            <a:r>
              <a:rPr lang="it-IT" sz="1400" dirty="0" err="1">
                <a:solidFill>
                  <a:srgbClr val="FF0000"/>
                </a:solidFill>
                <a:latin typeface="Droid Sans"/>
              </a:rPr>
              <a:t>Collaborations</a:t>
            </a:r>
            <a:r>
              <a:rPr lang="it-IT" sz="1400" dirty="0">
                <a:solidFill>
                  <a:srgbClr val="FF0000"/>
                </a:solidFill>
                <a:latin typeface="Droid Sans"/>
              </a:rPr>
              <a:t>:</a:t>
            </a:r>
          </a:p>
          <a:p>
            <a:r>
              <a:rPr lang="it-IT" sz="1400" dirty="0">
                <a:latin typeface="Droid Sans"/>
              </a:rPr>
              <a:t>FCC</a:t>
            </a:r>
          </a:p>
          <a:p>
            <a:r>
              <a:rPr lang="it-IT" sz="1400" dirty="0">
                <a:latin typeface="Droid Sans"/>
              </a:rPr>
              <a:t>STAR</a:t>
            </a:r>
          </a:p>
          <a:p>
            <a:r>
              <a:rPr lang="it-IT" sz="1400" dirty="0">
                <a:latin typeface="Droid Sans"/>
              </a:rPr>
              <a:t>SSRIP</a:t>
            </a:r>
          </a:p>
          <a:p>
            <a:r>
              <a:rPr lang="it-IT" sz="1400" dirty="0">
                <a:latin typeface="Droid Sans"/>
              </a:rPr>
              <a:t>CLIC</a:t>
            </a:r>
          </a:p>
          <a:p>
            <a:r>
              <a:rPr lang="it-IT" sz="1400" dirty="0">
                <a:latin typeface="Droid Sans"/>
              </a:rPr>
              <a:t>LHC</a:t>
            </a:r>
          </a:p>
        </p:txBody>
      </p:sp>
      <p:sp>
        <p:nvSpPr>
          <p:cNvPr id="7" name="Rettangolo 6">
            <a:extLst>
              <a:ext uri="{FF2B5EF4-FFF2-40B4-BE49-F238E27FC236}">
                <a16:creationId xmlns:a16="http://schemas.microsoft.com/office/drawing/2014/main" id="{90ACA95F-1DEE-52CF-8548-5BBE50FE1C56}"/>
              </a:ext>
            </a:extLst>
          </p:cNvPr>
          <p:cNvSpPr/>
          <p:nvPr/>
        </p:nvSpPr>
        <p:spPr>
          <a:xfrm>
            <a:off x="354104" y="2689291"/>
            <a:ext cx="10792691" cy="1384995"/>
          </a:xfrm>
          <a:prstGeom prst="rect">
            <a:avLst/>
          </a:prstGeom>
        </p:spPr>
        <p:txBody>
          <a:bodyPr wrap="square">
            <a:spAutoFit/>
          </a:bodyPr>
          <a:lstStyle/>
          <a:p>
            <a:r>
              <a:rPr lang="it-IT" sz="1400" dirty="0">
                <a:solidFill>
                  <a:srgbClr val="FF0000"/>
                </a:solidFill>
                <a:latin typeface="Droid Sans"/>
              </a:rPr>
              <a:t>LATINO:</a:t>
            </a:r>
          </a:p>
          <a:p>
            <a:r>
              <a:rPr lang="en-US" sz="1400" dirty="0">
                <a:solidFill>
                  <a:srgbClr val="333333"/>
                </a:solidFill>
                <a:latin typeface="Droid Sans"/>
              </a:rPr>
              <a:t>It is an open research infrastructure that makes available to companies and the scientific community the advanced technologies and skills developed in the field of particle accelerators for research, medical and industrial applications. It is based on 4 distinct laboratories: Radio Frequency (high Power test stand in the X band and low power measurements up to 120GHz), Magnetic Measurements, Vacuum and heat treatments, Mechanical Integration (in collaboration with the ROME section). Project co-financed by the Lazio region (POR-FESR 2014-2020 KET – Advanced Manufacturing System)</a:t>
            </a:r>
            <a:endParaRPr lang="it-IT" sz="1400" dirty="0">
              <a:solidFill>
                <a:srgbClr val="333333"/>
              </a:solidFill>
              <a:latin typeface="Droid Sans"/>
            </a:endParaRPr>
          </a:p>
        </p:txBody>
      </p:sp>
      <p:sp>
        <p:nvSpPr>
          <p:cNvPr id="8" name="Rettangolo 7">
            <a:extLst>
              <a:ext uri="{FF2B5EF4-FFF2-40B4-BE49-F238E27FC236}">
                <a16:creationId xmlns:a16="http://schemas.microsoft.com/office/drawing/2014/main" id="{6FD7337F-D897-5A2B-91E6-1A517A801CEE}"/>
              </a:ext>
            </a:extLst>
          </p:cNvPr>
          <p:cNvSpPr/>
          <p:nvPr/>
        </p:nvSpPr>
        <p:spPr>
          <a:xfrm>
            <a:off x="359234" y="4116530"/>
            <a:ext cx="11399862" cy="738664"/>
          </a:xfrm>
          <a:prstGeom prst="rect">
            <a:avLst/>
          </a:prstGeom>
        </p:spPr>
        <p:txBody>
          <a:bodyPr wrap="square">
            <a:spAutoFit/>
          </a:bodyPr>
          <a:lstStyle/>
          <a:p>
            <a:r>
              <a:rPr lang="it-IT" sz="1400" dirty="0">
                <a:solidFill>
                  <a:srgbClr val="FF0000"/>
                </a:solidFill>
                <a:latin typeface="Droid Sans"/>
              </a:rPr>
              <a:t>SABINA:</a:t>
            </a:r>
          </a:p>
          <a:p>
            <a:r>
              <a:rPr lang="en-US" sz="1400" dirty="0">
                <a:latin typeface="Droid Sans"/>
              </a:rPr>
              <a:t>Source of Advanced Beam Imaging for Novel Applications. Consolidation of the SPARC_LAB research facility, which includes the SPARC photoinjector and the FLAME power laser, with the aim of improving performance and increasing facility uptime.</a:t>
            </a:r>
            <a:endParaRPr lang="it-IT" sz="1400" dirty="0">
              <a:solidFill>
                <a:srgbClr val="333333"/>
              </a:solidFill>
              <a:latin typeface="Droid Sans"/>
            </a:endParaRPr>
          </a:p>
        </p:txBody>
      </p:sp>
    </p:spTree>
    <p:extLst>
      <p:ext uri="{BB962C8B-B14F-4D97-AF65-F5344CB8AC3E}">
        <p14:creationId xmlns:p14="http://schemas.microsoft.com/office/powerpoint/2010/main" val="3155490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69169B2-C996-4C4B-AAE5-181004F4295C}" type="slidenum">
              <a:rPr lang="it-IT" smtClean="0"/>
              <a:t>7</a:t>
            </a:fld>
            <a:endParaRPr lang="it-IT"/>
          </a:p>
        </p:txBody>
      </p:sp>
      <p:sp>
        <p:nvSpPr>
          <p:cNvPr id="3" name="CasellaDiTesto 2"/>
          <p:cNvSpPr txBox="1"/>
          <p:nvPr/>
        </p:nvSpPr>
        <p:spPr>
          <a:xfrm>
            <a:off x="4542311" y="403761"/>
            <a:ext cx="2754600" cy="369332"/>
          </a:xfrm>
          <a:prstGeom prst="rect">
            <a:avLst/>
          </a:prstGeom>
          <a:solidFill>
            <a:srgbClr val="00B0F0"/>
          </a:solidFill>
          <a:ln>
            <a:solidFill>
              <a:schemeClr val="tx1"/>
            </a:solidFill>
          </a:ln>
        </p:spPr>
        <p:txBody>
          <a:bodyPr wrap="none" rtlCol="0">
            <a:spAutoFit/>
          </a:bodyPr>
          <a:lstStyle/>
          <a:p>
            <a:r>
              <a:rPr lang="it-IT" dirty="0"/>
              <a:t>AUTODESK INVENTOR 2025</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25353" y="1600688"/>
            <a:ext cx="2516957" cy="3362655"/>
          </a:xfrm>
          <a:prstGeom prst="rect">
            <a:avLst/>
          </a:prstGeom>
        </p:spPr>
      </p:pic>
      <p:sp>
        <p:nvSpPr>
          <p:cNvPr id="5" name="CasellaDiTesto 4"/>
          <p:cNvSpPr txBox="1"/>
          <p:nvPr/>
        </p:nvSpPr>
        <p:spPr>
          <a:xfrm>
            <a:off x="855023" y="1131618"/>
            <a:ext cx="5164684" cy="307777"/>
          </a:xfrm>
          <a:prstGeom prst="rect">
            <a:avLst/>
          </a:prstGeom>
          <a:noFill/>
        </p:spPr>
        <p:txBody>
          <a:bodyPr wrap="none" rtlCol="0">
            <a:spAutoFit/>
          </a:bodyPr>
          <a:lstStyle/>
          <a:p>
            <a:r>
              <a:rPr lang="en-US" sz="1400" dirty="0">
                <a:solidFill>
                  <a:srgbClr val="333333"/>
                </a:solidFill>
                <a:latin typeface="Droid Sans"/>
              </a:rPr>
              <a:t>Three-dimensional prototyping software for mechanical design</a:t>
            </a:r>
            <a:endParaRPr lang="it-IT" sz="1400" dirty="0">
              <a:solidFill>
                <a:srgbClr val="333333"/>
              </a:solidFill>
              <a:latin typeface="Droid Sans"/>
            </a:endParaRPr>
          </a:p>
        </p:txBody>
      </p:sp>
      <p:sp>
        <p:nvSpPr>
          <p:cNvPr id="6" name="CasellaDiTesto 5"/>
          <p:cNvSpPr txBox="1"/>
          <p:nvPr/>
        </p:nvSpPr>
        <p:spPr>
          <a:xfrm>
            <a:off x="838200" y="5222743"/>
            <a:ext cx="10456224" cy="954107"/>
          </a:xfrm>
          <a:prstGeom prst="rect">
            <a:avLst/>
          </a:prstGeom>
          <a:noFill/>
        </p:spPr>
        <p:txBody>
          <a:bodyPr wrap="square" rtlCol="0">
            <a:spAutoFit/>
          </a:bodyPr>
          <a:lstStyle/>
          <a:p>
            <a:r>
              <a:rPr lang="en-US" sz="1400" dirty="0">
                <a:solidFill>
                  <a:srgbClr val="333333"/>
                </a:solidFill>
                <a:latin typeface="Droid Sans"/>
              </a:rPr>
              <a:t>3D modeling allows you to drastically reduce the processing time of the order, this is because it allows you to build virtual models of objects or structures much faster than 2D, representing all their technical and physical characteristics.
Through 3D modeling, designers and draftsmen are able to determine problems and non-conformities such as footprints, physical interferences or wrong component choices, in advance of 2D design.</a:t>
            </a:r>
            <a:endParaRPr lang="it-IT" sz="1400" dirty="0">
              <a:solidFill>
                <a:srgbClr val="333333"/>
              </a:solidFill>
              <a:latin typeface="Droid Sans"/>
            </a:endParaRPr>
          </a:p>
        </p:txBody>
      </p:sp>
      <p:pic>
        <p:nvPicPr>
          <p:cNvPr id="7" name="Immagine 6"/>
          <p:cNvPicPr>
            <a:picLocks noChangeAspect="1"/>
          </p:cNvPicPr>
          <p:nvPr/>
        </p:nvPicPr>
        <p:blipFill rotWithShape="1">
          <a:blip r:embed="rId3" cstate="print">
            <a:extLst>
              <a:ext uri="{28A0092B-C50C-407E-A947-70E740481C1C}">
                <a14:useLocalDpi xmlns:a14="http://schemas.microsoft.com/office/drawing/2010/main" val="0"/>
              </a:ext>
            </a:extLst>
          </a:blip>
          <a:srcRect l="19481" t="4902" r="26151" b="4160"/>
          <a:stretch/>
        </p:blipFill>
        <p:spPr>
          <a:xfrm>
            <a:off x="7093527" y="806848"/>
            <a:ext cx="3481450" cy="3882095"/>
          </a:xfrm>
          <a:prstGeom prst="rect">
            <a:avLst/>
          </a:prstGeom>
        </p:spPr>
      </p:pic>
      <p:sp>
        <p:nvSpPr>
          <p:cNvPr id="8" name="CasellaDiTesto 7"/>
          <p:cNvSpPr txBox="1"/>
          <p:nvPr/>
        </p:nvSpPr>
        <p:spPr>
          <a:xfrm>
            <a:off x="7946570" y="4888453"/>
            <a:ext cx="1531188" cy="215444"/>
          </a:xfrm>
          <a:prstGeom prst="rect">
            <a:avLst/>
          </a:prstGeom>
          <a:noFill/>
        </p:spPr>
        <p:txBody>
          <a:bodyPr wrap="none" rtlCol="0">
            <a:spAutoFit/>
          </a:bodyPr>
          <a:lstStyle/>
          <a:p>
            <a:r>
              <a:rPr lang="it-IT" sz="800" dirty="0"/>
              <a:t>MODULO GUN SPARC-</a:t>
            </a:r>
            <a:r>
              <a:rPr lang="it-IT" sz="800" dirty="0" err="1"/>
              <a:t>EuPRAXIA</a:t>
            </a:r>
            <a:endParaRPr lang="it-IT" sz="800" dirty="0"/>
          </a:p>
        </p:txBody>
      </p:sp>
    </p:spTree>
    <p:extLst>
      <p:ext uri="{BB962C8B-B14F-4D97-AF65-F5344CB8AC3E}">
        <p14:creationId xmlns:p14="http://schemas.microsoft.com/office/powerpoint/2010/main" val="3596219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69169B2-C996-4C4B-AAE5-181004F4295C}" type="slidenum">
              <a:rPr lang="it-IT" smtClean="0"/>
              <a:t>8</a:t>
            </a:fld>
            <a:endParaRPr lang="it-IT"/>
          </a:p>
        </p:txBody>
      </p:sp>
      <p:sp>
        <p:nvSpPr>
          <p:cNvPr id="3" name="Rettangolo 2"/>
          <p:cNvSpPr/>
          <p:nvPr/>
        </p:nvSpPr>
        <p:spPr>
          <a:xfrm>
            <a:off x="415635" y="365889"/>
            <a:ext cx="8134599" cy="5909310"/>
          </a:xfrm>
          <a:prstGeom prst="rect">
            <a:avLst/>
          </a:prstGeom>
        </p:spPr>
        <p:txBody>
          <a:bodyPr wrap="square">
            <a:spAutoFit/>
          </a:bodyPr>
          <a:lstStyle/>
          <a:p>
            <a:r>
              <a:rPr lang="it-IT" sz="1400" b="1" cap="all" dirty="0" err="1">
                <a:solidFill>
                  <a:srgbClr val="333333"/>
                </a:solidFill>
                <a:latin typeface="Droid Sans"/>
              </a:rPr>
              <a:t>Parametric</a:t>
            </a:r>
            <a:r>
              <a:rPr lang="it-IT" sz="1400" b="1" cap="all" dirty="0">
                <a:solidFill>
                  <a:srgbClr val="333333"/>
                </a:solidFill>
                <a:latin typeface="Droid Sans"/>
              </a:rPr>
              <a:t> </a:t>
            </a:r>
            <a:r>
              <a:rPr lang="en-US" sz="1400" b="1" cap="all" dirty="0" err="1">
                <a:solidFill>
                  <a:srgbClr val="333333"/>
                </a:solidFill>
                <a:latin typeface="Droid Sans"/>
              </a:rPr>
              <a:t>modelingIt</a:t>
            </a:r>
            <a:r>
              <a:rPr lang="en-US" sz="1400" b="1" cap="all" dirty="0">
                <a:solidFill>
                  <a:srgbClr val="333333"/>
                </a:solidFill>
                <a:latin typeface="Droid Sans"/>
              </a:rPr>
              <a:t> </a:t>
            </a:r>
          </a:p>
          <a:p>
            <a:r>
              <a:rPr lang="en-US" sz="1400" dirty="0">
                <a:solidFill>
                  <a:srgbClr val="333333"/>
                </a:solidFill>
                <a:latin typeface="Droid Sans"/>
              </a:rPr>
              <a:t>is a particularly interesting way to structure and create virtual 3D models, as it allows you to chain a series of changes and automate processes every time you go to act on a certain parameter to make a change. A well-structured parametric definition (file) allows you to quickly and accurately make changes to the project or to study in a relatively simple way a series of possibilities or alternatives starting from assigned numerical (dimensional, quantitative, etc.) or formal assumptions.</a:t>
            </a:r>
            <a:endParaRPr lang="it-IT" sz="1400" dirty="0">
              <a:solidFill>
                <a:srgbClr val="333333"/>
              </a:solidFill>
              <a:latin typeface="Droid Sans"/>
            </a:endParaRPr>
          </a:p>
          <a:p>
            <a:endParaRPr lang="it-IT" sz="1400" dirty="0">
              <a:solidFill>
                <a:srgbClr val="333333"/>
              </a:solidFill>
              <a:latin typeface="Droid Sans"/>
            </a:endParaRPr>
          </a:p>
          <a:p>
            <a:r>
              <a:rPr lang="it-IT" sz="1400" b="1" cap="all" dirty="0">
                <a:solidFill>
                  <a:srgbClr val="333333"/>
                </a:solidFill>
                <a:latin typeface="Droid Sans"/>
              </a:rPr>
              <a:t>Assembly </a:t>
            </a:r>
            <a:r>
              <a:rPr lang="it-IT" sz="1400" b="1" cap="all" dirty="0" err="1">
                <a:solidFill>
                  <a:srgbClr val="333333"/>
                </a:solidFill>
                <a:latin typeface="Droid Sans"/>
              </a:rPr>
              <a:t>Modeling</a:t>
            </a:r>
            <a:endParaRPr lang="it-IT" sz="1400" b="1" cap="all" dirty="0">
              <a:solidFill>
                <a:srgbClr val="333333"/>
              </a:solidFill>
              <a:latin typeface="Droid Sans"/>
            </a:endParaRPr>
          </a:p>
          <a:p>
            <a:r>
              <a:rPr lang="en-US" sz="1400" dirty="0">
                <a:solidFill>
                  <a:srgbClr val="333333"/>
                </a:solidFill>
                <a:latin typeface="Droid Sans"/>
              </a:rPr>
              <a:t>Learn how design components combine and work at the assembly level</a:t>
            </a:r>
          </a:p>
          <a:p>
            <a:endParaRPr lang="it-IT" sz="1400" dirty="0">
              <a:solidFill>
                <a:srgbClr val="333333"/>
              </a:solidFill>
              <a:latin typeface="Droid Sans"/>
            </a:endParaRPr>
          </a:p>
          <a:p>
            <a:r>
              <a:rPr lang="it-IT" sz="1400" b="1" cap="all" dirty="0" err="1">
                <a:solidFill>
                  <a:srgbClr val="333333"/>
                </a:solidFill>
                <a:latin typeface="Droid Sans"/>
              </a:rPr>
              <a:t>Creating</a:t>
            </a:r>
            <a:r>
              <a:rPr lang="it-IT" sz="1400" b="1" cap="all" dirty="0">
                <a:solidFill>
                  <a:srgbClr val="333333"/>
                </a:solidFill>
                <a:latin typeface="Droid Sans"/>
              </a:rPr>
              <a:t> </a:t>
            </a:r>
            <a:r>
              <a:rPr lang="it-IT" sz="1400" b="1" cap="all" dirty="0" err="1">
                <a:solidFill>
                  <a:srgbClr val="333333"/>
                </a:solidFill>
                <a:latin typeface="Droid Sans"/>
              </a:rPr>
              <a:t>Drawings</a:t>
            </a:r>
            <a:endParaRPr lang="it-IT" sz="1400" b="1" cap="all" dirty="0">
              <a:solidFill>
                <a:srgbClr val="333333"/>
              </a:solidFill>
              <a:latin typeface="Droid Sans"/>
            </a:endParaRPr>
          </a:p>
          <a:p>
            <a:r>
              <a:rPr lang="en-US" sz="1400" dirty="0">
                <a:solidFill>
                  <a:srgbClr val="333333"/>
                </a:solidFill>
                <a:latin typeface="Droid Sans"/>
              </a:rPr>
              <a:t>Quickly create clear, precise, and detailed drawings for production</a:t>
            </a:r>
          </a:p>
          <a:p>
            <a:endParaRPr lang="it-IT" sz="1400" dirty="0">
              <a:solidFill>
                <a:srgbClr val="333333"/>
              </a:solidFill>
              <a:latin typeface="Droid Sans"/>
            </a:endParaRPr>
          </a:p>
          <a:p>
            <a:r>
              <a:rPr lang="it-IT" sz="1400" b="1" cap="all" dirty="0">
                <a:solidFill>
                  <a:srgbClr val="333333"/>
                </a:solidFill>
                <a:latin typeface="Droid Sans"/>
              </a:rPr>
              <a:t>Collaborate with </a:t>
            </a:r>
            <a:r>
              <a:rPr lang="it-IT" sz="1400" b="1" cap="all" dirty="0" err="1">
                <a:solidFill>
                  <a:srgbClr val="333333"/>
                </a:solidFill>
                <a:latin typeface="Droid Sans"/>
              </a:rPr>
              <a:t>shared</a:t>
            </a:r>
            <a:r>
              <a:rPr lang="it-IT" sz="1400" b="1" cap="all" dirty="0">
                <a:solidFill>
                  <a:srgbClr val="333333"/>
                </a:solidFill>
                <a:latin typeface="Droid Sans"/>
              </a:rPr>
              <a:t> </a:t>
            </a:r>
            <a:r>
              <a:rPr lang="it-IT" sz="1400" b="1" cap="all" dirty="0" err="1">
                <a:solidFill>
                  <a:srgbClr val="333333"/>
                </a:solidFill>
                <a:latin typeface="Droid Sans"/>
              </a:rPr>
              <a:t>views</a:t>
            </a:r>
            <a:endParaRPr lang="it-IT" sz="1400" b="1" cap="all" dirty="0">
              <a:solidFill>
                <a:srgbClr val="333333"/>
              </a:solidFill>
              <a:latin typeface="Droid Sans"/>
            </a:endParaRPr>
          </a:p>
          <a:p>
            <a:r>
              <a:rPr lang="en-US" sz="1400" dirty="0">
                <a:solidFill>
                  <a:srgbClr val="333333"/>
                </a:solidFill>
                <a:latin typeface="Droid Sans"/>
              </a:rPr>
              <a:t>Collaborate on projects with key stakeholders from any device</a:t>
            </a:r>
          </a:p>
          <a:p>
            <a:endParaRPr lang="it-IT" sz="1400" dirty="0">
              <a:solidFill>
                <a:srgbClr val="333333"/>
              </a:solidFill>
              <a:latin typeface="Droid Sans"/>
            </a:endParaRPr>
          </a:p>
          <a:p>
            <a:r>
              <a:rPr lang="it-IT" sz="1400" b="1" cap="all" dirty="0">
                <a:solidFill>
                  <a:srgbClr val="333333"/>
                </a:solidFill>
                <a:latin typeface="Droid Sans"/>
              </a:rPr>
              <a:t>Using non-native data</a:t>
            </a:r>
          </a:p>
          <a:p>
            <a:r>
              <a:rPr lang="en-US" sz="1400" dirty="0">
                <a:solidFill>
                  <a:srgbClr val="333333"/>
                </a:solidFill>
                <a:latin typeface="Droid Sans"/>
              </a:rPr>
              <a:t>Directly open designs created by other CAD systems without any conversion</a:t>
            </a:r>
          </a:p>
          <a:p>
            <a:endParaRPr lang="it-IT" sz="1400" dirty="0">
              <a:solidFill>
                <a:srgbClr val="333333"/>
              </a:solidFill>
              <a:latin typeface="Droid Sans"/>
            </a:endParaRPr>
          </a:p>
          <a:p>
            <a:r>
              <a:rPr lang="it-IT" sz="1400" b="1" cap="all" dirty="0" err="1">
                <a:solidFill>
                  <a:srgbClr val="333333"/>
                </a:solidFill>
                <a:latin typeface="Droid Sans"/>
              </a:rPr>
              <a:t>Interoperability</a:t>
            </a:r>
            <a:r>
              <a:rPr lang="it-IT" sz="1400" b="1" cap="all" dirty="0">
                <a:solidFill>
                  <a:srgbClr val="333333"/>
                </a:solidFill>
                <a:latin typeface="Droid Sans"/>
              </a:rPr>
              <a:t> BIM</a:t>
            </a:r>
          </a:p>
          <a:p>
            <a:r>
              <a:rPr lang="en-US" sz="1400" dirty="0">
                <a:solidFill>
                  <a:srgbClr val="333333"/>
                </a:solidFill>
                <a:latin typeface="Droid Sans"/>
              </a:rPr>
              <a:t>Building Information Modeling (BIM) is the holistic process of creating and managing information related to a building. Based on an intelligent model and supported by a cloud platform, BIM integrates multidisciplinary structured data to create a digital representation of an asset throughout its lifecycle, from planning and design to construction and commissioning </a:t>
            </a:r>
            <a:r>
              <a:rPr lang="it-IT" sz="1400" dirty="0">
                <a:solidFill>
                  <a:srgbClr val="333333"/>
                </a:solidFill>
                <a:latin typeface="Droid Sans"/>
              </a:rPr>
              <a:t>(VAULT).</a:t>
            </a:r>
          </a:p>
          <a:p>
            <a:endParaRPr lang="it-IT" sz="1400" dirty="0">
              <a:solidFill>
                <a:srgbClr val="333333"/>
              </a:solidFill>
              <a:latin typeface="Droid Sans"/>
            </a:endParaRPr>
          </a:p>
          <a:p>
            <a:endParaRPr lang="it-IT" sz="1400" dirty="0">
              <a:solidFill>
                <a:srgbClr val="333333"/>
              </a:solidFill>
              <a:latin typeface="Droid Sans"/>
            </a:endParaRPr>
          </a:p>
        </p:txBody>
      </p:sp>
    </p:spTree>
    <p:extLst>
      <p:ext uri="{BB962C8B-B14F-4D97-AF65-F5344CB8AC3E}">
        <p14:creationId xmlns:p14="http://schemas.microsoft.com/office/powerpoint/2010/main" val="162566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8A2F867-1905-C05F-4682-D06BE44A9E66}"/>
              </a:ext>
            </a:extLst>
          </p:cNvPr>
          <p:cNvSpPr>
            <a:spLocks noGrp="1"/>
          </p:cNvSpPr>
          <p:nvPr>
            <p:ph type="sldNum" sz="quarter" idx="12"/>
          </p:nvPr>
        </p:nvSpPr>
        <p:spPr/>
        <p:txBody>
          <a:bodyPr/>
          <a:lstStyle/>
          <a:p>
            <a:fld id="{E69169B2-C996-4C4B-AAE5-181004F4295C}" type="slidenum">
              <a:rPr lang="it-IT" smtClean="0"/>
              <a:t>9</a:t>
            </a:fld>
            <a:endParaRPr lang="it-IT"/>
          </a:p>
        </p:txBody>
      </p:sp>
      <p:sp>
        <p:nvSpPr>
          <p:cNvPr id="4" name="CasellaDiTesto 3">
            <a:extLst>
              <a:ext uri="{FF2B5EF4-FFF2-40B4-BE49-F238E27FC236}">
                <a16:creationId xmlns:a16="http://schemas.microsoft.com/office/drawing/2014/main" id="{AF4C1987-1AFF-2956-CCAB-56A73A53E802}"/>
              </a:ext>
            </a:extLst>
          </p:cNvPr>
          <p:cNvSpPr txBox="1"/>
          <p:nvPr/>
        </p:nvSpPr>
        <p:spPr>
          <a:xfrm>
            <a:off x="482930" y="497888"/>
            <a:ext cx="8320644" cy="2462213"/>
          </a:xfrm>
          <a:prstGeom prst="rect">
            <a:avLst/>
          </a:prstGeom>
          <a:noFill/>
        </p:spPr>
        <p:txBody>
          <a:bodyPr wrap="square">
            <a:spAutoFit/>
          </a:bodyPr>
          <a:lstStyle/>
          <a:p>
            <a:pPr lvl="0">
              <a:defRPr/>
            </a:pPr>
            <a:r>
              <a:rPr lang="it-IT" sz="1400" b="1" cap="all" dirty="0">
                <a:solidFill>
                  <a:srgbClr val="333333"/>
                </a:solidFill>
                <a:latin typeface="Droid Sans"/>
              </a:rPr>
              <a:t>Project </a:t>
            </a:r>
            <a:r>
              <a:rPr lang="it-IT" sz="1400" b="1" cap="all" dirty="0" err="1">
                <a:solidFill>
                  <a:srgbClr val="333333"/>
                </a:solidFill>
                <a:latin typeface="Droid Sans"/>
              </a:rPr>
              <a:t>configurations</a:t>
            </a:r>
            <a:endParaRPr lang="it-IT" sz="1400" b="1" cap="all" dirty="0">
              <a:solidFill>
                <a:srgbClr val="333333"/>
              </a:solidFill>
              <a:latin typeface="Droid Sans"/>
            </a:endParaRPr>
          </a:p>
          <a:p>
            <a:pPr lvl="0">
              <a:defRPr/>
            </a:pPr>
            <a:r>
              <a:rPr lang="en-US" sz="1400" dirty="0">
                <a:solidFill>
                  <a:srgbClr val="333333"/>
                </a:solidFill>
                <a:latin typeface="Droid Sans"/>
              </a:rPr>
              <a:t>Speed up the 3D modeling process by quickly creating new design configurations</a:t>
            </a:r>
          </a:p>
          <a:p>
            <a:pPr lvl="0">
              <a:defRPr/>
            </a:pPr>
            <a:endParaRPr kumimoji="0" lang="it-IT" sz="1400" b="0" i="0" u="none" strike="noStrike" kern="1200" cap="none" spc="0" normalizeH="0" baseline="0" noProof="0" dirty="0">
              <a:ln>
                <a:noFill/>
              </a:ln>
              <a:solidFill>
                <a:srgbClr val="333333"/>
              </a:solidFill>
              <a:effectLst/>
              <a:uLnTx/>
              <a:uFillTx/>
              <a:latin typeface="Droid Sans"/>
              <a:ea typeface="+mn-ea"/>
              <a:cs typeface="+mn-cs"/>
            </a:endParaRPr>
          </a:p>
          <a:p>
            <a:pPr lvl="0">
              <a:defRPr/>
            </a:pPr>
            <a:r>
              <a:rPr lang="it-IT" sz="1400" b="1" cap="all" dirty="0" err="1">
                <a:solidFill>
                  <a:srgbClr val="333333"/>
                </a:solidFill>
                <a:latin typeface="Droid Sans"/>
              </a:rPr>
              <a:t>Automatic</a:t>
            </a:r>
            <a:r>
              <a:rPr lang="it-IT" sz="1400" b="1" cap="all" dirty="0">
                <a:solidFill>
                  <a:srgbClr val="333333"/>
                </a:solidFill>
                <a:latin typeface="Droid Sans"/>
              </a:rPr>
              <a:t> chassis design</a:t>
            </a:r>
          </a:p>
          <a:p>
            <a:pPr lvl="0">
              <a:defRPr/>
            </a:pPr>
            <a:r>
              <a:rPr lang="en-US" sz="1400" dirty="0">
                <a:solidFill>
                  <a:srgbClr val="333333"/>
                </a:solidFill>
                <a:latin typeface="Droid Sans"/>
              </a:rPr>
              <a:t>Quickly create and simulate 3D models of weld frame designs</a:t>
            </a:r>
          </a:p>
          <a:p>
            <a:pPr lvl="0">
              <a:defRPr/>
            </a:pPr>
            <a:endParaRPr kumimoji="0" lang="it-IT" sz="1400" b="0" i="0" u="none" strike="noStrike" kern="1200" cap="none" spc="0" normalizeH="0" baseline="0" noProof="0" dirty="0">
              <a:ln>
                <a:noFill/>
              </a:ln>
              <a:solidFill>
                <a:srgbClr val="333333"/>
              </a:solidFill>
              <a:effectLst/>
              <a:uLnTx/>
              <a:uFillTx/>
              <a:latin typeface="Droid Sans"/>
              <a:ea typeface="+mn-ea"/>
              <a:cs typeface="+mn-cs"/>
            </a:endParaRPr>
          </a:p>
          <a:p>
            <a:pPr lvl="0">
              <a:defRPr/>
            </a:pPr>
            <a:r>
              <a:rPr lang="it-IT" sz="1400" b="1" cap="all" dirty="0" err="1">
                <a:solidFill>
                  <a:srgbClr val="333333"/>
                </a:solidFill>
                <a:latin typeface="Droid Sans"/>
              </a:rPr>
              <a:t>Sheet</a:t>
            </a:r>
            <a:r>
              <a:rPr lang="it-IT" sz="1400" b="1" cap="all" dirty="0">
                <a:solidFill>
                  <a:srgbClr val="333333"/>
                </a:solidFill>
                <a:latin typeface="Droid Sans"/>
              </a:rPr>
              <a:t> metal</a:t>
            </a:r>
          </a:p>
          <a:p>
            <a:pPr lvl="0">
              <a:defRPr/>
            </a:pPr>
            <a:r>
              <a:rPr lang="en-US" sz="1400" dirty="0">
                <a:solidFill>
                  <a:srgbClr val="333333"/>
                </a:solidFill>
                <a:latin typeface="Droid Sans"/>
              </a:rPr>
              <a:t>Design and prepare complex sheet metal products ready for production</a:t>
            </a:r>
          </a:p>
          <a:p>
            <a:pPr lvl="0">
              <a:defRPr/>
            </a:pPr>
            <a:endParaRPr kumimoji="0" lang="it-IT" sz="1400" b="0" i="0" u="none" strike="noStrike" kern="1200" cap="none" spc="0" normalizeH="0" baseline="0" noProof="0" dirty="0">
              <a:ln>
                <a:noFill/>
              </a:ln>
              <a:solidFill>
                <a:srgbClr val="333333"/>
              </a:solidFill>
              <a:effectLst/>
              <a:uLnTx/>
              <a:uFillTx/>
              <a:latin typeface="Droid Sans"/>
              <a:ea typeface="+mn-ea"/>
              <a:cs typeface="+mn-cs"/>
            </a:endParaRPr>
          </a:p>
          <a:p>
            <a:pPr lvl="0">
              <a:defRPr/>
            </a:pPr>
            <a:r>
              <a:rPr lang="it-IT" sz="1400" b="1" cap="all" dirty="0">
                <a:solidFill>
                  <a:srgbClr val="333333"/>
                </a:solidFill>
                <a:latin typeface="Droid Sans"/>
              </a:rPr>
              <a:t>Content Center</a:t>
            </a:r>
          </a:p>
          <a:p>
            <a:pPr lvl="0">
              <a:defRPr/>
            </a:pPr>
            <a:r>
              <a:rPr lang="en-US" sz="1400" dirty="0">
                <a:solidFill>
                  <a:srgbClr val="333333"/>
                </a:solidFill>
                <a:latin typeface="Droid Sans"/>
              </a:rPr>
              <a:t>Choose standard components from a comprehensive customizable library</a:t>
            </a:r>
            <a:endParaRPr lang="it-IT" dirty="0"/>
          </a:p>
        </p:txBody>
      </p:sp>
    </p:spTree>
    <p:extLst>
      <p:ext uri="{BB962C8B-B14F-4D97-AF65-F5344CB8AC3E}">
        <p14:creationId xmlns:p14="http://schemas.microsoft.com/office/powerpoint/2010/main" val="288160229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e10e44d-c7b9-43e3-b020-1292482e504a}" enabled="0" method="" siteId="{2e10e44d-c7b9-43e3-b020-1292482e504a}" removed="1"/>
</clbl:labelList>
</file>

<file path=docProps/app.xml><?xml version="1.0" encoding="utf-8"?>
<Properties xmlns="http://schemas.openxmlformats.org/officeDocument/2006/extended-properties" xmlns:vt="http://schemas.openxmlformats.org/officeDocument/2006/docPropsVTypes">
  <TotalTime>0</TotalTime>
  <Words>3273</Words>
  <Application>Microsoft Office PowerPoint</Application>
  <PresentationFormat>Widescreen</PresentationFormat>
  <Paragraphs>190</Paragraphs>
  <Slides>27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Calibri</vt:lpstr>
      <vt:lpstr>Calibri Light</vt:lpstr>
      <vt:lpstr>Droid Sans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Enrico Di Pasquale</dc:creator>
  <cp:lastModifiedBy>Enrico Di Pasquale</cp:lastModifiedBy>
  <cp:revision>42</cp:revision>
  <dcterms:created xsi:type="dcterms:W3CDTF">2022-12-19T08:20:54Z</dcterms:created>
  <dcterms:modified xsi:type="dcterms:W3CDTF">2026-04-08T13:13:15Z</dcterms:modified>
</cp:coreProperties>
</file>