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4" r:id="rId9"/>
    <p:sldId id="267" r:id="rId10"/>
    <p:sldId id="268" r:id="rId11"/>
    <p:sldId id="266" r:id="rId12"/>
    <p:sldId id="269" r:id="rId13"/>
    <p:sldId id="262" r:id="rId14"/>
    <p:sldId id="270" r:id="rId15"/>
    <p:sldId id="263" r:id="rId16"/>
    <p:sldId id="271" r:id="rId17"/>
    <p:sldId id="272" r:id="rId18"/>
    <p:sldId id="273" r:id="rId19"/>
    <p:sldId id="275" r:id="rId20"/>
    <p:sldId id="277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F51"/>
    <a:srgbClr val="FFC000"/>
    <a:srgbClr val="00B0F0"/>
    <a:srgbClr val="00B050"/>
    <a:srgbClr val="95550A"/>
    <a:srgbClr val="1332FF"/>
    <a:srgbClr val="D883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E2684-38D0-4C96-8779-2BCE2D272B14}" v="2" dt="2026-04-09T12:52:28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72188" autoAdjust="0"/>
  </p:normalViewPr>
  <p:slideViewPr>
    <p:cSldViewPr snapToGrid="0">
      <p:cViewPr varScale="1">
        <p:scale>
          <a:sx n="80" d="100"/>
          <a:sy n="80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Serenellini" userId="cb5b93c2d3a7c901" providerId="LiveId" clId="{8AC86DFF-8ECE-4666-95F7-1ED568B99F5F}"/>
    <pc:docChg chg="modSld">
      <pc:chgData name="Beatrice Serenellini" userId="cb5b93c2d3a7c901" providerId="LiveId" clId="{8AC86DFF-8ECE-4666-95F7-1ED568B99F5F}" dt="2026-04-09T12:52:28.580" v="0"/>
      <pc:docMkLst>
        <pc:docMk/>
      </pc:docMkLst>
      <pc:sldChg chg="modSp">
        <pc:chgData name="Beatrice Serenellini" userId="cb5b93c2d3a7c901" providerId="LiveId" clId="{8AC86DFF-8ECE-4666-95F7-1ED568B99F5F}" dt="2026-04-09T12:52:28.580" v="0"/>
        <pc:sldMkLst>
          <pc:docMk/>
          <pc:sldMk cId="3834918937" sldId="274"/>
        </pc:sldMkLst>
        <pc:spChg chg="mod">
          <ac:chgData name="Beatrice Serenellini" userId="cb5b93c2d3a7c901" providerId="LiveId" clId="{8AC86DFF-8ECE-4666-95F7-1ED568B99F5F}" dt="2026-04-09T12:52:28.580" v="0"/>
          <ac:spMkLst>
            <pc:docMk/>
            <pc:sldMk cId="3834918937" sldId="274"/>
            <ac:spMk id="3" creationId="{E2D39DD8-6671-B621-10AA-A2B68947A3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B85CD-DE6D-442B-A73B-BF388150E59F}" type="datetimeFigureOut">
              <a:rPr lang="it-IT" smtClean="0"/>
              <a:t>09/04/2026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962B-9904-4093-93F4-4BCA1F0D22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3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5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56B5-CD4A-2A3B-B123-48C90783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6C1756-3F45-5678-693D-99609A052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E265A7-A4EE-4E1B-9DB2-BDE1A5008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EBC57E-CEB1-8A27-7A93-F5B5FA9B2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2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3669-28B3-8333-52F1-585CC39D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B290D2-47FA-A17C-E9D3-146F76DE6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6F5891-84AE-C94E-78D9-E1FDBD88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01626-408F-B7D0-2AF9-F5661EAC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9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3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31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B44D-9F51-2904-EEF4-CE65C047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62D7DA-62C1-D31C-5858-A2E9D9AE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D11E64-9A00-CA4C-2ACC-DD5CBF664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11318D-2D97-8ED2-3428-BCAE189E8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1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785D-96F3-5883-4DDF-0D01A26C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428F94-D540-C62D-F272-D660A3C2F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FD957A-7E76-D7DE-FBC2-580EEE31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40B3D8-A13F-2C60-0BB0-13D640086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4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4711-04E7-9D6D-C105-0278E41A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5CB235-3133-38E1-BB74-1EEA055CD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6BE8B9-0561-DA41-C6E6-1052D493A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0881DA-A0D6-1FA0-94AE-1758D2F5C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B7DEC-E080-92D6-F08E-3E62040D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69FB11-D527-4387-3122-7745C036B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54AEA69-A5C0-29D7-08BB-503EFBD5F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82953-755E-3400-66A5-F2D367963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C8A1-89F5-C8ED-0F8C-A3E2454D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E254F0-7C6A-AE6B-8C2B-D8992C3C2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CE6EF8-ADAE-2707-D9CD-7F173A389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15384-7903-DBB4-AE67-813F6FDA3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9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4D2B-FD08-40E6-D6BD-9393BF07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501087-C25D-7376-00C7-40ED0178F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A0C39C-0220-F9AC-C5E2-C27C3062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CE9DC6-5FCF-429F-4D9B-63A0A0021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7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5DFE4-0993-1D1E-ED84-1AEB069D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89D55-D956-2B77-B96F-852084EE1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176287-6B4A-8C70-AC7B-5BAD14B6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4B474-6AB5-9802-4827-E233B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5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BABD-6AB8-FE57-EF13-135C1D52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4A03FE-CD84-2289-D609-96B4C1E53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2E3D1E-21A7-CDFF-87AF-43B868D01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B67660-CB1A-024E-3E63-8293651F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5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DA6D-DBE7-3D2F-325F-E2FBD6B1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EAA3D6-E188-D3BC-DE34-FCC62D783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E01E70-CB36-B0CF-E274-C1D624C4F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2D3CAB-F49C-DF60-FF82-AAFFE3962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2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2B23-6D56-FFD6-A628-27BF4811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283A579-E9E6-54D0-0076-E7D00A4AD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5869D9-6AE0-B6A9-D65E-52EF4ED90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17C6AA-C09D-512C-8902-DC4803336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4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CEFC-0792-E718-D831-4CF16361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6CD515-CE98-CD1A-933A-325035BEA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1E3358-FCDA-DE09-9A80-CBDD5F714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31C44-D7FD-EB50-A1CA-788B32162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29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7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4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8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9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4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61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44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9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669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11,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0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April 11,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43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0.pn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0" Type="http://schemas.openxmlformats.org/officeDocument/2006/relationships/image" Target="../media/image46.png"/><Relationship Id="rId4" Type="http://schemas.openxmlformats.org/officeDocument/2006/relationships/image" Target="../media/image30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15" Type="http://schemas.openxmlformats.org/officeDocument/2006/relationships/image" Target="../media/image48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1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9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48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3.cern.ch/inspire-prod-files-0/068ed22dae5ba0bab8bcf19f9dcac09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3D143-D649-AA4B-5391-22B41C95F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/>
          </a:bodyPr>
          <a:lstStyle/>
          <a:p>
            <a:pPr algn="l"/>
            <a:r>
              <a:rPr lang="it-IT" sz="4800" dirty="0">
                <a:solidFill>
                  <a:schemeClr val="tx2"/>
                </a:solidFill>
              </a:rPr>
              <a:t>RF PULSE COMPRESSOR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16A8E9-67AA-0A3D-BC54-9408AAC1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6" y="2167391"/>
            <a:ext cx="2668680" cy="2523219"/>
          </a:xfrm>
        </p:spPr>
        <p:txBody>
          <a:bodyPr anchor="ctr">
            <a:normAutofit/>
          </a:bodyPr>
          <a:lstStyle/>
          <a:p>
            <a:pPr algn="r"/>
            <a:r>
              <a:rPr lang="it-IT" sz="1800" b="1" dirty="0">
                <a:solidFill>
                  <a:schemeClr val="tx2"/>
                </a:solidFill>
              </a:rPr>
              <a:t>EXPERIMENTAL ACTIVITY</a:t>
            </a:r>
            <a:r>
              <a:rPr lang="it-IT" sz="1800" dirty="0">
                <a:solidFill>
                  <a:schemeClr val="tx2"/>
                </a:solidFill>
              </a:rPr>
              <a:t>: RADIOFREQUENCY LABORATORY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026" name="Picture 2" descr="La fisica delle particelle che è in te | INFN-LNF">
            <a:extLst>
              <a:ext uri="{FF2B5EF4-FFF2-40B4-BE49-F238E27FC236}">
                <a16:creationId xmlns:a16="http://schemas.microsoft.com/office/drawing/2014/main" id="{83746D35-4893-5DB7-2828-9F6EBE72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" y="583107"/>
            <a:ext cx="2360783" cy="14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LORENTZIAN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 NETWORK RESPONSE</a:t>
            </a:r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1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D0C72-630B-872E-72A3-45DBDBA8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6A5DE3F-077D-860D-7BD8-FF8191C9AD65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8AA0E8E-835B-BE56-4665-CB2FD1370DB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STEP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170314-AF8A-7600-FA75-651326DE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778FD-D435-D761-7496-4D5FD813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A2D8A2-63AE-F72C-3BDA-EB5F405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C0162D-A29A-4450-3A38-E2AC5A53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8"/>
          <a:stretch/>
        </p:blipFill>
        <p:spPr>
          <a:xfrm>
            <a:off x="2562046" y="2539454"/>
            <a:ext cx="6332861" cy="3841008"/>
          </a:xfrm>
          <a:prstGeom prst="rect">
            <a:avLst/>
          </a:prstGeom>
        </p:spPr>
      </p:pic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381831F8-14B8-6279-089E-124A9156B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7C853C-AD79-EA49-AA96-52B824306FFC}"/>
              </a:ext>
            </a:extLst>
          </p:cNvPr>
          <p:cNvSpPr txBox="1"/>
          <p:nvPr/>
        </p:nvSpPr>
        <p:spPr>
          <a:xfrm>
            <a:off x="127276" y="773335"/>
            <a:ext cx="680836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/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l-G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/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it-IT" sz="1600" b="0" i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it-IT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𝑠𝑡𝑎𝑟𝑡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;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charset="0"/>
                        <a:ea typeface="Cambria Math"/>
                      </a:rPr>
                      <m:t> 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with</a:t>
                </a: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tx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  <a:blipFill>
                <a:blip r:embed="rId5"/>
                <a:stretch>
                  <a:fillRect t="-90323" b="-15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/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FDA555C2-1E17-5FF1-7F62-AC5F4F2A14AD}"/>
              </a:ext>
            </a:extLst>
          </p:cNvPr>
          <p:cNvGrpSpPr/>
          <p:nvPr/>
        </p:nvGrpSpPr>
        <p:grpSpPr>
          <a:xfrm>
            <a:off x="8118691" y="747718"/>
            <a:ext cx="1501965" cy="1411591"/>
            <a:chOff x="8118691" y="747718"/>
            <a:chExt cx="1501965" cy="1411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/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/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/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6A130C9-E8BC-E8CC-20A9-A7D3194B1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289" y="873035"/>
            <a:ext cx="3379828" cy="10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44240-E6A8-6F4B-AE57-04E7D0FE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40B37289-E9E0-811C-EBD5-94243174E8D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B78C558-6BC7-B5BD-0DAD-B208398B0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RECTANGULAR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123D1-A31C-F901-674F-AC9B9564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4F10C-4D96-3F02-2556-BC6A16F3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7B328-782B-FEB3-8FD3-235236FB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14C6281C-4F64-4BEC-AFDF-772AA7A51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0A98B5-3ACF-1BF8-459B-414DF2E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17"/>
          <a:stretch/>
        </p:blipFill>
        <p:spPr>
          <a:xfrm>
            <a:off x="2164466" y="2698854"/>
            <a:ext cx="7229725" cy="3703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/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𝑡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it-IT" sz="1600" i="1" dirty="0">
                    <a:solidFill>
                      <a:schemeClr val="accent1"/>
                    </a:solidFill>
                    <a:latin typeface="Candara" panose="020E050203030302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/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it-IT" sz="16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charset="0"/>
                                              </a:rPr>
                                              <m:t>𝑠𝑡𝑎𝑟𝑡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𝑒𝑛𝑑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𝑒𝑛𝑑</m:t>
                                        </m:r>
                                      </m:sub>
                                    </m:sSub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;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  <a:blipFill>
                <a:blip r:embed="rId5"/>
                <a:stretch>
                  <a:fillRect l="-223" t="-25926" b="-28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62C3FD-0BFF-2D2F-9E4A-1F3C2D44B910}"/>
              </a:ext>
            </a:extLst>
          </p:cNvPr>
          <p:cNvSpPr txBox="1"/>
          <p:nvPr/>
        </p:nvSpPr>
        <p:spPr>
          <a:xfrm>
            <a:off x="127276" y="773335"/>
            <a:ext cx="766237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rectangular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3928099-D6FA-1DE6-E749-87E56F21863D}"/>
              </a:ext>
            </a:extLst>
          </p:cNvPr>
          <p:cNvGrpSpPr/>
          <p:nvPr/>
        </p:nvGrpSpPr>
        <p:grpSpPr>
          <a:xfrm>
            <a:off x="9195523" y="817156"/>
            <a:ext cx="3027339" cy="1439908"/>
            <a:chOff x="7389487" y="562523"/>
            <a:chExt cx="3418593" cy="1569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/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/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/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/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/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461005E-57E9-6EAF-30D0-98B9C5666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3197" y="871657"/>
            <a:ext cx="2579544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3AFBD-F998-9F88-8527-919DAF3E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6B4A575-F8FD-6C67-CFAC-429075C240F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68DB6ECD-0C81-82D9-6E08-C80E521D597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STEP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5CF390-4451-4528-2208-014E4D7F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75B8E-1F6F-7490-417D-302DC8F4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A0A86-7301-F59C-59BD-CBDFAC78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/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/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𝝎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  <a:blipFill>
                <a:blip r:embed="rId4"/>
                <a:stretch>
                  <a:fillRect t="-57692" b="-90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B6435D70-1B3B-4128-9918-ADE400B1520B}"/>
              </a:ext>
            </a:extLst>
          </p:cNvPr>
          <p:cNvSpPr/>
          <p:nvPr/>
        </p:nvSpPr>
        <p:spPr>
          <a:xfrm>
            <a:off x="22514" y="2282361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36527F5-7568-51AE-57BA-E54812EFE3E1}"/>
              </a:ext>
            </a:extLst>
          </p:cNvPr>
          <p:cNvSpPr/>
          <p:nvPr/>
        </p:nvSpPr>
        <p:spPr>
          <a:xfrm>
            <a:off x="-2" y="853043"/>
            <a:ext cx="91440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reflected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wave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of a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resonant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cavity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to an 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has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the following transfer function: 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/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</m:t>
                          </m:r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𝑠𝑡𝑎𝑟𝑡</m:t>
                                          </m:r>
                                        </m:sub>
                                      </m:sSub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6AD396-67E7-0709-AEC7-22BBA0E5F5B0}"/>
              </a:ext>
            </a:extLst>
          </p:cNvPr>
          <p:cNvSpPr txBox="1"/>
          <p:nvPr/>
        </p:nvSpPr>
        <p:spPr>
          <a:xfrm>
            <a:off x="22513" y="3795721"/>
            <a:ext cx="718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the case of </a:t>
            </a:r>
            <a:r>
              <a:rPr lang="en-US" b="1" dirty="0">
                <a:solidFill>
                  <a:schemeClr val="bg1"/>
                </a:solidFill>
              </a:rPr>
              <a:t>over-coupled</a:t>
            </a:r>
            <a:r>
              <a:rPr lang="en-US" dirty="0">
                <a:solidFill>
                  <a:schemeClr val="bg1"/>
                </a:solidFill>
              </a:rPr>
              <a:t> cavity (𝜷&gt;𝟏), the reflected wave shape is: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DECC280-8C53-7FEE-8143-757FE1F8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559"/>
          <a:stretch/>
        </p:blipFill>
        <p:spPr>
          <a:xfrm>
            <a:off x="5238622" y="4184882"/>
            <a:ext cx="5535770" cy="233913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17EB7493-A8A2-DA21-1121-367979AA1609}"/>
              </a:ext>
            </a:extLst>
          </p:cNvPr>
          <p:cNvGrpSpPr/>
          <p:nvPr/>
        </p:nvGrpSpPr>
        <p:grpSpPr>
          <a:xfrm>
            <a:off x="323440" y="4613736"/>
            <a:ext cx="3640431" cy="1419764"/>
            <a:chOff x="983840" y="4613736"/>
            <a:chExt cx="3640431" cy="1419764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AEA5F12-31B3-0257-B882-FF3A14BFE405}"/>
                </a:ext>
              </a:extLst>
            </p:cNvPr>
            <p:cNvGrpSpPr/>
            <p:nvPr/>
          </p:nvGrpSpPr>
          <p:grpSpPr>
            <a:xfrm>
              <a:off x="983840" y="4613736"/>
              <a:ext cx="1536604" cy="1419764"/>
              <a:chOff x="7912861" y="781420"/>
              <a:chExt cx="1707795" cy="1377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67F2410-DAF0-73FB-AB49-404354D7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5478" y="4774027"/>
              <a:ext cx="3138793" cy="981480"/>
            </a:xfrm>
            <a:prstGeom prst="rect">
              <a:avLst/>
            </a:prstGeom>
          </p:spPr>
        </p:pic>
      </p:grpSp>
      <p:sp>
        <p:nvSpPr>
          <p:cNvPr id="19" name="Right Arrow 5">
            <a:extLst>
              <a:ext uri="{FF2B5EF4-FFF2-40B4-BE49-F238E27FC236}">
                <a16:creationId xmlns:a16="http://schemas.microsoft.com/office/drawing/2014/main" id="{707976CA-33E3-FD30-25B5-760FD52ADB31}"/>
              </a:ext>
            </a:extLst>
          </p:cNvPr>
          <p:cNvSpPr/>
          <p:nvPr/>
        </p:nvSpPr>
        <p:spPr>
          <a:xfrm rot="10800000" flipH="1" flipV="1">
            <a:off x="4399759" y="5188126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41B08-D81F-0499-876B-BDA363F3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A7309B80-7550-A2E7-BD26-A3DC6CEB8C2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69970B2-2EDB-A109-5B4B-481B02BE1DA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8DE3F-EB7D-AA22-4237-350ECB74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A542E-B808-5FB2-744C-DC383EAF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E55C38-0F3D-2F99-534D-7DE8310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CDAE324-BC3A-7F3E-6099-6D5E76031423}"/>
              </a:ext>
            </a:extLst>
          </p:cNvPr>
          <p:cNvGrpSpPr/>
          <p:nvPr/>
        </p:nvGrpSpPr>
        <p:grpSpPr>
          <a:xfrm>
            <a:off x="4331676" y="1422100"/>
            <a:ext cx="7545802" cy="5034264"/>
            <a:chOff x="2073056" y="3276599"/>
            <a:chExt cx="8657726" cy="5254728"/>
          </a:xfrm>
        </p:grpSpPr>
        <p:sp>
          <p:nvSpPr>
            <p:cNvPr id="8" name="AutoShape 6" descr="Graphs of Vin(t) and Vout(t)">
              <a:extLst>
                <a:ext uri="{FF2B5EF4-FFF2-40B4-BE49-F238E27FC236}">
                  <a16:creationId xmlns:a16="http://schemas.microsoft.com/office/drawing/2014/main" id="{CFDB3D41-5DEC-DE55-7D60-32127F63E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599" y="3276599"/>
              <a:ext cx="3019245" cy="3019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337A869-2526-6D51-3D72-7DC324C6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784" r="12347"/>
            <a:stretch/>
          </p:blipFill>
          <p:spPr>
            <a:xfrm>
              <a:off x="2073056" y="5523995"/>
              <a:ext cx="8657726" cy="300733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8BEE1-8C85-70D6-7DB2-E292413B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720" t="6784" b="75285"/>
            <a:stretch/>
          </p:blipFill>
          <p:spPr>
            <a:xfrm>
              <a:off x="7453221" y="5999024"/>
              <a:ext cx="916640" cy="5784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/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it-IT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1"/>
                            </a:solidFill>
                            <a:latin typeface="Candara" panose="020E050203030302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  <a:blipFill>
                <a:blip r:embed="rId4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A84820ED-902E-E229-3D46-A40A8BB2AAB7}"/>
              </a:ext>
            </a:extLst>
          </p:cNvPr>
          <p:cNvSpPr/>
          <p:nvPr/>
        </p:nvSpPr>
        <p:spPr>
          <a:xfrm>
            <a:off x="22514" y="91939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/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257816B-E87D-8B5F-8B8E-9ACFB127A29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6711351" y="1275618"/>
            <a:ext cx="716848" cy="34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/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RFL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i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τ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it-IT" sz="1600" i="1" smtClean="0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it-IT" sz="1600" b="0" i="0" smtClean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60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6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  <a:blipFill>
                <a:blip r:embed="rId6"/>
                <a:stretch>
                  <a:fillRect t="-21818" b="-2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5">
            <a:extLst>
              <a:ext uri="{FF2B5EF4-FFF2-40B4-BE49-F238E27FC236}">
                <a16:creationId xmlns:a16="http://schemas.microsoft.com/office/drawing/2014/main" id="{B47E68E1-9EE7-A193-E4F3-255DAFAF59DD}"/>
              </a:ext>
            </a:extLst>
          </p:cNvPr>
          <p:cNvSpPr/>
          <p:nvPr/>
        </p:nvSpPr>
        <p:spPr>
          <a:xfrm rot="10800000" flipH="1" flipV="1">
            <a:off x="34148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218CA9E-7AFE-8103-6FB0-452BF05E49FB}"/>
              </a:ext>
            </a:extLst>
          </p:cNvPr>
          <p:cNvSpPr/>
          <p:nvPr/>
        </p:nvSpPr>
        <p:spPr>
          <a:xfrm>
            <a:off x="7445613" y="2814511"/>
            <a:ext cx="461887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RFL peak field 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is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maximum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 at the end of the FWD pulse (the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negative step sums in phase with the reflected wave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).</a:t>
            </a:r>
            <a:b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</a:br>
            <a:r>
              <a:rPr lang="en-US" sz="1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Its value is larger than the peak of the FWD itself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.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A214F5A-15B7-BA23-F303-9874DEAB055D}"/>
              </a:ext>
            </a:extLst>
          </p:cNvPr>
          <p:cNvGrpSpPr/>
          <p:nvPr/>
        </p:nvGrpSpPr>
        <p:grpSpPr>
          <a:xfrm>
            <a:off x="90996" y="4096862"/>
            <a:ext cx="3447862" cy="1692000"/>
            <a:chOff x="105559" y="4201992"/>
            <a:chExt cx="3447862" cy="169378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5BFECDC-899E-2C40-4328-5498B489CB96}"/>
                </a:ext>
              </a:extLst>
            </p:cNvPr>
            <p:cNvGrpSpPr/>
            <p:nvPr/>
          </p:nvGrpSpPr>
          <p:grpSpPr>
            <a:xfrm>
              <a:off x="105559" y="4201992"/>
              <a:ext cx="3447862" cy="1693786"/>
              <a:chOff x="7272400" y="562523"/>
              <a:chExt cx="3487745" cy="1532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/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43BCD57-83FF-225B-42B7-B5638A78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841" y="4301398"/>
              <a:ext cx="2843683" cy="1246039"/>
            </a:xfrm>
            <a:prstGeom prst="rect">
              <a:avLst/>
            </a:prstGeom>
          </p:spPr>
        </p:pic>
      </p:grp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00D8B63-E1FA-4FA7-1344-8C26DCC55AC8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113255" y="3183843"/>
            <a:ext cx="332358" cy="4991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0"/>
            <a:ext cx="12192000" cy="81052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WITH 180° PHASE SHIFT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FE58225-7C2D-7587-90B3-B9A8EFE62DB7}"/>
              </a:ext>
            </a:extLst>
          </p:cNvPr>
          <p:cNvGrpSpPr/>
          <p:nvPr/>
        </p:nvGrpSpPr>
        <p:grpSpPr>
          <a:xfrm>
            <a:off x="272281" y="3671082"/>
            <a:ext cx="3505733" cy="2325993"/>
            <a:chOff x="105559" y="4201992"/>
            <a:chExt cx="3505733" cy="2325993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32575F6-2533-8C53-7976-A35BB1C7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48" y="4294208"/>
              <a:ext cx="2821290" cy="2233777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09964BA-618B-1888-6DA0-5C9DCCE1670F}"/>
                </a:ext>
              </a:extLst>
            </p:cNvPr>
            <p:cNvGrpSpPr/>
            <p:nvPr/>
          </p:nvGrpSpPr>
          <p:grpSpPr>
            <a:xfrm>
              <a:off x="105559" y="4201992"/>
              <a:ext cx="3505733" cy="1635913"/>
              <a:chOff x="7272400" y="562523"/>
              <a:chExt cx="3546286" cy="14796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/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/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/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/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𝑠h𝑖𝑓𝑡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/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ight Arrow 5">
            <a:extLst>
              <a:ext uri="{FF2B5EF4-FFF2-40B4-BE49-F238E27FC236}">
                <a16:creationId xmlns:a16="http://schemas.microsoft.com/office/drawing/2014/main" id="{3D4E4D74-B97F-AB19-CBC8-8B6134618779}"/>
              </a:ext>
            </a:extLst>
          </p:cNvPr>
          <p:cNvSpPr/>
          <p:nvPr/>
        </p:nvSpPr>
        <p:spPr>
          <a:xfrm rot="10800000" flipH="1" flipV="1">
            <a:off x="39355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05964" y="1074791"/>
            <a:ext cx="1194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chemeClr val="accent2"/>
                </a:solidFill>
                <a:effectLst/>
                <a:latin typeface="Corbel" panose="020B0503020204020204" pitchFamily="34" charset="0"/>
              </a:rPr>
              <a:t>The idea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it-IT" dirty="0" err="1">
                <a:solidFill>
                  <a:srgbClr val="000000"/>
                </a:solidFill>
                <a:latin typeface="Corbel" panose="020B0503020204020204" pitchFamily="34" charset="0"/>
              </a:rPr>
              <a:t>a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pply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180°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to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final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part of the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input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after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the SLED,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waves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add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maximizing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amplitude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of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compressed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endParaRPr lang="it-IT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/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𝐹𝑊𝐷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a:rPr lang="it-IT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1600" b="0" i="1" dirty="0" smtClean="0">
                              <a:solidFill>
                                <a:srgbClr val="1332FF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38F51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6C959931-F900-DD56-9EA5-A65260EE1F3B}"/>
              </a:ext>
            </a:extLst>
          </p:cNvPr>
          <p:cNvSpPr/>
          <p:nvPr/>
        </p:nvSpPr>
        <p:spPr>
          <a:xfrm>
            <a:off x="22060" y="185443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/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𝑅𝐹𝐿</m:t>
                          </m:r>
                        </m:sub>
                      </m:sSub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it-IT" sz="1500" b="0" i="1" smtClean="0">
                              <a:solidFill>
                                <a:srgbClr val="1332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h𝑖𝑓𝑡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50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5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blipFill>
                <a:blip r:embed="rId14"/>
                <a:stretch>
                  <a:fillRect t="-23077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8C138A97-C74D-3540-C649-277DB86B2E4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503" r="15715"/>
          <a:stretch/>
        </p:blipFill>
        <p:spPr>
          <a:xfrm>
            <a:off x="5486400" y="3318505"/>
            <a:ext cx="5334190" cy="322787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FABA10E2-2E7F-B8E0-28DE-AE7E0904588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85276" t="16301" r="2067" b="70184"/>
          <a:stretch/>
        </p:blipFill>
        <p:spPr>
          <a:xfrm>
            <a:off x="9351011" y="3440132"/>
            <a:ext cx="1121435" cy="646331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4F0E4F11-B043-C7C7-9555-5AD1D57FAB40}"/>
              </a:ext>
            </a:extLst>
          </p:cNvPr>
          <p:cNvSpPr/>
          <p:nvPr/>
        </p:nvSpPr>
        <p:spPr>
          <a:xfrm>
            <a:off x="9351011" y="4158860"/>
            <a:ext cx="271703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cs typeface="Adobe Devanagari" panose="02040503050201020203" pitchFamily="18" charset="0"/>
              </a:rPr>
              <a:t>Theoretical max amplitude gain =3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C4EAF42-6202-3CEA-0910-080F8C73620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05313" y="3440132"/>
            <a:ext cx="1345698" cy="872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9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90° HYBRID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HOW TO ROUTE THE POWER FLOW TOWARDS THE ACCELERATOR?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120A8E-2044-6437-832F-9AC5A13AA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2268" r="2492" b="46365"/>
          <a:stretch/>
        </p:blipFill>
        <p:spPr>
          <a:xfrm rot="5400000">
            <a:off x="8629809" y="2057375"/>
            <a:ext cx="4385399" cy="2420231"/>
          </a:xfrm>
          <a:prstGeom prst="rect">
            <a:avLst/>
          </a:prstGeom>
        </p:spPr>
      </p:pic>
      <p:sp>
        <p:nvSpPr>
          <p:cNvPr id="60" name="Triangolo 59">
            <a:extLst>
              <a:ext uri="{FF2B5EF4-FFF2-40B4-BE49-F238E27FC236}">
                <a16:creationId xmlns:a16="http://schemas.microsoft.com/office/drawing/2014/main" id="{0044991D-DC61-D42E-34AA-D67AAAB0185B}"/>
              </a:ext>
            </a:extLst>
          </p:cNvPr>
          <p:cNvSpPr/>
          <p:nvPr/>
        </p:nvSpPr>
        <p:spPr>
          <a:xfrm rot="16200000">
            <a:off x="8506614" y="1298554"/>
            <a:ext cx="1761684" cy="1733432"/>
          </a:xfrm>
          <a:prstGeom prst="triangle">
            <a:avLst>
              <a:gd name="adj" fmla="val 41622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0F77376-A58C-63E8-A235-AAA476D013EC}"/>
              </a:ext>
            </a:extLst>
          </p:cNvPr>
          <p:cNvSpPr/>
          <p:nvPr/>
        </p:nvSpPr>
        <p:spPr>
          <a:xfrm>
            <a:off x="10256089" y="1266351"/>
            <a:ext cx="1046788" cy="1782501"/>
          </a:xfrm>
          <a:prstGeom prst="rect">
            <a:avLst/>
          </a:prstGeom>
          <a:solidFill>
            <a:srgbClr val="FFFF00">
              <a:alpha val="40000"/>
            </a:srgbClr>
          </a:solidFill>
          <a:ln w="31750"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(1)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2835" y="943185"/>
            <a:ext cx="6209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2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90° hybrids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are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4-ports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devices whose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scattering matrix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is ideally given by: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65B9BA-1896-8995-8737-3B78C380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47" y="1180792"/>
            <a:ext cx="1667123" cy="2308324"/>
          </a:xfrm>
          <a:prstGeom prst="rect">
            <a:avLst/>
          </a:prstGeom>
        </p:spPr>
      </p:pic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B1D0F83B-CE1B-51D4-0747-385E0BEAE992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1725574" cy="73191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165B82A3-BAF7-769F-7054-1EA884DAE7F5}"/>
              </a:ext>
            </a:extLst>
          </p:cNvPr>
          <p:cNvCxnSpPr>
            <a:cxnSpLocks/>
          </p:cNvCxnSpPr>
          <p:nvPr/>
        </p:nvCxnSpPr>
        <p:spPr>
          <a:xfrm flipV="1">
            <a:off x="8568597" y="1284428"/>
            <a:ext cx="2734280" cy="102728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3D356C9-2AB3-3CD1-465D-EF1E46A42E39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2775832" cy="73217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83C52371-DF52-F989-F9B4-D453B432DE14}"/>
              </a:ext>
            </a:extLst>
          </p:cNvPr>
          <p:cNvCxnSpPr>
            <a:cxnSpLocks/>
          </p:cNvCxnSpPr>
          <p:nvPr/>
        </p:nvCxnSpPr>
        <p:spPr>
          <a:xfrm flipV="1">
            <a:off x="8534902" y="1268836"/>
            <a:ext cx="1733431" cy="104535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/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/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/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/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D8C6461E-0E2B-21D7-B1BF-3948DC582232}"/>
              </a:ext>
            </a:extLst>
          </p:cNvPr>
          <p:cNvGrpSpPr/>
          <p:nvPr/>
        </p:nvGrpSpPr>
        <p:grpSpPr>
          <a:xfrm>
            <a:off x="2936953" y="2062806"/>
            <a:ext cx="1962020" cy="380553"/>
            <a:chOff x="3634451" y="1967696"/>
            <a:chExt cx="1962020" cy="380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/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5321F647-4BBF-7E4A-D292-B9CD2BBE6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335" y="2303083"/>
              <a:ext cx="129881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0FE27A-5838-E403-1052-E267819F224A}"/>
              </a:ext>
            </a:extLst>
          </p:cNvPr>
          <p:cNvSpPr txBox="1"/>
          <p:nvPr/>
        </p:nvSpPr>
        <p:spPr>
          <a:xfrm>
            <a:off x="6694767" y="304854"/>
            <a:ext cx="893012" cy="4924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source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(klystron)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FF308CB-5EF9-EBC5-D25A-06DADDC85B45}"/>
              </a:ext>
            </a:extLst>
          </p:cNvPr>
          <p:cNvCxnSpPr>
            <a:cxnSpLocks/>
            <a:stCxn id="18" idx="2"/>
            <a:endCxn id="61" idx="0"/>
          </p:cNvCxnSpPr>
          <p:nvPr/>
        </p:nvCxnSpPr>
        <p:spPr>
          <a:xfrm>
            <a:off x="7141273" y="797297"/>
            <a:ext cx="3105" cy="3339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132784C-1D0B-C945-EFA3-73BD0286E75D}"/>
              </a:ext>
            </a:extLst>
          </p:cNvPr>
          <p:cNvSpPr txBox="1"/>
          <p:nvPr/>
        </p:nvSpPr>
        <p:spPr>
          <a:xfrm>
            <a:off x="6639261" y="3927727"/>
            <a:ext cx="1010233" cy="2923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1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76C104F-5AF0-ED78-4BB9-787CD7CBDA23}"/>
              </a:ext>
            </a:extLst>
          </p:cNvPr>
          <p:cNvCxnSpPr>
            <a:cxnSpLocks/>
            <a:stCxn id="63" idx="2"/>
            <a:endCxn id="32" idx="0"/>
          </p:cNvCxnSpPr>
          <p:nvPr/>
        </p:nvCxnSpPr>
        <p:spPr>
          <a:xfrm>
            <a:off x="7144378" y="3498173"/>
            <a:ext cx="0" cy="429554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77F0C93-AC45-3364-FEC0-485868CA2983}"/>
              </a:ext>
            </a:extLst>
          </p:cNvPr>
          <p:cNvSpPr txBox="1"/>
          <p:nvPr/>
        </p:nvSpPr>
        <p:spPr>
          <a:xfrm>
            <a:off x="7782817" y="3929353"/>
            <a:ext cx="977409" cy="2923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2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8418022A-B7F8-0B9C-1FD0-44AD21DA4765}"/>
              </a:ext>
            </a:extLst>
          </p:cNvPr>
          <p:cNvCxnSpPr>
            <a:cxnSpLocks/>
          </p:cNvCxnSpPr>
          <p:nvPr/>
        </p:nvCxnSpPr>
        <p:spPr>
          <a:xfrm>
            <a:off x="8271522" y="3461668"/>
            <a:ext cx="0" cy="466059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9BB3763-3D3A-9557-0E4E-93B335A37593}"/>
              </a:ext>
            </a:extLst>
          </p:cNvPr>
          <p:cNvSpPr txBox="1"/>
          <p:nvPr/>
        </p:nvSpPr>
        <p:spPr>
          <a:xfrm>
            <a:off x="7660784" y="311633"/>
            <a:ext cx="1148400" cy="4924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Accelerating</a:t>
            </a:r>
            <a:r>
              <a:rPr lang="en-US" sz="13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 </a:t>
            </a:r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structure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C8042150-1090-68CD-A0DF-3B2C7A523897}"/>
              </a:ext>
            </a:extLst>
          </p:cNvPr>
          <p:cNvCxnSpPr>
            <a:cxnSpLocks/>
          </p:cNvCxnSpPr>
          <p:nvPr/>
        </p:nvCxnSpPr>
        <p:spPr>
          <a:xfrm flipH="1">
            <a:off x="8233444" y="813601"/>
            <a:ext cx="1540" cy="314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7D6152F-2505-A083-63B8-0ACD489432AF}"/>
              </a:ext>
            </a:extLst>
          </p:cNvPr>
          <p:cNvSpPr txBox="1"/>
          <p:nvPr/>
        </p:nvSpPr>
        <p:spPr>
          <a:xfrm>
            <a:off x="4626583" y="1844792"/>
            <a:ext cx="1124557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Incident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0ECB4DB-4A05-6E61-FC49-E19FDAF3C01F}"/>
              </a:ext>
            </a:extLst>
          </p:cNvPr>
          <p:cNvCxnSpPr>
            <a:cxnSpLocks/>
          </p:cNvCxnSpPr>
          <p:nvPr/>
        </p:nvCxnSpPr>
        <p:spPr>
          <a:xfrm flipH="1">
            <a:off x="4339721" y="1964267"/>
            <a:ext cx="294534" cy="22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6679B3C-8250-FAB1-C4C2-DC9DC3B9F841}"/>
              </a:ext>
            </a:extLst>
          </p:cNvPr>
          <p:cNvSpPr txBox="1"/>
          <p:nvPr/>
        </p:nvSpPr>
        <p:spPr>
          <a:xfrm>
            <a:off x="3201288" y="1533755"/>
            <a:ext cx="1263890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Reflected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AA588B79-E78B-5965-0337-B43005EA621D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3580750" y="1810754"/>
            <a:ext cx="252483" cy="33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F9912CF4-0EFB-40C8-1306-A9045E6F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3124910"/>
            <a:ext cx="6687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excite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from the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klystron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assume to 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first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approximation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all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other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ports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closed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on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/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blipFill>
                <a:blip r:embed="rId11"/>
                <a:stretch>
                  <a:fillRect l="-1723" t="-441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/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it-IT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blipFill>
                <a:blip r:embed="rId12"/>
                <a:stretch>
                  <a:fillRect l="-1411" b="-205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48AA37D-DCBD-4D40-9047-FF59568819C3}"/>
              </a:ext>
            </a:extLst>
          </p:cNvPr>
          <p:cNvCxnSpPr>
            <a:cxnSpLocks/>
          </p:cNvCxnSpPr>
          <p:nvPr/>
        </p:nvCxnSpPr>
        <p:spPr>
          <a:xfrm>
            <a:off x="7192479" y="1808777"/>
            <a:ext cx="980497" cy="10075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D90A9D7-ADF3-3FBD-5472-D070CFC403FD}"/>
              </a:ext>
            </a:extLst>
          </p:cNvPr>
          <p:cNvCxnSpPr>
            <a:cxnSpLocks/>
          </p:cNvCxnSpPr>
          <p:nvPr/>
        </p:nvCxnSpPr>
        <p:spPr>
          <a:xfrm flipH="1">
            <a:off x="7225144" y="2352473"/>
            <a:ext cx="465126" cy="4638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magine 52">
            <a:extLst>
              <a:ext uri="{FF2B5EF4-FFF2-40B4-BE49-F238E27FC236}">
                <a16:creationId xmlns:a16="http://schemas.microsoft.com/office/drawing/2014/main" id="{DDE04D1E-2C52-86C4-FC28-1330422EFBE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906846" y="3803651"/>
            <a:ext cx="3459336" cy="1317874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E4163275-037A-5FE5-739A-A45B96C04FC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16791" y="1599907"/>
            <a:ext cx="2554432" cy="14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66B67-150D-D9DD-6715-17972F64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5CD5D2-1D75-D5FA-6644-4B3DA2C20272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9C67DD5-ABF6-623E-A55A-925052EF64B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(2)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412DF-8E2B-FF1D-C0AA-F3519FC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4FD23-A72D-EFF4-5AE8-274D3E4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E43187-940D-77AC-7490-45520F78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D1615B-7C90-F840-CB2C-92DDD8DB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1063133"/>
            <a:ext cx="11466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seen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cavities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are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non-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for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hybrid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so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where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does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reflected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go?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A40CED58-36AF-3814-8C8D-F3F7A5525EA8}"/>
              </a:ext>
            </a:extLst>
          </p:cNvPr>
          <p:cNvGrpSpPr/>
          <p:nvPr/>
        </p:nvGrpSpPr>
        <p:grpSpPr>
          <a:xfrm>
            <a:off x="7271311" y="1700287"/>
            <a:ext cx="2169923" cy="3916887"/>
            <a:chOff x="9410591" y="847997"/>
            <a:chExt cx="2169923" cy="391688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A473D0F-C449-740C-82A7-4E14BD92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9777" y="1723935"/>
              <a:ext cx="1667123" cy="2308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/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/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/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/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0B5B5F0-5350-858E-2E41-2E64D1EA8613}"/>
                </a:ext>
              </a:extLst>
            </p:cNvPr>
            <p:cNvSpPr txBox="1"/>
            <p:nvPr/>
          </p:nvSpPr>
          <p:spPr>
            <a:xfrm>
              <a:off x="9466097" y="847997"/>
              <a:ext cx="893012" cy="4924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source</a:t>
              </a:r>
            </a:p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(klystron)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E9BB4E1A-1EA0-4F35-BB21-56CA1D0A2122}"/>
                </a:ext>
              </a:extLst>
            </p:cNvPr>
            <p:cNvCxnSpPr>
              <a:cxnSpLocks/>
              <a:stCxn id="18" idx="2"/>
              <a:endCxn id="61" idx="0"/>
            </p:cNvCxnSpPr>
            <p:nvPr/>
          </p:nvCxnSpPr>
          <p:spPr>
            <a:xfrm>
              <a:off x="9912603" y="1340440"/>
              <a:ext cx="3105" cy="33399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C236C309-D84D-25DE-50F8-AF62F95AA4CB}"/>
                </a:ext>
              </a:extLst>
            </p:cNvPr>
            <p:cNvSpPr txBox="1"/>
            <p:nvPr/>
          </p:nvSpPr>
          <p:spPr>
            <a:xfrm>
              <a:off x="9410591" y="4470870"/>
              <a:ext cx="1010233" cy="292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1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D7AC7BAF-8D42-5CBE-EDE5-C6A23A9BA8E1}"/>
                </a:ext>
              </a:extLst>
            </p:cNvPr>
            <p:cNvCxnSpPr>
              <a:cxnSpLocks/>
              <a:stCxn id="63" idx="2"/>
              <a:endCxn id="32" idx="0"/>
            </p:cNvCxnSpPr>
            <p:nvPr/>
          </p:nvCxnSpPr>
          <p:spPr>
            <a:xfrm>
              <a:off x="9915708" y="4041316"/>
              <a:ext cx="0" cy="42955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9FAEDDB-F5BC-84C5-AD02-F01E1D91C5F9}"/>
                </a:ext>
              </a:extLst>
            </p:cNvPr>
            <p:cNvSpPr txBox="1"/>
            <p:nvPr/>
          </p:nvSpPr>
          <p:spPr>
            <a:xfrm>
              <a:off x="10554147" y="4472496"/>
              <a:ext cx="977409" cy="2923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2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1D9B242B-E8E1-3642-3A6F-B858968D067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852" y="4004811"/>
              <a:ext cx="0" cy="46605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3FF813C-F1BC-C767-B0FD-E23E8A86841C}"/>
                </a:ext>
              </a:extLst>
            </p:cNvPr>
            <p:cNvSpPr txBox="1"/>
            <p:nvPr/>
          </p:nvSpPr>
          <p:spPr>
            <a:xfrm>
              <a:off x="10432114" y="854776"/>
              <a:ext cx="1148400" cy="4924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Accelerating</a:t>
              </a:r>
              <a:r>
                <a:rPr lang="en-US" sz="13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structure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2758912-B99A-46E5-9FF4-314CF5619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02892" y="2858870"/>
              <a:ext cx="497792" cy="5514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074ADE9-BDBA-AD08-7E83-3C52C1DB8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6983" y="2411950"/>
              <a:ext cx="465126" cy="454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413984F2-DCAE-DEEA-C3CC-FF27AE55C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200" y="2868395"/>
              <a:ext cx="520692" cy="54194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1F5F2411-31FC-06B8-DEB9-074164300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450" y="1376598"/>
              <a:ext cx="1540" cy="31431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B0C59950-CF49-F4F5-4D73-52406E7ED8C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84336" y="2097965"/>
            <a:ext cx="4419600" cy="15339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C851BE4-FE1A-4AD5-7DE7-A19FDED807E7}"/>
              </a:ext>
            </a:extLst>
          </p:cNvPr>
          <p:cNvGrpSpPr/>
          <p:nvPr/>
        </p:nvGrpSpPr>
        <p:grpSpPr>
          <a:xfrm>
            <a:off x="300263" y="4232643"/>
            <a:ext cx="9092013" cy="1615699"/>
            <a:chOff x="108296" y="3193979"/>
            <a:chExt cx="9092013" cy="1615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/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;		</a:t>
                  </a:r>
                  <a:r>
                    <a:rPr lang="it-IT" altLang="it-IT" sz="1400" b="1" dirty="0">
                      <a:solidFill>
                        <a:srgbClr val="FF0000"/>
                      </a:solidFill>
                    </a:rPr>
                    <a:t>NO SIGNAL BACK TO THE KLYSTRON</a:t>
                  </a:r>
                  <a:endParaRPr lang="it-IT" b="1" i="1" dirty="0">
                    <a:solidFill>
                      <a:srgbClr val="FF0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		</a:t>
                  </a:r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ALL THE POWER GOES TO </a:t>
                  </a:r>
                </a:p>
                <a:p>
                  <a:pPr lvl="8"/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	THE ACCELERATOR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blipFill>
                  <a:blip r:embed="rId9"/>
                  <a:stretch>
                    <a:fillRect l="-13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8F9631A5-559A-0EC7-B544-163EA07DC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2671" y="3422024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69" name="Immagine 68" descr="Utili Pollice in su">
              <a:extLst>
                <a:ext uri="{FF2B5EF4-FFF2-40B4-BE49-F238E27FC236}">
                  <a16:creationId xmlns:a16="http://schemas.microsoft.com/office/drawing/2014/main" id="{DACB90C9-32B8-F530-7D71-BD525703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34" y="3944135"/>
              <a:ext cx="735075" cy="735075"/>
            </a:xfrm>
            <a:prstGeom prst="rect">
              <a:avLst/>
            </a:prstGeom>
          </p:spPr>
        </p:pic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60462DC7-3C03-9DAA-13E2-3E57706B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7021" y="4127686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038F5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D15FEAF-51E4-311B-21FF-26E4143E5159}"/>
              </a:ext>
            </a:extLst>
          </p:cNvPr>
          <p:cNvGrpSpPr/>
          <p:nvPr/>
        </p:nvGrpSpPr>
        <p:grpSpPr>
          <a:xfrm>
            <a:off x="9734519" y="2475945"/>
            <a:ext cx="2302822" cy="1906109"/>
            <a:chOff x="9641549" y="1247799"/>
            <a:chExt cx="2302822" cy="190610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ED7CA1F-B0BE-19F9-1FF0-D483455BC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419" t="5503" r="15715"/>
            <a:stretch/>
          </p:blipFill>
          <p:spPr>
            <a:xfrm>
              <a:off x="9641549" y="1719228"/>
              <a:ext cx="2302822" cy="143468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72DC2A8-95C5-B56E-28D0-F75E2E5CBF4F}"/>
                </a:ext>
              </a:extLst>
            </p:cNvPr>
            <p:cNvSpPr txBox="1"/>
            <p:nvPr/>
          </p:nvSpPr>
          <p:spPr>
            <a:xfrm>
              <a:off x="9641549" y="1247799"/>
              <a:ext cx="230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OUTPUT</a:t>
              </a:r>
            </a:p>
          </p:txBody>
        </p:sp>
      </p:grpSp>
      <p:sp>
        <p:nvSpPr>
          <p:cNvPr id="12" name="Arco 11">
            <a:extLst>
              <a:ext uri="{FF2B5EF4-FFF2-40B4-BE49-F238E27FC236}">
                <a16:creationId xmlns:a16="http://schemas.microsoft.com/office/drawing/2014/main" id="{309B45B1-37B4-CD0D-0786-359783DD9F20}"/>
              </a:ext>
            </a:extLst>
          </p:cNvPr>
          <p:cNvSpPr/>
          <p:nvPr/>
        </p:nvSpPr>
        <p:spPr>
          <a:xfrm>
            <a:off x="8347408" y="1954460"/>
            <a:ext cx="2521875" cy="1076612"/>
          </a:xfrm>
          <a:prstGeom prst="arc">
            <a:avLst>
              <a:gd name="adj1" fmla="val 16200000"/>
              <a:gd name="adj2" fmla="val 21506607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4B01-70B8-D749-C27E-C6C6258B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595284F-5606-99E4-0A13-BBA8D4BC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D5BAA96-99E2-738B-F4B1-EDE4A9FE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64986F2-0AC3-0BF0-7418-42D22901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ED46D29-7A4C-155A-FBBC-1474B3D7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F296F-361A-9F9A-B73F-ED4510ED2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SLED TUNING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20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4A43535-4767-4CE7-442A-CD994ED2BA91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F4DAFC9-47A7-EC2B-ED7E-E21EEA86F86D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GENERAL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/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In high-gradient accelerators,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energy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determined by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input power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 </a:t>
                </a:r>
              </a:p>
              <a:p>
                <a:pPr algn="just"/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    Unfortunately, energy increases with the square root of the power: </a:t>
                </a:r>
                <a14:m>
                  <m:oMath xmlns:m="http://schemas.openxmlformats.org/officeDocument/2006/math">
                    <m:r>
                      <a:rPr kumimoji="0" lang="it-IT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rad>
                  </m:oMath>
                </a14:m>
                <a:endParaRPr lang="en-US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power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available from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klystrons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typically 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𝐌𝐖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b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Additionally, the duration of klystron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RF pulses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 few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often exceeds the         typical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filling time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of an accelerating structure, which is less than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1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Around the 1970s 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SLAC</a:t>
                </a:r>
                <a:r>
                  <a:rPr lang="en-US" sz="1600" dirty="0">
                    <a:solidFill>
                      <a:schemeClr val="bg1"/>
                    </a:solidFill>
                  </a:rPr>
                  <a:t>, they studied a method that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increased peak RF power </a:t>
                </a:r>
                <a:r>
                  <a:rPr lang="en-US" sz="1600" dirty="0">
                    <a:solidFill>
                      <a:schemeClr val="bg1"/>
                    </a:solidFill>
                  </a:rPr>
                  <a:t>by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decreasing the pulse width</a:t>
                </a:r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r>
                  <a:rPr lang="en-US" sz="1600" i="1" dirty="0">
                    <a:solidFill>
                      <a:schemeClr val="tx2">
                        <a:lumMod val="50000"/>
                      </a:schemeClr>
                    </a:solidFill>
                  </a:rPr>
                  <a:t>			</a:t>
                </a:r>
                <a:endParaRPr lang="it-IT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blipFill>
                <a:blip r:embed="rId3"/>
                <a:stretch>
                  <a:fillRect l="-174" t="-490" r="-521" b="-2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AE5D3-4A32-AE1F-0AED-A71FA0D2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FFD498-039F-3708-B851-C378DA93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F059E-2A16-93E4-4F83-6A98A124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B55F4858-106E-C9D4-8AA5-D68857FA2572}"/>
              </a:ext>
            </a:extLst>
          </p:cNvPr>
          <p:cNvGrpSpPr/>
          <p:nvPr/>
        </p:nvGrpSpPr>
        <p:grpSpPr>
          <a:xfrm>
            <a:off x="375789" y="3223171"/>
            <a:ext cx="6113646" cy="3478371"/>
            <a:chOff x="276950" y="3223171"/>
            <a:chExt cx="6113646" cy="3478371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B38A2C38-3DD4-56E8-8367-5025A6B3B9F7}"/>
                </a:ext>
              </a:extLst>
            </p:cNvPr>
            <p:cNvGrpSpPr/>
            <p:nvPr/>
          </p:nvGrpSpPr>
          <p:grpSpPr>
            <a:xfrm>
              <a:off x="276950" y="3223171"/>
              <a:ext cx="6113646" cy="3478371"/>
              <a:chOff x="276950" y="3223171"/>
              <a:chExt cx="6113646" cy="3478371"/>
            </a:xfrm>
          </p:grpSpPr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FAB83C5E-3421-F0E8-20BB-D3C8D5641F13}"/>
                  </a:ext>
                </a:extLst>
              </p:cNvPr>
              <p:cNvGrpSpPr/>
              <p:nvPr/>
            </p:nvGrpSpPr>
            <p:grpSpPr>
              <a:xfrm>
                <a:off x="276950" y="3634829"/>
                <a:ext cx="5044440" cy="3066713"/>
                <a:chOff x="102770" y="3356141"/>
                <a:chExt cx="5317818" cy="3368013"/>
              </a:xfrm>
            </p:grpSpPr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58237478-6BC2-2375-DCB1-343B65771A46}"/>
                    </a:ext>
                  </a:extLst>
                </p:cNvPr>
                <p:cNvSpPr txBox="1"/>
                <p:nvPr/>
              </p:nvSpPr>
              <p:spPr>
                <a:xfrm>
                  <a:off x="4499765" y="6416377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1 µs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60D97CE8-E9AC-2F84-618B-DE97FC952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4943" y="3356141"/>
                  <a:ext cx="4705645" cy="3034800"/>
                </a:xfrm>
                <a:prstGeom prst="rect">
                  <a:avLst/>
                </a:prstGeom>
              </p:spPr>
            </p:pic>
            <p:cxnSp>
              <p:nvCxnSpPr>
                <p:cNvPr id="3" name="Connettore 2 2">
                  <a:extLst>
                    <a:ext uri="{FF2B5EF4-FFF2-40B4-BE49-F238E27FC236}">
                      <a16:creationId xmlns:a16="http://schemas.microsoft.com/office/drawing/2014/main" id="{BE51FC4B-7217-6735-87B8-CDEE3E7C3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882" y="5492870"/>
                  <a:ext cx="2541318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5482196-E211-A851-72A9-C45532E5C1CF}"/>
                    </a:ext>
                  </a:extLst>
                </p:cNvPr>
                <p:cNvSpPr txBox="1"/>
                <p:nvPr/>
              </p:nvSpPr>
              <p:spPr>
                <a:xfrm>
                  <a:off x="1822450" y="5464624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4 µs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cxnSp>
              <p:nvCxnSpPr>
                <p:cNvPr id="10" name="Connettore 2 9">
                  <a:extLst>
                    <a:ext uri="{FF2B5EF4-FFF2-40B4-BE49-F238E27FC236}">
                      <a16:creationId xmlns:a16="http://schemas.microsoft.com/office/drawing/2014/main" id="{76CEFF25-202B-6E0F-9930-9C1E93B6E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5650" y="6460954"/>
                  <a:ext cx="609600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2 14">
                  <a:extLst>
                    <a:ext uri="{FF2B5EF4-FFF2-40B4-BE49-F238E27FC236}">
                      <a16:creationId xmlns:a16="http://schemas.microsoft.com/office/drawing/2014/main" id="{DA4166D4-A25F-026F-5091-0D3A158E14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1482" y="4603750"/>
                  <a:ext cx="0" cy="409611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DB0D8067-A87A-E4EB-4C92-C0D102AD2271}"/>
                    </a:ext>
                  </a:extLst>
                </p:cNvPr>
                <p:cNvSpPr txBox="1"/>
                <p:nvPr/>
              </p:nvSpPr>
              <p:spPr>
                <a:xfrm>
                  <a:off x="102770" y="4655171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50 MW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E1CFA547-51D2-3D7E-7CEB-0A8B04725C32}"/>
                    </a:ext>
                  </a:extLst>
                </p:cNvPr>
                <p:cNvSpPr txBox="1"/>
                <p:nvPr/>
              </p:nvSpPr>
              <p:spPr>
                <a:xfrm>
                  <a:off x="3642514" y="4006277"/>
                  <a:ext cx="8717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200 MW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4CA61F82-C472-F76F-FC98-0CBA2887C3F5}"/>
                    </a:ext>
                  </a:extLst>
                </p:cNvPr>
                <p:cNvSpPr txBox="1"/>
                <p:nvPr/>
              </p:nvSpPr>
              <p:spPr>
                <a:xfrm>
                  <a:off x="963127" y="4063134"/>
                  <a:ext cx="2914660" cy="405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u="sng" dirty="0">
                      <a:solidFill>
                        <a:srgbClr val="1332FF"/>
                      </a:solidFill>
                    </a:rPr>
                    <a:t>Klystron typical RF pulse</a:t>
                  </a:r>
                </a:p>
              </p:txBody>
            </p:sp>
            <p:sp>
              <p:nvSpPr>
                <p:cNvPr id="27" name="Freccia a destra 26">
                  <a:extLst>
                    <a:ext uri="{FF2B5EF4-FFF2-40B4-BE49-F238E27FC236}">
                      <a16:creationId xmlns:a16="http://schemas.microsoft.com/office/drawing/2014/main" id="{C4C00ADE-4461-BA05-2B90-7397A6B31497}"/>
                    </a:ext>
                  </a:extLst>
                </p:cNvPr>
                <p:cNvSpPr/>
                <p:nvPr/>
              </p:nvSpPr>
              <p:spPr>
                <a:xfrm>
                  <a:off x="3828441" y="4945036"/>
                  <a:ext cx="410856" cy="210439"/>
                </a:xfrm>
                <a:prstGeom prst="rightArrow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0CC9D3E-1C4B-7D6A-8C7B-DAFE1002AA58}"/>
                  </a:ext>
                </a:extLst>
              </p:cNvPr>
              <p:cNvSpPr txBox="1"/>
              <p:nvPr/>
            </p:nvSpPr>
            <p:spPr>
              <a:xfrm>
                <a:off x="3786734" y="3223171"/>
                <a:ext cx="260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 err="1">
                    <a:solidFill>
                      <a:srgbClr val="FF0000"/>
                    </a:solidFill>
                  </a:rPr>
                  <a:t>Compressed</a:t>
                </a:r>
                <a:r>
                  <a:rPr lang="it-IT" u="sng" dirty="0">
                    <a:solidFill>
                      <a:srgbClr val="FF0000"/>
                    </a:solidFill>
                  </a:rPr>
                  <a:t> pulse</a:t>
                </a:r>
              </a:p>
            </p:txBody>
          </p:sp>
        </p:grp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8E17C2A-AEBA-AAE2-D3B0-9C75563F48F5}"/>
                </a:ext>
              </a:extLst>
            </p:cNvPr>
            <p:cNvCxnSpPr>
              <a:cxnSpLocks/>
            </p:cNvCxnSpPr>
            <p:nvPr/>
          </p:nvCxnSpPr>
          <p:spPr>
            <a:xfrm>
              <a:off x="4414883" y="3634829"/>
              <a:ext cx="0" cy="1485399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593F602-5BD1-8505-3D19-CFD1FEBD1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269" r="2491" b="8993"/>
          <a:stretch/>
        </p:blipFill>
        <p:spPr>
          <a:xfrm rot="5400000">
            <a:off x="7330396" y="1634041"/>
            <a:ext cx="4795862" cy="4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8DFBD-0535-B3E1-7446-0E8658010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188FB4C-7A03-6162-5EC0-9A74FB879111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2DEBBE8-9DF2-1688-3CA7-EA53A409E999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 – SLED TUNING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873FA-FCE6-EB92-3424-06C5B4AE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B050A-41DA-C389-B6EC-4567D236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ED0CF-ECD0-6640-ACA6-9B2D01C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79CE76-AD00-C734-C62D-4F50E8A5A0A6}"/>
              </a:ext>
            </a:extLst>
          </p:cNvPr>
          <p:cNvSpPr txBox="1"/>
          <p:nvPr/>
        </p:nvSpPr>
        <p:spPr>
          <a:xfrm>
            <a:off x="146650" y="841216"/>
            <a:ext cx="11826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WHY? 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If the resonant frequencies of the 2 cavities are not the same and/or equal to the operating frequency (2856 MHz for S-band linacs) the SLED can produce high reflections at the input port, causing breakdowns in the input waveguide or near the klystron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HOW?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Generally, frequency tuning is done in air and with low RF power. For this reason the measurement needs to account for several environmental variation with respect to nominal conditions: room temperature, pressure, humidity and air (instead of vacuum).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/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𝑳𝒂𝒃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𝑹𝑭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/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is the SLED nominal working frequency = </a:t>
                </a:r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2856 MHz </a:t>
                </a:r>
                <a:endParaRPr lang="it-IT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blipFill>
                <a:blip r:embed="rId4"/>
                <a:stretch>
                  <a:fillRect l="-482" t="-1136" r="-482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/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𝑳𝒂𝒃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is the SLED resonant frequency to be tuned at low power, room temperature and in air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blipFill>
                <a:blip r:embed="rId5"/>
                <a:stretch>
                  <a:fillRect l="-445" t="-633" r="-445" b="-506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7186158-0ECE-3D1F-6594-FD82345F0E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027871" y="3291762"/>
            <a:ext cx="422695" cy="427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/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frequency correction for temperature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blipFill>
                <a:blip r:embed="rId6"/>
                <a:stretch>
                  <a:fillRect l="-519" t="-1136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/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frequency correction for pressure and humidity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blipFill>
                <a:blip r:embed="rId7"/>
                <a:stretch>
                  <a:fillRect l="-485" t="-1136" r="-485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DE1998A-BDE7-9965-D6AE-4228D271058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963461" y="3291762"/>
            <a:ext cx="0" cy="3301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BA73CB2-F18A-DD81-3D35-017E930F3B6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05871" y="3242486"/>
            <a:ext cx="1167783" cy="3794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DEF0E01-600B-A62F-2AA3-6F1994845C8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497019" y="3173740"/>
            <a:ext cx="1678079" cy="448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/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=0.045 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op</m:t>
                            </m:r>
                          </m:sub>
                        </m:sSub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45 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kHz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/°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0.2856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273+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798+ 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0.9</m:t>
                            </m:r>
                            <m:d>
                              <m:dPr>
                                <m:ctrlPr>
                                  <a:rPr lang="it-IT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5580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273+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lab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−1.05</m:t>
                            </m:r>
                          </m:e>
                        </m:d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4.58+0.092</m:t>
                        </m:r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lab</m:t>
                            </m:r>
                          </m:sub>
                          <m:sup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1.65</m:t>
                            </m:r>
                          </m:sup>
                        </m:sSubSup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blipFill>
                <a:blip r:embed="rId8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/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Where: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𝒐𝒑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temperature (in °C) for high power operation;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𝒍𝒂𝒃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room temperature (in °C) during low power measurement;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relative humidity (in %) during low power measurement.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blipFill>
                <a:blip r:embed="rId9"/>
                <a:stretch>
                  <a:fillRect l="-228" b="-48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0796F1A8-C086-FA81-6B63-3FF7947C7739}"/>
              </a:ext>
            </a:extLst>
          </p:cNvPr>
          <p:cNvSpPr/>
          <p:nvPr/>
        </p:nvSpPr>
        <p:spPr>
          <a:xfrm>
            <a:off x="6012606" y="4451228"/>
            <a:ext cx="409066" cy="197162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01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AD6F5-0DAB-1BE1-43D4-2DF9BC96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EDF2C0C-B153-BBEC-D511-F400EB05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D8514E3-EB8A-D411-5607-01E7191D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48FC203-CE38-BFB2-1A64-AF532671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E3C486B-EA86-EFD7-28CE-11A727D5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A00403-9801-F068-5BFA-6EE414387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AND FREQUENCY DOMAIN 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13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346C4-C137-E44E-A0A1-2B14AF67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19C49F92-A164-2F65-C780-FF09E0E691C7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3CC0A44-1B11-0BCD-AD81-6A8319968F0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51FFA-A59D-C16F-8457-EE2538B6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3419F-F436-506C-0104-44F13C03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57FDB-A7B2-06DC-9088-D7B9D44C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/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Introduction</a:t>
                </a:r>
                <a:r>
                  <a:rPr lang="en-US" sz="1600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Given the environmental conditions, calculate SLED tuning frequency: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h𝑢𝑚𝑖𝑑𝑖𝑡𝑦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  <m:d>
                      <m:dPr>
                        <m:ctrlPr>
                          <a:rPr lang="it-IT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dPr>
                      <m:e>
                        <m:r>
                          <a:rPr lang="it-IT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𝑅</m:t>
                        </m:r>
                      </m:e>
                    </m:d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61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%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  <a:cs typeface="Adobe Devanagari" panose="02040503050201020203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𝑙𝑎𝑏</m:t>
                        </m:r>
                      </m:sub>
                    </m:sSub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21.6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𝑇</m:t>
                    </m:r>
                    <m:r>
                      <a:rPr lang="en-US" sz="16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𝑜𝑝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=</m:t>
                    </m:r>
                    <m:r>
                      <a:rPr lang="it-IT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40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  <m:r>
                      <a:rPr lang="it-IT" sz="16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𝑓</m:t>
                    </m:r>
                    <m:r>
                      <a:rPr lang="en-US" sz="16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𝑅𝐹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 2856 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𝑀𝐻𝑧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  <a:p>
                <a:pPr lvl="1"/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1"/>
                    </a:solidFill>
                    <a:latin typeface="+mj-lt"/>
                    <a:cs typeface="Adobe Devanagari" panose="02040503050201020203" pitchFamily="18" charset="0"/>
                  </a:rPr>
                  <a:t>Time domain: setup of the RF pulse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CW signal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𝐿</m:t>
                        </m:r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 from signal generator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Stanford digital delay setup (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.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𝜇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100 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𝐻𝑧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TTL, </a:t>
                </a:r>
                <a:r>
                  <a:rPr lang="en-US" sz="1600" dirty="0" err="1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HighZ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RF Switch setup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cross-check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2"/>
                    </a:solidFill>
                    <a:latin typeface="+mj-lt"/>
                    <a:cs typeface="Adobe Devanagari" panose="02040503050201020203" pitchFamily="18" charset="0"/>
                  </a:rPr>
                  <a:t>Frequency domain: realization of the 180° phase jump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Design of a 180° phase shifting circuit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Functionality cross-check of the 180° phase shifter provided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Actual phase shift measurement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Generation and timing regulation of the trigger signals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 check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30 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𝑑𝐵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att.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𝑚𝑉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/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𝑑𝑖𝑣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blipFill>
                <a:blip r:embed="rId3"/>
                <a:stretch>
                  <a:fillRect l="-418" t="-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395F69-9A93-1104-9211-E92D5E5C97A8}"/>
              </a:ext>
            </a:extLst>
          </p:cNvPr>
          <p:cNvSpPr txBox="1"/>
          <p:nvPr/>
        </p:nvSpPr>
        <p:spPr>
          <a:xfrm>
            <a:off x="6351917" y="901908"/>
            <a:ext cx="58400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SLED tuning with rectangular input pulse                            (no 180° phase jump)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n.1 optimization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n.2 optimization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Tuning optimizing SLED 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visualization of SLED output pulse with 180° phase jump</a:t>
            </a:r>
            <a:endParaRPr lang="en-US" sz="1600" b="1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Fine frequency tuning of the SLED pulse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Qualitative measurement of energy/power gain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Scan </a:t>
            </a:r>
            <a:r>
              <a:rPr lang="en-US" sz="1600" dirty="0" err="1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Tjump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vs energy gain</a:t>
            </a: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67CAFB3-BADE-E8C8-21C7-8B54328582DC}"/>
              </a:ext>
            </a:extLst>
          </p:cNvPr>
          <p:cNvCxnSpPr>
            <a:cxnSpLocks/>
          </p:cNvCxnSpPr>
          <p:nvPr/>
        </p:nvCxnSpPr>
        <p:spPr>
          <a:xfrm>
            <a:off x="5986732" y="914400"/>
            <a:ext cx="34504" cy="558991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1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951B8-9C80-B4F3-D1C5-0AC30E7A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7CA0EAF-794C-C616-F5DE-7591F7042EFA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8A3B6A1-21A1-F45F-9E0E-CCBCFDA63F2E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SLED WORKING PRINCIPLE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5834049F-AACD-BFFD-3079-386BA0A25578}"/>
              </a:ext>
            </a:extLst>
          </p:cNvPr>
          <p:cNvSpPr txBox="1"/>
          <p:nvPr/>
        </p:nvSpPr>
        <p:spPr>
          <a:xfrm>
            <a:off x="166269" y="849086"/>
            <a:ext cx="7261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accent2"/>
                </a:solidFill>
              </a:rPr>
              <a:t>SLED </a:t>
            </a:r>
            <a:r>
              <a:rPr lang="en-US" sz="1600" i="1" dirty="0">
                <a:solidFill>
                  <a:schemeClr val="accent2"/>
                </a:solidFill>
              </a:rPr>
              <a:t>(Stanford Linac Energy Doubler)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is added at the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klystron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cavities</a:t>
            </a:r>
            <a:r>
              <a:rPr lang="en-US" sz="1600" dirty="0">
                <a:solidFill>
                  <a:schemeClr val="bg1"/>
                </a:solidFill>
              </a:rPr>
              <a:t> are assumed to be identical and </a:t>
            </a:r>
            <a:r>
              <a:rPr lang="en-US" sz="1600" b="1" dirty="0">
                <a:solidFill>
                  <a:schemeClr val="bg1"/>
                </a:solidFill>
              </a:rPr>
              <a:t>tuned</a:t>
            </a:r>
            <a:r>
              <a:rPr lang="en-US" sz="1600" dirty="0">
                <a:solidFill>
                  <a:schemeClr val="bg1"/>
                </a:solidFill>
              </a:rPr>
              <a:t> to resonance.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After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is turned on, the fields in the cavities build up and a wave of increasing amplitude is radiated from the coupling apertures of each cavity.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The two waves emitted </a:t>
            </a:r>
            <a:r>
              <a:rPr lang="en-US" sz="1600" b="1" dirty="0">
                <a:solidFill>
                  <a:schemeClr val="bg1"/>
                </a:solidFill>
              </a:rPr>
              <a:t>combine</a:t>
            </a:r>
            <a:r>
              <a:rPr lang="en-US" sz="1600" dirty="0">
                <a:solidFill>
                  <a:schemeClr val="bg1"/>
                </a:solidFill>
              </a:rPr>
              <a:t> to </a:t>
            </a:r>
            <a:r>
              <a:rPr lang="en-US" sz="1600" b="1" dirty="0">
                <a:solidFill>
                  <a:schemeClr val="bg1"/>
                </a:solidFill>
              </a:rPr>
              <a:t>add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accelerator port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coupler</a:t>
            </a:r>
            <a:r>
              <a:rPr lang="en-US" sz="1600" dirty="0">
                <a:solidFill>
                  <a:schemeClr val="bg1"/>
                </a:solidFill>
              </a:rPr>
              <a:t> and to </a:t>
            </a:r>
            <a:r>
              <a:rPr lang="en-US" sz="1600" b="1" dirty="0">
                <a:solidFill>
                  <a:schemeClr val="bg1"/>
                </a:solidFill>
              </a:rPr>
              <a:t>cancel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klystron port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direct wave </a:t>
            </a:r>
            <a:r>
              <a:rPr lang="en-US" sz="1600" dirty="0">
                <a:solidFill>
                  <a:schemeClr val="bg1"/>
                </a:solidFill>
              </a:rPr>
              <a:t>is opposite in phase to the combined </a:t>
            </a:r>
            <a:r>
              <a:rPr lang="en-US" sz="1600" b="1" dirty="0">
                <a:solidFill>
                  <a:schemeClr val="bg1"/>
                </a:solidFill>
              </a:rPr>
              <a:t>emitted waves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Approximately </a:t>
            </a:r>
            <a:r>
              <a:rPr lang="en-US" sz="1600" b="1" dirty="0">
                <a:solidFill>
                  <a:schemeClr val="bg1"/>
                </a:solidFill>
              </a:rPr>
              <a:t>0.8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µs</a:t>
            </a:r>
            <a:r>
              <a:rPr lang="en-US" sz="1600" dirty="0">
                <a:solidFill>
                  <a:schemeClr val="bg1"/>
                </a:solidFill>
              </a:rPr>
              <a:t> before the end of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(which corresponds to the </a:t>
            </a:r>
            <a:r>
              <a:rPr lang="en-US" sz="1600" b="1" dirty="0">
                <a:solidFill>
                  <a:schemeClr val="bg1"/>
                </a:solidFill>
              </a:rPr>
              <a:t>accelerator filling time</a:t>
            </a:r>
            <a:r>
              <a:rPr lang="en-US" sz="1600" dirty="0">
                <a:solidFill>
                  <a:schemeClr val="bg1"/>
                </a:solidFill>
              </a:rPr>
              <a:t>), the </a:t>
            </a:r>
            <a:r>
              <a:rPr lang="en-US" sz="1600" b="1" dirty="0">
                <a:solidFill>
                  <a:schemeClr val="bg1"/>
                </a:solidFill>
              </a:rPr>
              <a:t>π phase shifter </a:t>
            </a:r>
            <a:r>
              <a:rPr lang="en-US" sz="1600" dirty="0">
                <a:solidFill>
                  <a:schemeClr val="bg1"/>
                </a:solidFill>
              </a:rPr>
              <a:t>reverses the phase of the output wave from the klystron. Immediately after this phase reversal, the emitted and direct waves </a:t>
            </a:r>
            <a:r>
              <a:rPr lang="en-US" sz="1600" b="1" dirty="0">
                <a:solidFill>
                  <a:schemeClr val="bg1"/>
                </a:solidFill>
              </a:rPr>
              <a:t>add in phase </a:t>
            </a:r>
            <a:r>
              <a:rPr lang="en-US" sz="1600" dirty="0">
                <a:solidFill>
                  <a:schemeClr val="bg1"/>
                </a:solidFill>
              </a:rPr>
              <a:t>at the accelerator.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Link to original SLAC article published in 1973: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it-IT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388C0-3680-3E7F-D33F-1385BE3E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EB1378-8E8D-0DA0-8292-3BE3A194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2C4F0-E958-5C3E-407D-4AA0AA9E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FB7DF3-B8F9-638F-6001-20B5CBA1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9"/>
          <a:stretch/>
        </p:blipFill>
        <p:spPr>
          <a:xfrm rot="16200000">
            <a:off x="6920630" y="1884873"/>
            <a:ext cx="5649519" cy="34264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6C7BA4D-6519-9989-9E45-D7217E21C571}"/>
              </a:ext>
            </a:extLst>
          </p:cNvPr>
          <p:cNvSpPr/>
          <p:nvPr/>
        </p:nvSpPr>
        <p:spPr>
          <a:xfrm>
            <a:off x="427937" y="5372002"/>
            <a:ext cx="5017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[1] Farkas et al. - SLED A method of doubling SLAC energy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2E70CB93-718E-C7E0-ACD0-4345C5AD2F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23382" y="1578789"/>
            <a:ext cx="448270" cy="241540"/>
          </a:xfrm>
          <a:prstGeom prst="bentConnector3">
            <a:avLst>
              <a:gd name="adj1" fmla="val 100034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3C98EF4D-BF42-90F8-46A9-DFB518C21C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20710" y="1535504"/>
            <a:ext cx="508960" cy="250164"/>
          </a:xfrm>
          <a:prstGeom prst="bentConnector3">
            <a:avLst>
              <a:gd name="adj1" fmla="val -2542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FF18970-4E78-DCE9-8B52-78DF6DA6E130}"/>
              </a:ext>
            </a:extLst>
          </p:cNvPr>
          <p:cNvSpPr txBox="1"/>
          <p:nvPr/>
        </p:nvSpPr>
        <p:spPr>
          <a:xfrm>
            <a:off x="8604849" y="1167647"/>
            <a:ext cx="128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KLYSTRON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16388CD-E209-1FEB-89FB-7367548E7B7A}"/>
              </a:ext>
            </a:extLst>
          </p:cNvPr>
          <p:cNvSpPr txBox="1"/>
          <p:nvPr/>
        </p:nvSpPr>
        <p:spPr>
          <a:xfrm>
            <a:off x="10125998" y="1169034"/>
            <a:ext cx="14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ACCELERATOR</a:t>
            </a:r>
          </a:p>
        </p:txBody>
      </p:sp>
    </p:spTree>
    <p:extLst>
      <p:ext uri="{BB962C8B-B14F-4D97-AF65-F5344CB8AC3E}">
        <p14:creationId xmlns:p14="http://schemas.microsoft.com/office/powerpoint/2010/main" val="66543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098BEA7-FB3A-F7C5-C3AB-06EEF5F5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578E692-948A-9C92-2117-1CB30C679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REVIEW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F1F6511A-8257-9356-5C2C-58CD85FB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1142953-FD8A-FEB3-A006-531A16D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1345C48-C0D2-AB25-2B8E-B997A59B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337A9-30AA-D837-264A-76B327D0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FA6C1E-7966-1D20-1A34-9219F71B9CE3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C171D52-3370-DD4C-348A-C3927B35DF0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E127D8-C1DC-0CAC-B359-299B1D4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2C1E9-8D94-812D-E089-F0A7C8E1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8E513-E473-36F7-E0E3-6E95822B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/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bg1"/>
                    </a:solidFill>
                  </a:rPr>
                  <a:t>Ideally, a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resonator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is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closed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surface</a:t>
                </a:r>
                <a:r>
                  <a:rPr lang="it-IT" dirty="0">
                    <a:solidFill>
                      <a:schemeClr val="bg1"/>
                    </a:solidFill>
                  </a:rPr>
                  <a:t> inside </a:t>
                </a:r>
                <a:r>
                  <a:rPr lang="it-IT" dirty="0" err="1">
                    <a:solidFill>
                      <a:schemeClr val="bg1"/>
                    </a:solidFill>
                  </a:rPr>
                  <a:t>which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permanent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oscillation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occurs</a:t>
                </a:r>
                <a:r>
                  <a:rPr lang="it-IT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used to characterize a resonator.</a:t>
                </a:r>
              </a:p>
              <a:p>
                <a:pPr/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blipFill>
                <a:blip r:embed="rId3"/>
                <a:stretch>
                  <a:fillRect l="-511" t="-1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F83CE7-5B27-D3E2-9CFF-F359AABBC101}"/>
              </a:ext>
            </a:extLst>
          </p:cNvPr>
          <p:cNvSpPr txBox="1"/>
          <p:nvPr/>
        </p:nvSpPr>
        <p:spPr>
          <a:xfrm>
            <a:off x="5134906" y="2011165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Average </a:t>
            </a:r>
            <a:r>
              <a:rPr lang="en-US" sz="1200" b="1" dirty="0">
                <a:solidFill>
                  <a:schemeClr val="bg1"/>
                </a:solidFill>
              </a:rPr>
              <a:t>electromagnetic energy </a:t>
            </a:r>
            <a:r>
              <a:rPr lang="en-US" sz="1200" dirty="0">
                <a:solidFill>
                  <a:schemeClr val="bg1"/>
                </a:solidFill>
              </a:rPr>
              <a:t>stored in the volume which represents the resonator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7D9D50D-F0C2-2D38-4709-0175C01BE937}"/>
              </a:ext>
            </a:extLst>
          </p:cNvPr>
          <p:cNvCxnSpPr/>
          <p:nvPr/>
        </p:nvCxnSpPr>
        <p:spPr>
          <a:xfrm flipH="1">
            <a:off x="4848044" y="2241997"/>
            <a:ext cx="286862" cy="11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79055E-E008-F80E-7B29-47DAB1156464}"/>
              </a:ext>
            </a:extLst>
          </p:cNvPr>
          <p:cNvSpPr txBox="1"/>
          <p:nvPr/>
        </p:nvSpPr>
        <p:spPr>
          <a:xfrm>
            <a:off x="5134906" y="2599840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Power dissipated </a:t>
            </a:r>
            <a:r>
              <a:rPr lang="en-US" sz="1200" dirty="0">
                <a:solidFill>
                  <a:schemeClr val="bg1"/>
                </a:solidFill>
              </a:rPr>
              <a:t>on the walls (in the case of metallic resonator).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BC6007-1232-BA78-A4F5-6910B6418737}"/>
              </a:ext>
            </a:extLst>
          </p:cNvPr>
          <p:cNvCxnSpPr>
            <a:cxnSpLocks/>
          </p:cNvCxnSpPr>
          <p:nvPr/>
        </p:nvCxnSpPr>
        <p:spPr>
          <a:xfrm flipH="1" flipV="1">
            <a:off x="4848044" y="2739848"/>
            <a:ext cx="286862" cy="9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/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reality, a cavity must have at least one </a:t>
                </a:r>
                <a:r>
                  <a:rPr lang="en-US" b="1" dirty="0">
                    <a:solidFill>
                      <a:schemeClr val="bg1"/>
                    </a:solidFill>
                  </a:rPr>
                  <a:t>coupling port </a:t>
                </a:r>
                <a:r>
                  <a:rPr lang="en-US" dirty="0">
                    <a:solidFill>
                      <a:schemeClr val="bg1"/>
                    </a:solidFill>
                  </a:rPr>
                  <a:t>to bring in and to draw out energy. The opening changes </a:t>
                </a:r>
                <a:r>
                  <a:rPr lang="en-US" b="1" dirty="0">
                    <a:solidFill>
                      <a:schemeClr val="bg1"/>
                    </a:solidFill>
                  </a:rPr>
                  <a:t>total quality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, </a:t>
                </a:r>
                <a:r>
                  <a:rPr lang="en-US" i="1" dirty="0">
                    <a:solidFill>
                      <a:schemeClr val="accent2"/>
                    </a:solidFill>
                  </a:rPr>
                  <a:t>Loaded 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must take into account both </a:t>
                </a:r>
                <a:r>
                  <a:rPr lang="en-US" b="1" dirty="0">
                    <a:solidFill>
                      <a:schemeClr val="bg1"/>
                    </a:solidFill>
                  </a:rPr>
                  <a:t>internal losses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:r>
                  <a:rPr lang="en-US" b="1" dirty="0">
                    <a:solidFill>
                      <a:schemeClr val="bg1"/>
                    </a:solidFill>
                  </a:rPr>
                  <a:t>external coupling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blipFill>
                <a:blip r:embed="rId4"/>
                <a:stretch>
                  <a:fillRect l="-319" t="-1081" b="-1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1B382D-1461-60DE-EA59-B3A7C6D3AA19}"/>
              </a:ext>
            </a:extLst>
          </p:cNvPr>
          <p:cNvSpPr txBox="1"/>
          <p:nvPr/>
        </p:nvSpPr>
        <p:spPr>
          <a:xfrm>
            <a:off x="2143049" y="5080612"/>
            <a:ext cx="252384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Power extracted from the cavity </a:t>
            </a:r>
            <a:r>
              <a:rPr lang="en-GB" sz="12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through the port itself for a given level of the mode fields inside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11CC65-55AD-8BC0-A9ED-CA2876843D56}"/>
              </a:ext>
            </a:extLst>
          </p:cNvPr>
          <p:cNvCxnSpPr>
            <a:cxnSpLocks/>
          </p:cNvCxnSpPr>
          <p:nvPr/>
        </p:nvCxnSpPr>
        <p:spPr>
          <a:xfrm flipV="1">
            <a:off x="4666891" y="5035200"/>
            <a:ext cx="468015" cy="36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7AD5799-5A75-C006-B38F-94FBEEC6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042" y="1120573"/>
            <a:ext cx="2034186" cy="2312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/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𝑭𝑾𝑫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1332FF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/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𝑹𝑬𝑽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0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9D44F-3E50-A5D6-41DC-7140AC62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7326EEF3-30FC-7ACF-DCAE-A448E9529D4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7F0D66BA-5F25-35C8-C221-D3C8B82830E5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(2)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E1EF0-8C72-721B-3149-E20815D4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3ECE9-6B5B-CF8C-99DD-B516BD99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DA574-58DE-A5BF-7001-DD4DC32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/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coupling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defined as: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𝒐𝒖𝒕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For a cavity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ports: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  <a:p>
                <a:endParaRPr lang="it-IT" b="1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1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Depending on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define three cases: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it-IT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under-coupling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dissipates more power than it transmits to the external environment;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critical 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power dissipated in the resonator is equal to that transmitted to the external environment;</a:t>
                </a:r>
                <a:endParaRPr lang="it-IT" sz="14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over-coupling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transfers more power to the external circuit than it dissipates internally.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blipFill>
                <a:blip r:embed="rId3"/>
                <a:stretch>
                  <a:fillRect l="-589" t="-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356561D1-0A01-36E7-4BE9-E8C95111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96" y="849087"/>
            <a:ext cx="4589626" cy="5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C3071-582A-EAD1-6EA9-0BF2A71C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E3D76D3-EFA7-E20F-51D1-6F0E0F3814ED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066317BF-5036-7713-E760-F4E39B385270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</a:rPr>
              <a:t>CAVITY AS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RESONANT LOAD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00626-1387-6D9C-A4BF-866C561A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AFA4F-A576-56C7-705E-D7ACB482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AC123-DC02-E7DE-F2DF-C89EFA87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/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A resonant cavity is a </a:t>
                </a:r>
                <a:r>
                  <a:rPr lang="en-US" b="1" dirty="0">
                    <a:solidFill>
                      <a:schemeClr val="bg1"/>
                    </a:solidFill>
                  </a:rPr>
                  <a:t>non-matched load </a:t>
                </a:r>
                <a:r>
                  <a:rPr lang="en-US" dirty="0">
                    <a:solidFill>
                      <a:schemeClr val="bg1"/>
                    </a:solidFill>
                  </a:rPr>
                  <a:t>for a waveguide or a transmission line, and can be modeled as 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RLC parallel circuit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bg1"/>
                    </a:solidFill>
                  </a:rPr>
                  <a:t>resistive part </a:t>
                </a:r>
                <a:r>
                  <a:rPr lang="en-US" dirty="0">
                    <a:solidFill>
                      <a:schemeClr val="bg1"/>
                    </a:solidFill>
                  </a:rPr>
                  <a:t>takes into account the energy flowing out of the coupled port, so the equivalent resistance can be expressed as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ratio between the reflected wave and the incident wave is given by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reflection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𝑹𝑬𝑽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𝑭𝑾𝑫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of the parallel can be expressed as: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blipFill>
                <a:blip r:embed="rId3"/>
                <a:stretch>
                  <a:fillRect l="-320" t="-392" r="-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D12FBCF7-8BBB-4075-4D4D-5B0A7A83EC43}"/>
              </a:ext>
            </a:extLst>
          </p:cNvPr>
          <p:cNvGrpSpPr/>
          <p:nvPr/>
        </p:nvGrpSpPr>
        <p:grpSpPr>
          <a:xfrm>
            <a:off x="937857" y="1479989"/>
            <a:ext cx="9772815" cy="2393999"/>
            <a:chOff x="627309" y="1221202"/>
            <a:chExt cx="9772815" cy="239399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C03C4907-3425-072B-4602-1FB0222A96BD}"/>
                </a:ext>
              </a:extLst>
            </p:cNvPr>
            <p:cNvGrpSpPr/>
            <p:nvPr/>
          </p:nvGrpSpPr>
          <p:grpSpPr>
            <a:xfrm>
              <a:off x="627309" y="1221202"/>
              <a:ext cx="9772815" cy="2393999"/>
              <a:chOff x="4128143" y="978474"/>
              <a:chExt cx="9772815" cy="2393999"/>
            </a:xfrm>
          </p:grpSpPr>
          <p:pic>
            <p:nvPicPr>
              <p:cNvPr id="62" name="Immagine 61">
                <a:extLst>
                  <a:ext uri="{FF2B5EF4-FFF2-40B4-BE49-F238E27FC236}">
                    <a16:creationId xmlns:a16="http://schemas.microsoft.com/office/drawing/2014/main" id="{FD3A6C9B-0E1C-5629-3203-96610016C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94488" y="978474"/>
                <a:ext cx="5005633" cy="2393999"/>
              </a:xfrm>
              <a:prstGeom prst="rect">
                <a:avLst/>
              </a:prstGeom>
            </p:spPr>
          </p:pic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177E1C3-5B7B-C66C-CBB6-37260D82B207}"/>
                  </a:ext>
                </a:extLst>
              </p:cNvPr>
              <p:cNvSpPr txBox="1"/>
              <p:nvPr/>
            </p:nvSpPr>
            <p:spPr>
              <a:xfrm>
                <a:off x="4128143" y="1936015"/>
                <a:ext cx="2018587" cy="46166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bg1"/>
                    </a:solidFill>
                  </a:rPr>
                  <a:t>Characteristic impedance </a:t>
                </a:r>
                <a:r>
                  <a:rPr lang="en-US" sz="1200" dirty="0">
                    <a:solidFill>
                      <a:schemeClr val="bg1"/>
                    </a:solidFill>
                  </a:rPr>
                  <a:t>of the transmission line</a:t>
                </a:r>
                <a:endParaRPr lang="it-IT" sz="1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/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it-IT" sz="12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083"/>
                    </a:stretch>
                  </a:blipFill>
                  <a:ln w="1270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EB3D3C80-8F67-32BA-DDE1-A11820FB2C17}"/>
                  </a:ext>
                </a:extLst>
              </p:cNvPr>
              <p:cNvCxnSpPr>
                <a:cxnSpLocks/>
                <a:stCxn id="16" idx="1"/>
                <a:endCxn id="62" idx="3"/>
              </p:cNvCxnSpPr>
              <p:nvPr/>
            </p:nvCxnSpPr>
            <p:spPr>
              <a:xfrm flipH="1">
                <a:off x="11600121" y="2175474"/>
                <a:ext cx="6832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1CF6149-4A69-41CB-0186-DC845FA94962}"/>
                </a:ext>
              </a:extLst>
            </p:cNvPr>
            <p:cNvSpPr/>
            <p:nvPr/>
          </p:nvSpPr>
          <p:spPr>
            <a:xfrm>
              <a:off x="1604513" y="1345581"/>
              <a:ext cx="2777706" cy="828276"/>
            </a:xfrm>
            <a:custGeom>
              <a:avLst/>
              <a:gdLst>
                <a:gd name="connsiteX0" fmla="*/ 0 w 2777706"/>
                <a:gd name="connsiteY0" fmla="*/ 828276 h 828276"/>
                <a:gd name="connsiteX1" fmla="*/ 1371600 w 2777706"/>
                <a:gd name="connsiteY1" fmla="*/ 34645 h 828276"/>
                <a:gd name="connsiteX2" fmla="*/ 2777706 w 2777706"/>
                <a:gd name="connsiteY2" fmla="*/ 146789 h 8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7706" h="828276">
                  <a:moveTo>
                    <a:pt x="0" y="828276"/>
                  </a:moveTo>
                  <a:cubicBezTo>
                    <a:pt x="454324" y="488251"/>
                    <a:pt x="908649" y="148226"/>
                    <a:pt x="1371600" y="34645"/>
                  </a:cubicBezTo>
                  <a:cubicBezTo>
                    <a:pt x="1834551" y="-78936"/>
                    <a:pt x="2544793" y="120910"/>
                    <a:pt x="2777706" y="146789"/>
                  </a:cubicBezTo>
                </a:path>
              </a:pathLst>
            </a:custGeom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6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94ED7-FF0E-DAB0-F5A5-BCE212BB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3B9C6330-8DFF-EE53-F7EC-980A0848EBAC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CCA8A17-3790-BC05-8C61-9A8A9874645C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CALCULATION OF THE EQUIVALENT IMPEDANCE OF THE CAVITY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05A5A-4140-F21C-1BC1-83BBFD4C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C37A22-4827-340A-DFCE-71F6EDF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990E40-7D19-2F68-D1DD-AAD6F08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C68AFB1D-12AD-8B0C-47A0-69A4FE33A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/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  <m:d>
                          <m:d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</m:d>
                      </m:den>
                    </m:f>
                    <m:r>
                      <a:rPr lang="it-IT" sz="1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𝑠𝐶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𝒄𝒂𝒗</m:t>
                          </m:r>
                        </m:sub>
                      </m:sSub>
                      <m:d>
                        <m:d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8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𝑳𝑪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𝒔𝑳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  <a:p>
                <a:endParaRPr lang="it-IT" b="1" dirty="0"/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/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Multiplying and dividing by C </a:t>
                </a:r>
                <a:b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and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LC</m:t>
                        </m:r>
                      </m:den>
                    </m:f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blipFill>
                <a:blip r:embed="rId5"/>
                <a:stretch>
                  <a:fillRect l="-1871" t="-4800" r="-1663" b="-4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6011E5D-80DF-7C70-D359-40E901DEA4BA}"/>
              </a:ext>
            </a:extLst>
          </p:cNvPr>
          <p:cNvCxnSpPr/>
          <p:nvPr/>
        </p:nvCxnSpPr>
        <p:spPr>
          <a:xfrm>
            <a:off x="1112807" y="2432644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/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</m:t>
                          </m:r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𝑠𝐿𝐶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/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A7760C5-2702-3C9B-3E18-F445B3089310}"/>
              </a:ext>
            </a:extLst>
          </p:cNvPr>
          <p:cNvCxnSpPr/>
          <p:nvPr/>
        </p:nvCxnSpPr>
        <p:spPr>
          <a:xfrm>
            <a:off x="1086310" y="4175042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/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en-US" sz="1800" b="1" dirty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34966690-44C6-24E1-C336-F16B0E364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595" y="965623"/>
            <a:ext cx="5005633" cy="23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8A977-FDA1-397B-80CA-BF06B1D5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EAA3026-7753-0DC0-164F-423B04FC4CB2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5867B2B-05BD-C35C-57A4-383BC2A5E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CAVITY REFLECTED WAVE AND INPUT COUPLING COEFFICIENT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1779DD-CD27-08D4-3542-5DE441EB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11, 2026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7DA28D-8480-4D51-40DC-34DCFDA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A3C60-0D85-0618-AD2C-995CFCC3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511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/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the previous equation, if we substitute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the reflected wave becomes function of the coupling coefficient: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blipFill>
                <a:blip r:embed="rId4"/>
                <a:stretch>
                  <a:fillRect l="-367" t="-4717" r="-15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/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f>
                        <m:f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sz="16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𝛚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D737D92-6BEF-F919-8AC4-4832C55FF059}"/>
              </a:ext>
            </a:extLst>
          </p:cNvPr>
          <p:cNvSpPr/>
          <p:nvPr/>
        </p:nvSpPr>
        <p:spPr>
          <a:xfrm>
            <a:off x="4676514" y="5082473"/>
            <a:ext cx="1485257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5EC311D-CC53-56AF-F538-93CEFB9A212D}"/>
              </a:ext>
            </a:extLst>
          </p:cNvPr>
          <p:cNvSpPr txBox="1"/>
          <p:nvPr/>
        </p:nvSpPr>
        <p:spPr>
          <a:xfrm>
            <a:off x="4636438" y="6000924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Lorentzian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 network </a:t>
            </a:r>
          </a:p>
          <a:p>
            <a:pPr algn="ctr" defTabSz="914400"/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transfer function</a:t>
            </a:r>
            <a:endParaRPr lang="en-US" sz="1400" dirty="0">
              <a:solidFill>
                <a:schemeClr val="accent1"/>
              </a:solidFill>
              <a:cs typeface="Adobe Devanagari" panose="02040503050201020203" pitchFamily="18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E643C052-8AF6-ECFA-9C05-BB912EF44C7E}"/>
              </a:ext>
            </a:extLst>
          </p:cNvPr>
          <p:cNvSpPr/>
          <p:nvPr/>
        </p:nvSpPr>
        <p:spPr>
          <a:xfrm>
            <a:off x="4143994" y="5090004"/>
            <a:ext cx="507972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  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C39CB690-6008-39E0-6751-FE45A080E2CE}"/>
              </a:ext>
            </a:extLst>
          </p:cNvPr>
          <p:cNvSpPr txBox="1"/>
          <p:nvPr/>
        </p:nvSpPr>
        <p:spPr>
          <a:xfrm>
            <a:off x="3491318" y="6042952"/>
            <a:ext cx="118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Coupl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 </a:t>
            </a:r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coeff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</a:t>
            </a:r>
          </a:p>
        </p:txBody>
      </p:sp>
      <p:pic>
        <p:nvPicPr>
          <p:cNvPr id="1026" name="Picture 2" descr="A high Q resonant circuit has a narrow bandwidth as compared to a low Q">
            <a:extLst>
              <a:ext uri="{FF2B5EF4-FFF2-40B4-BE49-F238E27FC236}">
                <a16:creationId xmlns:a16="http://schemas.microsoft.com/office/drawing/2014/main" id="{9D2C3B04-8B10-92A3-AFBB-1CA20C592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8994" r="12113" b="20805"/>
          <a:stretch/>
        </p:blipFill>
        <p:spPr bwMode="auto">
          <a:xfrm>
            <a:off x="9131288" y="3875008"/>
            <a:ext cx="3019245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/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|Trasf. Func (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it-IT" sz="1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)|</a:t>
                </a:r>
                <a:endParaRPr lang="en-US" sz="1400" b="1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blipFill>
                <a:blip r:embed="rId7"/>
                <a:stretch>
                  <a:fillRect t="-3846" r="-862" b="-1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3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5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10B0D2-87CC-4D50-9AF7-C98AFD675CC7}">
  <we:reference id="wa200004052" version="1.0.0.2" store="it-IT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0\\\\ \n0\\\\ \n-\\frac{j}{\\sqrt{2}}v_{kly}\\\\\n-\\frac{1}{\\sqrt{2}}v_{kly}\n\\end{pmatrix}\n= \\begin{pmatrix}\nv_1\\\\\nv_2\\\\\nv_3\\\\\nv_4 \\end{pmatrix}\n\\]\n\n\n\\end{document}&quot;},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v_{kly}\\\\ \n0\\\\ \n0\\\\\n0\n\\end{pmatrix}\n= \\begin{pmatrix}\nv_1\\\\\nv_2\\\\\nv_3\\\\\nv_4 \\end{pmatrix}\n\\]\n\n\n\\end{document}&quot;},{&quot;name&quot;:&quot;Latex&quot;,&quot;code&quot;:&quot;\\begin{document}\n\\center\n\\medskip\n\\[\nS=\n-\\frac{1}{\\sqrt{2}}\n\\begin{pmatrix}\n0 &amp; 0 &amp; j &amp; 1\\\\ \n0 &amp; 0 &amp; 1 &amp; j\\\\ \nj &amp; 1 &amp; 0 &amp; 0\\\\\n1 &amp; j &amp; 0 &amp; 0\n\\end{pmatrix}\n\n\\]\n\n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0</TotalTime>
  <Words>2080</Words>
  <Application>Microsoft Office PowerPoint</Application>
  <PresentationFormat>Widescreen</PresentationFormat>
  <Paragraphs>325</Paragraphs>
  <Slides>22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Adobe Devanagari</vt:lpstr>
      <vt:lpstr>Aptos</vt:lpstr>
      <vt:lpstr>Arial</vt:lpstr>
      <vt:lpstr>Calibri</vt:lpstr>
      <vt:lpstr>Calisto MT</vt:lpstr>
      <vt:lpstr>Cambria Math</vt:lpstr>
      <vt:lpstr>Candara</vt:lpstr>
      <vt:lpstr>Corbel</vt:lpstr>
      <vt:lpstr>Wingdings</vt:lpstr>
      <vt:lpstr>Fasce</vt:lpstr>
      <vt:lpstr>RF PULSE COMPRESSOR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90° HYBRID</vt:lpstr>
      <vt:lpstr>Presentazione standard di PowerPoint</vt:lpstr>
      <vt:lpstr>Presentazione standard di PowerPoint</vt:lpstr>
      <vt:lpstr>EXPERIMENTAL ACTIVITY</vt:lpstr>
      <vt:lpstr>Presentazione standard di PowerPoint</vt:lpstr>
      <vt:lpstr>EXPERIMENTAL ACTIVITY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LABORATORY INSTRUMENTATION</dc:title>
  <dc:creator>Beatrice Serenellini</dc:creator>
  <cp:lastModifiedBy>Beatrice Serenellini</cp:lastModifiedBy>
  <cp:revision>74</cp:revision>
  <dcterms:created xsi:type="dcterms:W3CDTF">2024-03-15T09:27:39Z</dcterms:created>
  <dcterms:modified xsi:type="dcterms:W3CDTF">2026-04-09T12:52:35Z</dcterms:modified>
</cp:coreProperties>
</file>