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21"/>
    <p:restoredTop sz="94645"/>
  </p:normalViewPr>
  <p:slideViewPr>
    <p:cSldViewPr snapToGrid="0">
      <p:cViewPr>
        <p:scale>
          <a:sx n="154" d="100"/>
          <a:sy n="154" d="100"/>
        </p:scale>
        <p:origin x="-728" y="-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EC4C04-C2E0-4454-8E34-DB59472C619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B2CB5E17-7E5F-4B9F-ADC2-AA1AF5DCCC81}">
      <dgm:prSet custT="1"/>
      <dgm:spPr/>
      <dgm:t>
        <a:bodyPr/>
        <a:lstStyle/>
        <a:p>
          <a:pPr>
            <a:defRPr cap="all"/>
          </a:pPr>
          <a:r>
            <a:rPr lang="en-GB" sz="1500" u="sng" dirty="0"/>
            <a:t>COFFEE BREAKS</a:t>
          </a:r>
        </a:p>
        <a:p>
          <a:pPr>
            <a:defRPr cap="all"/>
          </a:pPr>
          <a:r>
            <a:rPr lang="en-GB" sz="1500" dirty="0"/>
            <a:t>Everyday, except on Saturday and Sunday, there will be a coffee break (</a:t>
          </a:r>
          <a:r>
            <a:rPr lang="en-GB" sz="1500" dirty="0" err="1"/>
            <a:t>Bldg</a:t>
          </a:r>
          <a:r>
            <a:rPr lang="en-GB" sz="1500" dirty="0"/>
            <a:t> 2, room 105, first floor) at 5:00 pm. On the last day (16/04) the coffee break will be at 4:30 pm</a:t>
          </a:r>
          <a:r>
            <a:rPr lang="en-GB" sz="1100" dirty="0"/>
            <a:t>.</a:t>
          </a:r>
          <a:endParaRPr lang="en-US" sz="1100" dirty="0"/>
        </a:p>
      </dgm:t>
    </dgm:pt>
    <dgm:pt modelId="{6663329E-435F-4095-9FD1-A71210C71149}" type="parTrans" cxnId="{6E4E64E3-6C6D-44C9-B1DC-6641ADCD987E}">
      <dgm:prSet/>
      <dgm:spPr/>
      <dgm:t>
        <a:bodyPr/>
        <a:lstStyle/>
        <a:p>
          <a:endParaRPr lang="en-US"/>
        </a:p>
      </dgm:t>
    </dgm:pt>
    <dgm:pt modelId="{BBE2240D-3CE0-424B-8843-E5AA8E0B2B4A}" type="sibTrans" cxnId="{6E4E64E3-6C6D-44C9-B1DC-6641ADCD987E}">
      <dgm:prSet/>
      <dgm:spPr/>
      <dgm:t>
        <a:bodyPr/>
        <a:lstStyle/>
        <a:p>
          <a:endParaRPr lang="en-US"/>
        </a:p>
      </dgm:t>
    </dgm:pt>
    <dgm:pt modelId="{01A0DC04-694C-4763-A315-C54314B80771}">
      <dgm:prSet custT="1"/>
      <dgm:spPr/>
      <dgm:t>
        <a:bodyPr/>
        <a:lstStyle/>
        <a:p>
          <a:pPr>
            <a:defRPr cap="all"/>
          </a:pPr>
          <a:r>
            <a:rPr lang="en-GB" sz="1400" u="sng" dirty="0"/>
            <a:t>SOCIAL DINNER</a:t>
          </a:r>
        </a:p>
        <a:p>
          <a:pPr>
            <a:defRPr cap="all"/>
          </a:pPr>
          <a:r>
            <a:rPr lang="en-GB" sz="1400" dirty="0"/>
            <a:t>A social dinner for all students and tutors will take place on Monday, 13th April, at 7:30 PM in Frascati </a:t>
          </a:r>
          <a:r>
            <a:rPr lang="en-GB" sz="1500" dirty="0"/>
            <a:t>downtown</a:t>
          </a:r>
          <a:r>
            <a:rPr lang="en-GB" sz="1400" dirty="0"/>
            <a:t>, Ristorante “Osteria San Rocco Piacente”, Piazza San Rocco, 15.</a:t>
          </a:r>
          <a:endParaRPr lang="en-US" sz="1400" dirty="0"/>
        </a:p>
      </dgm:t>
    </dgm:pt>
    <dgm:pt modelId="{0ECAFAEC-CB37-44FC-B9D0-7987E5B4E87D}" type="parTrans" cxnId="{12153C0D-7260-4FB8-9E42-44D2015BC077}">
      <dgm:prSet/>
      <dgm:spPr/>
      <dgm:t>
        <a:bodyPr/>
        <a:lstStyle/>
        <a:p>
          <a:endParaRPr lang="en-US"/>
        </a:p>
      </dgm:t>
    </dgm:pt>
    <dgm:pt modelId="{E256EEB6-94C4-4DBC-AB51-2D9162CC0996}" type="sibTrans" cxnId="{12153C0D-7260-4FB8-9E42-44D2015BC077}">
      <dgm:prSet/>
      <dgm:spPr/>
      <dgm:t>
        <a:bodyPr/>
        <a:lstStyle/>
        <a:p>
          <a:endParaRPr lang="en-US"/>
        </a:p>
      </dgm:t>
    </dgm:pt>
    <dgm:pt modelId="{19147C28-8EB2-4725-BF86-7B37FC691FA0}">
      <dgm:prSet/>
      <dgm:spPr/>
      <dgm:t>
        <a:bodyPr/>
        <a:lstStyle/>
        <a:p>
          <a:pPr>
            <a:defRPr cap="all"/>
          </a:pPr>
          <a:r>
            <a:rPr lang="en-GB" u="sng" dirty="0"/>
            <a:t>GUESTHOUSE</a:t>
          </a:r>
        </a:p>
        <a:p>
          <a:pPr>
            <a:defRPr cap="all"/>
          </a:pPr>
          <a:r>
            <a:rPr lang="en-GB" dirty="0"/>
            <a:t>For those who are staying at the LNF guesthouse the check-out should be done by 9:00 am and keys should be returned at the guardhouse, where you can leave the luggage if necessary.</a:t>
          </a:r>
          <a:endParaRPr lang="en-US" dirty="0"/>
        </a:p>
      </dgm:t>
    </dgm:pt>
    <dgm:pt modelId="{99E06203-4A20-4FC2-B110-22EBF5AE95D8}" type="parTrans" cxnId="{1C7D7A9B-7DB1-4DE3-8A54-166167F2238A}">
      <dgm:prSet/>
      <dgm:spPr/>
      <dgm:t>
        <a:bodyPr/>
        <a:lstStyle/>
        <a:p>
          <a:endParaRPr lang="en-US"/>
        </a:p>
      </dgm:t>
    </dgm:pt>
    <dgm:pt modelId="{1DAD36B7-8180-47F0-BAC9-B47A0935E99F}" type="sibTrans" cxnId="{1C7D7A9B-7DB1-4DE3-8A54-166167F2238A}">
      <dgm:prSet/>
      <dgm:spPr/>
      <dgm:t>
        <a:bodyPr/>
        <a:lstStyle/>
        <a:p>
          <a:endParaRPr lang="en-US"/>
        </a:p>
      </dgm:t>
    </dgm:pt>
    <dgm:pt modelId="{2C5ED236-9229-4B3E-A6DF-EFC2BD159CEA}" type="pres">
      <dgm:prSet presAssocID="{63EC4C04-C2E0-4454-8E34-DB59472C6198}" presName="root" presStyleCnt="0">
        <dgm:presLayoutVars>
          <dgm:dir/>
          <dgm:resizeHandles val="exact"/>
        </dgm:presLayoutVars>
      </dgm:prSet>
      <dgm:spPr/>
    </dgm:pt>
    <dgm:pt modelId="{3EA58D64-B0F9-42AB-9A2B-D8919BF9898E}" type="pres">
      <dgm:prSet presAssocID="{B2CB5E17-7E5F-4B9F-ADC2-AA1AF5DCCC81}" presName="compNode" presStyleCnt="0"/>
      <dgm:spPr/>
    </dgm:pt>
    <dgm:pt modelId="{1C8A9E1A-40FE-4725-9A25-536435265D27}" type="pres">
      <dgm:prSet presAssocID="{B2CB5E17-7E5F-4B9F-ADC2-AA1AF5DCCC81}" presName="iconBgRect" presStyleLbl="bgShp" presStyleIdx="0" presStyleCnt="3"/>
      <dgm:spPr/>
    </dgm:pt>
    <dgm:pt modelId="{E14C146D-1722-486E-B97A-FF440F2ADD2A}" type="pres">
      <dgm:prSet presAssocID="{B2CB5E17-7E5F-4B9F-ADC2-AA1AF5DCCC81}" presName="iconRect" presStyleLbl="node1" presStyleIdx="0" presStyleCnt="3" custLinFactNeighborX="3016" custLinFactNeighborY="718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6BF14AEF-9677-4AC7-A204-A7A4C598EA21}" type="pres">
      <dgm:prSet presAssocID="{B2CB5E17-7E5F-4B9F-ADC2-AA1AF5DCCC81}" presName="spaceRect" presStyleCnt="0"/>
      <dgm:spPr/>
    </dgm:pt>
    <dgm:pt modelId="{6F7D7E4A-CD59-417B-BCC3-6F12008F55FB}" type="pres">
      <dgm:prSet presAssocID="{B2CB5E17-7E5F-4B9F-ADC2-AA1AF5DCCC81}" presName="textRect" presStyleLbl="revTx" presStyleIdx="0" presStyleCnt="3">
        <dgm:presLayoutVars>
          <dgm:chMax val="1"/>
          <dgm:chPref val="1"/>
        </dgm:presLayoutVars>
      </dgm:prSet>
      <dgm:spPr/>
    </dgm:pt>
    <dgm:pt modelId="{A7EA40D3-224B-4D96-9942-043147F30052}" type="pres">
      <dgm:prSet presAssocID="{BBE2240D-3CE0-424B-8843-E5AA8E0B2B4A}" presName="sibTrans" presStyleCnt="0"/>
      <dgm:spPr/>
    </dgm:pt>
    <dgm:pt modelId="{44F5AA65-E842-462F-8670-E1DCFDE2D3AA}" type="pres">
      <dgm:prSet presAssocID="{01A0DC04-694C-4763-A315-C54314B80771}" presName="compNode" presStyleCnt="0"/>
      <dgm:spPr/>
    </dgm:pt>
    <dgm:pt modelId="{1C27F4E0-59CE-4021-BAF1-FAC916F5BD65}" type="pres">
      <dgm:prSet presAssocID="{01A0DC04-694C-4763-A315-C54314B80771}" presName="iconBgRect" presStyleLbl="bgShp" presStyleIdx="1" presStyleCnt="3"/>
      <dgm:spPr/>
    </dgm:pt>
    <dgm:pt modelId="{A4F1D498-B908-4B1D-A91D-8BB5F4EC09C1}" type="pres">
      <dgm:prSet presAssocID="{01A0DC04-694C-4763-A315-C54314B80771}" presName="iconRect" presStyleLbl="node1" presStyleIdx="1" presStyleCnt="3" custLinFactNeighborX="3870" custLinFactNeighborY="3914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ABE55514-43C6-4A6B-8B60-851626ECA015}" type="pres">
      <dgm:prSet presAssocID="{01A0DC04-694C-4763-A315-C54314B80771}" presName="spaceRect" presStyleCnt="0"/>
      <dgm:spPr/>
    </dgm:pt>
    <dgm:pt modelId="{375FA7D9-ADBE-4D32-A2AF-9624F2E5260D}" type="pres">
      <dgm:prSet presAssocID="{01A0DC04-694C-4763-A315-C54314B80771}" presName="textRect" presStyleLbl="revTx" presStyleIdx="1" presStyleCnt="3">
        <dgm:presLayoutVars>
          <dgm:chMax val="1"/>
          <dgm:chPref val="1"/>
        </dgm:presLayoutVars>
      </dgm:prSet>
      <dgm:spPr/>
    </dgm:pt>
    <dgm:pt modelId="{E6E376D0-CBA5-49E5-8486-D44D55BDB0FF}" type="pres">
      <dgm:prSet presAssocID="{E256EEB6-94C4-4DBC-AB51-2D9162CC0996}" presName="sibTrans" presStyleCnt="0"/>
      <dgm:spPr/>
    </dgm:pt>
    <dgm:pt modelId="{9F8F245D-BB62-4F96-81EC-01D875478571}" type="pres">
      <dgm:prSet presAssocID="{19147C28-8EB2-4725-BF86-7B37FC691FA0}" presName="compNode" presStyleCnt="0"/>
      <dgm:spPr/>
    </dgm:pt>
    <dgm:pt modelId="{730C5952-4C24-413C-A468-B4BA40477C70}" type="pres">
      <dgm:prSet presAssocID="{19147C28-8EB2-4725-BF86-7B37FC691FA0}" presName="iconBgRect" presStyleLbl="bgShp" presStyleIdx="2" presStyleCnt="3"/>
      <dgm:spPr/>
    </dgm:pt>
    <dgm:pt modelId="{2807AF60-9D91-42FC-8065-3762373013AB}" type="pres">
      <dgm:prSet presAssocID="{19147C28-8EB2-4725-BF86-7B37FC691FA0}" presName="iconRect" presStyleLbl="node1" presStyleIdx="2" presStyleCnt="3" custLinFactNeighborX="-3330" custLinFactNeighborY="1182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ey"/>
        </a:ext>
      </dgm:extLst>
    </dgm:pt>
    <dgm:pt modelId="{0F413A40-C180-4FF4-9139-4F54275AA901}" type="pres">
      <dgm:prSet presAssocID="{19147C28-8EB2-4725-BF86-7B37FC691FA0}" presName="spaceRect" presStyleCnt="0"/>
      <dgm:spPr/>
    </dgm:pt>
    <dgm:pt modelId="{229C467B-4BD2-4E56-A241-8AA5E7B91D58}" type="pres">
      <dgm:prSet presAssocID="{19147C28-8EB2-4725-BF86-7B37FC691FA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2153C0D-7260-4FB8-9E42-44D2015BC077}" srcId="{63EC4C04-C2E0-4454-8E34-DB59472C6198}" destId="{01A0DC04-694C-4763-A315-C54314B80771}" srcOrd="1" destOrd="0" parTransId="{0ECAFAEC-CB37-44FC-B9D0-7987E5B4E87D}" sibTransId="{E256EEB6-94C4-4DBC-AB51-2D9162CC0996}"/>
    <dgm:cxn modelId="{9399EC46-5713-AA44-A283-A4A6FCD56F67}" type="presOf" srcId="{19147C28-8EB2-4725-BF86-7B37FC691FA0}" destId="{229C467B-4BD2-4E56-A241-8AA5E7B91D58}" srcOrd="0" destOrd="0" presId="urn:microsoft.com/office/officeart/2018/5/layout/IconCircleLabelList"/>
    <dgm:cxn modelId="{1C7D7A9B-7DB1-4DE3-8A54-166167F2238A}" srcId="{63EC4C04-C2E0-4454-8E34-DB59472C6198}" destId="{19147C28-8EB2-4725-BF86-7B37FC691FA0}" srcOrd="2" destOrd="0" parTransId="{99E06203-4A20-4FC2-B110-22EBF5AE95D8}" sibTransId="{1DAD36B7-8180-47F0-BAC9-B47A0935E99F}"/>
    <dgm:cxn modelId="{30F354BD-5C3C-F244-B244-206CEB82B664}" type="presOf" srcId="{63EC4C04-C2E0-4454-8E34-DB59472C6198}" destId="{2C5ED236-9229-4B3E-A6DF-EFC2BD159CEA}" srcOrd="0" destOrd="0" presId="urn:microsoft.com/office/officeart/2018/5/layout/IconCircleLabelList"/>
    <dgm:cxn modelId="{9B3D46DB-491C-8E44-A26B-6B65FB253835}" type="presOf" srcId="{01A0DC04-694C-4763-A315-C54314B80771}" destId="{375FA7D9-ADBE-4D32-A2AF-9624F2E5260D}" srcOrd="0" destOrd="0" presId="urn:microsoft.com/office/officeart/2018/5/layout/IconCircleLabelList"/>
    <dgm:cxn modelId="{6E4E64E3-6C6D-44C9-B1DC-6641ADCD987E}" srcId="{63EC4C04-C2E0-4454-8E34-DB59472C6198}" destId="{B2CB5E17-7E5F-4B9F-ADC2-AA1AF5DCCC81}" srcOrd="0" destOrd="0" parTransId="{6663329E-435F-4095-9FD1-A71210C71149}" sibTransId="{BBE2240D-3CE0-424B-8843-E5AA8E0B2B4A}"/>
    <dgm:cxn modelId="{B0AD40F0-8F19-FE41-B358-1423910E1843}" type="presOf" srcId="{B2CB5E17-7E5F-4B9F-ADC2-AA1AF5DCCC81}" destId="{6F7D7E4A-CD59-417B-BCC3-6F12008F55FB}" srcOrd="0" destOrd="0" presId="urn:microsoft.com/office/officeart/2018/5/layout/IconCircleLabelList"/>
    <dgm:cxn modelId="{0952952F-17CB-E540-95AE-1C6FE0197B7C}" type="presParOf" srcId="{2C5ED236-9229-4B3E-A6DF-EFC2BD159CEA}" destId="{3EA58D64-B0F9-42AB-9A2B-D8919BF9898E}" srcOrd="0" destOrd="0" presId="urn:microsoft.com/office/officeart/2018/5/layout/IconCircleLabelList"/>
    <dgm:cxn modelId="{F7B8EC61-EB09-3B49-A4B3-7AF8A8F60A69}" type="presParOf" srcId="{3EA58D64-B0F9-42AB-9A2B-D8919BF9898E}" destId="{1C8A9E1A-40FE-4725-9A25-536435265D27}" srcOrd="0" destOrd="0" presId="urn:microsoft.com/office/officeart/2018/5/layout/IconCircleLabelList"/>
    <dgm:cxn modelId="{6B829390-204B-3542-9CB5-CDADF4D8C089}" type="presParOf" srcId="{3EA58D64-B0F9-42AB-9A2B-D8919BF9898E}" destId="{E14C146D-1722-486E-B97A-FF440F2ADD2A}" srcOrd="1" destOrd="0" presId="urn:microsoft.com/office/officeart/2018/5/layout/IconCircleLabelList"/>
    <dgm:cxn modelId="{739A9741-5987-0842-9DBE-A172E47093A6}" type="presParOf" srcId="{3EA58D64-B0F9-42AB-9A2B-D8919BF9898E}" destId="{6BF14AEF-9677-4AC7-A204-A7A4C598EA21}" srcOrd="2" destOrd="0" presId="urn:microsoft.com/office/officeart/2018/5/layout/IconCircleLabelList"/>
    <dgm:cxn modelId="{9D74E5DE-897F-FC43-943F-C3F7066C46BC}" type="presParOf" srcId="{3EA58D64-B0F9-42AB-9A2B-D8919BF9898E}" destId="{6F7D7E4A-CD59-417B-BCC3-6F12008F55FB}" srcOrd="3" destOrd="0" presId="urn:microsoft.com/office/officeart/2018/5/layout/IconCircleLabelList"/>
    <dgm:cxn modelId="{28507ECC-65DB-F441-9E8E-E8413DB2AEE8}" type="presParOf" srcId="{2C5ED236-9229-4B3E-A6DF-EFC2BD159CEA}" destId="{A7EA40D3-224B-4D96-9942-043147F30052}" srcOrd="1" destOrd="0" presId="urn:microsoft.com/office/officeart/2018/5/layout/IconCircleLabelList"/>
    <dgm:cxn modelId="{25636E87-C4B2-4548-9CF4-EF5FED3C81A8}" type="presParOf" srcId="{2C5ED236-9229-4B3E-A6DF-EFC2BD159CEA}" destId="{44F5AA65-E842-462F-8670-E1DCFDE2D3AA}" srcOrd="2" destOrd="0" presId="urn:microsoft.com/office/officeart/2018/5/layout/IconCircleLabelList"/>
    <dgm:cxn modelId="{96DB92E7-F3DF-E34B-9619-0C4ED0DE0E0B}" type="presParOf" srcId="{44F5AA65-E842-462F-8670-E1DCFDE2D3AA}" destId="{1C27F4E0-59CE-4021-BAF1-FAC916F5BD65}" srcOrd="0" destOrd="0" presId="urn:microsoft.com/office/officeart/2018/5/layout/IconCircleLabelList"/>
    <dgm:cxn modelId="{98A4B958-8659-1F47-925F-3413E25875B2}" type="presParOf" srcId="{44F5AA65-E842-462F-8670-E1DCFDE2D3AA}" destId="{A4F1D498-B908-4B1D-A91D-8BB5F4EC09C1}" srcOrd="1" destOrd="0" presId="urn:microsoft.com/office/officeart/2018/5/layout/IconCircleLabelList"/>
    <dgm:cxn modelId="{EF75C93E-5D27-AE4B-BAAE-81DAD1272E0B}" type="presParOf" srcId="{44F5AA65-E842-462F-8670-E1DCFDE2D3AA}" destId="{ABE55514-43C6-4A6B-8B60-851626ECA015}" srcOrd="2" destOrd="0" presId="urn:microsoft.com/office/officeart/2018/5/layout/IconCircleLabelList"/>
    <dgm:cxn modelId="{1E0D2259-0616-BD4D-BF7F-BCD6533D724C}" type="presParOf" srcId="{44F5AA65-E842-462F-8670-E1DCFDE2D3AA}" destId="{375FA7D9-ADBE-4D32-A2AF-9624F2E5260D}" srcOrd="3" destOrd="0" presId="urn:microsoft.com/office/officeart/2018/5/layout/IconCircleLabelList"/>
    <dgm:cxn modelId="{53617A81-13C9-8745-ADFA-924BBBF3AA78}" type="presParOf" srcId="{2C5ED236-9229-4B3E-A6DF-EFC2BD159CEA}" destId="{E6E376D0-CBA5-49E5-8486-D44D55BDB0FF}" srcOrd="3" destOrd="0" presId="urn:microsoft.com/office/officeart/2018/5/layout/IconCircleLabelList"/>
    <dgm:cxn modelId="{516591FF-A347-2B41-99B3-BB34CBF58864}" type="presParOf" srcId="{2C5ED236-9229-4B3E-A6DF-EFC2BD159CEA}" destId="{9F8F245D-BB62-4F96-81EC-01D875478571}" srcOrd="4" destOrd="0" presId="urn:microsoft.com/office/officeart/2018/5/layout/IconCircleLabelList"/>
    <dgm:cxn modelId="{9950A50B-4AD7-E642-94C0-BB7BA5085AA5}" type="presParOf" srcId="{9F8F245D-BB62-4F96-81EC-01D875478571}" destId="{730C5952-4C24-413C-A468-B4BA40477C70}" srcOrd="0" destOrd="0" presId="urn:microsoft.com/office/officeart/2018/5/layout/IconCircleLabelList"/>
    <dgm:cxn modelId="{D1108AE6-B968-E742-AB1D-AD268B8A1DD4}" type="presParOf" srcId="{9F8F245D-BB62-4F96-81EC-01D875478571}" destId="{2807AF60-9D91-42FC-8065-3762373013AB}" srcOrd="1" destOrd="0" presId="urn:microsoft.com/office/officeart/2018/5/layout/IconCircleLabelList"/>
    <dgm:cxn modelId="{723E3E9B-3856-E041-9160-60752C2F5382}" type="presParOf" srcId="{9F8F245D-BB62-4F96-81EC-01D875478571}" destId="{0F413A40-C180-4FF4-9139-4F54275AA901}" srcOrd="2" destOrd="0" presId="urn:microsoft.com/office/officeart/2018/5/layout/IconCircleLabelList"/>
    <dgm:cxn modelId="{A02B7A77-6630-364E-91B2-2C917EC672B9}" type="presParOf" srcId="{9F8F245D-BB62-4F96-81EC-01D875478571}" destId="{229C467B-4BD2-4E56-A241-8AA5E7B91D5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8A9E1A-40FE-4725-9A25-536435265D27}">
      <dsp:nvSpPr>
        <dsp:cNvPr id="0" name=""/>
        <dsp:cNvSpPr/>
      </dsp:nvSpPr>
      <dsp:spPr>
        <a:xfrm>
          <a:off x="546907" y="103733"/>
          <a:ext cx="1647000" cy="1647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C146D-1722-486E-B97A-FF440F2ADD2A}">
      <dsp:nvSpPr>
        <dsp:cNvPr id="0" name=""/>
        <dsp:cNvSpPr/>
      </dsp:nvSpPr>
      <dsp:spPr>
        <a:xfrm>
          <a:off x="926408" y="461518"/>
          <a:ext cx="945000" cy="945000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7D7E4A-CD59-417B-BCC3-6F12008F55FB}">
      <dsp:nvSpPr>
        <dsp:cNvPr id="0" name=""/>
        <dsp:cNvSpPr/>
      </dsp:nvSpPr>
      <dsp:spPr>
        <a:xfrm>
          <a:off x="20407" y="2263733"/>
          <a:ext cx="2700000" cy="1683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500" u="sng" kern="1200" dirty="0"/>
            <a:t>COFFEE BREAKS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500" kern="1200" dirty="0"/>
            <a:t>Everyday, except on Saturday and Sunday, there will be a coffee break (</a:t>
          </a:r>
          <a:r>
            <a:rPr lang="en-GB" sz="1500" kern="1200" dirty="0" err="1"/>
            <a:t>Bldg</a:t>
          </a:r>
          <a:r>
            <a:rPr lang="en-GB" sz="1500" kern="1200" dirty="0"/>
            <a:t> 2, room 105, first floor) at 5:00 pm. On the last day (16/04) the coffee break will be at 4:30 pm</a:t>
          </a:r>
          <a:r>
            <a:rPr lang="en-GB" sz="1100" kern="1200" dirty="0"/>
            <a:t>.</a:t>
          </a:r>
          <a:endParaRPr lang="en-US" sz="1100" kern="1200" dirty="0"/>
        </a:p>
      </dsp:txBody>
      <dsp:txXfrm>
        <a:off x="20407" y="2263733"/>
        <a:ext cx="2700000" cy="1683281"/>
      </dsp:txXfrm>
    </dsp:sp>
    <dsp:sp modelId="{1C27F4E0-59CE-4021-BAF1-FAC916F5BD65}">
      <dsp:nvSpPr>
        <dsp:cNvPr id="0" name=""/>
        <dsp:cNvSpPr/>
      </dsp:nvSpPr>
      <dsp:spPr>
        <a:xfrm>
          <a:off x="3719407" y="103733"/>
          <a:ext cx="1647000" cy="1647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F1D498-B908-4B1D-A91D-8BB5F4EC09C1}">
      <dsp:nvSpPr>
        <dsp:cNvPr id="0" name=""/>
        <dsp:cNvSpPr/>
      </dsp:nvSpPr>
      <dsp:spPr>
        <a:xfrm>
          <a:off x="4106979" y="491720"/>
          <a:ext cx="945000" cy="945000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5FA7D9-ADBE-4D32-A2AF-9624F2E5260D}">
      <dsp:nvSpPr>
        <dsp:cNvPr id="0" name=""/>
        <dsp:cNvSpPr/>
      </dsp:nvSpPr>
      <dsp:spPr>
        <a:xfrm>
          <a:off x="3192907" y="2263733"/>
          <a:ext cx="2700000" cy="1683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400" u="sng" kern="1200" dirty="0"/>
            <a:t>SOCIAL DINNER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400" kern="1200" dirty="0"/>
            <a:t>A social dinner for all students and tutors will take place on Monday, 13th April, at 7:30 PM in Frascati </a:t>
          </a:r>
          <a:r>
            <a:rPr lang="en-GB" sz="1500" kern="1200" dirty="0"/>
            <a:t>downtown</a:t>
          </a:r>
          <a:r>
            <a:rPr lang="en-GB" sz="1400" kern="1200" dirty="0"/>
            <a:t>, Ristorante “Osteria San Rocco Piacente”, Piazza San Rocco, 15.</a:t>
          </a:r>
          <a:endParaRPr lang="en-US" sz="1400" kern="1200" dirty="0"/>
        </a:p>
      </dsp:txBody>
      <dsp:txXfrm>
        <a:off x="3192907" y="2263733"/>
        <a:ext cx="2700000" cy="1683281"/>
      </dsp:txXfrm>
    </dsp:sp>
    <dsp:sp modelId="{730C5952-4C24-413C-A468-B4BA40477C70}">
      <dsp:nvSpPr>
        <dsp:cNvPr id="0" name=""/>
        <dsp:cNvSpPr/>
      </dsp:nvSpPr>
      <dsp:spPr>
        <a:xfrm>
          <a:off x="6891907" y="103733"/>
          <a:ext cx="1647000" cy="1647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07AF60-9D91-42FC-8065-3762373013AB}">
      <dsp:nvSpPr>
        <dsp:cNvPr id="0" name=""/>
        <dsp:cNvSpPr/>
      </dsp:nvSpPr>
      <dsp:spPr>
        <a:xfrm>
          <a:off x="7211439" y="465903"/>
          <a:ext cx="945000" cy="945000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9C467B-4BD2-4E56-A241-8AA5E7B91D58}">
      <dsp:nvSpPr>
        <dsp:cNvPr id="0" name=""/>
        <dsp:cNvSpPr/>
      </dsp:nvSpPr>
      <dsp:spPr>
        <a:xfrm>
          <a:off x="6365407" y="2263733"/>
          <a:ext cx="2700000" cy="1683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400" u="sng" kern="1200" dirty="0"/>
            <a:t>GUESTHOUSE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400" kern="1200" dirty="0"/>
            <a:t>For those who are staying at the LNF guesthouse the check-out should be done by 9:00 am and keys should be returned at the guardhouse, where you can leave the luggage if necessary.</a:t>
          </a:r>
          <a:endParaRPr lang="en-US" sz="1400" kern="1200" dirty="0"/>
        </a:p>
      </dsp:txBody>
      <dsp:txXfrm>
        <a:off x="6365407" y="2263733"/>
        <a:ext cx="2700000" cy="1683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T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304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530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9119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79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640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273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90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64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T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53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7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61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37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44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5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264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584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692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7C031CB-DEB3-405F-9996-5322C24A6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2031F0E-C3FA-4DAF-BD13-4AC665CFF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E685C68-BF28-4330-A4FE-33ABD8851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49629"/>
            <a:ext cx="11525954" cy="27594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273350E1-40B5-47D9-8DDD-3C2A17B4B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11525954" cy="53794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407E9-4371-B3A0-3E76-A0610A8AA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3113" y="756005"/>
            <a:ext cx="5874479" cy="1241761"/>
          </a:xfrm>
        </p:spPr>
        <p:txBody>
          <a:bodyPr anchor="b">
            <a:normAutofit/>
          </a:bodyPr>
          <a:lstStyle/>
          <a:p>
            <a:r>
              <a:rPr lang="en-IT" dirty="0">
                <a:solidFill>
                  <a:schemeClr val="accent1"/>
                </a:solidFill>
              </a:rPr>
              <a:t>Doctoral Lab 08-16 April 2026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EC3C9-7379-FC0A-2059-B03A53C7F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3113" y="1997766"/>
            <a:ext cx="5872891" cy="2696634"/>
          </a:xfrm>
        </p:spPr>
        <p:txBody>
          <a:bodyPr>
            <a:normAutofit/>
          </a:bodyPr>
          <a:lstStyle/>
          <a:p>
            <a:r>
              <a:rPr lang="en-IT" sz="6000" dirty="0">
                <a:solidFill>
                  <a:srgbClr val="FFFFFF"/>
                </a:solidFill>
              </a:rPr>
              <a:t>Welcome to LNF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1500D0A-0DCA-4E06-8B25-618E6299C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4686838"/>
            <a:ext cx="1602997" cy="144270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108AC4DC-69B5-4DD1-84BC-850C5A2861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3034068"/>
            <a:ext cx="1602997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98900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67">
            <a:extLst>
              <a:ext uri="{FF2B5EF4-FFF2-40B4-BE49-F238E27FC236}">
                <a16:creationId xmlns:a16="http://schemas.microsoft.com/office/drawing/2014/main" id="{A106B9FE-7E5A-4047-B5D3-C3C24BD3E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60EBA20-0A64-45D5-B937-FE93DCA01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85632" y="0"/>
            <a:ext cx="340636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T"/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3EAD5E5B-543A-4690-8C75-BACF7FFB4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8739700-980C-4F96-84CD-97157DFE8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59089"/>
            <a:ext cx="9107362" cy="321164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52A2FDCB-3B06-44F3-A0AA-2C056C3E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09600"/>
            <a:ext cx="9107363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T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2DAB834-771F-9371-FC92-F9FCC5DCE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7461844" cy="1080938"/>
          </a:xfrm>
        </p:spPr>
        <p:txBody>
          <a:bodyPr>
            <a:normAutofit/>
          </a:bodyPr>
          <a:lstStyle/>
          <a:p>
            <a:r>
              <a:rPr lang="en-IT">
                <a:solidFill>
                  <a:srgbClr val="FFFFFF"/>
                </a:solidFill>
              </a:rPr>
              <a:t>Welcome to LNF</a:t>
            </a:r>
          </a:p>
        </p:txBody>
      </p:sp>
      <p:sp>
        <p:nvSpPr>
          <p:cNvPr id="39" name="Content Placeholder 4">
            <a:extLst>
              <a:ext uri="{FF2B5EF4-FFF2-40B4-BE49-F238E27FC236}">
                <a16:creationId xmlns:a16="http://schemas.microsoft.com/office/drawing/2014/main" id="{6CB75738-3702-D0A4-9F72-79EBBE117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7461844" cy="3142077"/>
          </a:xfrm>
        </p:spPr>
        <p:txBody>
          <a:bodyPr>
            <a:normAutofit/>
          </a:bodyPr>
          <a:lstStyle/>
          <a:p>
            <a:r>
              <a:rPr lang="en-GB" sz="1300" dirty="0"/>
              <a:t>You MUST request your access identification badge at Building 30 Ground floor, room 17- </a:t>
            </a:r>
            <a:r>
              <a:rPr lang="en-GB" sz="1300" dirty="0" err="1"/>
              <a:t>Ufficio</a:t>
            </a:r>
            <a:r>
              <a:rPr lang="en-GB" sz="1300" dirty="0"/>
              <a:t> </a:t>
            </a:r>
            <a:r>
              <a:rPr lang="en-GB" sz="1300" dirty="0" err="1"/>
              <a:t>Protocollo</a:t>
            </a:r>
            <a:r>
              <a:rPr lang="en-GB" sz="1300" dirty="0"/>
              <a:t> - from 10:30 to 11:30 AM. </a:t>
            </a:r>
            <a:endParaRPr lang="en-IT" sz="1300" dirty="0"/>
          </a:p>
          <a:p>
            <a:r>
              <a:rPr lang="en-GB" sz="1300" dirty="0"/>
              <a:t>The badge is needed to access INFN site and the LNF canteen (</a:t>
            </a:r>
            <a:r>
              <a:rPr lang="en-GB" sz="1300" dirty="0" err="1"/>
              <a:t>Bldg</a:t>
            </a:r>
            <a:r>
              <a:rPr lang="en-GB" sz="1300" dirty="0"/>
              <a:t> 33).</a:t>
            </a:r>
            <a:endParaRPr lang="en-IT" sz="1300" dirty="0"/>
          </a:p>
          <a:p>
            <a:r>
              <a:rPr lang="en-IT" sz="1300" dirty="0"/>
              <a:t>LNF have two entrances: the main one is located in Via E.Fermi 54 and can be used 24h/day (after 8:00 pm and before 7:00 AM and on Saturday and Sunday it is necessary to ring the bell)</a:t>
            </a:r>
          </a:p>
          <a:p>
            <a:r>
              <a:rPr lang="en-IT" sz="1300" dirty="0"/>
              <a:t>The secondary entrance is located in via E. Fermi 60, accessible only from 7:00 am to 8:00 pm (closed on Saturday and Sunday)</a:t>
            </a:r>
          </a:p>
          <a:p>
            <a:r>
              <a:rPr lang="en-GB" sz="1300" dirty="0"/>
              <a:t>An </a:t>
            </a:r>
            <a:r>
              <a:rPr lang="en-GB" sz="1300" dirty="0" err="1"/>
              <a:t>eduroam</a:t>
            </a:r>
            <a:r>
              <a:rPr lang="en-GB" sz="1300" dirty="0"/>
              <a:t> </a:t>
            </a:r>
            <a:r>
              <a:rPr lang="en-GB" sz="1300" dirty="0" err="1"/>
              <a:t>WiFi</a:t>
            </a:r>
            <a:r>
              <a:rPr lang="en-GB" sz="1300" dirty="0"/>
              <a:t> network will be available in all meeting areas. Wi-Fi instructions are available on the website.</a:t>
            </a:r>
          </a:p>
          <a:p>
            <a:r>
              <a:rPr lang="en-GB" sz="1300" dirty="0"/>
              <a:t>For those who have an INFN account, the </a:t>
            </a:r>
            <a:r>
              <a:rPr lang="en-GB" sz="1300" dirty="0" err="1"/>
              <a:t>WiFi</a:t>
            </a:r>
            <a:r>
              <a:rPr lang="en-GB" sz="1300" dirty="0"/>
              <a:t> SSID: INFNdot1X will be available.</a:t>
            </a:r>
          </a:p>
          <a:p>
            <a:r>
              <a:rPr lang="en-GB" sz="1300" dirty="0"/>
              <a:t>As an alternative, you can access to the </a:t>
            </a:r>
            <a:r>
              <a:rPr lang="en-GB" sz="1300" dirty="0" err="1"/>
              <a:t>WiFi</a:t>
            </a:r>
            <a:r>
              <a:rPr lang="en-GB" sz="1300" dirty="0"/>
              <a:t> SSID: INFN-WEB with AAI credentials.</a:t>
            </a:r>
          </a:p>
        </p:txBody>
      </p:sp>
    </p:spTree>
    <p:extLst>
      <p:ext uri="{BB962C8B-B14F-4D97-AF65-F5344CB8AC3E}">
        <p14:creationId xmlns:p14="http://schemas.microsoft.com/office/powerpoint/2010/main" val="4272672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88977-13F1-BD8C-23C5-CBEBF8655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en-IT"/>
              <a:t>Welcome to LNF</a:t>
            </a:r>
          </a:p>
        </p:txBody>
      </p:sp>
      <p:graphicFrame>
        <p:nvGraphicFramePr>
          <p:cNvPr id="35" name="Content Placeholder 2">
            <a:extLst>
              <a:ext uri="{FF2B5EF4-FFF2-40B4-BE49-F238E27FC236}">
                <a16:creationId xmlns:a16="http://schemas.microsoft.com/office/drawing/2014/main" id="{FCEE06D3-CD55-9F2C-D3BD-93D9A1FACD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791768"/>
              </p:ext>
            </p:extLst>
          </p:nvPr>
        </p:nvGraphicFramePr>
        <p:xfrm>
          <a:off x="1208367" y="2297044"/>
          <a:ext cx="9085815" cy="4050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1975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erli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20961</TotalTime>
  <Words>300</Words>
  <Application>Microsoft Macintosh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Berlin</vt:lpstr>
      <vt:lpstr>Welcome to LNF</vt:lpstr>
      <vt:lpstr>Welcome to LNF</vt:lpstr>
      <vt:lpstr>Welcome to LNF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Mariachiara Mercuri</dc:creator>
  <cp:lastModifiedBy>Mariachiara Mercuri</cp:lastModifiedBy>
  <cp:revision>11</cp:revision>
  <dcterms:created xsi:type="dcterms:W3CDTF">2025-04-03T13:25:35Z</dcterms:created>
  <dcterms:modified xsi:type="dcterms:W3CDTF">2026-04-08T06:48:34Z</dcterms:modified>
</cp:coreProperties>
</file>