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88" r:id="rId2"/>
    <p:sldId id="260" r:id="rId3"/>
    <p:sldId id="271" r:id="rId4"/>
    <p:sldId id="272" r:id="rId5"/>
    <p:sldId id="290" r:id="rId6"/>
    <p:sldId id="274" r:id="rId7"/>
    <p:sldId id="275" r:id="rId8"/>
    <p:sldId id="292" r:id="rId9"/>
    <p:sldId id="276" r:id="rId10"/>
    <p:sldId id="277" r:id="rId11"/>
    <p:sldId id="278" r:id="rId12"/>
    <p:sldId id="279" r:id="rId13"/>
    <p:sldId id="280" r:id="rId14"/>
    <p:sldId id="293" r:id="rId15"/>
    <p:sldId id="294" r:id="rId16"/>
    <p:sldId id="295" r:id="rId17"/>
    <p:sldId id="289" r:id="rId18"/>
    <p:sldId id="296" r:id="rId19"/>
    <p:sldId id="297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7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6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5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3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2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1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9" algn="l" defTabSz="9143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4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4"/>
    </p:cViewPr>
  </p:sorterViewPr>
  <p:notesViewPr>
    <p:cSldViewPr>
      <p:cViewPr varScale="1">
        <p:scale>
          <a:sx n="78" d="100"/>
          <a:sy n="78" d="100"/>
        </p:scale>
        <p:origin x="-25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554B1-176F-40A1-90C8-97C74797823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D68BD-DAFF-49D7-8802-26A94BAC8C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1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7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6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5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43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2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1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9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9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3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7" indent="0">
              <a:buNone/>
              <a:defRPr sz="1800" b="1"/>
            </a:lvl3pPr>
            <a:lvl4pPr marL="1371506" indent="0">
              <a:buNone/>
              <a:defRPr sz="1600" b="1"/>
            </a:lvl4pPr>
            <a:lvl5pPr marL="1828675" indent="0">
              <a:buNone/>
              <a:defRPr sz="1600" b="1"/>
            </a:lvl5pPr>
            <a:lvl6pPr marL="2285843" indent="0">
              <a:buNone/>
              <a:defRPr sz="1600" b="1"/>
            </a:lvl6pPr>
            <a:lvl7pPr marL="2743012" indent="0">
              <a:buNone/>
              <a:defRPr sz="1600" b="1"/>
            </a:lvl7pPr>
            <a:lvl8pPr marL="3200181" indent="0">
              <a:buNone/>
              <a:defRPr sz="1600" b="1"/>
            </a:lvl8pPr>
            <a:lvl9pPr marL="36573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7" indent="0">
              <a:buNone/>
              <a:defRPr sz="1800" b="1"/>
            </a:lvl3pPr>
            <a:lvl4pPr marL="1371506" indent="0">
              <a:buNone/>
              <a:defRPr sz="1600" b="1"/>
            </a:lvl4pPr>
            <a:lvl5pPr marL="1828675" indent="0">
              <a:buNone/>
              <a:defRPr sz="1600" b="1"/>
            </a:lvl5pPr>
            <a:lvl6pPr marL="2285843" indent="0">
              <a:buNone/>
              <a:defRPr sz="1600" b="1"/>
            </a:lvl6pPr>
            <a:lvl7pPr marL="2743012" indent="0">
              <a:buNone/>
              <a:defRPr sz="1600" b="1"/>
            </a:lvl7pPr>
            <a:lvl8pPr marL="3200181" indent="0">
              <a:buNone/>
              <a:defRPr sz="1600" b="1"/>
            </a:lvl8pPr>
            <a:lvl9pPr marL="36573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4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5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9" indent="0">
              <a:buNone/>
              <a:defRPr sz="1200"/>
            </a:lvl2pPr>
            <a:lvl3pPr marL="914337" indent="0">
              <a:buNone/>
              <a:defRPr sz="1000"/>
            </a:lvl3pPr>
            <a:lvl4pPr marL="1371506" indent="0">
              <a:buNone/>
              <a:defRPr sz="900"/>
            </a:lvl4pPr>
            <a:lvl5pPr marL="1828675" indent="0">
              <a:buNone/>
              <a:defRPr sz="900"/>
            </a:lvl5pPr>
            <a:lvl6pPr marL="2285843" indent="0">
              <a:buNone/>
              <a:defRPr sz="900"/>
            </a:lvl6pPr>
            <a:lvl7pPr marL="2743012" indent="0">
              <a:buNone/>
              <a:defRPr sz="900"/>
            </a:lvl7pPr>
            <a:lvl8pPr marL="3200181" indent="0">
              <a:buNone/>
              <a:defRPr sz="900"/>
            </a:lvl8pPr>
            <a:lvl9pPr marL="36573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1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9" indent="0">
              <a:buNone/>
              <a:defRPr sz="2800"/>
            </a:lvl2pPr>
            <a:lvl3pPr marL="914337" indent="0">
              <a:buNone/>
              <a:defRPr sz="2400"/>
            </a:lvl3pPr>
            <a:lvl4pPr marL="1371506" indent="0">
              <a:buNone/>
              <a:defRPr sz="2000"/>
            </a:lvl4pPr>
            <a:lvl5pPr marL="1828675" indent="0">
              <a:buNone/>
              <a:defRPr sz="2000"/>
            </a:lvl5pPr>
            <a:lvl6pPr marL="2285843" indent="0">
              <a:buNone/>
              <a:defRPr sz="2000"/>
            </a:lvl6pPr>
            <a:lvl7pPr marL="2743012" indent="0">
              <a:buNone/>
              <a:defRPr sz="2000"/>
            </a:lvl7pPr>
            <a:lvl8pPr marL="3200181" indent="0">
              <a:buNone/>
              <a:defRPr sz="2000"/>
            </a:lvl8pPr>
            <a:lvl9pPr marL="365734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9" indent="0">
              <a:buNone/>
              <a:defRPr sz="1200"/>
            </a:lvl2pPr>
            <a:lvl3pPr marL="914337" indent="0">
              <a:buNone/>
              <a:defRPr sz="1000"/>
            </a:lvl3pPr>
            <a:lvl4pPr marL="1371506" indent="0">
              <a:buNone/>
              <a:defRPr sz="900"/>
            </a:lvl4pPr>
            <a:lvl5pPr marL="1828675" indent="0">
              <a:buNone/>
              <a:defRPr sz="900"/>
            </a:lvl5pPr>
            <a:lvl6pPr marL="2285843" indent="0">
              <a:buNone/>
              <a:defRPr sz="900"/>
            </a:lvl6pPr>
            <a:lvl7pPr marL="2743012" indent="0">
              <a:buNone/>
              <a:defRPr sz="900"/>
            </a:lvl7pPr>
            <a:lvl8pPr marL="3200181" indent="0">
              <a:buNone/>
              <a:defRPr sz="900"/>
            </a:lvl8pPr>
            <a:lvl9pPr marL="36573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4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7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33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7" indent="-342877" algn="l" defTabSz="9143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9" indent="-285730" algn="l" defTabSz="91433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2" indent="-228585" algn="l" defTabSz="9143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1" indent="-228585" algn="l" defTabSz="9143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0" indent="-228585" algn="l" defTabSz="91433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8" indent="-228585" algn="l" defTabSz="9143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7" indent="-228585" algn="l" defTabSz="9143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6" indent="-228585" algn="l" defTabSz="9143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4" indent="-228585" algn="l" defTabSz="9143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7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6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5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3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2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1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9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LAr</a:t>
            </a:r>
            <a:r>
              <a:rPr lang="en-US" dirty="0" smtClean="0"/>
              <a:t> Calorimeter Upgrades</a:t>
            </a:r>
            <a:br>
              <a:rPr lang="en-US" dirty="0" smtClean="0"/>
            </a:br>
            <a:r>
              <a:rPr lang="en-US" sz="2700" dirty="0" smtClean="0"/>
              <a:t>M. </a:t>
            </a:r>
            <a:r>
              <a:rPr lang="en-US" sz="2700" dirty="0" err="1" smtClean="0"/>
              <a:t>Citterio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on behalf of INFN Milano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971800"/>
          </a:xfrm>
        </p:spPr>
        <p:txBody>
          <a:bodyPr/>
          <a:lstStyle/>
          <a:p>
            <a:r>
              <a:rPr lang="en-US" dirty="0" smtClean="0"/>
              <a:t>Physics Motivations</a:t>
            </a:r>
          </a:p>
          <a:p>
            <a:r>
              <a:rPr lang="en-US" dirty="0" smtClean="0"/>
              <a:t>Upgrades for Phase 1</a:t>
            </a:r>
          </a:p>
          <a:p>
            <a:r>
              <a:rPr lang="en-US" dirty="0" smtClean="0"/>
              <a:t>Demonstrator for Phase 0</a:t>
            </a:r>
          </a:p>
          <a:p>
            <a:r>
              <a:rPr lang="en-US" dirty="0" smtClean="0"/>
              <a:t>Milano’s interests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" y="72390"/>
            <a:ext cx="8949690" cy="670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069800" cy="676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" y="106680"/>
            <a:ext cx="8903970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" y="24479"/>
            <a:ext cx="9063990" cy="67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96" y="68580"/>
            <a:ext cx="9057704" cy="67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9144000" cy="685684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057400" y="2209800"/>
            <a:ext cx="304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9" idx="3"/>
          </p:cNvCxnSpPr>
          <p:nvPr/>
        </p:nvCxnSpPr>
        <p:spPr>
          <a:xfrm flipV="1">
            <a:off x="1167307" y="2590800"/>
            <a:ext cx="890093" cy="1201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526268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Baseplane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7218">
            <a:off x="865102" y="991345"/>
            <a:ext cx="2982367" cy="210857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114800" cy="715961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Baseplane</a:t>
            </a:r>
            <a:r>
              <a:rPr lang="en-GB" sz="3600" dirty="0" smtClean="0"/>
              <a:t> redesign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53" y="381000"/>
            <a:ext cx="4414503" cy="25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3200400"/>
            <a:ext cx="3188657" cy="32564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3426382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aseplanes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must be re-designed to provide the new granularity to the Digital Tower Builder Board (DTBB).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the EM barrel the DTBB will have 284 channels.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Space for the DTBBs exist in the crates … FEB position shifts implemented in the new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baseplane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layout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“common”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baseplane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 all crates could be possible.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Signal integrity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a must in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baseplane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i.e. transport of low level analog signals.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baseplane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samples, together with new LSB, needed to demonstrate upgrade feasibility (Phase 0)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" y="6492878"/>
            <a:ext cx="533400" cy="365125"/>
          </a:xfrm>
          <a:prstGeom prst="rect">
            <a:avLst/>
          </a:prstGeom>
        </p:spPr>
        <p:txBody>
          <a:bodyPr lIns="79661" tIns="39830" rIns="79661" bIns="3983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EAE85-B4FB-5546-97E4-6D3878930C3B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1343" y="1740836"/>
            <a:ext cx="258070" cy="5527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88139" y="2017229"/>
            <a:ext cx="64517" cy="2072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28370" y="5105400"/>
            <a:ext cx="577263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Phase-2: - New </a:t>
            </a:r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sLAr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FE electronics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sFCAL</a:t>
            </a: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New HEC cold electronics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9477" y="3943290"/>
            <a:ext cx="490332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Phase-1: New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LAr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trigger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3703" y="2286000"/>
            <a:ext cx="5704897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Phase-0: -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/L1CALO demonstrator (1-2 crates in 	EM Barrel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Replacement of all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Voltage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 	Supplies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10280" y="273532"/>
            <a:ext cx="8228920" cy="6408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and what in ATLAS ?</a:t>
            </a:r>
            <a:endParaRPr lang="en-US" sz="4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5472"/>
            <a:ext cx="1577788" cy="56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1459"/>
            <a:ext cx="7285955" cy="2186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368" y="2971800"/>
            <a:ext cx="8839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Baseplanes</a:t>
            </a:r>
            <a:r>
              <a:rPr lang="en-US" sz="1600" dirty="0" smtClean="0"/>
              <a:t>:		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b="1" dirty="0" smtClean="0"/>
              <a:t>redesign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		</a:t>
            </a:r>
            <a:r>
              <a:rPr lang="en-US" sz="1600" b="1" dirty="0" smtClean="0">
                <a:sym typeface="Wingdings" pitchFamily="2" charset="2"/>
              </a:rPr>
              <a:t> ~ 1/3 of the production in Italy</a:t>
            </a:r>
          </a:p>
          <a:p>
            <a:r>
              <a:rPr lang="en-US" sz="1600" b="1" dirty="0">
                <a:sym typeface="Wingdings" pitchFamily="2" charset="2"/>
              </a:rPr>
              <a:t>	</a:t>
            </a:r>
            <a:r>
              <a:rPr lang="en-US" sz="1600" b="1" dirty="0" smtClean="0">
                <a:sym typeface="Wingdings" pitchFamily="2" charset="2"/>
              </a:rPr>
              <a:t>		</a:t>
            </a:r>
            <a:r>
              <a:rPr lang="en-US" sz="1600" dirty="0" smtClean="0"/>
              <a:t>[collaboration with US-BNL, JINR-</a:t>
            </a:r>
            <a:r>
              <a:rPr lang="en-US" sz="1600" dirty="0" err="1" smtClean="0"/>
              <a:t>Dubna</a:t>
            </a:r>
            <a:r>
              <a:rPr lang="en-US" sz="1600" dirty="0" smtClean="0"/>
              <a:t>, MPI-Munich, IN2P3-LAL </a:t>
            </a:r>
            <a:r>
              <a:rPr lang="en-US" sz="1600" dirty="0" err="1" smtClean="0"/>
              <a:t>Orsay</a:t>
            </a:r>
            <a:r>
              <a:rPr lang="en-US" sz="1600" dirty="0" smtClean="0"/>
              <a:t>]</a:t>
            </a:r>
          </a:p>
          <a:p>
            <a:endParaRPr lang="en-US" sz="1600" dirty="0" smtClean="0"/>
          </a:p>
          <a:p>
            <a:r>
              <a:rPr lang="en-US" sz="1600" b="1" dirty="0" smtClean="0"/>
              <a:t>Layer Summing </a:t>
            </a:r>
            <a:r>
              <a:rPr lang="en-US" sz="1600" b="1" dirty="0" smtClean="0"/>
              <a:t>Boards:</a:t>
            </a:r>
            <a:r>
              <a:rPr lang="en-US" sz="1600" b="1" dirty="0" smtClean="0"/>
              <a:t>	</a:t>
            </a:r>
            <a:r>
              <a:rPr lang="en-US" sz="1600" b="1" dirty="0" smtClean="0">
                <a:sym typeface="Wingdings" pitchFamily="2" charset="2"/>
              </a:rPr>
              <a:t></a:t>
            </a:r>
            <a:r>
              <a:rPr lang="en-US" sz="1600" b="1" dirty="0" smtClean="0"/>
              <a:t> redesign</a:t>
            </a:r>
          </a:p>
          <a:p>
            <a:r>
              <a:rPr lang="en-US" sz="1600" b="1" dirty="0" smtClean="0">
                <a:sym typeface="Wingdings" pitchFamily="2" charset="2"/>
              </a:rPr>
              <a:t>			 ~ </a:t>
            </a:r>
            <a:r>
              <a:rPr lang="en-US" sz="1600" b="1" dirty="0">
                <a:sym typeface="Wingdings" pitchFamily="2" charset="2"/>
              </a:rPr>
              <a:t>1/3 of the production in Italy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[collaboration with US-BNL, JINR-</a:t>
            </a:r>
            <a:r>
              <a:rPr lang="en-US" sz="1600" dirty="0" err="1" smtClean="0"/>
              <a:t>Dubna</a:t>
            </a:r>
            <a:r>
              <a:rPr lang="en-US" sz="1600" dirty="0" smtClean="0"/>
              <a:t>, MPI-Munich]</a:t>
            </a:r>
          </a:p>
          <a:p>
            <a:endParaRPr lang="en-US" sz="1600" dirty="0" smtClean="0"/>
          </a:p>
          <a:p>
            <a:r>
              <a:rPr lang="en-US" sz="1600" b="1" dirty="0" smtClean="0"/>
              <a:t>On-detector new </a:t>
            </a:r>
            <a:r>
              <a:rPr lang="en-US" sz="1600" b="1" dirty="0" smtClean="0"/>
              <a:t>DTBB:</a:t>
            </a:r>
            <a:r>
              <a:rPr lang="en-US" sz="1600" b="1" dirty="0" smtClean="0"/>
              <a:t>	</a:t>
            </a:r>
            <a:r>
              <a:rPr lang="en-US" sz="1600" b="1" dirty="0" smtClean="0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b="1" dirty="0" smtClean="0"/>
              <a:t>participation to development and design</a:t>
            </a:r>
            <a:endParaRPr lang="en-US" sz="1600" b="1" dirty="0"/>
          </a:p>
          <a:p>
            <a:r>
              <a:rPr lang="en-US" sz="1600" dirty="0" smtClean="0"/>
              <a:t>			[collaboration with US-BNL, CEA-</a:t>
            </a:r>
            <a:r>
              <a:rPr lang="en-US" sz="1600" dirty="0" err="1" smtClean="0"/>
              <a:t>Saclay</a:t>
            </a:r>
            <a:r>
              <a:rPr lang="en-US" sz="1600" dirty="0" smtClean="0"/>
              <a:t>, IN2P3-LAL </a:t>
            </a:r>
            <a:r>
              <a:rPr lang="en-US" sz="1600" dirty="0" err="1" smtClean="0"/>
              <a:t>Orsay</a:t>
            </a:r>
            <a:r>
              <a:rPr lang="en-US" sz="1600" dirty="0" smtClean="0"/>
              <a:t>, JINR-</a:t>
            </a:r>
            <a:r>
              <a:rPr lang="en-US" sz="1600" dirty="0" err="1" smtClean="0"/>
              <a:t>Dubna</a:t>
            </a:r>
            <a:r>
              <a:rPr lang="en-US" sz="1600" dirty="0" smtClean="0"/>
              <a:t>]</a:t>
            </a:r>
          </a:p>
          <a:p>
            <a:r>
              <a:rPr lang="en-US" sz="1600" dirty="0" smtClean="0">
                <a:sym typeface="Wingdings" pitchFamily="2" charset="2"/>
              </a:rPr>
              <a:t>				 </a:t>
            </a:r>
            <a:r>
              <a:rPr lang="en-US" sz="1600" b="1" dirty="0">
                <a:sym typeface="Wingdings" pitchFamily="2" charset="2"/>
              </a:rPr>
              <a:t>p</a:t>
            </a:r>
            <a:r>
              <a:rPr lang="en-US" sz="1600" b="1" dirty="0" smtClean="0"/>
              <a:t>ower distribution on the DTBB, </a:t>
            </a:r>
            <a:r>
              <a:rPr lang="en-US" sz="1600" b="1" dirty="0"/>
              <a:t>design and </a:t>
            </a:r>
            <a:r>
              <a:rPr lang="en-US" sz="1600" b="1" dirty="0" smtClean="0"/>
              <a:t>prototyping</a:t>
            </a:r>
          </a:p>
          <a:p>
            <a:r>
              <a:rPr lang="en-US" sz="1600" dirty="0" smtClean="0"/>
              <a:t>				(</a:t>
            </a:r>
            <a:r>
              <a:rPr lang="en-US" sz="1600" dirty="0"/>
              <a:t>POL </a:t>
            </a:r>
            <a:r>
              <a:rPr lang="en-US" sz="1600" dirty="0" smtClean="0"/>
              <a:t>instead of LVDS, extension of the </a:t>
            </a:r>
            <a:r>
              <a:rPr lang="en-US" sz="1600" dirty="0" err="1" smtClean="0"/>
              <a:t>Gruppo</a:t>
            </a:r>
            <a:r>
              <a:rPr lang="en-US" sz="1600" dirty="0" smtClean="0"/>
              <a:t> V - APOLLO 				Project)</a:t>
            </a:r>
          </a:p>
          <a:p>
            <a:r>
              <a:rPr lang="en-US" sz="1600" dirty="0" smtClean="0"/>
              <a:t>				[collaboration with US-BNL]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04800" y="36493"/>
            <a:ext cx="86106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Milano interests/ possible contributions to the upgrade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5" y="533400"/>
            <a:ext cx="7599469" cy="34349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28536" y="0"/>
            <a:ext cx="4553263" cy="5334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Cost Evaluation from </a:t>
            </a:r>
            <a:r>
              <a:rPr lang="en-GB" sz="3600" dirty="0" err="1" smtClean="0"/>
              <a:t>LoI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1295400" y="2362200"/>
            <a:ext cx="2971800" cy="304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91484"/>
              </p:ext>
            </p:extLst>
          </p:nvPr>
        </p:nvGraphicFramePr>
        <p:xfrm>
          <a:off x="152400" y="3962397"/>
          <a:ext cx="8915400" cy="2286003"/>
        </p:xfrm>
        <a:graphic>
          <a:graphicData uri="http://schemas.openxmlformats.org/drawingml/2006/table">
            <a:tbl>
              <a:tblPr/>
              <a:tblGrid>
                <a:gridCol w="1286951"/>
                <a:gridCol w="2312782"/>
                <a:gridCol w="755385"/>
                <a:gridCol w="671454"/>
                <a:gridCol w="643475"/>
                <a:gridCol w="587521"/>
                <a:gridCol w="718081"/>
                <a:gridCol w="718081"/>
                <a:gridCol w="746058"/>
                <a:gridCol w="475612"/>
              </a:tblGrid>
              <a:tr h="393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Deliverables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CORE COST (MCHF)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8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8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Baseplane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1.076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8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Baseplane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construction and assembly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0.440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0.440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8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connectors and shields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0.182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0.091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8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Front-End Electronics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0.743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8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LSB EM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0.689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0.014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0.675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8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LSB FCAL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8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HEC Preshapers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5165" marR="5165" marT="5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7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5105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Physics Motivations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724400" cy="4600804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Main focus of ATLAS Phase-1 upgrade is “trigger</a:t>
            </a:r>
            <a:r>
              <a:rPr lang="en-GB" dirty="0"/>
              <a:t> </a:t>
            </a:r>
            <a:r>
              <a:rPr lang="en-GB" dirty="0" smtClean="0"/>
              <a:t>enhancement”</a:t>
            </a:r>
          </a:p>
          <a:p>
            <a:endParaRPr lang="en-GB" dirty="0" smtClean="0"/>
          </a:p>
          <a:p>
            <a:r>
              <a:rPr lang="en-GB" dirty="0" smtClean="0"/>
              <a:t>Can the present trigger system cope with the foreseen luminosity increase?</a:t>
            </a:r>
          </a:p>
          <a:p>
            <a:endParaRPr lang="en-GB" dirty="0" smtClean="0"/>
          </a:p>
          <a:p>
            <a:r>
              <a:rPr lang="en-GB" dirty="0" smtClean="0"/>
              <a:t>Can ATLAS continues to use low-P</a:t>
            </a:r>
            <a:r>
              <a:rPr lang="en-GB" baseline="-25000" dirty="0" smtClean="0"/>
              <a:t>T</a:t>
            </a:r>
            <a:r>
              <a:rPr lang="en-GB" dirty="0" smtClean="0"/>
              <a:t> lepton thresholds keeping physics acceptance high and trigger rates under control?</a:t>
            </a:r>
          </a:p>
          <a:p>
            <a:pPr lvl="1"/>
            <a:r>
              <a:rPr lang="en-GB" dirty="0" smtClean="0"/>
              <a:t>No. We would need to raise the thresholds</a:t>
            </a:r>
          </a:p>
          <a:p>
            <a:pPr lvl="1"/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o we need to keep low-P</a:t>
            </a:r>
            <a:r>
              <a:rPr lang="en-GB" baseline="-25000" dirty="0" smtClean="0"/>
              <a:t>T</a:t>
            </a:r>
            <a:r>
              <a:rPr lang="en-GB" dirty="0" smtClean="0"/>
              <a:t> thresholds? </a:t>
            </a:r>
          </a:p>
          <a:p>
            <a:r>
              <a:rPr lang="en-GB" dirty="0" smtClean="0"/>
              <a:t>What are the physics motivations?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907536" cy="515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28600"/>
            <a:ext cx="3907536" cy="3059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71596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Requests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151588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participate effectively to the demonstrator phase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~ 15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Keuro</a:t>
            </a:r>
            <a:endParaRPr lang="en-US" sz="1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Phase 1, we could participate to part of the production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Baseplane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LSB (one of both items)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&lt; 600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Keuro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0968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76200"/>
            <a:ext cx="894397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5" y="228600"/>
            <a:ext cx="4433413" cy="320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39615"/>
            <a:ext cx="4422531" cy="703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549002" cy="3026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35271"/>
            <a:ext cx="4408967" cy="8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4800600" cy="9906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L1CALO trigger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95400"/>
            <a:ext cx="4800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current Level 1 calorimeter trigger uses: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Transverse Energy thresholds based on </a:t>
            </a:r>
            <a:r>
              <a:rPr lang="en-US" dirty="0" err="1" smtClean="0">
                <a:latin typeface="Symbol" pitchFamily="18" charset="2"/>
              </a:rPr>
              <a:t>Dh</a:t>
            </a:r>
            <a:r>
              <a:rPr lang="en-US" dirty="0" err="1" smtClean="0"/>
              <a:t>x</a:t>
            </a:r>
            <a:r>
              <a:rPr lang="en-US" dirty="0" err="1" smtClean="0">
                <a:latin typeface="Symbol" pitchFamily="18" charset="2"/>
              </a:rPr>
              <a:t>Df</a:t>
            </a:r>
            <a:r>
              <a:rPr lang="en-US" dirty="0" smtClean="0"/>
              <a:t>=0.1x 0.1 trigger towers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Lateral or Longitudinal isolation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direction or sampling level information available.</a:t>
            </a:r>
          </a:p>
          <a:p>
            <a:pPr marL="457169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present granularity trigger readout DO NOT allow for computation of lateral and longitudinal shower shapes in each sampling of the calorimeter.</a:t>
            </a:r>
          </a:p>
          <a:p>
            <a:pPr lvl="1"/>
            <a:endParaRPr lang="en-US" dirty="0" smtClean="0"/>
          </a:p>
          <a:p>
            <a:r>
              <a:rPr lang="en-GB" dirty="0" smtClean="0"/>
              <a:t>Is it possible to increase the granularity within the current FE electronics framework?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14" y="2090738"/>
            <a:ext cx="3097629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380428"/>
              </p:ext>
            </p:extLst>
          </p:nvPr>
        </p:nvGraphicFramePr>
        <p:xfrm>
          <a:off x="5210360" y="4343400"/>
          <a:ext cx="379157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4" imgW="10220325" imgH="6200775" progId="Designer.Drawing.7">
                  <p:embed/>
                </p:oleObj>
              </mc:Choice>
              <mc:Fallback>
                <p:oleObj r:id="rId4" imgW="10220325" imgH="6200775" progId="Designer.Drawing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057" t="-1743" r="-1057" b="-1743"/>
                      <a:stretch>
                        <a:fillRect/>
                      </a:stretch>
                    </p:blipFill>
                    <p:spPr bwMode="auto">
                      <a:xfrm>
                        <a:off x="5210360" y="4343400"/>
                        <a:ext cx="3791570" cy="236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4" y="25400"/>
            <a:ext cx="25908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8600" y="213562"/>
            <a:ext cx="4038600" cy="5209047"/>
            <a:chOff x="1104" y="0"/>
            <a:chExt cx="3401" cy="4132"/>
          </a:xfrm>
        </p:grpSpPr>
        <p:sp>
          <p:nvSpPr>
            <p:cNvPr id="10" name="AutoShape 5"/>
            <p:cNvSpPr>
              <a:spLocks noChangeAspect="1" noChangeArrowheads="1"/>
            </p:cNvSpPr>
            <p:nvPr/>
          </p:nvSpPr>
          <p:spPr bwMode="auto">
            <a:xfrm rot="6056423">
              <a:off x="2058" y="1206"/>
              <a:ext cx="2400" cy="1043"/>
            </a:xfrm>
            <a:custGeom>
              <a:avLst/>
              <a:gdLst>
                <a:gd name="G0" fmla="+- -4321587 0 0"/>
                <a:gd name="G1" fmla="+- -9220343 0 0"/>
                <a:gd name="G2" fmla="+- -4321587 0 -9220343"/>
                <a:gd name="G3" fmla="+- 10800 0 0"/>
                <a:gd name="G4" fmla="+- 0 0 -432158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824 0 0"/>
                <a:gd name="G9" fmla="+- 0 0 -9220343"/>
                <a:gd name="G10" fmla="+- 9824 0 2700"/>
                <a:gd name="G11" fmla="cos G10 -4321587"/>
                <a:gd name="G12" fmla="sin G10 -4321587"/>
                <a:gd name="G13" fmla="cos 13500 -4321587"/>
                <a:gd name="G14" fmla="sin 13500 -4321587"/>
                <a:gd name="G15" fmla="+- G11 10800 0"/>
                <a:gd name="G16" fmla="+- G12 10800 0"/>
                <a:gd name="G17" fmla="+- G13 10800 0"/>
                <a:gd name="G18" fmla="+- G14 10800 0"/>
                <a:gd name="G19" fmla="*/ 9824 1 2"/>
                <a:gd name="G20" fmla="+- G19 5400 0"/>
                <a:gd name="G21" fmla="cos G20 -4321587"/>
                <a:gd name="G22" fmla="sin G20 -4321587"/>
                <a:gd name="G23" fmla="+- G21 10800 0"/>
                <a:gd name="G24" fmla="+- G12 G23 G22"/>
                <a:gd name="G25" fmla="+- G22 G23 G11"/>
                <a:gd name="G26" fmla="cos 10800 -4321587"/>
                <a:gd name="G27" fmla="sin 10800 -4321587"/>
                <a:gd name="G28" fmla="cos 9824 -4321587"/>
                <a:gd name="G29" fmla="sin 9824 -432158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220343"/>
                <a:gd name="G36" fmla="sin G34 -9220343"/>
                <a:gd name="G37" fmla="+/ -9220343 -432158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824 G39"/>
                <a:gd name="G43" fmla="sin 982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312 w 21600"/>
                <a:gd name="T5" fmla="*/ 290 h 21600"/>
                <a:gd name="T6" fmla="*/ 2821 w 21600"/>
                <a:gd name="T7" fmla="*/ 4267 h 21600"/>
                <a:gd name="T8" fmla="*/ 8537 w 21600"/>
                <a:gd name="T9" fmla="*/ 1240 h 21600"/>
                <a:gd name="T10" fmla="*/ 16303 w 21600"/>
                <a:gd name="T11" fmla="*/ -1528 h 21600"/>
                <a:gd name="T12" fmla="*/ 17914 w 21600"/>
                <a:gd name="T13" fmla="*/ 2682 h 21600"/>
                <a:gd name="T14" fmla="*/ 13704 w 21600"/>
                <a:gd name="T15" fmla="*/ 429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4804" y="1829"/>
                  </a:moveTo>
                  <a:cubicBezTo>
                    <a:pt x="13544" y="1266"/>
                    <a:pt x="12180" y="976"/>
                    <a:pt x="10800" y="976"/>
                  </a:cubicBezTo>
                  <a:cubicBezTo>
                    <a:pt x="7854" y="975"/>
                    <a:pt x="5064" y="2297"/>
                    <a:pt x="3198" y="4576"/>
                  </a:cubicBezTo>
                  <a:lnTo>
                    <a:pt x="2443" y="3958"/>
                  </a:lnTo>
                  <a:cubicBezTo>
                    <a:pt x="4494" y="1452"/>
                    <a:pt x="7561" y="-1"/>
                    <a:pt x="10800" y="0"/>
                  </a:cubicBezTo>
                  <a:cubicBezTo>
                    <a:pt x="12317" y="0"/>
                    <a:pt x="13817" y="319"/>
                    <a:pt x="15202" y="938"/>
                  </a:cubicBezTo>
                  <a:lnTo>
                    <a:pt x="16303" y="-1528"/>
                  </a:lnTo>
                  <a:lnTo>
                    <a:pt x="17914" y="2682"/>
                  </a:lnTo>
                  <a:lnTo>
                    <a:pt x="13704" y="4294"/>
                  </a:lnTo>
                  <a:lnTo>
                    <a:pt x="14804" y="1829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6"/>
            <p:cNvSpPr>
              <a:spLocks noChangeAspect="1" noChangeArrowheads="1"/>
            </p:cNvSpPr>
            <p:nvPr/>
          </p:nvSpPr>
          <p:spPr bwMode="auto">
            <a:xfrm rot="7838707">
              <a:off x="1204" y="1832"/>
              <a:ext cx="2544" cy="779"/>
            </a:xfrm>
            <a:custGeom>
              <a:avLst/>
              <a:gdLst>
                <a:gd name="G0" fmla="+- -4281341 0 0"/>
                <a:gd name="G1" fmla="+- -10239586 0 0"/>
                <a:gd name="G2" fmla="+- -4281341 0 -10239586"/>
                <a:gd name="G3" fmla="+- 10800 0 0"/>
                <a:gd name="G4" fmla="+- 0 0 -428134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692 0 0"/>
                <a:gd name="G9" fmla="+- 0 0 -10239586"/>
                <a:gd name="G10" fmla="+- 9692 0 2700"/>
                <a:gd name="G11" fmla="cos G10 -4281341"/>
                <a:gd name="G12" fmla="sin G10 -4281341"/>
                <a:gd name="G13" fmla="cos 13500 -4281341"/>
                <a:gd name="G14" fmla="sin 13500 -4281341"/>
                <a:gd name="G15" fmla="+- G11 10800 0"/>
                <a:gd name="G16" fmla="+- G12 10800 0"/>
                <a:gd name="G17" fmla="+- G13 10800 0"/>
                <a:gd name="G18" fmla="+- G14 10800 0"/>
                <a:gd name="G19" fmla="*/ 9692 1 2"/>
                <a:gd name="G20" fmla="+- G19 5400 0"/>
                <a:gd name="G21" fmla="cos G20 -4281341"/>
                <a:gd name="G22" fmla="sin G20 -4281341"/>
                <a:gd name="G23" fmla="+- G21 10800 0"/>
                <a:gd name="G24" fmla="+- G12 G23 G22"/>
                <a:gd name="G25" fmla="+- G22 G23 G11"/>
                <a:gd name="G26" fmla="cos 10800 -4281341"/>
                <a:gd name="G27" fmla="sin 10800 -4281341"/>
                <a:gd name="G28" fmla="cos 9692 -4281341"/>
                <a:gd name="G29" fmla="sin 9692 -428134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239586"/>
                <a:gd name="G36" fmla="sin G34 -10239586"/>
                <a:gd name="G37" fmla="+/ -10239586 -428134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692 G39"/>
                <a:gd name="G43" fmla="sin 9692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967 w 21600"/>
                <a:gd name="T5" fmla="*/ 702 h 21600"/>
                <a:gd name="T6" fmla="*/ 1422 w 21600"/>
                <a:gd name="T7" fmla="*/ 6672 h 21600"/>
                <a:gd name="T8" fmla="*/ 7360 w 21600"/>
                <a:gd name="T9" fmla="*/ 1738 h 21600"/>
                <a:gd name="T10" fmla="*/ 16435 w 21600"/>
                <a:gd name="T11" fmla="*/ -1468 h 21600"/>
                <a:gd name="T12" fmla="*/ 18033 w 21600"/>
                <a:gd name="T13" fmla="*/ 2847 h 21600"/>
                <a:gd name="T14" fmla="*/ 13718 w 21600"/>
                <a:gd name="T15" fmla="*/ 444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4845" y="1992"/>
                  </a:moveTo>
                  <a:cubicBezTo>
                    <a:pt x="13576" y="1409"/>
                    <a:pt x="12196" y="1108"/>
                    <a:pt x="10800" y="1108"/>
                  </a:cubicBezTo>
                  <a:cubicBezTo>
                    <a:pt x="6957" y="1107"/>
                    <a:pt x="3477" y="3378"/>
                    <a:pt x="1929" y="6895"/>
                  </a:cubicBezTo>
                  <a:lnTo>
                    <a:pt x="915" y="6449"/>
                  </a:lnTo>
                  <a:cubicBezTo>
                    <a:pt x="2640" y="2529"/>
                    <a:pt x="6517" y="-1"/>
                    <a:pt x="10800" y="0"/>
                  </a:cubicBezTo>
                  <a:cubicBezTo>
                    <a:pt x="12356" y="0"/>
                    <a:pt x="13894" y="336"/>
                    <a:pt x="15308" y="985"/>
                  </a:cubicBezTo>
                  <a:lnTo>
                    <a:pt x="16435" y="-1468"/>
                  </a:lnTo>
                  <a:lnTo>
                    <a:pt x="18033" y="2847"/>
                  </a:lnTo>
                  <a:lnTo>
                    <a:pt x="13718" y="4446"/>
                  </a:lnTo>
                  <a:lnTo>
                    <a:pt x="14845" y="1992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1104" y="0"/>
            <a:ext cx="2759" cy="1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7" r:id="rId3" imgW="4109400" imgH="2950920" progId="">
                    <p:embed/>
                  </p:oleObj>
                </mc:Choice>
                <mc:Fallback>
                  <p:oleObj r:id="rId3" imgW="4109400" imgH="295092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0"/>
                          <a:ext cx="2759" cy="19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1104" y="1920"/>
            <a:ext cx="3401" cy="2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8" r:id="rId5" imgW="10053000" imgH="6544440" progId="">
                    <p:embed/>
                  </p:oleObj>
                </mc:Choice>
                <mc:Fallback>
                  <p:oleObj r:id="rId5" imgW="10053000" imgH="654444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920"/>
                          <a:ext cx="3401" cy="2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185399" y="5410200"/>
            <a:ext cx="5424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Top, </a:t>
            </a:r>
            <a:r>
              <a:rPr lang="en-GB" sz="1600" dirty="0" smtClean="0"/>
              <a:t>60 </a:t>
            </a:r>
            <a:r>
              <a:rPr lang="en-GB" sz="1600" dirty="0"/>
              <a:t>cells of one Barrel tower (distributed in 4 layers) </a:t>
            </a:r>
            <a:r>
              <a:rPr lang="en-GB" sz="1600" dirty="0" smtClean="0"/>
              <a:t>are </a:t>
            </a:r>
            <a:r>
              <a:rPr lang="en-GB" sz="1600" dirty="0"/>
              <a:t>added to build a trigger tower. </a:t>
            </a:r>
            <a:endParaRPr lang="en-GB" sz="1600" dirty="0" smtClean="0"/>
          </a:p>
          <a:p>
            <a:r>
              <a:rPr lang="en-GB" sz="1600" dirty="0" smtClean="0"/>
              <a:t>Bottom</a:t>
            </a:r>
            <a:r>
              <a:rPr lang="en-GB" sz="1600" dirty="0"/>
              <a:t>, </a:t>
            </a:r>
            <a:r>
              <a:rPr lang="en-GB" sz="1600" dirty="0" smtClean="0"/>
              <a:t>diagram </a:t>
            </a:r>
            <a:r>
              <a:rPr lang="en-GB" sz="1600" dirty="0"/>
              <a:t>of the Level-1 trigger chain, showing where these sums are implemented and </a:t>
            </a:r>
            <a:r>
              <a:rPr lang="en-GB" sz="1600" dirty="0" smtClean="0"/>
              <a:t>the </a:t>
            </a:r>
            <a:r>
              <a:rPr lang="en-GB" sz="1600" dirty="0"/>
              <a:t>TBB</a:t>
            </a:r>
            <a:endParaRPr lang="en-US" sz="1600" dirty="0"/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4628656" y="873769"/>
            <a:ext cx="4113550" cy="2860031"/>
            <a:chOff x="1110" y="4828"/>
            <a:chExt cx="8277" cy="4757"/>
          </a:xfrm>
        </p:grpSpPr>
        <p:sp>
          <p:nvSpPr>
            <p:cNvPr id="19" name="Rectangle 77"/>
            <p:cNvSpPr>
              <a:spLocks noChangeAspect="1" noChangeArrowheads="1"/>
            </p:cNvSpPr>
            <p:nvPr/>
          </p:nvSpPr>
          <p:spPr bwMode="auto">
            <a:xfrm>
              <a:off x="4321" y="4828"/>
              <a:ext cx="5066" cy="47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76"/>
            <p:cNvSpPr>
              <a:spLocks noChangeAspect="1" noChangeShapeType="1"/>
            </p:cNvSpPr>
            <p:nvPr/>
          </p:nvSpPr>
          <p:spPr bwMode="auto">
            <a:xfrm>
              <a:off x="1502" y="5793"/>
              <a:ext cx="19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75"/>
            <p:cNvSpPr>
              <a:spLocks noChangeAspect="1" noChangeShapeType="1"/>
            </p:cNvSpPr>
            <p:nvPr/>
          </p:nvSpPr>
          <p:spPr bwMode="auto">
            <a:xfrm flipV="1">
              <a:off x="1502" y="5069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4"/>
            <p:cNvSpPr>
              <a:spLocks noChangeAspect="1"/>
            </p:cNvSpPr>
            <p:nvPr/>
          </p:nvSpPr>
          <p:spPr bwMode="auto">
            <a:xfrm>
              <a:off x="1667" y="5069"/>
              <a:ext cx="1689" cy="865"/>
            </a:xfrm>
            <a:custGeom>
              <a:avLst/>
              <a:gdLst>
                <a:gd name="T0" fmla="*/ 0 w 1988"/>
                <a:gd name="T1" fmla="*/ 1018 h 1326"/>
                <a:gd name="T2" fmla="*/ 426 w 1988"/>
                <a:gd name="T3" fmla="*/ 24 h 1326"/>
                <a:gd name="T4" fmla="*/ 994 w 1988"/>
                <a:gd name="T5" fmla="*/ 1160 h 1326"/>
                <a:gd name="T6" fmla="*/ 1278 w 1988"/>
                <a:gd name="T7" fmla="*/ 1302 h 1326"/>
                <a:gd name="T8" fmla="*/ 1988 w 1988"/>
                <a:gd name="T9" fmla="*/ 1302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8" h="1326">
                  <a:moveTo>
                    <a:pt x="0" y="1018"/>
                  </a:moveTo>
                  <a:cubicBezTo>
                    <a:pt x="130" y="509"/>
                    <a:pt x="260" y="0"/>
                    <a:pt x="426" y="24"/>
                  </a:cubicBezTo>
                  <a:cubicBezTo>
                    <a:pt x="592" y="48"/>
                    <a:pt x="922" y="1026"/>
                    <a:pt x="994" y="1160"/>
                  </a:cubicBezTo>
                  <a:cubicBezTo>
                    <a:pt x="1066" y="1294"/>
                    <a:pt x="1112" y="1278"/>
                    <a:pt x="1278" y="1302"/>
                  </a:cubicBezTo>
                  <a:cubicBezTo>
                    <a:pt x="1444" y="1326"/>
                    <a:pt x="1870" y="1302"/>
                    <a:pt x="1988" y="1302"/>
                  </a:cubicBez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73"/>
            <p:cNvSpPr>
              <a:spLocks noChangeAspect="1" noChangeShapeType="1"/>
            </p:cNvSpPr>
            <p:nvPr/>
          </p:nvSpPr>
          <p:spPr bwMode="auto">
            <a:xfrm>
              <a:off x="1667" y="6637"/>
              <a:ext cx="18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72"/>
            <p:cNvSpPr>
              <a:spLocks noChangeAspect="1" noChangeShapeType="1"/>
            </p:cNvSpPr>
            <p:nvPr/>
          </p:nvSpPr>
          <p:spPr bwMode="auto">
            <a:xfrm flipV="1">
              <a:off x="1667" y="5914"/>
              <a:ext cx="0" cy="7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1"/>
            <p:cNvSpPr>
              <a:spLocks noChangeAspect="1"/>
            </p:cNvSpPr>
            <p:nvPr/>
          </p:nvSpPr>
          <p:spPr bwMode="auto">
            <a:xfrm>
              <a:off x="1686" y="6272"/>
              <a:ext cx="1734" cy="506"/>
            </a:xfrm>
            <a:custGeom>
              <a:avLst/>
              <a:gdLst>
                <a:gd name="T0" fmla="*/ 0 w 2041"/>
                <a:gd name="T1" fmla="*/ 429 h 596"/>
                <a:gd name="T2" fmla="*/ 587 w 2041"/>
                <a:gd name="T3" fmla="*/ 15 h 596"/>
                <a:gd name="T4" fmla="*/ 1398 w 2041"/>
                <a:gd name="T5" fmla="*/ 522 h 596"/>
                <a:gd name="T6" fmla="*/ 1804 w 2041"/>
                <a:gd name="T7" fmla="*/ 585 h 596"/>
                <a:gd name="T8" fmla="*/ 1944 w 2041"/>
                <a:gd name="T9" fmla="*/ 582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1" h="596">
                  <a:moveTo>
                    <a:pt x="0" y="429"/>
                  </a:moveTo>
                  <a:cubicBezTo>
                    <a:pt x="98" y="360"/>
                    <a:pt x="354" y="0"/>
                    <a:pt x="587" y="15"/>
                  </a:cubicBezTo>
                  <a:cubicBezTo>
                    <a:pt x="824" y="25"/>
                    <a:pt x="1295" y="462"/>
                    <a:pt x="1398" y="522"/>
                  </a:cubicBezTo>
                  <a:cubicBezTo>
                    <a:pt x="1501" y="582"/>
                    <a:pt x="1567" y="575"/>
                    <a:pt x="1804" y="585"/>
                  </a:cubicBezTo>
                  <a:cubicBezTo>
                    <a:pt x="2041" y="596"/>
                    <a:pt x="1915" y="583"/>
                    <a:pt x="1944" y="582"/>
                  </a:cubicBez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70"/>
            <p:cNvSpPr>
              <a:spLocks noChangeAspect="1" noChangeShapeType="1"/>
            </p:cNvSpPr>
            <p:nvPr/>
          </p:nvSpPr>
          <p:spPr bwMode="auto">
            <a:xfrm>
              <a:off x="1565" y="7482"/>
              <a:ext cx="1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69"/>
            <p:cNvSpPr>
              <a:spLocks noChangeAspect="1" noChangeShapeType="1"/>
            </p:cNvSpPr>
            <p:nvPr/>
          </p:nvSpPr>
          <p:spPr bwMode="auto">
            <a:xfrm flipV="1">
              <a:off x="1565" y="6758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8"/>
            <p:cNvSpPr>
              <a:spLocks noChangeAspect="1"/>
            </p:cNvSpPr>
            <p:nvPr/>
          </p:nvSpPr>
          <p:spPr bwMode="auto">
            <a:xfrm>
              <a:off x="1667" y="6758"/>
              <a:ext cx="1670" cy="865"/>
            </a:xfrm>
            <a:custGeom>
              <a:avLst/>
              <a:gdLst>
                <a:gd name="T0" fmla="*/ 0 w 1966"/>
                <a:gd name="T1" fmla="*/ 782 h 1018"/>
                <a:gd name="T2" fmla="*/ 274 w 1966"/>
                <a:gd name="T3" fmla="*/ 18 h 1018"/>
                <a:gd name="T4" fmla="*/ 639 w 1966"/>
                <a:gd name="T5" fmla="*/ 891 h 1018"/>
                <a:gd name="T6" fmla="*/ 822 w 1966"/>
                <a:gd name="T7" fmla="*/ 1000 h 1018"/>
                <a:gd name="T8" fmla="*/ 1966 w 1966"/>
                <a:gd name="T9" fmla="*/ 985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6" h="1018">
                  <a:moveTo>
                    <a:pt x="0" y="782"/>
                  </a:moveTo>
                  <a:cubicBezTo>
                    <a:pt x="84" y="391"/>
                    <a:pt x="167" y="0"/>
                    <a:pt x="274" y="18"/>
                  </a:cubicBezTo>
                  <a:cubicBezTo>
                    <a:pt x="381" y="37"/>
                    <a:pt x="593" y="788"/>
                    <a:pt x="639" y="891"/>
                  </a:cubicBezTo>
                  <a:cubicBezTo>
                    <a:pt x="685" y="993"/>
                    <a:pt x="715" y="981"/>
                    <a:pt x="822" y="1000"/>
                  </a:cubicBezTo>
                  <a:cubicBezTo>
                    <a:pt x="928" y="1018"/>
                    <a:pt x="1728" y="988"/>
                    <a:pt x="1966" y="985"/>
                  </a:cubicBez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67"/>
            <p:cNvSpPr>
              <a:spLocks noChangeAspect="1" noChangeShapeType="1"/>
            </p:cNvSpPr>
            <p:nvPr/>
          </p:nvSpPr>
          <p:spPr bwMode="auto">
            <a:xfrm>
              <a:off x="1632" y="8326"/>
              <a:ext cx="18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66"/>
            <p:cNvSpPr>
              <a:spLocks noChangeAspect="1" noChangeShapeType="1"/>
            </p:cNvSpPr>
            <p:nvPr/>
          </p:nvSpPr>
          <p:spPr bwMode="auto">
            <a:xfrm flipV="1">
              <a:off x="1629" y="7602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5"/>
            <p:cNvSpPr>
              <a:spLocks noChangeAspect="1"/>
            </p:cNvSpPr>
            <p:nvPr/>
          </p:nvSpPr>
          <p:spPr bwMode="auto">
            <a:xfrm>
              <a:off x="1667" y="7844"/>
              <a:ext cx="1670" cy="623"/>
            </a:xfrm>
            <a:custGeom>
              <a:avLst/>
              <a:gdLst>
                <a:gd name="T0" fmla="*/ 0 w 1966"/>
                <a:gd name="T1" fmla="*/ 564 h 734"/>
                <a:gd name="T2" fmla="*/ 517 w 1966"/>
                <a:gd name="T3" fmla="*/ 13 h 734"/>
                <a:gd name="T4" fmla="*/ 1207 w 1966"/>
                <a:gd name="T5" fmla="*/ 642 h 734"/>
                <a:gd name="T6" fmla="*/ 1552 w 1966"/>
                <a:gd name="T7" fmla="*/ 721 h 734"/>
                <a:gd name="T8" fmla="*/ 1966 w 1966"/>
                <a:gd name="T9" fmla="*/ 71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6" h="734">
                  <a:moveTo>
                    <a:pt x="0" y="564"/>
                  </a:moveTo>
                  <a:cubicBezTo>
                    <a:pt x="158" y="282"/>
                    <a:pt x="316" y="0"/>
                    <a:pt x="517" y="13"/>
                  </a:cubicBezTo>
                  <a:cubicBezTo>
                    <a:pt x="719" y="27"/>
                    <a:pt x="1120" y="568"/>
                    <a:pt x="1207" y="642"/>
                  </a:cubicBezTo>
                  <a:cubicBezTo>
                    <a:pt x="1294" y="716"/>
                    <a:pt x="1350" y="707"/>
                    <a:pt x="1552" y="721"/>
                  </a:cubicBezTo>
                  <a:cubicBezTo>
                    <a:pt x="1753" y="734"/>
                    <a:pt x="1880" y="714"/>
                    <a:pt x="1966" y="712"/>
                  </a:cubicBez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64"/>
            <p:cNvSpPr>
              <a:spLocks noChangeAspect="1" noChangeShapeType="1"/>
            </p:cNvSpPr>
            <p:nvPr/>
          </p:nvSpPr>
          <p:spPr bwMode="auto">
            <a:xfrm>
              <a:off x="4562" y="5793"/>
              <a:ext cx="18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63"/>
            <p:cNvSpPr>
              <a:spLocks noChangeAspect="1" noChangeShapeType="1"/>
            </p:cNvSpPr>
            <p:nvPr/>
          </p:nvSpPr>
          <p:spPr bwMode="auto">
            <a:xfrm flipV="1">
              <a:off x="4562" y="5069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2"/>
            <p:cNvSpPr>
              <a:spLocks noChangeAspect="1"/>
            </p:cNvSpPr>
            <p:nvPr/>
          </p:nvSpPr>
          <p:spPr bwMode="auto">
            <a:xfrm>
              <a:off x="4562" y="5069"/>
              <a:ext cx="1689" cy="865"/>
            </a:xfrm>
            <a:custGeom>
              <a:avLst/>
              <a:gdLst>
                <a:gd name="T0" fmla="*/ 0 w 1988"/>
                <a:gd name="T1" fmla="*/ 1018 h 1326"/>
                <a:gd name="T2" fmla="*/ 426 w 1988"/>
                <a:gd name="T3" fmla="*/ 24 h 1326"/>
                <a:gd name="T4" fmla="*/ 994 w 1988"/>
                <a:gd name="T5" fmla="*/ 1160 h 1326"/>
                <a:gd name="T6" fmla="*/ 1278 w 1988"/>
                <a:gd name="T7" fmla="*/ 1302 h 1326"/>
                <a:gd name="T8" fmla="*/ 1988 w 1988"/>
                <a:gd name="T9" fmla="*/ 1302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8" h="1326">
                  <a:moveTo>
                    <a:pt x="0" y="1018"/>
                  </a:moveTo>
                  <a:cubicBezTo>
                    <a:pt x="130" y="509"/>
                    <a:pt x="260" y="0"/>
                    <a:pt x="426" y="24"/>
                  </a:cubicBezTo>
                  <a:cubicBezTo>
                    <a:pt x="592" y="48"/>
                    <a:pt x="922" y="1026"/>
                    <a:pt x="994" y="1160"/>
                  </a:cubicBezTo>
                  <a:cubicBezTo>
                    <a:pt x="1066" y="1294"/>
                    <a:pt x="1112" y="1278"/>
                    <a:pt x="1278" y="1302"/>
                  </a:cubicBezTo>
                  <a:cubicBezTo>
                    <a:pt x="1444" y="1326"/>
                    <a:pt x="1870" y="1302"/>
                    <a:pt x="1988" y="1302"/>
                  </a:cubicBez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1"/>
            <p:cNvSpPr>
              <a:spLocks noChangeAspect="1" noChangeShapeType="1"/>
            </p:cNvSpPr>
            <p:nvPr/>
          </p:nvSpPr>
          <p:spPr bwMode="auto">
            <a:xfrm>
              <a:off x="4562" y="6637"/>
              <a:ext cx="18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0"/>
            <p:cNvSpPr>
              <a:spLocks noChangeAspect="1" noChangeShapeType="1"/>
            </p:cNvSpPr>
            <p:nvPr/>
          </p:nvSpPr>
          <p:spPr bwMode="auto">
            <a:xfrm flipV="1">
              <a:off x="4562" y="5914"/>
              <a:ext cx="0" cy="7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9"/>
            <p:cNvSpPr>
              <a:spLocks noChangeAspect="1"/>
            </p:cNvSpPr>
            <p:nvPr/>
          </p:nvSpPr>
          <p:spPr bwMode="auto">
            <a:xfrm>
              <a:off x="4562" y="6396"/>
              <a:ext cx="1689" cy="382"/>
            </a:xfrm>
            <a:custGeom>
              <a:avLst/>
              <a:gdLst>
                <a:gd name="T0" fmla="*/ 0 w 1988"/>
                <a:gd name="T1" fmla="*/ 1018 h 1326"/>
                <a:gd name="T2" fmla="*/ 426 w 1988"/>
                <a:gd name="T3" fmla="*/ 24 h 1326"/>
                <a:gd name="T4" fmla="*/ 994 w 1988"/>
                <a:gd name="T5" fmla="*/ 1160 h 1326"/>
                <a:gd name="T6" fmla="*/ 1278 w 1988"/>
                <a:gd name="T7" fmla="*/ 1302 h 1326"/>
                <a:gd name="T8" fmla="*/ 1988 w 1988"/>
                <a:gd name="T9" fmla="*/ 1302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8" h="1326">
                  <a:moveTo>
                    <a:pt x="0" y="1018"/>
                  </a:moveTo>
                  <a:cubicBezTo>
                    <a:pt x="130" y="509"/>
                    <a:pt x="260" y="0"/>
                    <a:pt x="426" y="24"/>
                  </a:cubicBezTo>
                  <a:cubicBezTo>
                    <a:pt x="592" y="48"/>
                    <a:pt x="922" y="1026"/>
                    <a:pt x="994" y="1160"/>
                  </a:cubicBezTo>
                  <a:cubicBezTo>
                    <a:pt x="1066" y="1294"/>
                    <a:pt x="1112" y="1278"/>
                    <a:pt x="1278" y="1302"/>
                  </a:cubicBezTo>
                  <a:cubicBezTo>
                    <a:pt x="1444" y="1326"/>
                    <a:pt x="1870" y="1302"/>
                    <a:pt x="1988" y="1302"/>
                  </a:cubicBez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58"/>
            <p:cNvSpPr>
              <a:spLocks noChangeAspect="1" noChangeShapeType="1"/>
            </p:cNvSpPr>
            <p:nvPr/>
          </p:nvSpPr>
          <p:spPr bwMode="auto">
            <a:xfrm>
              <a:off x="4562" y="7482"/>
              <a:ext cx="18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57"/>
            <p:cNvSpPr>
              <a:spLocks noChangeAspect="1" noChangeShapeType="1"/>
            </p:cNvSpPr>
            <p:nvPr/>
          </p:nvSpPr>
          <p:spPr bwMode="auto">
            <a:xfrm flipV="1">
              <a:off x="4562" y="6758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6"/>
            <p:cNvSpPr>
              <a:spLocks noChangeAspect="1"/>
            </p:cNvSpPr>
            <p:nvPr/>
          </p:nvSpPr>
          <p:spPr bwMode="auto">
            <a:xfrm>
              <a:off x="4562" y="6999"/>
              <a:ext cx="1689" cy="624"/>
            </a:xfrm>
            <a:custGeom>
              <a:avLst/>
              <a:gdLst>
                <a:gd name="T0" fmla="*/ 0 w 1988"/>
                <a:gd name="T1" fmla="*/ 1018 h 1326"/>
                <a:gd name="T2" fmla="*/ 426 w 1988"/>
                <a:gd name="T3" fmla="*/ 24 h 1326"/>
                <a:gd name="T4" fmla="*/ 994 w 1988"/>
                <a:gd name="T5" fmla="*/ 1160 h 1326"/>
                <a:gd name="T6" fmla="*/ 1278 w 1988"/>
                <a:gd name="T7" fmla="*/ 1302 h 1326"/>
                <a:gd name="T8" fmla="*/ 1988 w 1988"/>
                <a:gd name="T9" fmla="*/ 1302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8" h="1326">
                  <a:moveTo>
                    <a:pt x="0" y="1018"/>
                  </a:moveTo>
                  <a:cubicBezTo>
                    <a:pt x="130" y="509"/>
                    <a:pt x="260" y="0"/>
                    <a:pt x="426" y="24"/>
                  </a:cubicBezTo>
                  <a:cubicBezTo>
                    <a:pt x="592" y="48"/>
                    <a:pt x="922" y="1026"/>
                    <a:pt x="994" y="1160"/>
                  </a:cubicBezTo>
                  <a:cubicBezTo>
                    <a:pt x="1066" y="1294"/>
                    <a:pt x="1112" y="1278"/>
                    <a:pt x="1278" y="1302"/>
                  </a:cubicBezTo>
                  <a:cubicBezTo>
                    <a:pt x="1444" y="1326"/>
                    <a:pt x="1870" y="1302"/>
                    <a:pt x="1988" y="1302"/>
                  </a:cubicBez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55"/>
            <p:cNvSpPr>
              <a:spLocks noChangeAspect="1" noChangeShapeType="1"/>
            </p:cNvSpPr>
            <p:nvPr/>
          </p:nvSpPr>
          <p:spPr bwMode="auto">
            <a:xfrm>
              <a:off x="4562" y="8326"/>
              <a:ext cx="18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54"/>
            <p:cNvSpPr>
              <a:spLocks noChangeAspect="1" noChangeShapeType="1"/>
            </p:cNvSpPr>
            <p:nvPr/>
          </p:nvSpPr>
          <p:spPr bwMode="auto">
            <a:xfrm flipV="1">
              <a:off x="4562" y="7602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3"/>
            <p:cNvSpPr>
              <a:spLocks noChangeAspect="1"/>
            </p:cNvSpPr>
            <p:nvPr/>
          </p:nvSpPr>
          <p:spPr bwMode="auto">
            <a:xfrm>
              <a:off x="4562" y="7602"/>
              <a:ext cx="1689" cy="865"/>
            </a:xfrm>
            <a:custGeom>
              <a:avLst/>
              <a:gdLst>
                <a:gd name="T0" fmla="*/ 0 w 1988"/>
                <a:gd name="T1" fmla="*/ 1018 h 1326"/>
                <a:gd name="T2" fmla="*/ 426 w 1988"/>
                <a:gd name="T3" fmla="*/ 24 h 1326"/>
                <a:gd name="T4" fmla="*/ 994 w 1988"/>
                <a:gd name="T5" fmla="*/ 1160 h 1326"/>
                <a:gd name="T6" fmla="*/ 1278 w 1988"/>
                <a:gd name="T7" fmla="*/ 1302 h 1326"/>
                <a:gd name="T8" fmla="*/ 1988 w 1988"/>
                <a:gd name="T9" fmla="*/ 1302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8" h="1326">
                  <a:moveTo>
                    <a:pt x="0" y="1018"/>
                  </a:moveTo>
                  <a:cubicBezTo>
                    <a:pt x="130" y="509"/>
                    <a:pt x="260" y="0"/>
                    <a:pt x="426" y="24"/>
                  </a:cubicBezTo>
                  <a:cubicBezTo>
                    <a:pt x="592" y="48"/>
                    <a:pt x="922" y="1026"/>
                    <a:pt x="994" y="1160"/>
                  </a:cubicBezTo>
                  <a:cubicBezTo>
                    <a:pt x="1066" y="1294"/>
                    <a:pt x="1112" y="1278"/>
                    <a:pt x="1278" y="1302"/>
                  </a:cubicBezTo>
                  <a:cubicBezTo>
                    <a:pt x="1444" y="1326"/>
                    <a:pt x="1870" y="1302"/>
                    <a:pt x="1988" y="1302"/>
                  </a:cubicBez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52"/>
            <p:cNvSpPr>
              <a:spLocks noChangeAspect="1" noChangeShapeType="1"/>
            </p:cNvSpPr>
            <p:nvPr/>
          </p:nvSpPr>
          <p:spPr bwMode="auto">
            <a:xfrm>
              <a:off x="7457" y="7723"/>
              <a:ext cx="18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51"/>
            <p:cNvSpPr>
              <a:spLocks noChangeAspect="1" noChangeShapeType="1"/>
            </p:cNvSpPr>
            <p:nvPr/>
          </p:nvSpPr>
          <p:spPr bwMode="auto">
            <a:xfrm flipV="1">
              <a:off x="7457" y="5672"/>
              <a:ext cx="0" cy="2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"/>
            <p:cNvSpPr>
              <a:spLocks noChangeAspect="1"/>
            </p:cNvSpPr>
            <p:nvPr/>
          </p:nvSpPr>
          <p:spPr bwMode="auto">
            <a:xfrm>
              <a:off x="7457" y="5672"/>
              <a:ext cx="1689" cy="2192"/>
            </a:xfrm>
            <a:custGeom>
              <a:avLst/>
              <a:gdLst>
                <a:gd name="T0" fmla="*/ 0 w 1988"/>
                <a:gd name="T1" fmla="*/ 1018 h 1326"/>
                <a:gd name="T2" fmla="*/ 426 w 1988"/>
                <a:gd name="T3" fmla="*/ 24 h 1326"/>
                <a:gd name="T4" fmla="*/ 994 w 1988"/>
                <a:gd name="T5" fmla="*/ 1160 h 1326"/>
                <a:gd name="T6" fmla="*/ 1278 w 1988"/>
                <a:gd name="T7" fmla="*/ 1302 h 1326"/>
                <a:gd name="T8" fmla="*/ 1988 w 1988"/>
                <a:gd name="T9" fmla="*/ 1302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8" h="1326">
                  <a:moveTo>
                    <a:pt x="0" y="1018"/>
                  </a:moveTo>
                  <a:cubicBezTo>
                    <a:pt x="130" y="509"/>
                    <a:pt x="260" y="0"/>
                    <a:pt x="426" y="24"/>
                  </a:cubicBezTo>
                  <a:cubicBezTo>
                    <a:pt x="592" y="48"/>
                    <a:pt x="922" y="1026"/>
                    <a:pt x="994" y="1160"/>
                  </a:cubicBezTo>
                  <a:cubicBezTo>
                    <a:pt x="1066" y="1294"/>
                    <a:pt x="1112" y="1278"/>
                    <a:pt x="1278" y="1302"/>
                  </a:cubicBezTo>
                  <a:cubicBezTo>
                    <a:pt x="1444" y="1326"/>
                    <a:pt x="1870" y="1302"/>
                    <a:pt x="1988" y="1302"/>
                  </a:cubicBez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9"/>
            <p:cNvSpPr>
              <a:spLocks noChangeAspect="1" noChangeShapeType="1"/>
            </p:cNvSpPr>
            <p:nvPr/>
          </p:nvSpPr>
          <p:spPr bwMode="auto">
            <a:xfrm flipV="1">
              <a:off x="2029" y="5069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Aspect="1" noChangeShapeType="1"/>
            </p:cNvSpPr>
            <p:nvPr/>
          </p:nvSpPr>
          <p:spPr bwMode="auto">
            <a:xfrm flipV="1">
              <a:off x="2150" y="5914"/>
              <a:ext cx="0" cy="7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Aspect="1" noChangeShapeType="1"/>
            </p:cNvSpPr>
            <p:nvPr/>
          </p:nvSpPr>
          <p:spPr bwMode="auto">
            <a:xfrm flipV="1">
              <a:off x="1896" y="6758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Aspect="1" noChangeShapeType="1"/>
            </p:cNvSpPr>
            <p:nvPr/>
          </p:nvSpPr>
          <p:spPr bwMode="auto">
            <a:xfrm flipV="1">
              <a:off x="2099" y="7602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5"/>
            <p:cNvSpPr>
              <a:spLocks noChangeAspect="1" noChangeShapeType="1"/>
            </p:cNvSpPr>
            <p:nvPr/>
          </p:nvSpPr>
          <p:spPr bwMode="auto">
            <a:xfrm flipV="1">
              <a:off x="4924" y="5069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4"/>
            <p:cNvSpPr>
              <a:spLocks noChangeAspect="1" noChangeShapeType="1"/>
            </p:cNvSpPr>
            <p:nvPr/>
          </p:nvSpPr>
          <p:spPr bwMode="auto">
            <a:xfrm flipV="1">
              <a:off x="4924" y="5914"/>
              <a:ext cx="0" cy="7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3"/>
            <p:cNvSpPr>
              <a:spLocks noChangeAspect="1" noChangeShapeType="1"/>
            </p:cNvSpPr>
            <p:nvPr/>
          </p:nvSpPr>
          <p:spPr bwMode="auto">
            <a:xfrm flipV="1">
              <a:off x="4924" y="6758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2"/>
            <p:cNvSpPr>
              <a:spLocks noChangeAspect="1" noChangeShapeType="1"/>
            </p:cNvSpPr>
            <p:nvPr/>
          </p:nvSpPr>
          <p:spPr bwMode="auto">
            <a:xfrm flipV="1">
              <a:off x="4924" y="7602"/>
              <a:ext cx="0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41"/>
            <p:cNvSpPr>
              <a:spLocks noChangeAspect="1" noChangeShapeType="1"/>
            </p:cNvSpPr>
            <p:nvPr/>
          </p:nvSpPr>
          <p:spPr bwMode="auto">
            <a:xfrm flipV="1">
              <a:off x="7819" y="5672"/>
              <a:ext cx="0" cy="2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40"/>
            <p:cNvSpPr>
              <a:spLocks noChangeAspect="1" noChangeShapeType="1"/>
            </p:cNvSpPr>
            <p:nvPr/>
          </p:nvSpPr>
          <p:spPr bwMode="auto">
            <a:xfrm flipV="1">
              <a:off x="1961" y="8447"/>
              <a:ext cx="0" cy="33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39"/>
            <p:cNvSpPr>
              <a:spLocks noChangeAspect="1" noChangeShapeType="1"/>
            </p:cNvSpPr>
            <p:nvPr/>
          </p:nvSpPr>
          <p:spPr bwMode="auto">
            <a:xfrm flipV="1">
              <a:off x="2089" y="8447"/>
              <a:ext cx="0" cy="33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8"/>
            <p:cNvSpPr>
              <a:spLocks noChangeAspect="1" noChangeShapeType="1"/>
            </p:cNvSpPr>
            <p:nvPr/>
          </p:nvSpPr>
          <p:spPr bwMode="auto">
            <a:xfrm flipV="1">
              <a:off x="4924" y="8447"/>
              <a:ext cx="0" cy="3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Text Box 37"/>
            <p:cNvSpPr txBox="1">
              <a:spLocks noChangeAspect="1" noChangeArrowheads="1"/>
            </p:cNvSpPr>
            <p:nvPr/>
          </p:nvSpPr>
          <p:spPr bwMode="auto">
            <a:xfrm>
              <a:off x="2632" y="5094"/>
              <a:ext cx="73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36"/>
            <p:cNvSpPr txBox="1">
              <a:spLocks noChangeAspect="1" noChangeArrowheads="1"/>
            </p:cNvSpPr>
            <p:nvPr/>
          </p:nvSpPr>
          <p:spPr bwMode="auto">
            <a:xfrm>
              <a:off x="2632" y="6155"/>
              <a:ext cx="73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35"/>
            <p:cNvSpPr txBox="1">
              <a:spLocks noChangeAspect="1" noChangeArrowheads="1"/>
            </p:cNvSpPr>
            <p:nvPr/>
          </p:nvSpPr>
          <p:spPr bwMode="auto">
            <a:xfrm>
              <a:off x="2632" y="6973"/>
              <a:ext cx="73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34"/>
            <p:cNvSpPr txBox="1">
              <a:spLocks noChangeAspect="1" noChangeArrowheads="1"/>
            </p:cNvSpPr>
            <p:nvPr/>
          </p:nvSpPr>
          <p:spPr bwMode="auto">
            <a:xfrm>
              <a:off x="2632" y="7844"/>
              <a:ext cx="73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 Box 33"/>
            <p:cNvSpPr txBox="1">
              <a:spLocks noChangeAspect="1" noChangeArrowheads="1"/>
            </p:cNvSpPr>
            <p:nvPr/>
          </p:nvSpPr>
          <p:spPr bwMode="auto">
            <a:xfrm>
              <a:off x="5527" y="6852"/>
              <a:ext cx="739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AutoShape 32"/>
            <p:cNvSpPr>
              <a:spLocks noChangeAspect="1" noChangeArrowheads="1"/>
            </p:cNvSpPr>
            <p:nvPr/>
          </p:nvSpPr>
          <p:spPr bwMode="auto">
            <a:xfrm>
              <a:off x="3718" y="6879"/>
              <a:ext cx="482" cy="241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15875">
              <a:solidFill>
                <a:srgbClr val="3399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AutoShape 31"/>
            <p:cNvSpPr>
              <a:spLocks noChangeAspect="1" noChangeArrowheads="1"/>
            </p:cNvSpPr>
            <p:nvPr/>
          </p:nvSpPr>
          <p:spPr bwMode="auto">
            <a:xfrm>
              <a:off x="6613" y="6879"/>
              <a:ext cx="482" cy="241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15875">
              <a:solidFill>
                <a:srgbClr val="3399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 Box 30"/>
            <p:cNvSpPr txBox="1">
              <a:spLocks noChangeAspect="1" noChangeArrowheads="1"/>
            </p:cNvSpPr>
            <p:nvPr/>
          </p:nvSpPr>
          <p:spPr bwMode="auto">
            <a:xfrm>
              <a:off x="1185" y="4949"/>
              <a:ext cx="241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 Box 29"/>
            <p:cNvSpPr txBox="1">
              <a:spLocks noChangeAspect="1" noChangeArrowheads="1"/>
            </p:cNvSpPr>
            <p:nvPr/>
          </p:nvSpPr>
          <p:spPr bwMode="auto">
            <a:xfrm>
              <a:off x="1185" y="5793"/>
              <a:ext cx="241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 Box 28"/>
            <p:cNvSpPr txBox="1">
              <a:spLocks noChangeAspect="1" noChangeArrowheads="1"/>
            </p:cNvSpPr>
            <p:nvPr/>
          </p:nvSpPr>
          <p:spPr bwMode="auto">
            <a:xfrm>
              <a:off x="1185" y="6637"/>
              <a:ext cx="241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 Box 27"/>
            <p:cNvSpPr txBox="1">
              <a:spLocks noChangeAspect="1" noChangeArrowheads="1"/>
            </p:cNvSpPr>
            <p:nvPr/>
          </p:nvSpPr>
          <p:spPr bwMode="auto">
            <a:xfrm>
              <a:off x="1185" y="7482"/>
              <a:ext cx="241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 Box 26"/>
            <p:cNvSpPr txBox="1">
              <a:spLocks noChangeAspect="1" noChangeArrowheads="1"/>
            </p:cNvSpPr>
            <p:nvPr/>
          </p:nvSpPr>
          <p:spPr bwMode="auto">
            <a:xfrm>
              <a:off x="6484" y="9223"/>
              <a:ext cx="2823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 Box 25"/>
            <p:cNvSpPr txBox="1">
              <a:spLocks noChangeAspect="1" noChangeArrowheads="1"/>
            </p:cNvSpPr>
            <p:nvPr/>
          </p:nvSpPr>
          <p:spPr bwMode="auto">
            <a:xfrm>
              <a:off x="3416" y="7187"/>
              <a:ext cx="1096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 Box 24"/>
            <p:cNvSpPr txBox="1">
              <a:spLocks noChangeAspect="1" noChangeArrowheads="1"/>
            </p:cNvSpPr>
            <p:nvPr/>
          </p:nvSpPr>
          <p:spPr bwMode="auto">
            <a:xfrm>
              <a:off x="6309" y="7200"/>
              <a:ext cx="1095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23"/>
            <p:cNvSpPr>
              <a:spLocks noChangeAspect="1"/>
            </p:cNvSpPr>
            <p:nvPr/>
          </p:nvSpPr>
          <p:spPr bwMode="auto">
            <a:xfrm>
              <a:off x="1505" y="5734"/>
              <a:ext cx="163" cy="59"/>
            </a:xfrm>
            <a:custGeom>
              <a:avLst/>
              <a:gdLst>
                <a:gd name="T0" fmla="*/ 0 w 192"/>
                <a:gd name="T1" fmla="*/ 69 h 69"/>
                <a:gd name="T2" fmla="*/ 174 w 192"/>
                <a:gd name="T3" fmla="*/ 66 h 69"/>
                <a:gd name="T4" fmla="*/ 192 w 192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69">
                  <a:moveTo>
                    <a:pt x="0" y="69"/>
                  </a:moveTo>
                  <a:lnTo>
                    <a:pt x="174" y="66"/>
                  </a:lnTo>
                  <a:lnTo>
                    <a:pt x="192" y="0"/>
                  </a:ln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2"/>
            <p:cNvSpPr>
              <a:spLocks noChangeAspect="1"/>
            </p:cNvSpPr>
            <p:nvPr/>
          </p:nvSpPr>
          <p:spPr bwMode="auto">
            <a:xfrm>
              <a:off x="1566" y="7427"/>
              <a:ext cx="102" cy="53"/>
            </a:xfrm>
            <a:custGeom>
              <a:avLst/>
              <a:gdLst>
                <a:gd name="T0" fmla="*/ 0 w 120"/>
                <a:gd name="T1" fmla="*/ 63 h 63"/>
                <a:gd name="T2" fmla="*/ 105 w 120"/>
                <a:gd name="T3" fmla="*/ 63 h 63"/>
                <a:gd name="T4" fmla="*/ 120 w 120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63">
                  <a:moveTo>
                    <a:pt x="0" y="63"/>
                  </a:moveTo>
                  <a:lnTo>
                    <a:pt x="105" y="63"/>
                  </a:lnTo>
                  <a:lnTo>
                    <a:pt x="120" y="0"/>
                  </a:ln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1"/>
            <p:cNvSpPr>
              <a:spLocks noChangeAspect="1"/>
            </p:cNvSpPr>
            <p:nvPr/>
          </p:nvSpPr>
          <p:spPr bwMode="auto">
            <a:xfrm>
              <a:off x="1630" y="8324"/>
              <a:ext cx="38" cy="2"/>
            </a:xfrm>
            <a:custGeom>
              <a:avLst/>
              <a:gdLst>
                <a:gd name="T0" fmla="*/ 0 w 45"/>
                <a:gd name="T1" fmla="*/ 0 h 3"/>
                <a:gd name="T2" fmla="*/ 45 w 45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3">
                  <a:moveTo>
                    <a:pt x="0" y="0"/>
                  </a:moveTo>
                  <a:lnTo>
                    <a:pt x="45" y="3"/>
                  </a:ln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 Box 20"/>
            <p:cNvSpPr txBox="1">
              <a:spLocks noChangeAspect="1" noChangeArrowheads="1"/>
            </p:cNvSpPr>
            <p:nvPr/>
          </p:nvSpPr>
          <p:spPr bwMode="auto">
            <a:xfrm>
              <a:off x="1944" y="8812"/>
              <a:ext cx="1599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7" name="Group 17"/>
            <p:cNvGrpSpPr>
              <a:grpSpLocks noChangeAspect="1"/>
            </p:cNvGrpSpPr>
            <p:nvPr/>
          </p:nvGrpSpPr>
          <p:grpSpPr bwMode="auto">
            <a:xfrm>
              <a:off x="1553" y="8449"/>
              <a:ext cx="128" cy="737"/>
              <a:chOff x="1632" y="9568"/>
              <a:chExt cx="150" cy="390"/>
            </a:xfrm>
          </p:grpSpPr>
          <p:sp>
            <p:nvSpPr>
              <p:cNvPr id="82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1632" y="9568"/>
                <a:ext cx="0" cy="39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1782" y="9568"/>
                <a:ext cx="0" cy="39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8" name="Text Box 16"/>
            <p:cNvSpPr txBox="1">
              <a:spLocks noChangeAspect="1" noChangeArrowheads="1"/>
            </p:cNvSpPr>
            <p:nvPr/>
          </p:nvSpPr>
          <p:spPr bwMode="auto">
            <a:xfrm>
              <a:off x="1536" y="9220"/>
              <a:ext cx="15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Line 15"/>
            <p:cNvSpPr>
              <a:spLocks noChangeAspect="1" noChangeShapeType="1"/>
            </p:cNvSpPr>
            <p:nvPr/>
          </p:nvSpPr>
          <p:spPr bwMode="auto">
            <a:xfrm flipV="1">
              <a:off x="4567" y="8434"/>
              <a:ext cx="0" cy="3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4"/>
            <p:cNvSpPr>
              <a:spLocks noChangeAspect="1" noChangeArrowheads="1"/>
            </p:cNvSpPr>
            <p:nvPr/>
          </p:nvSpPr>
          <p:spPr bwMode="auto">
            <a:xfrm>
              <a:off x="1110" y="4828"/>
              <a:ext cx="2505" cy="47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Text Box 13"/>
            <p:cNvSpPr txBox="1">
              <a:spLocks noChangeAspect="1" noChangeArrowheads="1"/>
            </p:cNvSpPr>
            <p:nvPr/>
          </p:nvSpPr>
          <p:spPr bwMode="auto">
            <a:xfrm>
              <a:off x="2624" y="9223"/>
              <a:ext cx="91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4" name="Rectangle 94"/>
          <p:cNvSpPr>
            <a:spLocks noChangeArrowheads="1"/>
          </p:cNvSpPr>
          <p:nvPr/>
        </p:nvSpPr>
        <p:spPr bwMode="auto">
          <a:xfrm>
            <a:off x="2832100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431449" y="3934361"/>
            <a:ext cx="34839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Schematic diagram showing the functions of the TBB. Inputs signals have different delay, peaking time and gain values. TBB compensates </a:t>
            </a:r>
            <a:r>
              <a:rPr lang="en-GB" sz="1600" dirty="0" smtClean="0"/>
              <a:t>the signal before adding them</a:t>
            </a:r>
            <a:endParaRPr lang="en-US" sz="1600" dirty="0"/>
          </a:p>
        </p:txBody>
      </p:sp>
      <p:sp>
        <p:nvSpPr>
          <p:cNvPr id="86" name="Title 3"/>
          <p:cNvSpPr>
            <a:spLocks noGrp="1"/>
          </p:cNvSpPr>
          <p:nvPr>
            <p:ph type="title"/>
          </p:nvPr>
        </p:nvSpPr>
        <p:spPr>
          <a:xfrm>
            <a:off x="3733800" y="43095"/>
            <a:ext cx="5334000" cy="642705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Tower formation and TBB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31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953000" cy="71596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E.g. in the middle layer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953000" cy="5410200"/>
          </a:xfrm>
        </p:spPr>
        <p:txBody>
          <a:bodyPr>
            <a:normAutofit fontScale="85000" lnSpcReduction="20000"/>
          </a:bodyPr>
          <a:lstStyle/>
          <a:p>
            <a:r>
              <a:rPr lang="en-GB" sz="2600" dirty="0" smtClean="0"/>
              <a:t>In the FEB cells are summed to go from 16 read-out middle cells to 1 trigger tower.</a:t>
            </a:r>
          </a:p>
          <a:p>
            <a:endParaRPr lang="en-GB" sz="2600" dirty="0" smtClean="0"/>
          </a:p>
          <a:p>
            <a:r>
              <a:rPr lang="en-GB" sz="2600" dirty="0" smtClean="0"/>
              <a:t>Sums are performed in two stages:</a:t>
            </a:r>
          </a:p>
          <a:p>
            <a:endParaRPr lang="en-GB" sz="2600" dirty="0" smtClean="0"/>
          </a:p>
          <a:p>
            <a:pPr lvl="1"/>
            <a:r>
              <a:rPr lang="en-GB" sz="2600" dirty="0" smtClean="0"/>
              <a:t>Shaper ASIC: </a:t>
            </a:r>
            <a:r>
              <a:rPr lang="en-US" sz="2600" dirty="0" smtClean="0"/>
              <a:t>sums the output of 4 preamps with gain selectable (sum in </a:t>
            </a:r>
            <a:r>
              <a:rPr lang="en-US" sz="2600" dirty="0" smtClean="0">
                <a:latin typeface="Symbol" pitchFamily="18" charset="2"/>
              </a:rPr>
              <a:t>f)</a:t>
            </a:r>
            <a:r>
              <a:rPr lang="en-US" sz="2600" dirty="0" smtClean="0"/>
              <a:t>. The last stage of the linear mixer is a CR-RC shaper. </a:t>
            </a:r>
          </a:p>
          <a:p>
            <a:pPr lvl="1">
              <a:buFont typeface="Wingdings" pitchFamily="2" charset="2"/>
              <a:buChar char="à"/>
            </a:pPr>
            <a:r>
              <a:rPr lang="en-US" sz="2600" dirty="0" smtClean="0">
                <a:solidFill>
                  <a:srgbClr val="FF0000"/>
                </a:solidFill>
              </a:rPr>
              <a:t>Cannot be changed without a complete FEB redesign. </a:t>
            </a:r>
          </a:p>
          <a:p>
            <a:pPr marL="457169" lvl="1" indent="0"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lvl="1"/>
            <a:r>
              <a:rPr lang="en-US" sz="2600" dirty="0" smtClean="0"/>
              <a:t>Layer sum boards (LSB), which are pluggable daughter cards, 2 on each FEB, to provide analog sum signals (in </a:t>
            </a:r>
            <a:r>
              <a:rPr lang="en-US" sz="2600" dirty="0" smtClean="0">
                <a:latin typeface="Symbol" pitchFamily="18" charset="2"/>
              </a:rPr>
              <a:t>h</a:t>
            </a:r>
            <a:r>
              <a:rPr lang="en-US" sz="2600" dirty="0" smtClean="0"/>
              <a:t>) for first stage sums. </a:t>
            </a:r>
            <a:r>
              <a:rPr lang="en-US" sz="2600" b="1" dirty="0" smtClean="0">
                <a:solidFill>
                  <a:srgbClr val="0070C0"/>
                </a:solidFill>
              </a:rPr>
              <a:t>Can be replaced.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Italia - Milano</a:t>
            </a:r>
            <a:endParaRPr lang="en-US"/>
          </a:p>
        </p:txBody>
      </p:sp>
      <p:pic>
        <p:nvPicPr>
          <p:cNvPr id="7" name="Picture 22" descr="FEBv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6750"/>
          <a:stretch>
            <a:fillRect/>
          </a:stretch>
        </p:blipFill>
        <p:spPr>
          <a:xfrm>
            <a:off x="5181600" y="152400"/>
            <a:ext cx="3879949" cy="3517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8051" y="4488852"/>
            <a:ext cx="2667000" cy="161409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362200" y="2209800"/>
            <a:ext cx="2895600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257800" y="1981200"/>
            <a:ext cx="3581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05200" y="2895602"/>
            <a:ext cx="3429000" cy="20573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10400" y="3124201"/>
            <a:ext cx="0" cy="8381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</TotalTime>
  <Words>678</Words>
  <Application>Microsoft Office PowerPoint</Application>
  <PresentationFormat>On-screen Show (4:3)</PresentationFormat>
  <Paragraphs>186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Designer.Drawing.7</vt:lpstr>
      <vt:lpstr>LAr Calorimeter Upgrades M. Citterio on behalf of INFN Milano</vt:lpstr>
      <vt:lpstr>Physics Motivations</vt:lpstr>
      <vt:lpstr>PowerPoint Presentation</vt:lpstr>
      <vt:lpstr>PowerPoint Presentation</vt:lpstr>
      <vt:lpstr>PowerPoint Presentation</vt:lpstr>
      <vt:lpstr>L1CALO trigger</vt:lpstr>
      <vt:lpstr>PowerPoint Presentation</vt:lpstr>
      <vt:lpstr>Tower formation and TBB</vt:lpstr>
      <vt:lpstr>E.g. in the middle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Baseplane redesign</vt:lpstr>
      <vt:lpstr>When and what in ATLAS ?</vt:lpstr>
      <vt:lpstr>PowerPoint Presentation</vt:lpstr>
      <vt:lpstr>Cost Evaluation from LoI</vt:lpstr>
      <vt:lpstr>Requests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tarta</dc:creator>
  <cp:lastModifiedBy>Mauro</cp:lastModifiedBy>
  <cp:revision>76</cp:revision>
  <dcterms:created xsi:type="dcterms:W3CDTF">2006-08-16T00:00:00Z</dcterms:created>
  <dcterms:modified xsi:type="dcterms:W3CDTF">2012-05-17T08:07:43Z</dcterms:modified>
</cp:coreProperties>
</file>