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97" r:id="rId6"/>
    <p:sldId id="270" r:id="rId7"/>
    <p:sldId id="271" r:id="rId8"/>
    <p:sldId id="273" r:id="rId9"/>
    <p:sldId id="274" r:id="rId10"/>
    <p:sldId id="298" r:id="rId11"/>
    <p:sldId id="275" r:id="rId12"/>
    <p:sldId id="276" r:id="rId13"/>
    <p:sldId id="282" r:id="rId14"/>
    <p:sldId id="277" r:id="rId15"/>
    <p:sldId id="278" r:id="rId16"/>
    <p:sldId id="279" r:id="rId17"/>
    <p:sldId id="263" r:id="rId18"/>
    <p:sldId id="281" r:id="rId19"/>
    <p:sldId id="291" r:id="rId20"/>
    <p:sldId id="284" r:id="rId21"/>
    <p:sldId id="285" r:id="rId22"/>
    <p:sldId id="289" r:id="rId23"/>
    <p:sldId id="292" r:id="rId24"/>
    <p:sldId id="294" r:id="rId25"/>
    <p:sldId id="293" r:id="rId26"/>
    <p:sldId id="266" r:id="rId27"/>
    <p:sldId id="283" r:id="rId28"/>
    <p:sldId id="300" r:id="rId29"/>
    <p:sldId id="301" r:id="rId30"/>
    <p:sldId id="280" r:id="rId31"/>
    <p:sldId id="288" r:id="rId32"/>
    <p:sldId id="295" r:id="rId33"/>
    <p:sldId id="296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592" y="18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ADFILE\MRadFile$\RAD\Misure\Detectors\2010\ATLAS07\misure_w192\Dic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84087908009"/>
          <c:y val="0.062976189490444"/>
          <c:w val="0.801897839693119"/>
          <c:h val="0.782078246559456"/>
        </c:manualLayout>
      </c:layout>
      <c:scatterChart>
        <c:scatterStyle val="lineMarker"/>
        <c:varyColors val="0"/>
        <c:ser>
          <c:idx val="0"/>
          <c:order val="0"/>
          <c:tx>
            <c:v>1st cut</c:v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'3D Diode C,D,E - different cuts'!$A$2:$A$82</c:f>
              <c:numCache>
                <c:formatCode>0.00E+00</c:formatCode>
                <c:ptCount val="81"/>
                <c:pt idx="0">
                  <c:v>2.00000000000001E-5</c:v>
                </c:pt>
                <c:pt idx="1">
                  <c:v>-0.499970000000001</c:v>
                </c:pt>
                <c:pt idx="2">
                  <c:v>-1.0</c:v>
                </c:pt>
                <c:pt idx="3">
                  <c:v>-1.5</c:v>
                </c:pt>
                <c:pt idx="4">
                  <c:v>-2.0</c:v>
                </c:pt>
                <c:pt idx="5">
                  <c:v>-2.5002</c:v>
                </c:pt>
                <c:pt idx="6">
                  <c:v>-2.999799999999999</c:v>
                </c:pt>
                <c:pt idx="7">
                  <c:v>-3.499499999999997</c:v>
                </c:pt>
                <c:pt idx="8">
                  <c:v>-3.999899999999997</c:v>
                </c:pt>
                <c:pt idx="9">
                  <c:v>-4.499600000000011</c:v>
                </c:pt>
                <c:pt idx="10">
                  <c:v>-5.0</c:v>
                </c:pt>
                <c:pt idx="11">
                  <c:v>-5.499600000000011</c:v>
                </c:pt>
                <c:pt idx="12">
                  <c:v>-5.999200000000011</c:v>
                </c:pt>
                <c:pt idx="13">
                  <c:v>-6.499700000000003</c:v>
                </c:pt>
                <c:pt idx="14">
                  <c:v>-6.999400000000001</c:v>
                </c:pt>
                <c:pt idx="15">
                  <c:v>-7.4991</c:v>
                </c:pt>
                <c:pt idx="16">
                  <c:v>-7.999800000000001</c:v>
                </c:pt>
                <c:pt idx="17">
                  <c:v>-8.499500000000004</c:v>
                </c:pt>
                <c:pt idx="18">
                  <c:v>-9.0</c:v>
                </c:pt>
                <c:pt idx="19">
                  <c:v>-9.4997</c:v>
                </c:pt>
                <c:pt idx="20">
                  <c:v>-10.0</c:v>
                </c:pt>
                <c:pt idx="21">
                  <c:v>-10.5</c:v>
                </c:pt>
                <c:pt idx="22">
                  <c:v>-10.999</c:v>
                </c:pt>
                <c:pt idx="23">
                  <c:v>-11.5</c:v>
                </c:pt>
                <c:pt idx="24">
                  <c:v>-12.0</c:v>
                </c:pt>
                <c:pt idx="25">
                  <c:v>-12.499</c:v>
                </c:pt>
                <c:pt idx="26">
                  <c:v>-13.0</c:v>
                </c:pt>
                <c:pt idx="27">
                  <c:v>-13.5</c:v>
                </c:pt>
                <c:pt idx="28">
                  <c:v>-13.999</c:v>
                </c:pt>
                <c:pt idx="29">
                  <c:v>-14.5</c:v>
                </c:pt>
                <c:pt idx="30">
                  <c:v>-15.0</c:v>
                </c:pt>
                <c:pt idx="31">
                  <c:v>-15.5</c:v>
                </c:pt>
                <c:pt idx="32">
                  <c:v>-16.0</c:v>
                </c:pt>
                <c:pt idx="33">
                  <c:v>-16.5</c:v>
                </c:pt>
                <c:pt idx="34">
                  <c:v>-17.0</c:v>
                </c:pt>
                <c:pt idx="35">
                  <c:v>-17.5</c:v>
                </c:pt>
                <c:pt idx="36">
                  <c:v>-18.0</c:v>
                </c:pt>
                <c:pt idx="37">
                  <c:v>-18.5</c:v>
                </c:pt>
                <c:pt idx="38">
                  <c:v>-19.0</c:v>
                </c:pt>
                <c:pt idx="39">
                  <c:v>-19.5</c:v>
                </c:pt>
                <c:pt idx="40">
                  <c:v>-20.0</c:v>
                </c:pt>
                <c:pt idx="41">
                  <c:v>-20.49899999999995</c:v>
                </c:pt>
                <c:pt idx="42">
                  <c:v>-20.99799999999999</c:v>
                </c:pt>
                <c:pt idx="43">
                  <c:v>-21.49799999999999</c:v>
                </c:pt>
                <c:pt idx="44">
                  <c:v>-21.99799999999999</c:v>
                </c:pt>
                <c:pt idx="45">
                  <c:v>-22.49799999999999</c:v>
                </c:pt>
                <c:pt idx="46">
                  <c:v>-22.997</c:v>
                </c:pt>
                <c:pt idx="47">
                  <c:v>-23.49799999999999</c:v>
                </c:pt>
                <c:pt idx="48">
                  <c:v>-23.99899999999995</c:v>
                </c:pt>
                <c:pt idx="49">
                  <c:v>-24.49799999999999</c:v>
                </c:pt>
                <c:pt idx="50">
                  <c:v>-24.99799999999999</c:v>
                </c:pt>
                <c:pt idx="51">
                  <c:v>-25.497</c:v>
                </c:pt>
                <c:pt idx="52">
                  <c:v>-25.99799999999999</c:v>
                </c:pt>
                <c:pt idx="53">
                  <c:v>-26.497</c:v>
                </c:pt>
                <c:pt idx="54">
                  <c:v>-26.99799999999999</c:v>
                </c:pt>
                <c:pt idx="55">
                  <c:v>-27.49899999999995</c:v>
                </c:pt>
                <c:pt idx="56">
                  <c:v>-27.99799999999999</c:v>
                </c:pt>
                <c:pt idx="57">
                  <c:v>-28.49799999999999</c:v>
                </c:pt>
                <c:pt idx="58">
                  <c:v>-28.99799999999999</c:v>
                </c:pt>
                <c:pt idx="59">
                  <c:v>-29.49899999999995</c:v>
                </c:pt>
                <c:pt idx="60">
                  <c:v>-29.99799999999999</c:v>
                </c:pt>
                <c:pt idx="61">
                  <c:v>-30.49899999999995</c:v>
                </c:pt>
                <c:pt idx="62">
                  <c:v>-30.99899999999995</c:v>
                </c:pt>
                <c:pt idx="63">
                  <c:v>-31.49899999999995</c:v>
                </c:pt>
                <c:pt idx="64">
                  <c:v>-31.99899999999995</c:v>
                </c:pt>
                <c:pt idx="65">
                  <c:v>-32.49800000000001</c:v>
                </c:pt>
                <c:pt idx="66">
                  <c:v>-32.999</c:v>
                </c:pt>
                <c:pt idx="67">
                  <c:v>-33.49800000000001</c:v>
                </c:pt>
                <c:pt idx="68">
                  <c:v>-33.99800000000001</c:v>
                </c:pt>
                <c:pt idx="69">
                  <c:v>-34.499</c:v>
                </c:pt>
                <c:pt idx="70">
                  <c:v>-34.99800000000001</c:v>
                </c:pt>
                <c:pt idx="71">
                  <c:v>-35.499</c:v>
                </c:pt>
                <c:pt idx="72">
                  <c:v>-35.99800000000001</c:v>
                </c:pt>
                <c:pt idx="73">
                  <c:v>-36.49800000000001</c:v>
                </c:pt>
                <c:pt idx="74">
                  <c:v>-36.997</c:v>
                </c:pt>
                <c:pt idx="75">
                  <c:v>-37.49800000000001</c:v>
                </c:pt>
                <c:pt idx="76">
                  <c:v>-37.99800000000001</c:v>
                </c:pt>
                <c:pt idx="77">
                  <c:v>-38.49800000000001</c:v>
                </c:pt>
                <c:pt idx="78">
                  <c:v>-38.99800000000001</c:v>
                </c:pt>
                <c:pt idx="79">
                  <c:v>-39.497</c:v>
                </c:pt>
                <c:pt idx="80">
                  <c:v>-39.99800000000001</c:v>
                </c:pt>
              </c:numCache>
            </c:numRef>
          </c:xVal>
          <c:yVal>
            <c:numRef>
              <c:f>'3D Diode C,D,E - different cuts'!$J$2:$J$82</c:f>
              <c:numCache>
                <c:formatCode>0.00E+00</c:formatCode>
                <c:ptCount val="81"/>
                <c:pt idx="0">
                  <c:v>2.24500000000002E-12</c:v>
                </c:pt>
                <c:pt idx="1">
                  <c:v>1.2679E-8</c:v>
                </c:pt>
                <c:pt idx="2">
                  <c:v>1.69590000000001E-8</c:v>
                </c:pt>
                <c:pt idx="3">
                  <c:v>1.89120000000001E-8</c:v>
                </c:pt>
                <c:pt idx="4">
                  <c:v>2.00510000000001E-8</c:v>
                </c:pt>
                <c:pt idx="5">
                  <c:v>2.08650000000001E-8</c:v>
                </c:pt>
                <c:pt idx="6">
                  <c:v>2.15770000000002E-8</c:v>
                </c:pt>
                <c:pt idx="7">
                  <c:v>2.19740000000001E-8</c:v>
                </c:pt>
                <c:pt idx="8">
                  <c:v>2.24910000000002E-8</c:v>
                </c:pt>
                <c:pt idx="9">
                  <c:v>2.29690000000001E-8</c:v>
                </c:pt>
                <c:pt idx="10">
                  <c:v>2.32000000000001E-8</c:v>
                </c:pt>
                <c:pt idx="11">
                  <c:v>2.37820000000001E-8</c:v>
                </c:pt>
                <c:pt idx="12">
                  <c:v>2.40540000000001E-8</c:v>
                </c:pt>
                <c:pt idx="13">
                  <c:v>2.45270000000001E-8</c:v>
                </c:pt>
                <c:pt idx="14">
                  <c:v>2.48300000000002E-8</c:v>
                </c:pt>
                <c:pt idx="15">
                  <c:v>2.51600000000001E-8</c:v>
                </c:pt>
                <c:pt idx="16">
                  <c:v>2.53920000000001E-8</c:v>
                </c:pt>
                <c:pt idx="17">
                  <c:v>2.58480000000002E-8</c:v>
                </c:pt>
                <c:pt idx="18">
                  <c:v>2.65540000000001E-8</c:v>
                </c:pt>
                <c:pt idx="19">
                  <c:v>2.68890000000002E-8</c:v>
                </c:pt>
                <c:pt idx="20">
                  <c:v>2.72560000000002E-8</c:v>
                </c:pt>
                <c:pt idx="21">
                  <c:v>2.77990000000002E-8</c:v>
                </c:pt>
                <c:pt idx="22">
                  <c:v>2.86910000000002E-8</c:v>
                </c:pt>
                <c:pt idx="23">
                  <c:v>2.93650000000001E-8</c:v>
                </c:pt>
                <c:pt idx="24">
                  <c:v>3.00110000000002E-8</c:v>
                </c:pt>
                <c:pt idx="25">
                  <c:v>3.07160000000001E-8</c:v>
                </c:pt>
                <c:pt idx="26">
                  <c:v>3.19610000000002E-8</c:v>
                </c:pt>
                <c:pt idx="27">
                  <c:v>3.31370000000002E-8</c:v>
                </c:pt>
                <c:pt idx="28">
                  <c:v>3.42400000000002E-8</c:v>
                </c:pt>
                <c:pt idx="29">
                  <c:v>3.55960000000002E-8</c:v>
                </c:pt>
                <c:pt idx="30">
                  <c:v>3.75560000000002E-8</c:v>
                </c:pt>
                <c:pt idx="31">
                  <c:v>3.90080000000002E-8</c:v>
                </c:pt>
                <c:pt idx="32">
                  <c:v>4.13290000000001E-8</c:v>
                </c:pt>
                <c:pt idx="33">
                  <c:v>4.36990000000001E-8</c:v>
                </c:pt>
                <c:pt idx="34">
                  <c:v>4.59460000000002E-8</c:v>
                </c:pt>
                <c:pt idx="35">
                  <c:v>4.86960000000002E-8</c:v>
                </c:pt>
                <c:pt idx="36">
                  <c:v>5.18920000000003E-8</c:v>
                </c:pt>
                <c:pt idx="37">
                  <c:v>5.50450000000002E-8</c:v>
                </c:pt>
                <c:pt idx="38">
                  <c:v>5.89450000000002E-8</c:v>
                </c:pt>
                <c:pt idx="39">
                  <c:v>6.31970000000003E-8</c:v>
                </c:pt>
                <c:pt idx="40">
                  <c:v>6.75410000000003E-8</c:v>
                </c:pt>
                <c:pt idx="41">
                  <c:v>7.22560000000004E-8</c:v>
                </c:pt>
                <c:pt idx="42">
                  <c:v>7.76570000000004E-8</c:v>
                </c:pt>
                <c:pt idx="43">
                  <c:v>8.34650000000005E-8</c:v>
                </c:pt>
                <c:pt idx="44">
                  <c:v>8.94070000000004E-8</c:v>
                </c:pt>
                <c:pt idx="45">
                  <c:v>9.59160000000005E-8</c:v>
                </c:pt>
                <c:pt idx="46">
                  <c:v>1.039E-7</c:v>
                </c:pt>
                <c:pt idx="47">
                  <c:v>1.1174E-7</c:v>
                </c:pt>
                <c:pt idx="48">
                  <c:v>1.2102E-7</c:v>
                </c:pt>
                <c:pt idx="49">
                  <c:v>1.30710000000001E-7</c:v>
                </c:pt>
                <c:pt idx="50">
                  <c:v>1.4078E-7</c:v>
                </c:pt>
                <c:pt idx="51">
                  <c:v>1.51850000000001E-7</c:v>
                </c:pt>
                <c:pt idx="52">
                  <c:v>1.62940000000001E-7</c:v>
                </c:pt>
                <c:pt idx="53">
                  <c:v>1.75900000000001E-7</c:v>
                </c:pt>
                <c:pt idx="54">
                  <c:v>1.89800000000001E-7</c:v>
                </c:pt>
                <c:pt idx="55">
                  <c:v>2.05520000000001E-7</c:v>
                </c:pt>
                <c:pt idx="56">
                  <c:v>2.21730000000001E-7</c:v>
                </c:pt>
                <c:pt idx="57">
                  <c:v>2.3966E-7</c:v>
                </c:pt>
                <c:pt idx="58">
                  <c:v>2.66130000000002E-7</c:v>
                </c:pt>
                <c:pt idx="59">
                  <c:v>2.88570000000001E-7</c:v>
                </c:pt>
                <c:pt idx="60">
                  <c:v>3.15440000000001E-7</c:v>
                </c:pt>
                <c:pt idx="61">
                  <c:v>3.53040000000001E-7</c:v>
                </c:pt>
                <c:pt idx="62">
                  <c:v>4.05030000000002E-7</c:v>
                </c:pt>
                <c:pt idx="63">
                  <c:v>4.97660000000004E-7</c:v>
                </c:pt>
                <c:pt idx="64">
                  <c:v>6.89160000000003E-7</c:v>
                </c:pt>
                <c:pt idx="65">
                  <c:v>1.08600000000001E-6</c:v>
                </c:pt>
                <c:pt idx="66">
                  <c:v>1.58290000000001E-6</c:v>
                </c:pt>
                <c:pt idx="67">
                  <c:v>3.77940000000001E-6</c:v>
                </c:pt>
              </c:numCache>
            </c:numRef>
          </c:yVal>
          <c:smooth val="0"/>
        </c:ser>
        <c:ser>
          <c:idx val="2"/>
          <c:order val="1"/>
          <c:tx>
            <c:v>3rd cut</c:v>
          </c:tx>
          <c:spPr>
            <a:ln w="63500"/>
          </c:spPr>
          <c:marker>
            <c:symbol val="none"/>
          </c:marker>
          <c:xVal>
            <c:numRef>
              <c:f>'3D Diode C,D,E - different cuts'!$A$2:$A$82</c:f>
              <c:numCache>
                <c:formatCode>0.00E+00</c:formatCode>
                <c:ptCount val="81"/>
                <c:pt idx="0">
                  <c:v>2.00000000000001E-5</c:v>
                </c:pt>
                <c:pt idx="1">
                  <c:v>-0.499970000000001</c:v>
                </c:pt>
                <c:pt idx="2">
                  <c:v>-1.0</c:v>
                </c:pt>
                <c:pt idx="3">
                  <c:v>-1.5</c:v>
                </c:pt>
                <c:pt idx="4">
                  <c:v>-2.0</c:v>
                </c:pt>
                <c:pt idx="5">
                  <c:v>-2.5002</c:v>
                </c:pt>
                <c:pt idx="6">
                  <c:v>-2.999799999999999</c:v>
                </c:pt>
                <c:pt idx="7">
                  <c:v>-3.499499999999997</c:v>
                </c:pt>
                <c:pt idx="8">
                  <c:v>-3.999899999999997</c:v>
                </c:pt>
                <c:pt idx="9">
                  <c:v>-4.499600000000011</c:v>
                </c:pt>
                <c:pt idx="10">
                  <c:v>-5.0</c:v>
                </c:pt>
                <c:pt idx="11">
                  <c:v>-5.499600000000011</c:v>
                </c:pt>
                <c:pt idx="12">
                  <c:v>-5.999200000000011</c:v>
                </c:pt>
                <c:pt idx="13">
                  <c:v>-6.499700000000003</c:v>
                </c:pt>
                <c:pt idx="14">
                  <c:v>-6.999400000000001</c:v>
                </c:pt>
                <c:pt idx="15">
                  <c:v>-7.4991</c:v>
                </c:pt>
                <c:pt idx="16">
                  <c:v>-7.999800000000001</c:v>
                </c:pt>
                <c:pt idx="17">
                  <c:v>-8.499500000000004</c:v>
                </c:pt>
                <c:pt idx="18">
                  <c:v>-9.0</c:v>
                </c:pt>
                <c:pt idx="19">
                  <c:v>-9.4997</c:v>
                </c:pt>
                <c:pt idx="20">
                  <c:v>-10.0</c:v>
                </c:pt>
                <c:pt idx="21">
                  <c:v>-10.5</c:v>
                </c:pt>
                <c:pt idx="22">
                  <c:v>-10.999</c:v>
                </c:pt>
                <c:pt idx="23">
                  <c:v>-11.5</c:v>
                </c:pt>
                <c:pt idx="24">
                  <c:v>-12.0</c:v>
                </c:pt>
                <c:pt idx="25">
                  <c:v>-12.499</c:v>
                </c:pt>
                <c:pt idx="26">
                  <c:v>-13.0</c:v>
                </c:pt>
                <c:pt idx="27">
                  <c:v>-13.5</c:v>
                </c:pt>
                <c:pt idx="28">
                  <c:v>-13.999</c:v>
                </c:pt>
                <c:pt idx="29">
                  <c:v>-14.5</c:v>
                </c:pt>
                <c:pt idx="30">
                  <c:v>-15.0</c:v>
                </c:pt>
                <c:pt idx="31">
                  <c:v>-15.5</c:v>
                </c:pt>
                <c:pt idx="32">
                  <c:v>-16.0</c:v>
                </c:pt>
                <c:pt idx="33">
                  <c:v>-16.5</c:v>
                </c:pt>
                <c:pt idx="34">
                  <c:v>-17.0</c:v>
                </c:pt>
                <c:pt idx="35">
                  <c:v>-17.5</c:v>
                </c:pt>
                <c:pt idx="36">
                  <c:v>-18.0</c:v>
                </c:pt>
                <c:pt idx="37">
                  <c:v>-18.5</c:v>
                </c:pt>
                <c:pt idx="38">
                  <c:v>-19.0</c:v>
                </c:pt>
                <c:pt idx="39">
                  <c:v>-19.5</c:v>
                </c:pt>
                <c:pt idx="40">
                  <c:v>-20.0</c:v>
                </c:pt>
                <c:pt idx="41">
                  <c:v>-20.49899999999995</c:v>
                </c:pt>
                <c:pt idx="42">
                  <c:v>-20.99799999999999</c:v>
                </c:pt>
                <c:pt idx="43">
                  <c:v>-21.49799999999999</c:v>
                </c:pt>
                <c:pt idx="44">
                  <c:v>-21.99799999999999</c:v>
                </c:pt>
                <c:pt idx="45">
                  <c:v>-22.49799999999999</c:v>
                </c:pt>
                <c:pt idx="46">
                  <c:v>-22.997</c:v>
                </c:pt>
                <c:pt idx="47">
                  <c:v>-23.49799999999999</c:v>
                </c:pt>
                <c:pt idx="48">
                  <c:v>-23.99899999999995</c:v>
                </c:pt>
                <c:pt idx="49">
                  <c:v>-24.49799999999999</c:v>
                </c:pt>
                <c:pt idx="50">
                  <c:v>-24.99799999999999</c:v>
                </c:pt>
                <c:pt idx="51">
                  <c:v>-25.497</c:v>
                </c:pt>
                <c:pt idx="52">
                  <c:v>-25.99799999999999</c:v>
                </c:pt>
                <c:pt idx="53">
                  <c:v>-26.497</c:v>
                </c:pt>
                <c:pt idx="54">
                  <c:v>-26.99799999999999</c:v>
                </c:pt>
                <c:pt idx="55">
                  <c:v>-27.49899999999995</c:v>
                </c:pt>
                <c:pt idx="56">
                  <c:v>-27.99799999999999</c:v>
                </c:pt>
                <c:pt idx="57">
                  <c:v>-28.49799999999999</c:v>
                </c:pt>
                <c:pt idx="58">
                  <c:v>-28.99799999999999</c:v>
                </c:pt>
                <c:pt idx="59">
                  <c:v>-29.49899999999995</c:v>
                </c:pt>
                <c:pt idx="60">
                  <c:v>-29.99799999999999</c:v>
                </c:pt>
                <c:pt idx="61">
                  <c:v>-30.49899999999995</c:v>
                </c:pt>
                <c:pt idx="62">
                  <c:v>-30.99899999999995</c:v>
                </c:pt>
                <c:pt idx="63">
                  <c:v>-31.49899999999995</c:v>
                </c:pt>
                <c:pt idx="64">
                  <c:v>-31.99899999999995</c:v>
                </c:pt>
                <c:pt idx="65">
                  <c:v>-32.49800000000001</c:v>
                </c:pt>
                <c:pt idx="66">
                  <c:v>-32.999</c:v>
                </c:pt>
                <c:pt idx="67">
                  <c:v>-33.49800000000001</c:v>
                </c:pt>
                <c:pt idx="68">
                  <c:v>-33.99800000000001</c:v>
                </c:pt>
                <c:pt idx="69">
                  <c:v>-34.499</c:v>
                </c:pt>
                <c:pt idx="70">
                  <c:v>-34.99800000000001</c:v>
                </c:pt>
                <c:pt idx="71">
                  <c:v>-35.499</c:v>
                </c:pt>
                <c:pt idx="72">
                  <c:v>-35.99800000000001</c:v>
                </c:pt>
                <c:pt idx="73">
                  <c:v>-36.49800000000001</c:v>
                </c:pt>
                <c:pt idx="74">
                  <c:v>-36.997</c:v>
                </c:pt>
                <c:pt idx="75">
                  <c:v>-37.49800000000001</c:v>
                </c:pt>
                <c:pt idx="76">
                  <c:v>-37.99800000000001</c:v>
                </c:pt>
                <c:pt idx="77">
                  <c:v>-38.49800000000001</c:v>
                </c:pt>
                <c:pt idx="78">
                  <c:v>-38.99800000000001</c:v>
                </c:pt>
                <c:pt idx="79">
                  <c:v>-39.497</c:v>
                </c:pt>
                <c:pt idx="80">
                  <c:v>-39.99800000000001</c:v>
                </c:pt>
              </c:numCache>
            </c:numRef>
          </c:xVal>
          <c:yVal>
            <c:numRef>
              <c:f>'3D Diode C,D,E - different cuts'!$L$2:$L$82</c:f>
              <c:numCache>
                <c:formatCode>0.00E+00</c:formatCode>
                <c:ptCount val="81"/>
                <c:pt idx="0">
                  <c:v>3.68000000000004E-13</c:v>
                </c:pt>
                <c:pt idx="1">
                  <c:v>1.41220000000001E-8</c:v>
                </c:pt>
                <c:pt idx="2">
                  <c:v>1.76620000000001E-8</c:v>
                </c:pt>
                <c:pt idx="3">
                  <c:v>1.92560000000001E-8</c:v>
                </c:pt>
                <c:pt idx="4">
                  <c:v>2.02540000000001E-8</c:v>
                </c:pt>
                <c:pt idx="5">
                  <c:v>2.10120000000001E-8</c:v>
                </c:pt>
                <c:pt idx="6">
                  <c:v>2.16090000000002E-8</c:v>
                </c:pt>
                <c:pt idx="7">
                  <c:v>2.21060000000001E-8</c:v>
                </c:pt>
                <c:pt idx="8">
                  <c:v>2.25630000000001E-8</c:v>
                </c:pt>
                <c:pt idx="9">
                  <c:v>2.29650000000001E-8</c:v>
                </c:pt>
                <c:pt idx="10">
                  <c:v>2.33440000000001E-8</c:v>
                </c:pt>
                <c:pt idx="11">
                  <c:v>2.37100000000001E-8</c:v>
                </c:pt>
                <c:pt idx="12">
                  <c:v>2.40810000000002E-8</c:v>
                </c:pt>
                <c:pt idx="13">
                  <c:v>2.44600000000001E-8</c:v>
                </c:pt>
                <c:pt idx="14">
                  <c:v>2.48440000000002E-8</c:v>
                </c:pt>
                <c:pt idx="15">
                  <c:v>2.52340000000002E-8</c:v>
                </c:pt>
                <c:pt idx="16">
                  <c:v>2.56390000000002E-8</c:v>
                </c:pt>
                <c:pt idx="17">
                  <c:v>2.60690000000001E-8</c:v>
                </c:pt>
                <c:pt idx="18">
                  <c:v>2.65440000000001E-8</c:v>
                </c:pt>
                <c:pt idx="19">
                  <c:v>2.70540000000002E-8</c:v>
                </c:pt>
                <c:pt idx="20">
                  <c:v>2.76070000000002E-8</c:v>
                </c:pt>
                <c:pt idx="21">
                  <c:v>2.82290000000001E-8</c:v>
                </c:pt>
                <c:pt idx="22">
                  <c:v>2.89210000000001E-8</c:v>
                </c:pt>
                <c:pt idx="23">
                  <c:v>2.96730000000002E-8</c:v>
                </c:pt>
                <c:pt idx="24">
                  <c:v>3.05120000000001E-8</c:v>
                </c:pt>
                <c:pt idx="25">
                  <c:v>3.14800000000002E-8</c:v>
                </c:pt>
                <c:pt idx="26">
                  <c:v>3.25450000000002E-8</c:v>
                </c:pt>
                <c:pt idx="27">
                  <c:v>3.37410000000002E-8</c:v>
                </c:pt>
                <c:pt idx="28">
                  <c:v>3.51490000000002E-8</c:v>
                </c:pt>
                <c:pt idx="29">
                  <c:v>3.67050000000002E-8</c:v>
                </c:pt>
                <c:pt idx="30">
                  <c:v>3.84400000000002E-8</c:v>
                </c:pt>
                <c:pt idx="31">
                  <c:v>4.03580000000002E-8</c:v>
                </c:pt>
                <c:pt idx="32">
                  <c:v>4.25730000000002E-8</c:v>
                </c:pt>
                <c:pt idx="33">
                  <c:v>4.50380000000002E-8</c:v>
                </c:pt>
                <c:pt idx="34">
                  <c:v>4.77780000000003E-8</c:v>
                </c:pt>
                <c:pt idx="35">
                  <c:v>5.08190000000003E-8</c:v>
                </c:pt>
                <c:pt idx="36">
                  <c:v>5.42380000000003E-8</c:v>
                </c:pt>
                <c:pt idx="37">
                  <c:v>5.79270000000003E-8</c:v>
                </c:pt>
                <c:pt idx="38">
                  <c:v>6.20880000000003E-8</c:v>
                </c:pt>
                <c:pt idx="39">
                  <c:v>6.65460000000003E-8</c:v>
                </c:pt>
                <c:pt idx="40">
                  <c:v>7.14920000000004E-8</c:v>
                </c:pt>
                <c:pt idx="41">
                  <c:v>7.69850000000003E-8</c:v>
                </c:pt>
                <c:pt idx="42">
                  <c:v>8.28290000000004E-8</c:v>
                </c:pt>
                <c:pt idx="43">
                  <c:v>8.9556000000001E-8</c:v>
                </c:pt>
                <c:pt idx="44">
                  <c:v>9.66050000000006E-8</c:v>
                </c:pt>
                <c:pt idx="45">
                  <c:v>1.0453E-7</c:v>
                </c:pt>
                <c:pt idx="46">
                  <c:v>1.12840000000001E-7</c:v>
                </c:pt>
                <c:pt idx="47">
                  <c:v>1.22230000000001E-7</c:v>
                </c:pt>
                <c:pt idx="48">
                  <c:v>1.31890000000001E-7</c:v>
                </c:pt>
                <c:pt idx="49">
                  <c:v>1.42840000000001E-7</c:v>
                </c:pt>
                <c:pt idx="50">
                  <c:v>1.54360000000001E-7</c:v>
                </c:pt>
                <c:pt idx="51">
                  <c:v>1.67960000000001E-7</c:v>
                </c:pt>
                <c:pt idx="52">
                  <c:v>1.81280000000001E-7</c:v>
                </c:pt>
                <c:pt idx="53">
                  <c:v>1.96270000000001E-7</c:v>
                </c:pt>
                <c:pt idx="54">
                  <c:v>2.13200000000001E-7</c:v>
                </c:pt>
                <c:pt idx="55">
                  <c:v>2.31170000000001E-7</c:v>
                </c:pt>
                <c:pt idx="56">
                  <c:v>2.56380000000001E-7</c:v>
                </c:pt>
                <c:pt idx="57">
                  <c:v>2.95610000000001E-7</c:v>
                </c:pt>
                <c:pt idx="58">
                  <c:v>3.79610000000002E-7</c:v>
                </c:pt>
                <c:pt idx="59">
                  <c:v>6.44910000000004E-7</c:v>
                </c:pt>
                <c:pt idx="60">
                  <c:v>1.2966E-6</c:v>
                </c:pt>
                <c:pt idx="61">
                  <c:v>2.62930000000001E-6</c:v>
                </c:pt>
                <c:pt idx="62">
                  <c:v>4.91470000000001E-6</c:v>
                </c:pt>
                <c:pt idx="63">
                  <c:v>8.56990000000003E-6</c:v>
                </c:pt>
              </c:numCache>
            </c:numRef>
          </c:yVal>
          <c:smooth val="0"/>
        </c:ser>
        <c:ser>
          <c:idx val="4"/>
          <c:order val="2"/>
          <c:tx>
            <c:v>5th cut</c:v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'3D Diode C,D,E - different cuts'!$A$2:$A$82</c:f>
              <c:numCache>
                <c:formatCode>0.00E+00</c:formatCode>
                <c:ptCount val="81"/>
                <c:pt idx="0">
                  <c:v>2.00000000000001E-5</c:v>
                </c:pt>
                <c:pt idx="1">
                  <c:v>-0.499970000000001</c:v>
                </c:pt>
                <c:pt idx="2">
                  <c:v>-1.0</c:v>
                </c:pt>
                <c:pt idx="3">
                  <c:v>-1.5</c:v>
                </c:pt>
                <c:pt idx="4">
                  <c:v>-2.0</c:v>
                </c:pt>
                <c:pt idx="5">
                  <c:v>-2.5002</c:v>
                </c:pt>
                <c:pt idx="6">
                  <c:v>-2.999799999999999</c:v>
                </c:pt>
                <c:pt idx="7">
                  <c:v>-3.499499999999997</c:v>
                </c:pt>
                <c:pt idx="8">
                  <c:v>-3.999899999999997</c:v>
                </c:pt>
                <c:pt idx="9">
                  <c:v>-4.499600000000011</c:v>
                </c:pt>
                <c:pt idx="10">
                  <c:v>-5.0</c:v>
                </c:pt>
                <c:pt idx="11">
                  <c:v>-5.499600000000011</c:v>
                </c:pt>
                <c:pt idx="12">
                  <c:v>-5.999200000000011</c:v>
                </c:pt>
                <c:pt idx="13">
                  <c:v>-6.499700000000003</c:v>
                </c:pt>
                <c:pt idx="14">
                  <c:v>-6.999400000000001</c:v>
                </c:pt>
                <c:pt idx="15">
                  <c:v>-7.4991</c:v>
                </c:pt>
                <c:pt idx="16">
                  <c:v>-7.999800000000001</c:v>
                </c:pt>
                <c:pt idx="17">
                  <c:v>-8.499500000000004</c:v>
                </c:pt>
                <c:pt idx="18">
                  <c:v>-9.0</c:v>
                </c:pt>
                <c:pt idx="19">
                  <c:v>-9.4997</c:v>
                </c:pt>
                <c:pt idx="20">
                  <c:v>-10.0</c:v>
                </c:pt>
                <c:pt idx="21">
                  <c:v>-10.5</c:v>
                </c:pt>
                <c:pt idx="22">
                  <c:v>-10.999</c:v>
                </c:pt>
                <c:pt idx="23">
                  <c:v>-11.5</c:v>
                </c:pt>
                <c:pt idx="24">
                  <c:v>-12.0</c:v>
                </c:pt>
                <c:pt idx="25">
                  <c:v>-12.499</c:v>
                </c:pt>
                <c:pt idx="26">
                  <c:v>-13.0</c:v>
                </c:pt>
                <c:pt idx="27">
                  <c:v>-13.5</c:v>
                </c:pt>
                <c:pt idx="28">
                  <c:v>-13.999</c:v>
                </c:pt>
                <c:pt idx="29">
                  <c:v>-14.5</c:v>
                </c:pt>
                <c:pt idx="30">
                  <c:v>-15.0</c:v>
                </c:pt>
                <c:pt idx="31">
                  <c:v>-15.5</c:v>
                </c:pt>
                <c:pt idx="32">
                  <c:v>-16.0</c:v>
                </c:pt>
                <c:pt idx="33">
                  <c:v>-16.5</c:v>
                </c:pt>
                <c:pt idx="34">
                  <c:v>-17.0</c:v>
                </c:pt>
                <c:pt idx="35">
                  <c:v>-17.5</c:v>
                </c:pt>
                <c:pt idx="36">
                  <c:v>-18.0</c:v>
                </c:pt>
                <c:pt idx="37">
                  <c:v>-18.5</c:v>
                </c:pt>
                <c:pt idx="38">
                  <c:v>-19.0</c:v>
                </c:pt>
                <c:pt idx="39">
                  <c:v>-19.5</c:v>
                </c:pt>
                <c:pt idx="40">
                  <c:v>-20.0</c:v>
                </c:pt>
                <c:pt idx="41">
                  <c:v>-20.49899999999995</c:v>
                </c:pt>
                <c:pt idx="42">
                  <c:v>-20.99799999999999</c:v>
                </c:pt>
                <c:pt idx="43">
                  <c:v>-21.49799999999999</c:v>
                </c:pt>
                <c:pt idx="44">
                  <c:v>-21.99799999999999</c:v>
                </c:pt>
                <c:pt idx="45">
                  <c:v>-22.49799999999999</c:v>
                </c:pt>
                <c:pt idx="46">
                  <c:v>-22.997</c:v>
                </c:pt>
                <c:pt idx="47">
                  <c:v>-23.49799999999999</c:v>
                </c:pt>
                <c:pt idx="48">
                  <c:v>-23.99899999999995</c:v>
                </c:pt>
                <c:pt idx="49">
                  <c:v>-24.49799999999999</c:v>
                </c:pt>
                <c:pt idx="50">
                  <c:v>-24.99799999999999</c:v>
                </c:pt>
                <c:pt idx="51">
                  <c:v>-25.497</c:v>
                </c:pt>
                <c:pt idx="52">
                  <c:v>-25.99799999999999</c:v>
                </c:pt>
                <c:pt idx="53">
                  <c:v>-26.497</c:v>
                </c:pt>
                <c:pt idx="54">
                  <c:v>-26.99799999999999</c:v>
                </c:pt>
                <c:pt idx="55">
                  <c:v>-27.49899999999995</c:v>
                </c:pt>
                <c:pt idx="56">
                  <c:v>-27.99799999999999</c:v>
                </c:pt>
                <c:pt idx="57">
                  <c:v>-28.49799999999999</c:v>
                </c:pt>
                <c:pt idx="58">
                  <c:v>-28.99799999999999</c:v>
                </c:pt>
                <c:pt idx="59">
                  <c:v>-29.49899999999995</c:v>
                </c:pt>
                <c:pt idx="60">
                  <c:v>-29.99799999999999</c:v>
                </c:pt>
                <c:pt idx="61">
                  <c:v>-30.49899999999995</c:v>
                </c:pt>
                <c:pt idx="62">
                  <c:v>-30.99899999999995</c:v>
                </c:pt>
                <c:pt idx="63">
                  <c:v>-31.49899999999995</c:v>
                </c:pt>
                <c:pt idx="64">
                  <c:v>-31.99899999999995</c:v>
                </c:pt>
                <c:pt idx="65">
                  <c:v>-32.49800000000001</c:v>
                </c:pt>
                <c:pt idx="66">
                  <c:v>-32.999</c:v>
                </c:pt>
                <c:pt idx="67">
                  <c:v>-33.49800000000001</c:v>
                </c:pt>
                <c:pt idx="68">
                  <c:v>-33.99800000000001</c:v>
                </c:pt>
                <c:pt idx="69">
                  <c:v>-34.499</c:v>
                </c:pt>
                <c:pt idx="70">
                  <c:v>-34.99800000000001</c:v>
                </c:pt>
                <c:pt idx="71">
                  <c:v>-35.499</c:v>
                </c:pt>
                <c:pt idx="72">
                  <c:v>-35.99800000000001</c:v>
                </c:pt>
                <c:pt idx="73">
                  <c:v>-36.49800000000001</c:v>
                </c:pt>
                <c:pt idx="74">
                  <c:v>-36.997</c:v>
                </c:pt>
                <c:pt idx="75">
                  <c:v>-37.49800000000001</c:v>
                </c:pt>
                <c:pt idx="76">
                  <c:v>-37.99800000000001</c:v>
                </c:pt>
                <c:pt idx="77">
                  <c:v>-38.49800000000001</c:v>
                </c:pt>
                <c:pt idx="78">
                  <c:v>-38.99800000000001</c:v>
                </c:pt>
                <c:pt idx="79">
                  <c:v>-39.497</c:v>
                </c:pt>
                <c:pt idx="80">
                  <c:v>-39.99800000000001</c:v>
                </c:pt>
              </c:numCache>
            </c:numRef>
          </c:xVal>
          <c:yVal>
            <c:numRef>
              <c:f>'3D Diode C,D,E - different cuts'!$N$2:$N$82</c:f>
              <c:numCache>
                <c:formatCode>0.00E+00</c:formatCode>
                <c:ptCount val="81"/>
                <c:pt idx="0">
                  <c:v>9.53000000000008E-13</c:v>
                </c:pt>
                <c:pt idx="1">
                  <c:v>1.43600000000001E-8</c:v>
                </c:pt>
                <c:pt idx="2">
                  <c:v>1.79450000000001E-8</c:v>
                </c:pt>
                <c:pt idx="3">
                  <c:v>1.95760000000001E-8</c:v>
                </c:pt>
                <c:pt idx="4">
                  <c:v>2.06110000000001E-8</c:v>
                </c:pt>
                <c:pt idx="5">
                  <c:v>2.14040000000002E-8</c:v>
                </c:pt>
                <c:pt idx="6">
                  <c:v>2.20370000000002E-8</c:v>
                </c:pt>
                <c:pt idx="7">
                  <c:v>2.25750000000002E-8</c:v>
                </c:pt>
                <c:pt idx="8">
                  <c:v>2.30750000000001E-8</c:v>
                </c:pt>
                <c:pt idx="9">
                  <c:v>2.35350000000001E-8</c:v>
                </c:pt>
                <c:pt idx="10">
                  <c:v>2.39690000000001E-8</c:v>
                </c:pt>
                <c:pt idx="11">
                  <c:v>2.43980000000001E-8</c:v>
                </c:pt>
                <c:pt idx="12">
                  <c:v>2.48280000000001E-8</c:v>
                </c:pt>
                <c:pt idx="13">
                  <c:v>2.52620000000001E-8</c:v>
                </c:pt>
                <c:pt idx="14">
                  <c:v>2.57080000000001E-8</c:v>
                </c:pt>
                <c:pt idx="15">
                  <c:v>2.61630000000001E-8</c:v>
                </c:pt>
                <c:pt idx="16">
                  <c:v>2.66410000000002E-8</c:v>
                </c:pt>
                <c:pt idx="17">
                  <c:v>2.71580000000001E-8</c:v>
                </c:pt>
                <c:pt idx="18">
                  <c:v>2.77300000000002E-8</c:v>
                </c:pt>
                <c:pt idx="19">
                  <c:v>2.83540000000001E-8</c:v>
                </c:pt>
                <c:pt idx="20">
                  <c:v>2.90480000000001E-8</c:v>
                </c:pt>
                <c:pt idx="21">
                  <c:v>2.98110000000002E-8</c:v>
                </c:pt>
                <c:pt idx="22">
                  <c:v>3.06760000000002E-8</c:v>
                </c:pt>
                <c:pt idx="23">
                  <c:v>3.16460000000002E-8</c:v>
                </c:pt>
                <c:pt idx="24">
                  <c:v>3.27550000000002E-8</c:v>
                </c:pt>
                <c:pt idx="25">
                  <c:v>3.40120000000002E-8</c:v>
                </c:pt>
                <c:pt idx="26">
                  <c:v>3.54390000000002E-8</c:v>
                </c:pt>
                <c:pt idx="27">
                  <c:v>3.70590000000002E-8</c:v>
                </c:pt>
                <c:pt idx="28">
                  <c:v>3.89570000000002E-8</c:v>
                </c:pt>
                <c:pt idx="29">
                  <c:v>4.10970000000002E-8</c:v>
                </c:pt>
                <c:pt idx="30">
                  <c:v>4.36020000000002E-8</c:v>
                </c:pt>
                <c:pt idx="31">
                  <c:v>4.64250000000001E-8</c:v>
                </c:pt>
                <c:pt idx="32">
                  <c:v>4.96420000000002E-8</c:v>
                </c:pt>
                <c:pt idx="33">
                  <c:v>5.33440000000002E-8</c:v>
                </c:pt>
                <c:pt idx="34">
                  <c:v>5.75850000000003E-8</c:v>
                </c:pt>
                <c:pt idx="35">
                  <c:v>6.23780000000004E-8</c:v>
                </c:pt>
                <c:pt idx="36">
                  <c:v>6.78780000000004E-8</c:v>
                </c:pt>
                <c:pt idx="37">
                  <c:v>7.39030000000004E-8</c:v>
                </c:pt>
                <c:pt idx="38">
                  <c:v>8.07950000000006E-8</c:v>
                </c:pt>
                <c:pt idx="39">
                  <c:v>8.86780000000005E-8</c:v>
                </c:pt>
                <c:pt idx="40">
                  <c:v>9.72690000000003E-8</c:v>
                </c:pt>
                <c:pt idx="41">
                  <c:v>1.07080000000001E-7</c:v>
                </c:pt>
                <c:pt idx="42">
                  <c:v>1.17990000000001E-7</c:v>
                </c:pt>
                <c:pt idx="43">
                  <c:v>1.29860000000001E-7</c:v>
                </c:pt>
                <c:pt idx="44">
                  <c:v>1.43040000000001E-7</c:v>
                </c:pt>
                <c:pt idx="45">
                  <c:v>1.57680000000001E-7</c:v>
                </c:pt>
                <c:pt idx="46">
                  <c:v>1.73520000000001E-7</c:v>
                </c:pt>
                <c:pt idx="47">
                  <c:v>1.90920000000001E-7</c:v>
                </c:pt>
                <c:pt idx="48">
                  <c:v>2.09340000000001E-7</c:v>
                </c:pt>
                <c:pt idx="49">
                  <c:v>2.30470000000001E-7</c:v>
                </c:pt>
                <c:pt idx="50">
                  <c:v>2.52420000000001E-7</c:v>
                </c:pt>
                <c:pt idx="51">
                  <c:v>2.76720000000002E-7</c:v>
                </c:pt>
                <c:pt idx="52">
                  <c:v>3.03460000000001E-7</c:v>
                </c:pt>
                <c:pt idx="53">
                  <c:v>3.31420000000001E-7</c:v>
                </c:pt>
                <c:pt idx="54">
                  <c:v>3.61770000000002E-7</c:v>
                </c:pt>
                <c:pt idx="55">
                  <c:v>3.96560000000002E-7</c:v>
                </c:pt>
                <c:pt idx="56">
                  <c:v>4.40900000000003E-7</c:v>
                </c:pt>
                <c:pt idx="57">
                  <c:v>5.13150000000002E-7</c:v>
                </c:pt>
                <c:pt idx="58">
                  <c:v>6.94720000000004E-7</c:v>
                </c:pt>
                <c:pt idx="59">
                  <c:v>1.1935E-6</c:v>
                </c:pt>
                <c:pt idx="60">
                  <c:v>2.25140000000001E-6</c:v>
                </c:pt>
                <c:pt idx="61">
                  <c:v>4.1779E-6</c:v>
                </c:pt>
                <c:pt idx="62">
                  <c:v>6.99590000000002E-6</c:v>
                </c:pt>
              </c:numCache>
            </c:numRef>
          </c:yVal>
          <c:smooth val="0"/>
        </c:ser>
        <c:ser>
          <c:idx val="5"/>
          <c:order val="3"/>
          <c:tx>
            <c:v>6th cut</c:v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'3D Diode C,D,E - different cuts'!$A$2:$A$82</c:f>
              <c:numCache>
                <c:formatCode>0.00E+00</c:formatCode>
                <c:ptCount val="81"/>
                <c:pt idx="0">
                  <c:v>2.00000000000001E-5</c:v>
                </c:pt>
                <c:pt idx="1">
                  <c:v>-0.499970000000001</c:v>
                </c:pt>
                <c:pt idx="2">
                  <c:v>-1.0</c:v>
                </c:pt>
                <c:pt idx="3">
                  <c:v>-1.5</c:v>
                </c:pt>
                <c:pt idx="4">
                  <c:v>-2.0</c:v>
                </c:pt>
                <c:pt idx="5">
                  <c:v>-2.5002</c:v>
                </c:pt>
                <c:pt idx="6">
                  <c:v>-2.999799999999999</c:v>
                </c:pt>
                <c:pt idx="7">
                  <c:v>-3.499499999999997</c:v>
                </c:pt>
                <c:pt idx="8">
                  <c:v>-3.999899999999997</c:v>
                </c:pt>
                <c:pt idx="9">
                  <c:v>-4.499600000000011</c:v>
                </c:pt>
                <c:pt idx="10">
                  <c:v>-5.0</c:v>
                </c:pt>
                <c:pt idx="11">
                  <c:v>-5.499600000000011</c:v>
                </c:pt>
                <c:pt idx="12">
                  <c:v>-5.999200000000011</c:v>
                </c:pt>
                <c:pt idx="13">
                  <c:v>-6.499700000000003</c:v>
                </c:pt>
                <c:pt idx="14">
                  <c:v>-6.999400000000001</c:v>
                </c:pt>
                <c:pt idx="15">
                  <c:v>-7.4991</c:v>
                </c:pt>
                <c:pt idx="16">
                  <c:v>-7.999800000000001</c:v>
                </c:pt>
                <c:pt idx="17">
                  <c:v>-8.499500000000004</c:v>
                </c:pt>
                <c:pt idx="18">
                  <c:v>-9.0</c:v>
                </c:pt>
                <c:pt idx="19">
                  <c:v>-9.4997</c:v>
                </c:pt>
                <c:pt idx="20">
                  <c:v>-10.0</c:v>
                </c:pt>
                <c:pt idx="21">
                  <c:v>-10.5</c:v>
                </c:pt>
                <c:pt idx="22">
                  <c:v>-10.999</c:v>
                </c:pt>
                <c:pt idx="23">
                  <c:v>-11.5</c:v>
                </c:pt>
                <c:pt idx="24">
                  <c:v>-12.0</c:v>
                </c:pt>
                <c:pt idx="25">
                  <c:v>-12.499</c:v>
                </c:pt>
                <c:pt idx="26">
                  <c:v>-13.0</c:v>
                </c:pt>
                <c:pt idx="27">
                  <c:v>-13.5</c:v>
                </c:pt>
                <c:pt idx="28">
                  <c:v>-13.999</c:v>
                </c:pt>
                <c:pt idx="29">
                  <c:v>-14.5</c:v>
                </c:pt>
                <c:pt idx="30">
                  <c:v>-15.0</c:v>
                </c:pt>
                <c:pt idx="31">
                  <c:v>-15.5</c:v>
                </c:pt>
                <c:pt idx="32">
                  <c:v>-16.0</c:v>
                </c:pt>
                <c:pt idx="33">
                  <c:v>-16.5</c:v>
                </c:pt>
                <c:pt idx="34">
                  <c:v>-17.0</c:v>
                </c:pt>
                <c:pt idx="35">
                  <c:v>-17.5</c:v>
                </c:pt>
                <c:pt idx="36">
                  <c:v>-18.0</c:v>
                </c:pt>
                <c:pt idx="37">
                  <c:v>-18.5</c:v>
                </c:pt>
                <c:pt idx="38">
                  <c:v>-19.0</c:v>
                </c:pt>
                <c:pt idx="39">
                  <c:v>-19.5</c:v>
                </c:pt>
                <c:pt idx="40">
                  <c:v>-20.0</c:v>
                </c:pt>
                <c:pt idx="41">
                  <c:v>-20.49899999999995</c:v>
                </c:pt>
                <c:pt idx="42">
                  <c:v>-20.99799999999999</c:v>
                </c:pt>
                <c:pt idx="43">
                  <c:v>-21.49799999999999</c:v>
                </c:pt>
                <c:pt idx="44">
                  <c:v>-21.99799999999999</c:v>
                </c:pt>
                <c:pt idx="45">
                  <c:v>-22.49799999999999</c:v>
                </c:pt>
                <c:pt idx="46">
                  <c:v>-22.997</c:v>
                </c:pt>
                <c:pt idx="47">
                  <c:v>-23.49799999999999</c:v>
                </c:pt>
                <c:pt idx="48">
                  <c:v>-23.99899999999995</c:v>
                </c:pt>
                <c:pt idx="49">
                  <c:v>-24.49799999999999</c:v>
                </c:pt>
                <c:pt idx="50">
                  <c:v>-24.99799999999999</c:v>
                </c:pt>
                <c:pt idx="51">
                  <c:v>-25.497</c:v>
                </c:pt>
                <c:pt idx="52">
                  <c:v>-25.99799999999999</c:v>
                </c:pt>
                <c:pt idx="53">
                  <c:v>-26.497</c:v>
                </c:pt>
                <c:pt idx="54">
                  <c:v>-26.99799999999999</c:v>
                </c:pt>
                <c:pt idx="55">
                  <c:v>-27.49899999999995</c:v>
                </c:pt>
                <c:pt idx="56">
                  <c:v>-27.99799999999999</c:v>
                </c:pt>
                <c:pt idx="57">
                  <c:v>-28.49799999999999</c:v>
                </c:pt>
                <c:pt idx="58">
                  <c:v>-28.99799999999999</c:v>
                </c:pt>
                <c:pt idx="59">
                  <c:v>-29.49899999999995</c:v>
                </c:pt>
                <c:pt idx="60">
                  <c:v>-29.99799999999999</c:v>
                </c:pt>
                <c:pt idx="61">
                  <c:v>-30.49899999999995</c:v>
                </c:pt>
                <c:pt idx="62">
                  <c:v>-30.99899999999995</c:v>
                </c:pt>
                <c:pt idx="63">
                  <c:v>-31.49899999999995</c:v>
                </c:pt>
                <c:pt idx="64">
                  <c:v>-31.99899999999995</c:v>
                </c:pt>
                <c:pt idx="65">
                  <c:v>-32.49800000000001</c:v>
                </c:pt>
                <c:pt idx="66">
                  <c:v>-32.999</c:v>
                </c:pt>
                <c:pt idx="67">
                  <c:v>-33.49800000000001</c:v>
                </c:pt>
                <c:pt idx="68">
                  <c:v>-33.99800000000001</c:v>
                </c:pt>
                <c:pt idx="69">
                  <c:v>-34.499</c:v>
                </c:pt>
                <c:pt idx="70">
                  <c:v>-34.99800000000001</c:v>
                </c:pt>
                <c:pt idx="71">
                  <c:v>-35.499</c:v>
                </c:pt>
                <c:pt idx="72">
                  <c:v>-35.99800000000001</c:v>
                </c:pt>
                <c:pt idx="73">
                  <c:v>-36.49800000000001</c:v>
                </c:pt>
                <c:pt idx="74">
                  <c:v>-36.997</c:v>
                </c:pt>
                <c:pt idx="75">
                  <c:v>-37.49800000000001</c:v>
                </c:pt>
                <c:pt idx="76">
                  <c:v>-37.99800000000001</c:v>
                </c:pt>
                <c:pt idx="77">
                  <c:v>-38.49800000000001</c:v>
                </c:pt>
                <c:pt idx="78">
                  <c:v>-38.99800000000001</c:v>
                </c:pt>
                <c:pt idx="79">
                  <c:v>-39.497</c:v>
                </c:pt>
                <c:pt idx="80">
                  <c:v>-39.99800000000001</c:v>
                </c:pt>
              </c:numCache>
            </c:numRef>
          </c:xVal>
          <c:yVal>
            <c:numRef>
              <c:f>'3D Diode C,D,E - different cuts'!$O$2:$O$82</c:f>
              <c:numCache>
                <c:formatCode>0.00E+00</c:formatCode>
                <c:ptCount val="81"/>
                <c:pt idx="0">
                  <c:v>1.84200000000001E-12</c:v>
                </c:pt>
                <c:pt idx="1">
                  <c:v>2.13160000000001E-8</c:v>
                </c:pt>
                <c:pt idx="2">
                  <c:v>5.23900000000004E-8</c:v>
                </c:pt>
                <c:pt idx="3">
                  <c:v>1.36210000000001E-7</c:v>
                </c:pt>
                <c:pt idx="4">
                  <c:v>2.91460000000001E-7</c:v>
                </c:pt>
                <c:pt idx="5">
                  <c:v>5.09120000000003E-7</c:v>
                </c:pt>
                <c:pt idx="6">
                  <c:v>7.71210000000003E-7</c:v>
                </c:pt>
                <c:pt idx="7">
                  <c:v>1.0634E-6</c:v>
                </c:pt>
                <c:pt idx="8">
                  <c:v>1.37670000000001E-6</c:v>
                </c:pt>
                <c:pt idx="9">
                  <c:v>1.7034E-6</c:v>
                </c:pt>
                <c:pt idx="10">
                  <c:v>2.04060000000001E-6</c:v>
                </c:pt>
                <c:pt idx="11">
                  <c:v>2.38470000000001E-6</c:v>
                </c:pt>
                <c:pt idx="12">
                  <c:v>2.73400000000001E-6</c:v>
                </c:pt>
                <c:pt idx="13">
                  <c:v>3.08830000000002E-6</c:v>
                </c:pt>
                <c:pt idx="14">
                  <c:v>3.44490000000001E-6</c:v>
                </c:pt>
                <c:pt idx="15">
                  <c:v>3.80580000000001E-6</c:v>
                </c:pt>
                <c:pt idx="16">
                  <c:v>4.16960000000001E-6</c:v>
                </c:pt>
                <c:pt idx="17">
                  <c:v>4.53480000000001E-6</c:v>
                </c:pt>
                <c:pt idx="18">
                  <c:v>4.90190000000002E-6</c:v>
                </c:pt>
                <c:pt idx="19">
                  <c:v>5.27040000000003E-6</c:v>
                </c:pt>
                <c:pt idx="20">
                  <c:v>5.63860000000002E-6</c:v>
                </c:pt>
                <c:pt idx="21">
                  <c:v>6.00880000000002E-6</c:v>
                </c:pt>
                <c:pt idx="22">
                  <c:v>6.37970000000003E-6</c:v>
                </c:pt>
                <c:pt idx="23">
                  <c:v>6.75150000000002E-6</c:v>
                </c:pt>
                <c:pt idx="24">
                  <c:v>7.12430000000001E-6</c:v>
                </c:pt>
                <c:pt idx="25">
                  <c:v>7.49770000000003E-6</c:v>
                </c:pt>
                <c:pt idx="26">
                  <c:v>7.87300000000004E-6</c:v>
                </c:pt>
                <c:pt idx="27">
                  <c:v>8.2486E-6</c:v>
                </c:pt>
                <c:pt idx="28">
                  <c:v>8.6243E-6</c:v>
                </c:pt>
                <c:pt idx="29">
                  <c:v>9.00170000000002E-6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876392"/>
        <c:axId val="2109928408"/>
      </c:scatterChart>
      <c:valAx>
        <c:axId val="2109876392"/>
        <c:scaling>
          <c:orientation val="maxMin"/>
          <c:max val="0.0"/>
          <c:min val="-4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it-IT" sz="1400"/>
                  <a:t>Back Voltage (V)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09928408"/>
        <c:crosses val="autoZero"/>
        <c:crossBetween val="midCat"/>
      </c:valAx>
      <c:valAx>
        <c:axId val="2109928408"/>
        <c:scaling>
          <c:orientation val="minMax"/>
          <c:max val="1.00000000000001E-6"/>
          <c:min val="0.0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it-IT" sz="1400"/>
                  <a:t>3D</a:t>
                </a:r>
                <a:r>
                  <a:rPr lang="it-IT" sz="1400" baseline="0"/>
                  <a:t> Diode Current (A)</a:t>
                </a:r>
                <a:endParaRPr lang="it-IT" sz="1400"/>
              </a:p>
            </c:rich>
          </c:tx>
          <c:layout>
            <c:manualLayout>
              <c:xMode val="edge"/>
              <c:yMode val="edge"/>
              <c:x val="0.134931275702479"/>
              <c:y val="0.023034067369103"/>
            </c:manualLayout>
          </c:layout>
          <c:overlay val="0"/>
        </c:title>
        <c:numFmt formatCode="0.E+00" sourceLinked="0"/>
        <c:majorTickMark val="none"/>
        <c:minorTickMark val="none"/>
        <c:tickLblPos val="high"/>
        <c:txPr>
          <a:bodyPr/>
          <a:lstStyle/>
          <a:p>
            <a:pPr>
              <a:defRPr sz="1200" b="1"/>
            </a:pPr>
            <a:endParaRPr lang="en-US"/>
          </a:p>
        </c:txPr>
        <c:crossAx val="2109876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342324465921"/>
          <c:y val="0.0848334423568962"/>
          <c:w val="0.551995774476984"/>
          <c:h val="0.491285902366147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9541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001000" y="0"/>
            <a:ext cx="1066800" cy="1447800"/>
            <a:chOff x="4896" y="59"/>
            <a:chExt cx="576" cy="805"/>
          </a:xfrm>
        </p:grpSpPr>
        <p:pic>
          <p:nvPicPr>
            <p:cNvPr id="6" name="Picture 1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6" y="59"/>
              <a:ext cx="374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1"/>
            <p:cNvSpPr>
              <a:spLocks noEditPoints="1"/>
            </p:cNvSpPr>
            <p:nvPr userDrawn="1"/>
          </p:nvSpPr>
          <p:spPr bwMode="auto">
            <a:xfrm>
              <a:off x="5154" y="549"/>
              <a:ext cx="318" cy="196"/>
            </a:xfrm>
            <a:custGeom>
              <a:avLst/>
              <a:gdLst/>
              <a:ahLst/>
              <a:cxnLst>
                <a:cxn ang="0">
                  <a:pos x="29" y="78"/>
                </a:cxn>
                <a:cxn ang="0">
                  <a:pos x="54" y="2"/>
                </a:cxn>
                <a:cxn ang="0">
                  <a:pos x="37" y="24"/>
                </a:cxn>
                <a:cxn ang="0">
                  <a:pos x="91" y="24"/>
                </a:cxn>
                <a:cxn ang="0">
                  <a:pos x="129" y="24"/>
                </a:cxn>
                <a:cxn ang="0">
                  <a:pos x="139" y="90"/>
                </a:cxn>
                <a:cxn ang="0">
                  <a:pos x="183" y="70"/>
                </a:cxn>
                <a:cxn ang="0">
                  <a:pos x="231" y="78"/>
                </a:cxn>
                <a:cxn ang="0">
                  <a:pos x="208" y="2"/>
                </a:cxn>
                <a:cxn ang="0">
                  <a:pos x="226" y="60"/>
                </a:cxn>
                <a:cxn ang="0">
                  <a:pos x="270" y="68"/>
                </a:cxn>
                <a:cxn ang="0">
                  <a:pos x="283" y="58"/>
                </a:cxn>
                <a:cxn ang="0">
                  <a:pos x="268" y="14"/>
                </a:cxn>
                <a:cxn ang="0">
                  <a:pos x="310" y="32"/>
                </a:cxn>
                <a:cxn ang="0">
                  <a:pos x="291" y="24"/>
                </a:cxn>
                <a:cxn ang="0">
                  <a:pos x="301" y="40"/>
                </a:cxn>
                <a:cxn ang="0">
                  <a:pos x="310" y="70"/>
                </a:cxn>
                <a:cxn ang="0">
                  <a:pos x="280" y="92"/>
                </a:cxn>
                <a:cxn ang="0">
                  <a:pos x="21" y="138"/>
                </a:cxn>
                <a:cxn ang="0">
                  <a:pos x="27" y="154"/>
                </a:cxn>
                <a:cxn ang="0">
                  <a:pos x="0" y="196"/>
                </a:cxn>
                <a:cxn ang="0">
                  <a:pos x="23" y="124"/>
                </a:cxn>
                <a:cxn ang="0">
                  <a:pos x="48" y="130"/>
                </a:cxn>
                <a:cxn ang="0">
                  <a:pos x="33" y="172"/>
                </a:cxn>
                <a:cxn ang="0">
                  <a:pos x="21" y="196"/>
                </a:cxn>
                <a:cxn ang="0">
                  <a:pos x="79" y="118"/>
                </a:cxn>
                <a:cxn ang="0">
                  <a:pos x="94" y="118"/>
                </a:cxn>
                <a:cxn ang="0">
                  <a:pos x="81" y="146"/>
                </a:cxn>
                <a:cxn ang="0">
                  <a:pos x="100" y="144"/>
                </a:cxn>
                <a:cxn ang="0">
                  <a:pos x="127" y="118"/>
                </a:cxn>
                <a:cxn ang="0">
                  <a:pos x="152" y="152"/>
                </a:cxn>
                <a:cxn ang="0">
                  <a:pos x="116" y="170"/>
                </a:cxn>
                <a:cxn ang="0">
                  <a:pos x="102" y="152"/>
                </a:cxn>
                <a:cxn ang="0">
                  <a:pos x="121" y="146"/>
                </a:cxn>
                <a:cxn ang="0">
                  <a:pos x="131" y="146"/>
                </a:cxn>
                <a:cxn ang="0">
                  <a:pos x="160" y="196"/>
                </a:cxn>
                <a:cxn ang="0">
                  <a:pos x="170" y="90"/>
                </a:cxn>
                <a:cxn ang="0">
                  <a:pos x="183" y="102"/>
                </a:cxn>
                <a:cxn ang="0">
                  <a:pos x="170" y="114"/>
                </a:cxn>
                <a:cxn ang="0">
                  <a:pos x="160" y="106"/>
                </a:cxn>
                <a:cxn ang="0">
                  <a:pos x="164" y="92"/>
                </a:cxn>
                <a:cxn ang="0">
                  <a:pos x="220" y="138"/>
                </a:cxn>
                <a:cxn ang="0">
                  <a:pos x="210" y="138"/>
                </a:cxn>
                <a:cxn ang="0">
                  <a:pos x="214" y="158"/>
                </a:cxn>
                <a:cxn ang="0">
                  <a:pos x="239" y="154"/>
                </a:cxn>
                <a:cxn ang="0">
                  <a:pos x="214" y="172"/>
                </a:cxn>
                <a:cxn ang="0">
                  <a:pos x="191" y="152"/>
                </a:cxn>
                <a:cxn ang="0">
                  <a:pos x="197" y="124"/>
                </a:cxn>
                <a:cxn ang="0">
                  <a:pos x="226" y="120"/>
                </a:cxn>
                <a:cxn ang="0">
                  <a:pos x="239" y="136"/>
                </a:cxn>
                <a:cxn ang="0">
                  <a:pos x="276" y="172"/>
                </a:cxn>
                <a:cxn ang="0">
                  <a:pos x="249" y="160"/>
                </a:cxn>
                <a:cxn ang="0">
                  <a:pos x="258" y="122"/>
                </a:cxn>
                <a:cxn ang="0">
                  <a:pos x="276" y="134"/>
                </a:cxn>
                <a:cxn ang="0">
                  <a:pos x="276" y="154"/>
                </a:cxn>
                <a:cxn ang="0">
                  <a:pos x="285" y="134"/>
                </a:cxn>
                <a:cxn ang="0">
                  <a:pos x="312" y="104"/>
                </a:cxn>
                <a:cxn ang="0">
                  <a:pos x="312" y="134"/>
                </a:cxn>
              </a:cxnLst>
              <a:rect l="0" t="0" r="r" b="b"/>
              <a:pathLst>
                <a:path w="318" h="196">
                  <a:moveTo>
                    <a:pt x="73" y="90"/>
                  </a:moveTo>
                  <a:lnTo>
                    <a:pt x="48" y="90"/>
                  </a:lnTo>
                  <a:lnTo>
                    <a:pt x="46" y="78"/>
                  </a:lnTo>
                  <a:lnTo>
                    <a:pt x="29" y="78"/>
                  </a:lnTo>
                  <a:lnTo>
                    <a:pt x="27" y="90"/>
                  </a:lnTo>
                  <a:lnTo>
                    <a:pt x="2" y="90"/>
                  </a:lnTo>
                  <a:lnTo>
                    <a:pt x="23" y="2"/>
                  </a:lnTo>
                  <a:lnTo>
                    <a:pt x="54" y="2"/>
                  </a:lnTo>
                  <a:lnTo>
                    <a:pt x="73" y="90"/>
                  </a:lnTo>
                  <a:close/>
                  <a:moveTo>
                    <a:pt x="33" y="60"/>
                  </a:moveTo>
                  <a:lnTo>
                    <a:pt x="44" y="60"/>
                  </a:lnTo>
                  <a:lnTo>
                    <a:pt x="37" y="24"/>
                  </a:lnTo>
                  <a:lnTo>
                    <a:pt x="33" y="60"/>
                  </a:lnTo>
                  <a:close/>
                  <a:moveTo>
                    <a:pt x="114" y="90"/>
                  </a:moveTo>
                  <a:lnTo>
                    <a:pt x="91" y="90"/>
                  </a:lnTo>
                  <a:lnTo>
                    <a:pt x="91" y="24"/>
                  </a:lnTo>
                  <a:lnTo>
                    <a:pt x="77" y="24"/>
                  </a:lnTo>
                  <a:lnTo>
                    <a:pt x="77" y="2"/>
                  </a:lnTo>
                  <a:lnTo>
                    <a:pt x="129" y="2"/>
                  </a:lnTo>
                  <a:lnTo>
                    <a:pt x="129" y="24"/>
                  </a:lnTo>
                  <a:lnTo>
                    <a:pt x="114" y="24"/>
                  </a:lnTo>
                  <a:lnTo>
                    <a:pt x="114" y="90"/>
                  </a:lnTo>
                  <a:close/>
                  <a:moveTo>
                    <a:pt x="183" y="90"/>
                  </a:moveTo>
                  <a:lnTo>
                    <a:pt x="139" y="90"/>
                  </a:lnTo>
                  <a:lnTo>
                    <a:pt x="139" y="2"/>
                  </a:lnTo>
                  <a:lnTo>
                    <a:pt x="164" y="2"/>
                  </a:lnTo>
                  <a:lnTo>
                    <a:pt x="164" y="70"/>
                  </a:lnTo>
                  <a:lnTo>
                    <a:pt x="183" y="70"/>
                  </a:lnTo>
                  <a:lnTo>
                    <a:pt x="183" y="90"/>
                  </a:lnTo>
                  <a:close/>
                  <a:moveTo>
                    <a:pt x="258" y="90"/>
                  </a:moveTo>
                  <a:lnTo>
                    <a:pt x="233" y="90"/>
                  </a:lnTo>
                  <a:lnTo>
                    <a:pt x="231" y="78"/>
                  </a:lnTo>
                  <a:lnTo>
                    <a:pt x="214" y="78"/>
                  </a:lnTo>
                  <a:lnTo>
                    <a:pt x="212" y="90"/>
                  </a:lnTo>
                  <a:lnTo>
                    <a:pt x="187" y="90"/>
                  </a:lnTo>
                  <a:lnTo>
                    <a:pt x="208" y="2"/>
                  </a:lnTo>
                  <a:lnTo>
                    <a:pt x="239" y="2"/>
                  </a:lnTo>
                  <a:lnTo>
                    <a:pt x="258" y="90"/>
                  </a:lnTo>
                  <a:close/>
                  <a:moveTo>
                    <a:pt x="216" y="60"/>
                  </a:moveTo>
                  <a:lnTo>
                    <a:pt x="226" y="60"/>
                  </a:lnTo>
                  <a:lnTo>
                    <a:pt x="222" y="24"/>
                  </a:lnTo>
                  <a:lnTo>
                    <a:pt x="216" y="60"/>
                  </a:lnTo>
                  <a:close/>
                  <a:moveTo>
                    <a:pt x="264" y="60"/>
                  </a:moveTo>
                  <a:lnTo>
                    <a:pt x="270" y="68"/>
                  </a:lnTo>
                  <a:lnTo>
                    <a:pt x="278" y="70"/>
                  </a:lnTo>
                  <a:lnTo>
                    <a:pt x="285" y="68"/>
                  </a:lnTo>
                  <a:lnTo>
                    <a:pt x="287" y="64"/>
                  </a:lnTo>
                  <a:lnTo>
                    <a:pt x="283" y="58"/>
                  </a:lnTo>
                  <a:lnTo>
                    <a:pt x="274" y="50"/>
                  </a:lnTo>
                  <a:lnTo>
                    <a:pt x="266" y="42"/>
                  </a:lnTo>
                  <a:lnTo>
                    <a:pt x="264" y="30"/>
                  </a:lnTo>
                  <a:lnTo>
                    <a:pt x="268" y="14"/>
                  </a:lnTo>
                  <a:lnTo>
                    <a:pt x="278" y="4"/>
                  </a:lnTo>
                  <a:lnTo>
                    <a:pt x="291" y="0"/>
                  </a:lnTo>
                  <a:lnTo>
                    <a:pt x="310" y="4"/>
                  </a:lnTo>
                  <a:lnTo>
                    <a:pt x="310" y="32"/>
                  </a:lnTo>
                  <a:lnTo>
                    <a:pt x="301" y="24"/>
                  </a:lnTo>
                  <a:lnTo>
                    <a:pt x="299" y="24"/>
                  </a:lnTo>
                  <a:lnTo>
                    <a:pt x="295" y="22"/>
                  </a:lnTo>
                  <a:lnTo>
                    <a:pt x="291" y="24"/>
                  </a:lnTo>
                  <a:lnTo>
                    <a:pt x="289" y="26"/>
                  </a:lnTo>
                  <a:lnTo>
                    <a:pt x="289" y="30"/>
                  </a:lnTo>
                  <a:lnTo>
                    <a:pt x="293" y="34"/>
                  </a:lnTo>
                  <a:lnTo>
                    <a:pt x="301" y="40"/>
                  </a:lnTo>
                  <a:lnTo>
                    <a:pt x="305" y="44"/>
                  </a:lnTo>
                  <a:lnTo>
                    <a:pt x="307" y="48"/>
                  </a:lnTo>
                  <a:lnTo>
                    <a:pt x="312" y="62"/>
                  </a:lnTo>
                  <a:lnTo>
                    <a:pt x="310" y="70"/>
                  </a:lnTo>
                  <a:lnTo>
                    <a:pt x="307" y="78"/>
                  </a:lnTo>
                  <a:lnTo>
                    <a:pt x="303" y="84"/>
                  </a:lnTo>
                  <a:lnTo>
                    <a:pt x="297" y="88"/>
                  </a:lnTo>
                  <a:lnTo>
                    <a:pt x="280" y="92"/>
                  </a:lnTo>
                  <a:lnTo>
                    <a:pt x="264" y="88"/>
                  </a:lnTo>
                  <a:lnTo>
                    <a:pt x="264" y="60"/>
                  </a:lnTo>
                  <a:close/>
                  <a:moveTo>
                    <a:pt x="25" y="134"/>
                  </a:moveTo>
                  <a:lnTo>
                    <a:pt x="21" y="138"/>
                  </a:lnTo>
                  <a:lnTo>
                    <a:pt x="21" y="146"/>
                  </a:lnTo>
                  <a:lnTo>
                    <a:pt x="21" y="154"/>
                  </a:lnTo>
                  <a:lnTo>
                    <a:pt x="25" y="156"/>
                  </a:lnTo>
                  <a:lnTo>
                    <a:pt x="27" y="154"/>
                  </a:lnTo>
                  <a:lnTo>
                    <a:pt x="29" y="144"/>
                  </a:lnTo>
                  <a:lnTo>
                    <a:pt x="29" y="136"/>
                  </a:lnTo>
                  <a:lnTo>
                    <a:pt x="25" y="134"/>
                  </a:lnTo>
                  <a:close/>
                  <a:moveTo>
                    <a:pt x="0" y="196"/>
                  </a:moveTo>
                  <a:lnTo>
                    <a:pt x="0" y="118"/>
                  </a:lnTo>
                  <a:lnTo>
                    <a:pt x="21" y="118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5" y="120"/>
                  </a:lnTo>
                  <a:lnTo>
                    <a:pt x="33" y="118"/>
                  </a:lnTo>
                  <a:lnTo>
                    <a:pt x="42" y="120"/>
                  </a:lnTo>
                  <a:lnTo>
                    <a:pt x="48" y="130"/>
                  </a:lnTo>
                  <a:lnTo>
                    <a:pt x="50" y="146"/>
                  </a:lnTo>
                  <a:lnTo>
                    <a:pt x="48" y="160"/>
                  </a:lnTo>
                  <a:lnTo>
                    <a:pt x="42" y="170"/>
                  </a:lnTo>
                  <a:lnTo>
                    <a:pt x="33" y="172"/>
                  </a:lnTo>
                  <a:lnTo>
                    <a:pt x="27" y="170"/>
                  </a:lnTo>
                  <a:lnTo>
                    <a:pt x="21" y="164"/>
                  </a:lnTo>
                  <a:lnTo>
                    <a:pt x="21" y="172"/>
                  </a:lnTo>
                  <a:lnTo>
                    <a:pt x="21" y="196"/>
                  </a:lnTo>
                  <a:lnTo>
                    <a:pt x="0" y="196"/>
                  </a:lnTo>
                  <a:close/>
                  <a:moveTo>
                    <a:pt x="58" y="172"/>
                  </a:moveTo>
                  <a:lnTo>
                    <a:pt x="58" y="118"/>
                  </a:lnTo>
                  <a:lnTo>
                    <a:pt x="79" y="118"/>
                  </a:lnTo>
                  <a:lnTo>
                    <a:pt x="79" y="128"/>
                  </a:lnTo>
                  <a:lnTo>
                    <a:pt x="81" y="124"/>
                  </a:lnTo>
                  <a:lnTo>
                    <a:pt x="83" y="120"/>
                  </a:lnTo>
                  <a:lnTo>
                    <a:pt x="94" y="118"/>
                  </a:lnTo>
                  <a:lnTo>
                    <a:pt x="94" y="140"/>
                  </a:lnTo>
                  <a:lnTo>
                    <a:pt x="87" y="138"/>
                  </a:lnTo>
                  <a:lnTo>
                    <a:pt x="81" y="142"/>
                  </a:lnTo>
                  <a:lnTo>
                    <a:pt x="81" y="146"/>
                  </a:lnTo>
                  <a:lnTo>
                    <a:pt x="79" y="148"/>
                  </a:lnTo>
                  <a:lnTo>
                    <a:pt x="79" y="172"/>
                  </a:lnTo>
                  <a:lnTo>
                    <a:pt x="58" y="172"/>
                  </a:lnTo>
                  <a:close/>
                  <a:moveTo>
                    <a:pt x="100" y="144"/>
                  </a:moveTo>
                  <a:lnTo>
                    <a:pt x="104" y="130"/>
                  </a:lnTo>
                  <a:lnTo>
                    <a:pt x="114" y="120"/>
                  </a:lnTo>
                  <a:lnTo>
                    <a:pt x="118" y="118"/>
                  </a:lnTo>
                  <a:lnTo>
                    <a:pt x="127" y="118"/>
                  </a:lnTo>
                  <a:lnTo>
                    <a:pt x="139" y="120"/>
                  </a:lnTo>
                  <a:lnTo>
                    <a:pt x="150" y="130"/>
                  </a:lnTo>
                  <a:lnTo>
                    <a:pt x="152" y="144"/>
                  </a:lnTo>
                  <a:lnTo>
                    <a:pt x="152" y="152"/>
                  </a:lnTo>
                  <a:lnTo>
                    <a:pt x="148" y="160"/>
                  </a:lnTo>
                  <a:lnTo>
                    <a:pt x="139" y="170"/>
                  </a:lnTo>
                  <a:lnTo>
                    <a:pt x="125" y="172"/>
                  </a:lnTo>
                  <a:lnTo>
                    <a:pt x="116" y="170"/>
                  </a:lnTo>
                  <a:lnTo>
                    <a:pt x="108" y="166"/>
                  </a:lnTo>
                  <a:lnTo>
                    <a:pt x="106" y="162"/>
                  </a:lnTo>
                  <a:lnTo>
                    <a:pt x="102" y="156"/>
                  </a:lnTo>
                  <a:lnTo>
                    <a:pt x="102" y="152"/>
                  </a:lnTo>
                  <a:lnTo>
                    <a:pt x="100" y="144"/>
                  </a:lnTo>
                  <a:close/>
                  <a:moveTo>
                    <a:pt x="127" y="132"/>
                  </a:moveTo>
                  <a:lnTo>
                    <a:pt x="123" y="136"/>
                  </a:lnTo>
                  <a:lnTo>
                    <a:pt x="121" y="146"/>
                  </a:lnTo>
                  <a:lnTo>
                    <a:pt x="123" y="154"/>
                  </a:lnTo>
                  <a:lnTo>
                    <a:pt x="127" y="158"/>
                  </a:lnTo>
                  <a:lnTo>
                    <a:pt x="131" y="156"/>
                  </a:lnTo>
                  <a:lnTo>
                    <a:pt x="131" y="146"/>
                  </a:lnTo>
                  <a:lnTo>
                    <a:pt x="131" y="136"/>
                  </a:lnTo>
                  <a:lnTo>
                    <a:pt x="127" y="132"/>
                  </a:lnTo>
                  <a:close/>
                  <a:moveTo>
                    <a:pt x="181" y="196"/>
                  </a:moveTo>
                  <a:lnTo>
                    <a:pt x="160" y="196"/>
                  </a:lnTo>
                  <a:lnTo>
                    <a:pt x="160" y="118"/>
                  </a:lnTo>
                  <a:lnTo>
                    <a:pt x="181" y="118"/>
                  </a:lnTo>
                  <a:lnTo>
                    <a:pt x="181" y="196"/>
                  </a:lnTo>
                  <a:close/>
                  <a:moveTo>
                    <a:pt x="170" y="90"/>
                  </a:moveTo>
                  <a:lnTo>
                    <a:pt x="175" y="92"/>
                  </a:lnTo>
                  <a:lnTo>
                    <a:pt x="177" y="92"/>
                  </a:lnTo>
                  <a:lnTo>
                    <a:pt x="181" y="96"/>
                  </a:lnTo>
                  <a:lnTo>
                    <a:pt x="183" y="102"/>
                  </a:lnTo>
                  <a:lnTo>
                    <a:pt x="181" y="108"/>
                  </a:lnTo>
                  <a:lnTo>
                    <a:pt x="177" y="112"/>
                  </a:lnTo>
                  <a:lnTo>
                    <a:pt x="175" y="114"/>
                  </a:lnTo>
                  <a:lnTo>
                    <a:pt x="170" y="114"/>
                  </a:lnTo>
                  <a:lnTo>
                    <a:pt x="168" y="114"/>
                  </a:lnTo>
                  <a:lnTo>
                    <a:pt x="164" y="112"/>
                  </a:lnTo>
                  <a:lnTo>
                    <a:pt x="160" y="108"/>
                  </a:lnTo>
                  <a:lnTo>
                    <a:pt x="160" y="106"/>
                  </a:lnTo>
                  <a:lnTo>
                    <a:pt x="158" y="102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4" y="92"/>
                  </a:lnTo>
                  <a:lnTo>
                    <a:pt x="168" y="92"/>
                  </a:lnTo>
                  <a:lnTo>
                    <a:pt x="170" y="90"/>
                  </a:lnTo>
                  <a:close/>
                  <a:moveTo>
                    <a:pt x="210" y="138"/>
                  </a:moveTo>
                  <a:lnTo>
                    <a:pt x="220" y="138"/>
                  </a:lnTo>
                  <a:lnTo>
                    <a:pt x="218" y="134"/>
                  </a:lnTo>
                  <a:lnTo>
                    <a:pt x="214" y="132"/>
                  </a:lnTo>
                  <a:lnTo>
                    <a:pt x="212" y="134"/>
                  </a:lnTo>
                  <a:lnTo>
                    <a:pt x="210" y="138"/>
                  </a:lnTo>
                  <a:close/>
                  <a:moveTo>
                    <a:pt x="239" y="150"/>
                  </a:moveTo>
                  <a:lnTo>
                    <a:pt x="210" y="150"/>
                  </a:lnTo>
                  <a:lnTo>
                    <a:pt x="212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8" y="154"/>
                  </a:lnTo>
                  <a:lnTo>
                    <a:pt x="239" y="154"/>
                  </a:lnTo>
                  <a:lnTo>
                    <a:pt x="237" y="162"/>
                  </a:lnTo>
                  <a:lnTo>
                    <a:pt x="231" y="168"/>
                  </a:lnTo>
                  <a:lnTo>
                    <a:pt x="224" y="170"/>
                  </a:lnTo>
                  <a:lnTo>
                    <a:pt x="214" y="172"/>
                  </a:lnTo>
                  <a:lnTo>
                    <a:pt x="206" y="170"/>
                  </a:lnTo>
                  <a:lnTo>
                    <a:pt x="197" y="166"/>
                  </a:lnTo>
                  <a:lnTo>
                    <a:pt x="191" y="158"/>
                  </a:lnTo>
                  <a:lnTo>
                    <a:pt x="191" y="152"/>
                  </a:lnTo>
                  <a:lnTo>
                    <a:pt x="189" y="146"/>
                  </a:lnTo>
                  <a:lnTo>
                    <a:pt x="191" y="140"/>
                  </a:lnTo>
                  <a:lnTo>
                    <a:pt x="191" y="134"/>
                  </a:lnTo>
                  <a:lnTo>
                    <a:pt x="197" y="124"/>
                  </a:lnTo>
                  <a:lnTo>
                    <a:pt x="204" y="122"/>
                  </a:lnTo>
                  <a:lnTo>
                    <a:pt x="208" y="120"/>
                  </a:lnTo>
                  <a:lnTo>
                    <a:pt x="216" y="118"/>
                  </a:lnTo>
                  <a:lnTo>
                    <a:pt x="226" y="120"/>
                  </a:lnTo>
                  <a:lnTo>
                    <a:pt x="231" y="124"/>
                  </a:lnTo>
                  <a:lnTo>
                    <a:pt x="235" y="126"/>
                  </a:lnTo>
                  <a:lnTo>
                    <a:pt x="237" y="130"/>
                  </a:lnTo>
                  <a:lnTo>
                    <a:pt x="239" y="136"/>
                  </a:lnTo>
                  <a:lnTo>
                    <a:pt x="239" y="146"/>
                  </a:lnTo>
                  <a:lnTo>
                    <a:pt x="239" y="150"/>
                  </a:lnTo>
                  <a:close/>
                  <a:moveTo>
                    <a:pt x="276" y="154"/>
                  </a:moveTo>
                  <a:lnTo>
                    <a:pt x="276" y="172"/>
                  </a:lnTo>
                  <a:lnTo>
                    <a:pt x="272" y="172"/>
                  </a:lnTo>
                  <a:lnTo>
                    <a:pt x="264" y="172"/>
                  </a:lnTo>
                  <a:lnTo>
                    <a:pt x="260" y="170"/>
                  </a:lnTo>
                  <a:lnTo>
                    <a:pt x="249" y="160"/>
                  </a:lnTo>
                  <a:lnTo>
                    <a:pt x="247" y="144"/>
                  </a:lnTo>
                  <a:lnTo>
                    <a:pt x="249" y="132"/>
                  </a:lnTo>
                  <a:lnTo>
                    <a:pt x="253" y="124"/>
                  </a:lnTo>
                  <a:lnTo>
                    <a:pt x="258" y="122"/>
                  </a:lnTo>
                  <a:lnTo>
                    <a:pt x="262" y="120"/>
                  </a:lnTo>
                  <a:lnTo>
                    <a:pt x="272" y="118"/>
                  </a:lnTo>
                  <a:lnTo>
                    <a:pt x="276" y="118"/>
                  </a:lnTo>
                  <a:lnTo>
                    <a:pt x="276" y="134"/>
                  </a:lnTo>
                  <a:lnTo>
                    <a:pt x="270" y="138"/>
                  </a:lnTo>
                  <a:lnTo>
                    <a:pt x="268" y="144"/>
                  </a:lnTo>
                  <a:lnTo>
                    <a:pt x="270" y="152"/>
                  </a:lnTo>
                  <a:lnTo>
                    <a:pt x="276" y="154"/>
                  </a:lnTo>
                  <a:close/>
                  <a:moveTo>
                    <a:pt x="312" y="172"/>
                  </a:moveTo>
                  <a:lnTo>
                    <a:pt x="291" y="172"/>
                  </a:lnTo>
                  <a:lnTo>
                    <a:pt x="291" y="134"/>
                  </a:lnTo>
                  <a:lnTo>
                    <a:pt x="285" y="134"/>
                  </a:lnTo>
                  <a:lnTo>
                    <a:pt x="285" y="118"/>
                  </a:lnTo>
                  <a:lnTo>
                    <a:pt x="291" y="118"/>
                  </a:lnTo>
                  <a:lnTo>
                    <a:pt x="291" y="104"/>
                  </a:lnTo>
                  <a:lnTo>
                    <a:pt x="312" y="104"/>
                  </a:lnTo>
                  <a:lnTo>
                    <a:pt x="312" y="118"/>
                  </a:lnTo>
                  <a:lnTo>
                    <a:pt x="318" y="118"/>
                  </a:lnTo>
                  <a:lnTo>
                    <a:pt x="318" y="134"/>
                  </a:lnTo>
                  <a:lnTo>
                    <a:pt x="312" y="134"/>
                  </a:lnTo>
                  <a:lnTo>
                    <a:pt x="312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8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7721112" cy="1143000"/>
          </a:xfrm>
        </p:spPr>
        <p:txBody>
          <a:bodyPr/>
          <a:lstStyle>
            <a:lvl1pPr>
              <a:defRPr sz="28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17716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39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6B9A-1705-4A66-A87D-D9AEC4DCFAE2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8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2286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17274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0F4F-C239-49CE-8A4C-67B7E3653245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1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081E5-AF79-492B-8DC0-0EC252A3E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7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4379-1F8E-4C85-8739-71623F590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9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9B7A-053A-44C3-8BF8-ECB2E09E9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5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15A0-7C1F-4E30-B58F-7B69B97DD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6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088F-7754-4C4B-8A10-5633189A96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0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AC20-BD4B-44D2-9643-A89B617ECD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BB9DB-2C67-4648-A3A7-ACE1B7EB0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3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9A6D-BE1B-4991-BA0D-BE344B97A5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838200"/>
            <a:ext cx="6618022" cy="5715000"/>
          </a:xfrm>
        </p:spPr>
        <p:txBody>
          <a:bodyPr/>
          <a:lstStyle>
            <a:lvl1pPr>
              <a:buFont typeface="Wingdings" pitchFamily="2" charset="2"/>
              <a:buChar char="q"/>
              <a:defRPr>
                <a:solidFill>
                  <a:srgbClr val="0070C0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>
              <a:buFont typeface="Wingdings" pitchFamily="2" charset="2"/>
              <a:buChar char="q"/>
              <a:defRPr>
                <a:solidFill>
                  <a:srgbClr val="0070C0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4pPr>
            <a:lvl5pPr>
              <a:buFont typeface="Wingdings" pitchFamily="2" charset="2"/>
              <a:buChar char="q"/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140682" y="838200"/>
            <a:ext cx="1907931" cy="5715000"/>
          </a:xfrm>
        </p:spPr>
        <p:txBody>
          <a:bodyPr/>
          <a:lstStyle>
            <a:lvl1pPr>
              <a:buFont typeface="Wingdings" pitchFamily="2" charset="2"/>
              <a:buChar char="q"/>
              <a:defRPr>
                <a:solidFill>
                  <a:srgbClr val="0070C0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>
              <a:buFont typeface="Wingdings" pitchFamily="2" charset="2"/>
              <a:buChar char="q"/>
              <a:defRPr>
                <a:solidFill>
                  <a:srgbClr val="0070C0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4pPr>
            <a:lvl5pPr>
              <a:buFont typeface="Wingdings" pitchFamily="2" charset="2"/>
              <a:buChar char="q"/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1" i="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M. Bruschi – AW June 20th  2011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D252-723C-4ED9-9ABC-48DB82B914EA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0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0A1A1-E793-4AAE-9A89-63674B91A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55E5-01D1-4817-BC60-4C159EF48E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7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EE99-3405-47E7-B063-F864D8F8C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75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524000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INFN: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28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Participants: </a:t>
            </a:r>
          </a:p>
          <a:p>
            <a:r>
              <a:rPr lang="en-US" dirty="0" smtClean="0"/>
              <a:t>Milano</a:t>
            </a:r>
          </a:p>
          <a:p>
            <a:r>
              <a:rPr lang="en-US" dirty="0" smtClean="0"/>
              <a:t>Pisa </a:t>
            </a:r>
          </a:p>
          <a:p>
            <a:r>
              <a:rPr lang="en-US" dirty="0" smtClean="0"/>
              <a:t>Perugia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52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75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26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89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5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5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3574-88CC-461F-AE20-6D0D0517E4B0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22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4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24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03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37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57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42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55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06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8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4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5" y="838200"/>
            <a:ext cx="7010401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264B-AB1A-4BAD-B764-4E91DA1278EA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68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12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13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5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5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4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3975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>
              <a:solidFill>
                <a:srgbClr val="000000"/>
              </a:solidFill>
              <a:latin typeface="Arial Rounded MT Bold" pitchFamily="-11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78600"/>
            <a:ext cx="9126538" cy="261938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>
              <a:solidFill>
                <a:srgbClr val="000000"/>
              </a:solidFill>
              <a:latin typeface="Arial Rounded MT Bold" pitchFamily="-11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19400" y="6594475"/>
            <a:ext cx="3505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" charset="0"/>
              </a:rPr>
              <a:t>ATLAS Italia – AFP Moduli</a:t>
            </a:r>
            <a:endParaRPr lang="en-GB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338" y="6616700"/>
            <a:ext cx="2222250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Arial" pitchFamily="-112" charset="0"/>
              </a:rPr>
              <a:t>C. </a:t>
            </a:r>
            <a:r>
              <a:rPr lang="en-GB" sz="900" b="1" dirty="0" err="1" smtClean="0">
                <a:solidFill>
                  <a:srgbClr val="FFFFFF"/>
                </a:solidFill>
                <a:latin typeface="Arial" pitchFamily="-112" charset="0"/>
              </a:rPr>
              <a:t>Gemme</a:t>
            </a:r>
            <a:r>
              <a:rPr lang="en-GB" sz="900" b="1" dirty="0" smtClean="0">
                <a:solidFill>
                  <a:srgbClr val="FFFFFF"/>
                </a:solidFill>
                <a:latin typeface="Arial" pitchFamily="-112" charset="0"/>
              </a:rPr>
              <a:t>, G. Darbo </a:t>
            </a:r>
            <a:r>
              <a:rPr lang="en-US" sz="900" b="1" dirty="0" smtClean="0">
                <a:solidFill>
                  <a:srgbClr val="FFFFFF"/>
                </a:solidFill>
                <a:latin typeface="Arial" pitchFamily="-112" charset="0"/>
              </a:rPr>
              <a:t>– INFN / Genova</a:t>
            </a:r>
            <a:endParaRPr lang="en-GB" sz="900" b="1" dirty="0">
              <a:solidFill>
                <a:srgbClr val="FFFFFF"/>
              </a:solidFill>
              <a:latin typeface="Arial" pitchFamily="-11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10400" y="6608763"/>
            <a:ext cx="2057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Arial" charset="0"/>
              </a:rPr>
              <a:t>Milano, 17 May 2012</a:t>
            </a:r>
            <a:endParaRPr lang="en-GB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2238" y="6511925"/>
            <a:ext cx="2460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>
                <a:solidFill>
                  <a:srgbClr val="FFFFFF"/>
                </a:solidFill>
                <a:latin typeface="Arial" pitchFamily="-112" charset="0"/>
              </a:rPr>
              <a:t>o</a:t>
            </a:r>
          </a:p>
        </p:txBody>
      </p:sp>
      <p:pic>
        <p:nvPicPr>
          <p:cNvPr id="10" name="Picture 17" descr="IBL Logo_provisional_50h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4778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2133600"/>
            <a:ext cx="63325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246938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8218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22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923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478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9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E7F4-65D4-4B70-9D01-677AB55A29B0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1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0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230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073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724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69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25400"/>
            <a:ext cx="2171700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5400"/>
            <a:ext cx="6362700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FA91-8E0C-4CB0-A9E9-EF96766EBDF4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BD28-E9FC-416E-B66D-4E45853AE978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6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0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72E1-F1EE-4A37-B62E-44BC05CE60F7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4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52F8-5740-4ADC-B28B-F5BCAB008641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5912" y="228600"/>
            <a:ext cx="7899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900" i="1">
                <a:solidFill>
                  <a:srgbClr val="0E06A6"/>
                </a:solidFill>
                <a:latin typeface="Tahoma" pitchFamily="34" charset="0"/>
                <a:ea typeface="ＭＳ Ｐゴシック"/>
                <a:cs typeface="ＭＳ Ｐゴシック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900" i="1">
                <a:solidFill>
                  <a:schemeClr val="bg2"/>
                </a:solidFill>
                <a:latin typeface="Tahoma" pitchFamily="34" charset="0"/>
                <a:ea typeface="ＭＳ Ｐゴシック"/>
                <a:cs typeface="ＭＳ Ｐゴシック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5E574E"/>
                </a:solidFill>
              </a:rPr>
              <a:t>ATLAS WEEK – October 6° 2008</a:t>
            </a:r>
            <a:endParaRPr lang="it-IT">
              <a:solidFill>
                <a:srgbClr val="5E574E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 i="1">
                <a:solidFill>
                  <a:srgbClr val="0E06A6"/>
                </a:solidFill>
                <a:latin typeface="Tahoma" pitchFamily="34" charset="0"/>
                <a:ea typeface="ＭＳ Ｐゴシック"/>
                <a:cs typeface="ＭＳ Ｐゴシック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7A62D87-C0F9-40DF-8057-8B8E752D1068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5E574E"/>
              </a:solidFill>
            </a:endParaRPr>
          </a:p>
        </p:txBody>
      </p:sp>
      <p:pic>
        <p:nvPicPr>
          <p:cNvPr id="12295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6" name="Group 9"/>
          <p:cNvGrpSpPr>
            <a:grpSpLocks/>
          </p:cNvGrpSpPr>
          <p:nvPr/>
        </p:nvGrpSpPr>
        <p:grpSpPr bwMode="auto">
          <a:xfrm>
            <a:off x="8382000" y="0"/>
            <a:ext cx="685800" cy="820738"/>
            <a:chOff x="4896" y="59"/>
            <a:chExt cx="576" cy="805"/>
          </a:xfrm>
        </p:grpSpPr>
        <p:pic>
          <p:nvPicPr>
            <p:cNvPr id="12297" name="Picture 1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96" y="59"/>
              <a:ext cx="374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Freeform 11"/>
            <p:cNvSpPr>
              <a:spLocks noEditPoints="1"/>
            </p:cNvSpPr>
            <p:nvPr userDrawn="1"/>
          </p:nvSpPr>
          <p:spPr bwMode="auto">
            <a:xfrm>
              <a:off x="5154" y="549"/>
              <a:ext cx="318" cy="196"/>
            </a:xfrm>
            <a:custGeom>
              <a:avLst/>
              <a:gdLst/>
              <a:ahLst/>
              <a:cxnLst>
                <a:cxn ang="0">
                  <a:pos x="29" y="78"/>
                </a:cxn>
                <a:cxn ang="0">
                  <a:pos x="54" y="2"/>
                </a:cxn>
                <a:cxn ang="0">
                  <a:pos x="37" y="24"/>
                </a:cxn>
                <a:cxn ang="0">
                  <a:pos x="91" y="24"/>
                </a:cxn>
                <a:cxn ang="0">
                  <a:pos x="129" y="24"/>
                </a:cxn>
                <a:cxn ang="0">
                  <a:pos x="139" y="90"/>
                </a:cxn>
                <a:cxn ang="0">
                  <a:pos x="183" y="70"/>
                </a:cxn>
                <a:cxn ang="0">
                  <a:pos x="231" y="78"/>
                </a:cxn>
                <a:cxn ang="0">
                  <a:pos x="208" y="2"/>
                </a:cxn>
                <a:cxn ang="0">
                  <a:pos x="226" y="60"/>
                </a:cxn>
                <a:cxn ang="0">
                  <a:pos x="270" y="68"/>
                </a:cxn>
                <a:cxn ang="0">
                  <a:pos x="283" y="58"/>
                </a:cxn>
                <a:cxn ang="0">
                  <a:pos x="268" y="14"/>
                </a:cxn>
                <a:cxn ang="0">
                  <a:pos x="310" y="32"/>
                </a:cxn>
                <a:cxn ang="0">
                  <a:pos x="291" y="24"/>
                </a:cxn>
                <a:cxn ang="0">
                  <a:pos x="301" y="40"/>
                </a:cxn>
                <a:cxn ang="0">
                  <a:pos x="310" y="70"/>
                </a:cxn>
                <a:cxn ang="0">
                  <a:pos x="280" y="92"/>
                </a:cxn>
                <a:cxn ang="0">
                  <a:pos x="21" y="138"/>
                </a:cxn>
                <a:cxn ang="0">
                  <a:pos x="27" y="154"/>
                </a:cxn>
                <a:cxn ang="0">
                  <a:pos x="0" y="196"/>
                </a:cxn>
                <a:cxn ang="0">
                  <a:pos x="23" y="124"/>
                </a:cxn>
                <a:cxn ang="0">
                  <a:pos x="48" y="130"/>
                </a:cxn>
                <a:cxn ang="0">
                  <a:pos x="33" y="172"/>
                </a:cxn>
                <a:cxn ang="0">
                  <a:pos x="21" y="196"/>
                </a:cxn>
                <a:cxn ang="0">
                  <a:pos x="79" y="118"/>
                </a:cxn>
                <a:cxn ang="0">
                  <a:pos x="94" y="118"/>
                </a:cxn>
                <a:cxn ang="0">
                  <a:pos x="81" y="146"/>
                </a:cxn>
                <a:cxn ang="0">
                  <a:pos x="100" y="144"/>
                </a:cxn>
                <a:cxn ang="0">
                  <a:pos x="127" y="118"/>
                </a:cxn>
                <a:cxn ang="0">
                  <a:pos x="152" y="152"/>
                </a:cxn>
                <a:cxn ang="0">
                  <a:pos x="116" y="170"/>
                </a:cxn>
                <a:cxn ang="0">
                  <a:pos x="102" y="152"/>
                </a:cxn>
                <a:cxn ang="0">
                  <a:pos x="121" y="146"/>
                </a:cxn>
                <a:cxn ang="0">
                  <a:pos x="131" y="146"/>
                </a:cxn>
                <a:cxn ang="0">
                  <a:pos x="160" y="196"/>
                </a:cxn>
                <a:cxn ang="0">
                  <a:pos x="170" y="90"/>
                </a:cxn>
                <a:cxn ang="0">
                  <a:pos x="183" y="102"/>
                </a:cxn>
                <a:cxn ang="0">
                  <a:pos x="170" y="114"/>
                </a:cxn>
                <a:cxn ang="0">
                  <a:pos x="160" y="106"/>
                </a:cxn>
                <a:cxn ang="0">
                  <a:pos x="164" y="92"/>
                </a:cxn>
                <a:cxn ang="0">
                  <a:pos x="220" y="138"/>
                </a:cxn>
                <a:cxn ang="0">
                  <a:pos x="210" y="138"/>
                </a:cxn>
                <a:cxn ang="0">
                  <a:pos x="214" y="158"/>
                </a:cxn>
                <a:cxn ang="0">
                  <a:pos x="239" y="154"/>
                </a:cxn>
                <a:cxn ang="0">
                  <a:pos x="214" y="172"/>
                </a:cxn>
                <a:cxn ang="0">
                  <a:pos x="191" y="152"/>
                </a:cxn>
                <a:cxn ang="0">
                  <a:pos x="197" y="124"/>
                </a:cxn>
                <a:cxn ang="0">
                  <a:pos x="226" y="120"/>
                </a:cxn>
                <a:cxn ang="0">
                  <a:pos x="239" y="136"/>
                </a:cxn>
                <a:cxn ang="0">
                  <a:pos x="276" y="172"/>
                </a:cxn>
                <a:cxn ang="0">
                  <a:pos x="249" y="160"/>
                </a:cxn>
                <a:cxn ang="0">
                  <a:pos x="258" y="122"/>
                </a:cxn>
                <a:cxn ang="0">
                  <a:pos x="276" y="134"/>
                </a:cxn>
                <a:cxn ang="0">
                  <a:pos x="276" y="154"/>
                </a:cxn>
                <a:cxn ang="0">
                  <a:pos x="285" y="134"/>
                </a:cxn>
                <a:cxn ang="0">
                  <a:pos x="312" y="104"/>
                </a:cxn>
                <a:cxn ang="0">
                  <a:pos x="312" y="134"/>
                </a:cxn>
              </a:cxnLst>
              <a:rect l="0" t="0" r="r" b="b"/>
              <a:pathLst>
                <a:path w="318" h="196">
                  <a:moveTo>
                    <a:pt x="73" y="90"/>
                  </a:moveTo>
                  <a:lnTo>
                    <a:pt x="48" y="90"/>
                  </a:lnTo>
                  <a:lnTo>
                    <a:pt x="46" y="78"/>
                  </a:lnTo>
                  <a:lnTo>
                    <a:pt x="29" y="78"/>
                  </a:lnTo>
                  <a:lnTo>
                    <a:pt x="27" y="90"/>
                  </a:lnTo>
                  <a:lnTo>
                    <a:pt x="2" y="90"/>
                  </a:lnTo>
                  <a:lnTo>
                    <a:pt x="23" y="2"/>
                  </a:lnTo>
                  <a:lnTo>
                    <a:pt x="54" y="2"/>
                  </a:lnTo>
                  <a:lnTo>
                    <a:pt x="73" y="90"/>
                  </a:lnTo>
                  <a:close/>
                  <a:moveTo>
                    <a:pt x="33" y="60"/>
                  </a:moveTo>
                  <a:lnTo>
                    <a:pt x="44" y="60"/>
                  </a:lnTo>
                  <a:lnTo>
                    <a:pt x="37" y="24"/>
                  </a:lnTo>
                  <a:lnTo>
                    <a:pt x="33" y="60"/>
                  </a:lnTo>
                  <a:close/>
                  <a:moveTo>
                    <a:pt x="114" y="90"/>
                  </a:moveTo>
                  <a:lnTo>
                    <a:pt x="91" y="90"/>
                  </a:lnTo>
                  <a:lnTo>
                    <a:pt x="91" y="24"/>
                  </a:lnTo>
                  <a:lnTo>
                    <a:pt x="77" y="24"/>
                  </a:lnTo>
                  <a:lnTo>
                    <a:pt x="77" y="2"/>
                  </a:lnTo>
                  <a:lnTo>
                    <a:pt x="129" y="2"/>
                  </a:lnTo>
                  <a:lnTo>
                    <a:pt x="129" y="24"/>
                  </a:lnTo>
                  <a:lnTo>
                    <a:pt x="114" y="24"/>
                  </a:lnTo>
                  <a:lnTo>
                    <a:pt x="114" y="90"/>
                  </a:lnTo>
                  <a:close/>
                  <a:moveTo>
                    <a:pt x="183" y="90"/>
                  </a:moveTo>
                  <a:lnTo>
                    <a:pt x="139" y="90"/>
                  </a:lnTo>
                  <a:lnTo>
                    <a:pt x="139" y="2"/>
                  </a:lnTo>
                  <a:lnTo>
                    <a:pt x="164" y="2"/>
                  </a:lnTo>
                  <a:lnTo>
                    <a:pt x="164" y="70"/>
                  </a:lnTo>
                  <a:lnTo>
                    <a:pt x="183" y="70"/>
                  </a:lnTo>
                  <a:lnTo>
                    <a:pt x="183" y="90"/>
                  </a:lnTo>
                  <a:close/>
                  <a:moveTo>
                    <a:pt x="258" y="90"/>
                  </a:moveTo>
                  <a:lnTo>
                    <a:pt x="233" y="90"/>
                  </a:lnTo>
                  <a:lnTo>
                    <a:pt x="231" y="78"/>
                  </a:lnTo>
                  <a:lnTo>
                    <a:pt x="214" y="78"/>
                  </a:lnTo>
                  <a:lnTo>
                    <a:pt x="212" y="90"/>
                  </a:lnTo>
                  <a:lnTo>
                    <a:pt x="187" y="90"/>
                  </a:lnTo>
                  <a:lnTo>
                    <a:pt x="208" y="2"/>
                  </a:lnTo>
                  <a:lnTo>
                    <a:pt x="239" y="2"/>
                  </a:lnTo>
                  <a:lnTo>
                    <a:pt x="258" y="90"/>
                  </a:lnTo>
                  <a:close/>
                  <a:moveTo>
                    <a:pt x="216" y="60"/>
                  </a:moveTo>
                  <a:lnTo>
                    <a:pt x="226" y="60"/>
                  </a:lnTo>
                  <a:lnTo>
                    <a:pt x="222" y="24"/>
                  </a:lnTo>
                  <a:lnTo>
                    <a:pt x="216" y="60"/>
                  </a:lnTo>
                  <a:close/>
                  <a:moveTo>
                    <a:pt x="264" y="60"/>
                  </a:moveTo>
                  <a:lnTo>
                    <a:pt x="270" y="68"/>
                  </a:lnTo>
                  <a:lnTo>
                    <a:pt x="278" y="70"/>
                  </a:lnTo>
                  <a:lnTo>
                    <a:pt x="285" y="68"/>
                  </a:lnTo>
                  <a:lnTo>
                    <a:pt x="287" y="64"/>
                  </a:lnTo>
                  <a:lnTo>
                    <a:pt x="283" y="58"/>
                  </a:lnTo>
                  <a:lnTo>
                    <a:pt x="274" y="50"/>
                  </a:lnTo>
                  <a:lnTo>
                    <a:pt x="266" y="42"/>
                  </a:lnTo>
                  <a:lnTo>
                    <a:pt x="264" y="30"/>
                  </a:lnTo>
                  <a:lnTo>
                    <a:pt x="268" y="14"/>
                  </a:lnTo>
                  <a:lnTo>
                    <a:pt x="278" y="4"/>
                  </a:lnTo>
                  <a:lnTo>
                    <a:pt x="291" y="0"/>
                  </a:lnTo>
                  <a:lnTo>
                    <a:pt x="310" y="4"/>
                  </a:lnTo>
                  <a:lnTo>
                    <a:pt x="310" y="32"/>
                  </a:lnTo>
                  <a:lnTo>
                    <a:pt x="301" y="24"/>
                  </a:lnTo>
                  <a:lnTo>
                    <a:pt x="299" y="24"/>
                  </a:lnTo>
                  <a:lnTo>
                    <a:pt x="295" y="22"/>
                  </a:lnTo>
                  <a:lnTo>
                    <a:pt x="291" y="24"/>
                  </a:lnTo>
                  <a:lnTo>
                    <a:pt x="289" y="26"/>
                  </a:lnTo>
                  <a:lnTo>
                    <a:pt x="289" y="30"/>
                  </a:lnTo>
                  <a:lnTo>
                    <a:pt x="293" y="34"/>
                  </a:lnTo>
                  <a:lnTo>
                    <a:pt x="301" y="40"/>
                  </a:lnTo>
                  <a:lnTo>
                    <a:pt x="305" y="44"/>
                  </a:lnTo>
                  <a:lnTo>
                    <a:pt x="307" y="48"/>
                  </a:lnTo>
                  <a:lnTo>
                    <a:pt x="312" y="62"/>
                  </a:lnTo>
                  <a:lnTo>
                    <a:pt x="310" y="70"/>
                  </a:lnTo>
                  <a:lnTo>
                    <a:pt x="307" y="78"/>
                  </a:lnTo>
                  <a:lnTo>
                    <a:pt x="303" y="84"/>
                  </a:lnTo>
                  <a:lnTo>
                    <a:pt x="297" y="88"/>
                  </a:lnTo>
                  <a:lnTo>
                    <a:pt x="280" y="92"/>
                  </a:lnTo>
                  <a:lnTo>
                    <a:pt x="264" y="88"/>
                  </a:lnTo>
                  <a:lnTo>
                    <a:pt x="264" y="60"/>
                  </a:lnTo>
                  <a:close/>
                  <a:moveTo>
                    <a:pt x="25" y="134"/>
                  </a:moveTo>
                  <a:lnTo>
                    <a:pt x="21" y="138"/>
                  </a:lnTo>
                  <a:lnTo>
                    <a:pt x="21" y="146"/>
                  </a:lnTo>
                  <a:lnTo>
                    <a:pt x="21" y="154"/>
                  </a:lnTo>
                  <a:lnTo>
                    <a:pt x="25" y="156"/>
                  </a:lnTo>
                  <a:lnTo>
                    <a:pt x="27" y="154"/>
                  </a:lnTo>
                  <a:lnTo>
                    <a:pt x="29" y="144"/>
                  </a:lnTo>
                  <a:lnTo>
                    <a:pt x="29" y="136"/>
                  </a:lnTo>
                  <a:lnTo>
                    <a:pt x="25" y="134"/>
                  </a:lnTo>
                  <a:close/>
                  <a:moveTo>
                    <a:pt x="0" y="196"/>
                  </a:moveTo>
                  <a:lnTo>
                    <a:pt x="0" y="118"/>
                  </a:lnTo>
                  <a:lnTo>
                    <a:pt x="21" y="118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5" y="120"/>
                  </a:lnTo>
                  <a:lnTo>
                    <a:pt x="33" y="118"/>
                  </a:lnTo>
                  <a:lnTo>
                    <a:pt x="42" y="120"/>
                  </a:lnTo>
                  <a:lnTo>
                    <a:pt x="48" y="130"/>
                  </a:lnTo>
                  <a:lnTo>
                    <a:pt x="50" y="146"/>
                  </a:lnTo>
                  <a:lnTo>
                    <a:pt x="48" y="160"/>
                  </a:lnTo>
                  <a:lnTo>
                    <a:pt x="42" y="170"/>
                  </a:lnTo>
                  <a:lnTo>
                    <a:pt x="33" y="172"/>
                  </a:lnTo>
                  <a:lnTo>
                    <a:pt x="27" y="170"/>
                  </a:lnTo>
                  <a:lnTo>
                    <a:pt x="21" y="164"/>
                  </a:lnTo>
                  <a:lnTo>
                    <a:pt x="21" y="172"/>
                  </a:lnTo>
                  <a:lnTo>
                    <a:pt x="21" y="196"/>
                  </a:lnTo>
                  <a:lnTo>
                    <a:pt x="0" y="196"/>
                  </a:lnTo>
                  <a:close/>
                  <a:moveTo>
                    <a:pt x="58" y="172"/>
                  </a:moveTo>
                  <a:lnTo>
                    <a:pt x="58" y="118"/>
                  </a:lnTo>
                  <a:lnTo>
                    <a:pt x="79" y="118"/>
                  </a:lnTo>
                  <a:lnTo>
                    <a:pt x="79" y="128"/>
                  </a:lnTo>
                  <a:lnTo>
                    <a:pt x="81" y="124"/>
                  </a:lnTo>
                  <a:lnTo>
                    <a:pt x="83" y="120"/>
                  </a:lnTo>
                  <a:lnTo>
                    <a:pt x="94" y="118"/>
                  </a:lnTo>
                  <a:lnTo>
                    <a:pt x="94" y="140"/>
                  </a:lnTo>
                  <a:lnTo>
                    <a:pt x="87" y="138"/>
                  </a:lnTo>
                  <a:lnTo>
                    <a:pt x="81" y="142"/>
                  </a:lnTo>
                  <a:lnTo>
                    <a:pt x="81" y="146"/>
                  </a:lnTo>
                  <a:lnTo>
                    <a:pt x="79" y="148"/>
                  </a:lnTo>
                  <a:lnTo>
                    <a:pt x="79" y="172"/>
                  </a:lnTo>
                  <a:lnTo>
                    <a:pt x="58" y="172"/>
                  </a:lnTo>
                  <a:close/>
                  <a:moveTo>
                    <a:pt x="100" y="144"/>
                  </a:moveTo>
                  <a:lnTo>
                    <a:pt x="104" y="130"/>
                  </a:lnTo>
                  <a:lnTo>
                    <a:pt x="114" y="120"/>
                  </a:lnTo>
                  <a:lnTo>
                    <a:pt x="118" y="118"/>
                  </a:lnTo>
                  <a:lnTo>
                    <a:pt x="127" y="118"/>
                  </a:lnTo>
                  <a:lnTo>
                    <a:pt x="139" y="120"/>
                  </a:lnTo>
                  <a:lnTo>
                    <a:pt x="150" y="130"/>
                  </a:lnTo>
                  <a:lnTo>
                    <a:pt x="152" y="144"/>
                  </a:lnTo>
                  <a:lnTo>
                    <a:pt x="152" y="152"/>
                  </a:lnTo>
                  <a:lnTo>
                    <a:pt x="148" y="160"/>
                  </a:lnTo>
                  <a:lnTo>
                    <a:pt x="139" y="170"/>
                  </a:lnTo>
                  <a:lnTo>
                    <a:pt x="125" y="172"/>
                  </a:lnTo>
                  <a:lnTo>
                    <a:pt x="116" y="170"/>
                  </a:lnTo>
                  <a:lnTo>
                    <a:pt x="108" y="166"/>
                  </a:lnTo>
                  <a:lnTo>
                    <a:pt x="106" y="162"/>
                  </a:lnTo>
                  <a:lnTo>
                    <a:pt x="102" y="156"/>
                  </a:lnTo>
                  <a:lnTo>
                    <a:pt x="102" y="152"/>
                  </a:lnTo>
                  <a:lnTo>
                    <a:pt x="100" y="144"/>
                  </a:lnTo>
                  <a:close/>
                  <a:moveTo>
                    <a:pt x="127" y="132"/>
                  </a:moveTo>
                  <a:lnTo>
                    <a:pt x="123" y="136"/>
                  </a:lnTo>
                  <a:lnTo>
                    <a:pt x="121" y="146"/>
                  </a:lnTo>
                  <a:lnTo>
                    <a:pt x="123" y="154"/>
                  </a:lnTo>
                  <a:lnTo>
                    <a:pt x="127" y="158"/>
                  </a:lnTo>
                  <a:lnTo>
                    <a:pt x="131" y="156"/>
                  </a:lnTo>
                  <a:lnTo>
                    <a:pt x="131" y="146"/>
                  </a:lnTo>
                  <a:lnTo>
                    <a:pt x="131" y="136"/>
                  </a:lnTo>
                  <a:lnTo>
                    <a:pt x="127" y="132"/>
                  </a:lnTo>
                  <a:close/>
                  <a:moveTo>
                    <a:pt x="181" y="196"/>
                  </a:moveTo>
                  <a:lnTo>
                    <a:pt x="160" y="196"/>
                  </a:lnTo>
                  <a:lnTo>
                    <a:pt x="160" y="118"/>
                  </a:lnTo>
                  <a:lnTo>
                    <a:pt x="181" y="118"/>
                  </a:lnTo>
                  <a:lnTo>
                    <a:pt x="181" y="196"/>
                  </a:lnTo>
                  <a:close/>
                  <a:moveTo>
                    <a:pt x="170" y="90"/>
                  </a:moveTo>
                  <a:lnTo>
                    <a:pt x="175" y="92"/>
                  </a:lnTo>
                  <a:lnTo>
                    <a:pt x="177" y="92"/>
                  </a:lnTo>
                  <a:lnTo>
                    <a:pt x="181" y="96"/>
                  </a:lnTo>
                  <a:lnTo>
                    <a:pt x="183" y="102"/>
                  </a:lnTo>
                  <a:lnTo>
                    <a:pt x="181" y="108"/>
                  </a:lnTo>
                  <a:lnTo>
                    <a:pt x="177" y="112"/>
                  </a:lnTo>
                  <a:lnTo>
                    <a:pt x="175" y="114"/>
                  </a:lnTo>
                  <a:lnTo>
                    <a:pt x="170" y="114"/>
                  </a:lnTo>
                  <a:lnTo>
                    <a:pt x="168" y="114"/>
                  </a:lnTo>
                  <a:lnTo>
                    <a:pt x="164" y="112"/>
                  </a:lnTo>
                  <a:lnTo>
                    <a:pt x="160" y="108"/>
                  </a:lnTo>
                  <a:lnTo>
                    <a:pt x="160" y="106"/>
                  </a:lnTo>
                  <a:lnTo>
                    <a:pt x="158" y="102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4" y="92"/>
                  </a:lnTo>
                  <a:lnTo>
                    <a:pt x="168" y="92"/>
                  </a:lnTo>
                  <a:lnTo>
                    <a:pt x="170" y="90"/>
                  </a:lnTo>
                  <a:close/>
                  <a:moveTo>
                    <a:pt x="210" y="138"/>
                  </a:moveTo>
                  <a:lnTo>
                    <a:pt x="220" y="138"/>
                  </a:lnTo>
                  <a:lnTo>
                    <a:pt x="218" y="134"/>
                  </a:lnTo>
                  <a:lnTo>
                    <a:pt x="214" y="132"/>
                  </a:lnTo>
                  <a:lnTo>
                    <a:pt x="212" y="134"/>
                  </a:lnTo>
                  <a:lnTo>
                    <a:pt x="210" y="138"/>
                  </a:lnTo>
                  <a:close/>
                  <a:moveTo>
                    <a:pt x="239" y="150"/>
                  </a:moveTo>
                  <a:lnTo>
                    <a:pt x="210" y="150"/>
                  </a:lnTo>
                  <a:lnTo>
                    <a:pt x="212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8" y="154"/>
                  </a:lnTo>
                  <a:lnTo>
                    <a:pt x="239" y="154"/>
                  </a:lnTo>
                  <a:lnTo>
                    <a:pt x="237" y="162"/>
                  </a:lnTo>
                  <a:lnTo>
                    <a:pt x="231" y="168"/>
                  </a:lnTo>
                  <a:lnTo>
                    <a:pt x="224" y="170"/>
                  </a:lnTo>
                  <a:lnTo>
                    <a:pt x="214" y="172"/>
                  </a:lnTo>
                  <a:lnTo>
                    <a:pt x="206" y="170"/>
                  </a:lnTo>
                  <a:lnTo>
                    <a:pt x="197" y="166"/>
                  </a:lnTo>
                  <a:lnTo>
                    <a:pt x="191" y="158"/>
                  </a:lnTo>
                  <a:lnTo>
                    <a:pt x="191" y="152"/>
                  </a:lnTo>
                  <a:lnTo>
                    <a:pt x="189" y="146"/>
                  </a:lnTo>
                  <a:lnTo>
                    <a:pt x="191" y="140"/>
                  </a:lnTo>
                  <a:lnTo>
                    <a:pt x="191" y="134"/>
                  </a:lnTo>
                  <a:lnTo>
                    <a:pt x="197" y="124"/>
                  </a:lnTo>
                  <a:lnTo>
                    <a:pt x="204" y="122"/>
                  </a:lnTo>
                  <a:lnTo>
                    <a:pt x="208" y="120"/>
                  </a:lnTo>
                  <a:lnTo>
                    <a:pt x="216" y="118"/>
                  </a:lnTo>
                  <a:lnTo>
                    <a:pt x="226" y="120"/>
                  </a:lnTo>
                  <a:lnTo>
                    <a:pt x="231" y="124"/>
                  </a:lnTo>
                  <a:lnTo>
                    <a:pt x="235" y="126"/>
                  </a:lnTo>
                  <a:lnTo>
                    <a:pt x="237" y="130"/>
                  </a:lnTo>
                  <a:lnTo>
                    <a:pt x="239" y="136"/>
                  </a:lnTo>
                  <a:lnTo>
                    <a:pt x="239" y="146"/>
                  </a:lnTo>
                  <a:lnTo>
                    <a:pt x="239" y="150"/>
                  </a:lnTo>
                  <a:close/>
                  <a:moveTo>
                    <a:pt x="276" y="154"/>
                  </a:moveTo>
                  <a:lnTo>
                    <a:pt x="276" y="172"/>
                  </a:lnTo>
                  <a:lnTo>
                    <a:pt x="272" y="172"/>
                  </a:lnTo>
                  <a:lnTo>
                    <a:pt x="264" y="172"/>
                  </a:lnTo>
                  <a:lnTo>
                    <a:pt x="260" y="170"/>
                  </a:lnTo>
                  <a:lnTo>
                    <a:pt x="249" y="160"/>
                  </a:lnTo>
                  <a:lnTo>
                    <a:pt x="247" y="144"/>
                  </a:lnTo>
                  <a:lnTo>
                    <a:pt x="249" y="132"/>
                  </a:lnTo>
                  <a:lnTo>
                    <a:pt x="253" y="124"/>
                  </a:lnTo>
                  <a:lnTo>
                    <a:pt x="258" y="122"/>
                  </a:lnTo>
                  <a:lnTo>
                    <a:pt x="262" y="120"/>
                  </a:lnTo>
                  <a:lnTo>
                    <a:pt x="272" y="118"/>
                  </a:lnTo>
                  <a:lnTo>
                    <a:pt x="276" y="118"/>
                  </a:lnTo>
                  <a:lnTo>
                    <a:pt x="276" y="134"/>
                  </a:lnTo>
                  <a:lnTo>
                    <a:pt x="270" y="138"/>
                  </a:lnTo>
                  <a:lnTo>
                    <a:pt x="268" y="144"/>
                  </a:lnTo>
                  <a:lnTo>
                    <a:pt x="270" y="152"/>
                  </a:lnTo>
                  <a:lnTo>
                    <a:pt x="276" y="154"/>
                  </a:lnTo>
                  <a:close/>
                  <a:moveTo>
                    <a:pt x="312" y="172"/>
                  </a:moveTo>
                  <a:lnTo>
                    <a:pt x="291" y="172"/>
                  </a:lnTo>
                  <a:lnTo>
                    <a:pt x="291" y="134"/>
                  </a:lnTo>
                  <a:lnTo>
                    <a:pt x="285" y="134"/>
                  </a:lnTo>
                  <a:lnTo>
                    <a:pt x="285" y="118"/>
                  </a:lnTo>
                  <a:lnTo>
                    <a:pt x="291" y="118"/>
                  </a:lnTo>
                  <a:lnTo>
                    <a:pt x="291" y="104"/>
                  </a:lnTo>
                  <a:lnTo>
                    <a:pt x="312" y="104"/>
                  </a:lnTo>
                  <a:lnTo>
                    <a:pt x="312" y="118"/>
                  </a:lnTo>
                  <a:lnTo>
                    <a:pt x="318" y="118"/>
                  </a:lnTo>
                  <a:lnTo>
                    <a:pt x="318" y="134"/>
                  </a:lnTo>
                  <a:lnTo>
                    <a:pt x="312" y="134"/>
                  </a:lnTo>
                  <a:lnTo>
                    <a:pt x="312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8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4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 i="1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1500"/>
        </a:buClr>
        <a:buSzPct val="120000"/>
        <a:buFont typeface="Wingdings" pitchFamily="2" charset="2"/>
        <a:buChar char="ü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158C4A-ED0C-4EFF-B1F3-8BB7DA3C7A1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7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14/05/2012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G.Alimonti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58C6DB-1B9E-A34B-9E95-ABDCC6BFB8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16/5/12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F33CA0-68C5-0A4B-84CF-2EC21034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4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-25400"/>
            <a:ext cx="8129588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79425"/>
            <a:ext cx="9144000" cy="53975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>
              <a:solidFill>
                <a:srgbClr val="000000"/>
              </a:solidFill>
              <a:latin typeface="Arial Rounded MT Bold" pitchFamily="-112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596063"/>
            <a:ext cx="9126538" cy="261937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>
              <a:solidFill>
                <a:srgbClr val="000000"/>
              </a:solidFill>
              <a:latin typeface="Arial Rounded MT Bold" pitchFamily="-112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97188" y="6594475"/>
            <a:ext cx="33512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ATLAS Italia 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</a:rPr>
              <a:t>– AFP Moduli</a:t>
            </a:r>
            <a:endParaRPr lang="en-GB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338" y="6616700"/>
            <a:ext cx="2222250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Arial" pitchFamily="-112" charset="0"/>
              </a:rPr>
              <a:t>C. </a:t>
            </a:r>
            <a:r>
              <a:rPr lang="en-GB" sz="900" b="1" dirty="0" err="1" smtClean="0">
                <a:solidFill>
                  <a:srgbClr val="FFFFFF"/>
                </a:solidFill>
                <a:latin typeface="Arial" pitchFamily="-112" charset="0"/>
              </a:rPr>
              <a:t>Gemme</a:t>
            </a:r>
            <a:r>
              <a:rPr lang="en-GB" sz="900" b="1" dirty="0" smtClean="0">
                <a:solidFill>
                  <a:srgbClr val="FFFFFF"/>
                </a:solidFill>
                <a:latin typeface="Arial" pitchFamily="-112" charset="0"/>
              </a:rPr>
              <a:t>, G</a:t>
            </a:r>
            <a:r>
              <a:rPr lang="en-GB" sz="900" b="1" dirty="0">
                <a:solidFill>
                  <a:srgbClr val="FFFFFF"/>
                </a:solidFill>
                <a:latin typeface="Arial" pitchFamily="-112" charset="0"/>
              </a:rPr>
              <a:t>. Darbo </a:t>
            </a:r>
            <a:r>
              <a:rPr lang="en-US" sz="900" b="1" dirty="0">
                <a:solidFill>
                  <a:srgbClr val="FFFFFF"/>
                </a:solidFill>
                <a:latin typeface="Arial" pitchFamily="-112" charset="0"/>
              </a:rPr>
              <a:t>– INFN / </a:t>
            </a:r>
            <a:r>
              <a:rPr lang="en-US" sz="900" b="1" dirty="0" err="1">
                <a:solidFill>
                  <a:srgbClr val="FFFFFF"/>
                </a:solidFill>
                <a:latin typeface="Arial" pitchFamily="-112" charset="0"/>
              </a:rPr>
              <a:t>Genova</a:t>
            </a:r>
            <a:endParaRPr lang="en-GB" sz="900" b="1" dirty="0">
              <a:solidFill>
                <a:srgbClr val="FFFFFF"/>
              </a:solidFill>
              <a:latin typeface="Arial" pitchFamily="-112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0" y="6624638"/>
            <a:ext cx="19081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Arial" charset="0"/>
              </a:rPr>
              <a:t>Milano, 17 May 2012</a:t>
            </a:r>
            <a:endParaRPr lang="en-GB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701088" y="6565900"/>
            <a:ext cx="366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C6767E-7038-4646-BDAD-4CD1C5581487}" type="slidenum">
              <a:rPr lang="en-GB" sz="1200" b="1">
                <a:solidFill>
                  <a:srgbClr val="FFFFFF"/>
                </a:solidFill>
                <a:latin typeface="Arial" pitchFamily="-11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>
              <a:solidFill>
                <a:srgbClr val="FFFFFF"/>
              </a:solidFill>
              <a:latin typeface="Arial" pitchFamily="-112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2000"/>
            <a:ext cx="86868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" name="Picture 10" descr="IBL Logo_provisional_50h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4778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59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Blip>
          <a:blip r:embed="rId14"/>
        </a:buBlip>
        <a:defRPr sz="2000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833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2pPr>
      <a:lvl3pPr marL="1200150" indent="-2444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Times" charset="0"/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3pPr>
      <a:lvl4pPr marL="1390650" indent="-190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1581150" indent="247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5pPr>
      <a:lvl6pPr marL="2038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6pPr>
      <a:lvl7pPr marL="2495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7pPr>
      <a:lvl8pPr marL="2952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8pPr>
      <a:lvl9pPr marL="34099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chart" Target="../charts/chart1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AFP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di principio del </a:t>
            </a:r>
            <a:r>
              <a:rPr lang="en-US" dirty="0" err="1" smtClean="0"/>
              <a:t>rivelatore</a:t>
            </a:r>
            <a:endParaRPr lang="en-US" dirty="0" smtClean="0"/>
          </a:p>
          <a:p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argomenti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Fisica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rivelatore</a:t>
            </a:r>
            <a:endParaRPr lang="en-US" dirty="0" smtClean="0"/>
          </a:p>
          <a:p>
            <a:pPr lvl="1"/>
            <a:r>
              <a:rPr lang="en-US" dirty="0" smtClean="0"/>
              <a:t>La beam pipe</a:t>
            </a:r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di tracking</a:t>
            </a:r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di timing</a:t>
            </a:r>
          </a:p>
          <a:p>
            <a:r>
              <a:rPr lang="en-US" dirty="0" err="1" smtClean="0"/>
              <a:t>Stato</a:t>
            </a:r>
            <a:r>
              <a:rPr lang="en-US" dirty="0" smtClean="0"/>
              <a:t> di </a:t>
            </a:r>
            <a:r>
              <a:rPr lang="en-US" dirty="0" err="1" smtClean="0"/>
              <a:t>approvazione</a:t>
            </a:r>
            <a:endParaRPr lang="en-US" dirty="0" smtClean="0"/>
          </a:p>
          <a:p>
            <a:r>
              <a:rPr lang="en-US" dirty="0" err="1" smtClean="0"/>
              <a:t>Organigramma</a:t>
            </a:r>
            <a:endParaRPr lang="en-US" dirty="0" smtClean="0"/>
          </a:p>
          <a:p>
            <a:r>
              <a:rPr lang="en-US" dirty="0" err="1" smtClean="0"/>
              <a:t>Scala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, </a:t>
            </a:r>
            <a:r>
              <a:rPr lang="en-US" dirty="0" err="1" smtClean="0"/>
              <a:t>costi</a:t>
            </a:r>
            <a:r>
              <a:rPr lang="en-US" dirty="0" smtClean="0"/>
              <a:t>,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umane</a:t>
            </a:r>
            <a:endParaRPr lang="en-US" dirty="0" smtClean="0"/>
          </a:p>
          <a:p>
            <a:r>
              <a:rPr lang="en-US" dirty="0" err="1" smtClean="0"/>
              <a:t>Argomenti</a:t>
            </a:r>
            <a:r>
              <a:rPr lang="en-US" dirty="0" smtClean="0"/>
              <a:t> </a:t>
            </a:r>
            <a:r>
              <a:rPr lang="en-US" dirty="0" err="1" smtClean="0"/>
              <a:t>ancora</a:t>
            </a:r>
            <a:r>
              <a:rPr lang="en-US" dirty="0" smtClean="0"/>
              <a:t> non </a:t>
            </a:r>
            <a:r>
              <a:rPr lang="en-US" dirty="0" err="1" smtClean="0"/>
              <a:t>coperti</a:t>
            </a:r>
            <a:endParaRPr lang="en-US" dirty="0" smtClean="0"/>
          </a:p>
          <a:p>
            <a:r>
              <a:rPr lang="en-US" dirty="0" err="1" smtClean="0"/>
              <a:t>Passi</a:t>
            </a:r>
            <a:r>
              <a:rPr lang="en-US" dirty="0" smtClean="0"/>
              <a:t> </a:t>
            </a:r>
            <a:r>
              <a:rPr lang="en-US" dirty="0" err="1" smtClean="0"/>
              <a:t>successivi</a:t>
            </a:r>
            <a:r>
              <a:rPr lang="en-US" dirty="0" smtClean="0"/>
              <a:t> per </a:t>
            </a:r>
            <a:r>
              <a:rPr lang="en-US" dirty="0" err="1" smtClean="0"/>
              <a:t>arrivare</a:t>
            </a:r>
            <a:r>
              <a:rPr lang="en-US" dirty="0" smtClean="0"/>
              <a:t> al TDR</a:t>
            </a:r>
          </a:p>
          <a:p>
            <a:r>
              <a:rPr lang="en-US" dirty="0" err="1" smtClean="0"/>
              <a:t>L’interesse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italiani</a:t>
            </a:r>
            <a:r>
              <a:rPr lang="en-US" dirty="0" smtClean="0"/>
              <a:t> (BO, GE, MI)</a:t>
            </a:r>
          </a:p>
          <a:p>
            <a:r>
              <a:rPr lang="en-US" dirty="0" err="1" smtClean="0"/>
              <a:t>Conclusioni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140682" y="5805264"/>
            <a:ext cx="6231518" cy="747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Marco Bruschi</a:t>
            </a:r>
          </a:p>
          <a:p>
            <a:pPr marL="0" indent="0">
              <a:buNone/>
            </a:pPr>
            <a:r>
              <a:rPr lang="en-US" dirty="0" smtClean="0"/>
              <a:t>ATLAS ITALIA- Milano 17 Maggio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9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AFP tracking system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140682" y="838200"/>
            <a:ext cx="8751798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need to measure the proton position with a precision of ~ 15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Use 3D Si detectors developed for IBL: possibility to use one or more of the IBL group involved facilities (sensor production, assembly and testing).</a:t>
            </a:r>
          </a:p>
          <a:p>
            <a:r>
              <a:rPr lang="en-US" dirty="0" smtClean="0"/>
              <a:t>Scribe-cleave method allowing significantly to reduce a dead zone, possibly to 100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(tested by Barcelona)</a:t>
            </a:r>
          </a:p>
          <a:p>
            <a:r>
              <a:rPr lang="en-US" dirty="0" smtClean="0"/>
              <a:t>Phase I detectors: edgeless 3D in progress at SLAC</a:t>
            </a:r>
          </a:p>
          <a:p>
            <a:r>
              <a:rPr lang="en-US" dirty="0" smtClean="0"/>
              <a:t>Mechanics: study in progress in </a:t>
            </a:r>
            <a:r>
              <a:rPr lang="en-US" dirty="0" err="1" smtClean="0"/>
              <a:t>Saclay</a:t>
            </a:r>
            <a:r>
              <a:rPr lang="en-US" dirty="0" smtClean="0"/>
              <a:t> including cooling, alignment studies, to be discussed with lab building prototype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10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5"/>
          <a:stretch/>
        </p:blipFill>
        <p:spPr bwMode="auto">
          <a:xfrm>
            <a:off x="1475656" y="3429000"/>
            <a:ext cx="6195060" cy="327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21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timing detectors?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11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03488"/>
            <a:ext cx="608076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64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QUARTIC is the primary AFP timing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12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3"/>
          <a:stretch/>
        </p:blipFill>
        <p:spPr bwMode="auto">
          <a:xfrm>
            <a:off x="1187624" y="1005181"/>
            <a:ext cx="6286500" cy="42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4" y="685800"/>
            <a:ext cx="8666630" cy="238316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AFP</a:t>
            </a:r>
          </a:p>
          <a:p>
            <a:pPr lvl="1"/>
            <a:r>
              <a:rPr lang="en-GB" dirty="0" smtClean="0">
                <a:solidFill>
                  <a:srgbClr val="000090"/>
                </a:solidFill>
              </a:rPr>
              <a:t>LOI phase I approved by the CB at the end of January</a:t>
            </a:r>
          </a:p>
          <a:p>
            <a:pPr lvl="1"/>
            <a:r>
              <a:rPr lang="en-GB" dirty="0" smtClean="0">
                <a:solidFill>
                  <a:srgbClr val="000090"/>
                </a:solidFill>
              </a:rPr>
              <a:t>LHCC referees needed some clarifications  (on the role of ALFA and AFP in ATLAS and on the relevance of the physics case )</a:t>
            </a:r>
          </a:p>
          <a:p>
            <a:pPr lvl="1"/>
            <a:r>
              <a:rPr lang="en-GB" dirty="0" smtClean="0">
                <a:solidFill>
                  <a:srgbClr val="000090"/>
                </a:solidFill>
              </a:rPr>
              <a:t>Presentation by Christophe Royon at the LHCC open session to clarify the case. Added some other new ideas for possible measurements with AFP. </a:t>
            </a:r>
            <a:r>
              <a:rPr lang="en-GB" dirty="0">
                <a:solidFill>
                  <a:srgbClr val="000090"/>
                </a:solidFill>
              </a:rPr>
              <a:t>P</a:t>
            </a:r>
            <a:r>
              <a:rPr lang="en-GB" dirty="0" smtClean="0">
                <a:solidFill>
                  <a:srgbClr val="000090"/>
                </a:solidFill>
              </a:rPr>
              <a:t>ositive impact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Final referee report was positive and the impact to RRB at the end of APRIL as well</a:t>
            </a:r>
            <a:endParaRPr lang="en-GB" dirty="0" smtClean="0">
              <a:solidFill>
                <a:srgbClr val="000090"/>
              </a:solidFill>
            </a:endParaRPr>
          </a:p>
          <a:p>
            <a:pPr lvl="1"/>
            <a:r>
              <a:rPr lang="en-GB" dirty="0" smtClean="0">
                <a:solidFill>
                  <a:srgbClr val="000090"/>
                </a:solidFill>
              </a:rPr>
              <a:t>Time to organize about the next steps: </a:t>
            </a:r>
            <a:r>
              <a:rPr lang="en-GB" dirty="0" err="1" smtClean="0">
                <a:solidFill>
                  <a:srgbClr val="000090"/>
                </a:solidFill>
              </a:rPr>
              <a:t>Organigram</a:t>
            </a:r>
            <a:r>
              <a:rPr lang="en-GB" dirty="0" smtClean="0">
                <a:solidFill>
                  <a:srgbClr val="000090"/>
                </a:solidFill>
              </a:rPr>
              <a:t>, TDR, MOU</a:t>
            </a:r>
            <a:endParaRPr lang="en-GB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13</a:t>
            </a:fld>
            <a:endParaRPr lang="en-US" sz="1400" i="0">
              <a:solidFill>
                <a:srgbClr val="5E574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5912" y="266700"/>
            <a:ext cx="7899888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the approval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59593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763688" y="4581128"/>
            <a:ext cx="5904656" cy="20162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1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new collaborators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8200"/>
            <a:ext cx="8508486" cy="5715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Canada:</a:t>
            </a:r>
            <a:r>
              <a:rPr lang="en-US" dirty="0" smtClean="0"/>
              <a:t> Alberta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Czech Republic: </a:t>
            </a:r>
            <a:r>
              <a:rPr lang="en-US" dirty="0" smtClean="0"/>
              <a:t>Prague (Inst. Of Phys., Charles Uni., Technical </a:t>
            </a:r>
            <a:r>
              <a:rPr lang="en-US" dirty="0" err="1" smtClean="0"/>
              <a:t>Uni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France:</a:t>
            </a:r>
            <a:r>
              <a:rPr lang="en-US" dirty="0" smtClean="0"/>
              <a:t> </a:t>
            </a:r>
            <a:r>
              <a:rPr lang="en-US" dirty="0" err="1" smtClean="0"/>
              <a:t>Saclay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Italy:</a:t>
            </a:r>
            <a:r>
              <a:rPr lang="en-US" dirty="0" smtClean="0"/>
              <a:t> Bologna </a:t>
            </a:r>
            <a:r>
              <a:rPr lang="en-US" dirty="0" err="1" smtClean="0"/>
              <a:t>Genova</a:t>
            </a:r>
            <a:r>
              <a:rPr lang="en-US" dirty="0" smtClean="0"/>
              <a:t>, </a:t>
            </a:r>
            <a:r>
              <a:rPr lang="en-US" dirty="0" smtClean="0"/>
              <a:t>Milano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Poland:</a:t>
            </a:r>
            <a:r>
              <a:rPr lang="en-US" dirty="0" smtClean="0"/>
              <a:t> Cracow (PAN, AGH)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Spain:</a:t>
            </a:r>
            <a:r>
              <a:rPr lang="en-US" dirty="0" smtClean="0"/>
              <a:t> Barcelona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Switzerland:</a:t>
            </a:r>
            <a:r>
              <a:rPr lang="en-US" dirty="0" smtClean="0"/>
              <a:t> CERN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UK:</a:t>
            </a:r>
            <a:r>
              <a:rPr lang="en-US" dirty="0" smtClean="0"/>
              <a:t> Glasgow, Manchester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USA:</a:t>
            </a:r>
            <a:r>
              <a:rPr lang="en-US" dirty="0" smtClean="0"/>
              <a:t> Stony Brook, Uni. Of Oklahoma, Texas Arlington, Oklahoma State Uni., New Mexico, SLAC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Interest from additional institutes: </a:t>
            </a:r>
            <a:r>
              <a:rPr lang="en-US" dirty="0" smtClean="0"/>
              <a:t>Toronto, Oslo, Lisbon, Uni. of </a:t>
            </a:r>
            <a:r>
              <a:rPr lang="en-US" dirty="0" err="1" smtClean="0"/>
              <a:t>Geneve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14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3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00400" y="228600"/>
            <a:ext cx="2590800" cy="304800"/>
          </a:xfrm>
          <a:prstGeom prst="rect">
            <a:avLst/>
          </a:prstGeom>
          <a:solidFill>
            <a:srgbClr val="65F05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AFP Project : C. Royon (Saclay)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52400" y="228600"/>
            <a:ext cx="2590800" cy="304800"/>
          </a:xfrm>
          <a:prstGeom prst="rect">
            <a:avLst/>
          </a:prstGeom>
          <a:solidFill>
            <a:srgbClr val="32D9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Forward Group: M. Bruschi (Bologna)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6324600" y="228600"/>
            <a:ext cx="2590800" cy="304800"/>
          </a:xfrm>
          <a:prstGeom prst="rect">
            <a:avLst/>
          </a:prstGeom>
          <a:solidFill>
            <a:srgbClr val="32D9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FDIB: H. Stenzel (Giessen)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52400" y="1295400"/>
            <a:ext cx="2590800" cy="304800"/>
          </a:xfrm>
          <a:prstGeom prst="rect">
            <a:avLst/>
          </a:prstGeom>
          <a:solidFill>
            <a:srgbClr val="4998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Physics: A. Kupco (Prague)  (C. Royon, Saclay)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136900" y="1295400"/>
            <a:ext cx="2803525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Silicon: P. Sicho (Prague) (C. Da Via, Manchester)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300788" y="1341438"/>
            <a:ext cx="2590800" cy="304800"/>
          </a:xfrm>
          <a:prstGeom prst="rect">
            <a:avLst/>
          </a:prstGeom>
          <a:solidFill>
            <a:srgbClr val="3ED4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Timing: A. Brandt (Texas) (M. Rijssenbeek,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Stony Brook)</a:t>
            </a:r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 flipH="1">
            <a:off x="2743200" y="38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57" name="Line 13"/>
          <p:cNvSpPr>
            <a:spLocks noChangeShapeType="1"/>
          </p:cNvSpPr>
          <p:nvPr/>
        </p:nvSpPr>
        <p:spPr bwMode="auto">
          <a:xfrm>
            <a:off x="4500563" y="549275"/>
            <a:ext cx="2740025" cy="73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58" name="Line 14"/>
          <p:cNvSpPr>
            <a:spLocks noChangeShapeType="1"/>
          </p:cNvSpPr>
          <p:nvPr/>
        </p:nvSpPr>
        <p:spPr bwMode="auto">
          <a:xfrm>
            <a:off x="5791200" y="381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59" name="Line 15"/>
          <p:cNvSpPr>
            <a:spLocks noChangeShapeType="1"/>
          </p:cNvSpPr>
          <p:nvPr/>
        </p:nvSpPr>
        <p:spPr bwMode="auto">
          <a:xfrm flipH="1">
            <a:off x="1295400" y="549275"/>
            <a:ext cx="3205163" cy="74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60" name="Line 16"/>
          <p:cNvSpPr>
            <a:spLocks noChangeShapeType="1"/>
          </p:cNvSpPr>
          <p:nvPr/>
        </p:nvSpPr>
        <p:spPr bwMode="auto">
          <a:xfrm flipH="1">
            <a:off x="4495800" y="549275"/>
            <a:ext cx="4763" cy="74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2987675" y="2636838"/>
            <a:ext cx="3097213" cy="388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2987675" y="2708275"/>
            <a:ext cx="3240088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Mechanics: N. </a:t>
            </a:r>
            <a:r>
              <a:rPr lang="en-US" sz="1000" dirty="0" err="1" smtClean="0">
                <a:solidFill>
                  <a:srgbClr val="000000"/>
                </a:solidFill>
              </a:rPr>
              <a:t>Grouas</a:t>
            </a:r>
            <a:r>
              <a:rPr lang="en-US" sz="1000" dirty="0" smtClean="0">
                <a:solidFill>
                  <a:srgbClr val="000000"/>
                </a:solidFill>
              </a:rPr>
              <a:t> (</a:t>
            </a:r>
            <a:r>
              <a:rPr lang="en-US" sz="1000" dirty="0" err="1" smtClean="0">
                <a:solidFill>
                  <a:srgbClr val="000000"/>
                </a:solidFill>
              </a:rPr>
              <a:t>Saclay</a:t>
            </a:r>
            <a:r>
              <a:rPr lang="en-US" sz="1000" dirty="0" smtClean="0">
                <a:solidFill>
                  <a:srgbClr val="000000"/>
                </a:solidFill>
              </a:rPr>
              <a:t>)/M. </a:t>
            </a:r>
            <a:r>
              <a:rPr lang="en-US" sz="1000" dirty="0" err="1" smtClean="0">
                <a:solidFill>
                  <a:srgbClr val="000000"/>
                </a:solidFill>
              </a:rPr>
              <a:t>Cadabeschi</a:t>
            </a:r>
            <a:r>
              <a:rPr lang="en-US" sz="1000" dirty="0" smtClean="0">
                <a:solidFill>
                  <a:srgbClr val="000000"/>
                </a:solidFill>
              </a:rPr>
              <a:t> (Alberta)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Cooling: V. </a:t>
            </a:r>
            <a:r>
              <a:rPr lang="en-US" sz="1000" dirty="0" err="1" smtClean="0">
                <a:solidFill>
                  <a:srgbClr val="000000"/>
                </a:solidFill>
              </a:rPr>
              <a:t>Vacek</a:t>
            </a:r>
            <a:r>
              <a:rPr lang="en-US" sz="1000" dirty="0" smtClean="0">
                <a:solidFill>
                  <a:srgbClr val="000000"/>
                </a:solidFill>
              </a:rPr>
              <a:t>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Sensors and bump bonding: </a:t>
            </a:r>
            <a:r>
              <a:rPr lang="en-US" sz="1000" dirty="0" err="1" smtClean="0">
                <a:solidFill>
                  <a:srgbClr val="000000"/>
                </a:solidFill>
              </a:rPr>
              <a:t>C.Padila</a:t>
            </a:r>
            <a:r>
              <a:rPr lang="en-US" sz="1000" dirty="0" smtClean="0">
                <a:solidFill>
                  <a:srgbClr val="000000"/>
                </a:solidFill>
              </a:rPr>
              <a:t>  (Barcelona) 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O. </a:t>
            </a:r>
            <a:r>
              <a:rPr lang="en-US" sz="1000" dirty="0" err="1" smtClean="0">
                <a:solidFill>
                  <a:srgbClr val="000000"/>
                </a:solidFill>
              </a:rPr>
              <a:t>Rohne</a:t>
            </a:r>
            <a:r>
              <a:rPr lang="en-US" sz="1000" dirty="0" smtClean="0">
                <a:solidFill>
                  <a:srgbClr val="000000"/>
                </a:solidFill>
              </a:rPr>
              <a:t> (Oslo) , C. </a:t>
            </a:r>
            <a:r>
              <a:rPr lang="en-US" sz="1000" dirty="0" err="1" smtClean="0">
                <a:solidFill>
                  <a:srgbClr val="000000"/>
                </a:solidFill>
              </a:rPr>
              <a:t>Gemme</a:t>
            </a:r>
            <a:r>
              <a:rPr lang="en-US" sz="1000" dirty="0" smtClean="0">
                <a:solidFill>
                  <a:srgbClr val="000000"/>
                </a:solidFill>
              </a:rPr>
              <a:t> (</a:t>
            </a:r>
            <a:r>
              <a:rPr lang="en-US" sz="1000" dirty="0" err="1" smtClean="0">
                <a:solidFill>
                  <a:srgbClr val="000000"/>
                </a:solidFill>
              </a:rPr>
              <a:t>Genova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FEI4: P. </a:t>
            </a:r>
            <a:r>
              <a:rPr lang="en-US" sz="1000" dirty="0" err="1" smtClean="0">
                <a:solidFill>
                  <a:srgbClr val="000000"/>
                </a:solidFill>
              </a:rPr>
              <a:t>Sicho</a:t>
            </a:r>
            <a:r>
              <a:rPr lang="en-US" sz="1000" dirty="0" smtClean="0">
                <a:solidFill>
                  <a:srgbClr val="000000"/>
                </a:solidFill>
              </a:rPr>
              <a:t>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Module assembly: </a:t>
            </a:r>
            <a:r>
              <a:rPr lang="en-US" sz="1000" dirty="0" err="1" smtClean="0">
                <a:solidFill>
                  <a:srgbClr val="000000"/>
                </a:solidFill>
              </a:rPr>
              <a:t>C.Gemme</a:t>
            </a:r>
            <a:r>
              <a:rPr lang="en-US" sz="1000" dirty="0" smtClean="0">
                <a:solidFill>
                  <a:srgbClr val="000000"/>
                </a:solidFill>
              </a:rPr>
              <a:t> (</a:t>
            </a:r>
            <a:r>
              <a:rPr lang="en-US" sz="1000" dirty="0" err="1" smtClean="0">
                <a:solidFill>
                  <a:srgbClr val="000000"/>
                </a:solidFill>
              </a:rPr>
              <a:t>Genova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Internal electrical services and </a:t>
            </a:r>
            <a:r>
              <a:rPr lang="en-US" sz="1000" dirty="0" err="1" smtClean="0">
                <a:solidFill>
                  <a:srgbClr val="000000"/>
                </a:solidFill>
              </a:rPr>
              <a:t>Optobox</a:t>
            </a:r>
            <a:r>
              <a:rPr lang="en-US" sz="1000" dirty="0" smtClean="0">
                <a:solidFill>
                  <a:srgbClr val="000000"/>
                </a:solidFill>
              </a:rPr>
              <a:t>:  </a:t>
            </a:r>
            <a:r>
              <a:rPr lang="en-US" sz="1000" dirty="0" err="1" smtClean="0">
                <a:solidFill>
                  <a:srgbClr val="000000"/>
                </a:solidFill>
              </a:rPr>
              <a:t>S.Welch</a:t>
            </a:r>
            <a:endParaRPr lang="en-US" sz="10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(Oklahoma), Su Dong (SLAC)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</a:rPr>
              <a:t>Optoboard</a:t>
            </a:r>
            <a:r>
              <a:rPr lang="en-US" sz="1000" dirty="0" smtClean="0">
                <a:solidFill>
                  <a:srgbClr val="000000"/>
                </a:solidFill>
              </a:rPr>
              <a:t>: S. Smith (Ohio)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Voltage regulators: M. </a:t>
            </a:r>
            <a:r>
              <a:rPr lang="en-US" sz="1000" dirty="0" err="1" smtClean="0">
                <a:solidFill>
                  <a:srgbClr val="000000"/>
                </a:solidFill>
              </a:rPr>
              <a:t>Citterio</a:t>
            </a:r>
            <a:r>
              <a:rPr lang="en-US" sz="1000" dirty="0" smtClean="0">
                <a:solidFill>
                  <a:srgbClr val="000000"/>
                </a:solidFill>
              </a:rPr>
              <a:t>  (Milano) / C. </a:t>
            </a:r>
            <a:r>
              <a:rPr lang="en-US" sz="1000" dirty="0" err="1" smtClean="0">
                <a:solidFill>
                  <a:srgbClr val="000000"/>
                </a:solidFill>
              </a:rPr>
              <a:t>Meroni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(Milano)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DCS: P. </a:t>
            </a:r>
            <a:r>
              <a:rPr lang="en-US" sz="1000" dirty="0" err="1" smtClean="0">
                <a:solidFill>
                  <a:srgbClr val="000000"/>
                </a:solidFill>
              </a:rPr>
              <a:t>Sicho</a:t>
            </a:r>
            <a:r>
              <a:rPr lang="en-US" sz="1000" dirty="0" smtClean="0">
                <a:solidFill>
                  <a:srgbClr val="000000"/>
                </a:solidFill>
              </a:rPr>
              <a:t>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ROD: A. </a:t>
            </a:r>
            <a:r>
              <a:rPr lang="en-US" sz="1000" dirty="0" err="1" smtClean="0">
                <a:solidFill>
                  <a:srgbClr val="000000"/>
                </a:solidFill>
              </a:rPr>
              <a:t>Gabrielli</a:t>
            </a:r>
            <a:r>
              <a:rPr lang="en-US" sz="1000" dirty="0" smtClean="0">
                <a:solidFill>
                  <a:srgbClr val="000000"/>
                </a:solidFill>
              </a:rPr>
              <a:t>  (Bologna)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Optical links - BOC: J. </a:t>
            </a:r>
            <a:r>
              <a:rPr lang="en-US" sz="1000" dirty="0" err="1" smtClean="0">
                <a:solidFill>
                  <a:srgbClr val="000000"/>
                </a:solidFill>
              </a:rPr>
              <a:t>Dopke</a:t>
            </a:r>
            <a:r>
              <a:rPr lang="en-US" sz="1000" dirty="0" smtClean="0">
                <a:solidFill>
                  <a:srgbClr val="000000"/>
                </a:solidFill>
              </a:rPr>
              <a:t> (CERN)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External services: P. </a:t>
            </a:r>
            <a:r>
              <a:rPr lang="en-US" sz="1000" dirty="0" err="1" smtClean="0">
                <a:solidFill>
                  <a:srgbClr val="000000"/>
                </a:solidFill>
              </a:rPr>
              <a:t>Sicho</a:t>
            </a:r>
            <a:r>
              <a:rPr lang="en-US" sz="1000" dirty="0" smtClean="0">
                <a:solidFill>
                  <a:srgbClr val="000000"/>
                </a:solidFill>
              </a:rPr>
              <a:t>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Installation in the tunnel and USA15: </a:t>
            </a:r>
            <a:r>
              <a:rPr lang="en-US" sz="1000" dirty="0" err="1" smtClean="0">
                <a:solidFill>
                  <a:srgbClr val="000000"/>
                </a:solidFill>
              </a:rPr>
              <a:t>P.Sicho</a:t>
            </a:r>
            <a:r>
              <a:rPr lang="en-US" sz="1000" dirty="0" smtClean="0">
                <a:solidFill>
                  <a:srgbClr val="000000"/>
                </a:solidFill>
              </a:rPr>
              <a:t>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DAQ: </a:t>
            </a:r>
            <a:r>
              <a:rPr lang="en-US" sz="1000" dirty="0" err="1" smtClean="0">
                <a:solidFill>
                  <a:srgbClr val="000000"/>
                </a:solidFill>
              </a:rPr>
              <a:t>P.Morettini</a:t>
            </a:r>
            <a:r>
              <a:rPr lang="en-US" sz="1000" dirty="0" smtClean="0">
                <a:solidFill>
                  <a:srgbClr val="000000"/>
                </a:solidFill>
              </a:rPr>
              <a:t> (</a:t>
            </a:r>
            <a:r>
              <a:rPr lang="en-US" sz="1000" dirty="0" err="1" smtClean="0">
                <a:solidFill>
                  <a:srgbClr val="000000"/>
                </a:solidFill>
              </a:rPr>
              <a:t>Genova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System tests: Su Dong  (SLAC) / P. </a:t>
            </a:r>
            <a:r>
              <a:rPr lang="en-US" sz="1000" dirty="0" err="1" smtClean="0">
                <a:solidFill>
                  <a:srgbClr val="000000"/>
                </a:solidFill>
              </a:rPr>
              <a:t>Sicho</a:t>
            </a:r>
            <a:r>
              <a:rPr lang="en-US" sz="1000" dirty="0" smtClean="0">
                <a:solidFill>
                  <a:srgbClr val="000000"/>
                </a:solidFill>
              </a:rPr>
              <a:t>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Radiation tests: S. Seidel (New Mexico)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</a:rPr>
              <a:t>Testbeam</a:t>
            </a:r>
            <a:r>
              <a:rPr lang="en-US" sz="1000" dirty="0" smtClean="0">
                <a:solidFill>
                  <a:srgbClr val="000000"/>
                </a:solidFill>
              </a:rPr>
              <a:t>: </a:t>
            </a:r>
            <a:r>
              <a:rPr lang="en-US" sz="1000" dirty="0" err="1" smtClean="0">
                <a:solidFill>
                  <a:srgbClr val="000000"/>
                </a:solidFill>
              </a:rPr>
              <a:t>D.Caforio</a:t>
            </a:r>
            <a:r>
              <a:rPr lang="en-US" sz="1000" dirty="0" smtClean="0">
                <a:solidFill>
                  <a:srgbClr val="000000"/>
                </a:solidFill>
              </a:rPr>
              <a:t> (Bologna), P. </a:t>
            </a:r>
            <a:r>
              <a:rPr lang="en-US" sz="1000" dirty="0" err="1" smtClean="0">
                <a:solidFill>
                  <a:srgbClr val="000000"/>
                </a:solidFill>
              </a:rPr>
              <a:t>Grenier</a:t>
            </a:r>
            <a:r>
              <a:rPr lang="en-US" sz="1000" dirty="0" smtClean="0">
                <a:solidFill>
                  <a:srgbClr val="000000"/>
                </a:solidFill>
              </a:rPr>
              <a:t> (SLAC)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Simulation: 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2063" name="Rectangle 19"/>
          <p:cNvSpPr>
            <a:spLocks noChangeArrowheads="1"/>
          </p:cNvSpPr>
          <p:nvPr/>
        </p:nvSpPr>
        <p:spPr bwMode="auto">
          <a:xfrm>
            <a:off x="179388" y="2636838"/>
            <a:ext cx="2592387" cy="3881437"/>
          </a:xfrm>
          <a:prstGeom prst="rect">
            <a:avLst/>
          </a:prstGeom>
          <a:solidFill>
            <a:srgbClr val="4998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064" name="Text Box 20"/>
          <p:cNvSpPr txBox="1">
            <a:spLocks noChangeArrowheads="1"/>
          </p:cNvSpPr>
          <p:nvPr/>
        </p:nvSpPr>
        <p:spPr bwMode="auto">
          <a:xfrm>
            <a:off x="179388" y="2708275"/>
            <a:ext cx="27051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Physics topics: L. Schoeffel (Saclay) /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O. Kepka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Detector design: A. Kupco (Prague)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1000" smtClean="0">
                <a:solidFill>
                  <a:srgbClr val="000000"/>
                </a:solidFill>
              </a:rPr>
              <a:t>Trigger: M. Tasevsky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1000" smtClean="0">
                <a:solidFill>
                  <a:srgbClr val="000000"/>
                </a:solidFill>
              </a:rPr>
              <a:t>Simulation: L. Schoeffel (Saclay) /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1000" smtClean="0">
                <a:solidFill>
                  <a:srgbClr val="000000"/>
                </a:solidFill>
              </a:rPr>
              <a:t>T. Sykora (Prague)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1000" smtClean="0">
                <a:solidFill>
                  <a:srgbClr val="000000"/>
                </a:solidFill>
              </a:rPr>
              <a:t>Alignment and Calibration: P. Bussey (Glasgow)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1000" smtClean="0">
                <a:solidFill>
                  <a:srgbClr val="000000"/>
                </a:solidFill>
              </a:rPr>
              <a:t>Proton tracking: J. Chwastowski  (Cracow)/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1000" smtClean="0">
                <a:solidFill>
                  <a:srgbClr val="000000"/>
                </a:solidFill>
              </a:rPr>
              <a:t>O. Kepka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1000" smtClean="0">
                <a:solidFill>
                  <a:srgbClr val="000000"/>
                </a:solidFill>
              </a:rPr>
              <a:t>Reconstruction, integration: T. Sykora (Prague)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1000" smtClean="0">
                <a:solidFill>
                  <a:srgbClr val="000000"/>
                </a:solidFill>
              </a:rPr>
              <a:t>MC production: L. Schoeffel (Saclay)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endParaRPr lang="en-US" sz="12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065" name="Rectangle 21"/>
          <p:cNvSpPr>
            <a:spLocks noChangeArrowheads="1"/>
          </p:cNvSpPr>
          <p:nvPr/>
        </p:nvSpPr>
        <p:spPr bwMode="auto">
          <a:xfrm>
            <a:off x="6372225" y="2636838"/>
            <a:ext cx="2590800" cy="3886200"/>
          </a:xfrm>
          <a:prstGeom prst="rect">
            <a:avLst/>
          </a:prstGeom>
          <a:solidFill>
            <a:srgbClr val="DF34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066" name="Text Box 22"/>
          <p:cNvSpPr txBox="1">
            <a:spLocks noChangeArrowheads="1"/>
          </p:cNvSpPr>
          <p:nvPr/>
        </p:nvSpPr>
        <p:spPr bwMode="auto">
          <a:xfrm>
            <a:off x="6372225" y="2549525"/>
            <a:ext cx="2592388" cy="4400550"/>
          </a:xfrm>
          <a:prstGeom prst="rect">
            <a:avLst/>
          </a:prstGeom>
          <a:solidFill>
            <a:srgbClr val="3ED4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Detector :A Brandt (Texas)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Simulation: Y. Liu (Giessen)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QUARTIC: A. Brandt, J. Pinfold (Alberta)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Radiators: A. Brandt, J. Pinfold, H. Stenzel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Detector layout: A. Brandt, J. Pinfold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MCP-PMT  A. Brandt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Electronics: M. Rijssenbeek (Stony Brook)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Amp+CFD: M. Rijssenbeek, J. Pinfold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ADC: M. Rijssenbeek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HPTDC: J. Pinfold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Sampling chip E. Delagnes, H. Grabas (Saclay)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 Pulser S. Seidel (New Mexico)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Reference Clock A. Brandt, A.Davis (Texas)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Readout:  J. Pinfold (Alberta)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Optomodules: S. Khanov (Oklahoma)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 LCE: D. Tsybychev (Stony Brook)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 ROD: 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Mechanics: J. Pinfold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Interface with pocket Testing: A. Brandt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Testing: A. Brandt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Beam and laser tests: A. Brandt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    Radiation tests:  S. Seidel (New Mexico)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Slow Controls : 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Trigger: NN (M. Rijssenbeek, Portugal?)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LV/HV : 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Installation: NN</a:t>
            </a:r>
          </a:p>
        </p:txBody>
      </p:sp>
      <p:sp>
        <p:nvSpPr>
          <p:cNvPr id="2067" name="Line 24"/>
          <p:cNvSpPr>
            <a:spLocks noChangeShapeType="1"/>
          </p:cNvSpPr>
          <p:nvPr/>
        </p:nvSpPr>
        <p:spPr bwMode="auto">
          <a:xfrm flipV="1">
            <a:off x="1331913" y="16287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68" name="Line 25"/>
          <p:cNvSpPr>
            <a:spLocks noChangeShapeType="1"/>
          </p:cNvSpPr>
          <p:nvPr/>
        </p:nvSpPr>
        <p:spPr bwMode="auto">
          <a:xfrm flipV="1">
            <a:off x="7740650" y="16287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69" name="Line 26"/>
          <p:cNvSpPr>
            <a:spLocks noChangeShapeType="1"/>
          </p:cNvSpPr>
          <p:nvPr/>
        </p:nvSpPr>
        <p:spPr bwMode="auto">
          <a:xfrm flipH="1" flipV="1">
            <a:off x="4495800" y="1600200"/>
            <a:ext cx="4763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70" name="Rectangle 27"/>
          <p:cNvSpPr>
            <a:spLocks noChangeArrowheads="1"/>
          </p:cNvSpPr>
          <p:nvPr/>
        </p:nvSpPr>
        <p:spPr bwMode="auto">
          <a:xfrm>
            <a:off x="179388" y="549275"/>
            <a:ext cx="2520950" cy="431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AFP Technical Coordinator: D. Macina (CERN)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Interface with LHC: D. Macina (CERN)</a:t>
            </a:r>
          </a:p>
        </p:txBody>
      </p:sp>
      <p:sp>
        <p:nvSpPr>
          <p:cNvPr id="2071" name="Line 29"/>
          <p:cNvSpPr>
            <a:spLocks noChangeShapeType="1"/>
          </p:cNvSpPr>
          <p:nvPr/>
        </p:nvSpPr>
        <p:spPr bwMode="auto">
          <a:xfrm flipH="1">
            <a:off x="2843213" y="11969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547813" y="1916113"/>
            <a:ext cx="2667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Movable beam pipe: G. </a:t>
            </a:r>
            <a:r>
              <a:rPr lang="en-US" sz="1000" dirty="0" err="1">
                <a:solidFill>
                  <a:srgbClr val="000000"/>
                </a:solidFill>
              </a:rPr>
              <a:t>Spigo</a:t>
            </a:r>
            <a:r>
              <a:rPr lang="en-US" sz="1000" dirty="0">
                <a:solidFill>
                  <a:srgbClr val="000000"/>
                </a:solidFill>
              </a:rPr>
              <a:t> (CERN)</a:t>
            </a:r>
          </a:p>
        </p:txBody>
      </p:sp>
      <p:sp>
        <p:nvSpPr>
          <p:cNvPr id="2073" name="Line 24"/>
          <p:cNvSpPr>
            <a:spLocks noChangeShapeType="1"/>
          </p:cNvSpPr>
          <p:nvPr/>
        </p:nvSpPr>
        <p:spPr bwMode="auto">
          <a:xfrm flipV="1">
            <a:off x="2843213" y="549275"/>
            <a:ext cx="16573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H="1" flipV="1">
            <a:off x="2700338" y="765175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131840" y="3212976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131840" y="3668540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3131840" y="4293096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3154891" y="473690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3131840" y="5805264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131840" y="5373216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513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140682" y="838200"/>
            <a:ext cx="2402092" cy="5715000"/>
          </a:xfrm>
        </p:spPr>
        <p:txBody>
          <a:bodyPr/>
          <a:lstStyle/>
          <a:p>
            <a:r>
              <a:rPr lang="en-US" dirty="0" smtClean="0"/>
              <a:t>Difficulty in evaluating some costs: precise mechanics for Si, mechanics for timing, second version of timing detector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16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74" y="548680"/>
            <a:ext cx="6042660" cy="592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60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5" y="692696"/>
            <a:ext cx="7408145" cy="519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140682" y="5661248"/>
            <a:ext cx="8751798" cy="891952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elp </a:t>
            </a:r>
            <a:r>
              <a:rPr lang="en-GB" dirty="0"/>
              <a:t>is also welcome in areas which </a:t>
            </a:r>
            <a:r>
              <a:rPr lang="en-GB" dirty="0" smtClean="0"/>
              <a:t>are already partially </a:t>
            </a:r>
            <a:r>
              <a:rPr lang="en-GB" dirty="0"/>
              <a:t>covered </a:t>
            </a:r>
            <a:r>
              <a:rPr lang="en-GB" dirty="0" smtClean="0"/>
              <a:t>(for instance sensors)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17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500722" y="4005064"/>
            <a:ext cx="8031718" cy="1756048"/>
          </a:xfrm>
        </p:spPr>
        <p:txBody>
          <a:bodyPr/>
          <a:lstStyle/>
          <a:p>
            <a:r>
              <a:rPr lang="en-GB" dirty="0" err="1" smtClean="0"/>
              <a:t>IMoUs</a:t>
            </a:r>
            <a:r>
              <a:rPr lang="en-GB" dirty="0" smtClean="0"/>
              <a:t> </a:t>
            </a:r>
            <a:r>
              <a:rPr lang="en-GB" dirty="0"/>
              <a:t>with the role of each </a:t>
            </a:r>
            <a:r>
              <a:rPr lang="en-GB" dirty="0" smtClean="0"/>
              <a:t>institute </a:t>
            </a:r>
            <a:r>
              <a:rPr lang="en-GB" dirty="0"/>
              <a:t>clearly defined </a:t>
            </a:r>
            <a:r>
              <a:rPr lang="en-GB" dirty="0" smtClean="0"/>
              <a:t>by the end of this summer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18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9"/>
          <a:stretch/>
        </p:blipFill>
        <p:spPr bwMode="auto">
          <a:xfrm>
            <a:off x="611560" y="1052736"/>
            <a:ext cx="7410450" cy="290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172769" y="1340768"/>
            <a:ext cx="1695375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5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7620000" cy="6858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prstClr val="black"/>
                </a:solidFill>
              </a:rPr>
              <a:t>Milano AFP interest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534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sz="2000" dirty="0" smtClean="0">
                <a:solidFill>
                  <a:prstClr val="black"/>
                </a:solidFill>
              </a:rPr>
              <a:t>The AFP regulation stations (crates) can be very similar to the IBL crate</a:t>
            </a:r>
          </a:p>
          <a:p>
            <a:pPr marL="800100" lvl="1" indent="-342900">
              <a:buFont typeface="Wingdings"/>
              <a:buChar char="à"/>
            </a:pPr>
            <a:r>
              <a:rPr lang="en-US" dirty="0" smtClean="0">
                <a:solidFill>
                  <a:prstClr val="black"/>
                </a:solidFill>
              </a:rPr>
              <a:t>In reality they are less “demanding”</a:t>
            </a:r>
          </a:p>
          <a:p>
            <a:pPr marL="800100" lvl="1" indent="-342900">
              <a:buFont typeface="Wingdings"/>
              <a:buChar char="à"/>
            </a:pPr>
            <a:r>
              <a:rPr lang="en-US" dirty="0" smtClean="0">
                <a:solidFill>
                  <a:prstClr val="black"/>
                </a:solidFill>
              </a:rPr>
              <a:t>Backplane could be different and simpler, but at the moment no AFP specific design has been undertaken</a:t>
            </a:r>
            <a:endParaRPr lang="en-US" sz="9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 smtClean="0">
                <a:solidFill>
                  <a:prstClr val="black"/>
                </a:solidFill>
              </a:rPr>
              <a:t>The AFP crate and regulation boards will be produced accordingly to IBL services schedule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en-US" dirty="0" smtClean="0">
                <a:solidFill>
                  <a:prstClr val="black"/>
                </a:solidFill>
              </a:rPr>
              <a:t>The two schedules look compatible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The radiation environment in the LHC tunnel, where the crates will be installed should be better understood</a:t>
            </a:r>
          </a:p>
          <a:p>
            <a:endParaRPr lang="en-US" sz="2000" dirty="0" smtClean="0">
              <a:solidFill>
                <a:srgbClr val="2F26A4"/>
              </a:solidFill>
              <a:sym typeface="Wingdings" pitchFamily="2" charset="2"/>
            </a:endParaRPr>
          </a:p>
          <a:p>
            <a:endParaRPr lang="en-US" sz="2000" dirty="0" smtClean="0">
              <a:solidFill>
                <a:srgbClr val="2F26A4"/>
              </a:solidFill>
              <a:sym typeface="Wingdings" pitchFamily="2" charset="2"/>
            </a:endParaRPr>
          </a:p>
          <a:p>
            <a:endParaRPr lang="en-US" sz="2000" dirty="0" smtClean="0">
              <a:solidFill>
                <a:srgbClr val="2F26A4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Possible collaboration with: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 FBK (sensors)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2F26A4"/>
                </a:solidFill>
                <a:sym typeface="Wingdings" pitchFamily="2" charset="2"/>
              </a:rPr>
              <a:t>Genova</a:t>
            </a: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 (</a:t>
            </a:r>
            <a:r>
              <a:rPr lang="en-US" sz="2000" dirty="0" err="1" smtClean="0">
                <a:solidFill>
                  <a:srgbClr val="2F26A4"/>
                </a:solidFill>
                <a:sym typeface="Wingdings" pitchFamily="2" charset="2"/>
              </a:rPr>
              <a:t>assembly&amp;testing</a:t>
            </a: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)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 Milano (bonding, </a:t>
            </a:r>
            <a:r>
              <a:rPr lang="en-US" sz="2000" dirty="0" err="1" smtClean="0">
                <a:solidFill>
                  <a:srgbClr val="2F26A4"/>
                </a:solidFill>
                <a:sym typeface="Wingdings" pitchFamily="2" charset="2"/>
              </a:rPr>
              <a:t>Selex</a:t>
            </a: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 &amp; </a:t>
            </a:r>
            <a:r>
              <a:rPr lang="en-US" sz="2000" smtClean="0">
                <a:solidFill>
                  <a:srgbClr val="2F26A4"/>
                </a:solidFill>
                <a:sym typeface="Wingdings" pitchFamily="2" charset="2"/>
              </a:rPr>
              <a:t>DISCO,thinning</a:t>
            </a:r>
            <a:r>
              <a:rPr lang="en-US" sz="2000" dirty="0" err="1" smtClean="0">
                <a:solidFill>
                  <a:srgbClr val="2F26A4"/>
                </a:solidFill>
                <a:sym typeface="Wingdings" pitchFamily="2" charset="2"/>
              </a:rPr>
              <a:t>&amp;dicing</a:t>
            </a:r>
            <a:r>
              <a:rPr lang="en-US" sz="2000" dirty="0" smtClean="0">
                <a:solidFill>
                  <a:srgbClr val="2F26A4"/>
                </a:solidFill>
                <a:sym typeface="Wingdings" pitchFamily="2" charset="2"/>
              </a:rPr>
              <a:t>)</a:t>
            </a:r>
          </a:p>
          <a:p>
            <a:endParaRPr lang="en-US" sz="2000" dirty="0" smtClean="0">
              <a:solidFill>
                <a:srgbClr val="2F26A4"/>
              </a:solidFill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986135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rial"/>
                <a:sym typeface="Wingdings" pitchFamily="2" charset="2"/>
              </a:rPr>
              <a:t>Power distribution: IBL </a:t>
            </a:r>
            <a:r>
              <a:rPr lang="en-US" sz="2400" dirty="0">
                <a:solidFill>
                  <a:prstClr val="black"/>
                </a:solidFill>
                <a:cs typeface="Arial"/>
                <a:sym typeface="Wingdings" pitchFamily="2" charset="2"/>
              </a:rPr>
              <a:t>PP2 crate “modified” to AFP needs (2 </a:t>
            </a:r>
            <a:r>
              <a:rPr lang="en-US" sz="2400" dirty="0" smtClean="0">
                <a:solidFill>
                  <a:prstClr val="black"/>
                </a:solidFill>
                <a:cs typeface="Arial"/>
                <a:sym typeface="Wingdings" pitchFamily="2" charset="2"/>
              </a:rPr>
              <a:t>crates)</a:t>
            </a:r>
            <a:endParaRPr lang="en-US" sz="2400" dirty="0">
              <a:solidFill>
                <a:prstClr val="black"/>
              </a:solidFill>
              <a:cs typeface="Arial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4913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Si detectors: 4 identical detectors with 6 planes each (24 SC IBL-like)</a:t>
            </a:r>
            <a:endParaRPr lang="en-US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386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AFP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2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/>
          <a:stretch/>
        </p:blipFill>
        <p:spPr bwMode="auto">
          <a:xfrm>
            <a:off x="1043608" y="863746"/>
            <a:ext cx="6840760" cy="573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20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AFP Contribution on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064896" cy="5684838"/>
          </a:xfrm>
        </p:spPr>
        <p:txBody>
          <a:bodyPr/>
          <a:lstStyle/>
          <a:p>
            <a:r>
              <a:rPr lang="en-GB" sz="1800" dirty="0" smtClean="0"/>
              <a:t>INFN (Genova – Milano - Trento) could contribute on AFP module development and production:</a:t>
            </a:r>
          </a:p>
          <a:p>
            <a:pPr lvl="1"/>
            <a:r>
              <a:rPr lang="en-GB" sz="1600" dirty="0" smtClean="0"/>
              <a:t>Spin-off technology from IBL</a:t>
            </a:r>
          </a:p>
          <a:p>
            <a:pPr lvl="1"/>
            <a:endParaRPr lang="en-GB" sz="1600" dirty="0"/>
          </a:p>
          <a:p>
            <a:r>
              <a:rPr lang="en-GB" sz="1800" dirty="0" smtClean="0"/>
              <a:t>What do we have in hands?</a:t>
            </a:r>
          </a:p>
          <a:p>
            <a:pPr lvl="1"/>
            <a:r>
              <a:rPr lang="en-GB" sz="1600" dirty="0" smtClean="0"/>
              <a:t>IBL 3D sensors from FBK. Have no active edge, but demonstrated to go to 100µm thin edge with inside fence dicing(see next slide)</a:t>
            </a:r>
          </a:p>
          <a:p>
            <a:pPr lvl="1"/>
            <a:r>
              <a:rPr lang="en-GB" sz="1600" dirty="0" smtClean="0"/>
              <a:t>Bump-bonding development with </a:t>
            </a:r>
            <a:r>
              <a:rPr lang="en-GB" sz="1600" dirty="0" err="1" smtClean="0"/>
              <a:t>Selex</a:t>
            </a:r>
            <a:r>
              <a:rPr lang="en-GB" sz="1600" dirty="0" smtClean="0"/>
              <a:t> – Thin modules 100÷150 µm successfully made with planar and 3D sensors and FE-I4A</a:t>
            </a:r>
          </a:p>
          <a:p>
            <a:pPr lvl="1"/>
            <a:r>
              <a:rPr lang="en-GB" sz="1600" dirty="0" smtClean="0"/>
              <a:t>Flex design and module assembly – production of 50% of IBL</a:t>
            </a:r>
          </a:p>
          <a:p>
            <a:endParaRPr lang="en-GB" sz="1800" dirty="0"/>
          </a:p>
          <a:p>
            <a:r>
              <a:rPr lang="en-GB" sz="1800" dirty="0" smtClean="0"/>
              <a:t>Developments</a:t>
            </a:r>
          </a:p>
          <a:p>
            <a:pPr lvl="1"/>
            <a:r>
              <a:rPr lang="en-GB" sz="1600" dirty="0" smtClean="0"/>
              <a:t>Test tight dicing of FE-I4B and 3D sensors from FBK.</a:t>
            </a:r>
          </a:p>
          <a:p>
            <a:pPr lvl="1"/>
            <a:r>
              <a:rPr lang="en-GB" sz="1600" dirty="0" smtClean="0"/>
              <a:t>We have easy access to IBL 3D sensors and FE-I4B wafers + bump-bonding and module assembly.</a:t>
            </a:r>
          </a:p>
          <a:p>
            <a:pPr lvl="1"/>
            <a:endParaRPr lang="en-GB" sz="1600" dirty="0"/>
          </a:p>
          <a:p>
            <a:pPr lvl="1"/>
            <a:r>
              <a:rPr lang="en-GB" sz="1600" u="sng" dirty="0" smtClean="0"/>
              <a:t>Note</a:t>
            </a:r>
            <a:r>
              <a:rPr lang="en-GB" sz="1600" dirty="0" smtClean="0"/>
              <a:t>: the 3D from the FBK are the best suitable today for thin edge. CNM would probably give higher leakage current if diced at same distance. Active edge need a new design for FE-I4 (bias tab on “interesting” edge) -&gt; Money &amp; Time!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5444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D_BL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3" y="594989"/>
            <a:ext cx="4293313" cy="37557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17/02/12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Gabrielli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D.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Falchieri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R.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Travaglini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2FD7-150B-447E-A5CF-9E6A15AB7F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3"/>
          <p:cNvSpPr txBox="1"/>
          <p:nvPr/>
        </p:nvSpPr>
        <p:spPr>
          <a:xfrm>
            <a:off x="971600" y="6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4F81BD">
                    <a:lumMod val="75000"/>
                  </a:srgbClr>
                </a:solidFill>
              </a:rPr>
              <a:t>IBL ROD Bologna</a:t>
            </a:r>
            <a:endParaRPr lang="it-IT" sz="36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4706" y="598184"/>
            <a:ext cx="45678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FF0000"/>
                </a:solidFill>
              </a:rPr>
              <a:t>Main Features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3 Gb/Ethernet buses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J1/J2/J3 + J0 VME connectors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1 USB port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1 JTAG port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1 </a:t>
            </a:r>
            <a:r>
              <a:rPr lang="en-US" sz="1600" dirty="0" err="1" smtClean="0">
                <a:solidFill>
                  <a:prstClr val="black"/>
                </a:solidFill>
              </a:rPr>
              <a:t>TTCrq</a:t>
            </a:r>
            <a:r>
              <a:rPr lang="en-US" sz="1600" dirty="0" smtClean="0">
                <a:solidFill>
                  <a:prstClr val="black"/>
                </a:solidFill>
              </a:rPr>
              <a:t> interface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2 Spartan6 + </a:t>
            </a:r>
            <a:r>
              <a:rPr lang="en-US" sz="1600" dirty="0" smtClean="0">
                <a:solidFill>
                  <a:srgbClr val="3366FF"/>
                </a:solidFill>
              </a:rPr>
              <a:t>2Gb DDR </a:t>
            </a:r>
            <a:r>
              <a:rPr lang="en-US" sz="1600" dirty="0" smtClean="0">
                <a:solidFill>
                  <a:prstClr val="black"/>
                </a:solidFill>
              </a:rPr>
              <a:t>+ 9 MB SSRAM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1 VIRTEX5 + </a:t>
            </a:r>
            <a:r>
              <a:rPr lang="en-US" sz="1600" dirty="0" smtClean="0">
                <a:solidFill>
                  <a:srgbClr val="3366FF"/>
                </a:solidFill>
              </a:rPr>
              <a:t>PowerPC</a:t>
            </a:r>
            <a:r>
              <a:rPr lang="en-US" sz="1600" dirty="0" smtClean="0">
                <a:solidFill>
                  <a:prstClr val="black"/>
                </a:solidFill>
              </a:rPr>
              <a:t> + 512 MB SDRAM + Flash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1 DSP @ 200 MHz + DDR</a:t>
            </a:r>
          </a:p>
          <a:p>
            <a:pPr marL="285750" indent="-285750" defTabSz="457200">
              <a:buFontTx/>
              <a:buChar char="-"/>
            </a:pPr>
            <a:endParaRPr lang="en-US" sz="1600" dirty="0">
              <a:solidFill>
                <a:prstClr val="black"/>
              </a:solidFill>
            </a:endParaRPr>
          </a:p>
          <a:p>
            <a:pPr algn="ctr" defTabSz="457200"/>
            <a:r>
              <a:rPr lang="en-US" sz="1600" dirty="0" smtClean="0">
                <a:solidFill>
                  <a:srgbClr val="FF0000"/>
                </a:solidFill>
              </a:rPr>
              <a:t>Performance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Interface with up to </a:t>
            </a:r>
            <a:r>
              <a:rPr lang="en-US" sz="1600" dirty="0" smtClean="0">
                <a:solidFill>
                  <a:srgbClr val="3366FF"/>
                </a:solidFill>
              </a:rPr>
              <a:t>32 FE-I4 </a:t>
            </a:r>
            <a:r>
              <a:rPr lang="en-US" sz="1600" dirty="0" smtClean="0">
                <a:solidFill>
                  <a:prstClr val="black"/>
                </a:solidFill>
              </a:rPr>
              <a:t>chips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Interface with up to </a:t>
            </a:r>
            <a:r>
              <a:rPr lang="en-US" sz="1600" dirty="0" smtClean="0">
                <a:solidFill>
                  <a:srgbClr val="3366FF"/>
                </a:solidFill>
              </a:rPr>
              <a:t>4 Slinks </a:t>
            </a:r>
            <a:r>
              <a:rPr lang="en-US" sz="1600" dirty="0" smtClean="0">
                <a:solidFill>
                  <a:prstClr val="black"/>
                </a:solidFill>
              </a:rPr>
              <a:t>via VME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VME ROD-BOC data @ </a:t>
            </a:r>
            <a:r>
              <a:rPr lang="en-US" sz="1600" dirty="0" smtClean="0">
                <a:solidFill>
                  <a:srgbClr val="3366FF"/>
                </a:solidFill>
              </a:rPr>
              <a:t>80 MHz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Calibration by off-board GPUs via Gb/Ethernet</a:t>
            </a:r>
          </a:p>
          <a:p>
            <a:pPr marL="285750" indent="-285750" defTabSz="45720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Data Taking via VME @ 80 MHz</a:t>
            </a:r>
            <a:endParaRPr lang="en-US" sz="1600" dirty="0">
              <a:solidFill>
                <a:prstClr val="black"/>
              </a:solidFill>
            </a:endParaRPr>
          </a:p>
          <a:p>
            <a:pPr defTabSz="457200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74" y="4742718"/>
            <a:ext cx="7487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Production in Summer-Fall 2012: </a:t>
            </a:r>
            <a:r>
              <a:rPr lang="en-US" dirty="0" smtClean="0">
                <a:solidFill>
                  <a:prstClr val="black"/>
                </a:solidFill>
              </a:rPr>
              <a:t>14 boards plus spares</a:t>
            </a:r>
          </a:p>
          <a:p>
            <a:pPr defTabSz="457200"/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System Test (Detector-BOC-ROD-TDAQ) foreseen in Summer 2012 at CERN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Possible board upgrades to high-speed electrical bus (VXS, ATCA)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7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22</a:t>
            </a:fld>
            <a:endParaRPr lang="en-US" sz="1400" i="0">
              <a:solidFill>
                <a:srgbClr val="5E574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838200"/>
            <a:ext cx="836447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Next steps toward </a:t>
            </a:r>
            <a:r>
              <a:rPr lang="en-US" dirty="0" err="1" smtClean="0"/>
              <a:t>italian</a:t>
            </a:r>
            <a:r>
              <a:rPr lang="en-US" dirty="0" smtClean="0"/>
              <a:t> groups participation to be discussed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067550" cy="37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982590" cy="129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072" y="4869160"/>
            <a:ext cx="346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ATLAS NOTE ALMOST READY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51920" y="1052736"/>
            <a:ext cx="411522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04850" y="1340768"/>
            <a:ext cx="656349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This physics cannot be presently done elsewhere at the LHC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59632" y="1628800"/>
            <a:ext cx="411522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4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23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8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24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313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3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25</a:t>
            </a:fld>
            <a:endParaRPr lang="en-US" sz="1400" i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8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26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72288" cy="61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3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27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738188"/>
            <a:ext cx="74961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08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FE-I4A </a:t>
            </a:r>
            <a:r>
              <a:rPr lang="en-GB" dirty="0"/>
              <a:t>Dicing off top pads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199384" cy="5684838"/>
          </a:xfrm>
        </p:spPr>
        <p:txBody>
          <a:bodyPr/>
          <a:lstStyle/>
          <a:p>
            <a:r>
              <a:rPr lang="en-GB" dirty="0" smtClean="0"/>
              <a:t>Test done with FE-I4A. Diced off top pad test (80 µm instead of 220µm).</a:t>
            </a:r>
          </a:p>
          <a:p>
            <a:r>
              <a:rPr lang="en-GB" dirty="0" smtClean="0"/>
              <a:t>Tested chip shows no damage</a:t>
            </a:r>
          </a:p>
          <a:p>
            <a:pPr lvl="1"/>
            <a:r>
              <a:rPr lang="en-GB" dirty="0" smtClean="0"/>
              <a:t>FE-I4B need to be tested, but &lt;100 µm should be feasible</a:t>
            </a:r>
          </a:p>
        </p:txBody>
      </p:sp>
      <p:pic>
        <p:nvPicPr>
          <p:cNvPr id="4" name="Picture 3" descr="Pages from top-dicing (pg.2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14846" r="3279" b="14444"/>
          <a:stretch/>
        </p:blipFill>
        <p:spPr>
          <a:xfrm>
            <a:off x="56705" y="2852936"/>
            <a:ext cx="6171479" cy="3618651"/>
          </a:xfrm>
          <a:prstGeom prst="rect">
            <a:avLst/>
          </a:prstGeom>
        </p:spPr>
      </p:pic>
      <p:pic>
        <p:nvPicPr>
          <p:cNvPr id="5" name="Picture 4" descr="Pages from top-dicing (pg.3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23264" r="25066" b="18883"/>
          <a:stretch/>
        </p:blipFill>
        <p:spPr>
          <a:xfrm>
            <a:off x="4499992" y="729580"/>
            <a:ext cx="4431376" cy="2987451"/>
          </a:xfrm>
          <a:prstGeom prst="rect">
            <a:avLst/>
          </a:prstGeom>
          <a:effectLst>
            <a:outerShdw blurRad="8255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ages from top-dicing (pg.4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6836" r="18534" b="19495"/>
          <a:stretch/>
        </p:blipFill>
        <p:spPr>
          <a:xfrm>
            <a:off x="4499992" y="2996952"/>
            <a:ext cx="4422133" cy="3388182"/>
          </a:xfrm>
          <a:prstGeom prst="rect">
            <a:avLst/>
          </a:prstGeom>
          <a:effectLst>
            <a:outerShdw blurRad="8255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9512" y="5949280"/>
            <a:ext cx="3168352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baseline="30000" dirty="0" smtClean="0">
                <a:solidFill>
                  <a:srgbClr val="FFFF39">
                    <a:lumMod val="20000"/>
                    <a:lumOff val="80000"/>
                  </a:srgbClr>
                </a:solidFill>
                <a:latin typeface="Arial Rounded MT Bold" charset="0"/>
              </a:rPr>
              <a:t>Ref.: M</a:t>
            </a:r>
            <a:r>
              <a:rPr lang="en-GB" sz="1400" i="1" baseline="30000" dirty="0">
                <a:solidFill>
                  <a:srgbClr val="FFFF39">
                    <a:lumMod val="20000"/>
                    <a:lumOff val="80000"/>
                  </a:srgbClr>
                </a:solidFill>
                <a:latin typeface="Arial Rounded MT Bold" charset="0"/>
              </a:rPr>
              <a:t>. Garcia-</a:t>
            </a:r>
            <a:r>
              <a:rPr lang="en-GB" sz="1400" i="1" baseline="30000" dirty="0" err="1">
                <a:solidFill>
                  <a:srgbClr val="FFFF39">
                    <a:lumMod val="20000"/>
                    <a:lumOff val="80000"/>
                  </a:srgbClr>
                </a:solidFill>
                <a:latin typeface="Arial Rounded MT Bold" charset="0"/>
              </a:rPr>
              <a:t>Sciveres</a:t>
            </a:r>
            <a:r>
              <a:rPr lang="en-GB" sz="1400" i="1" baseline="30000" dirty="0">
                <a:solidFill>
                  <a:srgbClr val="FFFF39">
                    <a:lumMod val="20000"/>
                    <a:lumOff val="80000"/>
                  </a:srgbClr>
                </a:solidFill>
                <a:latin typeface="Arial Rounded MT Bold" charset="0"/>
              </a:rPr>
              <a:t>, P. Murray, G. Shaw </a:t>
            </a:r>
            <a:r>
              <a:rPr lang="en-GB" sz="1400" i="1" baseline="30000" dirty="0" smtClean="0">
                <a:solidFill>
                  <a:srgbClr val="FFFF39">
                    <a:lumMod val="20000"/>
                    <a:lumOff val="80000"/>
                  </a:srgbClr>
                </a:solidFill>
                <a:latin typeface="Arial Rounded MT Bold" charset="0"/>
              </a:rPr>
              <a:t>LBNL </a:t>
            </a:r>
            <a:r>
              <a:rPr lang="en-GB" sz="1400" i="1" baseline="30000" dirty="0">
                <a:solidFill>
                  <a:srgbClr val="FFFF39">
                    <a:lumMod val="20000"/>
                    <a:lumOff val="80000"/>
                  </a:srgbClr>
                </a:solidFill>
                <a:latin typeface="Arial Rounded MT Bold" charset="0"/>
              </a:rPr>
              <a:t>Sept. 15, </a:t>
            </a:r>
            <a:r>
              <a:rPr lang="en-GB" sz="1400" i="1" baseline="30000" dirty="0" smtClean="0">
                <a:solidFill>
                  <a:srgbClr val="FFFF39">
                    <a:lumMod val="20000"/>
                    <a:lumOff val="80000"/>
                  </a:srgbClr>
                </a:solidFill>
                <a:latin typeface="Arial Rounded MT Bold" charset="0"/>
              </a:rPr>
              <a:t>2011</a:t>
            </a:r>
            <a:endParaRPr lang="en-GB" sz="1400" i="1" baseline="30000" dirty="0">
              <a:solidFill>
                <a:srgbClr val="FFFF39">
                  <a:lumMod val="20000"/>
                  <a:lumOff val="80000"/>
                </a:srgbClr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680922899"/>
              </p:ext>
            </p:extLst>
          </p:nvPr>
        </p:nvGraphicFramePr>
        <p:xfrm>
          <a:off x="251520" y="2924944"/>
          <a:ext cx="3502525" cy="338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660765" y="1118539"/>
            <a:ext cx="4483235" cy="4917136"/>
            <a:chOff x="4394065" y="594664"/>
            <a:chExt cx="4483235" cy="4917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0834"/>
            <a:stretch/>
          </p:blipFill>
          <p:spPr bwMode="auto">
            <a:xfrm>
              <a:off x="4706939" y="877888"/>
              <a:ext cx="4083776" cy="463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Straight Connector 3"/>
            <p:cNvCxnSpPr/>
            <p:nvPr/>
          </p:nvCxnSpPr>
          <p:spPr>
            <a:xfrm rot="16200000" flipV="1">
              <a:off x="4205968" y="2860305"/>
              <a:ext cx="3771900" cy="190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6200000" flipV="1">
              <a:off x="3889241" y="2877533"/>
              <a:ext cx="3771900" cy="1905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V="1">
              <a:off x="3564562" y="2943536"/>
              <a:ext cx="3771900" cy="1905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2913880" y="2975600"/>
              <a:ext cx="3771900" cy="19050"/>
            </a:xfrm>
            <a:prstGeom prst="line">
              <a:avLst/>
            </a:prstGeom>
            <a:ln w="508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2517640" y="2968973"/>
              <a:ext cx="3771900" cy="1905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2622332" y="2978129"/>
              <a:ext cx="3771900" cy="1905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16200000" flipH="1">
              <a:off x="7379891" y="4747615"/>
              <a:ext cx="659959" cy="795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830218" y="4566308"/>
              <a:ext cx="1047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40 </a:t>
              </a:r>
              <a:r>
                <a:rPr lang="en-US" sz="2400" dirty="0" smtClean="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en-US" sz="2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m</a:t>
              </a:r>
              <a:endParaRPr lang="it-IT" sz="24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10800000" flipV="1">
              <a:off x="7721794" y="4404135"/>
              <a:ext cx="628153" cy="159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064516" y="4335675"/>
              <a:ext cx="1096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sz="2400" b="1" baseline="30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th</a:t>
              </a:r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cut</a:t>
              </a:r>
              <a:endParaRPr lang="it-IT" sz="2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63205" y="594664"/>
              <a:ext cx="1096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th</a:t>
              </a:r>
              <a:r>
                <a:rPr lang="en-US" sz="2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cut</a:t>
              </a:r>
              <a:endParaRPr lang="it-IT" sz="2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5107" y="695561"/>
              <a:ext cx="1096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808080">
                      <a:lumMod val="60000"/>
                      <a:lumOff val="40000"/>
                    </a:srgbClr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z="2400" b="1" baseline="30000" dirty="0" smtClean="0">
                  <a:solidFill>
                    <a:srgbClr val="808080">
                      <a:lumMod val="60000"/>
                      <a:lumOff val="40000"/>
                    </a:srgbClr>
                  </a:solidFill>
                  <a:latin typeface="Arial" charset="0"/>
                  <a:cs typeface="Arial" charset="0"/>
                </a:rPr>
                <a:t>th</a:t>
              </a:r>
              <a:r>
                <a:rPr lang="en-US" sz="2400" b="1" dirty="0" smtClean="0">
                  <a:solidFill>
                    <a:srgbClr val="808080">
                      <a:lumMod val="60000"/>
                      <a:lumOff val="40000"/>
                    </a:srgbClr>
                  </a:solidFill>
                  <a:latin typeface="Arial" charset="0"/>
                  <a:cs typeface="Arial" charset="0"/>
                </a:rPr>
                <a:t> cut</a:t>
              </a:r>
              <a:endParaRPr lang="it-IT" sz="2400" b="1" dirty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32888" y="5261448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1</a:t>
            </a:r>
            <a:r>
              <a:rPr lang="en-US" sz="2400" b="1" baseline="30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st</a:t>
            </a:r>
            <a:r>
              <a:rPr lang="en-US" sz="2400" b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 cut</a:t>
            </a:r>
            <a:endParaRPr lang="it-IT" sz="2400" b="1" dirty="0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4765" y="6086902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p+ (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ohmic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columns</a:t>
            </a:r>
            <a:endParaRPr lang="it-IT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5813946" y="5827595"/>
            <a:ext cx="409433" cy="272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6421273" y="5834419"/>
            <a:ext cx="450375" cy="10918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40305" y="6075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n+ (junction)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columns</a:t>
            </a:r>
            <a:endParaRPr lang="it-IT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16200000" flipV="1">
            <a:off x="6653286" y="5056497"/>
            <a:ext cx="1803781" cy="39805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rot="5400000" flipH="1" flipV="1">
            <a:off x="6701054" y="4844957"/>
            <a:ext cx="2374709" cy="16377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764704"/>
            <a:ext cx="412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IBL FBK 3D are very suitable for thin(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ner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edge. One row of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ohmic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holes is sufficient to “stop” the depletion region: ~100µm edge.</a:t>
            </a:r>
            <a:endParaRPr lang="it-IT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FBK Thin Edge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414992" y="663079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baseline="30000" dirty="0" smtClean="0">
                <a:solidFill>
                  <a:srgbClr val="800000"/>
                </a:solidFill>
                <a:latin typeface="Arial Rounded MT Bold" charset="0"/>
              </a:rPr>
              <a:t>Ref.: G</a:t>
            </a:r>
            <a:r>
              <a:rPr lang="en-GB" i="1" baseline="30000" dirty="0">
                <a:solidFill>
                  <a:srgbClr val="800000"/>
                </a:solidFill>
                <a:latin typeface="Arial Rounded MT Bold" charset="0"/>
              </a:rPr>
              <a:t>.-</a:t>
            </a:r>
            <a:r>
              <a:rPr lang="en-GB" i="1" baseline="30000" dirty="0" err="1">
                <a:solidFill>
                  <a:srgbClr val="800000"/>
                </a:solidFill>
                <a:latin typeface="Arial Rounded MT Bold" charset="0"/>
              </a:rPr>
              <a:t>Giacomini</a:t>
            </a:r>
            <a:r>
              <a:rPr lang="en-GB" i="1" baseline="30000" dirty="0">
                <a:solidFill>
                  <a:srgbClr val="800000"/>
                </a:solidFill>
                <a:latin typeface="Arial Rounded MT Bold" charset="0"/>
              </a:rPr>
              <a:t> et al., 6th Trento Workshop, </a:t>
            </a:r>
            <a:r>
              <a:rPr lang="en-GB" i="1" baseline="30000" dirty="0" smtClean="0">
                <a:solidFill>
                  <a:srgbClr val="800000"/>
                </a:solidFill>
                <a:latin typeface="Arial Rounded MT Bold" charset="0"/>
              </a:rPr>
              <a:t/>
            </a:r>
            <a:br>
              <a:rPr lang="en-GB" i="1" baseline="30000" dirty="0" smtClean="0">
                <a:solidFill>
                  <a:srgbClr val="800000"/>
                </a:solidFill>
                <a:latin typeface="Arial Rounded MT Bold" charset="0"/>
              </a:rPr>
            </a:br>
            <a:r>
              <a:rPr lang="en-GB" i="1" baseline="30000" dirty="0" smtClean="0">
                <a:solidFill>
                  <a:srgbClr val="800000"/>
                </a:solidFill>
                <a:latin typeface="Arial Rounded MT Bold" charset="0"/>
              </a:rPr>
              <a:t>2</a:t>
            </a:r>
            <a:r>
              <a:rPr lang="en-GB" i="1" baseline="30000" dirty="0">
                <a:solidFill>
                  <a:srgbClr val="800000"/>
                </a:solidFill>
                <a:latin typeface="Arial Rounded MT Bold" charset="0"/>
              </a:rPr>
              <a:t>-4 March 2011 (http://</a:t>
            </a:r>
            <a:r>
              <a:rPr lang="en-GB" i="1" baseline="30000" dirty="0" err="1">
                <a:solidFill>
                  <a:srgbClr val="800000"/>
                </a:solidFill>
                <a:latin typeface="Arial Rounded MT Bold" charset="0"/>
              </a:rPr>
              <a:t>tredi.fbk.eu</a:t>
            </a:r>
            <a:r>
              <a:rPr lang="en-GB" i="1" baseline="30000" dirty="0">
                <a:solidFill>
                  <a:srgbClr val="800000"/>
                </a:solidFill>
                <a:latin typeface="Arial Rounded MT Bold" charset="0"/>
              </a:rPr>
              <a:t>)</a:t>
            </a:r>
            <a:endParaRPr lang="en-GB" i="1" dirty="0">
              <a:solidFill>
                <a:srgbClr val="800000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AFP Physics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3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25202"/>
            <a:ext cx="633222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5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err="1" smtClean="0"/>
              <a:t>WW</a:t>
            </a:r>
            <a:r>
              <a:rPr lang="en-US" dirty="0" smtClean="0"/>
              <a:t> quartic anomalous coupling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4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70364"/>
            <a:ext cx="6332220" cy="55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907704" y="3933056"/>
            <a:ext cx="5904656" cy="288032"/>
          </a:xfrm>
          <a:prstGeom prst="rect">
            <a:avLst/>
          </a:prstGeom>
          <a:solidFill>
            <a:schemeClr val="bg1">
              <a:alpha val="9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full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140682" y="764704"/>
            <a:ext cx="1907931" cy="5715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5</a:t>
            </a:fld>
            <a:endParaRPr lang="en-US" sz="1400" i="0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4653136"/>
            <a:ext cx="936104" cy="144016"/>
          </a:xfrm>
          <a:prstGeom prst="rect">
            <a:avLst/>
          </a:prstGeom>
          <a:gradFill rotWithShape="0">
            <a:gsLst>
              <a:gs pos="0">
                <a:srgbClr val="FFECF5">
                  <a:alpha val="98000"/>
                </a:srgbClr>
              </a:gs>
              <a:gs pos="50000">
                <a:srgbClr val="FFECF5">
                  <a:gamma/>
                  <a:tint val="78431"/>
                  <a:invGamma/>
                  <a:alpha val="75000"/>
                </a:srgbClr>
              </a:gs>
              <a:gs pos="100000">
                <a:srgbClr val="FFECF5">
                  <a:alpha val="9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7624" y="839307"/>
            <a:ext cx="6580782" cy="5916775"/>
            <a:chOff x="1187624" y="839307"/>
            <a:chExt cx="6580782" cy="59167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839307"/>
              <a:ext cx="6580782" cy="591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1547664" y="5373216"/>
              <a:ext cx="165618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02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Jet production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6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8" name="Picture 7" descr="Screen Shot 2012-05-17 at 6.56.32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6600"/>
            <a:ext cx="84455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1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jet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7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5"/>
          <a:stretch/>
        </p:blipFill>
        <p:spPr bwMode="auto">
          <a:xfrm>
            <a:off x="1195536" y="851490"/>
            <a:ext cx="6400800" cy="540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0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 at full </a:t>
            </a:r>
            <a:r>
              <a:rPr lang="en-US" dirty="0" err="1" smtClean="0"/>
              <a:t>lumi</a:t>
            </a:r>
            <a:r>
              <a:rPr lang="en-US" dirty="0" smtClean="0"/>
              <a:t> (to be studied)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8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98" y="836712"/>
            <a:ext cx="6297930" cy="58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331640" y="6237312"/>
            <a:ext cx="6336704" cy="432048"/>
          </a:xfrm>
          <a:prstGeom prst="rect">
            <a:avLst/>
          </a:prstGeom>
          <a:solidFill>
            <a:srgbClr val="FFFFFF">
              <a:alpha val="9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1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12" y="332656"/>
            <a:ext cx="7899888" cy="381000"/>
          </a:xfrm>
        </p:spPr>
        <p:txBody>
          <a:bodyPr/>
          <a:lstStyle/>
          <a:p>
            <a:r>
              <a:rPr lang="en-US" dirty="0" smtClean="0"/>
              <a:t>Movable beam pipe hosting the Si/timing detectors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496" y="882352"/>
            <a:ext cx="1907931" cy="5715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D2ED252-723C-4ED9-9ABC-48DB82B914EA}" type="slidenum">
              <a:rPr lang="en-US" smtClean="0"/>
              <a:pPr>
                <a:defRPr/>
              </a:pPr>
              <a:t>9</a:t>
            </a:fld>
            <a:endParaRPr lang="en-US" sz="1400" i="0">
              <a:solidFill>
                <a:srgbClr val="5E574E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12" y="2996952"/>
            <a:ext cx="4688820" cy="350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31640" y="825252"/>
            <a:ext cx="6035040" cy="2171700"/>
            <a:chOff x="1331640" y="825252"/>
            <a:chExt cx="6035040" cy="21717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825252"/>
              <a:ext cx="6035040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691680" y="2348880"/>
              <a:ext cx="5675000" cy="576064"/>
              <a:chOff x="1691680" y="2348880"/>
              <a:chExt cx="5675000" cy="57606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6300192" y="2348880"/>
                <a:ext cx="1066488" cy="2880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691680" y="2636912"/>
                <a:ext cx="1066488" cy="2880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61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port">
  <a:themeElements>
    <a:clrScheme name="Contpor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por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CF5">
                <a:alpha val="98000"/>
              </a:srgbClr>
            </a:gs>
            <a:gs pos="50000">
              <a:srgbClr val="FFECF5">
                <a:gamma/>
                <a:tint val="78431"/>
                <a:invGamma/>
                <a:alpha val="75000"/>
              </a:srgbClr>
            </a:gs>
            <a:gs pos="100000">
              <a:srgbClr val="FFECF5">
                <a:alpha val="98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CF5">
                <a:alpha val="98000"/>
              </a:srgbClr>
            </a:gs>
            <a:gs pos="50000">
              <a:srgbClr val="FFECF5">
                <a:gamma/>
                <a:tint val="78431"/>
                <a:invGamma/>
                <a:alpha val="75000"/>
              </a:srgbClr>
            </a:gs>
            <a:gs pos="100000">
              <a:srgbClr val="FFECF5">
                <a:alpha val="98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1763</Words>
  <Application>Microsoft Macintosh PowerPoint</Application>
  <PresentationFormat>On-screen Show (4:3)</PresentationFormat>
  <Paragraphs>237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Contport</vt:lpstr>
      <vt:lpstr>Blank Presentation</vt:lpstr>
      <vt:lpstr>Office Theme</vt:lpstr>
      <vt:lpstr>1_Office Theme</vt:lpstr>
      <vt:lpstr>1_Blank Presentation</vt:lpstr>
      <vt:lpstr>IL progetto AFP</vt:lpstr>
      <vt:lpstr>The AFP detector</vt:lpstr>
      <vt:lpstr>AFP Physics topics</vt:lpstr>
      <vt:lpstr>Search for ggWW quartic anomalous coupling</vt:lpstr>
      <vt:lpstr>Results from full simulation</vt:lpstr>
      <vt:lpstr>Exclusive Jet production</vt:lpstr>
      <vt:lpstr>Exclusive jet production</vt:lpstr>
      <vt:lpstr>Additional topics at full lumi (to be studied)</vt:lpstr>
      <vt:lpstr>Movable beam pipe hosting the Si/timing detectors</vt:lpstr>
      <vt:lpstr>AFP tracking system</vt:lpstr>
      <vt:lpstr>Why do we need timing detectors?</vt:lpstr>
      <vt:lpstr>QUARTIC is the primary AFP timing detector</vt:lpstr>
      <vt:lpstr>Status of the approval</vt:lpstr>
      <vt:lpstr>Current and new collaborators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AFP Contribution on Modules</vt:lpstr>
      <vt:lpstr>PowerPoint Presentation</vt:lpstr>
      <vt:lpstr>Conclusions</vt:lpstr>
      <vt:lpstr>Backup Slides</vt:lpstr>
      <vt:lpstr>PowerPoint Presentation</vt:lpstr>
      <vt:lpstr>PowerPoint Presentation</vt:lpstr>
      <vt:lpstr>PowerPoint Presentation</vt:lpstr>
      <vt:lpstr>PowerPoint Presentation</vt:lpstr>
      <vt:lpstr>FE-I4A Dicing off top pads test </vt:lpstr>
      <vt:lpstr>3D FBK Thin Edge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Bruschi</dc:creator>
  <cp:lastModifiedBy>Marco Bruschi</cp:lastModifiedBy>
  <cp:revision>75</cp:revision>
  <cp:lastPrinted>2012-05-17T04:34:37Z</cp:lastPrinted>
  <dcterms:created xsi:type="dcterms:W3CDTF">2012-02-24T17:43:20Z</dcterms:created>
  <dcterms:modified xsi:type="dcterms:W3CDTF">2012-05-17T08:20:45Z</dcterms:modified>
</cp:coreProperties>
</file>