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92" r:id="rId3"/>
    <p:sldId id="297" r:id="rId4"/>
    <p:sldId id="293" r:id="rId5"/>
    <p:sldId id="294" r:id="rId6"/>
    <p:sldId id="295" r:id="rId7"/>
    <p:sldId id="29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 snapToGrid="0">
      <p:cViewPr varScale="1">
        <p:scale>
          <a:sx n="110" d="100"/>
          <a:sy n="110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B3C9E-A46F-0841-BE14-F4B4C3933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B2EB1C-27DD-5F9E-E6B7-EFC107477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104E41-34E7-D00F-5B3E-61AFC6C5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B727B9-7E94-0F85-4A3A-2B9F345D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46E10-A2D9-C93B-A25A-23584F03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99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DFE118-74B7-AD97-8D38-CE82402C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AE9292-657F-B54D-CB28-2D49C3E8F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3BB4AA-65F5-4406-04AA-B9808CFE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49B00B-1148-750A-3D42-42CC3CDB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461BC4-3197-864F-3AAF-17F8A099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59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AB837D3-19B4-7EB6-8ADF-31B2753DE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13687F-A098-1976-349E-33213B36F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55D0A0-BAAA-9D19-6263-1571CC0C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819739-C200-EB99-3136-FAAC8D72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2BA151-9300-DE41-A659-1EA3C3BF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89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60DCC341-585B-08D1-15A2-93C64D8583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28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60DCC341-585B-08D1-15A2-93C64D8583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7600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Segnaposto immagine online 8">
            <a:extLst>
              <a:ext uri="{FF2B5EF4-FFF2-40B4-BE49-F238E27FC236}">
                <a16:creationId xmlns:a16="http://schemas.microsoft.com/office/drawing/2014/main" id="{F37EC948-B74B-F0DC-F104-8B648ACE5ED5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1" y="6266576"/>
            <a:ext cx="12192000" cy="59142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2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72C557-2498-765E-DE28-3BFE8A0B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59B0A2-0986-89C5-1B4E-5100CE937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80319E-F05F-823E-DDD0-C50E4669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8A84A1-B5B4-67D4-589A-5440C56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B4E3B9-D66C-9E50-FE24-B65CA8CD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35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6513E-C31E-EFC4-601B-77757F02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E60597-D2E7-BCDA-7DEC-A3DB605C9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2AB071-78C4-C878-9388-1436E16E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2BDAC8-1774-93B2-C371-7D1F5190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F2477A-94E8-93A7-8845-A4D1C638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35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4FE55-54DD-8C97-DDA3-16A77EA1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B0404-BE5B-0B06-FA25-945C35B16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65180A-FBE1-FB69-4140-4D22C9567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3C7D06-D990-ED9D-16B4-ABAABE7F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6B5A24-B18E-11D4-0B69-14F21316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F6C34D-2F6A-68D8-3419-98068B41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55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9CB4A-77D8-C43A-C22C-6FF93B51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335BCA-9DF1-E5A5-F3C7-8868D4DFE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ADAF34-3673-CAF5-687C-E7830AE64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512BC8-A29B-F284-2544-3F4354707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630300-AF54-6D5F-F225-CF96A5CE6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18C59A2-78D4-A77B-A90F-FA501DB2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D60654-FC3D-1B97-5BD1-91F8E2F7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1ACC117-BE2D-94DE-460E-396C2397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48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92088B-C0FF-214A-9D57-C5005635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BB67CB-F51E-1F8C-A793-CD6EC063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62CD94-4FE2-6511-4C28-4F88BED0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D8905E-0CAC-0FAB-8703-ED8601ED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90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60C707-F825-AD32-A10A-3E19B767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AC691D-3C10-B9EE-880B-3D793A28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324B39-7396-A77B-7207-4768B66B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30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4F2A5A-DE87-E98B-6710-128F02FB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E139F3-C6D8-A47D-97E4-0C647C7F9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8C970C-952C-20CB-B2F1-EE593465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DC03DE-01FA-6280-4AE5-7039B910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ECACA8-132D-9AB0-903E-939C2595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FDD74E-31B8-D3CE-028D-7BF87EBC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20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767DA8-5943-4FB5-DA1E-1043136F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9CDBA6-4D0C-15D9-114F-C3508D034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963ACE-7A83-1080-C050-E9E2A9649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7FD837-DD41-EA5C-3937-49C08355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B624F5-1234-1223-28D7-EA7550C1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513FAD-B1C9-D6C6-2E63-CEFF17A5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32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3E0FEA-D30A-956F-3FF0-0077907F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B806E6-ABF2-6025-C3AF-C9FF16896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4E0A18-3689-E26C-B4B8-C38D67DFA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AA0548-B006-5745-88F5-C1FD8BD503A5}" type="datetimeFigureOut">
              <a:rPr lang="it-IT" smtClean="0"/>
              <a:t>11/05/26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6418C7-0973-2DD8-280C-B13919FD0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73B3CD-37C7-F2C2-41F6-AFA1DF492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1D69B7-FDCB-F541-85A5-61C478D099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5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910CD-CE87-F032-9B94-C7D5F7873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30DB63A1-6F8E-C839-E5B3-A302359B8C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3A72731D-32F2-B657-5FB2-91D29753FC88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4EA0DA-F177-480E-98EB-860F25ED566B}"/>
              </a:ext>
            </a:extLst>
          </p:cNvPr>
          <p:cNvSpPr txBox="1"/>
          <p:nvPr/>
        </p:nvSpPr>
        <p:spPr>
          <a:xfrm>
            <a:off x="1701478" y="532435"/>
            <a:ext cx="87560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/>
              <a:t>Luca Balletti e Susanna Bertelli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4312082-3D8F-E7A9-DC70-1537CD63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91706" y="2172865"/>
            <a:ext cx="4097760" cy="3073320"/>
          </a:xfrm>
          <a:prstGeom prst="rect">
            <a:avLst/>
          </a:prstGeom>
        </p:spPr>
      </p:pic>
      <p:cxnSp>
        <p:nvCxnSpPr>
          <p:cNvPr id="11" name="Connettore curvo 10">
            <a:extLst>
              <a:ext uri="{FF2B5EF4-FFF2-40B4-BE49-F238E27FC236}">
                <a16:creationId xmlns:a16="http://schemas.microsoft.com/office/drawing/2014/main" id="{B26D7FE7-78DA-611B-1238-E0431F266ABE}"/>
              </a:ext>
            </a:extLst>
          </p:cNvPr>
          <p:cNvCxnSpPr/>
          <p:nvPr/>
        </p:nvCxnSpPr>
        <p:spPr>
          <a:xfrm>
            <a:off x="3125165" y="2720051"/>
            <a:ext cx="1215341" cy="74077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BC2CF0A-0600-481B-FA47-13B34988C643}"/>
              </a:ext>
            </a:extLst>
          </p:cNvPr>
          <p:cNvSpPr txBox="1"/>
          <p:nvPr/>
        </p:nvSpPr>
        <p:spPr>
          <a:xfrm>
            <a:off x="1481559" y="2430684"/>
            <a:ext cx="1381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Matematico</a:t>
            </a:r>
          </a:p>
          <a:p>
            <a:pPr algn="ctr"/>
            <a:r>
              <a:rPr lang="it-IT" dirty="0"/>
              <a:t>Divulgatore </a:t>
            </a:r>
          </a:p>
          <a:p>
            <a:pPr algn="ctr"/>
            <a:r>
              <a:rPr lang="it-IT" dirty="0"/>
              <a:t>CNR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0531FE-5959-E198-5DB5-A3A8F9F6793B}"/>
              </a:ext>
            </a:extLst>
          </p:cNvPr>
          <p:cNvSpPr txBox="1"/>
          <p:nvPr/>
        </p:nvSpPr>
        <p:spPr>
          <a:xfrm>
            <a:off x="8706091" y="2710406"/>
            <a:ext cx="1371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Fisica</a:t>
            </a:r>
          </a:p>
          <a:p>
            <a:pPr algn="ctr"/>
            <a:r>
              <a:rPr lang="it-IT" dirty="0"/>
              <a:t>Divulgatrice</a:t>
            </a:r>
          </a:p>
          <a:p>
            <a:pPr algn="ctr"/>
            <a:r>
              <a:rPr lang="it-IT" dirty="0"/>
              <a:t>INFN</a:t>
            </a:r>
          </a:p>
        </p:txBody>
      </p:sp>
      <p:cxnSp>
        <p:nvCxnSpPr>
          <p:cNvPr id="15" name="Connettore curvo 14">
            <a:extLst>
              <a:ext uri="{FF2B5EF4-FFF2-40B4-BE49-F238E27FC236}">
                <a16:creationId xmlns:a16="http://schemas.microsoft.com/office/drawing/2014/main" id="{02D6803C-3E97-6E72-8F5D-9C75B2C2A8E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62442" y="3009418"/>
            <a:ext cx="1099595" cy="64818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6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70D00-ACFC-7C2E-E482-4524CE27A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4A559882-0F5D-A760-ED2F-223C830D47B8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BE7044-A9B8-2C17-904A-E213B478EF5F}"/>
              </a:ext>
            </a:extLst>
          </p:cNvPr>
          <p:cNvSpPr txBox="1"/>
          <p:nvPr/>
        </p:nvSpPr>
        <p:spPr>
          <a:xfrm>
            <a:off x="949124" y="798653"/>
            <a:ext cx="51349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/>
              <a:t>Regole di ingaggio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104638-3BEE-A36D-41F5-3FCBB7D8268D}"/>
              </a:ext>
            </a:extLst>
          </p:cNvPr>
          <p:cNvSpPr txBox="1"/>
          <p:nvPr/>
        </p:nvSpPr>
        <p:spPr>
          <a:xfrm>
            <a:off x="1215342" y="1967696"/>
            <a:ext cx="67504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Focus: far emergere spunti che possano essere sviluppati in futuro</a:t>
            </a:r>
          </a:p>
          <a:p>
            <a:endParaRPr lang="it-IT" dirty="0"/>
          </a:p>
          <a:p>
            <a:r>
              <a:rPr lang="it-IT" dirty="0"/>
              <a:t>Priorità ai docenti</a:t>
            </a:r>
          </a:p>
          <a:p>
            <a:r>
              <a:rPr lang="it-IT" dirty="0"/>
              <a:t>Interventi «cronometrati»</a:t>
            </a:r>
          </a:p>
          <a:p>
            <a:r>
              <a:rPr lang="it-IT" dirty="0"/>
              <a:t>Parliamo di public engagement tra scuola e ricerca</a:t>
            </a:r>
          </a:p>
          <a:p>
            <a:r>
              <a:rPr lang="it-IT" dirty="0"/>
              <a:t>No </a:t>
            </a:r>
            <a:r>
              <a:rPr lang="it-IT" dirty="0" err="1"/>
              <a:t>threads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Parole ai post-it</a:t>
            </a:r>
          </a:p>
        </p:txBody>
      </p:sp>
    </p:spTree>
    <p:extLst>
      <p:ext uri="{BB962C8B-B14F-4D97-AF65-F5344CB8AC3E}">
        <p14:creationId xmlns:p14="http://schemas.microsoft.com/office/powerpoint/2010/main" val="151847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F33EB-1398-5806-2AD2-28BA7069A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EE75D286-732C-AE71-0889-85CDC0758052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D4DBAD-2786-3161-674F-413B113D3A93}"/>
              </a:ext>
            </a:extLst>
          </p:cNvPr>
          <p:cNvSpPr txBox="1"/>
          <p:nvPr/>
        </p:nvSpPr>
        <p:spPr>
          <a:xfrm>
            <a:off x="949124" y="798653"/>
            <a:ext cx="55676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/>
              <a:t>Terapia di gruppo </a:t>
            </a:r>
            <a:r>
              <a:rPr lang="it-IT" sz="5000" dirty="0">
                <a:sym typeface="Wingdings" pitchFamily="2" charset="2"/>
              </a:rPr>
              <a:t></a:t>
            </a:r>
            <a:endParaRPr lang="it-IT" sz="5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52D345-2236-AD83-9969-794ECD07798A}"/>
              </a:ext>
            </a:extLst>
          </p:cNvPr>
          <p:cNvSpPr txBox="1"/>
          <p:nvPr/>
        </p:nvSpPr>
        <p:spPr>
          <a:xfrm>
            <a:off x="1122745" y="2013995"/>
            <a:ext cx="9815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Siamo qui per aiutarci: cosa possiamo per lavorare bene insieme?</a:t>
            </a:r>
          </a:p>
          <a:p>
            <a:endParaRPr lang="it-IT" dirty="0"/>
          </a:p>
          <a:p>
            <a:r>
              <a:rPr lang="it-IT" dirty="0"/>
              <a:t>Siamo pienamente consapevoli del nostro quotidiano: mancanza di tempo, mancanza di materiali, preside/direttore che ci ostacola, obblighi legati alla nostra attività di didattica e ricerca</a:t>
            </a:r>
          </a:p>
          <a:p>
            <a:r>
              <a:rPr lang="it-IT" dirty="0"/>
              <a:t>Sappiamo tutti le difficoltà lato enti e lato scuola ma non vorremmo trattare questi temi che, sebbene importanti, non sono il focus che abbiamo in mente</a:t>
            </a:r>
          </a:p>
          <a:p>
            <a:endParaRPr lang="it-IT" dirty="0"/>
          </a:p>
          <a:p>
            <a:r>
              <a:rPr lang="it-IT" dirty="0"/>
              <a:t>Siamo qui per migliorare il nostro lavoro che ha al centro ragazze e ragazzi per affiancare le cittadine e i cittadini del futuro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80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7BFCF-F9F1-97E6-F2AF-0FB2FC1F8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933B02DB-AAA1-E04E-051F-96F447C18B0C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273EAF-B622-C5A2-240C-C3417D196901}"/>
              </a:ext>
            </a:extLst>
          </p:cNvPr>
          <p:cNvSpPr txBox="1"/>
          <p:nvPr/>
        </p:nvSpPr>
        <p:spPr>
          <a:xfrm>
            <a:off x="1215342" y="2257063"/>
            <a:ext cx="40977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/>
              <a:t>Da continuare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128779-2CF1-CDC6-B27E-104C34F510F2}"/>
              </a:ext>
            </a:extLst>
          </p:cNvPr>
          <p:cNvSpPr txBox="1"/>
          <p:nvPr/>
        </p:nvSpPr>
        <p:spPr>
          <a:xfrm>
            <a:off x="1232704" y="3167791"/>
            <a:ext cx="100410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Pensate a una collaborazione tra scuola e ricerca che ha lasciato il segno - che fosse una visita ai laboratori, una formazione docenti, un percorso pluriennale, un gioco scientifico, un'iniziativa di </a:t>
            </a:r>
            <a:r>
              <a:rPr lang="it-IT" dirty="0" err="1"/>
              <a:t>citizen</a:t>
            </a:r>
            <a:r>
              <a:rPr lang="it-IT" dirty="0"/>
              <a:t> science, qualunque cosa. Cosa ha funzionato, e perché</a:t>
            </a:r>
          </a:p>
        </p:txBody>
      </p:sp>
    </p:spTree>
    <p:extLst>
      <p:ext uri="{BB962C8B-B14F-4D97-AF65-F5344CB8AC3E}">
        <p14:creationId xmlns:p14="http://schemas.microsoft.com/office/powerpoint/2010/main" val="307871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F07EF-092A-C97D-9633-BD04A785E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6EA846BC-18DE-CE65-F7E6-9DA14258A1AA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5F58291-CC3D-1E40-26F8-BF6120AE1F76}"/>
              </a:ext>
            </a:extLst>
          </p:cNvPr>
          <p:cNvSpPr txBox="1"/>
          <p:nvPr/>
        </p:nvSpPr>
        <p:spPr>
          <a:xfrm>
            <a:off x="1215342" y="2257063"/>
            <a:ext cx="48031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/>
              <a:t>Da abbandonare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EBC658-CF10-139C-BC9E-A72D8166975F}"/>
              </a:ext>
            </a:extLst>
          </p:cNvPr>
          <p:cNvSpPr txBox="1"/>
          <p:nvPr/>
        </p:nvSpPr>
        <p:spPr>
          <a:xfrm>
            <a:off x="1313726" y="3236446"/>
            <a:ext cx="9450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Quali pratiche di public engagement, anche ben intenzionate, secondo voi non producono valore reale per la scuola? E perché?</a:t>
            </a:r>
          </a:p>
        </p:txBody>
      </p:sp>
    </p:spTree>
    <p:extLst>
      <p:ext uri="{BB962C8B-B14F-4D97-AF65-F5344CB8AC3E}">
        <p14:creationId xmlns:p14="http://schemas.microsoft.com/office/powerpoint/2010/main" val="398848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1793D-8921-13B9-1DA1-A1DD5B1F6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online 4">
            <a:extLst>
              <a:ext uri="{FF2B5EF4-FFF2-40B4-BE49-F238E27FC236}">
                <a16:creationId xmlns:a16="http://schemas.microsoft.com/office/drawing/2014/main" id="{EDE0F497-6FB8-0B4F-41D3-70278EEC8438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/>
          <a:stretch>
            <a:fillRect/>
          </a:stretch>
        </p:blipFill>
        <p:spPr>
          <a:xfrm>
            <a:off x="0" y="6318250"/>
            <a:ext cx="12192000" cy="5397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53CC00-5E4D-28B9-B60F-4485CF943FC5}"/>
              </a:ext>
            </a:extLst>
          </p:cNvPr>
          <p:cNvSpPr txBox="1"/>
          <p:nvPr/>
        </p:nvSpPr>
        <p:spPr>
          <a:xfrm>
            <a:off x="1215342" y="2257063"/>
            <a:ext cx="35698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dirty="0"/>
              <a:t>Da costruire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DE4098-3B26-65B9-8D55-D9F19ADD04F1}"/>
              </a:ext>
            </a:extLst>
          </p:cNvPr>
          <p:cNvSpPr txBox="1"/>
          <p:nvPr/>
        </p:nvSpPr>
        <p:spPr>
          <a:xfrm>
            <a:off x="1325300" y="3259992"/>
            <a:ext cx="10087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Guardando avanti: cosa vorreste che diventasse, nei prossimi anni, la collaborazione tra scuola e ricerca? Quali condizioni, strumenti, modalità di lavoro vorreste vedere stabilizzarsi?</a:t>
            </a:r>
          </a:p>
        </p:txBody>
      </p:sp>
    </p:spTree>
    <p:extLst>
      <p:ext uri="{BB962C8B-B14F-4D97-AF65-F5344CB8AC3E}">
        <p14:creationId xmlns:p14="http://schemas.microsoft.com/office/powerpoint/2010/main" val="3766049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250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pierluigi.paolucci@na.infn.it</dc:creator>
  <cp:lastModifiedBy>Susanna Bertelli</cp:lastModifiedBy>
  <cp:revision>3</cp:revision>
  <dcterms:created xsi:type="dcterms:W3CDTF">2026-05-06T13:43:28Z</dcterms:created>
  <dcterms:modified xsi:type="dcterms:W3CDTF">2026-05-11T12:14:19Z</dcterms:modified>
</cp:coreProperties>
</file>