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84" r:id="rId3"/>
    <p:sldId id="387" r:id="rId4"/>
    <p:sldId id="293" r:id="rId5"/>
    <p:sldId id="294" r:id="rId6"/>
    <p:sldId id="325" r:id="rId7"/>
    <p:sldId id="381" r:id="rId8"/>
    <p:sldId id="342" r:id="rId9"/>
    <p:sldId id="415" r:id="rId10"/>
    <p:sldId id="416" r:id="rId11"/>
    <p:sldId id="344" r:id="rId12"/>
    <p:sldId id="345" r:id="rId13"/>
    <p:sldId id="348" r:id="rId14"/>
    <p:sldId id="417" r:id="rId15"/>
    <p:sldId id="349" r:id="rId16"/>
    <p:sldId id="350" r:id="rId17"/>
    <p:sldId id="351" r:id="rId18"/>
    <p:sldId id="353" r:id="rId19"/>
    <p:sldId id="386" r:id="rId20"/>
    <p:sldId id="361" r:id="rId21"/>
    <p:sldId id="418" r:id="rId22"/>
    <p:sldId id="419" r:id="rId23"/>
    <p:sldId id="362" r:id="rId24"/>
    <p:sldId id="363" r:id="rId25"/>
    <p:sldId id="431" r:id="rId26"/>
    <p:sldId id="432" r:id="rId27"/>
    <p:sldId id="433" r:id="rId28"/>
    <p:sldId id="371" r:id="rId29"/>
    <p:sldId id="435" r:id="rId30"/>
    <p:sldId id="373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F02"/>
    <a:srgbClr val="FEDDA8"/>
    <a:srgbClr val="FECD7E"/>
    <a:srgbClr val="3965B5"/>
    <a:srgbClr val="305598"/>
    <a:srgbClr val="2D508F"/>
    <a:srgbClr val="27467D"/>
    <a:srgbClr val="244072"/>
    <a:srgbClr val="203966"/>
    <a:srgbClr val="1D3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57-4844-B5F9-4FBBB82EB07A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57-4844-B5F9-4FBBB82EB07A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57-4844-B5F9-4FBBB82EB07A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57-4844-B5F9-4FBBB82EB07A}"/>
              </c:ext>
            </c:extLst>
          </c:dPt>
          <c:val>
            <c:numRef>
              <c:f>Sheet1!$A$1:$D$1</c:f>
              <c:numCache>
                <c:formatCode>General</c:formatCode>
                <c:ptCount val="4"/>
                <c:pt idx="0">
                  <c:v>149345</c:v>
                </c:pt>
                <c:pt idx="1">
                  <c:v>21580</c:v>
                </c:pt>
                <c:pt idx="2">
                  <c:v>2054</c:v>
                </c:pt>
                <c:pt idx="3">
                  <c:v>1533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57-4844-B5F9-4FBBB82EB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7651D-0222-4D5B-A74D-8ED8D45E1364}" type="datetimeFigureOut">
              <a:rPr lang="it-IT" smtClean="0"/>
              <a:t>09/02/2026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37369-8602-4BA9-AC3C-02A949C1F1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91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Trento: protoni da ciclotrone,</a:t>
            </a:r>
            <a:r>
              <a:rPr lang="it-IT" baseline="0" dirty="0"/>
              <a:t> gantry rotante da 160 tonnellate</a:t>
            </a:r>
          </a:p>
          <a:p>
            <a:r>
              <a:rPr lang="it-IT" baseline="0" dirty="0"/>
              <a:t>Catania: modulazione passiva, 62 MeV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7369-8602-4BA9-AC3C-02A949C1F17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63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 elettrodi,</a:t>
            </a:r>
            <a:r>
              <a:rPr lang="it-IT" baseline="0" dirty="0"/>
              <a:t> tra cui c’è ddp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7369-8602-4BA9-AC3C-02A949C1F17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20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6254-F707-4F84-9F81-E101250EFA1A}" type="datetime1">
              <a:rPr lang="it-IT" smtClean="0"/>
              <a:t>09/02/2026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464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8832-6960-4639-B908-1F19902E1DC5}" type="datetime1">
              <a:rPr lang="it-IT" smtClean="0"/>
              <a:t>09/02/2026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78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95F-FBC2-4B2E-9FAA-D260BB2B2814}" type="datetime1">
              <a:rPr lang="it-IT" smtClean="0"/>
              <a:t>09/02/2026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992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8E8D-8C83-4694-917E-3D28152584DA}" type="datetime1">
              <a:rPr lang="it-IT" smtClean="0"/>
              <a:t>09/02/2026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49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282-EA09-4C48-889A-CB875661E243}" type="datetime1">
              <a:rPr lang="it-IT" smtClean="0"/>
              <a:t>09/02/2026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30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7C19-EB73-4D00-A1BE-BB5491A843F0}" type="datetime1">
              <a:rPr lang="it-IT" smtClean="0"/>
              <a:t>09/02/2026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48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F5B9-BB18-4BC4-9DD3-7DD430636913}" type="datetime1">
              <a:rPr lang="it-IT" smtClean="0"/>
              <a:t>09/02/2026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61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E9D8-09AF-4EC6-B36E-568A0436486A}" type="datetime1">
              <a:rPr lang="it-IT" smtClean="0"/>
              <a:t>09/02/2026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43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D9CC-7341-4685-B4FF-AA10857CF3C8}" type="datetime1">
              <a:rPr lang="it-IT" smtClean="0"/>
              <a:t>09/02/2026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99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82BA2-71E8-4ACE-90DA-D2A150CE18D1}" type="datetime1">
              <a:rPr lang="it-IT" smtClean="0"/>
              <a:t>09/02/2026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82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1ADA-4816-492A-A461-BD18D794F524}" type="datetime1">
              <a:rPr lang="it-IT" smtClean="0"/>
              <a:t>09/02/2026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690B-B7AC-4EAF-B3A1-B5996B3154B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19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2D8D4-E742-4ACB-9225-1BBD6B2C9115}" type="datetime1">
              <a:rPr lang="it-IT" smtClean="0"/>
              <a:t>09/02/2026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5690B-B7AC-4EAF-B3A1-B5996B3154B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66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cardoluis.ramos@unipv.it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mariopietro.carante@unipv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tcog.ch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9">
            <a:extLst>
              <a:ext uri="{FF2B5EF4-FFF2-40B4-BE49-F238E27FC236}">
                <a16:creationId xmlns:a16="http://schemas.microsoft.com/office/drawing/2014/main" id="{F6387B9D-D12E-2F0A-AC19-FD34097A8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540" y="-64008"/>
            <a:ext cx="949615" cy="13569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3BBD64-5062-678C-090D-694B86023A16}"/>
              </a:ext>
            </a:extLst>
          </p:cNvPr>
          <p:cNvSpPr txBox="1"/>
          <p:nvPr/>
        </p:nvSpPr>
        <p:spPr>
          <a:xfrm>
            <a:off x="1592640" y="549721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FF0000"/>
                </a:solidFill>
              </a:rPr>
              <a:t>Particelle</a:t>
            </a:r>
            <a:r>
              <a:rPr lang="en-GB" sz="4000" b="1" dirty="0">
                <a:solidFill>
                  <a:srgbClr val="FF0000"/>
                </a:solidFill>
              </a:rPr>
              <a:t> </a:t>
            </a:r>
            <a:r>
              <a:rPr lang="en-GB" sz="4000" b="1" dirty="0" err="1">
                <a:solidFill>
                  <a:srgbClr val="FF0000"/>
                </a:solidFill>
              </a:rPr>
              <a:t>nucleari</a:t>
            </a:r>
            <a:r>
              <a:rPr lang="en-GB" sz="4000" b="1" dirty="0">
                <a:solidFill>
                  <a:srgbClr val="FF0000"/>
                </a:solidFill>
              </a:rPr>
              <a:t> per curare i </a:t>
            </a:r>
            <a:r>
              <a:rPr lang="en-GB" sz="4000" b="1" dirty="0" err="1">
                <a:solidFill>
                  <a:srgbClr val="FF0000"/>
                </a:solidFill>
              </a:rPr>
              <a:t>tumori</a:t>
            </a:r>
            <a:r>
              <a:rPr lang="en-GB" dirty="0"/>
              <a:t> </a:t>
            </a:r>
            <a:endParaRPr lang="en-GB" sz="2000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E42EA5F-B932-0138-D669-24E363E43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99581"/>
            <a:ext cx="853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3333FF"/>
                </a:solidFill>
              </a:rPr>
              <a:t>Mario Pietro Carante e Ricardo Ramos </a:t>
            </a:r>
          </a:p>
          <a:p>
            <a:pPr algn="ctr"/>
            <a:r>
              <a:rPr lang="it-IT" sz="2400" i="1" dirty="0">
                <a:solidFill>
                  <a:srgbClr val="3333FF"/>
                </a:solidFill>
              </a:rPr>
              <a:t>University of Pavia and INFN </a:t>
            </a:r>
            <a:r>
              <a:rPr lang="it-IT" sz="2400" dirty="0">
                <a:solidFill>
                  <a:srgbClr val="3333FF"/>
                </a:solidFill>
              </a:rPr>
              <a:t> </a:t>
            </a:r>
          </a:p>
          <a:p>
            <a:pPr algn="ctr"/>
            <a:r>
              <a:rPr lang="it-IT" sz="2400" dirty="0">
                <a:solidFill>
                  <a:srgbClr val="3333FF"/>
                </a:solidFill>
                <a:hlinkClick r:id="rId2"/>
              </a:rPr>
              <a:t>mariopietro.carante@unipv.it</a:t>
            </a:r>
            <a:r>
              <a:rPr lang="it-IT" sz="2400" dirty="0">
                <a:solidFill>
                  <a:srgbClr val="3333FF"/>
                </a:solidFill>
              </a:rPr>
              <a:t> </a:t>
            </a:r>
            <a:r>
              <a:rPr lang="it-IT" sz="2400" dirty="0">
                <a:solidFill>
                  <a:srgbClr val="3333FF"/>
                </a:solidFill>
                <a:hlinkClick r:id="rId3"/>
              </a:rPr>
              <a:t>ricardoluis.ramos@unipv.it</a:t>
            </a:r>
            <a:r>
              <a:rPr lang="it-IT" sz="2400" dirty="0">
                <a:solidFill>
                  <a:srgbClr val="3333FF"/>
                </a:solidFill>
              </a:rPr>
              <a:t> </a:t>
            </a:r>
          </a:p>
        </p:txBody>
      </p:sp>
      <p:pic>
        <p:nvPicPr>
          <p:cNvPr id="6" name="Google Shape;69;p13">
            <a:extLst>
              <a:ext uri="{FF2B5EF4-FFF2-40B4-BE49-F238E27FC236}">
                <a16:creationId xmlns:a16="http://schemas.microsoft.com/office/drawing/2014/main" id="{DE07C1A0-AC45-37B9-8E0B-9B5A7A46843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92" y="328143"/>
            <a:ext cx="10652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68;p13">
            <a:extLst>
              <a:ext uri="{FF2B5EF4-FFF2-40B4-BE49-F238E27FC236}">
                <a16:creationId xmlns:a16="http://schemas.microsoft.com/office/drawing/2014/main" id="{03F380A5-DE1D-0128-0D7F-88AB2E37934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39" y="398508"/>
            <a:ext cx="167163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3599881-B8BE-20FF-D756-D7A87FC8E3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3901" r="52609" b="53547"/>
          <a:stretch/>
        </p:blipFill>
        <p:spPr bwMode="auto">
          <a:xfrm>
            <a:off x="6319513" y="3197310"/>
            <a:ext cx="3528392" cy="208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00CC85D-42F2-0724-9B40-5060FEDBC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1" t="-117" r="-2884" b="28497"/>
          <a:stretch/>
        </p:blipFill>
        <p:spPr bwMode="auto">
          <a:xfrm>
            <a:off x="1431030" y="2901526"/>
            <a:ext cx="2415691" cy="20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D86AFB-CDAE-F5A5-F092-DCAA23A27DE2}"/>
              </a:ext>
            </a:extLst>
          </p:cNvPr>
          <p:cNvSpPr txBox="1"/>
          <p:nvPr/>
        </p:nvSpPr>
        <p:spPr>
          <a:xfrm>
            <a:off x="1631504" y="6349453"/>
            <a:ext cx="942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/>
              <a:t>International Physics Masterclasses –Particle Therapy, Pavia, February 11</a:t>
            </a:r>
            <a:r>
              <a:rPr lang="en-GB" sz="1800" i="1" baseline="30000" dirty="0"/>
              <a:t>th</a:t>
            </a:r>
            <a:r>
              <a:rPr lang="en-GB" sz="1800" i="1" dirty="0"/>
              <a:t>, 2026</a:t>
            </a:r>
            <a:endParaRPr lang="en-GB" sz="18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2F3ADC7-E5B8-8268-C396-A5AE6E550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6" t="3103" r="6930" b="53547"/>
          <a:stretch/>
        </p:blipFill>
        <p:spPr bwMode="auto">
          <a:xfrm>
            <a:off x="3440073" y="4333745"/>
            <a:ext cx="2902444" cy="171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844721F3-D6BE-6E64-9405-DD6BC272D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0712" y="5658811"/>
            <a:ext cx="3907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3333FF"/>
                </a:solidFill>
              </a:rPr>
              <a:t>Grazie a Francesca Ballarini</a:t>
            </a:r>
          </a:p>
        </p:txBody>
      </p:sp>
    </p:spTree>
    <p:extLst>
      <p:ext uri="{BB962C8B-B14F-4D97-AF65-F5344CB8AC3E}">
        <p14:creationId xmlns:p14="http://schemas.microsoft.com/office/powerpoint/2010/main" val="374081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Picco di Bragg</a:t>
            </a:r>
          </a:p>
        </p:txBody>
      </p:sp>
      <p:pic>
        <p:nvPicPr>
          <p:cNvPr id="27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388" y="313958"/>
            <a:ext cx="7158447" cy="3789275"/>
          </a:xfrm>
          <a:prstGeom prst="rect">
            <a:avLst/>
          </a:prstGeom>
        </p:spPr>
      </p:pic>
      <p:cxnSp>
        <p:nvCxnSpPr>
          <p:cNvPr id="28" name="Connettore 2 5"/>
          <p:cNvCxnSpPr/>
          <p:nvPr/>
        </p:nvCxnSpPr>
        <p:spPr>
          <a:xfrm flipV="1">
            <a:off x="2716605" y="252998"/>
            <a:ext cx="0" cy="37533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6"/>
          <p:cNvCxnSpPr/>
          <p:nvPr/>
        </p:nvCxnSpPr>
        <p:spPr>
          <a:xfrm>
            <a:off x="2690478" y="3980265"/>
            <a:ext cx="7807229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14"/>
          <p:cNvSpPr/>
          <p:nvPr/>
        </p:nvSpPr>
        <p:spPr>
          <a:xfrm>
            <a:off x="4928795" y="4059688"/>
            <a:ext cx="252505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4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Profondità</a:t>
            </a:r>
            <a:endParaRPr lang="it-IT" sz="3400" b="1" dirty="0">
              <a:ln w="22225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ttangolo 15"/>
          <p:cNvSpPr/>
          <p:nvPr/>
        </p:nvSpPr>
        <p:spPr>
          <a:xfrm rot="16200000">
            <a:off x="1314711" y="1858810"/>
            <a:ext cx="184858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400" b="1" dirty="0">
                <a:ln w="2222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Energia</a:t>
            </a:r>
            <a:endParaRPr lang="it-IT" sz="3400" b="1" dirty="0">
              <a:ln w="22225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Immagin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180" y="5432691"/>
            <a:ext cx="600545" cy="803956"/>
          </a:xfrm>
          <a:prstGeom prst="rect">
            <a:avLst/>
          </a:prstGeom>
          <a:effectLst>
            <a:outerShdw blurRad="635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magin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271" y="5432691"/>
            <a:ext cx="600545" cy="803956"/>
          </a:xfrm>
          <a:prstGeom prst="rect">
            <a:avLst/>
          </a:prstGeom>
          <a:effectLst>
            <a:outerShdw blurRad="635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magin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362" y="5432691"/>
            <a:ext cx="600545" cy="803956"/>
          </a:xfrm>
          <a:prstGeom prst="rect">
            <a:avLst/>
          </a:prstGeom>
          <a:effectLst>
            <a:outerShdw blurRad="635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magin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453" y="5432691"/>
            <a:ext cx="600545" cy="803956"/>
          </a:xfrm>
          <a:prstGeom prst="rect">
            <a:avLst/>
          </a:prstGeom>
          <a:effectLst>
            <a:outerShdw blurRad="635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magin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544" y="5432691"/>
            <a:ext cx="600545" cy="803956"/>
          </a:xfrm>
          <a:prstGeom prst="rect">
            <a:avLst/>
          </a:prstGeom>
          <a:effectLst>
            <a:outerShdw blurRad="635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magin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635" y="5432691"/>
            <a:ext cx="600545" cy="803956"/>
          </a:xfrm>
          <a:prstGeom prst="rect">
            <a:avLst/>
          </a:prstGeom>
          <a:effectLst>
            <a:outerShdw blurRad="635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magin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726" y="5432691"/>
            <a:ext cx="600545" cy="803956"/>
          </a:xfrm>
          <a:prstGeom prst="rect">
            <a:avLst/>
          </a:prstGeom>
          <a:effectLst>
            <a:outerShdw blurRad="635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magin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035" y="5432691"/>
            <a:ext cx="600545" cy="803956"/>
          </a:xfrm>
          <a:prstGeom prst="rect">
            <a:avLst/>
          </a:prstGeom>
          <a:effectLst>
            <a:outerShdw blurRad="635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magin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562" y="5432598"/>
            <a:ext cx="600545" cy="803956"/>
          </a:xfrm>
          <a:prstGeom prst="rect">
            <a:avLst/>
          </a:prstGeom>
          <a:effectLst>
            <a:outerShdw blurRad="635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653" y="5432598"/>
            <a:ext cx="600545" cy="803956"/>
          </a:xfrm>
          <a:prstGeom prst="rect">
            <a:avLst/>
          </a:prstGeom>
          <a:effectLst>
            <a:outerShdw blurRad="635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magin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08" y="5432598"/>
            <a:ext cx="600545" cy="803956"/>
          </a:xfrm>
          <a:prstGeom prst="rect">
            <a:avLst/>
          </a:prstGeom>
          <a:effectLst>
            <a:outerShdw blurRad="635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3" name="Immagin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489" y="5432598"/>
            <a:ext cx="600545" cy="803956"/>
          </a:xfrm>
          <a:prstGeom prst="rect">
            <a:avLst/>
          </a:prstGeom>
          <a:effectLst>
            <a:outerShdw blurRad="635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magin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798" y="5432598"/>
            <a:ext cx="600545" cy="803956"/>
          </a:xfrm>
          <a:prstGeom prst="rect">
            <a:avLst/>
          </a:prstGeom>
          <a:effectLst>
            <a:outerShdw blurRad="635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Immagin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657" y="5060127"/>
            <a:ext cx="9144000" cy="15233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58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Prima idea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77" y="2836344"/>
            <a:ext cx="5715498" cy="201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168241" y="5154296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R. Wilson (1914-2000), “father of proton therapy”</a:t>
            </a:r>
            <a:endParaRPr lang="en-GB" i="1" dirty="0"/>
          </a:p>
        </p:txBody>
      </p:sp>
      <p:pic>
        <p:nvPicPr>
          <p:cNvPr id="29" name="Picture 28" descr="RobertWilsonF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71" y="1625904"/>
            <a:ext cx="3302150" cy="41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05525" y="4638216"/>
            <a:ext cx="17501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/>
              <a:t>1946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2BE58-21A9-96B5-D1DF-AF4A0EC2E508}"/>
              </a:ext>
            </a:extLst>
          </p:cNvPr>
          <p:cNvSpPr txBox="1"/>
          <p:nvPr/>
        </p:nvSpPr>
        <p:spPr>
          <a:xfrm>
            <a:off x="2168241" y="1700759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/>
              <a:t>Scoperta</a:t>
            </a:r>
            <a:r>
              <a:rPr lang="en-GB" sz="2000" i="1" dirty="0"/>
              <a:t> </a:t>
            </a:r>
            <a:r>
              <a:rPr lang="en-GB" sz="2000" i="1" dirty="0" err="1"/>
              <a:t>picco</a:t>
            </a:r>
            <a:r>
              <a:rPr lang="en-GB" sz="2000" i="1" dirty="0"/>
              <a:t> di Bragg: 1930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8249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Un po’ di storia</a:t>
            </a:r>
          </a:p>
        </p:txBody>
      </p:sp>
      <p:sp>
        <p:nvSpPr>
          <p:cNvPr id="15" name="CasellaDiTesto 8"/>
          <p:cNvSpPr txBox="1"/>
          <p:nvPr/>
        </p:nvSpPr>
        <p:spPr>
          <a:xfrm>
            <a:off x="625144" y="1166501"/>
            <a:ext cx="110850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4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1946</a:t>
            </a:r>
            <a:r>
              <a:rPr lang="it-IT" altLang="it-IT" sz="2400" dirty="0">
                <a:solidFill>
                  <a:schemeClr val="accent6">
                    <a:lumMod val="75000"/>
                  </a:schemeClr>
                </a:solidFill>
                <a:latin typeface="Californian FB" panose="0207040306080B030204" pitchFamily="18" charset="0"/>
              </a:rPr>
              <a:t>:</a:t>
            </a:r>
            <a:r>
              <a:rPr lang="it-IT" altLang="it-IT" sz="2400" dirty="0">
                <a:latin typeface="Californian FB" panose="0207040306080B030204" pitchFamily="18" charset="0"/>
              </a:rPr>
              <a:t> </a:t>
            </a:r>
            <a:r>
              <a:rPr lang="it-IT" altLang="it-IT" sz="24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prima proposta </a:t>
            </a:r>
            <a:r>
              <a:rPr lang="it-IT" altLang="it-IT" sz="2400" dirty="0">
                <a:latin typeface="Californian FB" panose="0207040306080B030204" pitchFamily="18" charset="0"/>
              </a:rPr>
              <a:t>da parte di Robert Wilson</a:t>
            </a:r>
          </a:p>
          <a:p>
            <a:endParaRPr lang="it-IT" altLang="it-IT" sz="1400" dirty="0">
              <a:latin typeface="Californian FB" panose="0207040306080B030204" pitchFamily="18" charset="0"/>
            </a:endParaRPr>
          </a:p>
          <a:p>
            <a:r>
              <a:rPr lang="it-IT" altLang="it-IT" sz="24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1954</a:t>
            </a:r>
            <a:r>
              <a:rPr lang="it-IT" altLang="it-IT" sz="2400" dirty="0">
                <a:solidFill>
                  <a:schemeClr val="accent6">
                    <a:lumMod val="75000"/>
                  </a:schemeClr>
                </a:solidFill>
                <a:latin typeface="Californian FB" panose="0207040306080B030204" pitchFamily="18" charset="0"/>
              </a:rPr>
              <a:t>:</a:t>
            </a:r>
            <a:r>
              <a:rPr lang="it-IT" altLang="it-IT" sz="2400" dirty="0">
                <a:latin typeface="Californian FB" panose="0207040306080B030204" pitchFamily="18" charset="0"/>
              </a:rPr>
              <a:t> </a:t>
            </a:r>
            <a:r>
              <a:rPr lang="it-IT" altLang="it-IT" sz="24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primo paziente </a:t>
            </a:r>
            <a:r>
              <a:rPr lang="it-IT" altLang="it-IT" sz="2400" dirty="0">
                <a:latin typeface="Californian FB" panose="0207040306080B030204" pitchFamily="18" charset="0"/>
              </a:rPr>
              <a:t>trattato con </a:t>
            </a:r>
            <a:r>
              <a:rPr lang="it-IT" altLang="it-IT" sz="24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protoni</a:t>
            </a:r>
            <a:r>
              <a:rPr lang="it-IT" altLang="it-IT" sz="2400" dirty="0">
                <a:latin typeface="Californian FB" panose="0207040306080B030204" pitchFamily="18" charset="0"/>
              </a:rPr>
              <a:t> (Berkeley, USA)</a:t>
            </a:r>
          </a:p>
          <a:p>
            <a:endParaRPr lang="it-IT" altLang="it-IT" sz="1400" dirty="0">
              <a:latin typeface="Californian FB" panose="0207040306080B030204" pitchFamily="18" charset="0"/>
            </a:endParaRPr>
          </a:p>
          <a:p>
            <a:r>
              <a:rPr lang="it-IT" altLang="it-IT" sz="24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1977</a:t>
            </a:r>
            <a:r>
              <a:rPr lang="it-IT" altLang="it-IT" sz="2400" dirty="0">
                <a:solidFill>
                  <a:schemeClr val="accent6">
                    <a:lumMod val="75000"/>
                  </a:schemeClr>
                </a:solidFill>
                <a:latin typeface="Californian FB" panose="0207040306080B030204" pitchFamily="18" charset="0"/>
              </a:rPr>
              <a:t>: </a:t>
            </a:r>
            <a:r>
              <a:rPr lang="it-IT" altLang="it-IT" sz="2400" dirty="0">
                <a:latin typeface="Californian FB" panose="0207040306080B030204" pitchFamily="18" charset="0"/>
              </a:rPr>
              <a:t>primi trattamenti con </a:t>
            </a:r>
            <a:r>
              <a:rPr lang="it-IT" altLang="it-IT" sz="24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ioni</a:t>
            </a:r>
            <a:r>
              <a:rPr lang="it-IT" altLang="it-IT" sz="2400" dirty="0">
                <a:latin typeface="Californian FB" panose="0207040306080B030204" pitchFamily="18" charset="0"/>
              </a:rPr>
              <a:t> (Berkeley, USA) -&gt; </a:t>
            </a:r>
            <a:r>
              <a:rPr lang="it-IT" altLang="it-IT" sz="24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effetti collaterali </a:t>
            </a:r>
            <a:r>
              <a:rPr lang="it-IT" altLang="it-IT" sz="2400" dirty="0">
                <a:latin typeface="Californian FB" panose="0207040306080B030204" pitchFamily="18" charset="0"/>
              </a:rPr>
              <a:t>non tollerabili</a:t>
            </a:r>
          </a:p>
          <a:p>
            <a:endParaRPr lang="it-IT" altLang="it-IT" sz="1400" dirty="0">
              <a:latin typeface="Californian FB" panose="0207040306080B030204" pitchFamily="18" charset="0"/>
            </a:endParaRPr>
          </a:p>
          <a:p>
            <a:r>
              <a:rPr lang="it-IT" altLang="it-IT" sz="24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1990</a:t>
            </a:r>
            <a:r>
              <a:rPr lang="it-IT" altLang="it-IT" sz="2400" dirty="0">
                <a:solidFill>
                  <a:schemeClr val="accent6">
                    <a:lumMod val="75000"/>
                  </a:schemeClr>
                </a:solidFill>
                <a:latin typeface="Californian FB" panose="0207040306080B030204" pitchFamily="18" charset="0"/>
              </a:rPr>
              <a:t>:</a:t>
            </a:r>
            <a:r>
              <a:rPr lang="it-IT" altLang="it-IT" sz="2400" dirty="0">
                <a:latin typeface="Californian FB" panose="0207040306080B030204" pitchFamily="18" charset="0"/>
              </a:rPr>
              <a:t> primo </a:t>
            </a:r>
            <a:r>
              <a:rPr lang="it-IT" altLang="it-IT" sz="24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acceleratore</a:t>
            </a:r>
            <a:r>
              <a:rPr lang="it-IT" altLang="it-IT" sz="2400" dirty="0">
                <a:latin typeface="Californian FB" panose="0207040306080B030204" pitchFamily="18" charset="0"/>
              </a:rPr>
              <a:t> di protoni clinico apposito (Loma Linda, USA)</a:t>
            </a:r>
          </a:p>
          <a:p>
            <a:endParaRPr lang="it-IT" altLang="it-IT" sz="1400" dirty="0">
              <a:latin typeface="Californian FB" panose="0207040306080B030204" pitchFamily="18" charset="0"/>
            </a:endParaRPr>
          </a:p>
          <a:p>
            <a:r>
              <a:rPr lang="it-IT" altLang="it-IT" sz="24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1994</a:t>
            </a:r>
            <a:r>
              <a:rPr lang="it-IT" altLang="it-IT" sz="2400" dirty="0">
                <a:latin typeface="Californian FB" panose="0207040306080B030204" pitchFamily="18" charset="0"/>
              </a:rPr>
              <a:t>: inizio trattamenti con </a:t>
            </a:r>
            <a:r>
              <a:rPr lang="it-IT" altLang="it-IT" sz="24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ioni C</a:t>
            </a:r>
            <a:r>
              <a:rPr lang="it-IT" altLang="it-IT" sz="2400" dirty="0">
                <a:latin typeface="Californian FB" panose="0207040306080B030204" pitchFamily="18" charset="0"/>
              </a:rPr>
              <a:t> (Chiba, Giappone)</a:t>
            </a:r>
          </a:p>
          <a:p>
            <a:endParaRPr lang="it-IT" altLang="it-IT" sz="1400" dirty="0">
              <a:latin typeface="Californian FB" panose="0207040306080B030204" pitchFamily="18" charset="0"/>
            </a:endParaRPr>
          </a:p>
          <a:p>
            <a:r>
              <a:rPr lang="it-IT" altLang="it-IT" sz="24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2009</a:t>
            </a:r>
            <a:r>
              <a:rPr lang="it-IT" altLang="it-IT" sz="2400" dirty="0">
                <a:latin typeface="Californian FB" panose="0207040306080B030204" pitchFamily="18" charset="0"/>
              </a:rPr>
              <a:t>: inizio trattamenti con </a:t>
            </a:r>
            <a:r>
              <a:rPr lang="it-IT" altLang="it-IT" sz="24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ioni C in Europa </a:t>
            </a:r>
            <a:r>
              <a:rPr lang="it-IT" altLang="it-IT" sz="2400" dirty="0">
                <a:latin typeface="Californian FB" panose="0207040306080B030204" pitchFamily="18" charset="0"/>
              </a:rPr>
              <a:t>(Heidelberg; Germania)</a:t>
            </a:r>
          </a:p>
          <a:p>
            <a:endParaRPr lang="it-IT" altLang="it-IT" sz="1400" dirty="0">
              <a:solidFill>
                <a:schemeClr val="accent6">
                  <a:lumMod val="75000"/>
                </a:schemeClr>
              </a:solidFill>
              <a:latin typeface="Californian FB" panose="0207040306080B030204" pitchFamily="18" charset="0"/>
            </a:endParaRPr>
          </a:p>
          <a:p>
            <a:r>
              <a:rPr lang="it-IT" altLang="it-IT" sz="24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2011</a:t>
            </a:r>
            <a:r>
              <a:rPr lang="it-IT" altLang="it-IT" sz="2400" dirty="0">
                <a:solidFill>
                  <a:schemeClr val="accent6">
                    <a:lumMod val="75000"/>
                  </a:schemeClr>
                </a:solidFill>
                <a:latin typeface="Californian FB" panose="0207040306080B030204" pitchFamily="18" charset="0"/>
              </a:rPr>
              <a:t>: </a:t>
            </a:r>
            <a:r>
              <a:rPr lang="it-IT" altLang="it-IT" sz="24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primo paziente </a:t>
            </a:r>
            <a:r>
              <a:rPr lang="it-IT" altLang="it-IT" sz="2400" dirty="0">
                <a:latin typeface="Californian FB" panose="0207040306080B030204" pitchFamily="18" charset="0"/>
              </a:rPr>
              <a:t>trattato al </a:t>
            </a:r>
            <a:r>
              <a:rPr lang="it-IT" altLang="it-IT" sz="24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CNAO (Pavia</a:t>
            </a:r>
            <a:r>
              <a:rPr lang="it-IT" altLang="it-IT" sz="2400" dirty="0">
                <a:latin typeface="Californian FB" panose="0207040306080B030204" pitchFamily="18" charset="0"/>
              </a:rPr>
              <a:t>, Italia)</a:t>
            </a:r>
          </a:p>
          <a:p>
            <a:endParaRPr lang="it-IT" altLang="it-IT" sz="1400" dirty="0">
              <a:latin typeface="Californian FB" panose="0207040306080B030204" pitchFamily="18" charset="0"/>
            </a:endParaRPr>
          </a:p>
          <a:p>
            <a:r>
              <a:rPr lang="it-IT" altLang="it-IT" sz="24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2012</a:t>
            </a:r>
            <a:r>
              <a:rPr lang="it-IT" altLang="it-IT" sz="2400" dirty="0">
                <a:latin typeface="Californian FB" panose="0207040306080B030204" pitchFamily="18" charset="0"/>
              </a:rPr>
              <a:t>: inizio trattamenti con </a:t>
            </a:r>
            <a:r>
              <a:rPr lang="it-IT" altLang="it-IT" sz="24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ioni C in Italia (Pavia)</a:t>
            </a:r>
          </a:p>
        </p:txBody>
      </p:sp>
      <p:pic>
        <p:nvPicPr>
          <p:cNvPr id="16" name="Immagin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1536" y="4132802"/>
            <a:ext cx="1773932" cy="1705704"/>
          </a:xfrm>
          <a:prstGeom prst="rect">
            <a:avLst/>
          </a:prstGeom>
          <a:effectLst>
            <a:outerShdw blurRad="63500" dist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17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L’adroterapia nel mondo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D95F37-16FD-C29E-A74D-67623E3F0EA9}"/>
              </a:ext>
            </a:extLst>
          </p:cNvPr>
          <p:cNvSpPr txBox="1"/>
          <p:nvPr/>
        </p:nvSpPr>
        <p:spPr>
          <a:xfrm>
            <a:off x="1755224" y="1188648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33FF"/>
                </a:solidFill>
              </a:rPr>
              <a:t>137 </a:t>
            </a:r>
            <a:r>
              <a:rPr lang="en-GB" sz="2000" dirty="0" err="1">
                <a:solidFill>
                  <a:srgbClr val="3333FF"/>
                </a:solidFill>
              </a:rPr>
              <a:t>centri</a:t>
            </a:r>
            <a:r>
              <a:rPr lang="en-GB" sz="2000" dirty="0">
                <a:solidFill>
                  <a:srgbClr val="3333FF"/>
                </a:solidFill>
              </a:rPr>
              <a:t> (dec 2025)</a:t>
            </a:r>
            <a:r>
              <a:rPr lang="en-GB" sz="2000" dirty="0"/>
              <a:t>, di cui </a:t>
            </a:r>
            <a:r>
              <a:rPr lang="en-GB" sz="2000" dirty="0">
                <a:solidFill>
                  <a:srgbClr val="3333FF"/>
                </a:solidFill>
              </a:rPr>
              <a:t>17 con C-ions </a:t>
            </a:r>
            <a:r>
              <a:rPr lang="en-GB" sz="1600" i="1" dirty="0"/>
              <a:t>(7 Jap, 5 Chi, 2 Ger, 1 Ita, 1 Aus, 1 Korea)</a:t>
            </a:r>
            <a:r>
              <a:rPr lang="en-GB" sz="2000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03DA94-FA71-02E7-16D4-8AC5D603EEEB}"/>
              </a:ext>
            </a:extLst>
          </p:cNvPr>
          <p:cNvGrpSpPr/>
          <p:nvPr/>
        </p:nvGrpSpPr>
        <p:grpSpPr>
          <a:xfrm>
            <a:off x="2199934" y="2078000"/>
            <a:ext cx="7834803" cy="4689592"/>
            <a:chOff x="611560" y="1323263"/>
            <a:chExt cx="7834803" cy="468959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636249-3FED-DAA4-222D-27351C793E8F}"/>
                </a:ext>
              </a:extLst>
            </p:cNvPr>
            <p:cNvGrpSpPr/>
            <p:nvPr/>
          </p:nvGrpSpPr>
          <p:grpSpPr>
            <a:xfrm>
              <a:off x="611560" y="1323263"/>
              <a:ext cx="7834803" cy="4227927"/>
              <a:chOff x="533054" y="2369425"/>
              <a:chExt cx="7834803" cy="422792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1F9336D-E54C-A1F8-4B05-E966A53EB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054" y="2369425"/>
                <a:ext cx="7834803" cy="4227927"/>
              </a:xfrm>
              <a:prstGeom prst="rect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16DA783-2AE1-621A-A369-5C584B84A123}"/>
                  </a:ext>
                </a:extLst>
              </p:cNvPr>
              <p:cNvGrpSpPr/>
              <p:nvPr/>
            </p:nvGrpSpPr>
            <p:grpSpPr>
              <a:xfrm>
                <a:off x="1805664" y="3173082"/>
                <a:ext cx="892215" cy="751612"/>
                <a:chOff x="282532" y="1996339"/>
                <a:chExt cx="1499855" cy="1083709"/>
              </a:xfrm>
            </p:grpSpPr>
            <p:pic>
              <p:nvPicPr>
                <p:cNvPr id="42" name="Picture 2" descr="Risultati immagini per bandiere usa">
                  <a:extLst>
                    <a:ext uri="{FF2B5EF4-FFF2-40B4-BE49-F238E27FC236}">
                      <a16:creationId xmlns:a16="http://schemas.microsoft.com/office/drawing/2014/main" id="{CC7A541F-FEA4-217B-8384-3C524842FA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544" y="1996339"/>
                  <a:ext cx="1158261" cy="608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5340307-6C90-D227-3E08-64732DAA4CB2}"/>
                    </a:ext>
                  </a:extLst>
                </p:cNvPr>
                <p:cNvSpPr txBox="1"/>
                <p:nvPr/>
              </p:nvSpPr>
              <p:spPr>
                <a:xfrm>
                  <a:off x="282532" y="2591905"/>
                  <a:ext cx="1499855" cy="488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USA 46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CE60FFA-178F-F0B0-66E4-C91DB0482983}"/>
                  </a:ext>
                </a:extLst>
              </p:cNvPr>
              <p:cNvGrpSpPr/>
              <p:nvPr/>
            </p:nvGrpSpPr>
            <p:grpSpPr>
              <a:xfrm>
                <a:off x="6807457" y="3150711"/>
                <a:ext cx="794293" cy="774116"/>
                <a:chOff x="2012947" y="1928212"/>
                <a:chExt cx="1518947" cy="1355120"/>
              </a:xfrm>
            </p:grpSpPr>
            <p:pic>
              <p:nvPicPr>
                <p:cNvPr id="40" name="Picture 14" descr="Risultati immagini per bandiere giappone">
                  <a:extLst>
                    <a:ext uri="{FF2B5EF4-FFF2-40B4-BE49-F238E27FC236}">
                      <a16:creationId xmlns:a16="http://schemas.microsoft.com/office/drawing/2014/main" id="{02A3D9C4-B625-1CE9-C9BF-39DD439AD1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2023295" y="1928212"/>
                  <a:ext cx="1344428" cy="89788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D91B66A-2C4A-3BA4-2B2A-E4DF3B692D26}"/>
                    </a:ext>
                  </a:extLst>
                </p:cNvPr>
                <p:cNvSpPr txBox="1"/>
                <p:nvPr/>
              </p:nvSpPr>
              <p:spPr>
                <a:xfrm>
                  <a:off x="2012947" y="2690680"/>
                  <a:ext cx="1518947" cy="592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Jap 27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D422712-840F-BFCB-024E-727B2F75E022}"/>
                  </a:ext>
                </a:extLst>
              </p:cNvPr>
              <p:cNvGrpSpPr/>
              <p:nvPr/>
            </p:nvGrpSpPr>
            <p:grpSpPr>
              <a:xfrm>
                <a:off x="5841263" y="3449516"/>
                <a:ext cx="1054752" cy="731365"/>
                <a:chOff x="4608951" y="2156794"/>
                <a:chExt cx="2081704" cy="1153489"/>
              </a:xfrm>
            </p:grpSpPr>
            <p:pic>
              <p:nvPicPr>
                <p:cNvPr id="38" name="Picture 6" descr="ä¸­åäººæ°å±åå½å½æ(Zhonghua renmin gongheguo guoqi)">
                  <a:extLst>
                    <a:ext uri="{FF2B5EF4-FFF2-40B4-BE49-F238E27FC236}">
                      <a16:creationId xmlns:a16="http://schemas.microsoft.com/office/drawing/2014/main" id="{4125F608-905A-8C6B-FF28-A3DB6A8518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1234" y="2156794"/>
                  <a:ext cx="1001681" cy="6677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DF848DB-5EC8-1976-E37D-13ADC9C1AC98}"/>
                    </a:ext>
                  </a:extLst>
                </p:cNvPr>
                <p:cNvSpPr txBox="1"/>
                <p:nvPr/>
              </p:nvSpPr>
              <p:spPr>
                <a:xfrm>
                  <a:off x="4608951" y="2776325"/>
                  <a:ext cx="2081704" cy="5339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China 14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6F7EC49-E5CA-4EBC-3DD7-BF44D763FC84}"/>
                  </a:ext>
                </a:extLst>
              </p:cNvPr>
              <p:cNvGrpSpPr/>
              <p:nvPr/>
            </p:nvGrpSpPr>
            <p:grpSpPr>
              <a:xfrm>
                <a:off x="3651875" y="2958189"/>
                <a:ext cx="674463" cy="576393"/>
                <a:chOff x="4951863" y="1924726"/>
                <a:chExt cx="1518947" cy="1082643"/>
              </a:xfrm>
            </p:grpSpPr>
            <p:pic>
              <p:nvPicPr>
                <p:cNvPr id="36" name="Picture 8" descr="Risultati immagini per bandiere uk">
                  <a:extLst>
                    <a:ext uri="{FF2B5EF4-FFF2-40B4-BE49-F238E27FC236}">
                      <a16:creationId xmlns:a16="http://schemas.microsoft.com/office/drawing/2014/main" id="{1F423A7B-FA8F-05D4-4015-693001415E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8063" y="1924726"/>
                  <a:ext cx="1206907" cy="6034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CB66A96-B6E6-CDB8-43D7-0829C27306D1}"/>
                    </a:ext>
                  </a:extLst>
                </p:cNvPr>
                <p:cNvSpPr txBox="1"/>
                <p:nvPr/>
              </p:nvSpPr>
              <p:spPr>
                <a:xfrm>
                  <a:off x="4951863" y="2539788"/>
                  <a:ext cx="1518947" cy="467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UK 4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5CBD847-7871-80E1-22E5-9818CD9E53D0}"/>
                  </a:ext>
                </a:extLst>
              </p:cNvPr>
              <p:cNvGrpSpPr/>
              <p:nvPr/>
            </p:nvGrpSpPr>
            <p:grpSpPr>
              <a:xfrm>
                <a:off x="4606592" y="2901845"/>
                <a:ext cx="693262" cy="596100"/>
                <a:chOff x="3371095" y="431224"/>
                <a:chExt cx="1518947" cy="1137159"/>
              </a:xfrm>
            </p:grpSpPr>
            <p:pic>
              <p:nvPicPr>
                <p:cNvPr id="34" name="Picture 16" descr="Risultati immagini per bandiere russia">
                  <a:extLst>
                    <a:ext uri="{FF2B5EF4-FFF2-40B4-BE49-F238E27FC236}">
                      <a16:creationId xmlns:a16="http://schemas.microsoft.com/office/drawing/2014/main" id="{E9274945-412A-CACF-2431-5974AA8780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3613" y="431224"/>
                  <a:ext cx="952500" cy="6348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9F3E54C-2066-944A-75E8-41C24A9594D0}"/>
                    </a:ext>
                  </a:extLst>
                </p:cNvPr>
                <p:cNvSpPr txBox="1"/>
                <p:nvPr/>
              </p:nvSpPr>
              <p:spPr>
                <a:xfrm>
                  <a:off x="3371095" y="922535"/>
                  <a:ext cx="1518947" cy="6458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RU 5</a:t>
                  </a:r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755F092-57D3-9E04-7AD4-B1E07C9FB37F}"/>
                  </a:ext>
                </a:extLst>
              </p:cNvPr>
              <p:cNvGrpSpPr/>
              <p:nvPr/>
            </p:nvGrpSpPr>
            <p:grpSpPr>
              <a:xfrm>
                <a:off x="4169692" y="2829021"/>
                <a:ext cx="653486" cy="634847"/>
                <a:chOff x="6530880" y="1709588"/>
                <a:chExt cx="1518947" cy="2102120"/>
              </a:xfrm>
            </p:grpSpPr>
            <p:pic>
              <p:nvPicPr>
                <p:cNvPr id="32" name="Picture 10" descr="Risultati immagini per bandiere germania">
                  <a:extLst>
                    <a:ext uri="{FF2B5EF4-FFF2-40B4-BE49-F238E27FC236}">
                      <a16:creationId xmlns:a16="http://schemas.microsoft.com/office/drawing/2014/main" id="{C454C895-EF9F-709B-5B41-6B30C6DD08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8286" y="1709588"/>
                  <a:ext cx="1224136" cy="12241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BB6669C-4472-7DEB-51AE-F7BA99027E27}"/>
                    </a:ext>
                  </a:extLst>
                </p:cNvPr>
                <p:cNvSpPr txBox="1"/>
                <p:nvPr/>
              </p:nvSpPr>
              <p:spPr>
                <a:xfrm>
                  <a:off x="6530880" y="2690680"/>
                  <a:ext cx="1518947" cy="11210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D 7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B7AB582-2891-1C9D-3781-01AFD55B8C55}"/>
                  </a:ext>
                </a:extLst>
              </p:cNvPr>
              <p:cNvGrpSpPr/>
              <p:nvPr/>
            </p:nvGrpSpPr>
            <p:grpSpPr>
              <a:xfrm>
                <a:off x="4203814" y="3398953"/>
                <a:ext cx="605880" cy="538463"/>
                <a:chOff x="7446199" y="810062"/>
                <a:chExt cx="1518947" cy="1709972"/>
              </a:xfrm>
            </p:grpSpPr>
            <p:pic>
              <p:nvPicPr>
                <p:cNvPr id="30" name="Picture 12" descr="Risultati immagini per bandiere italia">
                  <a:extLst>
                    <a:ext uri="{FF2B5EF4-FFF2-40B4-BE49-F238E27FC236}">
                      <a16:creationId xmlns:a16="http://schemas.microsoft.com/office/drawing/2014/main" id="{109C0DF6-9535-E489-D388-0653274421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21627" y="810062"/>
                  <a:ext cx="952500" cy="6348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714B16E-63FE-7304-B63B-0A2E87DEE9BD}"/>
                    </a:ext>
                  </a:extLst>
                </p:cNvPr>
                <p:cNvSpPr txBox="1"/>
                <p:nvPr/>
              </p:nvSpPr>
              <p:spPr>
                <a:xfrm>
                  <a:off x="7446199" y="1444904"/>
                  <a:ext cx="1518947" cy="1075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IT 5</a:t>
                  </a:r>
                </a:p>
              </p:txBody>
            </p:sp>
          </p:grp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7D5D04-5350-DBA2-5532-86EEA9AF9C98}"/>
                </a:ext>
              </a:extLst>
            </p:cNvPr>
            <p:cNvSpPr txBox="1"/>
            <p:nvPr/>
          </p:nvSpPr>
          <p:spPr>
            <a:xfrm>
              <a:off x="2964684" y="5551190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i="1" dirty="0">
                  <a:solidFill>
                    <a:srgbClr val="0070C0"/>
                  </a:solidFill>
                </a:rPr>
                <a:t>https://www.ptcog.ch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856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99014-F11F-8DE4-B98B-3C20C7189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31B0B2-0C7D-14A9-5D72-6DD1D7DEBDDF}"/>
              </a:ext>
            </a:extLst>
          </p:cNvPr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8401F5E-EEF8-1EB5-7729-92B1996DBF6E}"/>
              </a:ext>
            </a:extLst>
          </p:cNvPr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Fino al 2024 circa 450mila pazienti trattati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F56E085-B5F3-9087-EC82-2226582D4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146987"/>
              </p:ext>
            </p:extLst>
          </p:nvPr>
        </p:nvGraphicFramePr>
        <p:xfrm>
          <a:off x="3449960" y="1874967"/>
          <a:ext cx="5292080" cy="317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3">
            <a:extLst>
              <a:ext uri="{FF2B5EF4-FFF2-40B4-BE49-F238E27FC236}">
                <a16:creationId xmlns:a16="http://schemas.microsoft.com/office/drawing/2014/main" id="{FD7F35C8-1C0D-19B6-8FD5-71E94B716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63" y="5613400"/>
            <a:ext cx="2736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it-IT" b="1" dirty="0">
                <a:solidFill>
                  <a:srgbClr val="00B050"/>
                </a:solidFill>
              </a:rPr>
              <a:t>protons: </a:t>
            </a:r>
            <a:r>
              <a:rPr lang="en-GB" altLang="it-IT" b="1" dirty="0">
                <a:solidFill>
                  <a:srgbClr val="00B050"/>
                </a:solidFill>
                <a:sym typeface="Symbol" panose="05050102010706020507" pitchFamily="18" charset="2"/>
              </a:rPr>
              <a:t></a:t>
            </a:r>
            <a:r>
              <a:rPr lang="en-GB" dirty="0"/>
              <a:t>390,315</a:t>
            </a:r>
            <a:endParaRPr lang="en-GB" altLang="it-IT" b="1" dirty="0">
              <a:solidFill>
                <a:srgbClr val="00B050"/>
              </a:solidFill>
            </a:endParaRPr>
          </a:p>
          <a:p>
            <a:endParaRPr lang="en-GB" alt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20B3F6-3D0E-0289-51BF-8A630129C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551" y="2033588"/>
            <a:ext cx="273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it-IT" b="1" dirty="0">
                <a:solidFill>
                  <a:srgbClr val="FF9900"/>
                </a:solidFill>
              </a:rPr>
              <a:t>C: </a:t>
            </a:r>
            <a:r>
              <a:rPr lang="en-GB" dirty="0"/>
              <a:t>63,878</a:t>
            </a:r>
            <a:r>
              <a:rPr lang="en-GB" altLang="it-IT" b="1" dirty="0">
                <a:solidFill>
                  <a:srgbClr val="FF9900"/>
                </a:solidFill>
              </a:rPr>
              <a:t> </a:t>
            </a:r>
            <a:endParaRPr lang="en-GB" altLang="it-IT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8E55A-F165-E955-95C1-4BEAFA10E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176" y="1163638"/>
            <a:ext cx="273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it-IT" b="1" dirty="0">
                <a:solidFill>
                  <a:srgbClr val="0070C0"/>
                </a:solidFill>
              </a:rPr>
              <a:t>He: 2085 </a:t>
            </a:r>
            <a:r>
              <a:rPr lang="en-GB" altLang="it-IT" b="1" dirty="0">
                <a:solidFill>
                  <a:srgbClr val="FF9900"/>
                </a:solidFill>
              </a:rPr>
              <a:t> </a:t>
            </a:r>
            <a:endParaRPr lang="en-GB" altLang="it-IT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26AD0-CD11-B2C4-AA39-4300457E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351" y="1212850"/>
            <a:ext cx="2736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GB" altLang="it-IT" b="1" dirty="0">
                <a:solidFill>
                  <a:srgbClr val="FF0000"/>
                </a:solidFill>
              </a:rPr>
              <a:t>other ions: </a:t>
            </a:r>
            <a:r>
              <a:rPr lang="en-GB" altLang="it-IT" b="1" dirty="0">
                <a:solidFill>
                  <a:srgbClr val="FF0000"/>
                </a:solidFill>
                <a:sym typeface="Symbol" panose="05050102010706020507" pitchFamily="18" charset="2"/>
              </a:rPr>
              <a:t>433</a:t>
            </a:r>
            <a:endParaRPr lang="en-GB" altLang="it-IT" b="1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AA2D57-6A62-D1ED-859D-6495527E85F6}"/>
              </a:ext>
            </a:extLst>
          </p:cNvPr>
          <p:cNvCxnSpPr/>
          <p:nvPr/>
        </p:nvCxnSpPr>
        <p:spPr>
          <a:xfrm>
            <a:off x="4241701" y="2263775"/>
            <a:ext cx="719137" cy="101600"/>
          </a:xfrm>
          <a:prstGeom prst="straightConnector1">
            <a:avLst/>
          </a:prstGeom>
          <a:ln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F6776A-508C-5C92-6DFF-14F45C3D1110}"/>
              </a:ext>
            </a:extLst>
          </p:cNvPr>
          <p:cNvCxnSpPr/>
          <p:nvPr/>
        </p:nvCxnSpPr>
        <p:spPr>
          <a:xfrm flipH="1" flipV="1">
            <a:off x="6186388" y="5054600"/>
            <a:ext cx="88900" cy="5588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B064B6-B3A5-77F6-3A51-E3861B62074C}"/>
              </a:ext>
            </a:extLst>
          </p:cNvPr>
          <p:cNvCxnSpPr/>
          <p:nvPr/>
        </p:nvCxnSpPr>
        <p:spPr>
          <a:xfrm flipH="1">
            <a:off x="6099076" y="1570038"/>
            <a:ext cx="735012" cy="369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CA5DCA-D8FE-1DC7-14FD-9EB295BE7692}"/>
              </a:ext>
            </a:extLst>
          </p:cNvPr>
          <p:cNvCxnSpPr/>
          <p:nvPr/>
        </p:nvCxnSpPr>
        <p:spPr>
          <a:xfrm>
            <a:off x="5451376" y="1550988"/>
            <a:ext cx="484187" cy="41592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5">
            <a:extLst>
              <a:ext uri="{FF2B5EF4-FFF2-40B4-BE49-F238E27FC236}">
                <a16:creationId xmlns:a16="http://schemas.microsoft.com/office/drawing/2014/main" id="{1241B144-4DBB-348A-41C3-1E7A970AA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487" y="3403739"/>
            <a:ext cx="3781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GB" altLang="it-IT" sz="2000" i="1" dirty="0"/>
              <a:t>(</a:t>
            </a:r>
            <a:r>
              <a:rPr lang="en-GB" altLang="it-IT" sz="2000" i="1" dirty="0">
                <a:hlinkClick r:id="rId3"/>
              </a:rPr>
              <a:t>https://www.ptcog.ch</a:t>
            </a:r>
            <a:r>
              <a:rPr lang="en-GB" altLang="it-IT" sz="2000" i="1" dirty="0"/>
              <a:t>)</a:t>
            </a:r>
            <a:br>
              <a:rPr lang="en-GB" altLang="en-US" sz="2000" dirty="0"/>
            </a:br>
            <a:endParaRPr lang="en-GB" altLang="it-IT" sz="2000" i="1" dirty="0"/>
          </a:p>
        </p:txBody>
      </p:sp>
      <p:sp>
        <p:nvSpPr>
          <p:cNvPr id="19" name="Segnaposto piè di pagina 2">
            <a:extLst>
              <a:ext uri="{FF2B5EF4-FFF2-40B4-BE49-F238E27FC236}">
                <a16:creationId xmlns:a16="http://schemas.microsoft.com/office/drawing/2014/main" id="{14E2E238-D089-426F-FBCA-663CD5FB3823}"/>
              </a:ext>
            </a:extLst>
          </p:cNvPr>
          <p:cNvSpPr txBox="1">
            <a:spLocks/>
          </p:cNvSpPr>
          <p:nvPr/>
        </p:nvSpPr>
        <p:spPr bwMode="auto">
          <a:xfrm>
            <a:off x="1830288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altLang="en-US" sz="1600" b="1">
                <a:solidFill>
                  <a:srgbClr val="6600FF"/>
                </a:solidFill>
                <a:latin typeface="Comic Sans MS" panose="030F0702030302020204" pitchFamily="66" charset="0"/>
              </a:rPr>
              <a:t>  </a:t>
            </a:r>
            <a:endParaRPr lang="it-IT" altLang="en-US" sz="1400" b="1" i="1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66B3BC-DF92-94DB-0557-21A25BFD07FC}"/>
              </a:ext>
            </a:extLst>
          </p:cNvPr>
          <p:cNvSpPr txBox="1"/>
          <p:nvPr/>
        </p:nvSpPr>
        <p:spPr>
          <a:xfrm>
            <a:off x="2110828" y="6214453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>
                <a:solidFill>
                  <a:srgbClr val="FF0000"/>
                </a:solidFill>
              </a:rPr>
              <a:t>per </a:t>
            </a:r>
            <a:r>
              <a:rPr lang="en-GB" sz="2200" i="1" dirty="0" err="1">
                <a:solidFill>
                  <a:srgbClr val="FF0000"/>
                </a:solidFill>
              </a:rPr>
              <a:t>confronto</a:t>
            </a:r>
            <a:r>
              <a:rPr lang="en-GB" sz="2200" i="1" dirty="0">
                <a:solidFill>
                  <a:srgbClr val="FF0000"/>
                </a:solidFill>
              </a:rPr>
              <a:t>: </a:t>
            </a:r>
            <a:r>
              <a:rPr lang="en-GB" sz="2200" i="1" dirty="0" err="1">
                <a:solidFill>
                  <a:srgbClr val="FF0000"/>
                </a:solidFill>
              </a:rPr>
              <a:t>nel</a:t>
            </a:r>
            <a:r>
              <a:rPr lang="en-GB" sz="2200" i="1" dirty="0">
                <a:solidFill>
                  <a:srgbClr val="FF0000"/>
                </a:solidFill>
              </a:rPr>
              <a:t> 2020, </a:t>
            </a:r>
            <a:r>
              <a:rPr lang="en-GB" sz="2200" i="1" dirty="0" err="1">
                <a:solidFill>
                  <a:srgbClr val="FF0000"/>
                </a:solidFill>
              </a:rPr>
              <a:t>i</a:t>
            </a:r>
            <a:r>
              <a:rPr lang="en-GB" sz="2200" i="1" dirty="0">
                <a:solidFill>
                  <a:srgbClr val="FF0000"/>
                </a:solidFill>
              </a:rPr>
              <a:t> </a:t>
            </a:r>
            <a:r>
              <a:rPr lang="en-GB" sz="2200" i="1" dirty="0" err="1">
                <a:solidFill>
                  <a:srgbClr val="FF0000"/>
                </a:solidFill>
              </a:rPr>
              <a:t>nuovi</a:t>
            </a:r>
            <a:r>
              <a:rPr lang="en-GB" sz="2200" i="1" dirty="0">
                <a:solidFill>
                  <a:srgbClr val="FF0000"/>
                </a:solidFill>
              </a:rPr>
              <a:t> </a:t>
            </a:r>
            <a:r>
              <a:rPr lang="en-GB" sz="2200" i="1" dirty="0" err="1">
                <a:solidFill>
                  <a:srgbClr val="FF0000"/>
                </a:solidFill>
              </a:rPr>
              <a:t>casi</a:t>
            </a:r>
            <a:r>
              <a:rPr lang="en-GB" sz="2200" i="1" dirty="0">
                <a:solidFill>
                  <a:srgbClr val="FF0000"/>
                </a:solidFill>
              </a:rPr>
              <a:t> di </a:t>
            </a:r>
            <a:r>
              <a:rPr lang="en-GB" sz="2200" i="1" dirty="0" err="1">
                <a:solidFill>
                  <a:srgbClr val="FF0000"/>
                </a:solidFill>
              </a:rPr>
              <a:t>tumore</a:t>
            </a:r>
            <a:r>
              <a:rPr lang="en-GB" sz="2200" i="1" dirty="0">
                <a:solidFill>
                  <a:srgbClr val="FF0000"/>
                </a:solidFill>
              </a:rPr>
              <a:t> </a:t>
            </a:r>
            <a:r>
              <a:rPr lang="en-GB" sz="2200" i="1" dirty="0" err="1">
                <a:solidFill>
                  <a:srgbClr val="FF0000"/>
                </a:solidFill>
              </a:rPr>
              <a:t>sono</a:t>
            </a:r>
            <a:r>
              <a:rPr lang="en-GB" sz="2200" i="1" dirty="0">
                <a:solidFill>
                  <a:srgbClr val="FF0000"/>
                </a:solidFill>
              </a:rPr>
              <a:t> </a:t>
            </a:r>
            <a:r>
              <a:rPr lang="en-GB" sz="2200" i="1" dirty="0" err="1">
                <a:solidFill>
                  <a:srgbClr val="FF0000"/>
                </a:solidFill>
              </a:rPr>
              <a:t>stati</a:t>
            </a:r>
            <a:r>
              <a:rPr lang="en-GB" sz="2200" i="1" dirty="0">
                <a:solidFill>
                  <a:srgbClr val="FF0000"/>
                </a:solidFill>
              </a:rPr>
              <a:t> </a:t>
            </a:r>
            <a:r>
              <a:rPr lang="en-GB" sz="2200" i="1" dirty="0">
                <a:solidFill>
                  <a:srgbClr val="FF0000"/>
                </a:solidFill>
                <a:sym typeface="Symbol" panose="05050102010706020507" pitchFamily="18" charset="2"/>
              </a:rPr>
              <a:t> 18 </a:t>
            </a:r>
            <a:r>
              <a:rPr lang="en-GB" sz="2200" i="1" dirty="0" err="1">
                <a:solidFill>
                  <a:srgbClr val="FF0000"/>
                </a:solidFill>
                <a:sym typeface="Symbol" panose="05050102010706020507" pitchFamily="18" charset="2"/>
              </a:rPr>
              <a:t>milioni</a:t>
            </a:r>
            <a:endParaRPr lang="en-GB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9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CNAO</a:t>
            </a:r>
          </a:p>
        </p:txBody>
      </p:sp>
      <p:pic>
        <p:nvPicPr>
          <p:cNvPr id="1026" name="Picture 2" descr="Fondazione C.N.A.O. - Studio Cal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52" y="109699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880" y="1353108"/>
            <a:ext cx="381171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CNAO</a:t>
            </a:r>
            <a:r>
              <a:rPr lang="it-IT" sz="2600" dirty="0">
                <a:latin typeface="Californian FB" panose="0207040306080B030204" pitchFamily="18" charset="0"/>
              </a:rPr>
              <a:t> (Centro Nazionale di Adroterapia Oncologica) a </a:t>
            </a: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Pavia</a:t>
            </a:r>
            <a:r>
              <a:rPr lang="it-IT" sz="2600" dirty="0">
                <a:latin typeface="Californian FB" panose="0207040306080B030204" pitchFamily="18" charset="0"/>
              </a:rPr>
              <a:t> è uno dei pochissimi centri al mondo in cui si possono usare </a:t>
            </a: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sia protoni che ioni carbonio</a:t>
            </a:r>
          </a:p>
          <a:p>
            <a:endParaRPr lang="it-IT" sz="2600" dirty="0">
              <a:latin typeface="Californian FB" panose="0207040306080B030204" pitchFamily="18" charset="0"/>
            </a:endParaRPr>
          </a:p>
          <a:p>
            <a:r>
              <a:rPr lang="it-IT" sz="2600" dirty="0">
                <a:latin typeface="Californian FB" panose="0207040306080B030204" pitchFamily="18" charset="0"/>
              </a:rPr>
              <a:t>Questi 2 ioni forniscono vantaggi diversi (vedi dopo)</a:t>
            </a:r>
          </a:p>
        </p:txBody>
      </p:sp>
      <p:sp>
        <p:nvSpPr>
          <p:cNvPr id="6" name="Right Arrow 11">
            <a:extLst>
              <a:ext uri="{FF2B5EF4-FFF2-40B4-BE49-F238E27FC236}">
                <a16:creationId xmlns:a16="http://schemas.microsoft.com/office/drawing/2014/main" id="{5BFFA3B4-5320-49E4-6B4E-E1A53C28AD00}"/>
              </a:ext>
            </a:extLst>
          </p:cNvPr>
          <p:cNvSpPr/>
          <p:nvPr/>
        </p:nvSpPr>
        <p:spPr>
          <a:xfrm>
            <a:off x="7439807" y="-18099"/>
            <a:ext cx="2399137" cy="1112184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CasellaDiTesto 1">
            <a:extLst>
              <a:ext uri="{FF2B5EF4-FFF2-40B4-BE49-F238E27FC236}">
                <a16:creationId xmlns:a16="http://schemas.microsoft.com/office/drawing/2014/main" id="{2F85F372-AE5C-ADEB-9102-D10D32DD3927}"/>
              </a:ext>
            </a:extLst>
          </p:cNvPr>
          <p:cNvSpPr txBox="1"/>
          <p:nvPr/>
        </p:nvSpPr>
        <p:spPr>
          <a:xfrm>
            <a:off x="7765084" y="326958"/>
            <a:ext cx="1798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chemeClr val="accent2"/>
                </a:solidFill>
              </a:rPr>
              <a:t>next talk !</a:t>
            </a:r>
          </a:p>
        </p:txBody>
      </p:sp>
    </p:spTree>
    <p:extLst>
      <p:ext uri="{BB962C8B-B14F-4D97-AF65-F5344CB8AC3E}">
        <p14:creationId xmlns:p14="http://schemas.microsoft.com/office/powerpoint/2010/main" val="1501264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Altri centri italiani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700" y="1353108"/>
            <a:ext cx="58986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Trento – centro di protonterapia =&gt;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13" y="1082084"/>
            <a:ext cx="4782596" cy="3586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3" y="2783183"/>
            <a:ext cx="4478313" cy="33587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93383" y="5249366"/>
            <a:ext cx="58986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&lt;= Catania – protonterapia dei soli</a:t>
            </a:r>
          </a:p>
          <a:p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                         tumori oculari</a:t>
            </a:r>
          </a:p>
        </p:txBody>
      </p:sp>
    </p:spTree>
    <p:extLst>
      <p:ext uri="{BB962C8B-B14F-4D97-AF65-F5344CB8AC3E}">
        <p14:creationId xmlns:p14="http://schemas.microsoft.com/office/powerpoint/2010/main" val="206968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Ciclotroni</a:t>
            </a:r>
          </a:p>
        </p:txBody>
      </p:sp>
      <p:pic>
        <p:nvPicPr>
          <p:cNvPr id="17" name="Picture 2" descr="https://upload.wikimedia.org/wikipedia/commons/e/ee/Ciclotrone.png">
            <a:extLst>
              <a:ext uri="{FF2B5EF4-FFF2-40B4-BE49-F238E27FC236}">
                <a16:creationId xmlns:a16="http://schemas.microsoft.com/office/drawing/2014/main" id="{D97AB690-F00E-4F64-8C9C-440C2E136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50" y="2552872"/>
            <a:ext cx="44894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109474EB-3236-439D-B456-607CAC989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7880" y="5820211"/>
            <a:ext cx="2713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b="0" i="1"/>
              <a:t>lateral view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3CEA8137-E94F-4917-AB36-20D1EE14A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013" y="5687658"/>
            <a:ext cx="2711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GB" altLang="en-US" b="0" i="1" dirty="0"/>
              <a:t>top view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" y="997551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latin typeface="Californian FB" panose="0207040306080B030204" pitchFamily="18" charset="0"/>
              </a:rPr>
              <a:t>Le particelle sono mantenute in una 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traiettoria a spirale </a:t>
            </a:r>
            <a:r>
              <a:rPr lang="it-IT" sz="2600" dirty="0">
                <a:latin typeface="Californian FB" panose="0207040306080B030204" pitchFamily="18" charset="0"/>
              </a:rPr>
              <a:t>da un </a:t>
            </a: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campo magnetico statico </a:t>
            </a:r>
            <a:r>
              <a:rPr lang="it-IT" sz="2600" dirty="0">
                <a:latin typeface="Californian FB" panose="0207040306080B030204" pitchFamily="18" charset="0"/>
              </a:rPr>
              <a:t>e sono accelerate da un </a:t>
            </a: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campo elettrico rapidamente variabile</a:t>
            </a:r>
            <a:endParaRPr lang="it-IT" sz="2600" dirty="0">
              <a:latin typeface="Californian FB" panose="0207040306080B030204" pitchFamily="18" charset="0"/>
            </a:endParaRPr>
          </a:p>
        </p:txBody>
      </p:sp>
      <p:pic>
        <p:nvPicPr>
          <p:cNvPr id="6" name="Picture 15" descr="P1010136m">
            <a:extLst>
              <a:ext uri="{FF2B5EF4-FFF2-40B4-BE49-F238E27FC236}">
                <a16:creationId xmlns:a16="http://schemas.microsoft.com/office/drawing/2014/main" id="{535BBC05-B382-34A5-8FC1-2ADDE8D9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37" y="2176107"/>
            <a:ext cx="3546193" cy="364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529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Sincrotroni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EB3D4CE1-1C47-4DC3-89B8-A4B44F577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4395" y="1732403"/>
            <a:ext cx="4486348" cy="468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37AEFD-FFD8-B0BA-6D91-04F8E156FAC4}"/>
              </a:ext>
            </a:extLst>
          </p:cNvPr>
          <p:cNvSpPr txBox="1"/>
          <p:nvPr/>
        </p:nvSpPr>
        <p:spPr>
          <a:xfrm>
            <a:off x="1334759" y="1017920"/>
            <a:ext cx="3006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>
                <a:solidFill>
                  <a:srgbClr val="FF0000"/>
                </a:solidFill>
              </a:rPr>
              <a:t>B </a:t>
            </a:r>
            <a:r>
              <a:rPr lang="en-GB" sz="2200" i="1" dirty="0" err="1">
                <a:solidFill>
                  <a:srgbClr val="FF0000"/>
                </a:solidFill>
              </a:rPr>
              <a:t>variabile</a:t>
            </a:r>
            <a:r>
              <a:rPr lang="en-GB" sz="2200" i="1" dirty="0">
                <a:solidFill>
                  <a:srgbClr val="FF0000"/>
                </a:solidFill>
              </a:rPr>
              <a:t>, R </a:t>
            </a:r>
            <a:r>
              <a:rPr lang="en-GB" sz="2200" i="1" dirty="0" err="1">
                <a:solidFill>
                  <a:srgbClr val="FF0000"/>
                </a:solidFill>
              </a:rPr>
              <a:t>costante</a:t>
            </a:r>
            <a:endParaRPr lang="en-GB" sz="2200" i="1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://www.sicinet.it/wp-content/uploads/2015/05/sincrotrone.jpg">
            <a:extLst>
              <a:ext uri="{FF2B5EF4-FFF2-40B4-BE49-F238E27FC236}">
                <a16:creationId xmlns:a16="http://schemas.microsoft.com/office/drawing/2014/main" id="{6C334801-78DC-4388-FA63-EF80E473A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869" y="1932634"/>
            <a:ext cx="6298286" cy="384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87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Profondità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" y="1390544"/>
            <a:ext cx="59190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latin typeface="Californian FB" panose="0207040306080B030204" pitchFamily="18" charset="0"/>
              </a:rPr>
              <a:t>Acceleriamo le particelle per poter penetrare di svariati centimetri nel corpo del paziente e depositare l’energia (picco di Bragg) alla giusta profondità</a:t>
            </a:r>
          </a:p>
          <a:p>
            <a:pPr algn="ctr"/>
            <a:endParaRPr lang="it-IT" sz="2600" dirty="0">
              <a:latin typeface="Californian FB" panose="0207040306080B030204" pitchFamily="18" charset="0"/>
            </a:endParaRPr>
          </a:p>
          <a:p>
            <a:pPr algn="ctr"/>
            <a:endParaRPr lang="it-IT" sz="2600" dirty="0">
              <a:latin typeface="Californian FB" panose="0207040306080B030204" pitchFamily="18" charset="0"/>
            </a:endParaRPr>
          </a:p>
          <a:p>
            <a:pPr algn="ctr"/>
            <a:endParaRPr lang="it-IT" sz="2600" dirty="0">
              <a:latin typeface="Californian FB" panose="0207040306080B030204" pitchFamily="18" charset="0"/>
            </a:endParaRPr>
          </a:p>
          <a:p>
            <a:pPr algn="ctr"/>
            <a:endParaRPr lang="it-IT" sz="2600" dirty="0">
              <a:latin typeface="Californian FB" panose="0207040306080B030204" pitchFamily="18" charset="0"/>
            </a:endParaRPr>
          </a:p>
          <a:p>
            <a:pPr algn="ctr"/>
            <a:endParaRPr lang="it-IT" sz="2600" dirty="0">
              <a:latin typeface="Californian FB" panose="0207040306080B030204" pitchFamily="18" charset="0"/>
            </a:endParaRPr>
          </a:p>
          <a:p>
            <a:pPr algn="ctr"/>
            <a:r>
              <a:rPr lang="it-IT" sz="2600" dirty="0">
                <a:latin typeface="Californian FB" panose="0207040306080B030204" pitchFamily="18" charset="0"/>
              </a:rPr>
              <a:t>A energie diverse corrispondono profondità diverse del picco di Bragg</a:t>
            </a:r>
          </a:p>
        </p:txBody>
      </p:sp>
      <p:pic>
        <p:nvPicPr>
          <p:cNvPr id="25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55" y="935752"/>
            <a:ext cx="5987845" cy="5477452"/>
          </a:xfrm>
          <a:prstGeom prst="rect">
            <a:avLst/>
          </a:prstGeom>
        </p:spPr>
      </p:pic>
      <p:pic>
        <p:nvPicPr>
          <p:cNvPr id="31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503" y="2673240"/>
            <a:ext cx="7629840" cy="29957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Esplosione 1 6"/>
          <p:cNvSpPr/>
          <p:nvPr/>
        </p:nvSpPr>
        <p:spPr>
          <a:xfrm>
            <a:off x="8690274" y="3393878"/>
            <a:ext cx="1015606" cy="1554484"/>
          </a:xfrm>
          <a:prstGeom prst="irregularSeal1">
            <a:avLst/>
          </a:prstGeom>
          <a:solidFill>
            <a:srgbClr val="FFC000"/>
          </a:solidFill>
          <a:effectLst>
            <a:outerShdw blurRad="63500" sx="122000" sy="12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24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Giornata internazionale delle donne nella scienza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5EB26B5-7DDE-5EE3-3364-065C73C8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12" y="1084054"/>
            <a:ext cx="7823784" cy="566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4FFDCA-D6DA-718F-8857-98CEAFECE0FF}"/>
              </a:ext>
            </a:extLst>
          </p:cNvPr>
          <p:cNvCxnSpPr/>
          <p:nvPr/>
        </p:nvCxnSpPr>
        <p:spPr>
          <a:xfrm flipH="1">
            <a:off x="4750328" y="2164856"/>
            <a:ext cx="864096" cy="15766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006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Spread Out Bragg Peak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" y="1921491"/>
            <a:ext cx="52997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Un tumore è più largo (cm) di un singolo picco di Bragg (mm)</a:t>
            </a:r>
          </a:p>
          <a:p>
            <a:pPr algn="ctr"/>
            <a:endParaRPr lang="it-IT" sz="2600" dirty="0">
              <a:latin typeface="Californian FB" panose="0207040306080B030204" pitchFamily="18" charset="0"/>
            </a:endParaRPr>
          </a:p>
          <a:p>
            <a:pPr algn="ctr"/>
            <a:r>
              <a:rPr lang="it-IT" sz="2600" b="1" dirty="0">
                <a:latin typeface="Californian FB" panose="0207040306080B030204" pitchFamily="18" charset="0"/>
              </a:rPr>
              <a:t>=&gt; 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tanti picchi diversi (con energia iniziali diverse) sono sommati, a formare il picco di Bragg allargato (Spread Out Bragg Peak, SOBP)</a:t>
            </a:r>
          </a:p>
        </p:txBody>
      </p:sp>
      <p:pic>
        <p:nvPicPr>
          <p:cNvPr id="15" name="Immagine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9493" y="2106689"/>
            <a:ext cx="5898475" cy="4264397"/>
          </a:xfrm>
          <a:prstGeom prst="rect">
            <a:avLst/>
          </a:prstGeom>
        </p:spPr>
      </p:pic>
      <p:pic>
        <p:nvPicPr>
          <p:cNvPr id="16" name="Immagine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4189" y="1983229"/>
            <a:ext cx="4162668" cy="3710204"/>
          </a:xfrm>
          <a:prstGeom prst="rect">
            <a:avLst/>
          </a:prstGeom>
        </p:spPr>
      </p:pic>
      <p:pic>
        <p:nvPicPr>
          <p:cNvPr id="17" name="Immagine 3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8297" y="4406858"/>
            <a:ext cx="3798732" cy="1242239"/>
          </a:xfrm>
          <a:prstGeom prst="rect">
            <a:avLst/>
          </a:prstGeom>
        </p:spPr>
      </p:pic>
      <p:sp>
        <p:nvSpPr>
          <p:cNvPr id="18" name="CasellaDiTesto 36"/>
          <p:cNvSpPr txBox="1"/>
          <p:nvPr/>
        </p:nvSpPr>
        <p:spPr>
          <a:xfrm>
            <a:off x="6384189" y="1434906"/>
            <a:ext cx="209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i="1" dirty="0">
                <a:ln w="22225">
                  <a:noFill/>
                  <a:prstDash val="solid"/>
                </a:ln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Tessuto sano</a:t>
            </a:r>
          </a:p>
        </p:txBody>
      </p:sp>
      <p:sp>
        <p:nvSpPr>
          <p:cNvPr id="19" name="CasellaDiTesto 37"/>
          <p:cNvSpPr txBox="1"/>
          <p:nvPr/>
        </p:nvSpPr>
        <p:spPr>
          <a:xfrm>
            <a:off x="10022474" y="1434906"/>
            <a:ext cx="209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i="1" dirty="0">
                <a:ln w="22225">
                  <a:noFill/>
                  <a:prstDash val="solid"/>
                </a:ln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Tessuto sano</a:t>
            </a:r>
          </a:p>
        </p:txBody>
      </p:sp>
      <p:sp>
        <p:nvSpPr>
          <p:cNvPr id="20" name="CasellaDiTesto 38"/>
          <p:cNvSpPr txBox="1"/>
          <p:nvPr/>
        </p:nvSpPr>
        <p:spPr>
          <a:xfrm>
            <a:off x="8190836" y="1252881"/>
            <a:ext cx="209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i="1" dirty="0">
                <a:ln w="22225">
                  <a:noFill/>
                  <a:prstDash val="solid"/>
                </a:ln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Tumore</a:t>
            </a:r>
          </a:p>
        </p:txBody>
      </p:sp>
      <p:sp>
        <p:nvSpPr>
          <p:cNvPr id="21" name="Parentesi graffa chiusa 39"/>
          <p:cNvSpPr/>
          <p:nvPr/>
        </p:nvSpPr>
        <p:spPr>
          <a:xfrm rot="16200000">
            <a:off x="9070573" y="1196690"/>
            <a:ext cx="200031" cy="1773103"/>
          </a:xfrm>
          <a:prstGeom prst="rightBrace">
            <a:avLst>
              <a:gd name="adj1" fmla="val 0"/>
              <a:gd name="adj2" fmla="val 50000"/>
            </a:avLst>
          </a:prstGeom>
          <a:noFill/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arentesi graffa chiusa 40"/>
          <p:cNvSpPr/>
          <p:nvPr/>
        </p:nvSpPr>
        <p:spPr>
          <a:xfrm rot="16200000">
            <a:off x="7319748" y="1322596"/>
            <a:ext cx="210456" cy="1531720"/>
          </a:xfrm>
          <a:prstGeom prst="rightBrace">
            <a:avLst>
              <a:gd name="adj1" fmla="val 0"/>
              <a:gd name="adj2" fmla="val 50000"/>
            </a:avLst>
          </a:prstGeom>
          <a:noFill/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Parentesi graffa chiusa 41"/>
          <p:cNvSpPr/>
          <p:nvPr/>
        </p:nvSpPr>
        <p:spPr>
          <a:xfrm rot="16200000">
            <a:off x="10970269" y="1192486"/>
            <a:ext cx="200031" cy="1773103"/>
          </a:xfrm>
          <a:prstGeom prst="rightBrace">
            <a:avLst>
              <a:gd name="adj1" fmla="val 0"/>
              <a:gd name="adj2" fmla="val 50000"/>
            </a:avLst>
          </a:prstGeom>
          <a:noFill/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Esplosione 1 42"/>
          <p:cNvSpPr/>
          <p:nvPr/>
        </p:nvSpPr>
        <p:spPr>
          <a:xfrm>
            <a:off x="8274205" y="2605689"/>
            <a:ext cx="1899696" cy="1310136"/>
          </a:xfrm>
          <a:prstGeom prst="irregularSeal1">
            <a:avLst/>
          </a:prstGeom>
          <a:solidFill>
            <a:schemeClr val="accent3">
              <a:lumMod val="85000"/>
            </a:schemeClr>
          </a:solidFill>
          <a:ln w="28575">
            <a:solidFill>
              <a:srgbClr val="002060"/>
            </a:solidFill>
          </a:ln>
          <a:effectLst>
            <a:outerShdw blurRad="63500" dist="762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8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263B9-BD1E-365E-7387-E55013231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F4BEC6-BC07-8564-A685-918659F82F50}"/>
              </a:ext>
            </a:extLst>
          </p:cNvPr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2C76832-C83B-981F-A78F-905EDE8921DA}"/>
              </a:ext>
            </a:extLst>
          </p:cNvPr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Il SOBP si ottiene con modulazione passiva…</a:t>
            </a:r>
          </a:p>
        </p:txBody>
      </p:sp>
      <p:sp>
        <p:nvSpPr>
          <p:cNvPr id="2" name="Right Arrow 1035">
            <a:extLst>
              <a:ext uri="{FF2B5EF4-FFF2-40B4-BE49-F238E27FC236}">
                <a16:creationId xmlns:a16="http://schemas.microsoft.com/office/drawing/2014/main" id="{E316D43E-5131-19B7-941E-725F82E3E96C}"/>
              </a:ext>
            </a:extLst>
          </p:cNvPr>
          <p:cNvSpPr/>
          <p:nvPr/>
        </p:nvSpPr>
        <p:spPr>
          <a:xfrm>
            <a:off x="5275898" y="1500187"/>
            <a:ext cx="4248150" cy="139223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grpSp>
        <p:nvGrpSpPr>
          <p:cNvPr id="3" name="Group 1033">
            <a:extLst>
              <a:ext uri="{FF2B5EF4-FFF2-40B4-BE49-F238E27FC236}">
                <a16:creationId xmlns:a16="http://schemas.microsoft.com/office/drawing/2014/main" id="{61ADE8ED-04B7-5A89-8DF6-DAECCC3FC8E5}"/>
              </a:ext>
            </a:extLst>
          </p:cNvPr>
          <p:cNvGrpSpPr>
            <a:grpSpLocks/>
          </p:cNvGrpSpPr>
          <p:nvPr/>
        </p:nvGrpSpPr>
        <p:grpSpPr bwMode="auto">
          <a:xfrm>
            <a:off x="1856423" y="2670175"/>
            <a:ext cx="1974850" cy="1281112"/>
            <a:chOff x="1916953" y="2041401"/>
            <a:chExt cx="1975125" cy="1280194"/>
          </a:xfrm>
        </p:grpSpPr>
        <p:sp>
          <p:nvSpPr>
            <p:cNvPr id="4" name="Right Arrow 142">
              <a:extLst>
                <a:ext uri="{FF2B5EF4-FFF2-40B4-BE49-F238E27FC236}">
                  <a16:creationId xmlns:a16="http://schemas.microsoft.com/office/drawing/2014/main" id="{039962FD-1423-B5CD-2D4B-2879E056122F}"/>
                </a:ext>
              </a:extLst>
            </p:cNvPr>
            <p:cNvSpPr/>
            <p:nvPr/>
          </p:nvSpPr>
          <p:spPr>
            <a:xfrm>
              <a:off x="1916953" y="2041401"/>
              <a:ext cx="1975125" cy="1280194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6" name="TextBox 1032">
              <a:extLst>
                <a:ext uri="{FF2B5EF4-FFF2-40B4-BE49-F238E27FC236}">
                  <a16:creationId xmlns:a16="http://schemas.microsoft.com/office/drawing/2014/main" id="{1F3CD899-982E-2F3B-3A13-207719968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7862" y="2327555"/>
              <a:ext cx="194421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 dirty="0"/>
                <a:t>ions with </a:t>
              </a:r>
            </a:p>
            <a:p>
              <a:pPr eaLnBrk="1" hangingPunct="1"/>
              <a:r>
                <a:rPr lang="en-GB" altLang="en-US" sz="2000" i="1" u="sng" dirty="0"/>
                <a:t>fixed</a:t>
              </a:r>
              <a:r>
                <a:rPr lang="en-GB" altLang="en-US" sz="2000" dirty="0"/>
                <a:t> energy</a:t>
              </a:r>
            </a:p>
          </p:txBody>
        </p:sp>
      </p:grpSp>
      <p:sp>
        <p:nvSpPr>
          <p:cNvPr id="7" name="Cube 6">
            <a:extLst>
              <a:ext uri="{FF2B5EF4-FFF2-40B4-BE49-F238E27FC236}">
                <a16:creationId xmlns:a16="http://schemas.microsoft.com/office/drawing/2014/main" id="{4D36E5B8-DE5C-577E-969D-F1A90251751C}"/>
              </a:ext>
            </a:extLst>
          </p:cNvPr>
          <p:cNvSpPr/>
          <p:nvPr/>
        </p:nvSpPr>
        <p:spPr>
          <a:xfrm flipH="1">
            <a:off x="4264660" y="1711325"/>
            <a:ext cx="288925" cy="1441450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TextBox 146">
            <a:extLst>
              <a:ext uri="{FF2B5EF4-FFF2-40B4-BE49-F238E27FC236}">
                <a16:creationId xmlns:a16="http://schemas.microsoft.com/office/drawing/2014/main" id="{0285315F-45FB-4896-F030-BA7B8F468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120" y="1955870"/>
            <a:ext cx="3455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rgbClr val="FF0000"/>
                </a:solidFill>
              </a:rPr>
              <a:t>high energy </a:t>
            </a:r>
            <a:r>
              <a:rPr lang="en-GB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GB" altLang="en-US" sz="2000" dirty="0">
                <a:solidFill>
                  <a:srgbClr val="FF0000"/>
                </a:solidFill>
              </a:rPr>
              <a:t>long range 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32A30AEB-805C-C1AC-AD17-CD040586EA16}"/>
              </a:ext>
            </a:extLst>
          </p:cNvPr>
          <p:cNvSpPr/>
          <p:nvPr/>
        </p:nvSpPr>
        <p:spPr>
          <a:xfrm flipH="1">
            <a:off x="3697923" y="3603625"/>
            <a:ext cx="1584325" cy="2881312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TextBox 151">
            <a:extLst>
              <a:ext uri="{FF2B5EF4-FFF2-40B4-BE49-F238E27FC236}">
                <a16:creationId xmlns:a16="http://schemas.microsoft.com/office/drawing/2014/main" id="{05BFAD76-B31B-735E-8019-1A9D5E843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760" y="5072062"/>
            <a:ext cx="2443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rgbClr val="7030A0"/>
                </a:solidFill>
              </a:rPr>
              <a:t>low energy </a:t>
            </a:r>
            <a:r>
              <a:rPr lang="en-GB" altLang="en-US" sz="1600" dirty="0">
                <a:solidFill>
                  <a:schemeClr val="accent2"/>
                </a:solidFill>
                <a:sym typeface="Symbol" panose="05050102010706020507" pitchFamily="18" charset="2"/>
              </a:rPr>
              <a:t></a:t>
            </a:r>
            <a:r>
              <a:rPr lang="en-GB" altLang="en-US" sz="16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GB" altLang="en-US" sz="1600" dirty="0">
                <a:solidFill>
                  <a:srgbClr val="7030A0"/>
                </a:solidFill>
              </a:rPr>
              <a:t>short range</a:t>
            </a:r>
          </a:p>
        </p:txBody>
      </p:sp>
      <p:sp>
        <p:nvSpPr>
          <p:cNvPr id="11" name="Right Arrow 153">
            <a:extLst>
              <a:ext uri="{FF2B5EF4-FFF2-40B4-BE49-F238E27FC236}">
                <a16:creationId xmlns:a16="http://schemas.microsoft.com/office/drawing/2014/main" id="{320E9746-A920-8312-D984-15F6169460F1}"/>
              </a:ext>
            </a:extLst>
          </p:cNvPr>
          <p:cNvSpPr/>
          <p:nvPr/>
        </p:nvSpPr>
        <p:spPr>
          <a:xfrm>
            <a:off x="5356860" y="4638675"/>
            <a:ext cx="2235200" cy="1392237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6DCF83-BACF-56E1-D6DF-2A90C37ADD27}"/>
              </a:ext>
            </a:extLst>
          </p:cNvPr>
          <p:cNvCxnSpPr/>
          <p:nvPr/>
        </p:nvCxnSpPr>
        <p:spPr>
          <a:xfrm>
            <a:off x="5347335" y="3429000"/>
            <a:ext cx="50768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57">
            <a:extLst>
              <a:ext uri="{FF2B5EF4-FFF2-40B4-BE49-F238E27FC236}">
                <a16:creationId xmlns:a16="http://schemas.microsoft.com/office/drawing/2014/main" id="{721B3BEF-DBC2-DD62-55D5-70D1A08E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4198" y="3416300"/>
            <a:ext cx="969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i="1"/>
              <a:t>depth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792730-98D2-0149-B61B-92DC61F49F41}"/>
              </a:ext>
            </a:extLst>
          </p:cNvPr>
          <p:cNvCxnSpPr>
            <a:stCxn id="2" idx="3"/>
          </p:cNvCxnSpPr>
          <p:nvPr/>
        </p:nvCxnSpPr>
        <p:spPr>
          <a:xfrm>
            <a:off x="9524048" y="2195512"/>
            <a:ext cx="0" cy="12207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4FFE77-2D29-5310-CBAF-35F1900D2724}"/>
              </a:ext>
            </a:extLst>
          </p:cNvPr>
          <p:cNvCxnSpPr/>
          <p:nvPr/>
        </p:nvCxnSpPr>
        <p:spPr>
          <a:xfrm>
            <a:off x="7507923" y="3429000"/>
            <a:ext cx="9525" cy="1952625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046">
            <a:extLst>
              <a:ext uri="{FF2B5EF4-FFF2-40B4-BE49-F238E27FC236}">
                <a16:creationId xmlns:a16="http://schemas.microsoft.com/office/drawing/2014/main" id="{DED48492-11C4-9ACB-D2F3-1C997C67B44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833360" y="3203575"/>
            <a:ext cx="1368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B050"/>
                </a:solidFill>
              </a:rPr>
              <a:t>TUMOR</a:t>
            </a:r>
          </a:p>
        </p:txBody>
      </p:sp>
      <p:sp>
        <p:nvSpPr>
          <p:cNvPr id="29" name="TextBox 1052">
            <a:extLst>
              <a:ext uri="{FF2B5EF4-FFF2-40B4-BE49-F238E27FC236}">
                <a16:creationId xmlns:a16="http://schemas.microsoft.com/office/drawing/2014/main" id="{6D68AE35-BBBF-C43B-1360-941301BD8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835" y="1082675"/>
            <a:ext cx="1770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 i="1"/>
              <a:t>small thickness</a:t>
            </a:r>
          </a:p>
        </p:txBody>
      </p:sp>
      <p:sp>
        <p:nvSpPr>
          <p:cNvPr id="30" name="TextBox 175">
            <a:extLst>
              <a:ext uri="{FF2B5EF4-FFF2-40B4-BE49-F238E27FC236}">
                <a16:creationId xmlns:a16="http://schemas.microsoft.com/office/drawing/2014/main" id="{450AF198-4AF0-AE90-3A9B-5BDB85602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848" y="5389562"/>
            <a:ext cx="1312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 i="1"/>
              <a:t>large thickness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0DE0681-B4DC-3F13-D75F-6B17E39DC78F}"/>
              </a:ext>
            </a:extLst>
          </p:cNvPr>
          <p:cNvSpPr/>
          <p:nvPr/>
        </p:nvSpPr>
        <p:spPr>
          <a:xfrm>
            <a:off x="7761923" y="2892425"/>
            <a:ext cx="1447800" cy="11890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232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CF58B-9763-8AD9-0F7A-0B649BA9C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1576B5-C513-C9AE-7670-4F8A95452017}"/>
              </a:ext>
            </a:extLst>
          </p:cNvPr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BBAE513-D2DA-7298-971E-EF18E1065DF5}"/>
              </a:ext>
            </a:extLst>
          </p:cNvPr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oppure con modulazione attiva…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6C2ADA8-C8E8-2E29-DB63-954099145C98}"/>
              </a:ext>
            </a:extLst>
          </p:cNvPr>
          <p:cNvGrpSpPr>
            <a:grpSpLocks/>
          </p:cNvGrpSpPr>
          <p:nvPr/>
        </p:nvGrpSpPr>
        <p:grpSpPr bwMode="auto">
          <a:xfrm>
            <a:off x="7928420" y="1439338"/>
            <a:ext cx="1657350" cy="2601912"/>
            <a:chOff x="6758632" y="1556792"/>
            <a:chExt cx="1657388" cy="2600953"/>
          </a:xfrm>
        </p:grpSpPr>
        <p:grpSp>
          <p:nvGrpSpPr>
            <p:cNvPr id="98" name="Group 111">
              <a:extLst>
                <a:ext uri="{FF2B5EF4-FFF2-40B4-BE49-F238E27FC236}">
                  <a16:creationId xmlns:a16="http://schemas.microsoft.com/office/drawing/2014/main" id="{04B0F197-B9CD-25EB-24A7-079E74E28D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04248" y="2069513"/>
              <a:ext cx="1611772" cy="2088232"/>
              <a:chOff x="1835696" y="764704"/>
              <a:chExt cx="1611772" cy="2088232"/>
            </a:xfrm>
          </p:grpSpPr>
          <p:grpSp>
            <p:nvGrpSpPr>
              <p:cNvPr id="100" name="Group 112">
                <a:extLst>
                  <a:ext uri="{FF2B5EF4-FFF2-40B4-BE49-F238E27FC236}">
                    <a16:creationId xmlns:a16="http://schemas.microsoft.com/office/drawing/2014/main" id="{17299FEB-123E-7CAF-3CEF-66E3812126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8297" y="921635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68C87B82-6C1D-6CA2-5FCD-DF27202F3EFC}"/>
                    </a:ext>
                  </a:extLst>
                </p:cNvPr>
                <p:cNvCxnSpPr/>
                <p:nvPr/>
              </p:nvCxnSpPr>
              <p:spPr>
                <a:xfrm>
                  <a:off x="1936270" y="1111115"/>
                  <a:ext cx="1511197" cy="287904"/>
                </a:xfrm>
                <a:prstGeom prst="straightConnector1">
                  <a:avLst/>
                </a:prstGeom>
                <a:ln w="984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0EAF54BB-ABF9-7233-223A-F60745C275FE}"/>
                    </a:ext>
                  </a:extLst>
                </p:cNvPr>
                <p:cNvCxnSpPr/>
                <p:nvPr/>
              </p:nvCxnSpPr>
              <p:spPr>
                <a:xfrm flipH="1" flipV="1">
                  <a:off x="1936270" y="1349944"/>
                  <a:ext cx="1431830" cy="19630"/>
                </a:xfrm>
                <a:prstGeom prst="straightConnector1">
                  <a:avLst/>
                </a:prstGeom>
                <a:ln w="984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9B1FAC2-620C-954E-9ECE-75B78645CC7D}"/>
                  </a:ext>
                </a:extLst>
              </p:cNvPr>
              <p:cNvCxnSpPr/>
              <p:nvPr/>
            </p:nvCxnSpPr>
            <p:spPr>
              <a:xfrm>
                <a:off x="1836118" y="764556"/>
                <a:ext cx="1611350" cy="4316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1CBE5C0-3156-56A4-1E65-694756F26092}"/>
                  </a:ext>
                </a:extLst>
              </p:cNvPr>
              <p:cNvCxnSpPr/>
              <p:nvPr/>
            </p:nvCxnSpPr>
            <p:spPr>
              <a:xfrm>
                <a:off x="3447468" y="1196197"/>
                <a:ext cx="0" cy="16567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5545F836-608D-E398-04F7-EB07C322EC21}"/>
                  </a:ext>
                </a:extLst>
              </p:cNvPr>
              <p:cNvCxnSpPr/>
              <p:nvPr/>
            </p:nvCxnSpPr>
            <p:spPr>
              <a:xfrm>
                <a:off x="1836118" y="764556"/>
                <a:ext cx="0" cy="16567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88EE677B-371C-45E5-CB90-7FE263FD3F61}"/>
                  </a:ext>
                </a:extLst>
              </p:cNvPr>
              <p:cNvCxnSpPr/>
              <p:nvPr/>
            </p:nvCxnSpPr>
            <p:spPr>
              <a:xfrm>
                <a:off x="1836118" y="2421295"/>
                <a:ext cx="1611350" cy="4316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" name="Group 117">
                <a:extLst>
                  <a:ext uri="{FF2B5EF4-FFF2-40B4-BE49-F238E27FC236}">
                    <a16:creationId xmlns:a16="http://schemas.microsoft.com/office/drawing/2014/main" id="{770113C3-47B2-D590-F4B2-58227A3C12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26876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4180F0EA-0E4D-282A-F1CB-0E7DE4542C32}"/>
                    </a:ext>
                  </a:extLst>
                </p:cNvPr>
                <p:cNvCxnSpPr/>
                <p:nvPr/>
              </p:nvCxnSpPr>
              <p:spPr>
                <a:xfrm>
                  <a:off x="1907555" y="1111396"/>
                  <a:ext cx="1540351" cy="287904"/>
                </a:xfrm>
                <a:prstGeom prst="straightConnector1">
                  <a:avLst/>
                </a:prstGeom>
                <a:ln w="984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>
                  <a:extLst>
                    <a:ext uri="{FF2B5EF4-FFF2-40B4-BE49-F238E27FC236}">
                      <a16:creationId xmlns:a16="http://schemas.microsoft.com/office/drawing/2014/main" id="{62A51A21-6AEA-ECD5-D435-A49BED2C0DEC}"/>
                    </a:ext>
                  </a:extLst>
                </p:cNvPr>
                <p:cNvCxnSpPr/>
                <p:nvPr/>
              </p:nvCxnSpPr>
              <p:spPr>
                <a:xfrm flipH="1" flipV="1">
                  <a:off x="1907555" y="1350225"/>
                  <a:ext cx="1460985" cy="19630"/>
                </a:xfrm>
                <a:prstGeom prst="straightConnector1">
                  <a:avLst/>
                </a:prstGeom>
                <a:ln w="984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18">
                <a:extLst>
                  <a:ext uri="{FF2B5EF4-FFF2-40B4-BE49-F238E27FC236}">
                    <a16:creationId xmlns:a16="http://schemas.microsoft.com/office/drawing/2014/main" id="{61E6AFFC-F193-DE20-2BB5-5447715200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62880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D358D01D-AA79-D467-DFAC-07DAFF268D8F}"/>
                    </a:ext>
                  </a:extLst>
                </p:cNvPr>
                <p:cNvCxnSpPr/>
                <p:nvPr/>
              </p:nvCxnSpPr>
              <p:spPr>
                <a:xfrm>
                  <a:off x="1907555" y="1111526"/>
                  <a:ext cx="1540351" cy="287904"/>
                </a:xfrm>
                <a:prstGeom prst="straightConnector1">
                  <a:avLst/>
                </a:prstGeom>
                <a:ln w="984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A91A4247-92F3-B3C2-6610-AECBCC7E72BD}"/>
                    </a:ext>
                  </a:extLst>
                </p:cNvPr>
                <p:cNvCxnSpPr/>
                <p:nvPr/>
              </p:nvCxnSpPr>
              <p:spPr>
                <a:xfrm flipH="1" flipV="1">
                  <a:off x="1907555" y="1350355"/>
                  <a:ext cx="1460985" cy="19630"/>
                </a:xfrm>
                <a:prstGeom prst="straightConnector1">
                  <a:avLst/>
                </a:prstGeom>
                <a:ln w="984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19">
                <a:extLst>
                  <a:ext uri="{FF2B5EF4-FFF2-40B4-BE49-F238E27FC236}">
                    <a16:creationId xmlns:a16="http://schemas.microsoft.com/office/drawing/2014/main" id="{9EF1064C-7F52-1753-6F11-6C886EBBC3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98884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46B55913-E94F-8F13-B424-312AA473BC7D}"/>
                    </a:ext>
                  </a:extLst>
                </p:cNvPr>
                <p:cNvCxnSpPr/>
                <p:nvPr/>
              </p:nvCxnSpPr>
              <p:spPr>
                <a:xfrm>
                  <a:off x="1907555" y="1110567"/>
                  <a:ext cx="1540351" cy="288994"/>
                </a:xfrm>
                <a:prstGeom prst="straightConnector1">
                  <a:avLst/>
                </a:prstGeom>
                <a:ln w="984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DB137547-2D84-27F7-8DA8-65EAED642277}"/>
                    </a:ext>
                  </a:extLst>
                </p:cNvPr>
                <p:cNvCxnSpPr/>
                <p:nvPr/>
              </p:nvCxnSpPr>
              <p:spPr>
                <a:xfrm flipH="1" flipV="1">
                  <a:off x="1907555" y="1349395"/>
                  <a:ext cx="1460985" cy="19630"/>
                </a:xfrm>
                <a:prstGeom prst="straightConnector1">
                  <a:avLst/>
                </a:prstGeom>
                <a:ln w="984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9" name="TextBox 134">
              <a:extLst>
                <a:ext uri="{FF2B5EF4-FFF2-40B4-BE49-F238E27FC236}">
                  <a16:creationId xmlns:a16="http://schemas.microsoft.com/office/drawing/2014/main" id="{C8746EEB-2516-6778-21BA-401F89FE7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8632" y="1556792"/>
              <a:ext cx="1341760" cy="399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rgbClr val="FF0000"/>
                  </a:solidFill>
                </a:rPr>
                <a:t>slice 1</a:t>
              </a:r>
            </a:p>
          </p:txBody>
        </p:sp>
      </p:grpSp>
      <p:grpSp>
        <p:nvGrpSpPr>
          <p:cNvPr id="116" name="Group 1027">
            <a:extLst>
              <a:ext uri="{FF2B5EF4-FFF2-40B4-BE49-F238E27FC236}">
                <a16:creationId xmlns:a16="http://schemas.microsoft.com/office/drawing/2014/main" id="{26B06CEE-607E-CC44-9364-A64F4B7A66C3}"/>
              </a:ext>
            </a:extLst>
          </p:cNvPr>
          <p:cNvGrpSpPr>
            <a:grpSpLocks/>
          </p:cNvGrpSpPr>
          <p:nvPr/>
        </p:nvGrpSpPr>
        <p:grpSpPr bwMode="auto">
          <a:xfrm>
            <a:off x="1597470" y="2098150"/>
            <a:ext cx="1954212" cy="1279525"/>
            <a:chOff x="353466" y="3833019"/>
            <a:chExt cx="1955091" cy="1280194"/>
          </a:xfrm>
        </p:grpSpPr>
        <p:sp>
          <p:nvSpPr>
            <p:cNvPr id="117" name="Right Arrow 1024">
              <a:extLst>
                <a:ext uri="{FF2B5EF4-FFF2-40B4-BE49-F238E27FC236}">
                  <a16:creationId xmlns:a16="http://schemas.microsoft.com/office/drawing/2014/main" id="{CCA0318D-A1DE-CE2E-94EE-65866B6418EB}"/>
                </a:ext>
              </a:extLst>
            </p:cNvPr>
            <p:cNvSpPr/>
            <p:nvPr/>
          </p:nvSpPr>
          <p:spPr>
            <a:xfrm>
              <a:off x="434464" y="3833019"/>
              <a:ext cx="1874093" cy="1280194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18" name="TextBox 1026">
              <a:extLst>
                <a:ext uri="{FF2B5EF4-FFF2-40B4-BE49-F238E27FC236}">
                  <a16:creationId xmlns:a16="http://schemas.microsoft.com/office/drawing/2014/main" id="{4579C7CB-2DC3-DA62-E72B-5875C6683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66" y="4123802"/>
              <a:ext cx="189950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800" dirty="0"/>
                <a:t>ions with </a:t>
              </a:r>
              <a:r>
                <a:rPr lang="en-GB" altLang="en-US" sz="1800" i="1" u="sng" dirty="0"/>
                <a:t>variable</a:t>
              </a:r>
              <a:r>
                <a:rPr lang="en-GB" altLang="en-US" sz="1800" dirty="0"/>
                <a:t> energy</a:t>
              </a:r>
            </a:p>
          </p:txBody>
        </p:sp>
      </p:grp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C794464E-93E5-E60B-B28A-47FEEC0D16C7}"/>
              </a:ext>
            </a:extLst>
          </p:cNvPr>
          <p:cNvCxnSpPr/>
          <p:nvPr/>
        </p:nvCxnSpPr>
        <p:spPr>
          <a:xfrm>
            <a:off x="1349820" y="4338113"/>
            <a:ext cx="8280400" cy="42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031">
            <a:extLst>
              <a:ext uri="{FF2B5EF4-FFF2-40B4-BE49-F238E27FC236}">
                <a16:creationId xmlns:a16="http://schemas.microsoft.com/office/drawing/2014/main" id="{0C93C11F-8355-2C7C-7094-5FEFBAC6A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407" y="4388913"/>
            <a:ext cx="273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i="1"/>
              <a:t>depth in tissue</a:t>
            </a:r>
          </a:p>
        </p:txBody>
      </p:sp>
      <p:sp>
        <p:nvSpPr>
          <p:cNvPr id="121" name="TextBox 6">
            <a:extLst>
              <a:ext uri="{FF2B5EF4-FFF2-40B4-BE49-F238E27FC236}">
                <a16:creationId xmlns:a16="http://schemas.microsoft.com/office/drawing/2014/main" id="{86426120-9D45-9DCA-2C4E-323D43604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770" y="5481113"/>
            <a:ext cx="2611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7030A0"/>
                </a:solidFill>
              </a:rPr>
              <a:t>low (initial) energy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8A14D230-30A6-42CE-6DD1-648072C62F40}"/>
              </a:ext>
            </a:extLst>
          </p:cNvPr>
          <p:cNvCxnSpPr/>
          <p:nvPr/>
        </p:nvCxnSpPr>
        <p:spPr>
          <a:xfrm flipH="1" flipV="1">
            <a:off x="5266182" y="4473050"/>
            <a:ext cx="6350" cy="97155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CA85D893-A148-BC42-2B6E-252A771EB847}"/>
              </a:ext>
            </a:extLst>
          </p:cNvPr>
          <p:cNvCxnSpPr/>
          <p:nvPr/>
        </p:nvCxnSpPr>
        <p:spPr>
          <a:xfrm flipV="1">
            <a:off x="9342882" y="4473050"/>
            <a:ext cx="0" cy="10572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35">
            <a:extLst>
              <a:ext uri="{FF2B5EF4-FFF2-40B4-BE49-F238E27FC236}">
                <a16:creationId xmlns:a16="http://schemas.microsoft.com/office/drawing/2014/main" id="{062A4FBE-92D3-60DA-7C01-D70C36E36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920" y="5471588"/>
            <a:ext cx="2613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0000"/>
                </a:solidFill>
              </a:rPr>
              <a:t>high (initial) energy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4B43B9F-0524-D608-E4BA-918B061F4BA4}"/>
              </a:ext>
            </a:extLst>
          </p:cNvPr>
          <p:cNvGrpSpPr>
            <a:grpSpLocks/>
          </p:cNvGrpSpPr>
          <p:nvPr/>
        </p:nvGrpSpPr>
        <p:grpSpPr bwMode="auto">
          <a:xfrm>
            <a:off x="6894957" y="1448863"/>
            <a:ext cx="1782763" cy="2600325"/>
            <a:chOff x="5724128" y="1556792"/>
            <a:chExt cx="1783384" cy="2600953"/>
          </a:xfrm>
        </p:grpSpPr>
        <p:grpSp>
          <p:nvGrpSpPr>
            <p:cNvPr id="79" name="Group 94">
              <a:extLst>
                <a:ext uri="{FF2B5EF4-FFF2-40B4-BE49-F238E27FC236}">
                  <a16:creationId xmlns:a16="http://schemas.microsoft.com/office/drawing/2014/main" id="{D3AD0093-6DF7-A607-99B7-BDF1C29B2B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5740" y="2069513"/>
              <a:ext cx="1611772" cy="2088232"/>
              <a:chOff x="1835696" y="764704"/>
              <a:chExt cx="1611772" cy="2088232"/>
            </a:xfrm>
          </p:grpSpPr>
          <p:grpSp>
            <p:nvGrpSpPr>
              <p:cNvPr id="81" name="Group 95">
                <a:extLst>
                  <a:ext uri="{FF2B5EF4-FFF2-40B4-BE49-F238E27FC236}">
                    <a16:creationId xmlns:a16="http://schemas.microsoft.com/office/drawing/2014/main" id="{43616D65-538F-D8C1-EBB2-EFAB84CFBD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8297" y="921635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95" name="Straight Arrow Connector 94">
                  <a:extLst>
                    <a:ext uri="{FF2B5EF4-FFF2-40B4-BE49-F238E27FC236}">
                      <a16:creationId xmlns:a16="http://schemas.microsoft.com/office/drawing/2014/main" id="{051C94C5-1941-DADA-8865-F70C399496C1}"/>
                    </a:ext>
                  </a:extLst>
                </p:cNvPr>
                <p:cNvCxnSpPr/>
                <p:nvPr/>
              </p:nvCxnSpPr>
              <p:spPr>
                <a:xfrm>
                  <a:off x="1908236" y="1111396"/>
                  <a:ext cx="1539231" cy="288079"/>
                </a:xfrm>
                <a:prstGeom prst="straightConnector1">
                  <a:avLst/>
                </a:prstGeom>
                <a:ln w="9842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E2C19CBC-24FC-BA75-7A0C-AA7329D63141}"/>
                    </a:ext>
                  </a:extLst>
                </p:cNvPr>
                <p:cNvCxnSpPr/>
                <p:nvPr/>
              </p:nvCxnSpPr>
              <p:spPr>
                <a:xfrm flipH="1" flipV="1">
                  <a:off x="1908236" y="1350371"/>
                  <a:ext cx="1459839" cy="19642"/>
                </a:xfrm>
                <a:prstGeom prst="straightConnector1">
                  <a:avLst/>
                </a:prstGeom>
                <a:ln w="9842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36B353E0-A75C-C66C-2EF0-10E00F60B32A}"/>
                  </a:ext>
                </a:extLst>
              </p:cNvPr>
              <p:cNvCxnSpPr/>
              <p:nvPr/>
            </p:nvCxnSpPr>
            <p:spPr>
              <a:xfrm>
                <a:off x="1835594" y="764869"/>
                <a:ext cx="1611874" cy="4319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32ADF439-519D-D3AE-847F-FCC7DDD954EA}"/>
                  </a:ext>
                </a:extLst>
              </p:cNvPr>
              <p:cNvCxnSpPr/>
              <p:nvPr/>
            </p:nvCxnSpPr>
            <p:spPr>
              <a:xfrm>
                <a:off x="3447468" y="1196773"/>
                <a:ext cx="0" cy="1656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B28C447-4ED5-FBCC-EE34-BC4DCC7CF501}"/>
                  </a:ext>
                </a:extLst>
              </p:cNvPr>
              <p:cNvCxnSpPr/>
              <p:nvPr/>
            </p:nvCxnSpPr>
            <p:spPr>
              <a:xfrm>
                <a:off x="1835594" y="764869"/>
                <a:ext cx="0" cy="1656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258FC4A-DE6F-7D57-CECC-745F17B5B43B}"/>
                  </a:ext>
                </a:extLst>
              </p:cNvPr>
              <p:cNvCxnSpPr/>
              <p:nvPr/>
            </p:nvCxnSpPr>
            <p:spPr>
              <a:xfrm>
                <a:off x="1835594" y="2421032"/>
                <a:ext cx="1611874" cy="4319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100">
                <a:extLst>
                  <a:ext uri="{FF2B5EF4-FFF2-40B4-BE49-F238E27FC236}">
                    <a16:creationId xmlns:a16="http://schemas.microsoft.com/office/drawing/2014/main" id="{F8D7A8BC-FABD-2D2E-3E50-A34DB005DD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26876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93" name="Straight Arrow Connector 92">
                  <a:extLst>
                    <a:ext uri="{FF2B5EF4-FFF2-40B4-BE49-F238E27FC236}">
                      <a16:creationId xmlns:a16="http://schemas.microsoft.com/office/drawing/2014/main" id="{25DE62AE-68CC-38D4-A4DC-C6A223453253}"/>
                    </a:ext>
                  </a:extLst>
                </p:cNvPr>
                <p:cNvCxnSpPr/>
                <p:nvPr/>
              </p:nvCxnSpPr>
              <p:spPr>
                <a:xfrm>
                  <a:off x="1907044" y="1110732"/>
                  <a:ext cx="1540851" cy="288079"/>
                </a:xfrm>
                <a:prstGeom prst="straightConnector1">
                  <a:avLst/>
                </a:prstGeom>
                <a:ln w="9842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3DB530A7-CFDD-2038-C422-C0076AB49CAC}"/>
                    </a:ext>
                  </a:extLst>
                </p:cNvPr>
                <p:cNvCxnSpPr/>
                <p:nvPr/>
              </p:nvCxnSpPr>
              <p:spPr>
                <a:xfrm flipH="1" flipV="1">
                  <a:off x="1907044" y="1349707"/>
                  <a:ext cx="1461460" cy="19642"/>
                </a:xfrm>
                <a:prstGeom prst="straightConnector1">
                  <a:avLst/>
                </a:prstGeom>
                <a:ln w="9842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101">
                <a:extLst>
                  <a:ext uri="{FF2B5EF4-FFF2-40B4-BE49-F238E27FC236}">
                    <a16:creationId xmlns:a16="http://schemas.microsoft.com/office/drawing/2014/main" id="{9A3254B4-3D14-4758-596F-508CA2334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62880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91" name="Straight Arrow Connector 90">
                  <a:extLst>
                    <a:ext uri="{FF2B5EF4-FFF2-40B4-BE49-F238E27FC236}">
                      <a16:creationId xmlns:a16="http://schemas.microsoft.com/office/drawing/2014/main" id="{E275D9E9-8146-7EC3-DC4E-90D61E5B9566}"/>
                    </a:ext>
                  </a:extLst>
                </p:cNvPr>
                <p:cNvCxnSpPr/>
                <p:nvPr/>
              </p:nvCxnSpPr>
              <p:spPr>
                <a:xfrm>
                  <a:off x="1907044" y="1111013"/>
                  <a:ext cx="1540851" cy="288079"/>
                </a:xfrm>
                <a:prstGeom prst="straightConnector1">
                  <a:avLst/>
                </a:prstGeom>
                <a:ln w="9842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>
                  <a:extLst>
                    <a:ext uri="{FF2B5EF4-FFF2-40B4-BE49-F238E27FC236}">
                      <a16:creationId xmlns:a16="http://schemas.microsoft.com/office/drawing/2014/main" id="{307C00CC-8542-F848-432E-C15651A1FFFE}"/>
                    </a:ext>
                  </a:extLst>
                </p:cNvPr>
                <p:cNvCxnSpPr/>
                <p:nvPr/>
              </p:nvCxnSpPr>
              <p:spPr>
                <a:xfrm flipH="1" flipV="1">
                  <a:off x="1907044" y="1349988"/>
                  <a:ext cx="1461460" cy="19642"/>
                </a:xfrm>
                <a:prstGeom prst="straightConnector1">
                  <a:avLst/>
                </a:prstGeom>
                <a:ln w="9842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102">
                <a:extLst>
                  <a:ext uri="{FF2B5EF4-FFF2-40B4-BE49-F238E27FC236}">
                    <a16:creationId xmlns:a16="http://schemas.microsoft.com/office/drawing/2014/main" id="{82CC2E6C-AC42-4246-81AB-9969FB5B09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98884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17D6BE55-AE11-01DC-8CFE-CBF60B6A72CF}"/>
                    </a:ext>
                  </a:extLst>
                </p:cNvPr>
                <p:cNvCxnSpPr/>
                <p:nvPr/>
              </p:nvCxnSpPr>
              <p:spPr>
                <a:xfrm>
                  <a:off x="1907044" y="1111294"/>
                  <a:ext cx="1540851" cy="288079"/>
                </a:xfrm>
                <a:prstGeom prst="straightConnector1">
                  <a:avLst/>
                </a:prstGeom>
                <a:ln w="9842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CE7C1A1A-045D-B5D9-6441-F442001D0D6A}"/>
                    </a:ext>
                  </a:extLst>
                </p:cNvPr>
                <p:cNvCxnSpPr/>
                <p:nvPr/>
              </p:nvCxnSpPr>
              <p:spPr>
                <a:xfrm flipH="1" flipV="1">
                  <a:off x="1907044" y="1350269"/>
                  <a:ext cx="1461460" cy="19642"/>
                </a:xfrm>
                <a:prstGeom prst="straightConnector1">
                  <a:avLst/>
                </a:prstGeom>
                <a:ln w="9842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0" name="TextBox 133">
              <a:extLst>
                <a:ext uri="{FF2B5EF4-FFF2-40B4-BE49-F238E27FC236}">
                  <a16:creationId xmlns:a16="http://schemas.microsoft.com/office/drawing/2014/main" id="{2D9CC8CD-3D8A-05CB-DC3E-29808A21A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4128" y="1556792"/>
              <a:ext cx="1080120" cy="40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rgbClr val="FFC000"/>
                  </a:solidFill>
                </a:rPr>
                <a:t>slice 2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9E271A5-B5F6-E9C6-4A28-00717ABAF2FF}"/>
              </a:ext>
            </a:extLst>
          </p:cNvPr>
          <p:cNvGrpSpPr>
            <a:grpSpLocks/>
          </p:cNvGrpSpPr>
          <p:nvPr/>
        </p:nvGrpSpPr>
        <p:grpSpPr bwMode="auto">
          <a:xfrm>
            <a:off x="5886895" y="1477438"/>
            <a:ext cx="1755775" cy="2571750"/>
            <a:chOff x="4716016" y="1586409"/>
            <a:chExt cx="1755788" cy="2571336"/>
          </a:xfrm>
        </p:grpSpPr>
        <p:grpSp>
          <p:nvGrpSpPr>
            <p:cNvPr id="60" name="Group 60">
              <a:extLst>
                <a:ext uri="{FF2B5EF4-FFF2-40B4-BE49-F238E27FC236}">
                  <a16:creationId xmlns:a16="http://schemas.microsoft.com/office/drawing/2014/main" id="{A0EF111A-56E5-5E08-B56E-AC66D518C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0479" y="2068931"/>
              <a:ext cx="1611325" cy="2088814"/>
              <a:chOff x="1836143" y="764122"/>
              <a:chExt cx="1611325" cy="2088814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48AE825-28FD-B9A7-945D-7FB8793F01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8297" y="921635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id="{FBF0CF2C-30FD-E8AE-6D46-361E93FF4755}"/>
                    </a:ext>
                  </a:extLst>
                </p:cNvPr>
                <p:cNvCxnSpPr/>
                <p:nvPr/>
              </p:nvCxnSpPr>
              <p:spPr>
                <a:xfrm>
                  <a:off x="1936294" y="1110839"/>
                  <a:ext cx="1511173" cy="287964"/>
                </a:xfrm>
                <a:prstGeom prst="straightConnector1">
                  <a:avLst/>
                </a:prstGeom>
                <a:ln w="9842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id="{80BD3568-C568-876F-4544-0F881A91D410}"/>
                    </a:ext>
                  </a:extLst>
                </p:cNvPr>
                <p:cNvCxnSpPr/>
                <p:nvPr/>
              </p:nvCxnSpPr>
              <p:spPr>
                <a:xfrm flipH="1" flipV="1">
                  <a:off x="1936294" y="1349718"/>
                  <a:ext cx="1431807" cy="19634"/>
                </a:xfrm>
                <a:prstGeom prst="straightConnector1">
                  <a:avLst/>
                </a:prstGeom>
                <a:ln w="9842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847A5E4-263A-E57F-A4E2-8F69F68BB84D}"/>
                  </a:ext>
                </a:extLst>
              </p:cNvPr>
              <p:cNvCxnSpPr/>
              <p:nvPr/>
            </p:nvCxnSpPr>
            <p:spPr>
              <a:xfrm>
                <a:off x="3447468" y="1195853"/>
                <a:ext cx="0" cy="1657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4C19108-73F3-2E8B-4C36-380C8E0629EE}"/>
                  </a:ext>
                </a:extLst>
              </p:cNvPr>
              <p:cNvCxnSpPr/>
              <p:nvPr/>
            </p:nvCxnSpPr>
            <p:spPr>
              <a:xfrm>
                <a:off x="1836143" y="764122"/>
                <a:ext cx="0" cy="1657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6BDA17F-9B12-0B86-FF53-4C5A0036E9A5}"/>
                  </a:ext>
                </a:extLst>
              </p:cNvPr>
              <p:cNvCxnSpPr/>
              <p:nvPr/>
            </p:nvCxnSpPr>
            <p:spPr>
              <a:xfrm>
                <a:off x="1836143" y="2421205"/>
                <a:ext cx="1611325" cy="431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2F6E967-9255-6D72-5050-048C2446F6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26876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2103E528-7288-D42B-E171-2756BDC95E85}"/>
                    </a:ext>
                  </a:extLst>
                </p:cNvPr>
                <p:cNvCxnSpPr/>
                <p:nvPr/>
              </p:nvCxnSpPr>
              <p:spPr>
                <a:xfrm>
                  <a:off x="1907580" y="1111170"/>
                  <a:ext cx="1540326" cy="287964"/>
                </a:xfrm>
                <a:prstGeom prst="straightConnector1">
                  <a:avLst/>
                </a:prstGeom>
                <a:ln w="9842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>
                  <a:extLst>
                    <a:ext uri="{FF2B5EF4-FFF2-40B4-BE49-F238E27FC236}">
                      <a16:creationId xmlns:a16="http://schemas.microsoft.com/office/drawing/2014/main" id="{3562A9D7-111A-FB92-6F71-FEDB7E9F44A0}"/>
                    </a:ext>
                  </a:extLst>
                </p:cNvPr>
                <p:cNvCxnSpPr/>
                <p:nvPr/>
              </p:nvCxnSpPr>
              <p:spPr>
                <a:xfrm flipH="1" flipV="1">
                  <a:off x="1907580" y="1350049"/>
                  <a:ext cx="1460962" cy="19634"/>
                </a:xfrm>
                <a:prstGeom prst="straightConnector1">
                  <a:avLst/>
                </a:prstGeom>
                <a:ln w="9842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7296D3A4-4451-1452-E891-1B195E8C2A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62880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A3280C0D-1B68-1652-B4C4-9B3657217B10}"/>
                    </a:ext>
                  </a:extLst>
                </p:cNvPr>
                <p:cNvCxnSpPr/>
                <p:nvPr/>
              </p:nvCxnSpPr>
              <p:spPr>
                <a:xfrm>
                  <a:off x="1907580" y="1111351"/>
                  <a:ext cx="1540326" cy="287964"/>
                </a:xfrm>
                <a:prstGeom prst="straightConnector1">
                  <a:avLst/>
                </a:prstGeom>
                <a:ln w="9842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id="{2D7AFA69-B69A-16B0-0AFB-F816EB478E91}"/>
                    </a:ext>
                  </a:extLst>
                </p:cNvPr>
                <p:cNvCxnSpPr/>
                <p:nvPr/>
              </p:nvCxnSpPr>
              <p:spPr>
                <a:xfrm flipH="1" flipV="1">
                  <a:off x="1907580" y="1350231"/>
                  <a:ext cx="1460962" cy="19634"/>
                </a:xfrm>
                <a:prstGeom prst="straightConnector1">
                  <a:avLst/>
                </a:prstGeom>
                <a:ln w="9842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C84A7C5F-BF29-3607-7C6E-B868EF8062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98884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1A0D91D9-565F-5DD4-88EE-6D199BB8EE70}"/>
                    </a:ext>
                  </a:extLst>
                </p:cNvPr>
                <p:cNvCxnSpPr/>
                <p:nvPr/>
              </p:nvCxnSpPr>
              <p:spPr>
                <a:xfrm>
                  <a:off x="1907580" y="1091899"/>
                  <a:ext cx="1540326" cy="307598"/>
                </a:xfrm>
                <a:prstGeom prst="straightConnector1">
                  <a:avLst/>
                </a:prstGeom>
                <a:ln w="9842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DDE388DB-3E1A-41FD-62BE-229CB13CE506}"/>
                    </a:ext>
                  </a:extLst>
                </p:cNvPr>
                <p:cNvCxnSpPr/>
                <p:nvPr/>
              </p:nvCxnSpPr>
              <p:spPr>
                <a:xfrm flipH="1" flipV="1">
                  <a:off x="1907580" y="1349322"/>
                  <a:ext cx="1460962" cy="19634"/>
                </a:xfrm>
                <a:prstGeom prst="straightConnector1">
                  <a:avLst/>
                </a:prstGeom>
                <a:ln w="9842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A2E4ACC-4F97-3C2D-8B57-DECD34FEC916}"/>
                  </a:ext>
                </a:extLst>
              </p:cNvPr>
              <p:cNvCxnSpPr/>
              <p:nvPr/>
            </p:nvCxnSpPr>
            <p:spPr>
              <a:xfrm>
                <a:off x="1836143" y="764122"/>
                <a:ext cx="1611325" cy="43173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132">
              <a:extLst>
                <a:ext uri="{FF2B5EF4-FFF2-40B4-BE49-F238E27FC236}">
                  <a16:creationId xmlns:a16="http://schemas.microsoft.com/office/drawing/2014/main" id="{B3758F5F-D81D-BC96-2CB3-3FA89DFD6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6016" y="1586409"/>
              <a:ext cx="1177197" cy="400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rgbClr val="00B050"/>
                  </a:solidFill>
                </a:rPr>
                <a:t>slice 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D0CC89-6CC7-9FF7-4A42-12E1A04F2EAC}"/>
              </a:ext>
            </a:extLst>
          </p:cNvPr>
          <p:cNvGrpSpPr>
            <a:grpSpLocks/>
          </p:cNvGrpSpPr>
          <p:nvPr/>
        </p:nvGrpSpPr>
        <p:grpSpPr bwMode="auto">
          <a:xfrm>
            <a:off x="4950270" y="1477438"/>
            <a:ext cx="1855787" cy="2571750"/>
            <a:chOff x="3779912" y="1586409"/>
            <a:chExt cx="1855392" cy="2571336"/>
          </a:xfrm>
        </p:grpSpPr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A7297A52-4F58-101D-1E36-6D8637E3E3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3532" y="2069513"/>
              <a:ext cx="1611772" cy="2088232"/>
              <a:chOff x="1835696" y="764704"/>
              <a:chExt cx="1611772" cy="2088232"/>
            </a:xfrm>
          </p:grpSpPr>
          <p:grpSp>
            <p:nvGrpSpPr>
              <p:cNvPr id="43" name="Group 31">
                <a:extLst>
                  <a:ext uri="{FF2B5EF4-FFF2-40B4-BE49-F238E27FC236}">
                    <a16:creationId xmlns:a16="http://schemas.microsoft.com/office/drawing/2014/main" id="{0B9EAC54-C22F-5F79-F9A2-5711F2069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8297" y="921635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2F9CB903-6434-EB2F-0E84-1A0D981F412D}"/>
                    </a:ext>
                  </a:extLst>
                </p:cNvPr>
                <p:cNvCxnSpPr/>
                <p:nvPr/>
              </p:nvCxnSpPr>
              <p:spPr>
                <a:xfrm>
                  <a:off x="1907480" y="1110839"/>
                  <a:ext cx="1539987" cy="287964"/>
                </a:xfrm>
                <a:prstGeom prst="straightConnector1">
                  <a:avLst/>
                </a:prstGeom>
                <a:ln w="9842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B627527B-6288-0C5E-BAA6-A52E7C240AA3}"/>
                    </a:ext>
                  </a:extLst>
                </p:cNvPr>
                <p:cNvCxnSpPr/>
                <p:nvPr/>
              </p:nvCxnSpPr>
              <p:spPr>
                <a:xfrm flipH="1" flipV="1">
                  <a:off x="1907480" y="1349718"/>
                  <a:ext cx="1460640" cy="19634"/>
                </a:xfrm>
                <a:prstGeom prst="straightConnector1">
                  <a:avLst/>
                </a:prstGeom>
                <a:ln w="9842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13E77EE-D44B-B2DA-D40F-D21F2846AE9A}"/>
                  </a:ext>
                </a:extLst>
              </p:cNvPr>
              <p:cNvCxnSpPr/>
              <p:nvPr/>
            </p:nvCxnSpPr>
            <p:spPr>
              <a:xfrm>
                <a:off x="1834911" y="764122"/>
                <a:ext cx="1612557" cy="431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FC5D0D7-E058-DCE4-0396-7B5421A5D5DC}"/>
                  </a:ext>
                </a:extLst>
              </p:cNvPr>
              <p:cNvCxnSpPr/>
              <p:nvPr/>
            </p:nvCxnSpPr>
            <p:spPr>
              <a:xfrm>
                <a:off x="3447468" y="1195853"/>
                <a:ext cx="0" cy="1657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60AFD37-12CD-9014-AE42-EE978B9AB135}"/>
                  </a:ext>
                </a:extLst>
              </p:cNvPr>
              <p:cNvCxnSpPr/>
              <p:nvPr/>
            </p:nvCxnSpPr>
            <p:spPr>
              <a:xfrm>
                <a:off x="1834911" y="764122"/>
                <a:ext cx="0" cy="165708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5AEAC17-AD03-DB0B-5FB6-3B8E1C0B96B6}"/>
                  </a:ext>
                </a:extLst>
              </p:cNvPr>
              <p:cNvCxnSpPr/>
              <p:nvPr/>
            </p:nvCxnSpPr>
            <p:spPr>
              <a:xfrm>
                <a:off x="1834911" y="2421205"/>
                <a:ext cx="1612557" cy="4317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8">
                <a:extLst>
                  <a:ext uri="{FF2B5EF4-FFF2-40B4-BE49-F238E27FC236}">
                    <a16:creationId xmlns:a16="http://schemas.microsoft.com/office/drawing/2014/main" id="{6778F62E-6E70-19AF-DF98-8D9188E7FA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26876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4E117352-2F07-7018-358E-8E972A9C55B1}"/>
                    </a:ext>
                  </a:extLst>
                </p:cNvPr>
                <p:cNvCxnSpPr/>
                <p:nvPr/>
              </p:nvCxnSpPr>
              <p:spPr>
                <a:xfrm>
                  <a:off x="1878777" y="1111170"/>
                  <a:ext cx="1569136" cy="287964"/>
                </a:xfrm>
                <a:prstGeom prst="straightConnector1">
                  <a:avLst/>
                </a:prstGeom>
                <a:ln w="9842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29B558A1-49B1-C7A6-A943-019AF66CBA4F}"/>
                    </a:ext>
                  </a:extLst>
                </p:cNvPr>
                <p:cNvCxnSpPr/>
                <p:nvPr/>
              </p:nvCxnSpPr>
              <p:spPr>
                <a:xfrm flipH="1" flipV="1">
                  <a:off x="1878777" y="1350049"/>
                  <a:ext cx="1489789" cy="19634"/>
                </a:xfrm>
                <a:prstGeom prst="straightConnector1">
                  <a:avLst/>
                </a:prstGeom>
                <a:ln w="9842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51">
                <a:extLst>
                  <a:ext uri="{FF2B5EF4-FFF2-40B4-BE49-F238E27FC236}">
                    <a16:creationId xmlns:a16="http://schemas.microsoft.com/office/drawing/2014/main" id="{52082D8F-19CD-DA33-607C-44953B2F6D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62880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44DD462F-F70F-32BB-0815-04EE7A027754}"/>
                    </a:ext>
                  </a:extLst>
                </p:cNvPr>
                <p:cNvCxnSpPr/>
                <p:nvPr/>
              </p:nvCxnSpPr>
              <p:spPr>
                <a:xfrm>
                  <a:off x="1878777" y="1111351"/>
                  <a:ext cx="1569136" cy="287964"/>
                </a:xfrm>
                <a:prstGeom prst="straightConnector1">
                  <a:avLst/>
                </a:prstGeom>
                <a:ln w="9842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4734BC81-82E8-7555-82AD-3B8FDDB8E9A1}"/>
                    </a:ext>
                  </a:extLst>
                </p:cNvPr>
                <p:cNvCxnSpPr/>
                <p:nvPr/>
              </p:nvCxnSpPr>
              <p:spPr>
                <a:xfrm flipH="1" flipV="1">
                  <a:off x="1878777" y="1350231"/>
                  <a:ext cx="1489789" cy="19634"/>
                </a:xfrm>
                <a:prstGeom prst="straightConnector1">
                  <a:avLst/>
                </a:prstGeom>
                <a:ln w="9842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54">
                <a:extLst>
                  <a:ext uri="{FF2B5EF4-FFF2-40B4-BE49-F238E27FC236}">
                    <a16:creationId xmlns:a16="http://schemas.microsoft.com/office/drawing/2014/main" id="{6C905F04-1386-1293-DA2A-FD8EE2FE4D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98884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838C811C-C0EC-293D-8D2E-50F0BE32F2A8}"/>
                    </a:ext>
                  </a:extLst>
                </p:cNvPr>
                <p:cNvCxnSpPr/>
                <p:nvPr/>
              </p:nvCxnSpPr>
              <p:spPr>
                <a:xfrm>
                  <a:off x="1878777" y="1091899"/>
                  <a:ext cx="1569136" cy="307598"/>
                </a:xfrm>
                <a:prstGeom prst="straightConnector1">
                  <a:avLst/>
                </a:prstGeom>
                <a:ln w="9842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0A67B8CB-0CB7-8B03-FA75-1D2C41CE96CA}"/>
                    </a:ext>
                  </a:extLst>
                </p:cNvPr>
                <p:cNvCxnSpPr/>
                <p:nvPr/>
              </p:nvCxnSpPr>
              <p:spPr>
                <a:xfrm flipH="1" flipV="1">
                  <a:off x="1878777" y="1349322"/>
                  <a:ext cx="1489789" cy="19634"/>
                </a:xfrm>
                <a:prstGeom prst="straightConnector1">
                  <a:avLst/>
                </a:prstGeom>
                <a:ln w="9842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TextBox 131">
              <a:extLst>
                <a:ext uri="{FF2B5EF4-FFF2-40B4-BE49-F238E27FC236}">
                  <a16:creationId xmlns:a16="http://schemas.microsoft.com/office/drawing/2014/main" id="{46AD2C1F-F26F-CC98-E02E-3EE06A6E5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912" y="1586409"/>
              <a:ext cx="1080120" cy="400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rgbClr val="0070C0"/>
                  </a:solidFill>
                </a:rPr>
                <a:t>slice 4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5C610A-38D6-9652-3F96-7EB0E586C900}"/>
              </a:ext>
            </a:extLst>
          </p:cNvPr>
          <p:cNvGrpSpPr>
            <a:grpSpLocks/>
          </p:cNvGrpSpPr>
          <p:nvPr/>
        </p:nvGrpSpPr>
        <p:grpSpPr bwMode="auto">
          <a:xfrm>
            <a:off x="3870770" y="1477438"/>
            <a:ext cx="1827212" cy="2520950"/>
            <a:chOff x="2699792" y="1586409"/>
            <a:chExt cx="1827796" cy="2520280"/>
          </a:xfrm>
        </p:grpSpPr>
        <p:grpSp>
          <p:nvGrpSpPr>
            <p:cNvPr id="16" name="Group 77">
              <a:extLst>
                <a:ext uri="{FF2B5EF4-FFF2-40B4-BE49-F238E27FC236}">
                  <a16:creationId xmlns:a16="http://schemas.microsoft.com/office/drawing/2014/main" id="{E10ACEF7-9C2C-C8E7-9549-ED7CE7EFB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5816" y="2018457"/>
              <a:ext cx="1611772" cy="2088232"/>
              <a:chOff x="1835696" y="764704"/>
              <a:chExt cx="1611772" cy="2088232"/>
            </a:xfrm>
          </p:grpSpPr>
          <p:grpSp>
            <p:nvGrpSpPr>
              <p:cNvPr id="18" name="Group 78">
                <a:extLst>
                  <a:ext uri="{FF2B5EF4-FFF2-40B4-BE49-F238E27FC236}">
                    <a16:creationId xmlns:a16="http://schemas.microsoft.com/office/drawing/2014/main" id="{007177BB-A671-4685-A521-68E3773CB5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38297" y="921635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131323B7-C8CD-22DB-9A33-4E79F1B93AA4}"/>
                    </a:ext>
                  </a:extLst>
                </p:cNvPr>
                <p:cNvCxnSpPr/>
                <p:nvPr/>
              </p:nvCxnSpPr>
              <p:spPr>
                <a:xfrm>
                  <a:off x="1908280" y="1110977"/>
                  <a:ext cx="1539187" cy="287934"/>
                </a:xfrm>
                <a:prstGeom prst="straightConnector1">
                  <a:avLst/>
                </a:prstGeom>
                <a:ln w="984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DEA6F74A-0BEE-122D-6179-0CEB9F3C9865}"/>
                    </a:ext>
                  </a:extLst>
                </p:cNvPr>
                <p:cNvCxnSpPr/>
                <p:nvPr/>
              </p:nvCxnSpPr>
              <p:spPr>
                <a:xfrm flipH="1" flipV="1">
                  <a:off x="1908280" y="1349832"/>
                  <a:ext cx="1459798" cy="19632"/>
                </a:xfrm>
                <a:prstGeom prst="straightConnector1">
                  <a:avLst/>
                </a:prstGeom>
                <a:ln w="984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3BB5AFC-7CF1-1CC2-EE4F-8967359CF23E}"/>
                  </a:ext>
                </a:extLst>
              </p:cNvPr>
              <p:cNvCxnSpPr/>
              <p:nvPr/>
            </p:nvCxnSpPr>
            <p:spPr>
              <a:xfrm>
                <a:off x="1835641" y="764341"/>
                <a:ext cx="1611827" cy="4316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0C8BDA5-4CF8-498F-9C91-241F825C094E}"/>
                  </a:ext>
                </a:extLst>
              </p:cNvPr>
              <p:cNvCxnSpPr/>
              <p:nvPr/>
            </p:nvCxnSpPr>
            <p:spPr>
              <a:xfrm>
                <a:off x="3447468" y="1196026"/>
                <a:ext cx="0" cy="165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ABD0FFF-C142-3535-C257-10871C62298D}"/>
                  </a:ext>
                </a:extLst>
              </p:cNvPr>
              <p:cNvCxnSpPr/>
              <p:nvPr/>
            </p:nvCxnSpPr>
            <p:spPr>
              <a:xfrm>
                <a:off x="1835641" y="764341"/>
                <a:ext cx="0" cy="16569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AEC7FDB-9EA8-DB47-A95A-A446D3E2412A}"/>
                  </a:ext>
                </a:extLst>
              </p:cNvPr>
              <p:cNvCxnSpPr/>
              <p:nvPr/>
            </p:nvCxnSpPr>
            <p:spPr>
              <a:xfrm>
                <a:off x="1835641" y="2421251"/>
                <a:ext cx="1611827" cy="4316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83">
                <a:extLst>
                  <a:ext uri="{FF2B5EF4-FFF2-40B4-BE49-F238E27FC236}">
                    <a16:creationId xmlns:a16="http://schemas.microsoft.com/office/drawing/2014/main" id="{B3898442-D221-3227-E021-7A1311B87F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26876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222651E3-8AF4-E937-F389-D493C1BB5BF7}"/>
                    </a:ext>
                  </a:extLst>
                </p:cNvPr>
                <p:cNvCxnSpPr/>
                <p:nvPr/>
              </p:nvCxnSpPr>
              <p:spPr>
                <a:xfrm>
                  <a:off x="1907089" y="1111284"/>
                  <a:ext cx="1540808" cy="287934"/>
                </a:xfrm>
                <a:prstGeom prst="straightConnector1">
                  <a:avLst/>
                </a:prstGeom>
                <a:ln w="984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0FE79DD2-66C0-6ACF-2C14-6E652CA84195}"/>
                    </a:ext>
                  </a:extLst>
                </p:cNvPr>
                <p:cNvCxnSpPr/>
                <p:nvPr/>
              </p:nvCxnSpPr>
              <p:spPr>
                <a:xfrm flipH="1" flipV="1">
                  <a:off x="1907089" y="1350138"/>
                  <a:ext cx="1461418" cy="19632"/>
                </a:xfrm>
                <a:prstGeom prst="straightConnector1">
                  <a:avLst/>
                </a:prstGeom>
                <a:ln w="984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84">
                <a:extLst>
                  <a:ext uri="{FF2B5EF4-FFF2-40B4-BE49-F238E27FC236}">
                    <a16:creationId xmlns:a16="http://schemas.microsoft.com/office/drawing/2014/main" id="{E98E4A38-8A22-0245-EB38-02045EC886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62880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9479973F-1345-A94C-1CFB-DDD4D87EC337}"/>
                    </a:ext>
                  </a:extLst>
                </p:cNvPr>
                <p:cNvCxnSpPr/>
                <p:nvPr/>
              </p:nvCxnSpPr>
              <p:spPr>
                <a:xfrm>
                  <a:off x="1907089" y="1111439"/>
                  <a:ext cx="1540808" cy="287934"/>
                </a:xfrm>
                <a:prstGeom prst="straightConnector1">
                  <a:avLst/>
                </a:prstGeom>
                <a:ln w="984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2BE1BE5E-C9E2-B526-DBC7-F9F0045632D3}"/>
                    </a:ext>
                  </a:extLst>
                </p:cNvPr>
                <p:cNvCxnSpPr/>
                <p:nvPr/>
              </p:nvCxnSpPr>
              <p:spPr>
                <a:xfrm flipH="1" flipV="1">
                  <a:off x="1907089" y="1350294"/>
                  <a:ext cx="1461418" cy="19632"/>
                </a:xfrm>
                <a:prstGeom prst="straightConnector1">
                  <a:avLst/>
                </a:prstGeom>
                <a:ln w="984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85">
                <a:extLst>
                  <a:ext uri="{FF2B5EF4-FFF2-40B4-BE49-F238E27FC236}">
                    <a16:creationId xmlns:a16="http://schemas.microsoft.com/office/drawing/2014/main" id="{D9611FAD-BEAD-9636-15EE-74E151DEC4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07704" y="1988840"/>
                <a:ext cx="1509171" cy="419132"/>
                <a:chOff x="1907704" y="1111097"/>
                <a:chExt cx="1539763" cy="288032"/>
              </a:xfrm>
            </p:grpSpPr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C23D405F-B0CD-3DD1-AA10-FF091F40F393}"/>
                    </a:ext>
                  </a:extLst>
                </p:cNvPr>
                <p:cNvCxnSpPr/>
                <p:nvPr/>
              </p:nvCxnSpPr>
              <p:spPr>
                <a:xfrm>
                  <a:off x="1907089" y="1091964"/>
                  <a:ext cx="1540808" cy="307566"/>
                </a:xfrm>
                <a:prstGeom prst="straightConnector1">
                  <a:avLst/>
                </a:prstGeom>
                <a:ln w="984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45B2AF20-D032-DA9A-54FF-D856EBB37BDC}"/>
                    </a:ext>
                  </a:extLst>
                </p:cNvPr>
                <p:cNvCxnSpPr/>
                <p:nvPr/>
              </p:nvCxnSpPr>
              <p:spPr>
                <a:xfrm flipH="1" flipV="1">
                  <a:off x="1907089" y="1349359"/>
                  <a:ext cx="1461418" cy="19632"/>
                </a:xfrm>
                <a:prstGeom prst="straightConnector1">
                  <a:avLst/>
                </a:prstGeom>
                <a:ln w="98425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TextBox 1023">
              <a:extLst>
                <a:ext uri="{FF2B5EF4-FFF2-40B4-BE49-F238E27FC236}">
                  <a16:creationId xmlns:a16="http://schemas.microsoft.com/office/drawing/2014/main" id="{8E7CD9EB-7533-BE01-B4E0-68028F3F9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9792" y="1586409"/>
              <a:ext cx="1080120" cy="400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 dirty="0">
                  <a:solidFill>
                    <a:srgbClr val="7030A0"/>
                  </a:solidFill>
                </a:rPr>
                <a:t>slice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6881" y="6376898"/>
            <a:ext cx="4114800" cy="365125"/>
          </a:xfrm>
        </p:spPr>
        <p:txBody>
          <a:bodyPr/>
          <a:lstStyle/>
          <a:p>
            <a:r>
              <a:rPr lang="it-IT" sz="1800" dirty="0">
                <a:solidFill>
                  <a:schemeClr val="tx1"/>
                </a:solidFill>
              </a:rPr>
              <a:t>mariopietro.carante@unipv.it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23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Vantaggi dell’adroterapia - p</a:t>
            </a:r>
          </a:p>
        </p:txBody>
      </p:sp>
      <p:sp>
        <p:nvSpPr>
          <p:cNvPr id="14" name="Footer Placeholder 1"/>
          <p:cNvSpPr txBox="1">
            <a:spLocks/>
          </p:cNvSpPr>
          <p:nvPr/>
        </p:nvSpPr>
        <p:spPr>
          <a:xfrm>
            <a:off x="4038600" y="63739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solidFill>
                  <a:schemeClr val="tx1"/>
                </a:solidFill>
              </a:rPr>
              <a:t>Vantaggi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1066083"/>
            <a:ext cx="121919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Vantaggio fisico </a:t>
            </a:r>
            <a:r>
              <a:rPr lang="it-IT" sz="2600" dirty="0">
                <a:latin typeface="Californian FB" panose="0207040306080B030204" pitchFamily="18" charset="0"/>
              </a:rPr>
              <a:t>(in particolare dei </a:t>
            </a: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protoni</a:t>
            </a:r>
            <a:r>
              <a:rPr lang="it-IT" sz="2600" dirty="0">
                <a:latin typeface="Californian FB" panose="0207040306080B030204" pitchFamily="18" charset="0"/>
              </a:rPr>
              <a:t>) – </a:t>
            </a: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grande precisione</a:t>
            </a:r>
          </a:p>
          <a:p>
            <a:pPr algn="ctr"/>
            <a:endParaRPr lang="it-IT" sz="2600" dirty="0">
              <a:latin typeface="Californian FB" panose="0207040306080B030204" pitchFamily="18" charset="0"/>
            </a:endParaRPr>
          </a:p>
          <a:p>
            <a:pPr algn="ctr"/>
            <a:r>
              <a:rPr lang="it-IT" sz="2600" dirty="0">
                <a:latin typeface="Californian FB" panose="0207040306080B030204" pitchFamily="18" charset="0"/>
              </a:rPr>
              <a:t>La dose dei protoni crolla a zero appena dopo il SOBP -&gt; OK per tumori posti appena 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prima di organi critici </a:t>
            </a:r>
            <a:r>
              <a:rPr lang="it-IT" sz="2600" dirty="0">
                <a:latin typeface="Californian FB" panose="0207040306080B030204" pitchFamily="18" charset="0"/>
              </a:rPr>
              <a:t>(come la retina nei tumori oculari) e in tutti i casi dove serve 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grande precisione</a:t>
            </a:r>
            <a:r>
              <a:rPr lang="it-IT" sz="2600" dirty="0">
                <a:latin typeface="Californian FB" panose="0207040306080B030204" pitchFamily="18" charset="0"/>
              </a:rPr>
              <a:t>, inclusi i 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tumori pediatrici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115815" y="3028336"/>
            <a:ext cx="10402157" cy="3369389"/>
            <a:chOff x="1042069" y="4223742"/>
            <a:chExt cx="7629525" cy="2624396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69" y="4581129"/>
              <a:ext cx="7629525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843808" y="4223742"/>
              <a:ext cx="5400600" cy="12934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14270" y="6448028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i="1" dirty="0"/>
                <a:t>8 </a:t>
              </a:r>
              <a:r>
                <a:rPr lang="en-GB" sz="2000" i="1" dirty="0" err="1"/>
                <a:t>giugno</a:t>
              </a:r>
              <a:r>
                <a:rPr lang="en-GB" sz="2000" i="1" dirty="0"/>
                <a:t> 2015</a:t>
              </a:r>
            </a:p>
          </p:txBody>
        </p:sp>
      </p:grpSp>
      <p:pic>
        <p:nvPicPr>
          <p:cNvPr id="15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99" y="143396"/>
            <a:ext cx="2014709" cy="10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9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data 1"/>
          <p:cNvSpPr>
            <a:spLocks noGrp="1"/>
          </p:cNvSpPr>
          <p:nvPr>
            <p:ph type="dt" sz="quarter" idx="10"/>
          </p:nvPr>
        </p:nvSpPr>
        <p:spPr>
          <a:xfrm>
            <a:off x="2337619" y="6032162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it-IT"/>
              <a:t>P.Montagna mag 2013</a:t>
            </a:r>
          </a:p>
        </p:txBody>
      </p:sp>
      <p:pic>
        <p:nvPicPr>
          <p:cNvPr id="17" name="Object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701" y="1085513"/>
            <a:ext cx="551497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ccia in giù 1"/>
          <p:cNvSpPr/>
          <p:nvPr/>
        </p:nvSpPr>
        <p:spPr>
          <a:xfrm rot="-3300000">
            <a:off x="2030406" y="1484570"/>
            <a:ext cx="1080120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2"/>
          <p:cNvSpPr txBox="1"/>
          <p:nvPr/>
        </p:nvSpPr>
        <p:spPr>
          <a:xfrm rot="2100000">
            <a:off x="2030405" y="1069838"/>
            <a:ext cx="1080120" cy="46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beam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3488259" y="585955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red = high dose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09619" y="582403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3333FF"/>
                </a:solidFill>
              </a:rPr>
              <a:t>blue = low dose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9743" y="6397725"/>
            <a:ext cx="1018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6881" y="6376898"/>
            <a:ext cx="4114800" cy="365125"/>
          </a:xfrm>
        </p:spPr>
        <p:txBody>
          <a:bodyPr/>
          <a:lstStyle/>
          <a:p>
            <a:r>
              <a:rPr lang="it-IT" sz="1800" dirty="0">
                <a:solidFill>
                  <a:schemeClr val="tx1"/>
                </a:solidFill>
              </a:rPr>
              <a:t>mariopietro.carante@unipv.it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92105" y="6376898"/>
            <a:ext cx="2743200" cy="365125"/>
          </a:xfrm>
        </p:spPr>
        <p:txBody>
          <a:bodyPr/>
          <a:lstStyle/>
          <a:p>
            <a:fld id="{A565690B-B7AC-4EAF-B3A1-B5996B3154B9}" type="slidenum">
              <a:rPr lang="it-IT" sz="1800" smtClean="0">
                <a:solidFill>
                  <a:schemeClr val="tx1"/>
                </a:solidFill>
              </a:rPr>
              <a:t>24</a:t>
            </a:fld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Vantaggi dell’adroterapia - p</a:t>
            </a:r>
          </a:p>
        </p:txBody>
      </p:sp>
      <p:sp>
        <p:nvSpPr>
          <p:cNvPr id="14" name="Footer Placeholder 1"/>
          <p:cNvSpPr txBox="1">
            <a:spLocks/>
          </p:cNvSpPr>
          <p:nvPr/>
        </p:nvSpPr>
        <p:spPr>
          <a:xfrm>
            <a:off x="4038600" y="63739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solidFill>
                  <a:schemeClr val="tx1"/>
                </a:solidFill>
              </a:rPr>
              <a:t>Vantaggi</a:t>
            </a:r>
          </a:p>
        </p:txBody>
      </p:sp>
      <p:pic>
        <p:nvPicPr>
          <p:cNvPr id="16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99" y="143396"/>
            <a:ext cx="2014709" cy="106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57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594770" y="2310939"/>
            <a:ext cx="5234518" cy="4248472"/>
            <a:chOff x="705634" y="2060848"/>
            <a:chExt cx="5234518" cy="42484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2312876"/>
              <a:ext cx="5040560" cy="378042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705634" y="2060848"/>
              <a:ext cx="4298414" cy="4248472"/>
              <a:chOff x="2217802" y="2384884"/>
              <a:chExt cx="4298414" cy="4248472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131840" y="4401108"/>
                <a:ext cx="3096344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211960" y="4437112"/>
                <a:ext cx="0" cy="1584176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228184" y="4401108"/>
                <a:ext cx="0" cy="1518556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5940152" y="6171691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7030A0"/>
                    </a:solidFill>
                  </a:rPr>
                  <a:t>D</a:t>
                </a:r>
                <a:r>
                  <a:rPr lang="en-GB" baseline="-25000" dirty="0">
                    <a:solidFill>
                      <a:srgbClr val="7030A0"/>
                    </a:solidFill>
                  </a:rPr>
                  <a:t>X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923928" y="617169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B050"/>
                    </a:solidFill>
                  </a:rPr>
                  <a:t>D</a:t>
                </a:r>
                <a:r>
                  <a:rPr lang="en-GB" baseline="-25000" dirty="0">
                    <a:solidFill>
                      <a:srgbClr val="00B050"/>
                    </a:solidFill>
                  </a:rPr>
                  <a:t>C</a:t>
                </a:r>
              </a:p>
            </p:txBody>
          </p:sp>
          <p:sp>
            <p:nvSpPr>
              <p:cNvPr id="31" name="CasellaDiTesto 36"/>
              <p:cNvSpPr txBox="1"/>
              <p:nvPr/>
            </p:nvSpPr>
            <p:spPr>
              <a:xfrm rot="16200000">
                <a:off x="419635" y="4183051"/>
                <a:ext cx="399644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dirty="0"/>
                  <a:t>Fraction of surviving cells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018810" y="3051186"/>
              <a:ext cx="12808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7030A0"/>
                  </a:solidFill>
                </a:rPr>
                <a:t>X-rays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07930" y="3140968"/>
              <a:ext cx="1003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B050"/>
                  </a:solidFill>
                </a:rPr>
                <a:t>C ions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139807" y="6042432"/>
            <a:ext cx="329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i="1" dirty="0"/>
              <a:t>Qui, RBE = 3/1 = 3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Vantaggi dell’adroterapia - 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1066083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Vantaggio biologico </a:t>
            </a:r>
            <a:r>
              <a:rPr lang="it-IT" sz="2600" dirty="0">
                <a:latin typeface="Californian FB" panose="0207040306080B030204" pitchFamily="18" charset="0"/>
              </a:rPr>
              <a:t>degli ioni pesanti, come </a:t>
            </a: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C</a:t>
            </a:r>
            <a:r>
              <a:rPr lang="it-IT" sz="2600" dirty="0">
                <a:latin typeface="Californian FB" panose="0207040306080B030204" pitchFamily="18" charset="0"/>
              </a:rPr>
              <a:t> – </a:t>
            </a: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maggiore efficacia</a:t>
            </a:r>
          </a:p>
          <a:p>
            <a:pPr algn="ctr"/>
            <a:endParaRPr lang="it-IT" sz="2600" dirty="0">
              <a:latin typeface="Californian FB" panose="0207040306080B030204" pitchFamily="18" charset="0"/>
            </a:endParaRPr>
          </a:p>
          <a:p>
            <a:pPr algn="ctr"/>
            <a:r>
              <a:rPr lang="it-IT" sz="2600" dirty="0">
                <a:latin typeface="Californian FB" panose="0207040306080B030204" pitchFamily="18" charset="0"/>
              </a:rPr>
              <a:t>Gli ioni pesanti hanno un 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RBE maggiore </a:t>
            </a:r>
            <a:r>
              <a:rPr lang="it-IT" sz="2600" dirty="0">
                <a:latin typeface="Californian FB" panose="0207040306080B030204" pitchFamily="18" charset="0"/>
              </a:rPr>
              <a:t>rispetto a fotoni e protoni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45E13-AE07-2E61-2755-6B1EDBE9671B}"/>
              </a:ext>
            </a:extLst>
          </p:cNvPr>
          <p:cNvSpPr txBox="1"/>
          <p:nvPr/>
        </p:nvSpPr>
        <p:spPr>
          <a:xfrm>
            <a:off x="229613" y="2872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Relative Biological Effectiveness:</a:t>
            </a:r>
            <a:endParaRPr lang="en-GB" sz="2000" dirty="0">
              <a:solidFill>
                <a:srgbClr val="00B0F0"/>
              </a:solidFill>
            </a:endParaRPr>
          </a:p>
          <a:p>
            <a:pPr algn="just"/>
            <a:endParaRPr lang="en-GB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1893E7-3BAF-37D4-8066-7DEFF29BBEBA}"/>
              </a:ext>
            </a:extLst>
          </p:cNvPr>
          <p:cNvGrpSpPr/>
          <p:nvPr/>
        </p:nvGrpSpPr>
        <p:grpSpPr>
          <a:xfrm>
            <a:off x="644960" y="3315825"/>
            <a:ext cx="5336132" cy="962673"/>
            <a:chOff x="2588802" y="1518173"/>
            <a:chExt cx="5336132" cy="96267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B3CB67-FBA0-7632-65F2-60ADA86318A8}"/>
                </a:ext>
              </a:extLst>
            </p:cNvPr>
            <p:cNvSpPr txBox="1"/>
            <p:nvPr/>
          </p:nvSpPr>
          <p:spPr>
            <a:xfrm>
              <a:off x="3784601" y="1518173"/>
              <a:ext cx="632738" cy="473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  <a:r>
                <a:rPr lang="en-GB" baseline="-25000" dirty="0"/>
                <a:t>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877C85-BC3B-ED5B-F0B7-DBE7063CE16C}"/>
                </a:ext>
              </a:extLst>
            </p:cNvPr>
            <p:cNvSpPr txBox="1"/>
            <p:nvPr/>
          </p:nvSpPr>
          <p:spPr>
            <a:xfrm>
              <a:off x="3791303" y="2019181"/>
              <a:ext cx="716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  <a:r>
                <a:rPr lang="en-GB" baseline="-25000" dirty="0"/>
                <a:t>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3127E9-AA0F-F603-48BA-4B7DD96016F3}"/>
                </a:ext>
              </a:extLst>
            </p:cNvPr>
            <p:cNvSpPr txBox="1"/>
            <p:nvPr/>
          </p:nvSpPr>
          <p:spPr>
            <a:xfrm>
              <a:off x="2588802" y="1776275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RBE =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0FCC008-F4EC-D2DB-8E71-5D52B620B85E}"/>
                </a:ext>
              </a:extLst>
            </p:cNvPr>
            <p:cNvCxnSpPr/>
            <p:nvPr/>
          </p:nvCxnSpPr>
          <p:spPr>
            <a:xfrm>
              <a:off x="3707904" y="2007107"/>
              <a:ext cx="7560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535160-D7A1-A8BC-EEB3-A43EF6484F92}"/>
                </a:ext>
              </a:extLst>
            </p:cNvPr>
            <p:cNvSpPr txBox="1"/>
            <p:nvPr/>
          </p:nvSpPr>
          <p:spPr>
            <a:xfrm>
              <a:off x="4742294" y="1755042"/>
              <a:ext cx="3182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b="1" i="1" u="sng" dirty="0">
                  <a:solidFill>
                    <a:srgbClr val="FF0000"/>
                  </a:solidFill>
                </a:rPr>
                <a:t>a </a:t>
              </a:r>
              <a:r>
                <a:rPr lang="en-GB" sz="1800" b="1" i="1" u="sng" dirty="0" err="1">
                  <a:solidFill>
                    <a:srgbClr val="FF0000"/>
                  </a:solidFill>
                </a:rPr>
                <a:t>parità</a:t>
              </a:r>
              <a:r>
                <a:rPr lang="en-GB" sz="1800" b="1" i="1" u="sng" dirty="0">
                  <a:solidFill>
                    <a:srgbClr val="FF0000"/>
                  </a:solidFill>
                </a:rPr>
                <a:t> di </a:t>
              </a:r>
              <a:r>
                <a:rPr lang="en-GB" sz="1800" b="1" i="1" u="sng" dirty="0" err="1">
                  <a:solidFill>
                    <a:srgbClr val="FF0000"/>
                  </a:solidFill>
                </a:rPr>
                <a:t>effetto</a:t>
              </a:r>
              <a:r>
                <a:rPr lang="en-GB" sz="1800" b="1" i="1" u="sng" dirty="0">
                  <a:solidFill>
                    <a:srgbClr val="FF0000"/>
                  </a:solidFill>
                </a:rPr>
                <a:t> </a:t>
              </a:r>
              <a:r>
                <a:rPr lang="en-GB" sz="1800" b="1" i="1" u="sng" dirty="0" err="1">
                  <a:solidFill>
                    <a:srgbClr val="FF0000"/>
                  </a:solidFill>
                </a:rPr>
                <a:t>biologico</a:t>
              </a:r>
              <a:endParaRPr lang="en-GB" sz="1800" b="1" i="1" u="sng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468C9B9-5762-83E5-EEA7-3DF7F039E15C}"/>
              </a:ext>
            </a:extLst>
          </p:cNvPr>
          <p:cNvSpPr/>
          <p:nvPr/>
        </p:nvSpPr>
        <p:spPr>
          <a:xfrm>
            <a:off x="329240" y="3298110"/>
            <a:ext cx="5904656" cy="973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230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Vantaggi dell’adroterapia - C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126934" y="2997682"/>
            <a:ext cx="3573492" cy="2865884"/>
            <a:chOff x="5354992" y="3789040"/>
            <a:chExt cx="3573492" cy="2865884"/>
          </a:xfrm>
        </p:grpSpPr>
        <p:pic>
          <p:nvPicPr>
            <p:cNvPr id="28" name="Immagine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5659" y="3789040"/>
              <a:ext cx="1369457" cy="2865884"/>
            </a:xfrm>
            <a:prstGeom prst="rect">
              <a:avLst/>
            </a:prstGeom>
          </p:spPr>
        </p:pic>
        <p:sp>
          <p:nvSpPr>
            <p:cNvPr id="29" name="Esplosione 1 10"/>
            <p:cNvSpPr/>
            <p:nvPr/>
          </p:nvSpPr>
          <p:spPr>
            <a:xfrm>
              <a:off x="7162064" y="4069387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Esplosione 1 13"/>
            <p:cNvSpPr/>
            <p:nvPr/>
          </p:nvSpPr>
          <p:spPr>
            <a:xfrm>
              <a:off x="8211100" y="4556293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Esplosione 1 14"/>
            <p:cNvSpPr/>
            <p:nvPr/>
          </p:nvSpPr>
          <p:spPr>
            <a:xfrm>
              <a:off x="7303293" y="5549577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Esplosione 1 15"/>
            <p:cNvSpPr/>
            <p:nvPr/>
          </p:nvSpPr>
          <p:spPr>
            <a:xfrm>
              <a:off x="7455693" y="5701977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Esplosione 1 16"/>
            <p:cNvSpPr/>
            <p:nvPr/>
          </p:nvSpPr>
          <p:spPr>
            <a:xfrm>
              <a:off x="7551702" y="5452809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Esplosione 1 17"/>
            <p:cNvSpPr/>
            <p:nvPr/>
          </p:nvSpPr>
          <p:spPr>
            <a:xfrm>
              <a:off x="7704102" y="5605209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Esplosione 1 18"/>
            <p:cNvSpPr/>
            <p:nvPr/>
          </p:nvSpPr>
          <p:spPr>
            <a:xfrm>
              <a:off x="7904508" y="5523279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Esplosione 1 19"/>
            <p:cNvSpPr/>
            <p:nvPr/>
          </p:nvSpPr>
          <p:spPr>
            <a:xfrm>
              <a:off x="8057804" y="5667295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Esplosione 1 20"/>
            <p:cNvSpPr/>
            <p:nvPr/>
          </p:nvSpPr>
          <p:spPr>
            <a:xfrm>
              <a:off x="8225365" y="5509567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Esplosione 1 21"/>
            <p:cNvSpPr/>
            <p:nvPr/>
          </p:nvSpPr>
          <p:spPr>
            <a:xfrm>
              <a:off x="8377765" y="5661967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Esplosione 1 22"/>
            <p:cNvSpPr/>
            <p:nvPr/>
          </p:nvSpPr>
          <p:spPr>
            <a:xfrm>
              <a:off x="7090056" y="5632623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Esplosione 1 23"/>
            <p:cNvSpPr/>
            <p:nvPr/>
          </p:nvSpPr>
          <p:spPr>
            <a:xfrm>
              <a:off x="8784468" y="4213403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Esplosione 1 25"/>
            <p:cNvSpPr/>
            <p:nvPr/>
          </p:nvSpPr>
          <p:spPr>
            <a:xfrm>
              <a:off x="6886267" y="5632623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Esplosione 1 26"/>
            <p:cNvSpPr/>
            <p:nvPr/>
          </p:nvSpPr>
          <p:spPr>
            <a:xfrm>
              <a:off x="6774086" y="5464973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Esplosione 1 27"/>
            <p:cNvSpPr/>
            <p:nvPr/>
          </p:nvSpPr>
          <p:spPr>
            <a:xfrm>
              <a:off x="6636465" y="5677217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Esplosione 1 28"/>
            <p:cNvSpPr/>
            <p:nvPr/>
          </p:nvSpPr>
          <p:spPr>
            <a:xfrm>
              <a:off x="8626052" y="5677217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Esplosione 1 29"/>
            <p:cNvSpPr/>
            <p:nvPr/>
          </p:nvSpPr>
          <p:spPr>
            <a:xfrm>
              <a:off x="8699256" y="5479077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Esplosione 1 30"/>
            <p:cNvSpPr/>
            <p:nvPr/>
          </p:nvSpPr>
          <p:spPr>
            <a:xfrm>
              <a:off x="6559952" y="4437811"/>
              <a:ext cx="144016" cy="144016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CasellaDiTesto 31"/>
            <p:cNvSpPr txBox="1"/>
            <p:nvPr/>
          </p:nvSpPr>
          <p:spPr>
            <a:xfrm>
              <a:off x="5354992" y="4237756"/>
              <a:ext cx="1106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it-IT" sz="2000" b="1" i="1" dirty="0"/>
                <a:t>X,</a:t>
              </a:r>
              <a:r>
                <a:rPr lang="it-IT" altLang="it-IT" sz="2000" b="1" i="1" dirty="0">
                  <a:sym typeface="Symbol" panose="05050102010706020507" pitchFamily="18" charset="2"/>
                </a:rPr>
                <a:t>,</a:t>
              </a:r>
              <a:r>
                <a:rPr lang="it-IT" altLang="it-IT" sz="2000" b="1" i="1" dirty="0"/>
                <a:t> p</a:t>
              </a:r>
              <a:endParaRPr lang="it-IT" altLang="it-IT" sz="2000" b="1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0" name="CasellaDiTesto 32"/>
            <p:cNvSpPr txBox="1"/>
            <p:nvPr/>
          </p:nvSpPr>
          <p:spPr>
            <a:xfrm>
              <a:off x="5354992" y="5477162"/>
              <a:ext cx="11061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it-IT" sz="2000" b="1" i="1" dirty="0"/>
                <a:t>C, He…</a:t>
              </a:r>
              <a:endParaRPr lang="it-IT" altLang="it-IT" sz="2000" b="1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044565" y="2353132"/>
            <a:ext cx="549850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ym typeface="Symbol"/>
              </a:rPr>
              <a:t>Ioni</a:t>
            </a:r>
            <a:r>
              <a:rPr lang="en-GB" sz="3200" dirty="0">
                <a:sym typeface="Symbol"/>
              </a:rPr>
              <a:t> </a:t>
            </a:r>
            <a:r>
              <a:rPr lang="en-GB" sz="3200" dirty="0" err="1">
                <a:sym typeface="Symbol"/>
              </a:rPr>
              <a:t>pesanti</a:t>
            </a:r>
            <a:endParaRPr lang="en-GB" sz="3200" dirty="0">
              <a:sym typeface="Symbol"/>
            </a:endParaRPr>
          </a:p>
          <a:p>
            <a:pPr algn="ctr"/>
            <a:endParaRPr lang="en-GB" dirty="0">
              <a:sym typeface="Symbol"/>
            </a:endParaRPr>
          </a:p>
          <a:p>
            <a:pPr algn="ctr"/>
            <a:endParaRPr lang="en-GB" dirty="0">
              <a:sym typeface="Symbol"/>
            </a:endParaRPr>
          </a:p>
          <a:p>
            <a:pPr algn="ctr"/>
            <a:endParaRPr lang="en-GB" dirty="0">
              <a:sym typeface="Symbol"/>
            </a:endParaRPr>
          </a:p>
          <a:p>
            <a:pPr algn="ctr"/>
            <a:r>
              <a:rPr lang="en-GB" sz="3200" dirty="0" err="1">
                <a:sym typeface="Symbol"/>
              </a:rPr>
              <a:t>Danno</a:t>
            </a:r>
            <a:r>
              <a:rPr lang="en-GB" sz="3200" dirty="0">
                <a:sym typeface="Symbol"/>
              </a:rPr>
              <a:t> al DNA </a:t>
            </a:r>
            <a:r>
              <a:rPr lang="en-GB" sz="3200" dirty="0" err="1">
                <a:sym typeface="Symbol"/>
              </a:rPr>
              <a:t>più</a:t>
            </a:r>
            <a:r>
              <a:rPr lang="en-GB" sz="3200" dirty="0">
                <a:sym typeface="Symbol"/>
              </a:rPr>
              <a:t> </a:t>
            </a:r>
            <a:r>
              <a:rPr lang="en-GB" sz="3200" dirty="0" err="1">
                <a:sym typeface="Symbol"/>
              </a:rPr>
              <a:t>complesso</a:t>
            </a:r>
            <a:endParaRPr lang="en-GB" sz="3200" dirty="0">
              <a:sym typeface="Symbol"/>
            </a:endParaRPr>
          </a:p>
          <a:p>
            <a:pPr algn="ctr"/>
            <a:endParaRPr lang="en-GB" dirty="0">
              <a:sym typeface="Symbol"/>
            </a:endParaRPr>
          </a:p>
          <a:p>
            <a:pPr algn="ctr"/>
            <a:endParaRPr lang="en-GB" dirty="0">
              <a:sym typeface="Symbol"/>
            </a:endParaRPr>
          </a:p>
          <a:p>
            <a:pPr algn="ctr"/>
            <a:endParaRPr lang="en-GB" dirty="0">
              <a:sym typeface="Symbol"/>
            </a:endParaRPr>
          </a:p>
          <a:p>
            <a:pPr algn="ctr"/>
            <a:r>
              <a:rPr lang="en-GB" sz="3600" dirty="0" err="1">
                <a:sym typeface="Symbol"/>
              </a:rPr>
              <a:t>Morte</a:t>
            </a:r>
            <a:r>
              <a:rPr lang="en-GB" sz="3600" dirty="0">
                <a:sym typeface="Symbol"/>
              </a:rPr>
              <a:t> </a:t>
            </a:r>
            <a:r>
              <a:rPr lang="en-GB" sz="3600" dirty="0" err="1">
                <a:sym typeface="Symbol"/>
              </a:rPr>
              <a:t>cellulare</a:t>
            </a:r>
            <a:r>
              <a:rPr lang="en-GB" sz="3600" dirty="0">
                <a:sym typeface="Symbol"/>
              </a:rPr>
              <a:t> </a:t>
            </a:r>
            <a:r>
              <a:rPr lang="en-GB" sz="3600" dirty="0" err="1">
                <a:sym typeface="Symbol"/>
              </a:rPr>
              <a:t>più</a:t>
            </a:r>
            <a:r>
              <a:rPr lang="en-GB" sz="3600" dirty="0">
                <a:sym typeface="Symbol"/>
              </a:rPr>
              <a:t> </a:t>
            </a:r>
            <a:r>
              <a:rPr lang="en-GB" sz="3600" dirty="0" err="1">
                <a:sym typeface="Symbol"/>
              </a:rPr>
              <a:t>probabile</a:t>
            </a:r>
            <a:endParaRPr lang="en-GB" sz="3600" dirty="0"/>
          </a:p>
        </p:txBody>
      </p:sp>
      <p:sp>
        <p:nvSpPr>
          <p:cNvPr id="52" name="Down Arrow 51"/>
          <p:cNvSpPr/>
          <p:nvPr/>
        </p:nvSpPr>
        <p:spPr>
          <a:xfrm>
            <a:off x="8577793" y="3093556"/>
            <a:ext cx="432048" cy="521673"/>
          </a:xfrm>
          <a:prstGeom prst="down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Down Arrow 52"/>
          <p:cNvSpPr/>
          <p:nvPr/>
        </p:nvSpPr>
        <p:spPr>
          <a:xfrm>
            <a:off x="8577793" y="4424967"/>
            <a:ext cx="432048" cy="521673"/>
          </a:xfrm>
          <a:prstGeom prst="downArrow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30,450 Foto Why, Immagini e Vettoriali">
            <a:extLst>
              <a:ext uri="{FF2B5EF4-FFF2-40B4-BE49-F238E27FC236}">
                <a16:creationId xmlns:a16="http://schemas.microsoft.com/office/drawing/2014/main" id="{4DA759F6-7748-2A23-721B-C21B2E705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2" y="1014138"/>
            <a:ext cx="2886406" cy="216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40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86453-E767-5F7B-C2BA-447257114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2D61AEF7-C290-8E49-F4AC-7D24882E1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154" y="6352272"/>
            <a:ext cx="80648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dirty="0"/>
              <a:t>image kindly provided by Marco Durante, GSI, Darmstadt, Germany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21FF3A6C-D245-472E-3430-F7FA4BE6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76" y="3678936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800"/>
          </a:p>
        </p:txBody>
      </p:sp>
      <p:pic>
        <p:nvPicPr>
          <p:cNvPr id="6" name="Picture 8" descr="fe">
            <a:extLst>
              <a:ext uri="{FF2B5EF4-FFF2-40B4-BE49-F238E27FC236}">
                <a16:creationId xmlns:a16="http://schemas.microsoft.com/office/drawing/2014/main" id="{B18502CA-8AE6-EA68-8F37-DC657147DA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41" y="422342"/>
            <a:ext cx="6529687" cy="576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35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Vantaggi dell’adroterapia - 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1209869"/>
            <a:ext cx="12196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latin typeface="Californian FB" panose="0207040306080B030204" pitchFamily="18" charset="0"/>
              </a:rPr>
              <a:t>Quindi gli ioni carbonio fanno più danno al tumore (a parità di danno ai tessuti sani) </a:t>
            </a:r>
          </a:p>
          <a:p>
            <a:pPr algn="ctr"/>
            <a:r>
              <a:rPr lang="it-IT" sz="2600" dirty="0">
                <a:latin typeface="Californian FB" panose="0207040306080B030204" pitchFamily="18" charset="0"/>
              </a:rPr>
              <a:t>=&gt; adatti per i 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tumori radio-resistenti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8446" y="2249263"/>
            <a:ext cx="8607762" cy="37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7053309" y="594128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dirty="0"/>
              <a:t>La </a:t>
            </a:r>
            <a:r>
              <a:rPr lang="en-GB" sz="1800" i="1" dirty="0" err="1"/>
              <a:t>Provincia</a:t>
            </a:r>
            <a:r>
              <a:rPr lang="en-GB" sz="1800" i="1" dirty="0"/>
              <a:t> Pavese, 24/09/2014</a:t>
            </a:r>
          </a:p>
        </p:txBody>
      </p:sp>
    </p:spTree>
    <p:extLst>
      <p:ext uri="{BB962C8B-B14F-4D97-AF65-F5344CB8AC3E}">
        <p14:creationId xmlns:p14="http://schemas.microsoft.com/office/powerpoint/2010/main" val="2306548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98" y="313958"/>
            <a:ext cx="654685" cy="6546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Ottimizzazione biologica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027" y="2833570"/>
            <a:ext cx="6373954" cy="39580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29407" y="265505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7030A0"/>
                </a:solidFill>
              </a:rPr>
              <a:t>Gy</a:t>
            </a:r>
            <a:r>
              <a:rPr lang="en-GB" sz="2400" dirty="0" err="1">
                <a:solidFill>
                  <a:srgbClr val="7030A0"/>
                </a:solidFill>
                <a:sym typeface="Symbol" panose="05050102010706020507" pitchFamily="18" charset="2"/>
              </a:rPr>
              <a:t>RBE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7680" y="502264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C00000"/>
                </a:solidFill>
              </a:rPr>
              <a:t>Gy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15" name="Picture 2" descr="Risultati immagini per medic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1" b="23747"/>
          <a:stretch/>
        </p:blipFill>
        <p:spPr bwMode="auto">
          <a:xfrm>
            <a:off x="4603211" y="2652593"/>
            <a:ext cx="792088" cy="7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magine correl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668" y="5065149"/>
            <a:ext cx="686823" cy="74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1066083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L’RBE degli ioni pesanti non è costante, ma cresce con la profondità. </a:t>
            </a:r>
            <a:r>
              <a:rPr lang="en-GB" sz="2800" i="1" dirty="0" err="1">
                <a:sym typeface="Symbol" panose="05050102010706020507" pitchFamily="18" charset="2"/>
              </a:rPr>
              <a:t>questa</a:t>
            </a:r>
            <a:r>
              <a:rPr lang="en-GB" sz="2800" i="1" dirty="0">
                <a:sym typeface="Symbol" panose="05050102010706020507" pitchFamily="18" charset="2"/>
              </a:rPr>
              <a:t> </a:t>
            </a:r>
            <a:r>
              <a:rPr lang="en-GB" sz="2800" i="1" dirty="0" err="1">
                <a:sym typeface="Symbol" panose="05050102010706020507" pitchFamily="18" charset="2"/>
              </a:rPr>
              <a:t>variazione</a:t>
            </a:r>
            <a:r>
              <a:rPr lang="en-GB" sz="2800" i="1" dirty="0">
                <a:sym typeface="Symbol" panose="05050102010706020507" pitchFamily="18" charset="2"/>
              </a:rPr>
              <a:t> </a:t>
            </a:r>
            <a:r>
              <a:rPr lang="en-GB" sz="2800" i="1" dirty="0" err="1">
                <a:sym typeface="Symbol" panose="05050102010706020507" pitchFamily="18" charset="2"/>
              </a:rPr>
              <a:t>va</a:t>
            </a:r>
            <a:r>
              <a:rPr lang="en-GB" sz="2800" i="1" dirty="0">
                <a:sym typeface="Symbol" panose="05050102010706020507" pitchFamily="18" charset="2"/>
              </a:rPr>
              <a:t> </a:t>
            </a:r>
            <a:r>
              <a:rPr lang="en-GB" sz="2800" i="1" dirty="0" err="1">
                <a:sym typeface="Symbol" panose="05050102010706020507" pitchFamily="18" charset="2"/>
              </a:rPr>
              <a:t>misurata</a:t>
            </a:r>
            <a:r>
              <a:rPr lang="en-GB" sz="2800" i="1" dirty="0">
                <a:sym typeface="Symbol" panose="05050102010706020507" pitchFamily="18" charset="2"/>
              </a:rPr>
              <a:t>/</a:t>
            </a:r>
            <a:r>
              <a:rPr lang="en-GB" sz="2800" i="1" dirty="0" err="1">
                <a:sym typeface="Symbol" panose="05050102010706020507" pitchFamily="18" charset="2"/>
              </a:rPr>
              <a:t>calcolata</a:t>
            </a:r>
            <a:r>
              <a:rPr lang="en-GB" sz="2800" i="1" dirty="0">
                <a:sym typeface="Symbol" panose="05050102010706020507" pitchFamily="18" charset="2"/>
              </a:rPr>
              <a:t> (con </a:t>
            </a:r>
            <a:r>
              <a:rPr lang="en-GB" sz="2800" i="1" dirty="0" err="1">
                <a:sym typeface="Symbol" panose="05050102010706020507" pitchFamily="18" charset="2"/>
              </a:rPr>
              <a:t>precisione</a:t>
            </a:r>
            <a:r>
              <a:rPr lang="en-GB" sz="2800" i="1" dirty="0">
                <a:sym typeface="Symbol" panose="05050102010706020507" pitchFamily="18" charset="2"/>
              </a:rPr>
              <a:t> </a:t>
            </a:r>
            <a:r>
              <a:rPr lang="en-GB" sz="2800" i="1" dirty="0" err="1">
                <a:sym typeface="Symbol" panose="05050102010706020507" pitchFamily="18" charset="2"/>
              </a:rPr>
              <a:t>millimetrica</a:t>
            </a:r>
            <a:r>
              <a:rPr lang="en-GB" sz="2800" i="1" dirty="0">
                <a:sym typeface="Symbol" panose="05050102010706020507" pitchFamily="18" charset="2"/>
              </a:rPr>
              <a:t>!) per </a:t>
            </a:r>
            <a:r>
              <a:rPr lang="en-GB" sz="2800" i="1" dirty="0" err="1">
                <a:sym typeface="Symbol" panose="05050102010706020507" pitchFamily="18" charset="2"/>
              </a:rPr>
              <a:t>poter</a:t>
            </a:r>
            <a:r>
              <a:rPr lang="en-GB" sz="2800" i="1" dirty="0">
                <a:sym typeface="Symbol" panose="05050102010706020507" pitchFamily="18" charset="2"/>
              </a:rPr>
              <a:t> </a:t>
            </a:r>
            <a:r>
              <a:rPr lang="en-GB" sz="2800" i="1" dirty="0" err="1">
                <a:sym typeface="Symbol" panose="05050102010706020507" pitchFamily="18" charset="2"/>
              </a:rPr>
              <a:t>raggiungere</a:t>
            </a:r>
            <a:r>
              <a:rPr lang="en-GB" sz="2800" i="1" dirty="0">
                <a:sym typeface="Symbol" panose="05050102010706020507" pitchFamily="18" charset="2"/>
              </a:rPr>
              <a:t> lo </a:t>
            </a:r>
            <a:r>
              <a:rPr lang="en-GB" sz="2800" i="1" dirty="0" err="1">
                <a:sym typeface="Symbol" panose="05050102010706020507" pitchFamily="18" charset="2"/>
              </a:rPr>
              <a:t>scopo</a:t>
            </a:r>
            <a:r>
              <a:rPr lang="en-GB" sz="2800" i="1" dirty="0">
                <a:sym typeface="Symbol" panose="05050102010706020507" pitchFamily="18" charset="2"/>
              </a:rPr>
              <a:t>, </a:t>
            </a:r>
            <a:r>
              <a:rPr lang="en-GB" sz="2800" i="1" dirty="0" err="1">
                <a:sym typeface="Symbol" panose="05050102010706020507" pitchFamily="18" charset="2"/>
              </a:rPr>
              <a:t>cioè</a:t>
            </a:r>
            <a:r>
              <a:rPr lang="en-GB" sz="2800" i="1" dirty="0">
                <a:sym typeface="Symbol" panose="05050102010706020507" pitchFamily="18" charset="2"/>
              </a:rPr>
              <a:t> </a:t>
            </a:r>
            <a:r>
              <a:rPr lang="en-GB" sz="2800" i="1" dirty="0" err="1">
                <a:sym typeface="Symbol" panose="05050102010706020507" pitchFamily="18" charset="2"/>
              </a:rPr>
              <a:t>mantenere</a:t>
            </a:r>
            <a:r>
              <a:rPr lang="en-GB" sz="2800" i="1" dirty="0">
                <a:sym typeface="Symbol" panose="05050102010706020507" pitchFamily="18" charset="2"/>
              </a:rPr>
              <a:t> </a:t>
            </a:r>
            <a:r>
              <a:rPr lang="en-GB" sz="2800" i="1" dirty="0" err="1">
                <a:sym typeface="Symbol" panose="05050102010706020507" pitchFamily="18" charset="2"/>
              </a:rPr>
              <a:t>costante</a:t>
            </a:r>
            <a:r>
              <a:rPr lang="en-GB" sz="2800" i="1" dirty="0">
                <a:sym typeface="Symbol" panose="05050102010706020507" pitchFamily="18" charset="2"/>
              </a:rPr>
              <a:t> il </a:t>
            </a:r>
            <a:r>
              <a:rPr lang="en-GB" sz="2800" i="1" dirty="0" err="1">
                <a:sym typeface="Symbol" panose="05050102010706020507" pitchFamily="18" charset="2"/>
              </a:rPr>
              <a:t>prodotto</a:t>
            </a:r>
            <a:r>
              <a:rPr lang="en-GB" sz="2800" i="1" dirty="0">
                <a:sym typeface="Symbol" panose="05050102010706020507" pitchFamily="18" charset="2"/>
              </a:rPr>
              <a:t> </a:t>
            </a:r>
            <a:r>
              <a:rPr lang="en-GB" sz="2800" i="1" dirty="0" err="1">
                <a:sym typeface="Symbol" panose="05050102010706020507" pitchFamily="18" charset="2"/>
              </a:rPr>
              <a:t>GyRBE</a:t>
            </a: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C1EF6-9FF6-CE6A-7088-A471626837CC}"/>
              </a:ext>
            </a:extLst>
          </p:cNvPr>
          <p:cNvSpPr txBox="1"/>
          <p:nvPr/>
        </p:nvSpPr>
        <p:spPr>
          <a:xfrm>
            <a:off x="9893808" y="3776472"/>
            <a:ext cx="1929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Esistono modelli per calcolare l’RBE: oggi userete il LEM (Local </a:t>
            </a:r>
            <a:r>
              <a:rPr lang="it-IT" dirty="0" err="1"/>
              <a:t>Effect</a:t>
            </a:r>
            <a:r>
              <a:rPr lang="it-IT" dirty="0"/>
              <a:t> Model)</a:t>
            </a:r>
          </a:p>
        </p:txBody>
      </p:sp>
    </p:spTree>
    <p:extLst>
      <p:ext uri="{BB962C8B-B14F-4D97-AF65-F5344CB8AC3E}">
        <p14:creationId xmlns:p14="http://schemas.microsoft.com/office/powerpoint/2010/main" val="123417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59D35-B6AA-C390-C6B5-A79B8ACB0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57D57F-94D7-3183-4DE1-2D5A76DEDD93}"/>
              </a:ext>
            </a:extLst>
          </p:cNvPr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82A399B-31F4-E982-2F73-823BA4D6B923}"/>
              </a:ext>
            </a:extLst>
          </p:cNvPr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Le terapie antitumorali</a:t>
            </a:r>
          </a:p>
        </p:txBody>
      </p:sp>
      <p:pic>
        <p:nvPicPr>
          <p:cNvPr id="11" name="Immagine 5">
            <a:extLst>
              <a:ext uri="{FF2B5EF4-FFF2-40B4-BE49-F238E27FC236}">
                <a16:creationId xmlns:a16="http://schemas.microsoft.com/office/drawing/2014/main" id="{1ECE3875-357F-F2F9-6512-FDAD40BFF6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8399" y="2472947"/>
            <a:ext cx="4853375" cy="3640031"/>
          </a:xfrm>
          <a:prstGeom prst="ellipse">
            <a:avLst/>
          </a:prstGeom>
          <a:ln>
            <a:noFill/>
          </a:ln>
          <a:effectLst>
            <a:softEdge rad="177800"/>
          </a:effectLst>
        </p:spPr>
      </p:pic>
      <p:pic>
        <p:nvPicPr>
          <p:cNvPr id="12" name="Immagine 1">
            <a:extLst>
              <a:ext uri="{FF2B5EF4-FFF2-40B4-BE49-F238E27FC236}">
                <a16:creationId xmlns:a16="http://schemas.microsoft.com/office/drawing/2014/main" id="{590B85D6-8DBA-5AE3-D1F7-DE5A55AD84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8399" y="2472948"/>
            <a:ext cx="4849403" cy="3640031"/>
          </a:xfrm>
          <a:prstGeom prst="rect">
            <a:avLst/>
          </a:prstGeom>
        </p:spPr>
      </p:pic>
      <p:sp>
        <p:nvSpPr>
          <p:cNvPr id="15" name="CasellaDiTesto 8">
            <a:extLst>
              <a:ext uri="{FF2B5EF4-FFF2-40B4-BE49-F238E27FC236}">
                <a16:creationId xmlns:a16="http://schemas.microsoft.com/office/drawing/2014/main" id="{8EAD6F69-2C32-2E42-C081-E7F13BFD2E22}"/>
              </a:ext>
            </a:extLst>
          </p:cNvPr>
          <p:cNvSpPr txBox="1"/>
          <p:nvPr/>
        </p:nvSpPr>
        <p:spPr>
          <a:xfrm>
            <a:off x="973394" y="5439166"/>
            <a:ext cx="42296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600" b="1" i="1" dirty="0">
                <a:solidFill>
                  <a:srgbClr val="C00000"/>
                </a:solidFill>
                <a:latin typeface="Californian FB" panose="0207040306080B030204" pitchFamily="18" charset="0"/>
              </a:rPr>
              <a:t>Problema: </a:t>
            </a:r>
          </a:p>
          <a:p>
            <a:pPr algn="ctr"/>
            <a:r>
              <a:rPr lang="it-IT" altLang="it-IT" sz="2600" b="1" i="1" dirty="0">
                <a:solidFill>
                  <a:srgbClr val="C00000"/>
                </a:solidFill>
                <a:latin typeface="Californian FB" panose="0207040306080B030204" pitchFamily="18" charset="0"/>
              </a:rPr>
              <a:t>preservare le cellule sane!!</a:t>
            </a:r>
          </a:p>
        </p:txBody>
      </p:sp>
      <p:pic>
        <p:nvPicPr>
          <p:cNvPr id="16" name="Immagine 4">
            <a:extLst>
              <a:ext uri="{FF2B5EF4-FFF2-40B4-BE49-F238E27FC236}">
                <a16:creationId xmlns:a16="http://schemas.microsoft.com/office/drawing/2014/main" id="{661A0481-33A5-72BE-D5E0-81DC41938E5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107882">
            <a:off x="3521010" y="1106256"/>
            <a:ext cx="399607" cy="1320607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7" name="Immagine 10">
            <a:extLst>
              <a:ext uri="{FF2B5EF4-FFF2-40B4-BE49-F238E27FC236}">
                <a16:creationId xmlns:a16="http://schemas.microsoft.com/office/drawing/2014/main" id="{CB1A6E80-3DC8-C0F3-2360-C79583FA31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716543">
            <a:off x="2854529" y="2059229"/>
            <a:ext cx="399607" cy="1320607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" name="Immagine 11">
            <a:extLst>
              <a:ext uri="{FF2B5EF4-FFF2-40B4-BE49-F238E27FC236}">
                <a16:creationId xmlns:a16="http://schemas.microsoft.com/office/drawing/2014/main" id="{F4728E24-5842-60E6-EDC3-7F5F0BB308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379911">
            <a:off x="2518526" y="3159106"/>
            <a:ext cx="399607" cy="1320607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9" name="CasellaDiTesto 9">
            <a:extLst>
              <a:ext uri="{FF2B5EF4-FFF2-40B4-BE49-F238E27FC236}">
                <a16:creationId xmlns:a16="http://schemas.microsoft.com/office/drawing/2014/main" id="{64E6A06D-4F87-537E-BC13-D1C92F39FCB5}"/>
              </a:ext>
            </a:extLst>
          </p:cNvPr>
          <p:cNvSpPr txBox="1"/>
          <p:nvPr/>
        </p:nvSpPr>
        <p:spPr>
          <a:xfrm>
            <a:off x="6242913" y="1319363"/>
            <a:ext cx="4198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600" b="1" i="1" dirty="0">
                <a:solidFill>
                  <a:srgbClr val="C00000"/>
                </a:solidFill>
                <a:latin typeface="Californian FB" panose="0207040306080B030204" pitchFamily="18" charset="0"/>
              </a:rPr>
              <a:t>Obiettivo: </a:t>
            </a:r>
          </a:p>
          <a:p>
            <a:pPr algn="ctr"/>
            <a:r>
              <a:rPr lang="it-IT" altLang="it-IT" sz="2600" b="1" i="1" dirty="0">
                <a:solidFill>
                  <a:srgbClr val="C00000"/>
                </a:solidFill>
                <a:latin typeface="Californian FB" panose="0207040306080B030204" pitchFamily="18" charset="0"/>
              </a:rPr>
              <a:t>eliminare le cellule tumorali</a:t>
            </a:r>
          </a:p>
        </p:txBody>
      </p:sp>
    </p:spTree>
    <p:extLst>
      <p:ext uri="{BB962C8B-B14F-4D97-AF65-F5344CB8AC3E}">
        <p14:creationId xmlns:p14="http://schemas.microsoft.com/office/powerpoint/2010/main" val="197339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2717 0.129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645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36458 0.230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1150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33108 0.2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Per il futuro</a:t>
            </a:r>
          </a:p>
        </p:txBody>
      </p:sp>
      <p:pic>
        <p:nvPicPr>
          <p:cNvPr id="1026" name="Picture 2" descr="Il miglior modo per predire il futuro è crearlo (A. Lincoln) - Euromila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68" y="2010515"/>
            <a:ext cx="6356063" cy="33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8154" y="2615073"/>
            <a:ext cx="271370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lifornian FB" panose="0207040306080B030204" pitchFamily="18" charset="0"/>
              </a:rPr>
              <a:t>Fasci misti di ioni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70142" y="3471881"/>
            <a:ext cx="271370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lifornian FB" panose="0207040306080B030204" pitchFamily="18" charset="0"/>
              </a:rPr>
              <a:t>FLASH therapy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98" y="5468960"/>
            <a:ext cx="297147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lifornian FB" panose="0207040306080B030204" pitchFamily="18" charset="0"/>
              </a:rPr>
              <a:t>Artificial intelligence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6367" y="5989361"/>
            <a:ext cx="353716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lifornian FB" panose="0207040306080B030204" pitchFamily="18" charset="0"/>
              </a:rPr>
              <a:t>Online monitoring: </a:t>
            </a:r>
            <a:r>
              <a:rPr lang="it-IT" sz="2400" baseline="30000" dirty="0">
                <a:latin typeface="Californian FB" panose="0207040306080B030204" pitchFamily="18" charset="0"/>
              </a:rPr>
              <a:t>11</a:t>
            </a:r>
            <a:r>
              <a:rPr lang="it-IT" sz="2400" dirty="0">
                <a:latin typeface="Californian FB" panose="0207040306080B030204" pitchFamily="18" charset="0"/>
              </a:rPr>
              <a:t>C 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it-IT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sz="2400" dirty="0">
                <a:latin typeface="Californian FB" panose="0207040306080B0302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C6C0C-A6B6-F0F1-94A2-9CD7667E56A2}"/>
              </a:ext>
            </a:extLst>
          </p:cNvPr>
          <p:cNvSpPr txBox="1"/>
          <p:nvPr/>
        </p:nvSpPr>
        <p:spPr>
          <a:xfrm>
            <a:off x="4949226" y="1306144"/>
            <a:ext cx="271370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lifornian FB" panose="0207040306080B030204" pitchFamily="18" charset="0"/>
              </a:rPr>
              <a:t>Altri ioni (He, O ...)</a:t>
            </a:r>
          </a:p>
        </p:txBody>
      </p:sp>
    </p:spTree>
    <p:extLst>
      <p:ext uri="{BB962C8B-B14F-4D97-AF65-F5344CB8AC3E}">
        <p14:creationId xmlns:p14="http://schemas.microsoft.com/office/powerpoint/2010/main" val="207143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Come proiettili usiamo le radiazioni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469204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Californian FB" panose="0207040306080B030204" pitchFamily="18" charset="0"/>
              </a:rPr>
              <a:t>Radiazioni:</a:t>
            </a:r>
          </a:p>
          <a:p>
            <a:pPr algn="ctr"/>
            <a:r>
              <a:rPr lang="it-IT" sz="3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onde o particelle </a:t>
            </a:r>
            <a:r>
              <a:rPr lang="it-IT" sz="3600" dirty="0">
                <a:latin typeface="Californian FB" panose="0207040306080B030204" pitchFamily="18" charset="0"/>
              </a:rPr>
              <a:t>che trasportano e cedono </a:t>
            </a:r>
            <a:r>
              <a:rPr lang="it-IT" sz="3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energia</a:t>
            </a:r>
            <a:r>
              <a:rPr lang="it-IT" sz="3600" dirty="0">
                <a:latin typeface="Californian FB" panose="0207040306080B030204" pitchFamily="18" charset="0"/>
              </a:rPr>
              <a:t> in un materiale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61479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Radiazioni ionizzanti</a:t>
            </a:r>
            <a:r>
              <a:rPr lang="it-IT" sz="3600" dirty="0">
                <a:latin typeface="Californian FB" panose="0207040306080B030204" pitchFamily="18" charset="0"/>
              </a:rPr>
              <a:t>:</a:t>
            </a:r>
          </a:p>
          <a:p>
            <a:pPr algn="ctr"/>
            <a:r>
              <a:rPr lang="it-IT" sz="3600" dirty="0">
                <a:latin typeface="Californian FB" panose="0207040306080B030204" pitchFamily="18" charset="0"/>
              </a:rPr>
              <a:t>radiazioni che hanno energia sufficiente per ionizzare gli atomi del materiale che attraversano</a:t>
            </a:r>
          </a:p>
        </p:txBody>
      </p:sp>
    </p:spTree>
    <p:extLst>
      <p:ext uri="{BB962C8B-B14F-4D97-AF65-F5344CB8AC3E}">
        <p14:creationId xmlns:p14="http://schemas.microsoft.com/office/powerpoint/2010/main" val="210219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 rot="908569">
            <a:off x="2176117" y="3453869"/>
            <a:ext cx="1661652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Elettrone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Ionizzazione</a:t>
            </a:r>
          </a:p>
        </p:txBody>
      </p:sp>
      <p:sp>
        <p:nvSpPr>
          <p:cNvPr id="4" name="Oval 3"/>
          <p:cNvSpPr/>
          <p:nvPr/>
        </p:nvSpPr>
        <p:spPr>
          <a:xfrm>
            <a:off x="2890685" y="2556808"/>
            <a:ext cx="589935" cy="5801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2271251" y="2055181"/>
            <a:ext cx="1828801" cy="158335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/>
          <p:cNvSpPr/>
          <p:nvPr/>
        </p:nvSpPr>
        <p:spPr>
          <a:xfrm>
            <a:off x="1868867" y="1612490"/>
            <a:ext cx="2673636" cy="247065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 7"/>
          <p:cNvSpPr/>
          <p:nvPr/>
        </p:nvSpPr>
        <p:spPr>
          <a:xfrm>
            <a:off x="3696929" y="2172928"/>
            <a:ext cx="226142" cy="206477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/>
          <p:cNvSpPr/>
          <p:nvPr/>
        </p:nvSpPr>
        <p:spPr>
          <a:xfrm>
            <a:off x="2512142" y="3323724"/>
            <a:ext cx="226142" cy="206477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/>
          <p:cNvSpPr/>
          <p:nvPr/>
        </p:nvSpPr>
        <p:spPr>
          <a:xfrm>
            <a:off x="2694040" y="1561057"/>
            <a:ext cx="226142" cy="206477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2768150" y="2417043"/>
            <a:ext cx="1661652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94800"/>
              </a:avLst>
            </a:prstTxWarp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Nucleo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3624">
            <a:off x="455413" y="1129573"/>
            <a:ext cx="2219325" cy="914400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4977283" y="2613244"/>
            <a:ext cx="2084439" cy="46745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extBox 26"/>
          <p:cNvSpPr txBox="1"/>
          <p:nvPr/>
        </p:nvSpPr>
        <p:spPr>
          <a:xfrm rot="908569">
            <a:off x="8227872" y="3453869"/>
            <a:ext cx="1661652" cy="369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Elettrone</a:t>
            </a:r>
          </a:p>
        </p:txBody>
      </p:sp>
      <p:sp>
        <p:nvSpPr>
          <p:cNvPr id="28" name="Oval 27"/>
          <p:cNvSpPr/>
          <p:nvPr/>
        </p:nvSpPr>
        <p:spPr>
          <a:xfrm>
            <a:off x="8942440" y="2556808"/>
            <a:ext cx="589935" cy="5801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 28"/>
          <p:cNvSpPr/>
          <p:nvPr/>
        </p:nvSpPr>
        <p:spPr>
          <a:xfrm>
            <a:off x="8323006" y="2055181"/>
            <a:ext cx="1828801" cy="158335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 30"/>
          <p:cNvSpPr/>
          <p:nvPr/>
        </p:nvSpPr>
        <p:spPr>
          <a:xfrm>
            <a:off x="9748684" y="2172928"/>
            <a:ext cx="226142" cy="206477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 31"/>
          <p:cNvSpPr/>
          <p:nvPr/>
        </p:nvSpPr>
        <p:spPr>
          <a:xfrm>
            <a:off x="8563897" y="3323724"/>
            <a:ext cx="226142" cy="206477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 32"/>
          <p:cNvSpPr/>
          <p:nvPr/>
        </p:nvSpPr>
        <p:spPr>
          <a:xfrm>
            <a:off x="9689694" y="1020281"/>
            <a:ext cx="226142" cy="206477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TextBox 33"/>
          <p:cNvSpPr txBox="1"/>
          <p:nvPr/>
        </p:nvSpPr>
        <p:spPr>
          <a:xfrm>
            <a:off x="8819905" y="2417043"/>
            <a:ext cx="1661652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94800"/>
              </a:avLst>
            </a:prstTxWarp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Nucleo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8858866" y="1201729"/>
            <a:ext cx="791865" cy="4502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917980" y="1586773"/>
            <a:ext cx="2673636" cy="247065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TextBox 41"/>
          <p:cNvSpPr txBox="1"/>
          <p:nvPr/>
        </p:nvSpPr>
        <p:spPr>
          <a:xfrm>
            <a:off x="2059511" y="4227645"/>
            <a:ext cx="2385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Li (atomo neutro)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08480" y="4227645"/>
            <a:ext cx="23794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it-IT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(ione positivo)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0" y="479411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alifornian FB" panose="0207040306080B030204" pitchFamily="18" charset="0"/>
              </a:rPr>
              <a:t>Esempio: atomo di Litio (3 p e 3 e­­­­­­­­­</a:t>
            </a:r>
            <a:r>
              <a:rPr lang="it-IT" sz="3200" baseline="30000" dirty="0">
                <a:latin typeface="Californian FB" panose="0207040306080B030204" pitchFamily="18" charset="0"/>
              </a:rPr>
              <a:t>–­</a:t>
            </a:r>
            <a:r>
              <a:rPr lang="it-IT" sz="3200" dirty="0">
                <a:latin typeface="Californian FB" panose="0207040306080B030204" pitchFamily="18" charset="0"/>
              </a:rPr>
              <a:t>), colpito da radiazione, perde il suo elettrone più esterno e diventa uno ione positivo (perchè adesso ha 3 protoni e 2 elettroni, quindi carica totale positiva)</a:t>
            </a:r>
          </a:p>
        </p:txBody>
      </p:sp>
    </p:spTree>
    <p:extLst>
      <p:ext uri="{BB962C8B-B14F-4D97-AF65-F5344CB8AC3E}">
        <p14:creationId xmlns:p14="http://schemas.microsoft.com/office/powerpoint/2010/main" val="308999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La dose assorbita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1223398"/>
            <a:ext cx="12192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Californian FB" panose="0207040306080B030204" pitchFamily="18" charset="0"/>
              </a:rPr>
              <a:t>Attraverso le ionizzazioni, le radiazioni ionizzanti </a:t>
            </a:r>
            <a:r>
              <a:rPr lang="it-IT" sz="32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cedono</a:t>
            </a:r>
            <a:r>
              <a:rPr lang="it-IT" sz="3200" dirty="0">
                <a:latin typeface="Californian FB" panose="0207040306080B030204" pitchFamily="18" charset="0"/>
              </a:rPr>
              <a:t> parte della loro </a:t>
            </a:r>
            <a:r>
              <a:rPr lang="it-IT" sz="32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energia</a:t>
            </a:r>
            <a:r>
              <a:rPr lang="it-IT" sz="3200" dirty="0">
                <a:latin typeface="Californian FB" panose="0207040306080B030204" pitchFamily="18" charset="0"/>
              </a:rPr>
              <a:t> agli atomi del materiale che attraversano</a:t>
            </a:r>
          </a:p>
          <a:p>
            <a:pPr algn="ctr"/>
            <a:endParaRPr lang="it-IT" dirty="0">
              <a:latin typeface="Californian FB" panose="0207040306080B030204" pitchFamily="18" charset="0"/>
            </a:endParaRPr>
          </a:p>
          <a:p>
            <a:pPr algn="ctr"/>
            <a:r>
              <a:rPr lang="it-IT" sz="3200" dirty="0">
                <a:latin typeface="Californian FB" panose="0207040306080B030204" pitchFamily="18" charset="0"/>
              </a:rPr>
              <a:t>La </a:t>
            </a:r>
            <a:r>
              <a:rPr lang="it-IT" sz="32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dose assorbita</a:t>
            </a:r>
            <a:r>
              <a:rPr lang="it-IT" sz="3200" dirty="0">
                <a:latin typeface="Californian FB" panose="0207040306080B030204" pitchFamily="18" charset="0"/>
              </a:rPr>
              <a:t> è definita come la quantità di energia assorbita dal materiale per unità di massa del materiale stesso</a:t>
            </a:r>
          </a:p>
          <a:p>
            <a:pPr algn="ctr"/>
            <a:endParaRPr lang="it-IT" dirty="0">
              <a:latin typeface="Californian FB" panose="0207040306080B030204" pitchFamily="18" charset="0"/>
            </a:endParaRPr>
          </a:p>
          <a:p>
            <a:pPr algn="ctr"/>
            <a:r>
              <a:rPr lang="it-IT" sz="32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D = E/m</a:t>
            </a:r>
          </a:p>
          <a:p>
            <a:pPr algn="ctr"/>
            <a:endParaRPr lang="it-IT" dirty="0">
              <a:latin typeface="Californian FB" panose="0207040306080B030204" pitchFamily="18" charset="0"/>
            </a:endParaRPr>
          </a:p>
          <a:p>
            <a:pPr algn="ctr"/>
            <a:r>
              <a:rPr lang="it-IT" sz="3200" dirty="0">
                <a:latin typeface="Californian FB" panose="0207040306080B030204" pitchFamily="18" charset="0"/>
              </a:rPr>
              <a:t>Nel sistema internazionale si misura in Gray:</a:t>
            </a:r>
          </a:p>
          <a:p>
            <a:pPr algn="ctr"/>
            <a:r>
              <a:rPr lang="it-IT" sz="32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Gy = J/Kg</a:t>
            </a:r>
          </a:p>
        </p:txBody>
      </p:sp>
    </p:spTree>
    <p:extLst>
      <p:ext uri="{BB962C8B-B14F-4D97-AF65-F5344CB8AC3E}">
        <p14:creationId xmlns:p14="http://schemas.microsoft.com/office/powerpoint/2010/main" val="175264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Radioterapia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445" y="1066083"/>
            <a:ext cx="11139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dirty="0">
                <a:latin typeface="Californian FB" panose="0207040306080B030204" pitchFamily="18" charset="0"/>
              </a:rPr>
              <a:t>E’ una delle più diffuse </a:t>
            </a:r>
            <a:r>
              <a:rPr lang="it-IT" sz="27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terapie antitumorali</a:t>
            </a:r>
            <a:r>
              <a:rPr lang="it-IT" sz="2700" dirty="0">
                <a:latin typeface="Californian FB" panose="0207040306080B030204" pitchFamily="18" charset="0"/>
              </a:rPr>
              <a:t>. Circa il 50% dei pazienti oncologici sono trattati con </a:t>
            </a:r>
            <a:r>
              <a:rPr lang="it-IT" sz="27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fotoni </a:t>
            </a:r>
            <a:r>
              <a:rPr lang="it-IT" sz="2700" dirty="0">
                <a:latin typeface="Californian FB" panose="0207040306080B030204" pitchFamily="18" charset="0"/>
              </a:rPr>
              <a:t>(raggi X) </a:t>
            </a:r>
            <a:r>
              <a:rPr lang="it-IT" sz="27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o elettroni</a:t>
            </a:r>
            <a:endParaRPr lang="it-IT" sz="2700" dirty="0">
              <a:latin typeface="Californian FB" panose="0207040306080B030204" pitchFamily="18" charset="0"/>
            </a:endParaRPr>
          </a:p>
          <a:p>
            <a:pPr algn="ctr"/>
            <a:endParaRPr lang="it-IT" sz="2700" dirty="0">
              <a:latin typeface="Californian FB" panose="0207040306080B030204" pitchFamily="18" charset="0"/>
            </a:endParaRPr>
          </a:p>
          <a:p>
            <a:pPr algn="ctr"/>
            <a:endParaRPr lang="it-IT" sz="2700" dirty="0"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869" y="1469456"/>
            <a:ext cx="4417672" cy="5165754"/>
          </a:xfrm>
          <a:prstGeom prst="rect">
            <a:avLst/>
          </a:prstGeom>
        </p:spPr>
      </p:pic>
      <p:sp>
        <p:nvSpPr>
          <p:cNvPr id="11" name="CasellaDiTesto 2"/>
          <p:cNvSpPr txBox="1"/>
          <p:nvPr/>
        </p:nvSpPr>
        <p:spPr>
          <a:xfrm>
            <a:off x="531886" y="3638645"/>
            <a:ext cx="18341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latin typeface="Californian FB" panose="0207040306080B030204" pitchFamily="18" charset="0"/>
              </a:rPr>
              <a:t>Limitazioni</a:t>
            </a:r>
            <a:endParaRPr lang="it-IT" sz="2600" dirty="0">
              <a:latin typeface="Californian FB" panose="0207040306080B030204" pitchFamily="18" charset="0"/>
            </a:endParaRPr>
          </a:p>
        </p:txBody>
      </p:sp>
      <p:cxnSp>
        <p:nvCxnSpPr>
          <p:cNvPr id="12" name="Connettore 2 13"/>
          <p:cNvCxnSpPr/>
          <p:nvPr/>
        </p:nvCxnSpPr>
        <p:spPr>
          <a:xfrm>
            <a:off x="2366042" y="3966288"/>
            <a:ext cx="887253" cy="21777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6"/>
          <p:cNvCxnSpPr>
            <a:stCxn id="11" idx="3"/>
          </p:cNvCxnSpPr>
          <p:nvPr/>
        </p:nvCxnSpPr>
        <p:spPr>
          <a:xfrm flipV="1">
            <a:off x="2366042" y="3543275"/>
            <a:ext cx="887253" cy="34159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9"/>
          <p:cNvSpPr txBox="1"/>
          <p:nvPr/>
        </p:nvSpPr>
        <p:spPr>
          <a:xfrm>
            <a:off x="3553467" y="3204329"/>
            <a:ext cx="318869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Californian FB" panose="0207040306080B030204" pitchFamily="18" charset="0"/>
              </a:rPr>
              <a:t>Precisione migliorabile</a:t>
            </a:r>
          </a:p>
        </p:txBody>
      </p:sp>
      <p:sp>
        <p:nvSpPr>
          <p:cNvPr id="17" name="CasellaDiTesto 20"/>
          <p:cNvSpPr txBox="1"/>
          <p:nvPr/>
        </p:nvSpPr>
        <p:spPr>
          <a:xfrm>
            <a:off x="3553466" y="4003824"/>
            <a:ext cx="318869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alifornian FB" panose="0207040306080B030204" pitchFamily="18" charset="0"/>
              </a:rPr>
              <a:t>Tumori radioresistenti</a:t>
            </a:r>
          </a:p>
        </p:txBody>
      </p:sp>
    </p:spTree>
    <p:extLst>
      <p:ext uri="{BB962C8B-B14F-4D97-AF65-F5344CB8AC3E}">
        <p14:creationId xmlns:p14="http://schemas.microsoft.com/office/powerpoint/2010/main" val="378558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L’adroterapia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1066083"/>
            <a:ext cx="121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latin typeface="Californian FB" panose="0207040306080B030204" pitchFamily="18" charset="0"/>
              </a:rPr>
              <a:t>L’adroterapia è una </a:t>
            </a: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terapia antitumorale d’avanguardia </a:t>
            </a:r>
            <a:r>
              <a:rPr lang="it-IT" sz="2600" dirty="0">
                <a:latin typeface="Californian FB" panose="0207040306080B030204" pitchFamily="18" charset="0"/>
              </a:rPr>
              <a:t>che fa uso di </a:t>
            </a:r>
            <a:r>
              <a:rPr lang="it-IT" sz="26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particelle cariche «pesanti», </a:t>
            </a:r>
            <a:r>
              <a:rPr lang="it-IT" sz="2600" dirty="0">
                <a:latin typeface="Californian FB" panose="0207040306080B030204" pitchFamily="18" charset="0"/>
              </a:rPr>
              <a:t>sfruttando le loro proprietà fisiche</a:t>
            </a:r>
          </a:p>
          <a:p>
            <a:pPr algn="ctr"/>
            <a:endParaRPr lang="it-IT" sz="2600" dirty="0">
              <a:latin typeface="Californian FB" panose="0207040306080B030204" pitchFamily="18" charset="0"/>
            </a:endParaRPr>
          </a:p>
          <a:p>
            <a:pPr algn="ctr"/>
            <a:r>
              <a:rPr lang="it-IT" sz="2600" dirty="0">
                <a:latin typeface="Californian FB" panose="0207040306080B030204" pitchFamily="18" charset="0"/>
              </a:rPr>
              <a:t>Adroni = particelle che interagiscono fortemente</a:t>
            </a:r>
          </a:p>
          <a:p>
            <a:pPr algn="ctr"/>
            <a:endParaRPr lang="it-IT" sz="2600" dirty="0">
              <a:latin typeface="Californian FB" panose="0207040306080B030204" pitchFamily="18" charset="0"/>
            </a:endParaRPr>
          </a:p>
          <a:p>
            <a:pPr algn="ctr"/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Oggi: protoni e ioni carbonio</a:t>
            </a:r>
          </a:p>
          <a:p>
            <a:pPr algn="ctr"/>
            <a:endParaRPr lang="it-IT" sz="2600" dirty="0">
              <a:latin typeface="Californian FB" panose="0207040306080B030204" pitchFamily="18" charset="0"/>
            </a:endParaRPr>
          </a:p>
          <a:p>
            <a:pPr algn="ctr"/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In futuro</a:t>
            </a:r>
            <a:r>
              <a:rPr lang="it-IT" sz="2600" dirty="0">
                <a:latin typeface="Californian FB" panose="0207040306080B030204" pitchFamily="18" charset="0"/>
              </a:rPr>
              <a:t>: sicuramente ioni 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elio</a:t>
            </a:r>
            <a:r>
              <a:rPr lang="it-IT" sz="2600" dirty="0">
                <a:latin typeface="Californian FB" panose="0207040306080B030204" pitchFamily="18" charset="0"/>
              </a:rPr>
              <a:t> (presto a HIT, Heavy-Ion beam Therapy centre a Hidelberg, e poi a CNAO a Pavia) e forse </a:t>
            </a:r>
            <a:r>
              <a:rPr lang="it-IT" sz="2600" b="1" dirty="0">
                <a:solidFill>
                  <a:srgbClr val="FC7F02"/>
                </a:solidFill>
                <a:latin typeface="Californian FB" panose="0207040306080B030204" pitchFamily="18" charset="0"/>
              </a:rPr>
              <a:t>altri ioni</a:t>
            </a:r>
            <a:r>
              <a:rPr lang="it-IT" sz="2600" dirty="0">
                <a:latin typeface="Californian FB" panose="0207040306080B030204" pitchFamily="18" charset="0"/>
              </a:rPr>
              <a:t>, come ossigeno</a:t>
            </a:r>
          </a:p>
        </p:txBody>
      </p:sp>
    </p:spTree>
    <p:extLst>
      <p:ext uri="{BB962C8B-B14F-4D97-AF65-F5344CB8AC3E}">
        <p14:creationId xmlns:p14="http://schemas.microsoft.com/office/powerpoint/2010/main" val="328931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49743" y="914925"/>
            <a:ext cx="10236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1266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atin typeface="Californian FB" panose="0207040306080B030204" pitchFamily="18" charset="0"/>
              </a:rPr>
              <a:t>Picco di Bragg</a:t>
            </a:r>
          </a:p>
        </p:txBody>
      </p:sp>
      <p:pic>
        <p:nvPicPr>
          <p:cNvPr id="10" name="Immagin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9170" y="2120938"/>
            <a:ext cx="3511347" cy="2383204"/>
          </a:xfrm>
          <a:prstGeom prst="rect">
            <a:avLst/>
          </a:prstGeom>
        </p:spPr>
      </p:pic>
      <p:pic>
        <p:nvPicPr>
          <p:cNvPr id="11" name="Immagin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9170" y="2199598"/>
            <a:ext cx="3045988" cy="3680569"/>
          </a:xfrm>
          <a:prstGeom prst="rect">
            <a:avLst/>
          </a:prstGeom>
        </p:spPr>
      </p:pic>
      <p:pic>
        <p:nvPicPr>
          <p:cNvPr id="15" name="Immagin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5890" y="2120938"/>
            <a:ext cx="3511347" cy="2199880"/>
          </a:xfrm>
          <a:prstGeom prst="rect">
            <a:avLst/>
          </a:prstGeom>
        </p:spPr>
      </p:pic>
      <p:cxnSp>
        <p:nvCxnSpPr>
          <p:cNvPr id="16" name="Connettore 2 23"/>
          <p:cNvCxnSpPr/>
          <p:nvPr/>
        </p:nvCxnSpPr>
        <p:spPr>
          <a:xfrm flipV="1">
            <a:off x="5139170" y="1481289"/>
            <a:ext cx="0" cy="4398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28"/>
          <p:cNvCxnSpPr/>
          <p:nvPr/>
        </p:nvCxnSpPr>
        <p:spPr>
          <a:xfrm>
            <a:off x="5139170" y="5880167"/>
            <a:ext cx="426432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26627"/>
          <p:cNvSpPr txBox="1"/>
          <p:nvPr/>
        </p:nvSpPr>
        <p:spPr>
          <a:xfrm>
            <a:off x="6162418" y="5937827"/>
            <a:ext cx="14782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Depth (cm)</a:t>
            </a:r>
          </a:p>
        </p:txBody>
      </p:sp>
      <p:sp>
        <p:nvSpPr>
          <p:cNvPr id="19" name="CasellaDiTesto 36"/>
          <p:cNvSpPr txBox="1"/>
          <p:nvPr/>
        </p:nvSpPr>
        <p:spPr>
          <a:xfrm rot="16200000">
            <a:off x="4485571" y="3749348"/>
            <a:ext cx="7633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Dose</a:t>
            </a:r>
          </a:p>
        </p:txBody>
      </p:sp>
      <p:sp>
        <p:nvSpPr>
          <p:cNvPr id="20" name="CasellaDiTesto 37"/>
          <p:cNvSpPr txBox="1"/>
          <p:nvPr/>
        </p:nvSpPr>
        <p:spPr>
          <a:xfrm>
            <a:off x="4976304" y="58801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0</a:t>
            </a:r>
          </a:p>
        </p:txBody>
      </p:sp>
      <p:sp>
        <p:nvSpPr>
          <p:cNvPr id="21" name="CasellaDiTesto 38"/>
          <p:cNvSpPr txBox="1"/>
          <p:nvPr/>
        </p:nvSpPr>
        <p:spPr>
          <a:xfrm>
            <a:off x="8396219" y="58788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15</a:t>
            </a:r>
          </a:p>
        </p:txBody>
      </p:sp>
      <p:sp>
        <p:nvSpPr>
          <p:cNvPr id="22" name="CasellaDiTesto 26628"/>
          <p:cNvSpPr txBox="1"/>
          <p:nvPr/>
        </p:nvSpPr>
        <p:spPr>
          <a:xfrm>
            <a:off x="1267427" y="1744059"/>
            <a:ext cx="3405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Raggi X (4 </a:t>
            </a:r>
            <a:r>
              <a:rPr lang="it-IT" sz="2400" b="1" dirty="0" err="1">
                <a:solidFill>
                  <a:srgbClr val="0070C0"/>
                </a:solidFill>
                <a:latin typeface="Californian FB" panose="0207040306080B030204" pitchFamily="18" charset="0"/>
              </a:rPr>
              <a:t>MeV</a:t>
            </a:r>
            <a:r>
              <a:rPr lang="it-IT" sz="2400" b="1" dirty="0">
                <a:solidFill>
                  <a:srgbClr val="0070C0"/>
                </a:solidFill>
                <a:latin typeface="Californian FB" panose="0207040306080B030204" pitchFamily="18" charset="0"/>
              </a:rPr>
              <a:t>):</a:t>
            </a:r>
          </a:p>
          <a:p>
            <a:r>
              <a:rPr lang="it-IT" sz="2400" dirty="0">
                <a:latin typeface="Californian FB" panose="0207040306080B030204" pitchFamily="18" charset="0"/>
              </a:rPr>
              <a:t>depositano la maggior parte della loro energia all’inizio del percorso</a:t>
            </a:r>
          </a:p>
        </p:txBody>
      </p:sp>
      <p:sp>
        <p:nvSpPr>
          <p:cNvPr id="24" name="CasellaDiTesto 40"/>
          <p:cNvSpPr txBox="1"/>
          <p:nvPr/>
        </p:nvSpPr>
        <p:spPr>
          <a:xfrm>
            <a:off x="1267427" y="3681018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  <a:latin typeface="Californian FB" panose="0207040306080B030204" pitchFamily="18" charset="0"/>
              </a:rPr>
              <a:t>Raggi X (20 </a:t>
            </a:r>
            <a:r>
              <a:rPr lang="it-IT" sz="2400" b="1" dirty="0" err="1">
                <a:solidFill>
                  <a:srgbClr val="00B050"/>
                </a:solidFill>
                <a:latin typeface="Californian FB" panose="0207040306080B030204" pitchFamily="18" charset="0"/>
              </a:rPr>
              <a:t>MeV</a:t>
            </a:r>
            <a:r>
              <a:rPr lang="it-IT" sz="2400" b="1" dirty="0">
                <a:solidFill>
                  <a:srgbClr val="00B050"/>
                </a:solidFill>
                <a:latin typeface="Californian FB" panose="0207040306080B030204" pitchFamily="18" charset="0"/>
              </a:rPr>
              <a:t>):</a:t>
            </a:r>
          </a:p>
          <a:p>
            <a:r>
              <a:rPr lang="it-IT" sz="2400" dirty="0">
                <a:latin typeface="Californian FB" panose="0207040306080B030204" pitchFamily="18" charset="0"/>
              </a:rPr>
              <a:t>profondità maggiori</a:t>
            </a:r>
          </a:p>
        </p:txBody>
      </p:sp>
      <p:sp>
        <p:nvSpPr>
          <p:cNvPr id="25" name="CasellaDiTesto 41"/>
          <p:cNvSpPr txBox="1"/>
          <p:nvPr/>
        </p:nvSpPr>
        <p:spPr>
          <a:xfrm>
            <a:off x="1267427" y="4872055"/>
            <a:ext cx="2653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C0000"/>
                </a:solidFill>
                <a:latin typeface="Californian FB" panose="0207040306080B030204" pitchFamily="18" charset="0"/>
              </a:rPr>
              <a:t>Protoni (150 </a:t>
            </a:r>
            <a:r>
              <a:rPr lang="it-IT" sz="2400" b="1" dirty="0" err="1">
                <a:solidFill>
                  <a:srgbClr val="CC0000"/>
                </a:solidFill>
                <a:latin typeface="Californian FB" panose="0207040306080B030204" pitchFamily="18" charset="0"/>
              </a:rPr>
              <a:t>MeV</a:t>
            </a:r>
            <a:r>
              <a:rPr lang="it-IT" sz="2400" b="1" dirty="0">
                <a:solidFill>
                  <a:srgbClr val="CC0000"/>
                </a:solidFill>
                <a:latin typeface="Californian FB" panose="0207040306080B030204" pitchFamily="18" charset="0"/>
              </a:rPr>
              <a:t>)</a:t>
            </a:r>
          </a:p>
          <a:p>
            <a:r>
              <a:rPr lang="it-IT" sz="2400" dirty="0">
                <a:latin typeface="Californian FB" panose="0207040306080B030204" pitchFamily="18" charset="0"/>
              </a:rPr>
              <a:t>picco di </a:t>
            </a:r>
            <a:r>
              <a:rPr lang="it-IT" sz="2400" dirty="0" err="1">
                <a:latin typeface="Californian FB" panose="0207040306080B030204" pitchFamily="18" charset="0"/>
              </a:rPr>
              <a:t>Bragg</a:t>
            </a:r>
            <a:endParaRPr lang="it-IT" sz="2400" dirty="0">
              <a:latin typeface="Californian FB" panose="0207040306080B0302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 rot="3848100">
            <a:off x="8107398" y="1474496"/>
            <a:ext cx="481251" cy="103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6628"/>
          <p:cNvSpPr txBox="1"/>
          <p:nvPr/>
        </p:nvSpPr>
        <p:spPr>
          <a:xfrm>
            <a:off x="9111919" y="1295188"/>
            <a:ext cx="3405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lifornian FB" panose="0207040306080B030204" pitchFamily="18" charset="0"/>
              </a:rPr>
              <a:t>LET (deposizione di energia per unità di percorso) </a:t>
            </a:r>
            <a:r>
              <a:rPr lang="en-GB" sz="2400" dirty="0">
                <a:latin typeface="Californian FB" panose="0207040306080B030204" pitchFamily="18" charset="0"/>
                <a:sym typeface="Symbol" panose="05050102010706020507" pitchFamily="18" charset="2"/>
              </a:rPr>
              <a:t> 1/v</a:t>
            </a:r>
            <a:r>
              <a:rPr lang="en-GB" sz="2400" baseline="30000" dirty="0">
                <a:latin typeface="Californian FB" panose="0207040306080B030204" pitchFamily="18" charset="0"/>
                <a:sym typeface="Symbol" panose="05050102010706020507" pitchFamily="18" charset="2"/>
              </a:rPr>
              <a:t>2</a:t>
            </a:r>
            <a:endParaRPr lang="it-IT" sz="2400" baseline="300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23114</TotalTime>
  <Words>1184</Words>
  <Application>Microsoft Office PowerPoint</Application>
  <PresentationFormat>Widescreen</PresentationFormat>
  <Paragraphs>213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Californian FB</vt:lpstr>
      <vt:lpstr>Comic Sans MS</vt:lpstr>
      <vt:lpstr>Segoe Print</vt:lpstr>
      <vt:lpstr>Symbol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Carante</dc:creator>
  <cp:lastModifiedBy>Mario Carante</cp:lastModifiedBy>
  <cp:revision>702</cp:revision>
  <dcterms:created xsi:type="dcterms:W3CDTF">2021-06-23T07:55:54Z</dcterms:created>
  <dcterms:modified xsi:type="dcterms:W3CDTF">2026-02-09T17:15:58Z</dcterms:modified>
</cp:coreProperties>
</file>