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sldIdLst>
    <p:sldId id="256" r:id="rId2"/>
    <p:sldId id="267" r:id="rId3"/>
    <p:sldId id="268" r:id="rId4"/>
    <p:sldId id="260" r:id="rId5"/>
    <p:sldId id="273" r:id="rId6"/>
    <p:sldId id="271" r:id="rId7"/>
    <p:sldId id="272" r:id="rId8"/>
    <p:sldId id="262" r:id="rId9"/>
    <p:sldId id="263" r:id="rId10"/>
    <p:sldId id="264" r:id="rId11"/>
    <p:sldId id="275" r:id="rId12"/>
    <p:sldId id="27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A5AAB-F553-4845-B422-97BEB5F8EF7A}" v="50" dt="2026-02-18T03:30:34.578"/>
    <p1510:client id="{A7163FCD-263D-4E6F-9B51-A9B67191B3AE}" v="654" dt="2026-02-18T04:20:59.638"/>
    <p1510:client id="{B32E0889-6784-4B7F-AEDF-B1C09B523FDE}" v="1324" dt="2026-02-18T03:01:52.500"/>
    <p1510:client id="{DEB4AA4F-5962-4989-9BED-680812F896B2}" v="73" dt="2026-02-18T03:18:31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01C8F-606E-4C47-B7E4-5FBE720DB6B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A4F9E3-22CF-44C1-9A81-1530998A684A}">
      <dgm:prSet/>
      <dgm:spPr/>
      <dgm:t>
        <a:bodyPr/>
        <a:lstStyle/>
        <a:p>
          <a:r>
            <a:rPr lang="en-US"/>
            <a:t>GridPix with Timepix3 overcomes key limitations of IXPE GPD.</a:t>
          </a:r>
        </a:p>
      </dgm:t>
    </dgm:pt>
    <dgm:pt modelId="{32763F40-4152-45BF-9000-DDC6483A320A}" type="parTrans" cxnId="{96AC814C-B75B-4385-AAA5-87168481741B}">
      <dgm:prSet/>
      <dgm:spPr/>
      <dgm:t>
        <a:bodyPr/>
        <a:lstStyle/>
        <a:p>
          <a:endParaRPr lang="en-US"/>
        </a:p>
      </dgm:t>
    </dgm:pt>
    <dgm:pt modelId="{8AAD9DFD-332C-4ADD-AF47-A66EFFED1C4A}" type="sibTrans" cxnId="{96AC814C-B75B-4385-AAA5-87168481741B}">
      <dgm:prSet/>
      <dgm:spPr/>
      <dgm:t>
        <a:bodyPr/>
        <a:lstStyle/>
        <a:p>
          <a:endParaRPr lang="en-US"/>
        </a:p>
      </dgm:t>
    </dgm:pt>
    <dgm:pt modelId="{D67AA955-722A-4632-8362-342565D4D3A0}">
      <dgm:prSet/>
      <dgm:spPr/>
      <dgm:t>
        <a:bodyPr/>
        <a:lstStyle/>
        <a:p>
          <a:r>
            <a:rPr lang="en-US"/>
            <a:t>Experimental characterization confirms stable spectral and polarimetric performance.</a:t>
          </a:r>
        </a:p>
      </dgm:t>
    </dgm:pt>
    <dgm:pt modelId="{1B162C78-127B-4B71-A2A7-225416E9303D}" type="parTrans" cxnId="{323AE63C-98B4-4062-8371-2CF209BB1482}">
      <dgm:prSet/>
      <dgm:spPr/>
      <dgm:t>
        <a:bodyPr/>
        <a:lstStyle/>
        <a:p>
          <a:endParaRPr lang="en-US"/>
        </a:p>
      </dgm:t>
    </dgm:pt>
    <dgm:pt modelId="{BFFD8E9F-06B5-4CEF-92B4-1E7EE0C791A5}" type="sibTrans" cxnId="{323AE63C-98B4-4062-8371-2CF209BB1482}">
      <dgm:prSet/>
      <dgm:spPr/>
      <dgm:t>
        <a:bodyPr/>
        <a:lstStyle/>
        <a:p>
          <a:endParaRPr lang="en-US"/>
        </a:p>
      </dgm:t>
    </dgm:pt>
    <dgm:pt modelId="{54F75899-4D22-432E-A1BB-5EFAAABF3A91}">
      <dgm:prSet/>
      <dgm:spPr/>
      <dgm:t>
        <a:bodyPr/>
        <a:lstStyle/>
        <a:p>
          <a:r>
            <a:rPr lang="en-US"/>
            <a:t>Energy calibration demonstrates excellent linear response.</a:t>
          </a:r>
        </a:p>
      </dgm:t>
    </dgm:pt>
    <dgm:pt modelId="{1ECD1303-475A-4CC5-8AD5-57DE3C536879}" type="parTrans" cxnId="{228E2437-C8DA-410E-98CD-1A3D148A1428}">
      <dgm:prSet/>
      <dgm:spPr/>
      <dgm:t>
        <a:bodyPr/>
        <a:lstStyle/>
        <a:p>
          <a:endParaRPr lang="en-US"/>
        </a:p>
      </dgm:t>
    </dgm:pt>
    <dgm:pt modelId="{3AB8C75A-D660-443C-9C3E-C90FBD12A1E5}" type="sibTrans" cxnId="{228E2437-C8DA-410E-98CD-1A3D148A1428}">
      <dgm:prSet/>
      <dgm:spPr/>
      <dgm:t>
        <a:bodyPr/>
        <a:lstStyle/>
        <a:p>
          <a:endParaRPr lang="en-US"/>
        </a:p>
      </dgm:t>
    </dgm:pt>
    <dgm:pt modelId="{381D42AA-2B1B-4F21-A825-C4DA871AC250}">
      <dgm:prSet/>
      <dgm:spPr/>
      <dgm:t>
        <a:bodyPr/>
        <a:lstStyle/>
        <a:p>
          <a:r>
            <a:rPr lang="en-US"/>
            <a:t>Strong agreement between Monte Carlo and experimental data validates the detector model.</a:t>
          </a:r>
        </a:p>
      </dgm:t>
    </dgm:pt>
    <dgm:pt modelId="{552BC68A-2889-410F-B935-E69AA692653E}" type="parTrans" cxnId="{BF0C1F10-74AE-4E6D-9F40-4D27AD67301B}">
      <dgm:prSet/>
      <dgm:spPr/>
      <dgm:t>
        <a:bodyPr/>
        <a:lstStyle/>
        <a:p>
          <a:endParaRPr lang="en-US"/>
        </a:p>
      </dgm:t>
    </dgm:pt>
    <dgm:pt modelId="{18887D1B-AD77-4D30-A394-BD41B16D142B}" type="sibTrans" cxnId="{BF0C1F10-74AE-4E6D-9F40-4D27AD67301B}">
      <dgm:prSet/>
      <dgm:spPr/>
      <dgm:t>
        <a:bodyPr/>
        <a:lstStyle/>
        <a:p>
          <a:endParaRPr lang="en-US"/>
        </a:p>
      </dgm:t>
    </dgm:pt>
    <dgm:pt modelId="{880E895E-B341-4232-8B83-7266CE980AE0}">
      <dgm:prSet/>
      <dgm:spPr/>
      <dgm:t>
        <a:bodyPr/>
        <a:lstStyle/>
        <a:p>
          <a:r>
            <a:rPr lang="en-US" b="1"/>
            <a:t>GridPix is a promising candidate for future high-precision X-ray polarimetry.</a:t>
          </a:r>
          <a:endParaRPr lang="en-US"/>
        </a:p>
      </dgm:t>
    </dgm:pt>
    <dgm:pt modelId="{4FF593EB-0A5C-4E29-85C2-1036889C5DDC}" type="parTrans" cxnId="{089D18E0-ABA2-4C9C-8A45-89044344F542}">
      <dgm:prSet/>
      <dgm:spPr/>
      <dgm:t>
        <a:bodyPr/>
        <a:lstStyle/>
        <a:p>
          <a:endParaRPr lang="en-US"/>
        </a:p>
      </dgm:t>
    </dgm:pt>
    <dgm:pt modelId="{9C02E1CE-5A2E-44AA-ACE6-DC926AAE0EDF}" type="sibTrans" cxnId="{089D18E0-ABA2-4C9C-8A45-89044344F542}">
      <dgm:prSet/>
      <dgm:spPr/>
      <dgm:t>
        <a:bodyPr/>
        <a:lstStyle/>
        <a:p>
          <a:endParaRPr lang="en-US"/>
        </a:p>
      </dgm:t>
    </dgm:pt>
    <dgm:pt modelId="{8E1E3775-2039-4E0B-82E1-A0D6632B0185}" type="pres">
      <dgm:prSet presAssocID="{E2401C8F-606E-4C47-B7E4-5FBE720DB6B3}" presName="outerComposite" presStyleCnt="0">
        <dgm:presLayoutVars>
          <dgm:chMax val="5"/>
          <dgm:dir/>
          <dgm:resizeHandles val="exact"/>
        </dgm:presLayoutVars>
      </dgm:prSet>
      <dgm:spPr/>
    </dgm:pt>
    <dgm:pt modelId="{C6AD310A-EFF7-4AD3-B5F6-A3C2411AC491}" type="pres">
      <dgm:prSet presAssocID="{E2401C8F-606E-4C47-B7E4-5FBE720DB6B3}" presName="dummyMaxCanvas" presStyleCnt="0">
        <dgm:presLayoutVars/>
      </dgm:prSet>
      <dgm:spPr/>
    </dgm:pt>
    <dgm:pt modelId="{E4DB7361-CABE-42A3-983E-8B127DB8C81B}" type="pres">
      <dgm:prSet presAssocID="{E2401C8F-606E-4C47-B7E4-5FBE720DB6B3}" presName="FiveNodes_1" presStyleLbl="node1" presStyleIdx="0" presStyleCnt="5">
        <dgm:presLayoutVars>
          <dgm:bulletEnabled val="1"/>
        </dgm:presLayoutVars>
      </dgm:prSet>
      <dgm:spPr/>
    </dgm:pt>
    <dgm:pt modelId="{914B448B-AB16-485E-B6BF-8F1DB5BFBD4A}" type="pres">
      <dgm:prSet presAssocID="{E2401C8F-606E-4C47-B7E4-5FBE720DB6B3}" presName="FiveNodes_2" presStyleLbl="node1" presStyleIdx="1" presStyleCnt="5">
        <dgm:presLayoutVars>
          <dgm:bulletEnabled val="1"/>
        </dgm:presLayoutVars>
      </dgm:prSet>
      <dgm:spPr/>
    </dgm:pt>
    <dgm:pt modelId="{65F2638E-C15A-40DE-BC9F-7072E60C5F4B}" type="pres">
      <dgm:prSet presAssocID="{E2401C8F-606E-4C47-B7E4-5FBE720DB6B3}" presName="FiveNodes_3" presStyleLbl="node1" presStyleIdx="2" presStyleCnt="5">
        <dgm:presLayoutVars>
          <dgm:bulletEnabled val="1"/>
        </dgm:presLayoutVars>
      </dgm:prSet>
      <dgm:spPr/>
    </dgm:pt>
    <dgm:pt modelId="{CA1F4FAE-C7AF-46CC-B124-3027D051FE01}" type="pres">
      <dgm:prSet presAssocID="{E2401C8F-606E-4C47-B7E4-5FBE720DB6B3}" presName="FiveNodes_4" presStyleLbl="node1" presStyleIdx="3" presStyleCnt="5">
        <dgm:presLayoutVars>
          <dgm:bulletEnabled val="1"/>
        </dgm:presLayoutVars>
      </dgm:prSet>
      <dgm:spPr/>
    </dgm:pt>
    <dgm:pt modelId="{1DC35EFF-2104-4B18-87FF-FAEEEE4B06E3}" type="pres">
      <dgm:prSet presAssocID="{E2401C8F-606E-4C47-B7E4-5FBE720DB6B3}" presName="FiveNodes_5" presStyleLbl="node1" presStyleIdx="4" presStyleCnt="5">
        <dgm:presLayoutVars>
          <dgm:bulletEnabled val="1"/>
        </dgm:presLayoutVars>
      </dgm:prSet>
      <dgm:spPr/>
    </dgm:pt>
    <dgm:pt modelId="{77393176-2B5C-4BA9-A3BE-D5C706F515CB}" type="pres">
      <dgm:prSet presAssocID="{E2401C8F-606E-4C47-B7E4-5FBE720DB6B3}" presName="FiveConn_1-2" presStyleLbl="fgAccFollowNode1" presStyleIdx="0" presStyleCnt="4">
        <dgm:presLayoutVars>
          <dgm:bulletEnabled val="1"/>
        </dgm:presLayoutVars>
      </dgm:prSet>
      <dgm:spPr/>
    </dgm:pt>
    <dgm:pt modelId="{DF0C22A8-F449-411F-BC74-6D4DD67D707C}" type="pres">
      <dgm:prSet presAssocID="{E2401C8F-606E-4C47-B7E4-5FBE720DB6B3}" presName="FiveConn_2-3" presStyleLbl="fgAccFollowNode1" presStyleIdx="1" presStyleCnt="4">
        <dgm:presLayoutVars>
          <dgm:bulletEnabled val="1"/>
        </dgm:presLayoutVars>
      </dgm:prSet>
      <dgm:spPr/>
    </dgm:pt>
    <dgm:pt modelId="{2AF2D25C-962E-40CB-9DEB-2DCAFF8D8E77}" type="pres">
      <dgm:prSet presAssocID="{E2401C8F-606E-4C47-B7E4-5FBE720DB6B3}" presName="FiveConn_3-4" presStyleLbl="fgAccFollowNode1" presStyleIdx="2" presStyleCnt="4">
        <dgm:presLayoutVars>
          <dgm:bulletEnabled val="1"/>
        </dgm:presLayoutVars>
      </dgm:prSet>
      <dgm:spPr/>
    </dgm:pt>
    <dgm:pt modelId="{3F4ADE42-79AB-4E2D-82BD-75F2F26A798C}" type="pres">
      <dgm:prSet presAssocID="{E2401C8F-606E-4C47-B7E4-5FBE720DB6B3}" presName="FiveConn_4-5" presStyleLbl="fgAccFollowNode1" presStyleIdx="3" presStyleCnt="4">
        <dgm:presLayoutVars>
          <dgm:bulletEnabled val="1"/>
        </dgm:presLayoutVars>
      </dgm:prSet>
      <dgm:spPr/>
    </dgm:pt>
    <dgm:pt modelId="{D74FAFA7-E199-48E9-A960-7EBA34C46F7C}" type="pres">
      <dgm:prSet presAssocID="{E2401C8F-606E-4C47-B7E4-5FBE720DB6B3}" presName="FiveNodes_1_text" presStyleLbl="node1" presStyleIdx="4" presStyleCnt="5">
        <dgm:presLayoutVars>
          <dgm:bulletEnabled val="1"/>
        </dgm:presLayoutVars>
      </dgm:prSet>
      <dgm:spPr/>
    </dgm:pt>
    <dgm:pt modelId="{A27FC7C1-AB2D-4F85-B7A4-839EB8B6B034}" type="pres">
      <dgm:prSet presAssocID="{E2401C8F-606E-4C47-B7E4-5FBE720DB6B3}" presName="FiveNodes_2_text" presStyleLbl="node1" presStyleIdx="4" presStyleCnt="5">
        <dgm:presLayoutVars>
          <dgm:bulletEnabled val="1"/>
        </dgm:presLayoutVars>
      </dgm:prSet>
      <dgm:spPr/>
    </dgm:pt>
    <dgm:pt modelId="{98DB9862-D1C7-402A-AED1-273D42FA1F63}" type="pres">
      <dgm:prSet presAssocID="{E2401C8F-606E-4C47-B7E4-5FBE720DB6B3}" presName="FiveNodes_3_text" presStyleLbl="node1" presStyleIdx="4" presStyleCnt="5">
        <dgm:presLayoutVars>
          <dgm:bulletEnabled val="1"/>
        </dgm:presLayoutVars>
      </dgm:prSet>
      <dgm:spPr/>
    </dgm:pt>
    <dgm:pt modelId="{D0048FCA-942B-4639-A5FB-000BC555587E}" type="pres">
      <dgm:prSet presAssocID="{E2401C8F-606E-4C47-B7E4-5FBE720DB6B3}" presName="FiveNodes_4_text" presStyleLbl="node1" presStyleIdx="4" presStyleCnt="5">
        <dgm:presLayoutVars>
          <dgm:bulletEnabled val="1"/>
        </dgm:presLayoutVars>
      </dgm:prSet>
      <dgm:spPr/>
    </dgm:pt>
    <dgm:pt modelId="{1C0FC967-6193-4D0B-AA78-24779999F6CE}" type="pres">
      <dgm:prSet presAssocID="{E2401C8F-606E-4C47-B7E4-5FBE720DB6B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0C1F10-74AE-4E6D-9F40-4D27AD67301B}" srcId="{E2401C8F-606E-4C47-B7E4-5FBE720DB6B3}" destId="{381D42AA-2B1B-4F21-A825-C4DA871AC250}" srcOrd="3" destOrd="0" parTransId="{552BC68A-2889-410F-B935-E69AA692653E}" sibTransId="{18887D1B-AD77-4D30-A394-BD41B16D142B}"/>
    <dgm:cxn modelId="{BDF0EF1E-2953-4C8A-A5F9-B84A613FEA6B}" type="presOf" srcId="{54F75899-4D22-432E-A1BB-5EFAAABF3A91}" destId="{98DB9862-D1C7-402A-AED1-273D42FA1F63}" srcOrd="1" destOrd="0" presId="urn:microsoft.com/office/officeart/2005/8/layout/vProcess5"/>
    <dgm:cxn modelId="{DD3E2527-8D0D-4756-8AC8-5F2C0E5E5643}" type="presOf" srcId="{3AB8C75A-D660-443C-9C3E-C90FBD12A1E5}" destId="{2AF2D25C-962E-40CB-9DEB-2DCAFF8D8E77}" srcOrd="0" destOrd="0" presId="urn:microsoft.com/office/officeart/2005/8/layout/vProcess5"/>
    <dgm:cxn modelId="{228E2437-C8DA-410E-98CD-1A3D148A1428}" srcId="{E2401C8F-606E-4C47-B7E4-5FBE720DB6B3}" destId="{54F75899-4D22-432E-A1BB-5EFAAABF3A91}" srcOrd="2" destOrd="0" parTransId="{1ECD1303-475A-4CC5-8AD5-57DE3C536879}" sibTransId="{3AB8C75A-D660-443C-9C3E-C90FBD12A1E5}"/>
    <dgm:cxn modelId="{323AE63C-98B4-4062-8371-2CF209BB1482}" srcId="{E2401C8F-606E-4C47-B7E4-5FBE720DB6B3}" destId="{D67AA955-722A-4632-8362-342565D4D3A0}" srcOrd="1" destOrd="0" parTransId="{1B162C78-127B-4B71-A2A7-225416E9303D}" sibTransId="{BFFD8E9F-06B5-4CEF-92B4-1E7EE0C791A5}"/>
    <dgm:cxn modelId="{31E33744-D78E-4553-8DEB-D8F7F3D16E28}" type="presOf" srcId="{D67AA955-722A-4632-8362-342565D4D3A0}" destId="{A27FC7C1-AB2D-4F85-B7A4-839EB8B6B034}" srcOrd="1" destOrd="0" presId="urn:microsoft.com/office/officeart/2005/8/layout/vProcess5"/>
    <dgm:cxn modelId="{96AC814C-B75B-4385-AAA5-87168481741B}" srcId="{E2401C8F-606E-4C47-B7E4-5FBE720DB6B3}" destId="{90A4F9E3-22CF-44C1-9A81-1530998A684A}" srcOrd="0" destOrd="0" parTransId="{32763F40-4152-45BF-9000-DDC6483A320A}" sibTransId="{8AAD9DFD-332C-4ADD-AF47-A66EFFED1C4A}"/>
    <dgm:cxn modelId="{86D23D4D-2250-4856-AD5A-45E25F0967D9}" type="presOf" srcId="{90A4F9E3-22CF-44C1-9A81-1530998A684A}" destId="{E4DB7361-CABE-42A3-983E-8B127DB8C81B}" srcOrd="0" destOrd="0" presId="urn:microsoft.com/office/officeart/2005/8/layout/vProcess5"/>
    <dgm:cxn modelId="{07D97F78-53EB-424B-B8CB-769282A3C3B4}" type="presOf" srcId="{D67AA955-722A-4632-8362-342565D4D3A0}" destId="{914B448B-AB16-485E-B6BF-8F1DB5BFBD4A}" srcOrd="0" destOrd="0" presId="urn:microsoft.com/office/officeart/2005/8/layout/vProcess5"/>
    <dgm:cxn modelId="{A388B980-24F5-4D4E-B07D-7D1C7D3AFEF4}" type="presOf" srcId="{90A4F9E3-22CF-44C1-9A81-1530998A684A}" destId="{D74FAFA7-E199-48E9-A960-7EBA34C46F7C}" srcOrd="1" destOrd="0" presId="urn:microsoft.com/office/officeart/2005/8/layout/vProcess5"/>
    <dgm:cxn modelId="{3340E08E-67B4-4A59-B529-5F0ACF904745}" type="presOf" srcId="{54F75899-4D22-432E-A1BB-5EFAAABF3A91}" destId="{65F2638E-C15A-40DE-BC9F-7072E60C5F4B}" srcOrd="0" destOrd="0" presId="urn:microsoft.com/office/officeart/2005/8/layout/vProcess5"/>
    <dgm:cxn modelId="{62E17199-8DDE-4094-B3FD-6E738D74372D}" type="presOf" srcId="{18887D1B-AD77-4D30-A394-BD41B16D142B}" destId="{3F4ADE42-79AB-4E2D-82BD-75F2F26A798C}" srcOrd="0" destOrd="0" presId="urn:microsoft.com/office/officeart/2005/8/layout/vProcess5"/>
    <dgm:cxn modelId="{6F56ABAC-EF82-468D-A08C-FE9ECA267FE2}" type="presOf" srcId="{8AAD9DFD-332C-4ADD-AF47-A66EFFED1C4A}" destId="{77393176-2B5C-4BA9-A3BE-D5C706F515CB}" srcOrd="0" destOrd="0" presId="urn:microsoft.com/office/officeart/2005/8/layout/vProcess5"/>
    <dgm:cxn modelId="{8051A3BD-89AF-4199-86DE-A77FF103281B}" type="presOf" srcId="{381D42AA-2B1B-4F21-A825-C4DA871AC250}" destId="{CA1F4FAE-C7AF-46CC-B124-3027D051FE01}" srcOrd="0" destOrd="0" presId="urn:microsoft.com/office/officeart/2005/8/layout/vProcess5"/>
    <dgm:cxn modelId="{0F4882C1-D042-43D8-BA91-73AB62687935}" type="presOf" srcId="{880E895E-B341-4232-8B83-7266CE980AE0}" destId="{1DC35EFF-2104-4B18-87FF-FAEEEE4B06E3}" srcOrd="0" destOrd="0" presId="urn:microsoft.com/office/officeart/2005/8/layout/vProcess5"/>
    <dgm:cxn modelId="{EC42F1C1-D7A3-4012-97B9-1D5E16A04D50}" type="presOf" srcId="{BFFD8E9F-06B5-4CEF-92B4-1E7EE0C791A5}" destId="{DF0C22A8-F449-411F-BC74-6D4DD67D707C}" srcOrd="0" destOrd="0" presId="urn:microsoft.com/office/officeart/2005/8/layout/vProcess5"/>
    <dgm:cxn modelId="{823F7ECD-2ED0-475B-8254-5529D8726062}" type="presOf" srcId="{880E895E-B341-4232-8B83-7266CE980AE0}" destId="{1C0FC967-6193-4D0B-AA78-24779999F6CE}" srcOrd="1" destOrd="0" presId="urn:microsoft.com/office/officeart/2005/8/layout/vProcess5"/>
    <dgm:cxn modelId="{D3E325D8-BD7C-48FD-B823-FA50C18F313E}" type="presOf" srcId="{381D42AA-2B1B-4F21-A825-C4DA871AC250}" destId="{D0048FCA-942B-4639-A5FB-000BC555587E}" srcOrd="1" destOrd="0" presId="urn:microsoft.com/office/officeart/2005/8/layout/vProcess5"/>
    <dgm:cxn modelId="{089D18E0-ABA2-4C9C-8A45-89044344F542}" srcId="{E2401C8F-606E-4C47-B7E4-5FBE720DB6B3}" destId="{880E895E-B341-4232-8B83-7266CE980AE0}" srcOrd="4" destOrd="0" parTransId="{4FF593EB-0A5C-4E29-85C2-1036889C5DDC}" sibTransId="{9C02E1CE-5A2E-44AA-ACE6-DC926AAE0EDF}"/>
    <dgm:cxn modelId="{4268C6E2-D7AD-4F14-8064-C22BFAD16793}" type="presOf" srcId="{E2401C8F-606E-4C47-B7E4-5FBE720DB6B3}" destId="{8E1E3775-2039-4E0B-82E1-A0D6632B0185}" srcOrd="0" destOrd="0" presId="urn:microsoft.com/office/officeart/2005/8/layout/vProcess5"/>
    <dgm:cxn modelId="{D8148AF1-357F-4218-8309-0332B7456F33}" type="presParOf" srcId="{8E1E3775-2039-4E0B-82E1-A0D6632B0185}" destId="{C6AD310A-EFF7-4AD3-B5F6-A3C2411AC491}" srcOrd="0" destOrd="0" presId="urn:microsoft.com/office/officeart/2005/8/layout/vProcess5"/>
    <dgm:cxn modelId="{1A95500F-D205-4998-A20A-EB9467DDF24E}" type="presParOf" srcId="{8E1E3775-2039-4E0B-82E1-A0D6632B0185}" destId="{E4DB7361-CABE-42A3-983E-8B127DB8C81B}" srcOrd="1" destOrd="0" presId="urn:microsoft.com/office/officeart/2005/8/layout/vProcess5"/>
    <dgm:cxn modelId="{B9335B08-2F4F-4E90-B7D0-71CD240289C7}" type="presParOf" srcId="{8E1E3775-2039-4E0B-82E1-A0D6632B0185}" destId="{914B448B-AB16-485E-B6BF-8F1DB5BFBD4A}" srcOrd="2" destOrd="0" presId="urn:microsoft.com/office/officeart/2005/8/layout/vProcess5"/>
    <dgm:cxn modelId="{773551F4-71E0-411E-893E-01EECD7B8FD2}" type="presParOf" srcId="{8E1E3775-2039-4E0B-82E1-A0D6632B0185}" destId="{65F2638E-C15A-40DE-BC9F-7072E60C5F4B}" srcOrd="3" destOrd="0" presId="urn:microsoft.com/office/officeart/2005/8/layout/vProcess5"/>
    <dgm:cxn modelId="{1420AA75-A688-45A1-86A4-A93B43B00063}" type="presParOf" srcId="{8E1E3775-2039-4E0B-82E1-A0D6632B0185}" destId="{CA1F4FAE-C7AF-46CC-B124-3027D051FE01}" srcOrd="4" destOrd="0" presId="urn:microsoft.com/office/officeart/2005/8/layout/vProcess5"/>
    <dgm:cxn modelId="{EFC0AF3F-00B8-4CA4-8163-262FB007FEAE}" type="presParOf" srcId="{8E1E3775-2039-4E0B-82E1-A0D6632B0185}" destId="{1DC35EFF-2104-4B18-87FF-FAEEEE4B06E3}" srcOrd="5" destOrd="0" presId="urn:microsoft.com/office/officeart/2005/8/layout/vProcess5"/>
    <dgm:cxn modelId="{7F18AB39-B9CF-4499-B508-A84BC2BA6192}" type="presParOf" srcId="{8E1E3775-2039-4E0B-82E1-A0D6632B0185}" destId="{77393176-2B5C-4BA9-A3BE-D5C706F515CB}" srcOrd="6" destOrd="0" presId="urn:microsoft.com/office/officeart/2005/8/layout/vProcess5"/>
    <dgm:cxn modelId="{DA95925C-6648-4D35-9765-D7A65BCE5816}" type="presParOf" srcId="{8E1E3775-2039-4E0B-82E1-A0D6632B0185}" destId="{DF0C22A8-F449-411F-BC74-6D4DD67D707C}" srcOrd="7" destOrd="0" presId="urn:microsoft.com/office/officeart/2005/8/layout/vProcess5"/>
    <dgm:cxn modelId="{44486EF0-09B8-4206-963A-9ECA6E6B3EAA}" type="presParOf" srcId="{8E1E3775-2039-4E0B-82E1-A0D6632B0185}" destId="{2AF2D25C-962E-40CB-9DEB-2DCAFF8D8E77}" srcOrd="8" destOrd="0" presId="urn:microsoft.com/office/officeart/2005/8/layout/vProcess5"/>
    <dgm:cxn modelId="{E8485D28-E95F-477B-B1DB-C9A9068E9FB1}" type="presParOf" srcId="{8E1E3775-2039-4E0B-82E1-A0D6632B0185}" destId="{3F4ADE42-79AB-4E2D-82BD-75F2F26A798C}" srcOrd="9" destOrd="0" presId="urn:microsoft.com/office/officeart/2005/8/layout/vProcess5"/>
    <dgm:cxn modelId="{F8256A83-DDBB-484F-8130-F0BFD3B83960}" type="presParOf" srcId="{8E1E3775-2039-4E0B-82E1-A0D6632B0185}" destId="{D74FAFA7-E199-48E9-A960-7EBA34C46F7C}" srcOrd="10" destOrd="0" presId="urn:microsoft.com/office/officeart/2005/8/layout/vProcess5"/>
    <dgm:cxn modelId="{2CF125D7-8DCD-44CE-A91C-15A75112A15D}" type="presParOf" srcId="{8E1E3775-2039-4E0B-82E1-A0D6632B0185}" destId="{A27FC7C1-AB2D-4F85-B7A4-839EB8B6B034}" srcOrd="11" destOrd="0" presId="urn:microsoft.com/office/officeart/2005/8/layout/vProcess5"/>
    <dgm:cxn modelId="{36D8E880-4F6A-4573-A05F-4827452F6057}" type="presParOf" srcId="{8E1E3775-2039-4E0B-82E1-A0D6632B0185}" destId="{98DB9862-D1C7-402A-AED1-273D42FA1F63}" srcOrd="12" destOrd="0" presId="urn:microsoft.com/office/officeart/2005/8/layout/vProcess5"/>
    <dgm:cxn modelId="{26BAB9EE-A1D5-4C2C-9414-D20F96728A0E}" type="presParOf" srcId="{8E1E3775-2039-4E0B-82E1-A0D6632B0185}" destId="{D0048FCA-942B-4639-A5FB-000BC555587E}" srcOrd="13" destOrd="0" presId="urn:microsoft.com/office/officeart/2005/8/layout/vProcess5"/>
    <dgm:cxn modelId="{0441E73B-B444-4F7F-8F66-159E539BEAAA}" type="presParOf" srcId="{8E1E3775-2039-4E0B-82E1-A0D6632B0185}" destId="{1C0FC967-6193-4D0B-AA78-24779999F6C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B7361-CABE-42A3-983E-8B127DB8C81B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GridPix with Timepix3 overcomes key limitations of IXPE GPD.</a:t>
          </a:r>
        </a:p>
      </dsp:txBody>
      <dsp:txXfrm>
        <a:off x="21581" y="21581"/>
        <a:ext cx="6524659" cy="693664"/>
      </dsp:txXfrm>
    </dsp:sp>
    <dsp:sp modelId="{914B448B-AB16-485E-B6BF-8F1DB5BFBD4A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Experimental characterization confirms stable spectral and polarimetric performance.</a:t>
          </a:r>
        </a:p>
      </dsp:txBody>
      <dsp:txXfrm>
        <a:off x="574623" y="860744"/>
        <a:ext cx="6330820" cy="693664"/>
      </dsp:txXfrm>
    </dsp:sp>
    <dsp:sp modelId="{65F2638E-C15A-40DE-BC9F-7072E60C5F4B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Energy calibration demonstrates excellent linear response.</a:t>
          </a:r>
        </a:p>
      </dsp:txBody>
      <dsp:txXfrm>
        <a:off x="1127666" y="1699908"/>
        <a:ext cx="6330820" cy="693664"/>
      </dsp:txXfrm>
    </dsp:sp>
    <dsp:sp modelId="{CA1F4FAE-C7AF-46CC-B124-3027D051FE01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Strong agreement between Monte Carlo and experimental data validates the detector model.</a:t>
          </a:r>
        </a:p>
      </dsp:txBody>
      <dsp:txXfrm>
        <a:off x="1680708" y="2539072"/>
        <a:ext cx="6330820" cy="693664"/>
      </dsp:txXfrm>
    </dsp:sp>
    <dsp:sp modelId="{1DC35EFF-2104-4B18-87FF-FAEEEE4B06E3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GridPix is a promising candidate for future high-precision X-ray polarimetry.</a:t>
          </a:r>
          <a:endParaRPr lang="en-US" sz="2000" kern="1200"/>
        </a:p>
      </dsp:txBody>
      <dsp:txXfrm>
        <a:off x="2233751" y="3378236"/>
        <a:ext cx="6330820" cy="693664"/>
      </dsp:txXfrm>
    </dsp:sp>
    <dsp:sp modelId="{77393176-2B5C-4BA9-A3BE-D5C706F515CB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DF0C22A8-F449-411F-BC74-6D4DD67D707C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2AF2D25C-962E-40CB-9DEB-2DCAFF8D8E77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3F4ADE42-79AB-4E2D-82BD-75F2F26A798C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3913" y="3051690"/>
        <a:ext cx="263415" cy="36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53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7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9452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88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0259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507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11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59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2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134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97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94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14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74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0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04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ba.imtiaz@inaf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C00C19F-AC05-2B02-AA3F-32E0859A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25" y="1856"/>
            <a:ext cx="1322368" cy="1312472"/>
          </a:xfrm>
          <a:prstGeom prst="rect">
            <a:avLst/>
          </a:prstGeom>
        </p:spPr>
      </p:pic>
      <p:pic>
        <p:nvPicPr>
          <p:cNvPr id="2" name="Picture 1" descr="A red and white logo&#10;&#10;AI-generated content may be incorrect.">
            <a:extLst>
              <a:ext uri="{FF2B5EF4-FFF2-40B4-BE49-F238E27FC236}">
                <a16:creationId xmlns:a16="http://schemas.microsoft.com/office/drawing/2014/main" id="{36450348-9BFD-711C-0568-ACB28EF2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313" y="-1422"/>
            <a:ext cx="1549605" cy="141798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3A3567A-9DC3-6BCC-4B3C-42F30A6EF107}"/>
              </a:ext>
            </a:extLst>
          </p:cNvPr>
          <p:cNvSpPr txBox="1"/>
          <p:nvPr/>
        </p:nvSpPr>
        <p:spPr>
          <a:xfrm>
            <a:off x="752414" y="2115880"/>
            <a:ext cx="9362461" cy="31854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u="sng"/>
              <a:t>Saba Imtiaz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Saba.imtiaz@inaf.it</a:t>
            </a:r>
            <a:endParaRPr lang="en-US" sz="2800">
              <a:solidFill>
                <a:schemeClr val="accent1"/>
              </a:solidFill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>
                <a:solidFill>
                  <a:srgbClr val="000000"/>
                </a:solidFill>
              </a:rPr>
              <a:t>Astrophysics and Astronomy PHD –</a:t>
            </a:r>
            <a:r>
              <a:rPr lang="en-US">
                <a:solidFill>
                  <a:schemeClr val="accent1"/>
                </a:solidFill>
              </a:rPr>
              <a:t>39th Cycle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/>
              <a:t>PhD retreat at the INFN Laboratori Nazionali del Sud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/>
              <a:t>16-19 February 2026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2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4FA1D-ABFD-A63F-8A36-3EE0A5BB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0A2748-94FC-C11D-3504-B51D1C988920}"/>
              </a:ext>
            </a:extLst>
          </p:cNvPr>
          <p:cNvSpPr txBox="1"/>
          <p:nvPr/>
        </p:nvSpPr>
        <p:spPr>
          <a:xfrm>
            <a:off x="342361" y="158840"/>
            <a:ext cx="8640151" cy="1320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Analysis with GEANT4 Simulations: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4C0E1-E917-0E72-68F7-16DBB6027C45}"/>
              </a:ext>
            </a:extLst>
          </p:cNvPr>
          <p:cNvSpPr txBox="1"/>
          <p:nvPr/>
        </p:nvSpPr>
        <p:spPr>
          <a:xfrm>
            <a:off x="510375" y="1709828"/>
            <a:ext cx="5087727" cy="8212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Spectrum of 8.7 keV and 17.4 KeV</a:t>
            </a:r>
          </a:p>
        </p:txBody>
      </p:sp>
      <p:pic>
        <p:nvPicPr>
          <p:cNvPr id="4" name="Picture 3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35CA3B75-DFED-EF85-B1E6-2CDD8F6F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22" y="1824355"/>
            <a:ext cx="6086569" cy="384271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2D2FBF8-FE29-74C3-2205-A204DBA1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D0B49EA6-0D00-E28E-E61C-A6629EFB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02" y="2829239"/>
            <a:ext cx="5442626" cy="35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1107E-AB0A-DE02-54B9-8F7A8346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BACF03-B5B5-5FC5-4A53-63CCA6FF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B244DBF-28D1-7CD5-4892-BA0D5BDA6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F36CA73-06EA-F3D9-FD01-463801508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4AC45-A3C4-BB55-4403-C324CD63E3AE}"/>
              </a:ext>
            </a:extLst>
          </p:cNvPr>
          <p:cNvSpPr txBox="1"/>
          <p:nvPr/>
        </p:nvSpPr>
        <p:spPr>
          <a:xfrm>
            <a:off x="836867" y="265993"/>
            <a:ext cx="1153766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>
                <a:solidFill>
                  <a:schemeClr val="accent1"/>
                </a:solidFill>
                <a:ea typeface="+mn-lt"/>
                <a:cs typeface="+mn-lt"/>
              </a:rPr>
              <a:t>Energy Calibration and Validation Using Experimental Data and Monte Carlo</a:t>
            </a:r>
          </a:p>
        </p:txBody>
      </p:sp>
      <p:pic>
        <p:nvPicPr>
          <p:cNvPr id="6" name="Picture 5" descr="A graph of calibration points&#10;&#10;AI-generated content may be incorrect.">
            <a:extLst>
              <a:ext uri="{FF2B5EF4-FFF2-40B4-BE49-F238E27FC236}">
                <a16:creationId xmlns:a16="http://schemas.microsoft.com/office/drawing/2014/main" id="{6BC49A0B-251C-E9D6-2E60-B2D31871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09" y="1225882"/>
            <a:ext cx="4634980" cy="3041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7F931-79AE-519B-86C1-7E0147199962}"/>
              </a:ext>
            </a:extLst>
          </p:cNvPr>
          <p:cNvSpPr txBox="1"/>
          <p:nvPr/>
        </p:nvSpPr>
        <p:spPr>
          <a:xfrm>
            <a:off x="1408078" y="2037896"/>
            <a:ext cx="145363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err="1"/>
              <a:t>Real_Data</a:t>
            </a:r>
            <a:endParaRPr lang="en-US" sz="1200"/>
          </a:p>
        </p:txBody>
      </p:sp>
      <p:pic>
        <p:nvPicPr>
          <p:cNvPr id="11" name="Picture 10" descr="A graph with a line&#10;&#10;AI-generated content may be incorrect.">
            <a:extLst>
              <a:ext uri="{FF2B5EF4-FFF2-40B4-BE49-F238E27FC236}">
                <a16:creationId xmlns:a16="http://schemas.microsoft.com/office/drawing/2014/main" id="{7B1CF079-FB5B-1837-5495-744CFE40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3" y="4171984"/>
            <a:ext cx="4775057" cy="2528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EC5F13-6A0E-EBA2-D16A-3816B56012A0}"/>
              </a:ext>
            </a:extLst>
          </p:cNvPr>
          <p:cNvSpPr txBox="1"/>
          <p:nvPr/>
        </p:nvSpPr>
        <p:spPr>
          <a:xfrm>
            <a:off x="1319090" y="4502639"/>
            <a:ext cx="16389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MC Simulations</a:t>
            </a:r>
          </a:p>
        </p:txBody>
      </p:sp>
      <p:pic>
        <p:nvPicPr>
          <p:cNvPr id="15" name="Picture 1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62D70284-53D0-1B45-9F3A-796A0E9CE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48" y="1209932"/>
            <a:ext cx="6121743" cy="46440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3A20F3-7D34-8446-53FD-2B285AC29636}"/>
              </a:ext>
            </a:extLst>
          </p:cNvPr>
          <p:cNvSpPr txBox="1"/>
          <p:nvPr/>
        </p:nvSpPr>
        <p:spPr>
          <a:xfrm>
            <a:off x="5995136" y="5667498"/>
            <a:ext cx="58877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Monte Carlo results closely match the experimental data, validating the detector model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0A78F58-C2CB-B249-B826-11BC74CB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185" y="2227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F4317-EE0E-5ABE-B963-070D8533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880171-36B8-4DEC-FB9F-042D8F02EE19}"/>
              </a:ext>
            </a:extLst>
          </p:cNvPr>
          <p:cNvSpPr txBox="1"/>
          <p:nvPr/>
        </p:nvSpPr>
        <p:spPr>
          <a:xfrm>
            <a:off x="872835" y="161635"/>
            <a:ext cx="7673801" cy="108765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u="sng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Energy Calibration and Validation Using Experimental Data and Monte Carlo</a:t>
            </a:r>
          </a:p>
        </p:txBody>
      </p:sp>
      <p:pic>
        <p:nvPicPr>
          <p:cNvPr id="2" name="Picture 1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3B68C930-D5DC-B79A-6B5E-307614A0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4" y="1717963"/>
            <a:ext cx="8618151" cy="449672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0DBD213-03BB-F7C4-B2F8-70E9980A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19954A3-9DFD-4C44-94BA-B95130A3BA1C}" type="slidenum">
              <a:rPr lang="en-US" dirty="0"/>
              <a:pPr defTabSz="457200"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F2B06-355E-6274-C3EF-0AB8130F907A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Conclusion: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9E772-3B99-30A2-317E-2479416C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19954A3-9DFD-4C44-94BA-B95130A3BA1C}" type="slidenum">
              <a:rPr lang="en-US" dirty="0"/>
              <a:pPr defTabSz="457200"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TextBox 5">
            <a:extLst>
              <a:ext uri="{FF2B5EF4-FFF2-40B4-BE49-F238E27FC236}">
                <a16:creationId xmlns:a16="http://schemas.microsoft.com/office/drawing/2014/main" id="{8421DA08-00B2-2A3E-A02B-B43046CE4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43824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36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E81E-B509-F10E-171E-272F330B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2</a:t>
            </a:fld>
            <a:endParaRPr lang="en-US"/>
          </a:p>
        </p:txBody>
      </p:sp>
      <p:pic>
        <p:nvPicPr>
          <p:cNvPr id="5" name="Picture 4" descr="A satellite in the sky&#10;&#10;AI-generated content may be incorrect.">
            <a:extLst>
              <a:ext uri="{FF2B5EF4-FFF2-40B4-BE49-F238E27FC236}">
                <a16:creationId xmlns:a16="http://schemas.microsoft.com/office/drawing/2014/main" id="{B2DEDE4F-705A-5567-D699-092FD578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9" y="0"/>
            <a:ext cx="12195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5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E392-0C85-CE4D-873B-B79E5CC9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44" y="-2146"/>
            <a:ext cx="8596668" cy="1320800"/>
          </a:xfrm>
        </p:spPr>
        <p:txBody>
          <a:bodyPr>
            <a:normAutofit/>
          </a:bodyPr>
          <a:lstStyle/>
          <a:p>
            <a:r>
              <a:rPr lang="en-US" u="sng"/>
              <a:t>Introduction to IXPE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D160-82F8-9F27-B3F6-B7FC3A30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dirty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diagram of a satellite&#10;&#10;AI-generated content may be incorrect.">
            <a:extLst>
              <a:ext uri="{FF2B5EF4-FFF2-40B4-BE49-F238E27FC236}">
                <a16:creationId xmlns:a16="http://schemas.microsoft.com/office/drawing/2014/main" id="{7374C724-E5AC-8297-4EB5-EF1093FD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341" y="1136783"/>
            <a:ext cx="5854603" cy="2880387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807B32-D042-45E6-138C-024A32E6AF6E}"/>
              </a:ext>
            </a:extLst>
          </p:cNvPr>
          <p:cNvSpPr/>
          <p:nvPr/>
        </p:nvSpPr>
        <p:spPr>
          <a:xfrm>
            <a:off x="7691428" y="3102822"/>
            <a:ext cx="1130336" cy="640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circuit board&#10;&#10;AI-generated content may be incorrect.">
            <a:extLst>
              <a:ext uri="{FF2B5EF4-FFF2-40B4-BE49-F238E27FC236}">
                <a16:creationId xmlns:a16="http://schemas.microsoft.com/office/drawing/2014/main" id="{07E39762-06F4-0432-1FF4-A7C1903E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3" y="3243688"/>
            <a:ext cx="5111796" cy="2975069"/>
          </a:xfrm>
          <a:prstGeom prst="rect">
            <a:avLst/>
          </a:prstGeom>
        </p:spPr>
      </p:pic>
      <p:sp>
        <p:nvSpPr>
          <p:cNvPr id="12" name="Arrow: Left-Up 11">
            <a:extLst>
              <a:ext uri="{FF2B5EF4-FFF2-40B4-BE49-F238E27FC236}">
                <a16:creationId xmlns:a16="http://schemas.microsoft.com/office/drawing/2014/main" id="{17D28E1D-41CC-1C32-A03D-B7E432CD4ED7}"/>
              </a:ext>
            </a:extLst>
          </p:cNvPr>
          <p:cNvSpPr/>
          <p:nvPr/>
        </p:nvSpPr>
        <p:spPr>
          <a:xfrm>
            <a:off x="5420038" y="3621846"/>
            <a:ext cx="3282083" cy="1812215"/>
          </a:xfrm>
          <a:prstGeom prst="left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A1B0A-5B70-07DB-2FD7-7BE967DF5CDA}"/>
              </a:ext>
            </a:extLst>
          </p:cNvPr>
          <p:cNvSpPr txBox="1"/>
          <p:nvPr/>
        </p:nvSpPr>
        <p:spPr>
          <a:xfrm>
            <a:off x="6091543" y="660669"/>
            <a:ext cx="58663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Figure A: Overview of space observatory: </a:t>
            </a:r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529BC-5222-5551-C3B8-A9882D95B4E6}"/>
              </a:ext>
            </a:extLst>
          </p:cNvPr>
          <p:cNvSpPr txBox="1"/>
          <p:nvPr/>
        </p:nvSpPr>
        <p:spPr>
          <a:xfrm>
            <a:off x="8296915" y="2074228"/>
            <a:ext cx="11593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Figure: 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357BAA-0F5E-4F92-5BCE-0B9FA984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210" y="5367539"/>
            <a:ext cx="6105525" cy="9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56B833-44E0-BE2B-FF14-A419FCBF9ACD}"/>
              </a:ext>
            </a:extLst>
          </p:cNvPr>
          <p:cNvSpPr txBox="1"/>
          <p:nvPr/>
        </p:nvSpPr>
        <p:spPr>
          <a:xfrm>
            <a:off x="410140" y="6319345"/>
            <a:ext cx="49987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Figure B: Gas Pixel Detector</a:t>
            </a:r>
            <a:r>
              <a:rPr lang="en-US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4DB74B-6CAA-A202-4664-9C506556721C}"/>
              </a:ext>
            </a:extLst>
          </p:cNvPr>
          <p:cNvSpPr txBox="1"/>
          <p:nvPr/>
        </p:nvSpPr>
        <p:spPr>
          <a:xfrm>
            <a:off x="3064123" y="4017471"/>
            <a:ext cx="1253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Figure 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35CEE-3223-CC5B-0B24-3E8EDC46C7FD}"/>
              </a:ext>
            </a:extLst>
          </p:cNvPr>
          <p:cNvSpPr txBox="1"/>
          <p:nvPr/>
        </p:nvSpPr>
        <p:spPr>
          <a:xfrm>
            <a:off x="779479" y="661356"/>
            <a:ext cx="463802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/>
              <a:t>IXPE provides unique comprehension about </a:t>
            </a:r>
            <a:r>
              <a:rPr lang="en-US" b="1"/>
              <a:t>polarized x rays emissions </a:t>
            </a:r>
            <a:r>
              <a:rPr lang="en-US"/>
              <a:t>from many </a:t>
            </a:r>
          </a:p>
          <a:p>
            <a:pPr algn="just"/>
            <a:r>
              <a:rPr lang="en-US"/>
              <a:t>Astrophysical sources such as galactic black holes binaries radio quiet and radio loud AGNS and neutron stars. Polarization maps in X rays of pulsar wind Nebulae and supernova remnants have been probed.  </a:t>
            </a:r>
          </a:p>
        </p:txBody>
      </p:sp>
    </p:spTree>
    <p:extLst>
      <p:ext uri="{BB962C8B-B14F-4D97-AF65-F5344CB8AC3E}">
        <p14:creationId xmlns:p14="http://schemas.microsoft.com/office/powerpoint/2010/main" val="56530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D2722-3BF8-734C-493A-4A2B884D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239976-EFD0-9841-D6FD-8224F42BE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8019346-766D-529E-0E19-4DE51FCCE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0159D9F-D3C6-196B-B350-7C828D8FA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F4A8AC-6D57-748B-D15F-56E4F31D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186" y="222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3A345-0247-45F9-F5BB-BE314B5EC38B}"/>
              </a:ext>
            </a:extLst>
          </p:cNvPr>
          <p:cNvSpPr txBox="1"/>
          <p:nvPr/>
        </p:nvSpPr>
        <p:spPr>
          <a:xfrm>
            <a:off x="1574023" y="366341"/>
            <a:ext cx="90312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Limitations of Gas pixel Detector of IXPE</a:t>
            </a:r>
            <a:r>
              <a:rPr lang="en-US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35B9B3-2070-FB27-CAD7-13C843F8CD8E}"/>
              </a:ext>
            </a:extLst>
          </p:cNvPr>
          <p:cNvSpPr txBox="1"/>
          <p:nvPr/>
        </p:nvSpPr>
        <p:spPr>
          <a:xfrm>
            <a:off x="840594" y="1251928"/>
            <a:ext cx="1026811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000">
                <a:ea typeface="+mn-lt"/>
                <a:cs typeface="+mn-lt"/>
              </a:rPr>
              <a:t>it has a relatively 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narrow energy band</a:t>
            </a:r>
            <a:r>
              <a:rPr lang="en-US" sz="2000">
                <a:ea typeface="+mn-lt"/>
                <a:cs typeface="+mn-lt"/>
              </a:rPr>
              <a:t> coupled with rapidly declining efficiency.</a:t>
            </a:r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FA5C7-8420-9E25-CB05-F41EF374218B}"/>
              </a:ext>
            </a:extLst>
          </p:cNvPr>
          <p:cNvSpPr txBox="1"/>
          <p:nvPr/>
        </p:nvSpPr>
        <p:spPr>
          <a:xfrm>
            <a:off x="952717" y="2392108"/>
            <a:ext cx="94930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2.  </a:t>
            </a:r>
            <a:r>
              <a:rPr lang="en-US">
                <a:ea typeface="+mn-lt"/>
                <a:cs typeface="+mn-lt"/>
              </a:rPr>
              <a:t>IXPE GPDs is the</a:t>
            </a:r>
            <a:r>
              <a:rPr lang="en-US">
                <a:solidFill>
                  <a:srgbClr val="FF0000"/>
                </a:solidFill>
                <a:ea typeface="+mn-lt"/>
                <a:cs typeface="+mn-lt"/>
              </a:rPr>
              <a:t> large dead time</a:t>
            </a:r>
            <a:r>
              <a:rPr lang="en-US">
                <a:ea typeface="+mn-lt"/>
                <a:cs typeface="+mn-lt"/>
              </a:rPr>
              <a:t> (1.1ms), which is incompatible with the brightest     sources.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C631DD-91E0-0A98-28D8-4491F251CD7F}"/>
              </a:ext>
            </a:extLst>
          </p:cNvPr>
          <p:cNvSpPr txBox="1"/>
          <p:nvPr/>
        </p:nvSpPr>
        <p:spPr>
          <a:xfrm>
            <a:off x="957266" y="3431613"/>
            <a:ext cx="94816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3.  </a:t>
            </a:r>
            <a:r>
              <a:rPr lang="en-US">
                <a:ea typeface="+mn-lt"/>
                <a:cs typeface="+mn-lt"/>
              </a:rPr>
              <a:t>Due to the deposition of ions onto the dielectric of Gas Electron Multiplier (GEM) leads towards the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decrease in the gas gain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EDAE1-994C-B9F3-DB04-56CA2B290013}"/>
              </a:ext>
            </a:extLst>
          </p:cNvPr>
          <p:cNvSpPr txBox="1"/>
          <p:nvPr/>
        </p:nvSpPr>
        <p:spPr>
          <a:xfrm>
            <a:off x="677487" y="4527983"/>
            <a:ext cx="9481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     </a:t>
            </a:r>
            <a:r>
              <a:rPr lang="en-US">
                <a:ea typeface="+mn-lt"/>
                <a:cs typeface="+mn-lt"/>
              </a:rPr>
              <a:t>4. The ASIC of Gass pixel detector offers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2D photoelectron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track. 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3338C2-8AF8-2AD9-AB1A-605B79DD6C72}"/>
              </a:ext>
            </a:extLst>
          </p:cNvPr>
          <p:cNvSpPr txBox="1"/>
          <p:nvPr/>
        </p:nvSpPr>
        <p:spPr>
          <a:xfrm>
            <a:off x="677487" y="5289983"/>
            <a:ext cx="9481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     </a:t>
            </a:r>
            <a:r>
              <a:rPr lang="en-US">
                <a:ea typeface="+mn-lt"/>
                <a:cs typeface="+mn-lt"/>
              </a:rPr>
              <a:t>5. Also its shows low energy resolution and 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less effective area</a:t>
            </a:r>
            <a:r>
              <a:rPr lang="en-US">
                <a:ea typeface="+mn-lt"/>
                <a:cs typeface="+mn-lt"/>
              </a:rPr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5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9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42F8C-FE55-2D04-7045-1454BCB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EE7798-BC14-08F2-9CA6-6B6B887B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D2E3A10-D2EC-C599-6C95-CE3E6934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5ACDDE2-CB3D-2922-DA8F-A404862E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0BFC13-C6C6-2DED-2049-4F3EE75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186" y="222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06F07-8364-EE62-E7D6-6428F327D128}"/>
              </a:ext>
            </a:extLst>
          </p:cNvPr>
          <p:cNvSpPr txBox="1"/>
          <p:nvPr/>
        </p:nvSpPr>
        <p:spPr>
          <a:xfrm>
            <a:off x="293136" y="2046778"/>
            <a:ext cx="11677798" cy="15795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err="1">
                <a:solidFill>
                  <a:srgbClr val="FF0000"/>
                </a:solidFill>
                <a:ea typeface="+mn-lt"/>
                <a:cs typeface="+mn-lt"/>
              </a:rPr>
              <a:t>GridPix</a:t>
            </a:r>
            <a:r>
              <a:rPr lang="en-US" sz="3200" b="1" u="sng">
                <a:solidFill>
                  <a:srgbClr val="FF0000"/>
                </a:solidFill>
                <a:ea typeface="+mn-lt"/>
                <a:cs typeface="+mn-lt"/>
              </a:rPr>
              <a:t> Detector as an Advanced Alternative to IXPE GPD: Experimental Characterization and Validation with GEANT4 Simulations.</a:t>
            </a:r>
            <a:endParaRPr lang="en-US" sz="3200" b="1" u="sng">
              <a:solidFill>
                <a:srgbClr val="FF0000"/>
              </a:solidFill>
            </a:endParaRPr>
          </a:p>
        </p:txBody>
      </p:sp>
      <p:pic>
        <p:nvPicPr>
          <p:cNvPr id="17" name="Picture 16" descr="A red and white logo&#10;&#10;AI-generated content may be incorrect.">
            <a:extLst>
              <a:ext uri="{FF2B5EF4-FFF2-40B4-BE49-F238E27FC236}">
                <a16:creationId xmlns:a16="http://schemas.microsoft.com/office/drawing/2014/main" id="{DF5AFCD1-4FCC-42BC-6C15-481B8A29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13" y="-1422"/>
            <a:ext cx="1549605" cy="1417987"/>
          </a:xfrm>
          <a:prstGeom prst="rect">
            <a:avLst/>
          </a:prstGeom>
        </p:spPr>
      </p:pic>
      <p:pic>
        <p:nvPicPr>
          <p:cNvPr id="19" name="Picture 1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B348A1E-CF53-09F6-FE81-893A4D26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25" y="1856"/>
            <a:ext cx="1322368" cy="13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B2559-3769-2358-3031-D9F0E97E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0A72D4-B5BD-71D7-B2EC-6C5CCFA17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1D63728-52E1-D65B-AC0B-AC53806B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B3BAA9-A35B-C783-18D6-2A2ED164D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72C117-C3C9-5642-3BE2-23B7601BB457}"/>
              </a:ext>
            </a:extLst>
          </p:cNvPr>
          <p:cNvSpPr txBox="1"/>
          <p:nvPr/>
        </p:nvSpPr>
        <p:spPr>
          <a:xfrm>
            <a:off x="982271" y="109141"/>
            <a:ext cx="103820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49B06-FED1-C23B-67A3-42CF4B152869}"/>
              </a:ext>
            </a:extLst>
          </p:cNvPr>
          <p:cNvSpPr txBox="1"/>
          <p:nvPr/>
        </p:nvSpPr>
        <p:spPr>
          <a:xfrm>
            <a:off x="1509108" y="111756"/>
            <a:ext cx="8683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u="sng">
                <a:solidFill>
                  <a:schemeClr val="accent1"/>
                </a:solidFill>
              </a:rPr>
              <a:t>Gridpix Detector with Timepix3 ASIC: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104CA-82C4-612C-8D19-8466DE07A1AF}"/>
              </a:ext>
            </a:extLst>
          </p:cNvPr>
          <p:cNvSpPr txBox="1"/>
          <p:nvPr/>
        </p:nvSpPr>
        <p:spPr>
          <a:xfrm>
            <a:off x="182137" y="803655"/>
            <a:ext cx="113269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/>
              <a:t>X ray polarimetry is most powerful and exciting tool in astrophysics. To determine the  polarization of x ray beam by tracking the photoelectrons is achieved with </a:t>
            </a:r>
            <a:r>
              <a:rPr lang="en-US" b="1" u="sng" err="1"/>
              <a:t>Gridpix</a:t>
            </a:r>
            <a:r>
              <a:rPr lang="en-US" b="1" u="sng"/>
              <a:t> detector.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C7440-F92E-21B6-38FC-60B61811C947}"/>
              </a:ext>
            </a:extLst>
          </p:cNvPr>
          <p:cNvSpPr txBox="1"/>
          <p:nvPr/>
        </p:nvSpPr>
        <p:spPr>
          <a:xfrm>
            <a:off x="422914" y="1627661"/>
            <a:ext cx="59907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Gridpix detector is combination of : </a:t>
            </a:r>
          </a:p>
          <a:p>
            <a:r>
              <a:rPr lang="en-US"/>
              <a:t>(I) highly granular Timepix3 ASIC </a:t>
            </a:r>
          </a:p>
          <a:p>
            <a:r>
              <a:rPr lang="en-US"/>
              <a:t>(II) </a:t>
            </a:r>
            <a:r>
              <a:rPr lang="en-US" err="1"/>
              <a:t>InGrid</a:t>
            </a:r>
            <a:r>
              <a:rPr lang="en-US"/>
              <a:t>  (which holes are aligned with pixel of ASIC). </a:t>
            </a:r>
          </a:p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AE0F01-C0CD-DB0B-C81A-4CA090A3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708" y="115959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6</a:t>
            </a:fld>
            <a:endParaRPr lang="en-US"/>
          </a:p>
        </p:txBody>
      </p:sp>
      <p:pic>
        <p:nvPicPr>
          <p:cNvPr id="15" name="Picture 14" descr="A close-up of a white sheet with holes&#10;&#10;AI-generated content may be incorrect.">
            <a:extLst>
              <a:ext uri="{FF2B5EF4-FFF2-40B4-BE49-F238E27FC236}">
                <a16:creationId xmlns:a16="http://schemas.microsoft.com/office/drawing/2014/main" id="{3F275842-CB9E-6A20-1374-B2EB4B01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95" y="2230209"/>
            <a:ext cx="5386324" cy="38325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ABF1AE-6022-C0F6-1336-D6DBD8395D94}"/>
              </a:ext>
            </a:extLst>
          </p:cNvPr>
          <p:cNvSpPr txBox="1"/>
          <p:nvPr/>
        </p:nvSpPr>
        <p:spPr>
          <a:xfrm>
            <a:off x="7257570" y="6089573"/>
            <a:ext cx="39103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Production of micromegas Structure: </a:t>
            </a:r>
          </a:p>
        </p:txBody>
      </p:sp>
      <p:pic>
        <p:nvPicPr>
          <p:cNvPr id="5" name="Picture 4" descr="A close-up of a chip&#10;&#10;AI-generated content may be incorrect.">
            <a:extLst>
              <a:ext uri="{FF2B5EF4-FFF2-40B4-BE49-F238E27FC236}">
                <a16:creationId xmlns:a16="http://schemas.microsoft.com/office/drawing/2014/main" id="{03DE2EF3-5E7E-0585-D079-5FF6CBF6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1" y="2978728"/>
            <a:ext cx="5985107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F0C12-EE5F-20D3-DCF9-195F1DBC3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C69ACBA-3D0C-9CB2-BB20-BEDD997D9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4CBFE48-DFF2-1BE2-2985-94F92C3F8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FCE2008-AC5E-4AF4-6102-BFC8F8C3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91B3D-5E4C-5034-9072-2CC45E66E629}"/>
              </a:ext>
            </a:extLst>
          </p:cNvPr>
          <p:cNvSpPr txBox="1"/>
          <p:nvPr/>
        </p:nvSpPr>
        <p:spPr>
          <a:xfrm>
            <a:off x="3389809" y="88112"/>
            <a:ext cx="37923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u="sng">
                <a:solidFill>
                  <a:schemeClr val="accent1"/>
                </a:solidFill>
              </a:rPr>
              <a:t>Why Gridpix?</a:t>
            </a:r>
            <a:r>
              <a:rPr lang="en-US" sz="4000" b="1" u="sng"/>
              <a:t> </a:t>
            </a: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D7CFBFAC-F67B-94AF-F4CA-D2BCB478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036" y="2535719"/>
            <a:ext cx="6868733" cy="27656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D52E3-D7F9-8F4D-846A-E97F6BCA2FA9}"/>
              </a:ext>
            </a:extLst>
          </p:cNvPr>
          <p:cNvSpPr txBox="1"/>
          <p:nvPr/>
        </p:nvSpPr>
        <p:spPr>
          <a:xfrm>
            <a:off x="5085593" y="5428950"/>
            <a:ext cx="6869123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Table of Comparison of Performances between IXPE/GPD and Gridpix with Timepix3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38580-DD8C-E380-4592-2DBF52FEB284}"/>
              </a:ext>
            </a:extLst>
          </p:cNvPr>
          <p:cNvSpPr txBox="1"/>
          <p:nvPr/>
        </p:nvSpPr>
        <p:spPr>
          <a:xfrm>
            <a:off x="422164" y="789809"/>
            <a:ext cx="80024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Unlike Gass pixel detector in Imaging X ray Polarimetry Explorer(IXPE), </a:t>
            </a:r>
          </a:p>
          <a:p>
            <a:r>
              <a:rPr lang="en-US"/>
              <a:t>Gridpix detector provides :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CC6251-090A-9D1A-CF0F-A6F09CE7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2186" y="222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202A6-CD94-9C34-C7D2-6D0793401C75}"/>
              </a:ext>
            </a:extLst>
          </p:cNvPr>
          <p:cNvSpPr txBox="1"/>
          <p:nvPr/>
        </p:nvSpPr>
        <p:spPr>
          <a:xfrm>
            <a:off x="419177" y="1546008"/>
            <a:ext cx="11429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ea typeface="+mn-lt"/>
                <a:cs typeface="+mn-lt"/>
              </a:rPr>
              <a:t>Gridpix</a:t>
            </a:r>
            <a:r>
              <a:rPr lang="en-US" dirty="0">
                <a:ea typeface="+mn-lt"/>
                <a:cs typeface="+mn-lt"/>
              </a:rPr>
              <a:t> structure in principle prevents the buildup of charge</a:t>
            </a:r>
          </a:p>
          <a:p>
            <a:r>
              <a:rPr lang="en-US" dirty="0">
                <a:ea typeface="+mn-lt"/>
                <a:cs typeface="+mn-lt"/>
              </a:rPr>
              <a:t>      on the metallic mesh, offering a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small diffusion </a:t>
            </a:r>
            <a:r>
              <a:rPr lang="en-US" dirty="0">
                <a:ea typeface="+mn-lt"/>
                <a:cs typeface="+mn-lt"/>
              </a:rPr>
              <a:t>with respect to GEM.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623CF-105B-B46A-68CC-C44922453312}"/>
              </a:ext>
            </a:extLst>
          </p:cNvPr>
          <p:cNvSpPr txBox="1"/>
          <p:nvPr/>
        </p:nvSpPr>
        <p:spPr>
          <a:xfrm>
            <a:off x="545706" y="2387467"/>
            <a:ext cx="6410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Timepix</a:t>
            </a:r>
            <a:r>
              <a:rPr lang="en-US" dirty="0"/>
              <a:t> ASIC enables measurement</a:t>
            </a:r>
          </a:p>
          <a:p>
            <a:r>
              <a:rPr lang="en-US" dirty="0"/>
              <a:t>    of</a:t>
            </a:r>
            <a:r>
              <a:rPr lang="en-US" dirty="0">
                <a:solidFill>
                  <a:srgbClr val="FF0000"/>
                </a:solidFill>
              </a:rPr>
              <a:t> TOA and TOT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038C8-0CEC-0F18-6F1F-2DA82551BF15}"/>
              </a:ext>
            </a:extLst>
          </p:cNvPr>
          <p:cNvSpPr txBox="1"/>
          <p:nvPr/>
        </p:nvSpPr>
        <p:spPr>
          <a:xfrm>
            <a:off x="550230" y="3428547"/>
            <a:ext cx="50229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3.  </a:t>
            </a:r>
            <a:r>
              <a:rPr lang="en-US" dirty="0">
                <a:solidFill>
                  <a:srgbClr val="FF0000"/>
                </a:solidFill>
              </a:rPr>
              <a:t>3-D reconstruction</a:t>
            </a:r>
            <a:r>
              <a:rPr lang="en-US" dirty="0"/>
              <a:t> of photoelectron </a:t>
            </a:r>
            <a:endParaRPr lang="en-US"/>
          </a:p>
          <a:p>
            <a:r>
              <a:rPr lang="en-US" dirty="0"/>
              <a:t>     track.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0EFE58-0FAB-9854-2DBA-9D6061149D2C}"/>
              </a:ext>
            </a:extLst>
          </p:cNvPr>
          <p:cNvSpPr txBox="1"/>
          <p:nvPr/>
        </p:nvSpPr>
        <p:spPr>
          <a:xfrm>
            <a:off x="554182" y="4438072"/>
            <a:ext cx="43734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4. its </a:t>
            </a:r>
            <a:r>
              <a:rPr lang="en-US" dirty="0">
                <a:solidFill>
                  <a:srgbClr val="FF0000"/>
                </a:solidFill>
              </a:rPr>
              <a:t>improves the sensitivity</a:t>
            </a:r>
            <a:r>
              <a:rPr lang="en-US" dirty="0"/>
              <a:t> and leading to high modulation factor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09804-1A17-7E8D-FA8F-D60CAE420982}"/>
              </a:ext>
            </a:extLst>
          </p:cNvPr>
          <p:cNvSpPr txBox="1"/>
          <p:nvPr/>
        </p:nvSpPr>
        <p:spPr>
          <a:xfrm>
            <a:off x="644237" y="5583381"/>
            <a:ext cx="42025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5. </a:t>
            </a:r>
            <a:r>
              <a:rPr lang="en-US" sz="2000" dirty="0"/>
              <a:t>Also timepix3 has </a:t>
            </a:r>
            <a:r>
              <a:rPr lang="en-US" sz="2000" dirty="0">
                <a:solidFill>
                  <a:srgbClr val="FF0000"/>
                </a:solidFill>
              </a:rPr>
              <a:t>zero dead time</a:t>
            </a:r>
            <a:r>
              <a:rPr lang="en-US" sz="2000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9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2BF37-00DB-78AD-7141-8304C147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054DD6-97D3-F39D-991E-F377396C72BD}"/>
              </a:ext>
            </a:extLst>
          </p:cNvPr>
          <p:cNvSpPr txBox="1"/>
          <p:nvPr/>
        </p:nvSpPr>
        <p:spPr>
          <a:xfrm>
            <a:off x="677334" y="609600"/>
            <a:ext cx="5222281" cy="1320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Energy Calibration and Performance Evaluation of the GridPix Detector Using X-ray Sources</a:t>
            </a: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E7038D70-4165-4B7C-81B1-689029C47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5B62C-2D0D-CD1F-E047-5BAD893DC155}"/>
              </a:ext>
            </a:extLst>
          </p:cNvPr>
          <p:cNvSpPr txBox="1"/>
          <p:nvPr/>
        </p:nvSpPr>
        <p:spPr>
          <a:xfrm>
            <a:off x="681001" y="1810481"/>
            <a:ext cx="5221904" cy="10181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 proto-type of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GridPix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detectors was tested at the X-ray polarization calibration facility at IAPS using gas mixtures with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-DME(80%-20%) at various energy ranges. </a:t>
            </a:r>
            <a:endParaRPr lang="en-US"/>
          </a:p>
        </p:txBody>
      </p:sp>
      <p:pic>
        <p:nvPicPr>
          <p:cNvPr id="15" name="Picture 14" descr="A collage of a machine&#10;&#10;AI-generated content may be incorrect.">
            <a:extLst>
              <a:ext uri="{FF2B5EF4-FFF2-40B4-BE49-F238E27FC236}">
                <a16:creationId xmlns:a16="http://schemas.microsoft.com/office/drawing/2014/main" id="{17D7DDC6-06D0-B5C7-4362-DD15D3C9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37" r="11750" b="3"/>
          <a:stretch>
            <a:fillRect/>
          </a:stretch>
        </p:blipFill>
        <p:spPr>
          <a:xfrm>
            <a:off x="6095286" y="608036"/>
            <a:ext cx="5846485" cy="4918945"/>
          </a:xfrm>
          <a:prstGeom prst="rect">
            <a:avLst/>
          </a:prstGeom>
        </p:spPr>
      </p:pic>
      <p:pic>
        <p:nvPicPr>
          <p:cNvPr id="17" name="Picture 16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E104E10E-A6D9-4702-A7C2-AD57745A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35" y="2934872"/>
            <a:ext cx="5051804" cy="29339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938CD3-9447-9CB7-7483-BAD708085E3A}"/>
              </a:ext>
            </a:extLst>
          </p:cNvPr>
          <p:cNvSpPr txBox="1"/>
          <p:nvPr/>
        </p:nvSpPr>
        <p:spPr>
          <a:xfrm>
            <a:off x="6096000" y="5642919"/>
            <a:ext cx="566351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/>
              <a:t>Prototype of </a:t>
            </a:r>
            <a:r>
              <a:rPr lang="en-US" sz="1200" err="1"/>
              <a:t>GridPix</a:t>
            </a:r>
            <a:r>
              <a:rPr lang="en-US" sz="1200"/>
              <a:t> detector at the Calibration facility at IAPS. Polarized X-ray source (X- ray tube and crystal scatterer) can be seen on the top to measure the response to fully polarized X</a:t>
            </a:r>
            <a:r>
              <a:rPr lang="en-US"/>
              <a:t>-</a:t>
            </a:r>
            <a:r>
              <a:rPr lang="en-US" sz="1400"/>
              <a:t>rays.</a:t>
            </a:r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5D54293-EFFA-48F4-B21E-18F4CBB8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573" y="222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9374F-FDB3-C10C-DAD0-1EEAB7E7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16F608-6BBB-77D2-2065-ACE5BC7D25A0}"/>
              </a:ext>
            </a:extLst>
          </p:cNvPr>
          <p:cNvSpPr txBox="1"/>
          <p:nvPr/>
        </p:nvSpPr>
        <p:spPr>
          <a:xfrm>
            <a:off x="191093" y="146223"/>
            <a:ext cx="4330949" cy="12899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Analysis of Raw Experimental Data from the </a:t>
            </a:r>
            <a:r>
              <a:rPr lang="en-US" sz="2800" b="1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GridPix</a:t>
            </a: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Detector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9115E-D5A2-9B5A-5531-6F5CE559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20" y="416257"/>
            <a:ext cx="6667737" cy="2879774"/>
          </a:xfrm>
          <a:prstGeom prst="rect">
            <a:avLst/>
          </a:prstGeom>
        </p:spPr>
      </p:pic>
      <p:pic>
        <p:nvPicPr>
          <p:cNvPr id="4" name="Picture 3" descr="A collage of graphs&#10;&#10;AI-generated content may be incorrect.">
            <a:extLst>
              <a:ext uri="{FF2B5EF4-FFF2-40B4-BE49-F238E27FC236}">
                <a16:creationId xmlns:a16="http://schemas.microsoft.com/office/drawing/2014/main" id="{E034F03A-5333-4D7B-B7C4-0493BAFE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31" y="3548141"/>
            <a:ext cx="6849775" cy="3148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24730-3F45-28A1-992D-7E23B6143729}"/>
              </a:ext>
            </a:extLst>
          </p:cNvPr>
          <p:cNvSpPr txBox="1"/>
          <p:nvPr/>
        </p:nvSpPr>
        <p:spPr>
          <a:xfrm>
            <a:off x="9505557" y="568603"/>
            <a:ext cx="181705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For 8.7 KeV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43FD0-C256-BC00-A396-39D3976F21AB}"/>
              </a:ext>
            </a:extLst>
          </p:cNvPr>
          <p:cNvSpPr txBox="1"/>
          <p:nvPr/>
        </p:nvSpPr>
        <p:spPr>
          <a:xfrm>
            <a:off x="9505557" y="3853440"/>
            <a:ext cx="201270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For 17.4 KeV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6874E-8A27-B37B-EE14-0B36B7364584}"/>
              </a:ext>
            </a:extLst>
          </p:cNvPr>
          <p:cNvSpPr txBox="1"/>
          <p:nvPr/>
        </p:nvSpPr>
        <p:spPr>
          <a:xfrm>
            <a:off x="311066" y="1536881"/>
            <a:ext cx="4079107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/>
              <a:t>Top Left:</a:t>
            </a:r>
            <a:r>
              <a:rPr lang="en-US" sz="2000"/>
              <a:t> Energy Spectrum</a:t>
            </a:r>
          </a:p>
          <a:p>
            <a:r>
              <a:rPr lang="en-US" sz="2000" b="1" u="sng"/>
              <a:t>Top Right:</a:t>
            </a:r>
            <a:r>
              <a:rPr lang="en-US" sz="2000"/>
              <a:t> Histogram of reconstructed photoelectron emission angles (PHI). </a:t>
            </a:r>
          </a:p>
          <a:p>
            <a:r>
              <a:rPr lang="en-US" sz="2000" b="1" u="sng"/>
              <a:t>Bottom Left:</a:t>
            </a:r>
            <a:r>
              <a:rPr lang="en-US" sz="2000"/>
              <a:t> 2D spatial distribution of X ray interaction points on the detector. </a:t>
            </a:r>
          </a:p>
          <a:p>
            <a:r>
              <a:rPr lang="en-US" sz="2000" b="1" u="sng"/>
              <a:t>Bottom Center:</a:t>
            </a:r>
            <a:r>
              <a:rPr lang="en-US" sz="2000"/>
              <a:t> Distribution of reconstructed photoelectrons track size. </a:t>
            </a:r>
          </a:p>
          <a:p>
            <a:r>
              <a:rPr lang="en-US" sz="2000" b="1" u="sng"/>
              <a:t>Bottom Right: </a:t>
            </a:r>
            <a:r>
              <a:rPr lang="en-US" sz="2000"/>
              <a:t>Relationship between track size and deposited energy. </a:t>
            </a:r>
          </a:p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1FF246-1101-5EDD-A27C-EBE5E580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335" y="222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dirty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63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Introduction to IXPE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183</cp:revision>
  <dcterms:created xsi:type="dcterms:W3CDTF">2026-01-26T11:09:13Z</dcterms:created>
  <dcterms:modified xsi:type="dcterms:W3CDTF">2026-02-18T04:32:22Z</dcterms:modified>
</cp:coreProperties>
</file>