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Raleway" charset="1" panose="00000000000000000000"/>
      <p:regular r:id="rId15"/>
    </p:embeddedFont>
    <p:embeddedFont>
      <p:font typeface="Raleway Bol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989956"/>
            <a:ext cx="16018500" cy="3699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215"/>
              </a:lnSpc>
              <a:spcBef>
                <a:spcPct val="0"/>
              </a:spcBef>
            </a:pPr>
            <a:r>
              <a:rPr lang="en-US" sz="14215">
                <a:solidFill>
                  <a:srgbClr val="2E2E2E"/>
                </a:solidFill>
                <a:latin typeface="Raleway"/>
                <a:ea typeface="Raleway"/>
                <a:cs typeface="Raleway"/>
                <a:sym typeface="Raleway"/>
              </a:rPr>
              <a:t>PHD PROJECT OVERVIEW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81075"/>
            <a:ext cx="4505441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E2E2E"/>
                </a:solidFill>
                <a:latin typeface="Raleway"/>
                <a:ea typeface="Raleway"/>
                <a:cs typeface="Raleway"/>
                <a:sym typeface="Raleway"/>
              </a:rPr>
              <a:t>Università degli Studi di Padova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844055"/>
            <a:ext cx="16230600" cy="111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89"/>
              </a:lnSpc>
              <a:spcBef>
                <a:spcPct val="0"/>
              </a:spcBef>
            </a:pPr>
            <a:r>
              <a:rPr lang="en-US" sz="3990" spc="219" strike="noStrike" u="none">
                <a:solidFill>
                  <a:srgbClr val="2E2E2E"/>
                </a:solidFill>
                <a:latin typeface="Raleway"/>
                <a:ea typeface="Raleway"/>
                <a:cs typeface="Raleway"/>
                <a:sym typeface="Raleway"/>
              </a:rPr>
              <a:t>SPACE SITUATIONAL AWARENESS AND CHARACTERISATION OF RESIDENT SPACE OBJECTS USING OPTICAL TECHNIQUES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8806923"/>
            <a:ext cx="3659888" cy="451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74"/>
              </a:lnSpc>
            </a:pPr>
            <a:r>
              <a:rPr lang="en-US" b="true" sz="2553">
                <a:solidFill>
                  <a:srgbClr val="2E2E2E"/>
                </a:solidFill>
                <a:latin typeface="Raleway Bold"/>
                <a:ea typeface="Raleway Bold"/>
                <a:cs typeface="Raleway Bold"/>
                <a:sym typeface="Raleway Bold"/>
              </a:rPr>
              <a:t>Miriana Lucchini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468649"/>
            <a:ext cx="2093527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 strike="noStrike" u="none">
                <a:solidFill>
                  <a:srgbClr val="2E2E2E"/>
                </a:solidFill>
                <a:latin typeface="Raleway"/>
                <a:ea typeface="Raleway"/>
                <a:cs typeface="Raleway"/>
                <a:sym typeface="Raleway"/>
              </a:rPr>
              <a:t>Submitted by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68584" y="981075"/>
            <a:ext cx="2930108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9"/>
              </a:lnSpc>
            </a:pPr>
            <a:r>
              <a:rPr lang="en-US" sz="2199">
                <a:solidFill>
                  <a:srgbClr val="2E2E2E"/>
                </a:solidFill>
                <a:latin typeface="Raleway"/>
                <a:ea typeface="Raleway"/>
                <a:cs typeface="Raleway"/>
                <a:sym typeface="Raleway"/>
              </a:rPr>
              <a:t>Computing curriculum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16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3804849"/>
            <a:chOff x="0" y="0"/>
            <a:chExt cx="21640800" cy="507313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26557" r="0" b="26557"/>
            <a:stretch>
              <a:fillRect/>
            </a:stretch>
          </p:blipFill>
          <p:spPr>
            <a:xfrm flipH="false" flipV="false">
              <a:off x="0" y="0"/>
              <a:ext cx="21640800" cy="5073132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9525">
            <a:solidFill>
              <a:srgbClr val="BABA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028700" y="5569933"/>
            <a:ext cx="10920631" cy="133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99"/>
              </a:lnSpc>
              <a:spcBef>
                <a:spcPct val="0"/>
              </a:spcBef>
            </a:pPr>
            <a:r>
              <a:rPr lang="en-US" sz="9999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INT</a:t>
            </a:r>
            <a:r>
              <a:rPr lang="en-US" sz="9999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-US" sz="9999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ODUCT</a:t>
            </a:r>
            <a:r>
              <a:rPr lang="en-US" sz="9999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9999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780302" y="5506403"/>
            <a:ext cx="5478998" cy="334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</a:pPr>
            <a:r>
              <a:rPr lang="en-US" sz="2100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The growing cong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estion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of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the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orb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ital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envi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ronment make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i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t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necessary to develop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adva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ced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Space Situational Awaren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ess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ools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pable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ot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on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l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y of moni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ing, but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also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of charact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er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sing and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predict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ing the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b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haviour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of s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pace obje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s,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integr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atin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g optic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al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observat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s,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h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ysical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model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s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and artificia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l intelli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g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enc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e 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techn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q</a:t>
            </a:r>
            <a:r>
              <a:rPr lang="en-US" sz="2100" strike="noStrike" u="none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ues.</a:t>
            </a:r>
          </a:p>
          <a:p>
            <a:pPr algn="l" marL="0" indent="0" lvl="0">
              <a:lnSpc>
                <a:spcPts val="294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6536790" y="9305925"/>
            <a:ext cx="722510" cy="50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AAA9A9"/>
                </a:solidFill>
                <a:latin typeface="Raleway"/>
                <a:ea typeface="Raleway"/>
                <a:cs typeface="Raleway"/>
                <a:sym typeface="Raleway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523403"/>
            <a:ext cx="379967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AAA9A9"/>
                </a:solidFill>
                <a:latin typeface="Raleway"/>
                <a:ea typeface="Raleway"/>
                <a:cs typeface="Raleway"/>
                <a:sym typeface="Raleway"/>
              </a:rPr>
              <a:t>PhD Project Overview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051530"/>
            <a:ext cx="5138965" cy="5540734"/>
            <a:chOff x="0" y="0"/>
            <a:chExt cx="6851954" cy="7387646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4083" r="0" b="14083"/>
            <a:stretch>
              <a:fillRect/>
            </a:stretch>
          </p:blipFill>
          <p:spPr>
            <a:xfrm flipH="false" flipV="false">
              <a:off x="0" y="0"/>
              <a:ext cx="6851954" cy="7387646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6808347" y="4207410"/>
            <a:ext cx="972844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6808347" y="5686960"/>
            <a:ext cx="972844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6808347" y="7166510"/>
            <a:ext cx="972844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6979208" y="2994380"/>
            <a:ext cx="2009328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Realistic simulations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37460" y="2994380"/>
            <a:ext cx="6360586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Satellite orbit &amp;</a:t>
            </a:r>
            <a:r>
              <a:rPr lang="en-US" sz="2100" strike="noStrike" u="none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 attitude and optical response of different materials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36790" y="9305925"/>
            <a:ext cx="722510" cy="50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BABABA"/>
                </a:solidFill>
                <a:latin typeface="Raleway"/>
                <a:ea typeface="Raleway"/>
                <a:cs typeface="Raleway"/>
                <a:sym typeface="Raleway"/>
              </a:rPr>
              <a:t>02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523403"/>
            <a:ext cx="379967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8E8E8E"/>
                </a:solidFill>
                <a:latin typeface="Raleway"/>
                <a:ea typeface="Raleway"/>
                <a:cs typeface="Raleway"/>
                <a:sym typeface="Raleway"/>
              </a:rPr>
              <a:t>PhD Project Overview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918074"/>
            <a:ext cx="7710609" cy="133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99"/>
              </a:lnSpc>
              <a:spcBef>
                <a:spcPct val="0"/>
              </a:spcBef>
            </a:pPr>
            <a:r>
              <a:rPr lang="en-US" sz="9999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OBJECTIVES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79208" y="4469347"/>
            <a:ext cx="2009328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Data comparison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537460" y="4469347"/>
            <a:ext cx="6360586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Simulated vs real for model validation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79208" y="5948897"/>
            <a:ext cx="2009328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AI algorithms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537460" y="5948897"/>
            <a:ext cx="6360586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For reconstruction, classific</a:t>
            </a:r>
            <a:r>
              <a:rPr lang="en-US" sz="2100" strike="noStrike" u="none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ation and anomaly detection of resident space objects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79208" y="7428448"/>
            <a:ext cx="2009328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Operational SSA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37460" y="7428448"/>
            <a:ext cx="6360586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Real data integration and unified platform to support scientific and operational SSA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8D9C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9525">
            <a:solidFill>
              <a:srgbClr val="DCE1E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2553430" y="4691366"/>
            <a:ext cx="3534584" cy="1543050"/>
            <a:chOff x="0" y="0"/>
            <a:chExt cx="930919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30919" cy="406400"/>
            </a:xfrm>
            <a:custGeom>
              <a:avLst/>
              <a:gdLst/>
              <a:ahLst/>
              <a:cxnLst/>
              <a:rect r="r" b="b" t="t" l="l"/>
              <a:pathLst>
                <a:path h="406400" w="930919">
                  <a:moveTo>
                    <a:pt x="727719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727719" y="406400"/>
                  </a:lnTo>
                  <a:lnTo>
                    <a:pt x="930919" y="203200"/>
                  </a:lnTo>
                  <a:lnTo>
                    <a:pt x="72771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816619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013707" y="4999341"/>
            <a:ext cx="1867496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Dyn</a:t>
            </a: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amic Modul</a:t>
            </a:r>
            <a:r>
              <a:rPr lang="en-US" b="true" sz="2499" strike="noStrike" u="none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e</a:t>
            </a:r>
          </a:p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2784815" y="6986891"/>
            <a:ext cx="2782554" cy="111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Orb</a:t>
            </a:r>
            <a:r>
              <a:rPr lang="en-US" sz="2100" strike="noStrike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ital propagation and attitude</a:t>
            </a: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6536790" y="9305925"/>
            <a:ext cx="722510" cy="50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CED4E0"/>
                </a:solidFill>
                <a:latin typeface="Raleway"/>
                <a:ea typeface="Raleway"/>
                <a:cs typeface="Raleway"/>
                <a:sym typeface="Raleway"/>
              </a:rPr>
              <a:t>03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6907" y="9523403"/>
            <a:ext cx="379967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DCE1E7"/>
                </a:solidFill>
                <a:latin typeface="Raleway"/>
                <a:ea typeface="Raleway"/>
                <a:cs typeface="Raleway"/>
                <a:sym typeface="Raleway"/>
              </a:rPr>
              <a:t>PhD Project Overview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955329"/>
            <a:ext cx="10083029" cy="2606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99"/>
              </a:lnSpc>
              <a:spcBef>
                <a:spcPct val="0"/>
              </a:spcBef>
            </a:pPr>
            <a:r>
              <a:rPr lang="en-US" sz="99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METHODOLOGY OVERVIEW - 1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380111" y="4691366"/>
            <a:ext cx="3534584" cy="1543050"/>
            <a:chOff x="0" y="0"/>
            <a:chExt cx="930919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30919" cy="406400"/>
            </a:xfrm>
            <a:custGeom>
              <a:avLst/>
              <a:gdLst/>
              <a:ahLst/>
              <a:cxnLst/>
              <a:rect r="r" b="b" t="t" l="l"/>
              <a:pathLst>
                <a:path h="406400" w="930919">
                  <a:moveTo>
                    <a:pt x="727719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727719" y="406400"/>
                  </a:lnTo>
                  <a:lnTo>
                    <a:pt x="930919" y="203200"/>
                  </a:lnTo>
                  <a:lnTo>
                    <a:pt x="72771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816619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840388" y="4999341"/>
            <a:ext cx="1867496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Radiometric </a:t>
            </a: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Modul</a:t>
            </a:r>
            <a:r>
              <a:rPr lang="en-US" b="true" sz="2499" strike="noStrike" u="none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e</a:t>
            </a:r>
          </a:p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611496" y="6986891"/>
            <a:ext cx="3074307" cy="1489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Opt</a:t>
            </a:r>
            <a:r>
              <a:rPr lang="en-US" sz="2100" strike="noStrike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ical chain simulation, atmosphere, PSF, MTF, noise</a:t>
            </a: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grpSp>
        <p:nvGrpSpPr>
          <p:cNvPr name="Group 16" id="16"/>
          <p:cNvGrpSpPr/>
          <p:nvPr/>
        </p:nvGrpSpPr>
        <p:grpSpPr>
          <a:xfrm rot="0">
            <a:off x="12209286" y="4691366"/>
            <a:ext cx="3534584" cy="1543050"/>
            <a:chOff x="0" y="0"/>
            <a:chExt cx="930919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30919" cy="406400"/>
            </a:xfrm>
            <a:custGeom>
              <a:avLst/>
              <a:gdLst/>
              <a:ahLst/>
              <a:cxnLst/>
              <a:rect r="r" b="b" t="t" l="l"/>
              <a:pathLst>
                <a:path h="406400" w="930919">
                  <a:moveTo>
                    <a:pt x="727719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727719" y="406400"/>
                  </a:lnTo>
                  <a:lnTo>
                    <a:pt x="930919" y="203200"/>
                  </a:lnTo>
                  <a:lnTo>
                    <a:pt x="72771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816619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2669563" y="4999341"/>
            <a:ext cx="2287950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Synthet</a:t>
            </a: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ic Data Generation</a:t>
            </a:r>
          </a:p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2440671" y="6986891"/>
            <a:ext cx="2782554" cy="111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</a:t>
            </a:r>
            <a:r>
              <a:rPr lang="en-US" sz="2100" strike="noStrike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ight curves, images, multi-object scenarios</a:t>
            </a: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8D9C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9525">
            <a:solidFill>
              <a:srgbClr val="DCE1E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2553430" y="4691366"/>
            <a:ext cx="3534584" cy="1543050"/>
            <a:chOff x="0" y="0"/>
            <a:chExt cx="930919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30919" cy="406400"/>
            </a:xfrm>
            <a:custGeom>
              <a:avLst/>
              <a:gdLst/>
              <a:ahLst/>
              <a:cxnLst/>
              <a:rect r="r" b="b" t="t" l="l"/>
              <a:pathLst>
                <a:path h="406400" w="930919">
                  <a:moveTo>
                    <a:pt x="727719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727719" y="406400"/>
                  </a:lnTo>
                  <a:lnTo>
                    <a:pt x="930919" y="203200"/>
                  </a:lnTo>
                  <a:lnTo>
                    <a:pt x="72771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816619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013707" y="4999341"/>
            <a:ext cx="1867496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AI </a:t>
            </a: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algorithms</a:t>
            </a:r>
          </a:p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2784815" y="6986891"/>
            <a:ext cx="2782554" cy="1861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Par</a:t>
            </a:r>
            <a:r>
              <a:rPr lang="en-US" sz="2100" strike="noStrike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ameter reconstruction, classification, anomaly detection</a:t>
            </a: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6536790" y="9305925"/>
            <a:ext cx="722510" cy="50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CED4E0"/>
                </a:solidFill>
                <a:latin typeface="Raleway"/>
                <a:ea typeface="Raleway"/>
                <a:cs typeface="Raleway"/>
                <a:sym typeface="Raleway"/>
              </a:rPr>
              <a:t>04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6907" y="9523403"/>
            <a:ext cx="379967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DCE1E7"/>
                </a:solidFill>
                <a:latin typeface="Raleway"/>
                <a:ea typeface="Raleway"/>
                <a:cs typeface="Raleway"/>
                <a:sym typeface="Raleway"/>
              </a:rPr>
              <a:t>PhD Project Overview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955329"/>
            <a:ext cx="10083029" cy="2606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99"/>
              </a:lnSpc>
              <a:spcBef>
                <a:spcPct val="0"/>
              </a:spcBef>
            </a:pPr>
            <a:r>
              <a:rPr lang="en-US" sz="99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METHODOLOGY OVERVIEW - 2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380111" y="4691366"/>
            <a:ext cx="3534584" cy="1543050"/>
            <a:chOff x="0" y="0"/>
            <a:chExt cx="930919" cy="406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30919" cy="406400"/>
            </a:xfrm>
            <a:custGeom>
              <a:avLst/>
              <a:gdLst/>
              <a:ahLst/>
              <a:cxnLst/>
              <a:rect r="r" b="b" t="t" l="l"/>
              <a:pathLst>
                <a:path h="406400" w="930919">
                  <a:moveTo>
                    <a:pt x="727719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727719" y="406400"/>
                  </a:lnTo>
                  <a:lnTo>
                    <a:pt x="930919" y="203200"/>
                  </a:lnTo>
                  <a:lnTo>
                    <a:pt x="72771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816619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840388" y="4999341"/>
            <a:ext cx="1867496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Validation with OGS</a:t>
            </a:r>
          </a:p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611496" y="6986891"/>
            <a:ext cx="3074307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-US" sz="2100" strike="noStrike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hotometry, polarimetry</a:t>
            </a: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grpSp>
        <p:nvGrpSpPr>
          <p:cNvPr name="Group 16" id="16"/>
          <p:cNvGrpSpPr/>
          <p:nvPr/>
        </p:nvGrpSpPr>
        <p:grpSpPr>
          <a:xfrm rot="0">
            <a:off x="12209286" y="4691366"/>
            <a:ext cx="3534584" cy="1543050"/>
            <a:chOff x="0" y="0"/>
            <a:chExt cx="930919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30919" cy="406400"/>
            </a:xfrm>
            <a:custGeom>
              <a:avLst/>
              <a:gdLst/>
              <a:ahLst/>
              <a:cxnLst/>
              <a:rect r="r" b="b" t="t" l="l"/>
              <a:pathLst>
                <a:path h="406400" w="930919">
                  <a:moveTo>
                    <a:pt x="727719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727719" y="406400"/>
                  </a:lnTo>
                  <a:lnTo>
                    <a:pt x="930919" y="203200"/>
                  </a:lnTo>
                  <a:lnTo>
                    <a:pt x="72771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816619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2669563" y="4999341"/>
            <a:ext cx="2287950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Integr</a:t>
            </a:r>
            <a:r>
              <a:rPr lang="en-US" b="true" sz="2499">
                <a:solidFill>
                  <a:srgbClr val="8D9CB9"/>
                </a:solidFill>
                <a:latin typeface="Raleway Bold"/>
                <a:ea typeface="Raleway Bold"/>
                <a:cs typeface="Raleway Bold"/>
                <a:sym typeface="Raleway Bold"/>
              </a:rPr>
              <a:t>ated SSA Platform</a:t>
            </a:r>
          </a:p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2440671" y="6986891"/>
            <a:ext cx="2782554" cy="111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US" sz="2100" strike="noStrike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cientific and operational support</a:t>
            </a: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DCE1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98435" y="3821167"/>
            <a:ext cx="15691131" cy="508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9" indent="-259079" lvl="1">
              <a:lnSpc>
                <a:spcPts val="3359"/>
              </a:lnSpc>
              <a:buFont typeface="Arial"/>
              <a:buChar char="•"/>
            </a:pPr>
            <a:r>
              <a:rPr lang="en-US" b="true" sz="2399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Classification of known satellites observed by the t</a:t>
            </a:r>
            <a:r>
              <a:rPr lang="en-US" b="true" sz="2399" strike="noStrike" u="none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eam</a:t>
            </a:r>
          </a:p>
          <a:p>
            <a:pPr algn="l">
              <a:lnSpc>
                <a:spcPts val="560"/>
              </a:lnSpc>
            </a:pPr>
          </a:p>
          <a:p>
            <a:pPr algn="l" marL="906779" indent="-302260" lvl="2">
              <a:lnSpc>
                <a:spcPts val="2939"/>
              </a:lnSpc>
              <a:buFont typeface="Arial"/>
              <a:buChar char="⚬"/>
            </a:pPr>
            <a:r>
              <a:rPr lang="en-US" sz="2099" strike="noStrike" u="none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Study of the platform’s main materials, orbit and attitude dynamics</a:t>
            </a:r>
          </a:p>
          <a:p>
            <a:pPr algn="l">
              <a:lnSpc>
                <a:spcPts val="1260"/>
              </a:lnSpc>
            </a:pPr>
          </a:p>
          <a:p>
            <a:pPr algn="l" marL="518159" indent="-259079" lvl="1">
              <a:lnSpc>
                <a:spcPts val="3359"/>
              </a:lnSpc>
              <a:buFont typeface="Arial"/>
              <a:buChar char="•"/>
            </a:pPr>
            <a:r>
              <a:rPr lang="en-US" b="true" sz="2399" strike="noStrike" u="none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Laboratory measurements on materials</a:t>
            </a:r>
          </a:p>
          <a:p>
            <a:pPr algn="l">
              <a:lnSpc>
                <a:spcPts val="420"/>
              </a:lnSpc>
            </a:pPr>
          </a:p>
          <a:p>
            <a:pPr algn="l" marL="906779" indent="-302260" lvl="2">
              <a:lnSpc>
                <a:spcPts val="2939"/>
              </a:lnSpc>
              <a:buFont typeface="Arial"/>
              <a:buChar char="⚬"/>
            </a:pPr>
            <a:r>
              <a:rPr lang="en-US" sz="2099" strike="noStrike" u="none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Polarimetric response of typical satellite materials (solar cells, MLI, etc.) at different illumination and observation angles</a:t>
            </a:r>
          </a:p>
          <a:p>
            <a:pPr algn="l">
              <a:lnSpc>
                <a:spcPts val="1260"/>
              </a:lnSpc>
            </a:pPr>
          </a:p>
          <a:p>
            <a:pPr algn="l" marL="518159" indent="-259079" lvl="1">
              <a:lnSpc>
                <a:spcPts val="3359"/>
              </a:lnSpc>
              <a:buFont typeface="Arial"/>
              <a:buChar char="•"/>
            </a:pPr>
            <a:r>
              <a:rPr lang="en-US" b="true" sz="2399" strike="noStrike" u="none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Optical and polarimetric model of satellite</a:t>
            </a:r>
          </a:p>
          <a:p>
            <a:pPr algn="l">
              <a:lnSpc>
                <a:spcPts val="560"/>
              </a:lnSpc>
            </a:pPr>
          </a:p>
          <a:p>
            <a:pPr algn="l" marL="906779" indent="-302260" lvl="2">
              <a:lnSpc>
                <a:spcPts val="2939"/>
              </a:lnSpc>
              <a:buFont typeface="Arial"/>
              <a:buChar char="⚬"/>
            </a:pPr>
            <a:r>
              <a:rPr lang="en-US" sz="2099" strike="noStrike" u="none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Derivation of an optical-polarimetric model of the satellite from laboratory measurements, used to simulate responses observable from the ground.</a:t>
            </a:r>
          </a:p>
          <a:p>
            <a:pPr algn="l">
              <a:lnSpc>
                <a:spcPts val="1260"/>
              </a:lnSpc>
            </a:pPr>
          </a:p>
          <a:p>
            <a:pPr algn="l" marL="518159" indent="-259079" lvl="1">
              <a:lnSpc>
                <a:spcPts val="3359"/>
              </a:lnSpc>
              <a:buFont typeface="Arial"/>
              <a:buChar char="•"/>
            </a:pPr>
            <a:r>
              <a:rPr lang="en-US" b="true" sz="2399" strike="noStrike" u="none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Comparison with real data</a:t>
            </a:r>
          </a:p>
          <a:p>
            <a:pPr algn="l">
              <a:lnSpc>
                <a:spcPts val="560"/>
              </a:lnSpc>
            </a:pPr>
          </a:p>
          <a:p>
            <a:pPr algn="l" marL="906779" indent="-302260" lvl="2">
              <a:lnSpc>
                <a:spcPts val="2939"/>
              </a:lnSpc>
              <a:buFont typeface="Arial"/>
              <a:buChar char="⚬"/>
            </a:pPr>
            <a:r>
              <a:rPr lang="en-US" sz="2099" strike="noStrike" u="none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Analysis of optical and polarimetric observations: search for correlations between physical characteristics of the satellite peculiarities in the observed data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AutoShape 3" id="3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6536790" y="9305925"/>
            <a:ext cx="722510" cy="50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AAA9A9"/>
                </a:solidFill>
                <a:latin typeface="Raleway"/>
                <a:ea typeface="Raleway"/>
                <a:cs typeface="Raleway"/>
                <a:sym typeface="Raleway"/>
              </a:rPr>
              <a:t>05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523403"/>
            <a:ext cx="379967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716F6F"/>
                </a:solidFill>
                <a:latin typeface="Raleway"/>
                <a:ea typeface="Raleway"/>
                <a:cs typeface="Raleway"/>
                <a:sym typeface="Raleway"/>
              </a:rPr>
              <a:t>PhD Project Presentation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936909"/>
            <a:ext cx="14757970" cy="133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99"/>
              </a:lnSpc>
              <a:spcBef>
                <a:spcPct val="0"/>
              </a:spcBef>
            </a:pPr>
            <a:r>
              <a:rPr lang="en-US" sz="9999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FI</a:t>
            </a:r>
            <a:r>
              <a:rPr lang="en-US" sz="9999" strike="noStrike" u="none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-US" sz="9999" strike="noStrike" u="none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US" sz="9999" strike="noStrike" u="none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en-US" sz="9999" strike="noStrike" u="none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-YE</a:t>
            </a:r>
            <a:r>
              <a:rPr lang="en-US" sz="9999" strike="noStrike" u="none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AR</a:t>
            </a:r>
            <a:r>
              <a:rPr lang="en-US" sz="9999" strike="noStrike" u="none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9999" strike="noStrike" u="none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lang="en-US" sz="9999" strike="noStrike" u="none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CTIVITI</a:t>
            </a:r>
            <a:r>
              <a:rPr lang="en-US" sz="9999" strike="noStrike" u="none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740937"/>
            <a:ext cx="16230600" cy="565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89"/>
              </a:lnSpc>
              <a:spcBef>
                <a:spcPct val="0"/>
              </a:spcBef>
            </a:pPr>
            <a:r>
              <a:rPr lang="en-US" sz="3990" spc="219">
                <a:solidFill>
                  <a:srgbClr val="2E2E2E"/>
                </a:solidFill>
                <a:latin typeface="Raleway"/>
                <a:ea typeface="Raleway"/>
                <a:cs typeface="Raleway"/>
                <a:sym typeface="Raleway"/>
              </a:rPr>
              <a:t>FR</a:t>
            </a:r>
            <a:r>
              <a:rPr lang="en-US" sz="3990" spc="219" strike="noStrike" u="none">
                <a:solidFill>
                  <a:srgbClr val="2E2E2E"/>
                </a:solidFill>
                <a:latin typeface="Raleway"/>
                <a:ea typeface="Raleway"/>
                <a:cs typeface="Raleway"/>
                <a:sym typeface="Raleway"/>
              </a:rPr>
              <a:t>OM SATELLITE OBSERVATION TO OPTICAL RESPONSE</a:t>
            </a:r>
          </a:p>
        </p:txBody>
      </p:sp>
      <p:sp>
        <p:nvSpPr>
          <p:cNvPr name="AutoShape 8" id="8"/>
          <p:cNvSpPr/>
          <p:nvPr/>
        </p:nvSpPr>
        <p:spPr>
          <a:xfrm>
            <a:off x="1028700" y="2469474"/>
            <a:ext cx="1623060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4951247" y="2828077"/>
            <a:ext cx="1228900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4951247" y="5060737"/>
            <a:ext cx="12289003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133475" y="1336526"/>
            <a:ext cx="2979572" cy="4967478"/>
            <a:chOff x="0" y="0"/>
            <a:chExt cx="3972762" cy="6623304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31480" t="0" r="31480" b="0"/>
            <a:stretch>
              <a:fillRect/>
            </a:stretch>
          </p:blipFill>
          <p:spPr>
            <a:xfrm flipH="false" flipV="false">
              <a:off x="0" y="0"/>
              <a:ext cx="3972762" cy="6623304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4970297" y="1126730"/>
            <a:ext cx="2719352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Incomplete and confidential</a:t>
            </a:r>
            <a:r>
              <a:rPr lang="en-US" b="true" sz="2499" strike="noStrike" u="none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 dat</a:t>
            </a:r>
            <a:r>
              <a:rPr lang="en-US" b="true" sz="2499" strike="noStrike" u="none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970297" y="3356715"/>
            <a:ext cx="2826253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Geometric</a:t>
            </a:r>
            <a:r>
              <a:rPr lang="en-US" b="true" sz="2499" strike="noStrike" u="none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 variabilit</a:t>
            </a:r>
            <a:r>
              <a:rPr lang="en-US" b="true" sz="2499" strike="noStrike" u="none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70297" y="5586700"/>
            <a:ext cx="2719352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Choice of</a:t>
            </a:r>
            <a:r>
              <a:rPr lang="en-US" b="true" sz="2499" strike="noStrike" u="none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 spect</a:t>
            </a:r>
            <a:r>
              <a:rPr lang="en-US" b="true" sz="2499" strike="noStrike" u="none">
                <a:solidFill>
                  <a:srgbClr val="17161B"/>
                </a:solidFill>
                <a:latin typeface="Raleway Bold"/>
                <a:ea typeface="Raleway Bold"/>
                <a:cs typeface="Raleway Bold"/>
                <a:sym typeface="Raleway Bold"/>
              </a:rPr>
              <a:t>ral band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33174" y="1126730"/>
            <a:ext cx="8783545" cy="111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Detailed inf</a:t>
            </a:r>
            <a:r>
              <a:rPr lang="en-US" sz="2100" strike="noStrike" u="none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ormation on satellites is not available in the literature or disclosed by manufacturers, making it difficult to correlate optical observations with actual characteristics.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33174" y="3356715"/>
            <a:ext cx="8512162" cy="111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-US" sz="2100" strike="noStrike" u="none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elative position of the observer–satellite–Sun is constantly changing; lighting conditions are not repeatable between observations taken at different times, complicating data comparison.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633174" y="5586700"/>
            <a:ext cx="8512162" cy="1118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Diffe</a:t>
            </a:r>
            <a:r>
              <a:rPr lang="en-US" sz="2100" strike="noStrike" u="none">
                <a:solidFill>
                  <a:srgbClr val="17161B"/>
                </a:solidFill>
                <a:latin typeface="Raleway"/>
                <a:ea typeface="Raleway"/>
                <a:cs typeface="Raleway"/>
                <a:sym typeface="Raleway"/>
              </a:rPr>
              <a:t>rent satellite surfaces respond differently; identifying the optimal band (blue, infrared, etc.) for reliable observations is complex.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536790" y="9305925"/>
            <a:ext cx="722510" cy="50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BABABA"/>
                </a:solidFill>
                <a:latin typeface="Raleway"/>
                <a:ea typeface="Raleway"/>
                <a:cs typeface="Raleway"/>
                <a:sym typeface="Raleway"/>
              </a:rPr>
              <a:t>06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9523403"/>
            <a:ext cx="379967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8E8E8E"/>
                </a:solidFill>
                <a:latin typeface="Raleway"/>
                <a:ea typeface="Raleway"/>
                <a:cs typeface="Raleway"/>
                <a:sym typeface="Raleway"/>
              </a:rPr>
              <a:t>PhD Project Presentation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7442201"/>
            <a:ext cx="9369093" cy="133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99"/>
              </a:lnSpc>
              <a:spcBef>
                <a:spcPct val="0"/>
              </a:spcBef>
            </a:pPr>
            <a:r>
              <a:rPr lang="en-US" sz="9999">
                <a:solidFill>
                  <a:srgbClr val="414042"/>
                </a:solidFill>
                <a:latin typeface="Raleway"/>
                <a:ea typeface="Raleway"/>
                <a:cs typeface="Raleway"/>
                <a:sym typeface="Raleway"/>
              </a:rPr>
              <a:t>CRITICALITIES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16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175106"/>
            <a:ext cx="8764562" cy="5308106"/>
            <a:chOff x="0" y="0"/>
            <a:chExt cx="11686082" cy="707747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9624" r="0" b="9624"/>
            <a:stretch>
              <a:fillRect/>
            </a:stretch>
          </p:blipFill>
          <p:spPr>
            <a:xfrm flipH="false" flipV="false">
              <a:off x="0" y="0"/>
              <a:ext cx="11686082" cy="7077475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1987251" y="1028700"/>
            <a:ext cx="5272049" cy="2703436"/>
            <a:chOff x="0" y="0"/>
            <a:chExt cx="7029398" cy="3604581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0" t="11541" r="0" b="11541"/>
            <a:stretch>
              <a:fillRect/>
            </a:stretch>
          </p:blipFill>
          <p:spPr>
            <a:xfrm flipH="false" flipV="false">
              <a:off x="0" y="0"/>
              <a:ext cx="7029398" cy="3604581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10738232" y="4964677"/>
            <a:ext cx="6521068" cy="2604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 </a:t>
            </a:r>
            <a:r>
              <a:rPr lang="en-US" sz="2100" strike="noStrike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summary, the work proposes an innovative approach to Space Situational Awareness that integrates optical observations, physical modelling and artificial intelligence to interpret and predict the behaviour of space objects in a more comprehensive and reliable manner.</a:t>
            </a: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</a:p>
        </p:txBody>
      </p:sp>
      <p:sp>
        <p:nvSpPr>
          <p:cNvPr name="AutoShape 7" id="7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9525">
            <a:solidFill>
              <a:srgbClr val="DCE1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6425851" y="9305925"/>
            <a:ext cx="833449" cy="50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600"/>
              </a:lnSpc>
              <a:spcBef>
                <a:spcPct val="0"/>
              </a:spcBef>
            </a:pPr>
            <a:r>
              <a:rPr lang="en-US" sz="3600">
                <a:solidFill>
                  <a:srgbClr val="AAA9A9"/>
                </a:solidFill>
                <a:latin typeface="Raleway"/>
                <a:ea typeface="Raleway"/>
                <a:cs typeface="Raleway"/>
                <a:sym typeface="Raleway"/>
              </a:rPr>
              <a:t>07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523403"/>
            <a:ext cx="3799674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AAA9A9"/>
                </a:solidFill>
                <a:latin typeface="Raleway"/>
                <a:ea typeface="Raleway"/>
                <a:cs typeface="Raleway"/>
                <a:sym typeface="Raleway"/>
              </a:rPr>
              <a:t>PhD Project Presentation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936909"/>
            <a:ext cx="9572370" cy="133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99"/>
              </a:lnSpc>
              <a:spcBef>
                <a:spcPct val="0"/>
              </a:spcBef>
            </a:pPr>
            <a:r>
              <a:rPr lang="en-US" sz="9999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CONCLUSION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40800" y="7354174"/>
            <a:ext cx="16018500" cy="190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4215"/>
              </a:lnSpc>
              <a:spcBef>
                <a:spcPct val="0"/>
              </a:spcBef>
            </a:pPr>
            <a:r>
              <a:rPr lang="en-US" sz="14215">
                <a:solidFill>
                  <a:srgbClr val="2E2E2E"/>
                </a:solidFill>
                <a:latin typeface="Raleway"/>
                <a:ea typeface="Raleway"/>
                <a:cs typeface="Raleway"/>
                <a:sym typeface="Raleway"/>
              </a:rPr>
              <a:t>THANK YOU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81075"/>
            <a:ext cx="4505441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E2E2E"/>
                </a:solidFill>
                <a:latin typeface="Raleway"/>
                <a:ea typeface="Raleway"/>
                <a:cs typeface="Raleway"/>
                <a:sym typeface="Raleway"/>
              </a:rPr>
              <a:t>Università degli Studi di Padova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468584" y="981075"/>
            <a:ext cx="2930108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9"/>
              </a:lnSpc>
            </a:pPr>
            <a:r>
              <a:rPr lang="en-US" sz="2199">
                <a:solidFill>
                  <a:srgbClr val="2E2E2E"/>
                </a:solidFill>
                <a:latin typeface="Raleway"/>
                <a:ea typeface="Raleway"/>
                <a:cs typeface="Raleway"/>
                <a:sym typeface="Raleway"/>
              </a:rPr>
              <a:t>Computing curriculum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DAHAzq0DoLQ</dc:identifier>
  <dcterms:modified xsi:type="dcterms:W3CDTF">2011-08-01T06:04:30Z</dcterms:modified>
  <cp:revision>1</cp:revision>
  <dc:title>PhD retreat - Presentation</dc:title>
</cp:coreProperties>
</file>