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09" r:id="rId2"/>
    <p:sldId id="305" r:id="rId3"/>
    <p:sldId id="610" r:id="rId4"/>
    <p:sldId id="257" r:id="rId5"/>
    <p:sldId id="291" r:id="rId6"/>
    <p:sldId id="258" r:id="rId7"/>
    <p:sldId id="259" r:id="rId8"/>
    <p:sldId id="260" r:id="rId9"/>
    <p:sldId id="611" r:id="rId10"/>
    <p:sldId id="612" r:id="rId11"/>
    <p:sldId id="61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2E5B5-0E66-42CC-A350-0615AF89114E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E6C83-6D9F-4AB6-ABF0-4DB2C52633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A97ED-82E3-5788-DDF3-CE32ED461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187F30-93A6-674D-825B-98F359164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FA7631-8D8C-2744-3A2C-6910F42B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8B6870-4662-AE80-BE50-1A91D16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290560-4B07-C6B9-23AA-CFD3025A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26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007D0-9ACE-875F-7169-9B52F8E1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1B8BE2-3B3B-D591-2081-26F4FC07D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EC0B79-899D-CB9E-3081-3B80C236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3414BD-7009-BDC5-D0F6-1CE0CC17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A74267-F60E-F3A1-B3CB-778E305F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5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3E4017-A492-0451-D67D-C46DE5A65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6AEDD8-B03B-4AAF-A985-0F538E956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5CC678-271E-1085-C3D4-863BDE8B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4AD72D-2861-4D2F-DCE8-28173EB1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1696AC-5117-CEA2-3524-87AA4180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78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C0A36-6440-7108-D00B-F16BC2D8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87"/>
            <a:ext cx="10515600" cy="51879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0000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6B5389-DF8A-7818-D654-406BBF1F3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476240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C00000"/>
                </a:solidFill>
                <a:latin typeface="Book Antiqua" panose="02040602050305030304" pitchFamily="18" charset="0"/>
              </a:defRPr>
            </a:lvl3pPr>
            <a:lvl4pPr>
              <a:defRPr>
                <a:latin typeface="Book Antiqua" panose="02040602050305030304" pitchFamily="18" charset="0"/>
              </a:defRPr>
            </a:lvl4pPr>
            <a:lvl5pPr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D76D1D-B13F-7EA2-AE6C-2783F39B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953"/>
            <a:ext cx="2743200" cy="365125"/>
          </a:xfrm>
        </p:spPr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E591D72-B410-13CC-C0D6-597A103DE7E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83882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B99A3B26-AC6C-DEE8-3F5F-6778AA279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174">
            <a:off x="11245796" y="117108"/>
            <a:ext cx="818013" cy="712758"/>
          </a:xfrm>
          <a:prstGeom prst="rect">
            <a:avLst/>
          </a:prstGeom>
          <a:ln>
            <a:solidFill>
              <a:schemeClr val="accent1">
                <a:alpha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19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A5717F-3248-A3EE-E1E8-1EF06170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115F86-3A9F-8D73-42DC-59BD36092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2FAD24-B409-3183-3B9D-E79372CE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364557-1316-6616-87C1-C5ED6820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B5B860-B565-6CF3-966E-267F36F4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99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1B28C-F64E-5A26-845F-4834A3E3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12BCF-3E08-1B2F-B17C-92970EBEA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F4B49E-CDD2-DC81-2C1F-C8FB265BA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00A9B3-37CA-323D-B7D6-4985AEB8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488326-00D8-6D71-08D9-F958076B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E01DF6-2A30-9575-761B-B0A0E5F5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5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39ABA-573E-301A-6A1D-88113806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B538A-49AC-5B8E-8D80-8E601AB6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5C58CA-FC19-2BE8-BE1C-B3A78D2A0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E7E211-D32C-9F8C-0140-78E14040F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DB253B-9A2C-56E6-2F2A-75053B91A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785EC2-FFBD-6C7A-593D-CFCB0C86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03968A-19D5-731C-014D-1B80CBE7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385666C-AA5F-E442-4169-7C8FBD75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91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8A6A6-FD76-F1E9-6C6F-BFCC9658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40885D-BA5D-D2B8-A1BC-10B14269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90B1C8-4E95-F653-F57B-22ACCA1D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62657C-E25B-052E-DEEB-0DE200DF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7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17D2D4-3059-8108-8D93-6435178C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A7A04A-7FC4-DC6F-6412-BD417E00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736B4-F7F3-E49C-9239-C4B4DEFF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26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82ADA-CF8C-F2FB-1645-1B7EBEF9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1ECAF-2D44-3D5F-195A-CBA48A56E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16138E-E390-D8BE-E2C0-E1733CF52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E0A980-56ED-9972-F91A-B4667D5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8DBE3F-2575-8DB8-5D21-7A67105F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5BA647-FFEF-0990-FC4A-4A9D4584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56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92CF62-C281-6B09-17D3-FFE4AD9F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DBFDB7-42F5-6635-21E2-A6A05DCE9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85970D-0F4C-D635-1E2B-AD10DC1F4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D01EE5-2517-BBAE-65FA-FEB54A35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2B6A9E-6D8B-8DF2-C57A-ED39985F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A960A0-7125-2E41-18A0-DE9DDCD9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05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23C926-C49A-5BB1-FEA1-058F9A9D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EB602E-6F87-FC9F-B592-CD0314599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7533F4-44E1-579F-D201-E4E48840D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8DE3-5360-4E60-BEBF-E395AA66B8F0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1AA0EA-3F9B-E881-6E3B-FEA06A92E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E023F-5467-0B3D-9780-155587D46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90B4-E0A6-4DC1-ABBD-EE7F927989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3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cardo.ditria@ba.infn.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.infn.it/datidivol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.infn.it/questionario2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.infn.it/agnfla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ermi.gsfc.nasa.gov/cgi-bin/ssc/LAT/LATDataQuery.cg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234C57A-0252-EBD0-BC39-E75AF7A5BA8B}"/>
              </a:ext>
            </a:extLst>
          </p:cNvPr>
          <p:cNvSpPr txBox="1"/>
          <p:nvPr/>
        </p:nvSpPr>
        <p:spPr>
          <a:xfrm>
            <a:off x="1" y="1977716"/>
            <a:ext cx="344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Hands-on</a:t>
            </a:r>
            <a:r>
              <a:rPr kumimoji="0" lang="it-IT" sz="320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 session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Fermi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-LAT data Analysis</a:t>
            </a:r>
            <a:endParaRPr lang="it-IT" sz="3200" dirty="0">
              <a:latin typeface="Aptos" panose="020B0004020202020204" pitchFamily="34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43A39CBA-3AA5-1D25-6E36-88A98DF6F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9" y="73568"/>
            <a:ext cx="1066892" cy="86113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2F4AFEA-A71B-4F26-3C0A-5BDABD2DE9C5}"/>
              </a:ext>
            </a:extLst>
          </p:cNvPr>
          <p:cNvSpPr txBox="1"/>
          <p:nvPr/>
        </p:nvSpPr>
        <p:spPr>
          <a:xfrm>
            <a:off x="-20973" y="3675889"/>
            <a:ext cx="349005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Aptos" panose="020B0004020202020204" pitchFamily="34" charset="0"/>
              </a:rPr>
              <a:t>18/03/2026</a:t>
            </a:r>
          </a:p>
          <a:p>
            <a:pPr algn="ctr"/>
            <a:endParaRPr lang="it-IT" sz="2400" dirty="0">
              <a:latin typeface="Aptos" panose="020B0004020202020204" pitchFamily="34" charset="0"/>
            </a:endParaRPr>
          </a:p>
          <a:p>
            <a:pPr algn="ctr"/>
            <a:endParaRPr lang="it-IT" sz="2400" dirty="0">
              <a:latin typeface="Aptos" panose="020B0004020202020204" pitchFamily="34" charset="0"/>
            </a:endParaRPr>
          </a:p>
          <a:p>
            <a:pPr algn="ctr"/>
            <a:r>
              <a:rPr lang="it-IT" sz="2400" dirty="0">
                <a:latin typeface="Aptos" panose="020B0004020202020204" pitchFamily="34" charset="0"/>
              </a:rPr>
              <a:t>Riccardo Di Tria,</a:t>
            </a:r>
          </a:p>
          <a:p>
            <a:pPr algn="ctr"/>
            <a:r>
              <a:rPr lang="it-IT" dirty="0">
                <a:solidFill>
                  <a:srgbClr val="002060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riccardo.ditria@ba.infn.it</a:t>
            </a:r>
            <a:endParaRPr lang="it-IT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endParaRPr lang="it-IT" dirty="0">
              <a:latin typeface="Aptos" panose="020B0004020202020204" pitchFamily="34" charset="0"/>
            </a:endParaRPr>
          </a:p>
          <a:p>
            <a:pPr algn="ctr"/>
            <a:r>
              <a:rPr lang="it-IT" sz="1600" dirty="0">
                <a:latin typeface="Aptos" panose="020B0004020202020204" pitchFamily="34" charset="0"/>
              </a:rPr>
              <a:t>Istituto Nazionale di Fisica Nucleare</a:t>
            </a:r>
          </a:p>
          <a:p>
            <a:pPr algn="ctr"/>
            <a:r>
              <a:rPr lang="it-IT" sz="1600" dirty="0">
                <a:latin typeface="Aptos" panose="020B0004020202020204" pitchFamily="34" charset="0"/>
              </a:rPr>
              <a:t>Sezione di Bari</a:t>
            </a:r>
          </a:p>
          <a:p>
            <a:pPr algn="ctr"/>
            <a:endParaRPr lang="it-IT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5A0C38-E856-3AB2-CD2E-55E8258B8EC0}"/>
              </a:ext>
            </a:extLst>
          </p:cNvPr>
          <p:cNvGrpSpPr/>
          <p:nvPr/>
        </p:nvGrpSpPr>
        <p:grpSpPr>
          <a:xfrm>
            <a:off x="3469085" y="681423"/>
            <a:ext cx="8611042" cy="5243518"/>
            <a:chOff x="3469085" y="504135"/>
            <a:chExt cx="8611042" cy="52435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0AE406-1165-AAFF-378D-7EAD829E4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9085" y="504135"/>
              <a:ext cx="8611042" cy="4683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DCB1FE-3B04-AE25-391B-0F3E6AAFBF7D}"/>
                </a:ext>
              </a:extLst>
            </p:cNvPr>
            <p:cNvSpPr/>
            <p:nvPr/>
          </p:nvSpPr>
          <p:spPr>
            <a:xfrm>
              <a:off x="3469085" y="5187816"/>
              <a:ext cx="8611042" cy="5598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Aptos" panose="020B0004020202020204" pitchFamily="34" charset="0"/>
                </a:rPr>
                <a:t>Fermi masterclass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26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E530-CAF8-F84E-0F77-721DA717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" panose="020B0004020202020204" pitchFamily="34" charset="0"/>
              </a:rPr>
              <a:t>Approfondimento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B2226-7222-3A49-136E-395F80B43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ptos" panose="020B0004020202020204" pitchFamily="34" charset="0"/>
              </a:rPr>
              <a:t>Provate</a:t>
            </a:r>
            <a:r>
              <a:rPr lang="en-US" dirty="0">
                <a:latin typeface="Aptos" panose="020B0004020202020204" pitchFamily="34" charset="0"/>
              </a:rPr>
              <a:t> ad </a:t>
            </a:r>
            <a:r>
              <a:rPr lang="en-US" dirty="0" err="1">
                <a:latin typeface="Aptos" panose="020B0004020202020204" pitchFamily="34" charset="0"/>
              </a:rPr>
              <a:t>esplorare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</a:t>
            </a:r>
            <a:r>
              <a:rPr lang="en-US" dirty="0">
                <a:latin typeface="Aptos" panose="020B0004020202020204" pitchFamily="34" charset="0"/>
              </a:rPr>
              <a:t> dati di </a:t>
            </a:r>
            <a:r>
              <a:rPr lang="en-US" dirty="0" err="1">
                <a:latin typeface="Aptos" panose="020B0004020202020204" pitchFamily="34" charset="0"/>
              </a:rPr>
              <a:t>navigazione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i="1" dirty="0">
                <a:latin typeface="Aptos" panose="020B0004020202020204" pitchFamily="34" charset="0"/>
              </a:rPr>
              <a:t>Fermi</a:t>
            </a:r>
            <a:r>
              <a:rPr lang="en-US" dirty="0">
                <a:latin typeface="Aptos" panose="020B0004020202020204" pitchFamily="34" charset="0"/>
              </a:rPr>
              <a:t>-LAT </a:t>
            </a:r>
            <a:r>
              <a:rPr lang="en-US" dirty="0" err="1">
                <a:latin typeface="Aptos" panose="020B0004020202020204" pitchFamily="34" charset="0"/>
              </a:rPr>
              <a:t>presenti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nei</a:t>
            </a:r>
            <a:r>
              <a:rPr lang="en-US" dirty="0">
                <a:latin typeface="Aptos" panose="020B0004020202020204" pitchFamily="34" charset="0"/>
              </a:rPr>
              <a:t> file FT2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022608-0AA1-FBAA-2B35-4936DCE7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839595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3B2B4-45F1-E0FB-EA28-BA846EEB8CBC}"/>
              </a:ext>
            </a:extLst>
          </p:cNvPr>
          <p:cNvSpPr txBox="1"/>
          <p:nvPr/>
        </p:nvSpPr>
        <p:spPr>
          <a:xfrm>
            <a:off x="4095929" y="5381953"/>
            <a:ext cx="4000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https://l.infn.it/datidivolo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0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5C27-6BD8-D897-DD81-7BE10456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" panose="020B0004020202020204" pitchFamily="34" charset="0"/>
              </a:rPr>
              <a:t>Questionario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gradimento</a:t>
            </a: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A2A253-3D1A-3C90-C114-8550571C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666875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64822C-7214-F0EC-7829-E0DF2D6AC941}"/>
              </a:ext>
            </a:extLst>
          </p:cNvPr>
          <p:cNvSpPr txBox="1"/>
          <p:nvPr/>
        </p:nvSpPr>
        <p:spPr>
          <a:xfrm>
            <a:off x="3604943" y="5306046"/>
            <a:ext cx="4982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Aft>
                <a:spcPts val="1200"/>
              </a:spcAft>
              <a:buNone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3"/>
              </a:rPr>
              <a:t>https://l.infn.it/questionario26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044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4CF77-9563-69D8-9270-24EC4B73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Iniziamo a prepararci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D657F7-ACDA-CD06-761E-07E2D618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" y="863600"/>
            <a:ext cx="11911446" cy="333432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it-IT" dirty="0">
                <a:latin typeface="Aptos" panose="020B0004020202020204" pitchFamily="34" charset="0"/>
              </a:rPr>
              <a:t>La piattaforma che utilizzeremo si chiama </a:t>
            </a:r>
            <a:r>
              <a:rPr lang="it-IT" i="1" dirty="0">
                <a:latin typeface="Aptos" panose="020B0004020202020204" pitchFamily="34" charset="0"/>
              </a:rPr>
              <a:t>Google </a:t>
            </a:r>
            <a:r>
              <a:rPr lang="it-IT" i="1" dirty="0" err="1">
                <a:latin typeface="Aptos" panose="020B0004020202020204" pitchFamily="34" charset="0"/>
              </a:rPr>
              <a:t>Colab</a:t>
            </a:r>
            <a:endParaRPr lang="it-IT" i="1" dirty="0">
              <a:latin typeface="Aptos" panose="020B00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it-IT" dirty="0">
                <a:latin typeface="Aptos" panose="020B0004020202020204" pitchFamily="34" charset="0"/>
              </a:rPr>
              <a:t>Questa piattaforma fornisce un </a:t>
            </a:r>
            <a:r>
              <a:rPr lang="it-IT" dirty="0" err="1">
                <a:latin typeface="Aptos" panose="020B0004020202020204" pitchFamily="34" charset="0"/>
              </a:rPr>
              <a:t>python</a:t>
            </a:r>
            <a:r>
              <a:rPr lang="it-IT" dirty="0">
                <a:latin typeface="Aptos" panose="020B0004020202020204" pitchFamily="34" charset="0"/>
              </a:rPr>
              <a:t>-notebook, cioè una interfaccia che ci consente di eseguire comandi nel linguaggio di programmazione </a:t>
            </a:r>
            <a:r>
              <a:rPr lang="it-IT" dirty="0" err="1">
                <a:latin typeface="Aptos" panose="020B0004020202020204" pitchFamily="34" charset="0"/>
              </a:rPr>
              <a:t>python</a:t>
            </a:r>
            <a:r>
              <a:rPr lang="it-IT" dirty="0">
                <a:latin typeface="Aptos" panose="020B0004020202020204" pitchFamily="34" charset="0"/>
              </a:rPr>
              <a:t> e visualizzare dati e grafici.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latin typeface="Aptos" panose="020B0004020202020204" pitchFamily="34" charset="0"/>
              </a:rPr>
              <a:t>Ogni blocco di comandi può essere eseguito cliccando sul tasto "</a:t>
            </a:r>
            <a:r>
              <a:rPr lang="it-IT" i="1" dirty="0">
                <a:latin typeface="Aptos" panose="020B0004020202020204" pitchFamily="34" charset="0"/>
              </a:rPr>
              <a:t>play</a:t>
            </a:r>
            <a:r>
              <a:rPr lang="it-IT" dirty="0">
                <a:latin typeface="Aptos" panose="020B0004020202020204" pitchFamily="34" charset="0"/>
              </a:rPr>
              <a:t>" situato in alto a sinistra della cella, oppure ponendo il cursore nella cella e cliccando </a:t>
            </a:r>
            <a:r>
              <a:rPr lang="it-IT" dirty="0" err="1">
                <a:latin typeface="Aptos" panose="020B0004020202020204" pitchFamily="34" charset="0"/>
              </a:rPr>
              <a:t>Shift+Invio</a:t>
            </a:r>
            <a:r>
              <a:rPr lang="it-IT" dirty="0">
                <a:latin typeface="Aptos" panose="020B0004020202020204" pitchFamily="34" charset="0"/>
              </a:rPr>
              <a:t> oppure </a:t>
            </a:r>
            <a:r>
              <a:rPr lang="it-IT" dirty="0" err="1">
                <a:latin typeface="Aptos" panose="020B0004020202020204" pitchFamily="34" charset="0"/>
              </a:rPr>
              <a:t>Ctrl+Invio</a:t>
            </a:r>
            <a:r>
              <a:rPr lang="it-IT" dirty="0">
                <a:latin typeface="Aptos" panose="020B00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it-IT" dirty="0">
                <a:latin typeface="Aptos" panose="020B0004020202020204" pitchFamily="34" charset="0"/>
              </a:rPr>
              <a:t>Il notebook può essere modificato, ma le modifiche non verranno salvate a meno che non salviate una copia sul vostro </a:t>
            </a:r>
            <a:r>
              <a:rPr lang="it-IT" i="1" dirty="0" err="1">
                <a:latin typeface="Aptos" panose="020B0004020202020204" pitchFamily="34" charset="0"/>
              </a:rPr>
              <a:t>GoogleDrive</a:t>
            </a:r>
            <a:r>
              <a:rPr lang="it-IT" dirty="0">
                <a:latin typeface="Aptos" panose="020B0004020202020204" pitchFamily="34" charset="0"/>
              </a:rPr>
              <a:t>, cliccando sul tasto "Copy to Drive", posizionato in alto sotto la barra dei Menù.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0807E0-3657-B72E-27B2-D35D06CB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45" y="3990109"/>
            <a:ext cx="4603755" cy="270336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59B8A8-ACC4-ABA1-DA38-9E462350384A}"/>
              </a:ext>
            </a:extLst>
          </p:cNvPr>
          <p:cNvSpPr txBox="1"/>
          <p:nvPr/>
        </p:nvSpPr>
        <p:spPr>
          <a:xfrm>
            <a:off x="193963" y="4311318"/>
            <a:ext cx="61098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0000"/>
              </a:lnSpc>
            </a:pPr>
            <a:r>
              <a:rPr lang="it-IT" dirty="0">
                <a:latin typeface="Aptos" panose="020B0004020202020204" pitchFamily="34" charset="0"/>
              </a:rPr>
              <a:t>All'esecuzione del primo blocco comparirà una finestra di pop-up, nella quale verrà richiesto l'accesso al proprio account </a:t>
            </a:r>
            <a:r>
              <a:rPr lang="it-IT" dirty="0" err="1">
                <a:latin typeface="Aptos" panose="020B0004020202020204" pitchFamily="34" charset="0"/>
              </a:rPr>
              <a:t>google</a:t>
            </a:r>
            <a:r>
              <a:rPr lang="it-IT" dirty="0">
                <a:latin typeface="Aptos" panose="020B0004020202020204" pitchFamily="34" charset="0"/>
              </a:rPr>
              <a:t> (se non già effettuato). Se richiesto, bisogna cliccare sul tasto "Esegui comunque" per eseguire il notebook.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6D383EB-65F0-7C3E-5F34-43B92A70560F}"/>
              </a:ext>
            </a:extLst>
          </p:cNvPr>
          <p:cNvSpPr/>
          <p:nvPr/>
        </p:nvSpPr>
        <p:spPr>
          <a:xfrm>
            <a:off x="10231812" y="6384777"/>
            <a:ext cx="1153159" cy="3087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7 11">
            <a:extLst>
              <a:ext uri="{FF2B5EF4-FFF2-40B4-BE49-F238E27FC236}">
                <a16:creationId xmlns:a16="http://schemas.microsoft.com/office/drawing/2014/main" id="{84655341-595D-D324-580C-8C75EE495DB3}"/>
              </a:ext>
            </a:extLst>
          </p:cNvPr>
          <p:cNvCxnSpPr>
            <a:cxnSpLocks/>
          </p:cNvCxnSpPr>
          <p:nvPr/>
        </p:nvCxnSpPr>
        <p:spPr>
          <a:xfrm rot="10800000">
            <a:off x="6303822" y="5214507"/>
            <a:ext cx="3927991" cy="1324621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81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51CE4-456A-1CF7-6BC4-473E7492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Notebook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546FA-1FA2-6CED-4374-67A6846A43F2}"/>
              </a:ext>
            </a:extLst>
          </p:cNvPr>
          <p:cNvSpPr txBox="1"/>
          <p:nvPr/>
        </p:nvSpPr>
        <p:spPr>
          <a:xfrm>
            <a:off x="2847751" y="1184988"/>
            <a:ext cx="6496497" cy="4663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it-IT" sz="3200" dirty="0">
                <a:latin typeface="Aptos" panose="020B0004020202020204" pitchFamily="34" charset="0"/>
              </a:rPr>
              <a:t>Masterclass_2026_Fermi-LAT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it-IT" sz="2800" dirty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it-IT" sz="2800" dirty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it-IT" sz="2800" dirty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it-IT" sz="2800" dirty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it-IT" sz="2800" dirty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it-IT" sz="2800" dirty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it-IT" sz="2800" dirty="0"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highlight>
                  <a:srgbClr val="FFFFFF"/>
                </a:highlight>
                <a:hlinkClick r:id="rId2"/>
              </a:rPr>
              <a:t>https://l.infn.it/agnflare</a:t>
            </a:r>
            <a:endParaRPr lang="en-US" sz="2800" dirty="0">
              <a:highlight>
                <a:srgbClr val="FFFFFF"/>
              </a:highligh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4E6F51-9EC4-CB9C-2161-59DECD7A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666875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2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B65B91-E295-0855-2942-32C9B584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>
                <a:latin typeface="Aptos" panose="020B0004020202020204" pitchFamily="34" charset="0"/>
              </a:rPr>
              <a:t>Fermi</a:t>
            </a:r>
            <a:r>
              <a:rPr lang="it-IT" dirty="0">
                <a:latin typeface="Aptos" panose="020B0004020202020204" pitchFamily="34" charset="0"/>
              </a:rPr>
              <a:t>-LAT data: </a:t>
            </a:r>
            <a:r>
              <a:rPr lang="it-IT" dirty="0" err="1">
                <a:latin typeface="Aptos" panose="020B0004020202020204" pitchFamily="34" charset="0"/>
              </a:rPr>
              <a:t>fits</a:t>
            </a:r>
            <a:r>
              <a:rPr lang="it-IT" dirty="0">
                <a:latin typeface="Aptos" panose="020B0004020202020204" pitchFamily="34" charset="0"/>
              </a:rPr>
              <a:t> files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EC68A-D6A0-9735-90C2-004792E76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it-IT" dirty="0">
                <a:latin typeface="Aptos" panose="020B0004020202020204" pitchFamily="34" charset="0"/>
              </a:rPr>
              <a:t>Il </a:t>
            </a:r>
            <a:r>
              <a:rPr lang="it-IT" i="1" dirty="0">
                <a:latin typeface="Aptos" panose="020B0004020202020204" pitchFamily="34" charset="0"/>
              </a:rPr>
              <a:t>Fermi</a:t>
            </a:r>
            <a:r>
              <a:rPr lang="it-IT" dirty="0">
                <a:latin typeface="Aptos" panose="020B0004020202020204" pitchFamily="34" charset="0"/>
              </a:rPr>
              <a:t>-LAT registra tutti i raggi gamma che lo attraversano e tutti i dati vengono scaricati a terra.</a:t>
            </a:r>
          </a:p>
          <a:p>
            <a:pPr lvl="1">
              <a:lnSpc>
                <a:spcPct val="110000"/>
              </a:lnSpc>
            </a:pPr>
            <a:r>
              <a:rPr lang="it-IT" dirty="0">
                <a:latin typeface="Aptos" panose="020B0004020202020204" pitchFamily="34" charset="0"/>
              </a:rPr>
              <a:t>Questi dati vengono elaborati per selezionare i fotoni e ricostruirne l'energia e la direzione.</a:t>
            </a:r>
          </a:p>
          <a:p>
            <a:pPr lvl="1">
              <a:lnSpc>
                <a:spcPct val="110000"/>
              </a:lnSpc>
            </a:pPr>
            <a:r>
              <a:rPr lang="it-IT" dirty="0">
                <a:latin typeface="Aptos" panose="020B0004020202020204" pitchFamily="34" charset="0"/>
              </a:rPr>
              <a:t>I file rilasciati contengono le informazioni principali sui fotoni in arrivo.</a:t>
            </a:r>
          </a:p>
          <a:p>
            <a:pPr lvl="2">
              <a:lnSpc>
                <a:spcPct val="110000"/>
              </a:lnSpc>
            </a:pPr>
            <a:r>
              <a:rPr lang="it-IT" dirty="0">
                <a:latin typeface="Aptos" panose="020B0004020202020204" pitchFamily="34" charset="0"/>
              </a:rPr>
              <a:t>Sono in formato «</a:t>
            </a:r>
            <a:r>
              <a:rPr lang="it-IT" dirty="0" err="1">
                <a:latin typeface="Aptos" panose="020B0004020202020204" pitchFamily="34" charset="0"/>
              </a:rPr>
              <a:t>fits</a:t>
            </a:r>
            <a:r>
              <a:rPr lang="it-IT" dirty="0">
                <a:latin typeface="Aptos" panose="020B0004020202020204" pitchFamily="34" charset="0"/>
              </a:rPr>
              <a:t>» (</a:t>
            </a:r>
            <a:r>
              <a:rPr lang="it-IT" dirty="0" err="1">
                <a:latin typeface="Aptos" panose="020B0004020202020204" pitchFamily="34" charset="0"/>
              </a:rPr>
              <a:t>Flexible</a:t>
            </a:r>
            <a:r>
              <a:rPr lang="it-IT" dirty="0">
                <a:latin typeface="Aptos" panose="020B0004020202020204" pitchFamily="34" charset="0"/>
              </a:rPr>
              <a:t> Image </a:t>
            </a:r>
            <a:r>
              <a:rPr lang="it-IT" dirty="0" err="1">
                <a:latin typeface="Aptos" panose="020B0004020202020204" pitchFamily="34" charset="0"/>
              </a:rPr>
              <a:t>Transport</a:t>
            </a:r>
            <a:r>
              <a:rPr lang="it-IT" dirty="0">
                <a:latin typeface="Aptos" panose="020B0004020202020204" pitchFamily="34" charset="0"/>
              </a:rPr>
              <a:t> System)</a:t>
            </a:r>
          </a:p>
          <a:p>
            <a:pPr>
              <a:lnSpc>
                <a:spcPct val="110000"/>
              </a:lnSpc>
            </a:pPr>
            <a:r>
              <a:rPr lang="it-IT" dirty="0">
                <a:latin typeface="Aptos" panose="020B0004020202020204" pitchFamily="34" charset="0"/>
              </a:rPr>
              <a:t>I file </a:t>
            </a:r>
            <a:r>
              <a:rPr lang="it-IT" dirty="0" err="1">
                <a:latin typeface="Aptos" panose="020B0004020202020204" pitchFamily="34" charset="0"/>
              </a:rPr>
              <a:t>Fits</a:t>
            </a:r>
            <a:r>
              <a:rPr lang="it-IT" dirty="0">
                <a:latin typeface="Aptos" panose="020B0004020202020204" pitchFamily="34" charset="0"/>
              </a:rPr>
              <a:t> possono contenere sia immagini che tabelle (come file </a:t>
            </a:r>
            <a:r>
              <a:rPr lang="it-IT" dirty="0" err="1">
                <a:latin typeface="Aptos" panose="020B0004020202020204" pitchFamily="34" charset="0"/>
              </a:rPr>
              <a:t>excel</a:t>
            </a:r>
            <a:r>
              <a:rPr lang="it-IT" dirty="0">
                <a:latin typeface="Aptos" panose="020B0004020202020204" pitchFamily="34" charset="0"/>
              </a:rPr>
              <a:t>). Hanno degli «</a:t>
            </a:r>
            <a:r>
              <a:rPr lang="it-IT" dirty="0" err="1">
                <a:latin typeface="Aptos" panose="020B0004020202020204" pitchFamily="34" charset="0"/>
              </a:rPr>
              <a:t>headers</a:t>
            </a:r>
            <a:r>
              <a:rPr lang="it-IT" dirty="0">
                <a:latin typeface="Aptos" panose="020B0004020202020204" pitchFamily="34" charset="0"/>
              </a:rPr>
              <a:t>» che descrivono il campo dati in ogni colonna/immagine con la sua unità.</a:t>
            </a:r>
          </a:p>
          <a:p>
            <a:pPr lvl="1">
              <a:lnSpc>
                <a:spcPct val="110000"/>
              </a:lnSpc>
            </a:pPr>
            <a:r>
              <a:rPr lang="it-IT" dirty="0">
                <a:latin typeface="Aptos" panose="020B0004020202020204" pitchFamily="34" charset="0"/>
              </a:rPr>
              <a:t>Esistono due tipi di file </a:t>
            </a:r>
            <a:r>
              <a:rPr lang="it-IT" dirty="0" err="1">
                <a:latin typeface="Aptos" panose="020B0004020202020204" pitchFamily="34" charset="0"/>
              </a:rPr>
              <a:t>fits</a:t>
            </a:r>
            <a:r>
              <a:rPr lang="it-IT" dirty="0">
                <a:latin typeface="Aptos" panose="020B0004020202020204" pitchFamily="34" charset="0"/>
              </a:rPr>
              <a:t> rilasciati:</a:t>
            </a:r>
          </a:p>
          <a:p>
            <a:pPr lvl="2">
              <a:lnSpc>
                <a:spcPct val="110000"/>
              </a:lnSpc>
            </a:pPr>
            <a:r>
              <a:rPr lang="it-IT" dirty="0">
                <a:latin typeface="Aptos" panose="020B0004020202020204" pitchFamily="34" charset="0"/>
              </a:rPr>
              <a:t>file </a:t>
            </a:r>
            <a:r>
              <a:rPr lang="it-IT" b="1" dirty="0">
                <a:latin typeface="Aptos" panose="020B0004020202020204" pitchFamily="34" charset="0"/>
              </a:rPr>
              <a:t>FT1</a:t>
            </a:r>
            <a:r>
              <a:rPr lang="it-IT" dirty="0">
                <a:latin typeface="Aptos" panose="020B0004020202020204" pitchFamily="34" charset="0"/>
              </a:rPr>
              <a:t> (</a:t>
            </a:r>
            <a:r>
              <a:rPr lang="it-IT" i="1" dirty="0">
                <a:latin typeface="Aptos" panose="020B0004020202020204" pitchFamily="34" charset="0"/>
              </a:rPr>
              <a:t>Event files</a:t>
            </a:r>
            <a:r>
              <a:rPr lang="it-IT" dirty="0">
                <a:latin typeface="Aptos" panose="020B0004020202020204" pitchFamily="34" charset="0"/>
              </a:rPr>
              <a:t>): contengono una tabella di dati. Queste variabili sono utili per l'analisi scientifica.</a:t>
            </a:r>
          </a:p>
          <a:p>
            <a:pPr lvl="2">
              <a:lnSpc>
                <a:spcPct val="110000"/>
              </a:lnSpc>
            </a:pPr>
            <a:r>
              <a:rPr lang="it-IT" dirty="0">
                <a:latin typeface="Aptos" panose="020B0004020202020204" pitchFamily="34" charset="0"/>
              </a:rPr>
              <a:t>file </a:t>
            </a:r>
            <a:r>
              <a:rPr lang="it-IT" b="1" dirty="0">
                <a:latin typeface="Aptos" panose="020B0004020202020204" pitchFamily="34" charset="0"/>
              </a:rPr>
              <a:t>FT2</a:t>
            </a:r>
            <a:r>
              <a:rPr lang="it-IT" dirty="0">
                <a:latin typeface="Aptos" panose="020B0004020202020204" pitchFamily="34" charset="0"/>
              </a:rPr>
              <a:t> (</a:t>
            </a:r>
            <a:r>
              <a:rPr lang="it-IT" i="1" dirty="0" err="1">
                <a:latin typeface="Aptos" panose="020B0004020202020204" pitchFamily="34" charset="0"/>
              </a:rPr>
              <a:t>Spacecraft</a:t>
            </a:r>
            <a:r>
              <a:rPr lang="it-IT" i="1" dirty="0">
                <a:latin typeface="Aptos" panose="020B0004020202020204" pitchFamily="34" charset="0"/>
              </a:rPr>
              <a:t> files</a:t>
            </a:r>
            <a:r>
              <a:rPr lang="it-IT" dirty="0">
                <a:latin typeface="Aptos" panose="020B0004020202020204" pitchFamily="34" charset="0"/>
              </a:rPr>
              <a:t>): contengono una tabella con l'assetto del satellite ogni 30s (es. puntamento, posizione,...). Questo file è utile per sapere come è stata osservata una porzione di cielo in un dato momento.</a:t>
            </a:r>
          </a:p>
        </p:txBody>
      </p:sp>
    </p:spTree>
    <p:extLst>
      <p:ext uri="{BB962C8B-B14F-4D97-AF65-F5344CB8AC3E}">
        <p14:creationId xmlns:p14="http://schemas.microsoft.com/office/powerpoint/2010/main" val="10418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3" y="720202"/>
            <a:ext cx="7077075" cy="15716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67"/>
          <a:stretch/>
        </p:blipFill>
        <p:spPr>
          <a:xfrm>
            <a:off x="289913" y="2461261"/>
            <a:ext cx="5860039" cy="38771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Ovale 9"/>
          <p:cNvSpPr/>
          <p:nvPr/>
        </p:nvSpPr>
        <p:spPr>
          <a:xfrm>
            <a:off x="4722071" y="1782297"/>
            <a:ext cx="569687" cy="20029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7 11"/>
          <p:cNvCxnSpPr>
            <a:cxnSpLocks/>
            <a:stCxn id="10" idx="4"/>
            <a:endCxn id="5" idx="0"/>
          </p:cNvCxnSpPr>
          <p:nvPr/>
        </p:nvCxnSpPr>
        <p:spPr>
          <a:xfrm rot="5400000">
            <a:off x="3874091" y="1328436"/>
            <a:ext cx="478667" cy="1786982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3522650" y="1724956"/>
            <a:ext cx="917487" cy="20029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2989327" y="1380505"/>
            <a:ext cx="159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Numero di fotoni</a:t>
            </a:r>
            <a:endParaRPr lang="en-US" sz="1600" i="1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793A1DF-409A-593B-5F4A-F29BC0E0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211" y="3117273"/>
            <a:ext cx="5509875" cy="3559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1FC986F2-3364-7366-E2A1-116FEBEB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87"/>
            <a:ext cx="10515600" cy="518795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ptos" panose="020B0004020202020204" pitchFamily="34" charset="0"/>
              </a:rPr>
              <a:t>Esplorando i </a:t>
            </a:r>
            <a:r>
              <a:rPr lang="it-IT" dirty="0" err="1">
                <a:latin typeface="Aptos" panose="020B0004020202020204" pitchFamily="34" charset="0"/>
              </a:rPr>
              <a:t>fits</a:t>
            </a:r>
            <a:r>
              <a:rPr lang="it-IT" dirty="0">
                <a:latin typeface="Aptos" panose="020B0004020202020204" pitchFamily="34" charset="0"/>
              </a:rPr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42778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5C433-7122-708D-CB64-44C48299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latin typeface="Aptos" panose="020B0004020202020204" pitchFamily="34" charset="0"/>
              </a:rPr>
              <a:t>Fermi</a:t>
            </a:r>
            <a:r>
              <a:rPr lang="it-IT" dirty="0">
                <a:latin typeface="Aptos" panose="020B0004020202020204" pitchFamily="34" charset="0"/>
              </a:rPr>
              <a:t> Science Support Center (FSSC)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E2BAAF-F2F5-52A8-B594-36462993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Tutti i dati e il software di analisi del satellite </a:t>
            </a:r>
            <a:r>
              <a:rPr lang="it-IT" i="1" dirty="0">
                <a:latin typeface="Aptos" panose="020B0004020202020204" pitchFamily="34" charset="0"/>
              </a:rPr>
              <a:t>Fermi</a:t>
            </a:r>
            <a:r>
              <a:rPr lang="it-IT" dirty="0">
                <a:latin typeface="Aptos" panose="020B0004020202020204" pitchFamily="34" charset="0"/>
              </a:rPr>
              <a:t> sono pubblicamente disponibili sul sito Web della NASA. </a:t>
            </a:r>
          </a:p>
          <a:p>
            <a:pPr marL="0" indent="0" algn="ctr">
              <a:buNone/>
            </a:pPr>
            <a:r>
              <a:rPr lang="it-IT" i="1" dirty="0">
                <a:latin typeface="Aptos" panose="020B0004020202020204" pitchFamily="34" charset="0"/>
              </a:rPr>
              <a:t>Potete scaricare liberamente tutto il materiale che useremo oggi!!!</a:t>
            </a:r>
          </a:p>
          <a:p>
            <a:pPr marL="0" indent="0" algn="ctr">
              <a:buNone/>
            </a:pPr>
            <a:r>
              <a:rPr lang="it-IT" dirty="0">
                <a:latin typeface="Aptos" panose="020B0004020202020204" pitchFamily="34" charset="0"/>
                <a:hlinkClick r:id="rId2"/>
              </a:rPr>
              <a:t>https://fermi.gsfc.nasa.gov/cgi-bin/ssc/LAT/LATDataQuery.cgi</a:t>
            </a:r>
            <a:r>
              <a:rPr lang="it-IT" dirty="0"/>
              <a:t>  </a:t>
            </a:r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209997-0AF7-DF20-944A-C9C925406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509" y="3429000"/>
            <a:ext cx="7158470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9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65E49-1317-22E4-655D-F456D955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Esplorando i dati di </a:t>
            </a:r>
            <a:r>
              <a:rPr lang="it-IT" i="1" dirty="0">
                <a:latin typeface="Aptos" panose="020B0004020202020204" pitchFamily="34" charset="0"/>
              </a:rPr>
              <a:t>Fermi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13A2F9-3DA2-A01B-FCE7-B53E5D4F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5583382" cy="5476240"/>
          </a:xfrm>
        </p:spPr>
        <p:txBody>
          <a:bodyPr/>
          <a:lstStyle/>
          <a:p>
            <a:r>
              <a:rPr lang="it-IT" i="1" dirty="0">
                <a:solidFill>
                  <a:srgbClr val="C00000"/>
                </a:solidFill>
                <a:latin typeface="Aptos" panose="020B0004020202020204" pitchFamily="34" charset="0"/>
              </a:rPr>
              <a:t>Mappa dei conteggi (</a:t>
            </a:r>
            <a:r>
              <a:rPr lang="it-IT" i="1" dirty="0" err="1">
                <a:solidFill>
                  <a:srgbClr val="C00000"/>
                </a:solidFill>
                <a:latin typeface="Aptos" panose="020B0004020202020204" pitchFamily="34" charset="0"/>
              </a:rPr>
              <a:t>Count</a:t>
            </a:r>
            <a:r>
              <a:rPr lang="it-IT" i="1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it-IT" i="1" dirty="0" err="1">
                <a:solidFill>
                  <a:srgbClr val="C00000"/>
                </a:solidFill>
                <a:latin typeface="Aptos" panose="020B0004020202020204" pitchFamily="34" charset="0"/>
              </a:rPr>
              <a:t>map</a:t>
            </a:r>
            <a:r>
              <a:rPr lang="it-IT" i="1" dirty="0">
                <a:solidFill>
                  <a:srgbClr val="C00000"/>
                </a:solidFill>
                <a:latin typeface="Aptos" panose="020B0004020202020204" pitchFamily="34" charset="0"/>
              </a:rPr>
              <a:t>)</a:t>
            </a:r>
            <a:r>
              <a:rPr lang="it-IT" dirty="0">
                <a:solidFill>
                  <a:srgbClr val="C00000"/>
                </a:solidFill>
                <a:latin typeface="Aptos" panose="020B0004020202020204" pitchFamily="34" charset="0"/>
              </a:rPr>
              <a:t>: </a:t>
            </a:r>
            <a:r>
              <a:rPr lang="it-IT" dirty="0">
                <a:latin typeface="Aptos" panose="020B0004020202020204" pitchFamily="34" charset="0"/>
              </a:rPr>
              <a:t>è un grafico 2D dei fotoni osservati da una regione di cielo. È una sorta di immagine (foto) del cielo in raggi gamma ad alte energie.</a:t>
            </a:r>
          </a:p>
          <a:p>
            <a:r>
              <a:rPr lang="it-IT" i="1" dirty="0">
                <a:solidFill>
                  <a:srgbClr val="C00000"/>
                </a:solidFill>
                <a:latin typeface="Aptos" panose="020B0004020202020204" pitchFamily="34" charset="0"/>
              </a:rPr>
              <a:t>Curva di luce (light curve): </a:t>
            </a:r>
            <a:r>
              <a:rPr lang="it-IT" dirty="0">
                <a:latin typeface="Aptos" panose="020B0004020202020204" pitchFamily="34" charset="0"/>
              </a:rPr>
              <a:t>è una rappresentazione grafica del flusso da una posizione nel cielo in funzione del tempo.</a:t>
            </a:r>
          </a:p>
          <a:p>
            <a:pPr lvl="1"/>
            <a:r>
              <a:rPr lang="it-IT" dirty="0">
                <a:latin typeface="Aptos" panose="020B0004020202020204" pitchFamily="34" charset="0"/>
              </a:rPr>
              <a:t>Questo tipo di grafico è utile per studiare le variazioni della luminosità di una sorgente in funzione del tempo.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0158EB-E848-023A-3A85-59A441361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952" y="1031861"/>
            <a:ext cx="3952340" cy="216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650A26-87ED-1555-A4A6-E2302451A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957" y="3639840"/>
            <a:ext cx="267033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7C094-0710-5D03-ED29-FF231363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Le analisi di oggi…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55B53-8E61-5A59-11FD-FF3309CB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Presto lavoreremo su alcuni dati reali di </a:t>
            </a:r>
            <a:r>
              <a:rPr lang="it-IT" i="1" dirty="0">
                <a:latin typeface="Aptos" panose="020B0004020202020204" pitchFamily="34" charset="0"/>
              </a:rPr>
              <a:t>Fermi</a:t>
            </a:r>
          </a:p>
          <a:p>
            <a:r>
              <a:rPr lang="it-IT" dirty="0">
                <a:latin typeface="Aptos" panose="020B0004020202020204" pitchFamily="34" charset="0"/>
              </a:rPr>
              <a:t>Effettueremo una vera e propria analisi scientifica sui dati di alcuni AGN!</a:t>
            </a:r>
          </a:p>
          <a:p>
            <a:r>
              <a:rPr lang="it-IT" dirty="0">
                <a:latin typeface="Aptos" panose="020B0004020202020204" pitchFamily="34" charset="0"/>
              </a:rPr>
              <a:t>Creeremo </a:t>
            </a:r>
          </a:p>
          <a:p>
            <a:pPr lvl="1"/>
            <a:r>
              <a:rPr lang="it-IT" sz="2600" dirty="0">
                <a:solidFill>
                  <a:srgbClr val="0070C0"/>
                </a:solidFill>
                <a:latin typeface="Aptos" panose="020B0004020202020204" pitchFamily="34" charset="0"/>
              </a:rPr>
              <a:t>mappe di conteggi</a:t>
            </a:r>
          </a:p>
          <a:p>
            <a:pPr lvl="1"/>
            <a:r>
              <a:rPr lang="it-IT" sz="2600" dirty="0">
                <a:solidFill>
                  <a:srgbClr val="0070C0"/>
                </a:solidFill>
                <a:latin typeface="Aptos" panose="020B0004020202020204" pitchFamily="34" charset="0"/>
              </a:rPr>
              <a:t>curve di luce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ED3B2B-2F01-E6BC-4A29-7D3D6AE3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9964">
            <a:off x="5710844" y="2522532"/>
            <a:ext cx="5276916" cy="34797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44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12C05-64D4-DB03-EBAA-CE9E05DF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Le analisi di oggi…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C435D7-8711-BDC1-DFAB-E8B8BD3C5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6"/>
          <a:stretch>
            <a:fillRect/>
          </a:stretch>
        </p:blipFill>
        <p:spPr bwMode="auto">
          <a:xfrm>
            <a:off x="6815079" y="1316749"/>
            <a:ext cx="4978814" cy="42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F1E4367-6204-ED0B-B8D9-0A6EE1D8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1367576"/>
            <a:ext cx="5601478" cy="41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59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Book Antiqua</vt:lpstr>
      <vt:lpstr>Calibri</vt:lpstr>
      <vt:lpstr>Calibri Light</vt:lpstr>
      <vt:lpstr>Tema di Office</vt:lpstr>
      <vt:lpstr>PowerPoint Presentation</vt:lpstr>
      <vt:lpstr>Iniziamo a prepararci</vt:lpstr>
      <vt:lpstr>Notebook</vt:lpstr>
      <vt:lpstr>Fermi-LAT data: fits files</vt:lpstr>
      <vt:lpstr>Esplorando i fits files</vt:lpstr>
      <vt:lpstr>Fermi Science Support Center (FSSC)</vt:lpstr>
      <vt:lpstr>Esplorando i dati di Fermi</vt:lpstr>
      <vt:lpstr>Le analisi di oggi…</vt:lpstr>
      <vt:lpstr>Le analisi di oggi…</vt:lpstr>
      <vt:lpstr>Approfondimento</vt:lpstr>
      <vt:lpstr>Questionario di gradimento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Serini</dc:creator>
  <cp:lastModifiedBy>Riccardo Di Tria</cp:lastModifiedBy>
  <cp:revision>24</cp:revision>
  <dcterms:created xsi:type="dcterms:W3CDTF">2023-04-04T19:42:24Z</dcterms:created>
  <dcterms:modified xsi:type="dcterms:W3CDTF">2026-03-16T13:20:17Z</dcterms:modified>
</cp:coreProperties>
</file>