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21"/>
  </p:notesMasterIdLst>
  <p:handoutMasterIdLst>
    <p:handoutMasterId r:id="rId22"/>
  </p:handoutMasterIdLst>
  <p:sldIdLst>
    <p:sldId id="611" r:id="rId2"/>
    <p:sldId id="2927" r:id="rId3"/>
    <p:sldId id="2925" r:id="rId4"/>
    <p:sldId id="2928" r:id="rId5"/>
    <p:sldId id="2926" r:id="rId6"/>
    <p:sldId id="2931" r:id="rId7"/>
    <p:sldId id="2932" r:id="rId8"/>
    <p:sldId id="2933" r:id="rId9"/>
    <p:sldId id="2930" r:id="rId10"/>
    <p:sldId id="2936" r:id="rId11"/>
    <p:sldId id="2929" r:id="rId12"/>
    <p:sldId id="2924" r:id="rId13"/>
    <p:sldId id="2934" r:id="rId14"/>
    <p:sldId id="2935" r:id="rId15"/>
    <p:sldId id="2937" r:id="rId16"/>
    <p:sldId id="2938" r:id="rId17"/>
    <p:sldId id="2939" r:id="rId18"/>
    <p:sldId id="2940" r:id="rId19"/>
    <p:sldId id="2941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 serafini" initials="l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DD37C"/>
    <a:srgbClr val="86D174"/>
    <a:srgbClr val="ACDF9D"/>
    <a:srgbClr val="FBF773"/>
    <a:srgbClr val="00FF00"/>
    <a:srgbClr val="FF0000"/>
    <a:srgbClr val="00FFFF"/>
    <a:srgbClr val="FFE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54" autoAdjust="0"/>
    <p:restoredTop sz="94741" autoAdjust="0"/>
  </p:normalViewPr>
  <p:slideViewPr>
    <p:cSldViewPr>
      <p:cViewPr varScale="1">
        <p:scale>
          <a:sx n="100" d="100"/>
          <a:sy n="100" d="100"/>
        </p:scale>
        <p:origin x="8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8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34021-B89B-CD4A-AC29-AA2D5A86F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5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EBAB-0415-BAE6-8F8A-7736F610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0CF8B774-D48A-ADFA-016D-8A2D32E86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10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25E67EC-ECAB-BAC8-4526-9C7B28E83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760971F-64D1-12F7-7FAD-D50AA3AFC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3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B7C0-1AD1-4E1F-B451-DE20C1D0D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E73CF08E-31A1-FE7C-FD60-01B24C578E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11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C43D43E-9630-74C6-1460-4E480EE7C3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74D131A-EBB0-491C-466E-7C13A27EF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9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A6BFA-72A9-5FF8-21AD-84EADE2D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5A760EA-F9BD-1D60-D8FE-764315307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B390512-1DD8-2C2E-A42B-9AD91E421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A1A9544-23F1-69D8-6BA8-004E266F6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2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F4416-5808-EBA1-1425-65EB3E49E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B147608-817B-BED2-4D08-7EA143B1A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13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C89537A-8796-B30A-CDAD-112D67B35D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E15C1F5-EEC1-0156-1C83-C19D1BAE4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74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B3FF3-369B-E3AD-BD1B-CB73ABEBA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A9EC58C9-FAA3-BAB8-CC9A-B30E124CC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14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AE59819-613E-54F2-232B-814CEDBD47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1D558ED-E3D4-93DD-2CED-FE7B142BF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0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F3E8D-7175-61E2-6CC0-A55D17D34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325DA99-C995-9884-FB51-99B2A6124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15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284E4A8-220C-22F8-677E-4D08DEEF9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6FCDBFB-3D36-3CD9-A28E-614F1A75A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5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B484E-EB60-6683-98D5-3D4A4378D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E44490D2-4F85-10AC-9060-7CAD5D013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16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D3F1B74-3329-A500-294B-59F6B6A92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2AC4CF1-C3EA-126C-8EBA-613114D13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73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1229A-2179-CDBE-4299-24740D05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8FA79B70-A432-4F8C-A457-7423FCB1F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17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57F2349-66F1-4A9F-07CF-04839BE1C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5C81F02-6F34-00CE-DE4E-9413700E9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462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284BD-DA1E-2074-E871-C7FF463F4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061E3810-DD75-BD15-4EE6-CBFD60675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DF83C5B-7F79-1AB5-341E-8E3B81E47D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5FDC071-34A8-B96F-246C-831FB4A3A7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81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8B5E-7D31-E10F-12B0-07EC365E9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0D5ADAE-9D6F-3FC4-857D-9230E8A1A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19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F3724B7-3AFE-C92E-1BF3-018BD5EC5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99FDBC8-9B4E-FCAD-BDBA-7387D20FD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2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A6FC5-F712-2428-CA7D-1D599CAD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56CDE49A-1307-B7C3-C227-3E2FCAAB83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C61B2F8-9257-5495-9199-71B90787E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18D6793-8259-13B2-41AD-0652CF43E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9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0FDC4-C4A6-A30F-6E07-DE3FCD6D0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82D2049-DCD7-6F72-BA9D-FF60DAA590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2E659D2-D9F0-CDCE-2F16-6A53AC8A99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964AB32-DA38-E342-2660-C4BD7F429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B8E45-02E0-8D38-BA7D-229C86A8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2E8807E-C8D5-EBFB-96F2-DDAAD82F8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7363C47-525F-B223-70F6-31EF99AAD3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C8EE281-F4BD-76C2-2B92-F9A3F1751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48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98B88-1FBD-C97A-84B8-63D006127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86ACBC0C-3AEC-5475-2EF4-F791D3497A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DA09E26-96FE-E8C2-B8BA-6058B21AAE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F541E48-F352-B838-63CB-32E425812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9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F8BC8-82DA-B6EF-B168-66330A82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5FA1AA77-5996-D738-292B-EAFC867B08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F7FE925-F1EA-6E9B-B2F8-A643EA03C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599B8F6-C959-6D0D-A81A-529CE1C92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9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58693-B5E5-325B-4E73-5470C3D3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E7393B75-C76B-E06F-4760-A9EB99FAE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7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21FA400-8AE8-4AE8-FD86-BF96E8E93A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C35BF76-C97A-9F94-2D1F-94ACB9D8D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84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6D205-E78E-5419-2714-DEC2B643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4DF8537-5529-43F2-E7AC-8008433D8B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8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237E442-0CA3-A1FC-B447-EE57455B9A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CB66A4B-2B94-516A-31BD-5B3CB136B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5414B-42CB-CEC1-ECC5-8595EBFB8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7278524-BE8A-B0A9-2AEA-AB99629F8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9</a:t>
            </a:fld>
            <a:endParaRPr lang="en-GB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46F01EB-129D-9266-D4F4-C9886414D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33FAC83-285D-1074-7C71-34D17AA55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2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WordArt 16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362200" cy="457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it-IT" sz="3600" b="1" kern="10" normalizeH="1">
                <a:ln w="9525"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/>
                <a:ea typeface="Times New Roman"/>
                <a:cs typeface="Times New Roman"/>
              </a:rPr>
              <a:t>PLASMON X</a:t>
            </a:r>
          </a:p>
        </p:txBody>
      </p:sp>
      <p:pic>
        <p:nvPicPr>
          <p:cNvPr id="103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600200" cy="584200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501" r:id="rId1"/>
    <p:sldLayoutId id="2147492502" r:id="rId2"/>
    <p:sldLayoutId id="2147492503" r:id="rId3"/>
    <p:sldLayoutId id="2147492504" r:id="rId4"/>
    <p:sldLayoutId id="2147492505" r:id="rId5"/>
    <p:sldLayoutId id="2147492506" r:id="rId6"/>
    <p:sldLayoutId id="2147492507" r:id="rId7"/>
    <p:sldLayoutId id="2147492508" r:id="rId8"/>
    <p:sldLayoutId id="2147492509" r:id="rId9"/>
    <p:sldLayoutId id="2147492510" r:id="rId10"/>
    <p:sldLayoutId id="2147492511" r:id="rId11"/>
    <p:sldLayoutId id="2147492512" r:id="rId12"/>
    <p:sldLayoutId id="2147492513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4624"/>
            <a:ext cx="7992888" cy="993084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     Report su African School of Fundamental Physics and Applications (ASP) e il contributo INFN</a:t>
            </a:r>
            <a:endParaRPr lang="en-US" sz="24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51520" y="1052736"/>
            <a:ext cx="8496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,  INFN-Milano,   luca.serafini@mi.infn.it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003131" cy="60663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4D02182-97F5-3461-DE3B-EDA7D2213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6" y="1556792"/>
            <a:ext cx="8927010" cy="6066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i="1" kern="0">
                <a:solidFill>
                  <a:schemeClr val="tx1"/>
                </a:solidFill>
                <a:latin typeface="Times" charset="0"/>
                <a:ea typeface="ＭＳ Ｐゴシック" charset="0"/>
              </a:rPr>
              <a:t>Scuola biennale itinerante nel continente Africano dal 2012</a:t>
            </a:r>
            <a:endParaRPr lang="en-GB" sz="1100" b="1" i="1" kern="0">
              <a:solidFill>
                <a:srgbClr val="0070C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5" name="Picture 4" descr="A group of people wearing blue shirts&#10;&#10;AI-generated content may be incorrect.">
            <a:extLst>
              <a:ext uri="{FF2B5EF4-FFF2-40B4-BE49-F238E27FC236}">
                <a16:creationId xmlns:a16="http://schemas.microsoft.com/office/drawing/2014/main" id="{1E218E8C-E33C-1A82-6137-1336775AF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163429"/>
            <a:ext cx="5004048" cy="42755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E3AD4-B38F-36CA-695A-F5B6DA3DFBA6}"/>
              </a:ext>
            </a:extLst>
          </p:cNvPr>
          <p:cNvGrpSpPr/>
          <p:nvPr/>
        </p:nvGrpSpPr>
        <p:grpSpPr>
          <a:xfrm>
            <a:off x="478389" y="2768041"/>
            <a:ext cx="8125984" cy="2533167"/>
            <a:chOff x="478389" y="2768041"/>
            <a:chExt cx="8125984" cy="25331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73BB01C-3001-2C90-9A5E-E0C243C17726}"/>
                </a:ext>
              </a:extLst>
            </p:cNvPr>
            <p:cNvGrpSpPr/>
            <p:nvPr/>
          </p:nvGrpSpPr>
          <p:grpSpPr>
            <a:xfrm>
              <a:off x="478389" y="2768041"/>
              <a:ext cx="8125984" cy="2533167"/>
              <a:chOff x="46416" y="2493070"/>
              <a:chExt cx="9051167" cy="2932496"/>
            </a:xfrm>
          </p:grpSpPr>
          <p:pic>
            <p:nvPicPr>
              <p:cNvPr id="7" name="Picture 6" descr="A white background with blue text&#10;&#10;AI-generated content may be incorrect.">
                <a:extLst>
                  <a:ext uri="{FF2B5EF4-FFF2-40B4-BE49-F238E27FC236}">
                    <a16:creationId xmlns:a16="http://schemas.microsoft.com/office/drawing/2014/main" id="{E216F07D-C8D8-8F37-A2A6-91DCBC555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16" y="2493070"/>
                <a:ext cx="9051167" cy="2932496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1185537-7805-1A97-CD50-3DB20CE7B6BF}"/>
                  </a:ext>
                </a:extLst>
              </p:cNvPr>
              <p:cNvSpPr/>
              <p:nvPr/>
            </p:nvSpPr>
            <p:spPr bwMode="auto">
              <a:xfrm>
                <a:off x="8532440" y="3861048"/>
                <a:ext cx="504056" cy="122413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671B19-3E6D-A21C-A985-DCEA680D36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7584" y="3068960"/>
              <a:ext cx="7776789" cy="0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B75D0E9-00D8-24B4-B6AF-B5280531A067}"/>
              </a:ext>
            </a:extLst>
          </p:cNvPr>
          <p:cNvSpPr txBox="1"/>
          <p:nvPr/>
        </p:nvSpPr>
        <p:spPr>
          <a:xfrm>
            <a:off x="2579282" y="3718903"/>
            <a:ext cx="4921540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IT"/>
              <a:t>Ubuntu – “nobody will be left behind”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887EA-1AE7-3DBE-9137-8F4DF5FA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DAC8A79A-CDC7-0027-E7C4-3CC3AB62A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06FA5-1642-2126-AE1C-1898BDD1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21181182-58D1-F9C1-4030-162437E8F0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diagram of a scientific experiment&#10;&#10;AI-generated content may be incorrect.">
            <a:extLst>
              <a:ext uri="{FF2B5EF4-FFF2-40B4-BE49-F238E27FC236}">
                <a16:creationId xmlns:a16="http://schemas.microsoft.com/office/drawing/2014/main" id="{CCEF4A61-970E-23C1-3631-86D12DBDB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64" y="1353972"/>
            <a:ext cx="8820472" cy="44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3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FECE-763F-62E8-4C91-C63BFC4B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CA390438-90CD-633C-BE4C-C7C753C3A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C4F0F-695D-E055-83D3-B4389E050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B3D8D556-F90E-5197-B91B-A5AF38EBFB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screenshot of a paper&#10;&#10;AI-generated content may be incorrect.">
            <a:extLst>
              <a:ext uri="{FF2B5EF4-FFF2-40B4-BE49-F238E27FC236}">
                <a16:creationId xmlns:a16="http://schemas.microsoft.com/office/drawing/2014/main" id="{331178E9-AC0F-C669-7CB3-EA255728D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41" y="1723533"/>
            <a:ext cx="8818847" cy="3289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E0277C-C01D-46E8-6BAD-9D92CBC3489F}"/>
              </a:ext>
            </a:extLst>
          </p:cNvPr>
          <p:cNvSpPr/>
          <p:nvPr/>
        </p:nvSpPr>
        <p:spPr bwMode="auto">
          <a:xfrm>
            <a:off x="251520" y="1844824"/>
            <a:ext cx="871296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D7CB9-2F92-E38F-B44C-F6207ABF9518}"/>
              </a:ext>
            </a:extLst>
          </p:cNvPr>
          <p:cNvSpPr txBox="1"/>
          <p:nvPr/>
        </p:nvSpPr>
        <p:spPr>
          <a:xfrm>
            <a:off x="1187624" y="3944089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/>
              <a:t>, M. Ferrario</a:t>
            </a:r>
          </a:p>
        </p:txBody>
      </p:sp>
    </p:spTree>
    <p:extLst>
      <p:ext uri="{BB962C8B-B14F-4D97-AF65-F5344CB8AC3E}">
        <p14:creationId xmlns:p14="http://schemas.microsoft.com/office/powerpoint/2010/main" val="347570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698D8-8CAB-B1EC-3100-2430FD94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99F416A8-CC84-C58C-B27E-3AC7B5850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B0F6D-16E4-5E29-1B74-373E9DB7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pic>
        <p:nvPicPr>
          <p:cNvPr id="5" name="Picture 4" descr="A group of people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97C46344-CDAE-FC9F-FEAF-5B240608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94797"/>
            <a:ext cx="6478488" cy="3418579"/>
          </a:xfrm>
          <a:prstGeom prst="rect">
            <a:avLst/>
          </a:prstGeom>
        </p:spPr>
      </p:pic>
      <p:pic>
        <p:nvPicPr>
          <p:cNvPr id="7" name="Picture 6" descr="A group of people wearing matching blue shirts&#10;&#10;AI-generated content may be incorrect.">
            <a:extLst>
              <a:ext uri="{FF2B5EF4-FFF2-40B4-BE49-F238E27FC236}">
                <a16:creationId xmlns:a16="http://schemas.microsoft.com/office/drawing/2014/main" id="{75DFDDF2-C6D5-ECAE-B98A-C2A3A225C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382" y="29829"/>
            <a:ext cx="6109141" cy="34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1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2BFD3-7897-6F12-F3C9-FB59F37B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D9E084A0-7E5E-21CF-86F5-0338145BC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92473-AF8A-AE2A-B391-3CFF4F1F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4FBDAEF5-7F41-F26F-AD41-16297CA636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9EE65-929A-8341-0631-34F01C508249}"/>
              </a:ext>
            </a:extLst>
          </p:cNvPr>
          <p:cNvSpPr txBox="1"/>
          <p:nvPr/>
        </p:nvSpPr>
        <p:spPr>
          <a:xfrm>
            <a:off x="1580548" y="2204864"/>
            <a:ext cx="6161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Tempo di crescere</a:t>
            </a:r>
          </a:p>
          <a:p>
            <a:pPr algn="ctr"/>
            <a:endParaRPr lang="en-IT"/>
          </a:p>
          <a:p>
            <a:pPr algn="ctr"/>
            <a:r>
              <a:rPr lang="en-IT"/>
              <a:t>INFN Acceleratori può contribuire a far crescere</a:t>
            </a:r>
          </a:p>
          <a:p>
            <a:pPr algn="ctr"/>
            <a:r>
              <a:rPr lang="en-IT"/>
              <a:t>il contributo INFN a ASP/ACP ? </a:t>
            </a:r>
          </a:p>
        </p:txBody>
      </p:sp>
    </p:spTree>
    <p:extLst>
      <p:ext uri="{BB962C8B-B14F-4D97-AF65-F5344CB8AC3E}">
        <p14:creationId xmlns:p14="http://schemas.microsoft.com/office/powerpoint/2010/main" val="252754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34161-2F09-49B3-C568-76F7A461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2550ECC5-0269-8F62-64E4-47B342CFC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32A32EC2-CB3C-8287-4613-D0B365E526D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close-up of a web page&#10;&#10;AI-generated content may be incorrect.">
            <a:extLst>
              <a:ext uri="{FF2B5EF4-FFF2-40B4-BE49-F238E27FC236}">
                <a16:creationId xmlns:a16="http://schemas.microsoft.com/office/drawing/2014/main" id="{1F5BFC90-B4AF-4118-84F9-02451B821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6" y="908720"/>
            <a:ext cx="8712968" cy="40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6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B956F-4DBB-0D3A-1C99-44C0C7262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C0974A1B-B65C-4C73-3DAF-DC8740449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AD8B4-4BE8-AB8C-7B79-1AF7DF2C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5F19F-4D6E-8CDF-40F9-733FA9B13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00670"/>
            <a:ext cx="4706052" cy="66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9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75526-797A-DAEB-955C-F60C5C029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15439010-F235-E6DB-FDF2-9D7F0744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CA899-0F21-DFFF-5BDA-090FE9CE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3D1BC26-7BC5-6AD6-9239-16B0D805A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043" y="111741"/>
            <a:ext cx="5216269" cy="663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87BD5-C422-F1F5-0FF0-B97F995FC07C}"/>
              </a:ext>
            </a:extLst>
          </p:cNvPr>
          <p:cNvSpPr txBox="1"/>
          <p:nvPr/>
        </p:nvSpPr>
        <p:spPr>
          <a:xfrm>
            <a:off x="209855" y="3789040"/>
            <a:ext cx="391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00B050"/>
                </a:solidFill>
              </a:rPr>
              <a:t>https://africanphysicsstrategy.org/</a:t>
            </a:r>
          </a:p>
        </p:txBody>
      </p:sp>
    </p:spTree>
    <p:extLst>
      <p:ext uri="{BB962C8B-B14F-4D97-AF65-F5344CB8AC3E}">
        <p14:creationId xmlns:p14="http://schemas.microsoft.com/office/powerpoint/2010/main" val="358385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5CBC5-8B1C-6FED-6623-50226AF9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E5320FD9-2A66-0C8D-6049-02AA4F71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EDD82-F164-8231-E612-D82A74ABB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684EA8ED-87E6-118F-4FF5-095C5C8AB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44624"/>
            <a:ext cx="5400794" cy="67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54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237ED-AE9E-4AD8-AECE-30020AC2B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BB36FA57-7A7F-7A52-93DF-D56CA885B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54978-0AB2-1E01-CDBA-167986BCB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2791AA6F-ECB3-3B86-5CF5-C7ACFD2E7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579" y="44624"/>
            <a:ext cx="537991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2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50D6-FAA1-5233-5872-23F90C89B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2D48EE5F-2613-7586-C297-63FE7F20C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E04B1-678B-906A-7389-B9ADED6F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406F871-C18D-AD70-0085-DFB7D4F5F46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6" name="Picture 5" descr="A poster of a university of technology&#10;&#10;AI-generated content may be incorrect.">
            <a:extLst>
              <a:ext uri="{FF2B5EF4-FFF2-40B4-BE49-F238E27FC236}">
                <a16:creationId xmlns:a16="http://schemas.microsoft.com/office/drawing/2014/main" id="{9EBC9866-9654-3D9E-6B86-9F532A0E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04" y="316502"/>
            <a:ext cx="44577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F9C16-CF9F-DC2C-7830-DD78B1C422A5}"/>
              </a:ext>
            </a:extLst>
          </p:cNvPr>
          <p:cNvSpPr txBox="1"/>
          <p:nvPr/>
        </p:nvSpPr>
        <p:spPr>
          <a:xfrm>
            <a:off x="5580112" y="1196752"/>
            <a:ext cx="352853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INFN participation:</a:t>
            </a:r>
          </a:p>
          <a:p>
            <a:r>
              <a:rPr lang="en-IT"/>
              <a:t>7 Invited Talks</a:t>
            </a:r>
          </a:p>
          <a:p>
            <a:endParaRPr lang="en-IT"/>
          </a:p>
          <a:p>
            <a:r>
              <a:rPr lang="en-IT"/>
              <a:t>Sanae Samsam (INFN-MI)</a:t>
            </a:r>
          </a:p>
          <a:p>
            <a:r>
              <a:rPr lang="en-IT"/>
              <a:t>L. Faillace (INFN-LNF)</a:t>
            </a:r>
          </a:p>
          <a:p>
            <a:r>
              <a:rPr lang="en-IT"/>
              <a:t>M. Rossetti (INFN-MI)</a:t>
            </a:r>
          </a:p>
          <a:p>
            <a:r>
              <a:rPr lang="en-IT"/>
              <a:t>L. Serafini (INFN-MI)</a:t>
            </a:r>
          </a:p>
          <a:p>
            <a:r>
              <a:rPr lang="en-IT"/>
              <a:t>G. Bonomi (Uni-BS)</a:t>
            </a:r>
          </a:p>
          <a:p>
            <a:r>
              <a:rPr lang="en-IT"/>
              <a:t>E. Fragiacomo (INFN-TS)</a:t>
            </a:r>
          </a:p>
          <a:p>
            <a:r>
              <a:rPr lang="en-IT"/>
              <a:t>A. Alici (INFN-BO)</a:t>
            </a:r>
          </a:p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97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181B9-28A6-AD1A-6DF8-4465CEF1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12E68527-DE8A-25C3-A0F3-CEA8D15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835D9-6721-997C-76C8-EB6BAC217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2235D7-4974-B034-0107-89D3C5191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92829"/>
            <a:ext cx="7772400" cy="6120547"/>
          </a:xfrm>
          <a:prstGeom prst="rect">
            <a:avLst/>
          </a:prstGeom>
        </p:spPr>
      </p:pic>
      <p:pic>
        <p:nvPicPr>
          <p:cNvPr id="7" name="Picture 6" descr="A close-up of a school of advisory&#10;&#10;AI-generated content may be incorrect.">
            <a:extLst>
              <a:ext uri="{FF2B5EF4-FFF2-40B4-BE49-F238E27FC236}">
                <a16:creationId xmlns:a16="http://schemas.microsoft.com/office/drawing/2014/main" id="{774B516E-EBE7-6AE8-88DE-9B1609160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894" y="2629681"/>
            <a:ext cx="5852602" cy="23834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7866D4-2637-1D47-4F91-74DC68CDA29B}"/>
              </a:ext>
            </a:extLst>
          </p:cNvPr>
          <p:cNvCxnSpPr>
            <a:cxnSpLocks/>
          </p:cNvCxnSpPr>
          <p:nvPr/>
        </p:nvCxnSpPr>
        <p:spPr bwMode="auto">
          <a:xfrm flipH="1">
            <a:off x="1907704" y="4077072"/>
            <a:ext cx="115212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3533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1C53-AAF4-1AB6-8064-11B160691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2B875F2F-7B8C-B25E-56FA-877368D6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0F32F-4659-56B5-F0A9-656B97E5B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89268F15-7B44-8523-FE87-77D71912D9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51D822B4-DB05-559F-DAC2-7CBB307F9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5" y="764703"/>
            <a:ext cx="8852003" cy="556253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B44243-73DA-90FC-7DC3-3571BE1FC5F6}"/>
              </a:ext>
            </a:extLst>
          </p:cNvPr>
          <p:cNvCxnSpPr>
            <a:cxnSpLocks/>
          </p:cNvCxnSpPr>
          <p:nvPr/>
        </p:nvCxnSpPr>
        <p:spPr bwMode="auto">
          <a:xfrm flipH="1">
            <a:off x="2771800" y="5805264"/>
            <a:ext cx="115212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1187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9561-C76A-BBCE-60D5-1793385FD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05DC90C7-B809-3903-8CED-125171901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8D920-1253-C478-CA09-5C53F47E0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ED4B2613-C132-260A-2225-D7BFB861DD4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document with text and a yellow text&#10;&#10;AI-generated content may be incorrect.">
            <a:extLst>
              <a:ext uri="{FF2B5EF4-FFF2-40B4-BE49-F238E27FC236}">
                <a16:creationId xmlns:a16="http://schemas.microsoft.com/office/drawing/2014/main" id="{C9088971-227A-9C71-F2B8-78076216F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16632"/>
            <a:ext cx="5806785" cy="642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19AF8-76F2-CE6D-3C72-634B657A9CD1}"/>
              </a:ext>
            </a:extLst>
          </p:cNvPr>
          <p:cNvSpPr txBox="1"/>
          <p:nvPr/>
        </p:nvSpPr>
        <p:spPr>
          <a:xfrm>
            <a:off x="205375" y="2132856"/>
            <a:ext cx="333681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Approvato da G.E.</a:t>
            </a:r>
          </a:p>
          <a:p>
            <a:r>
              <a:rPr lang="en-IT" b="1"/>
              <a:t>Novembre 2024</a:t>
            </a:r>
          </a:p>
          <a:p>
            <a:endParaRPr lang="en-IT"/>
          </a:p>
          <a:p>
            <a:r>
              <a:rPr lang="en-IT"/>
              <a:t>Contributo INFN 15 k€</a:t>
            </a:r>
          </a:p>
          <a:p>
            <a:r>
              <a:rPr lang="en-GB"/>
              <a:t>p</a:t>
            </a:r>
            <a:r>
              <a:rPr lang="en-IT"/>
              <a:t>er ogni edizione di ASP</a:t>
            </a:r>
          </a:p>
          <a:p>
            <a:endParaRPr lang="en-IT" sz="1800"/>
          </a:p>
          <a:p>
            <a:r>
              <a:rPr lang="en-GB"/>
              <a:t>c</a:t>
            </a:r>
            <a:r>
              <a:rPr lang="en-IT"/>
              <a:t>ui si aggiungono circa</a:t>
            </a:r>
          </a:p>
          <a:p>
            <a:r>
              <a:rPr lang="en-IT"/>
              <a:t>6-8 k€ di contributi dai</a:t>
            </a:r>
          </a:p>
          <a:p>
            <a:r>
              <a:rPr lang="en-GB"/>
              <a:t>g</a:t>
            </a:r>
            <a:r>
              <a:rPr lang="en-IT"/>
              <a:t>ruppi di ricerca INFN</a:t>
            </a:r>
          </a:p>
          <a:p>
            <a:r>
              <a:rPr lang="en-GB"/>
              <a:t>p</a:t>
            </a:r>
            <a:r>
              <a:rPr lang="en-IT"/>
              <a:t>artecipanti alla ASP</a:t>
            </a:r>
          </a:p>
          <a:p>
            <a:r>
              <a:rPr lang="en-IT"/>
              <a:t>(missioni lecturers)</a:t>
            </a:r>
          </a:p>
        </p:txBody>
      </p:sp>
    </p:spTree>
    <p:extLst>
      <p:ext uri="{BB962C8B-B14F-4D97-AF65-F5344CB8AC3E}">
        <p14:creationId xmlns:p14="http://schemas.microsoft.com/office/powerpoint/2010/main" val="16394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7CE22-A5C2-BACD-4FCC-0ECD63990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E971FE9C-3371-CF25-6354-E52600F25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4514B-B603-8F59-347D-09DC082BF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EE8914B8-0157-304E-FB44-C2365EF1876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green and white sheet with numbers and text&#10;&#10;AI-generated content may be incorrect.">
            <a:extLst>
              <a:ext uri="{FF2B5EF4-FFF2-40B4-BE49-F238E27FC236}">
                <a16:creationId xmlns:a16="http://schemas.microsoft.com/office/drawing/2014/main" id="{805889CA-ED35-32A8-582D-25DFCB638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88470"/>
            <a:ext cx="8977975" cy="498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5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993FD-7C1B-4AC0-58BD-5185E428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C2F8B7CE-91A6-59EC-28D8-D1F506A3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F67DA-98F6-6634-50DC-1DDB6AB67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051AD6FA-C33F-FC86-7625-BBD06431F1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graph with blue lines&#10;&#10;AI-generated content may be incorrect.">
            <a:extLst>
              <a:ext uri="{FF2B5EF4-FFF2-40B4-BE49-F238E27FC236}">
                <a16:creationId xmlns:a16="http://schemas.microsoft.com/office/drawing/2014/main" id="{C5FCCC41-0946-8BCF-E672-C3F9F2DEE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88" y="500560"/>
            <a:ext cx="7772400" cy="60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1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0B453-2FBA-CD73-BB9F-C1277AC9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9EE3EF89-F534-7C48-D82D-E98B3C9F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C0270-FB82-F174-4891-0C13C82E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A654ABF5-E309-8D03-9096-24908832704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screen shot of a graph&#10;&#10;AI-generated content may be incorrect.">
            <a:extLst>
              <a:ext uri="{FF2B5EF4-FFF2-40B4-BE49-F238E27FC236}">
                <a16:creationId xmlns:a16="http://schemas.microsoft.com/office/drawing/2014/main" id="{E3A83337-0E12-CE65-CEBF-F459F15D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88" y="449263"/>
            <a:ext cx="7772400" cy="60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3305F-C431-7C3C-2BA6-1D4E3D89A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8907614C-5408-9A69-338E-DCAADB23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40B6E-F2D8-BD62-E0A9-12AFED8B5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F7B1551-2A48-CA65-DA40-B25C56FCBDC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B7410045-3733-B5B9-CCE0-5B78A0FAE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501033"/>
            <a:ext cx="7772400" cy="60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BBC81-5AF9-FEDD-D666-3374B2FC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>
            <a:extLst>
              <a:ext uri="{FF2B5EF4-FFF2-40B4-BE49-F238E27FC236}">
                <a16:creationId xmlns:a16="http://schemas.microsoft.com/office/drawing/2014/main" id="{51164D2E-204B-C331-8E1E-BEE43E2A3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11605-A15E-E68E-C601-B09C5B31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977041" cy="5908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9B130CA2-955A-2491-9727-9F8CE3C090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5004048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Riunione estesa Comitato INFN Acceleratori  - 3 Dicembre 2025</a:t>
            </a:r>
            <a:endParaRPr lang="en-US" sz="1400"/>
          </a:p>
        </p:txBody>
      </p:sp>
      <p:pic>
        <p:nvPicPr>
          <p:cNvPr id="5" name="Picture 4" descr="A graph of a student&#10;&#10;AI-generated content may be incorrect.">
            <a:extLst>
              <a:ext uri="{FF2B5EF4-FFF2-40B4-BE49-F238E27FC236}">
                <a16:creationId xmlns:a16="http://schemas.microsoft.com/office/drawing/2014/main" id="{D794DA33-4252-4257-DF54-0A836605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88" y="355936"/>
            <a:ext cx="7772400" cy="60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085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9001</TotalTime>
  <Words>302</Words>
  <Application>Microsoft Macintosh PowerPoint</Application>
  <PresentationFormat>On-screen Show (4:3)</PresentationFormat>
  <Paragraphs>63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Times</vt:lpstr>
      <vt:lpstr>Times New Roman</vt:lpstr>
      <vt:lpstr>Blank Presentation</vt:lpstr>
      <vt:lpstr>      Report su African School of Fundamental Physics and Applications (ASP) e il contributo INFN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Luca Serafini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Program SPARC&amp;PLASMONX for Advanced Beam Physics at INFN-LNF, with High Brightness e- Beams and High Intensity Laser Beams</dc:title>
  <cp:lastModifiedBy>Luca Serafini</cp:lastModifiedBy>
  <cp:revision>2880</cp:revision>
  <dcterms:created xsi:type="dcterms:W3CDTF">2015-07-08T16:12:50Z</dcterms:created>
  <dcterms:modified xsi:type="dcterms:W3CDTF">2025-12-03T12:44:17Z</dcterms:modified>
</cp:coreProperties>
</file>