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1" r:id="rId4"/>
    <p:sldId id="2572" r:id="rId5"/>
    <p:sldId id="2573" r:id="rId6"/>
    <p:sldId id="2574" r:id="rId7"/>
    <p:sldId id="25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C9886-78B8-5CCB-7F8C-35DF0BC7F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1B535-D9E1-2B7C-3366-EE759DEFD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81289-981D-22A7-3C9E-B1BA15C5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4FA-CACF-4D5A-9CF5-E1E6B9605EF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E1277-C087-572F-E368-68B6606E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280C8-A238-BD67-0FD9-76070905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D315-1F5D-4580-9DDF-BAF433653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7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C6FD0-B2E9-9206-5745-A2E8459A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8F701-B8AE-B12C-AD4B-FD100BE94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02328-B3DD-1589-8ED5-1C550D65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4FA-CACF-4D5A-9CF5-E1E6B9605EF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8861E-A6B6-F9C3-0D33-82CC7B87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A5B69-9348-3CE6-EACA-A908A3D8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D315-1F5D-4580-9DDF-BAF433653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3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208FD-62FF-B405-27D5-2C570E7F3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4A71E-53CD-7AC7-F1B0-C7EDC81F4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E8C96-60EC-F65F-5278-CB0B3F00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4FA-CACF-4D5A-9CF5-E1E6B9605EF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E2C65-3B85-D172-C2AD-991185F9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53437-AB8D-1569-283D-58334438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D315-1F5D-4580-9DDF-BAF433653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6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22 July 2025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9523" y="6430138"/>
            <a:ext cx="4822522" cy="365125"/>
          </a:xfrm>
        </p:spPr>
        <p:txBody>
          <a:bodyPr/>
          <a:lstStyle/>
          <a:p>
            <a:r>
              <a:rPr lang="en-US"/>
              <a:t>L. Rossi - SPS for the INFN-CTS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it-I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3099600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July 2025</a:t>
            </a:r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46099" y="6430138"/>
            <a:ext cx="4932487" cy="365125"/>
          </a:xfrm>
        </p:spPr>
        <p:txBody>
          <a:bodyPr/>
          <a:lstStyle/>
          <a:p>
            <a:r>
              <a:rPr lang="en-US"/>
              <a:t>L. Rossi - SPS for the INFN-CTS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507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July 2025</a:t>
            </a:r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7600" y="6430138"/>
            <a:ext cx="4642884" cy="365125"/>
          </a:xfrm>
        </p:spPr>
        <p:txBody>
          <a:bodyPr/>
          <a:lstStyle/>
          <a:p>
            <a:r>
              <a:rPr lang="en-US"/>
              <a:t>L. Rossi - SPS for the INFN-CTS</a:t>
            </a: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399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July 2025</a:t>
            </a:r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14992" y="6430138"/>
            <a:ext cx="4810431" cy="365125"/>
          </a:xfrm>
        </p:spPr>
        <p:txBody>
          <a:bodyPr/>
          <a:lstStyle/>
          <a:p>
            <a:r>
              <a:rPr lang="en-US"/>
              <a:t>L. Rossi - SPS for the INFN-CTS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121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July 2025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6307" y="6430138"/>
            <a:ext cx="4736585" cy="365125"/>
          </a:xfrm>
        </p:spPr>
        <p:txBody>
          <a:bodyPr/>
          <a:lstStyle/>
          <a:p>
            <a:r>
              <a:rPr lang="en-US"/>
              <a:t>L. Rossi - SPS for the INFN-CTS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143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165"/>
            <a:ext cx="10515600" cy="41727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July 2025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6307" y="6430138"/>
            <a:ext cx="4736585" cy="365125"/>
          </a:xfrm>
        </p:spPr>
        <p:txBody>
          <a:bodyPr/>
          <a:lstStyle/>
          <a:p>
            <a:r>
              <a:rPr lang="en-US"/>
              <a:t>L. Rossi - SPS for the INFN-CTS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056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July 2025</a:t>
            </a:r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7519" y="6430138"/>
            <a:ext cx="4829802" cy="365125"/>
          </a:xfrm>
        </p:spPr>
        <p:txBody>
          <a:bodyPr/>
          <a:lstStyle/>
          <a:p>
            <a:r>
              <a:rPr lang="en-US"/>
              <a:t>L. Rossi - SPS for the INFN-CTS</a:t>
            </a:r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479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July 2025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0044" y="6430138"/>
            <a:ext cx="4806644" cy="365125"/>
          </a:xfrm>
        </p:spPr>
        <p:txBody>
          <a:bodyPr/>
          <a:lstStyle/>
          <a:p>
            <a:r>
              <a:rPr lang="en-US"/>
              <a:t>L. Rossi - SPS for the INFN-CTS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21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E7C5-7FD4-4222-86F3-774C8E40B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5A657-F764-F921-007C-533C7C2FA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3E91E-1440-D1BA-027B-4E8DA3FE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4FA-CACF-4D5A-9CF5-E1E6B9605EF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CA58A-4FE3-483A-70B3-AB5E7FE6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DBFD9-66E9-46C8-AC95-DB9C246A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D315-1F5D-4580-9DDF-BAF433653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1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July 2025</a:t>
            </a:r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76997" y="6430138"/>
            <a:ext cx="5048425" cy="365125"/>
          </a:xfrm>
        </p:spPr>
        <p:txBody>
          <a:bodyPr/>
          <a:lstStyle/>
          <a:p>
            <a:r>
              <a:rPr lang="en-US"/>
              <a:t>L. Rossi - SPS for the INFN-CTS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076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July 2025</a:t>
            </a:r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2362" y="6430138"/>
            <a:ext cx="4904959" cy="365125"/>
          </a:xfrm>
        </p:spPr>
        <p:txBody>
          <a:bodyPr/>
          <a:lstStyle/>
          <a:p>
            <a:r>
              <a:rPr lang="en-US"/>
              <a:t>L. Rossi - SPS for the INFN-CTS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188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797"/>
            <a:ext cx="10515600" cy="42291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July 2025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7350" y="6430138"/>
            <a:ext cx="5245543" cy="365125"/>
          </a:xfrm>
        </p:spPr>
        <p:txBody>
          <a:bodyPr/>
          <a:lstStyle/>
          <a:p>
            <a:r>
              <a:rPr lang="en-US"/>
              <a:t>L. Rossi - SPS for the INFN-CTS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267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DB2AE-D1C9-6C46-AFC1-1395EFA6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July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6AC99-62F4-C84A-B084-E4CB32ED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SPS for the INFN-CTS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18371-B71D-084E-8F4D-96CFB050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2B85-A679-1943-821F-72C61F7483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4B1E20-5FF9-204D-A0EA-37625DFE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258" y="224983"/>
            <a:ext cx="8404541" cy="1239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5280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5 - Naples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797"/>
            <a:ext cx="10515600" cy="42291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CEC125B-3EAE-1600-7FEB-00246ED6A7E4}"/>
              </a:ext>
            </a:extLst>
          </p:cNvPr>
          <p:cNvSpPr txBox="1">
            <a:spLocks/>
          </p:cNvSpPr>
          <p:nvPr userDrawn="1"/>
        </p:nvSpPr>
        <p:spPr>
          <a:xfrm>
            <a:off x="1142870" y="6433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0F760CA-60EB-F34D-9C9B-99CCDF4B50B4}" type="datetime1">
              <a:rPr lang="it-IT" smtClean="0">
                <a:solidFill>
                  <a:prstClr val="white">
                    <a:alpha val="50000"/>
                  </a:prstClr>
                </a:solidFill>
              </a:rPr>
              <a:pPr algn="ctr"/>
              <a:t>03/12/2025</a:t>
            </a:fld>
            <a:endParaRPr lang="it-IT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ED13259-7B0E-A93B-9A05-38AA2578D324}"/>
              </a:ext>
            </a:extLst>
          </p:cNvPr>
          <p:cNvSpPr>
            <a:spLocks noGrp="1"/>
          </p:cNvSpPr>
          <p:nvPr userDrawn="1"/>
        </p:nvSpPr>
        <p:spPr>
          <a:xfrm>
            <a:off x="7239898" y="6430138"/>
            <a:ext cx="3902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PNRR_IRIS - Collaboration Meeting Naples 2025-01-21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Giuseppe Maruccio, Anna Grazia</a:t>
            </a:r>
            <a:r>
              <a:rPr kumimoji="0" lang="en-GB" sz="11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Monteduro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 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065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2A780-2303-4E6D-A67C-E694F15B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59929E-E169-41EB-8D88-700B29D97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EF15B3-55B0-498C-9E8C-7B017F6F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July 2025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AC43CC-7F4E-4382-A2B5-57D8AE32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SPS for the INFN-CTS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250501-1404-4F0A-88AE-5D9E5E2A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BF01-B441-4373-8F62-CEEB530EB9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502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135D087-2E08-4457-A775-5C8A15B1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July 2025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A3BA0C-8E86-41D6-9316-22AC20E3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7143" y="6356349"/>
            <a:ext cx="7844971" cy="365125"/>
          </a:xfrm>
        </p:spPr>
        <p:txBody>
          <a:bodyPr/>
          <a:lstStyle/>
          <a:p>
            <a:pPr algn="ctr"/>
            <a:r>
              <a:rPr lang="en-US"/>
              <a:t>L. Rossi - SPS for the INFN-CTS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21D14F-79C2-4A7F-AE14-F8DDF776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6511" y="6372606"/>
            <a:ext cx="1530927" cy="365125"/>
          </a:xfrm>
        </p:spPr>
        <p:txBody>
          <a:bodyPr/>
          <a:lstStyle/>
          <a:p>
            <a:fld id="{A6D6D798-1883-974D-96D0-4E82B243DED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55D9D69F-2C26-427C-A381-30F7FB42CF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442" y="1511656"/>
            <a:ext cx="8963025" cy="4191000"/>
          </a:xfrm>
        </p:spPr>
        <p:txBody>
          <a:bodyPr/>
          <a:lstStyle>
            <a:lvl1pPr marL="182880" indent="-182880"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685800" indent="-182880"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182880"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182880"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182880"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469D1377-7106-476E-BE62-9BCD1596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42" y="245256"/>
            <a:ext cx="10108887" cy="72811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5851DBC-8465-4A95-8C49-F8AE8191C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123" y="245256"/>
            <a:ext cx="1518877" cy="7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71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2EA9-2EB2-D41B-0A9C-CAA2D630F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50F2C-65EE-E162-E80A-326377498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7B6D0-6A89-1246-C24E-15D4EC32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July 2025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78261-3940-A829-47E3-6B7B0B5E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Rossi - SPS for the INFN-CTS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802FC-C791-F1E5-9921-EB53F4B8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5C8-9A38-DB47-B803-499E7784EBD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0822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7FF7-3B45-F87F-B5D4-C243A604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4E2EE-A584-FD96-9B26-DF2B9CEC7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9B508-717C-6CEE-4BCD-C043D6C7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4FA-CACF-4D5A-9CF5-E1E6B9605EF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637BA-110E-77AC-2489-1ABDFA51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D0291-11D7-5D1B-D683-7E1295EE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D315-1F5D-4580-9DDF-BAF433653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DC95-D73F-65B8-FE47-081C0B56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F41EB-9F11-B5FF-830C-7DFB777F9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306C5-6D14-807E-2AA9-CD4D55AAD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C0560-70A5-1FAD-394F-16341C7F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4FA-CACF-4D5A-9CF5-E1E6B9605EF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8D6A7-11D0-0B3C-FB2F-FAAAA7DE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38C6A-E2DA-042E-4AD3-DCBD7B3C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D315-1F5D-4580-9DDF-BAF433653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1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5D13-FD88-8CCD-AE89-F153FB0B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99655-5026-717C-DDCF-B5399EA2D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FA677-D21A-B925-A04B-7D2355803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F99A5-8225-65E7-3FA6-A8EB14081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A9B4C-8CA1-CD9D-4660-D0D804DC4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C4C76-7D16-FCDE-80DC-E3FE66E4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4FA-CACF-4D5A-9CF5-E1E6B9605EF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691A09-9FA4-257F-42D7-CCD76F1C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6CF48-AA76-D09E-B78F-60BC0B6B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D315-1F5D-4580-9DDF-BAF433653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6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EFA6-7BBC-DFE3-5000-6BE09589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CF4F3-BF2C-92ED-F297-445A6D54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4FA-CACF-4D5A-9CF5-E1E6B9605EF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D9A1-EF82-93AE-2A39-F5DFA64C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79BE3-C404-2D61-1688-F43C2E0E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D315-1F5D-4580-9DDF-BAF433653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C3E0B-7E63-77C1-9A3C-9CCC1E84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4FA-CACF-4D5A-9CF5-E1E6B9605EF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D63958-0816-31C6-435E-6D511488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CAA34-1E00-1339-6BEC-625464DB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D315-1F5D-4580-9DDF-BAF433653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2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03F9-6C5C-D062-9D2A-27A4792C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85E4B-90B5-58C5-6A21-A74973C9D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5B361-2036-90C4-63AD-56CD1521C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67345-3E85-50EF-5704-43FDAEC39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4FA-CACF-4D5A-9CF5-E1E6B9605EF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1D824-051B-90EB-4246-70387AC2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B857B-6CCD-1424-73F5-3E1F67D4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D315-1F5D-4580-9DDF-BAF433653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4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B483-4772-249D-CE85-807AE427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3F662-3716-1CAB-F699-7F300BAC2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8A149-B708-16B5-62E4-BFE9AFF4D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8F428-309B-3BB2-B92B-3A7DBAD3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4FA-CACF-4D5A-9CF5-E1E6B9605EF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657B9-BD70-F8F8-FCFB-C9ABB8E0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97DE3-B916-D282-9100-C8BB4006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D315-1F5D-4580-9DDF-BAF433653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4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8E2CE0-836F-E36F-883B-0E1F0120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3A790-2166-D8A1-E47F-F423C905D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FE47D-4391-522F-7029-26D30C849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F84FA-CACF-4D5A-9CF5-E1E6B9605EF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C95D0-9EC9-0482-02D9-A1BE6FD69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CD9CC-D614-7ABE-7633-D3938955F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E9D315-1F5D-4580-9DDF-BAF433653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3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89533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en-US"/>
              <a:t>22 July 2025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4993" y="6430138"/>
            <a:ext cx="47912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en-US"/>
              <a:t>L. Rossi - SPS for the INFN-CTS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2F70C3-3DA6-4A14-D547-8AA0F60D1B4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776227" y="55362"/>
            <a:ext cx="1806873" cy="1056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D6BF01-1AEF-A9D8-3B3D-BC0B3918007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" y="6352350"/>
            <a:ext cx="508900" cy="50565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B2CDB08-DBF0-8B57-C5CF-BA42E970CA95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2" y="6375400"/>
            <a:ext cx="869549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3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173B-B709-E2A5-0120-65591747A0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Estratto</a:t>
            </a:r>
            <a:r>
              <a:rPr lang="en-US" dirty="0"/>
              <a:t> da </a:t>
            </a:r>
            <a:r>
              <a:rPr lang="en-US" dirty="0" err="1"/>
              <a:t>presentazione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 CTS</a:t>
            </a:r>
            <a:br>
              <a:rPr lang="en-US" dirty="0"/>
            </a:br>
            <a:r>
              <a:rPr lang="en-US" dirty="0"/>
              <a:t> Report a INFN-A 3 </a:t>
            </a:r>
            <a:r>
              <a:rPr lang="en-US" dirty="0" err="1"/>
              <a:t>dic</a:t>
            </a:r>
            <a:r>
              <a:rPr lang="en-US" dirty="0"/>
              <a:t>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0ACC2-C1DF-673E-61EB-FDC63BA223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Lucio Rossi</a:t>
            </a:r>
          </a:p>
          <a:p>
            <a:r>
              <a:rPr lang="en-US" sz="3200" dirty="0"/>
              <a:t>Univ. di Milano &amp; INFN-Mi-LASA</a:t>
            </a:r>
          </a:p>
        </p:txBody>
      </p:sp>
    </p:spTree>
    <p:extLst>
      <p:ext uri="{BB962C8B-B14F-4D97-AF65-F5344CB8AC3E}">
        <p14:creationId xmlns:p14="http://schemas.microsoft.com/office/powerpoint/2010/main" val="412824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AC0BF-DBBF-372A-F60B-C4AD322C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Project “Superconductivity” – SPS – coordinating activity 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3D651-2A18-86E9-627B-EEC307DBD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170"/>
            <a:ext cx="10515600" cy="4296793"/>
          </a:xfrm>
        </p:spPr>
        <p:txBody>
          <a:bodyPr>
            <a:noAutofit/>
          </a:bodyPr>
          <a:lstStyle/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R&amp;D on SCM, SRF, superconducting materials and relative associate technology (cryogenics, insulators etc.), both for SCM and SRF.</a:t>
            </a: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Magnet, cable and cavity tests, as well as tests of associated technology.</a:t>
            </a: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Design and construction of SC components for accelerator and detectors, like for example:</a:t>
            </a:r>
          </a:p>
          <a:p>
            <a:pPr marL="742950" marR="0" lvl="1" indent="-285750" algn="just">
              <a:lnSpc>
                <a:spcPct val="115000"/>
              </a:lnSpc>
              <a:buFont typeface="+mj-lt"/>
              <a:buAutoNum type="alphaLcPeriod"/>
            </a:pPr>
            <a:r>
              <a:rPr lang="en-US" sz="1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SCM, SRF cavities, and relative cryostats and cryogenic equipment.</a:t>
            </a:r>
          </a:p>
          <a:p>
            <a:pPr marL="742950" marR="0" lvl="1" indent="-285750" algn="just">
              <a:lnSpc>
                <a:spcPct val="115000"/>
              </a:lnSpc>
              <a:buFont typeface="+mj-lt"/>
              <a:buAutoNum type="alphaLcPeriod"/>
            </a:pPr>
            <a:r>
              <a:rPr lang="en-US" sz="1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SCM, SRF for detectors, both for particle accelerators and for astro-particle/DM</a:t>
            </a:r>
          </a:p>
          <a:p>
            <a:pPr marL="742950" marR="0" lvl="1" indent="-285750" algn="just">
              <a:lnSpc>
                <a:spcPct val="115000"/>
              </a:lnSpc>
              <a:buFont typeface="+mj-lt"/>
              <a:buAutoNum type="alphaLcPeriod"/>
            </a:pPr>
            <a:r>
              <a:rPr lang="en-US" sz="1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SCM and SRF devices for beam lines and particle sources/injectors</a:t>
            </a: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Design, construction and eventual installation of components to accelerators or detectors to which INFN contributes in-kind (recent examples: ESS, PIP-II, HL-LHC, </a:t>
            </a:r>
            <a:r>
              <a:rPr lang="en-US" sz="16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etc</a:t>
            </a: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…)</a:t>
            </a: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Societal application of superconductivity like (not exhaustive list that can be dynamically adjusted):</a:t>
            </a:r>
          </a:p>
          <a:p>
            <a:pPr marL="742950" marR="0" lvl="1" indent="-285750" algn="just">
              <a:lnSpc>
                <a:spcPct val="115000"/>
              </a:lnSpc>
              <a:buFont typeface="+mj-lt"/>
              <a:buAutoNum type="alphaLcPeriod"/>
            </a:pPr>
            <a:r>
              <a:rPr lang="en-US" sz="1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SCM and SRF for medical applications (like gantry, synchrotrons, linacs, </a:t>
            </a:r>
            <a:r>
              <a:rPr lang="en-US" sz="14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etc</a:t>
            </a:r>
            <a:r>
              <a:rPr lang="en-US" sz="1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…)</a:t>
            </a:r>
          </a:p>
          <a:p>
            <a:pPr marL="742950" marR="0" lvl="1" indent="-285750" algn="just">
              <a:lnSpc>
                <a:spcPct val="115000"/>
              </a:lnSpc>
              <a:buFont typeface="+mj-lt"/>
              <a:buAutoNum type="alphaLcPeriod"/>
            </a:pPr>
            <a:r>
              <a:rPr lang="en-US" sz="1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SCM for energy transition, like superconducting cables for power transmission, fusion magnets</a:t>
            </a:r>
          </a:p>
          <a:p>
            <a:pPr marL="742950" marR="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1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SRF for Quantum Computing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1CF8F-2875-80FD-F82F-D1B2046D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22 July 2025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D7E37-B8B3-0BD1-5126-D804A650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L. Rossi - SPS for the INFN-CTS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3E836-0567-D426-5EA8-B662FDA0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33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D446-B7A0-101E-2123-6C65C280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 must have a structure and a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3755F-D777-468F-C5A3-3FFC28844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structure must  have  own headquarter </a:t>
            </a:r>
            <a:r>
              <a:rPr lang="en-US" dirty="0">
                <a:sym typeface="Wingdings" panose="05000000000000000000" pitchFamily="2" charset="2"/>
              </a:rPr>
              <a:t> LASA? Seems to me the only place (where both SCM and SRF are carried out in more or less balanced way)</a:t>
            </a:r>
            <a:r>
              <a:rPr lang="en-US" dirty="0"/>
              <a:t> </a:t>
            </a:r>
          </a:p>
          <a:p>
            <a:r>
              <a:rPr lang="en-US" dirty="0"/>
              <a:t>A Coordinator (SPSC or SPS-C) with some power (how to balance with the director if the UNITS?)</a:t>
            </a:r>
          </a:p>
          <a:p>
            <a:r>
              <a:rPr lang="en-US" dirty="0"/>
              <a:t>A managing (</a:t>
            </a:r>
            <a:r>
              <a:rPr lang="en-US" dirty="0" err="1"/>
              <a:t>gestionale</a:t>
            </a:r>
            <a:r>
              <a:rPr lang="en-US" dirty="0"/>
              <a:t>) person </a:t>
            </a:r>
            <a:r>
              <a:rPr lang="en-US" dirty="0">
                <a:sym typeface="Wingdings" panose="05000000000000000000" pitchFamily="2" charset="2"/>
              </a:rPr>
              <a:t> infrastructure manager</a:t>
            </a:r>
          </a:p>
          <a:p>
            <a:r>
              <a:rPr lang="en-US" dirty="0">
                <a:sym typeface="Wingdings" panose="05000000000000000000" pitchFamily="2" charset="2"/>
              </a:rPr>
              <a:t>Some degree of autonomy (is it possible inside INFN?)</a:t>
            </a:r>
          </a:p>
          <a:p>
            <a:r>
              <a:rPr lang="en-US" dirty="0">
                <a:sym typeface="Wingdings" panose="05000000000000000000" pitchFamily="2" charset="2"/>
              </a:rPr>
              <a:t>Direct link (within reason) to the INFN-GE via the mandate member </a:t>
            </a:r>
          </a:p>
          <a:p>
            <a:r>
              <a:rPr lang="en-US" dirty="0">
                <a:sym typeface="Wingdings" panose="05000000000000000000" pitchFamily="2" charset="2"/>
              </a:rPr>
              <a:t>A Council or Committee or Board where stakeholders have their voice. Let’s call </a:t>
            </a:r>
            <a:r>
              <a:rPr lang="en-US" dirty="0" err="1">
                <a:sym typeface="Wingdings" panose="05000000000000000000" pitchFamily="2" charset="2"/>
              </a:rPr>
              <a:t>StCom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D84A0-E833-DC17-D3AB-2ABA3A7E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22 July 2025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B6145-E409-7218-2996-0C3B05AA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L. Rossi - SPS for the INFN-CTS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5C3B4-68F5-424D-AB2F-C4A4A8DE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1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2D6F-96BF-5222-7464-0CF19EBC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and autonomy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F9A90-CE00-8B47-5506-EDE055856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PI of single projects/Experiments </a:t>
            </a:r>
            <a:r>
              <a:rPr lang="en-US" b="1" dirty="0"/>
              <a:t>will be autonomous</a:t>
            </a:r>
            <a:r>
              <a:rPr lang="en-US" dirty="0"/>
              <a:t>, and will manage its own budget; however, it has to coordinate </a:t>
            </a:r>
            <a:r>
              <a:rPr lang="en-US" b="1" dirty="0">
                <a:solidFill>
                  <a:srgbClr val="0070C0"/>
                </a:solidFill>
              </a:rPr>
              <a:t>the use of resources</a:t>
            </a:r>
            <a:r>
              <a:rPr lang="en-US" dirty="0"/>
              <a:t> and also the </a:t>
            </a:r>
            <a:r>
              <a:rPr lang="en-US" b="1" dirty="0"/>
              <a:t>engagement taken (</a:t>
            </a:r>
            <a:r>
              <a:rPr lang="en-US" b="1" dirty="0">
                <a:solidFill>
                  <a:srgbClr val="C00000"/>
                </a:solidFill>
              </a:rPr>
              <a:t>before they become effective</a:t>
            </a:r>
            <a:r>
              <a:rPr lang="en-US" b="1" dirty="0"/>
              <a:t>) </a:t>
            </a:r>
            <a:r>
              <a:rPr lang="en-US" dirty="0"/>
              <a:t>with SPSC and the </a:t>
            </a:r>
            <a:r>
              <a:rPr lang="en-US" dirty="0" err="1"/>
              <a:t>StCom</a:t>
            </a:r>
            <a:r>
              <a:rPr lang="en-US" dirty="0"/>
              <a:t>.</a:t>
            </a:r>
          </a:p>
          <a:p>
            <a:r>
              <a:rPr lang="en-US" dirty="0"/>
              <a:t>The general expenditure or part can be covered partly by the overheads of ext. projects, and part  by INFN-GE and other member Institutes (when the case).</a:t>
            </a:r>
          </a:p>
          <a:p>
            <a:r>
              <a:rPr lang="en-US" dirty="0"/>
              <a:t>Part of the income can be reversed to University that provide personnel (like the associates) via the already existing convention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D2663-7A7D-9DE2-697E-4BE3E98A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22 July 2025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3F6C5-16AF-B3C9-8D3D-5B1174A4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L. Rossi - SPS for the INFN-CTS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A2B6-C902-D402-0BC5-26F33EB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2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9D4B3-409E-6DD9-9C01-1AD337722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2F52E-50E9-873E-F84F-F8CC519D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and autonomy – 2  - type of expenditure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8BC9D-314E-3495-101B-EF43B75A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165"/>
            <a:ext cx="10626012" cy="417279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1.	IC (indefinite contract) staff; staff can be either for general functions (</a:t>
            </a:r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tecnici</a:t>
            </a:r>
            <a:r>
              <a:rPr lang="en-US" dirty="0"/>
              <a:t>) or dedicated to specific projects/experiments. One needs to define the list of IC staff referring to SPS. </a:t>
            </a:r>
          </a:p>
          <a:p>
            <a:r>
              <a:rPr lang="en-US" dirty="0"/>
              <a:t>2.	LD (limited duration) staff, similar to permanent staff (</a:t>
            </a:r>
            <a:r>
              <a:rPr lang="en-US" dirty="0" err="1"/>
              <a:t>personale</a:t>
            </a:r>
            <a:r>
              <a:rPr lang="en-US" dirty="0"/>
              <a:t> </a:t>
            </a:r>
            <a:r>
              <a:rPr lang="en-US" dirty="0" err="1"/>
              <a:t>strutturato</a:t>
            </a:r>
            <a:r>
              <a:rPr lang="en-US" dirty="0"/>
              <a:t>, ex art. 36 or art.15).  These staff are paid by projects/experiments demanding it. </a:t>
            </a:r>
          </a:p>
          <a:p>
            <a:r>
              <a:rPr lang="en-US" dirty="0"/>
              <a:t>3.	Post-doc, post-master grants, PhD grants and similar early career positions. These staff are paid by projects/units</a:t>
            </a:r>
          </a:p>
          <a:p>
            <a:r>
              <a:rPr lang="en-US" dirty="0"/>
              <a:t>4.	Materials for projects (including services and special dedicated equipment).</a:t>
            </a:r>
          </a:p>
          <a:p>
            <a:pPr lvl="1"/>
            <a:r>
              <a:rPr lang="en-US" dirty="0"/>
              <a:t>This material is paid by the projects/units, maybe with contribution of the SPS when the equipment may become of general purpose</a:t>
            </a:r>
          </a:p>
          <a:p>
            <a:r>
              <a:rPr lang="en-US" dirty="0"/>
              <a:t>5.	General purpose technological equipment and facilities: purchase and maintenance, as well as general services and infrastructure operation paid by SPS, at disposal of SPSC, with the operational budget provided by INFN-GE or overheads. </a:t>
            </a:r>
          </a:p>
          <a:p>
            <a:r>
              <a:rPr lang="en-US" dirty="0"/>
              <a:t>SPSC, and various governing bodies,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monitor the unnecessary duplication of equipment and availability to all members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D9418-DB4E-DCF3-9127-02D52039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22 July 2025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04411-3D00-74F1-102F-223014AC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L. Rossi - SPS for the INFN-CTS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56AE2-979E-40E9-5BF2-5DE423B3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3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8249-4C9D-82B7-6B5E-93C9E720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C5105-AFE8-C5A7-1EA3-6B09339F3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Step 0 : 2026, start of IRIS operation MoU (agreement ex. Art.15)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Between INFN (4 units), CNR and 5 Universities</a:t>
            </a:r>
          </a:p>
          <a:p>
            <a:r>
              <a:rPr lang="en-US" dirty="0"/>
              <a:t>Step 1: Enlargement of MoU to cover SRF (and other? Cryogenics?)</a:t>
            </a:r>
          </a:p>
          <a:p>
            <a:r>
              <a:rPr lang="en-US" dirty="0"/>
              <a:t>Step 2: Enlargement of MoU to other Institution  in Italy active in SC (ENEA, other CNR Institutes, and other universities</a:t>
            </a:r>
          </a:p>
          <a:p>
            <a:r>
              <a:rPr lang="en-US" dirty="0"/>
              <a:t>Step 3: Going to Foundation/Consortium to have some degree of autonomy and have right of hiring personnel. One Director –legally responsible – and one administrative responsible are necessary…</a:t>
            </a:r>
          </a:p>
          <a:p>
            <a:r>
              <a:rPr lang="en-US" dirty="0"/>
              <a:t>Step 4: opening to public/private Consortium. </a:t>
            </a:r>
            <a:r>
              <a:rPr lang="en-US" b="1" dirty="0">
                <a:solidFill>
                  <a:srgbClr val="156082"/>
                </a:solidFill>
              </a:rPr>
              <a:t>IP politics MUST be clearly defined as well as conflict of interest, BEFORE entering in discussion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DF634-0DC1-B7B2-2F6F-B548CEA19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22 July 2025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D3A19-00BC-99E2-AF95-C2EFD2AE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L. Rossi - SPS for the INFN-CTS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20F98-947F-CE7D-9F0C-78BEA7D3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67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-INFN-Presentation" id="{A6CD2F92-0A34-F241-90A4-8DC7346EDB7E}" vid="{1853A976-E4B8-8D48-A784-F60FC46A7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Cambria</vt:lpstr>
      <vt:lpstr>Titillium</vt:lpstr>
      <vt:lpstr>Titillium Bd</vt:lpstr>
      <vt:lpstr>Wingdings</vt:lpstr>
      <vt:lpstr>Wingdings 2</vt:lpstr>
      <vt:lpstr>Office Theme</vt:lpstr>
      <vt:lpstr>Tema di Office</vt:lpstr>
      <vt:lpstr>Estratto da presentazione  a CTS  Report a INFN-A 3 dic 2025</vt:lpstr>
      <vt:lpstr>Special Project “Superconductivity” – SPS – coordinating activity on:</vt:lpstr>
      <vt:lpstr>SPS must have a structure and a place</vt:lpstr>
      <vt:lpstr>Funding and autonomy - 1</vt:lpstr>
      <vt:lpstr>Funding and autonomy – 2  - type of expenditure</vt:lpstr>
      <vt:lpstr>Possible evolution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Lucio Rossi</dc:creator>
  <cp:lastModifiedBy>Lucio Rossi</cp:lastModifiedBy>
  <cp:revision>1</cp:revision>
  <dcterms:created xsi:type="dcterms:W3CDTF">2025-12-03T13:37:31Z</dcterms:created>
  <dcterms:modified xsi:type="dcterms:W3CDTF">2025-12-03T13:38:21Z</dcterms:modified>
</cp:coreProperties>
</file>