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611" r:id="rId2"/>
    <p:sldId id="2927" r:id="rId3"/>
    <p:sldId id="2924" r:id="rId4"/>
    <p:sldId id="2928" r:id="rId5"/>
    <p:sldId id="2932" r:id="rId6"/>
    <p:sldId id="2933" r:id="rId7"/>
    <p:sldId id="2931" r:id="rId8"/>
    <p:sldId id="2925" r:id="rId9"/>
    <p:sldId id="2929" r:id="rId10"/>
    <p:sldId id="2930" r:id="rId11"/>
    <p:sldId id="293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 serafini" initials="l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DD37C"/>
    <a:srgbClr val="86D174"/>
    <a:srgbClr val="ACDF9D"/>
    <a:srgbClr val="FBF773"/>
    <a:srgbClr val="00FF00"/>
    <a:srgbClr val="FF0000"/>
    <a:srgbClr val="00FFFF"/>
    <a:srgbClr val="FFE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3" autoAdjust="0"/>
    <p:restoredTop sz="94733" autoAdjust="0"/>
  </p:normalViewPr>
  <p:slideViewPr>
    <p:cSldViewPr>
      <p:cViewPr varScale="1">
        <p:scale>
          <a:sx n="100" d="100"/>
          <a:sy n="100" d="100"/>
        </p:scale>
        <p:origin x="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8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634021-B89B-CD4A-AC29-AA2D5A86F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55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1750A-92D1-F6C3-EA03-A8FE7F80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E21AE40-6F8C-434C-0C83-949142958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6805896-8090-4F21-D8B9-96341DB16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44E7B6-2AB4-1921-944A-59C854934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0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BDE07-0D87-D2BF-3C3F-2F3DFE190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9063F58-ACB1-C8DD-10C7-5B3C06F9E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11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AFDD72E-D62F-06FD-550E-253E11C6C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A2BB282-5988-91C8-05FA-54EB2A635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6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C15E8-2D8F-4CD4-CB7B-5AAAC6B3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3B3C0A2A-0FF2-7593-28C5-30AAEBF1B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2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CE857FF-372E-6808-6680-C1B858395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0DE5AB1-F06B-1CE8-4DF0-E7CA07189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3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A6BFA-72A9-5FF8-21AD-84EADE2D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5A760EA-F9BD-1D60-D8FE-764315307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3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B390512-1DD8-2C2E-A42B-9AD91E421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A1A9544-23F1-69D8-6BA8-004E266F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2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9D693-7D90-D359-46B0-2FC4C057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ED301321-EC43-1FB4-A930-E247FB5D0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4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D224004-52B1-9BA0-1749-E3DFA577E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59DFEBF-2237-16E7-7918-FBDF454A1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685E0-3784-E6D9-B3DE-F9AA3F0C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9182B2F-E64E-C6F4-FFC4-6AD1A552B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5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463100D-F8BD-BC15-E36E-DA3D42713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C0C7A6E-0635-18E0-11A1-A89BCE0F6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99C0-692F-AB1A-42D8-9E50725E2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471FB33-CC9C-2E11-0786-52B51F2B1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6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53FD8EE-B061-0E4E-6507-1F0CD540EE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900DC6B-2842-AA1A-5F18-AB3C65A8B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9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C657-8452-CA2A-6431-0CD1946CB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E94A2ABD-EE62-A3F9-6C32-F3779ABC5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7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C5C9A23-26D6-3766-8D51-F0B544416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5401B5-85FC-BB58-0296-20F42EF74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FDC4-C4A6-A30F-6E07-DE3FCD6D0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82D2049-DCD7-6F72-BA9D-FF60DAA59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8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2E659D2-D9F0-CDCE-2F16-6A53AC8A9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964AB32-DA38-E342-2660-C4BD7F429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3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1C15-443C-8165-9167-E77E7E66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69E6AA6-2B36-79E9-BD66-ACB43F3A3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B0E32-AAB3-1A46-BE49-7BF58329C142}" type="slidenum">
              <a:rPr lang="en-GB" sz="1200"/>
              <a:pPr/>
              <a:t>9</a:t>
            </a:fld>
            <a:endParaRPr lang="en-GB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23E38D2-FB51-E3AF-238C-FF2F00769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39AE81-D768-5566-B517-218D891EC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4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0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3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it-IT"/>
              <a:t>ICS &amp; Photon Colliders - PhD School on Accel. Phys. - INFN/LaSapienza - January 2019</a:t>
            </a:r>
            <a:endParaRPr lang="en-US"/>
          </a:p>
        </p:txBody>
      </p:sp>
      <p:pic>
        <p:nvPicPr>
          <p:cNvPr id="1029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WordArt 16"/>
          <p:cNvSpPr>
            <a:spLocks noChangeArrowheads="1" noChangeShapeType="1" noTextEdit="1"/>
          </p:cNvSpPr>
          <p:nvPr/>
        </p:nvSpPr>
        <p:spPr bwMode="auto">
          <a:xfrm>
            <a:off x="6629400" y="152400"/>
            <a:ext cx="2362200" cy="45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b="1" kern="10" normalizeH="1">
                <a:ln w="9525">
                  <a:round/>
                  <a:headEnd/>
                  <a:tailEnd/>
                </a:ln>
                <a:solidFill>
                  <a:srgbClr val="FF0000">
                    <a:alpha val="98038"/>
                  </a:srgbClr>
                </a:solidFill>
                <a:latin typeface="Times New Roman"/>
                <a:ea typeface="Times New Roman"/>
                <a:cs typeface="Times New Roman"/>
              </a:rPr>
              <a:t>PLASMON X</a:t>
            </a:r>
          </a:p>
        </p:txBody>
      </p:sp>
      <p:pic>
        <p:nvPicPr>
          <p:cNvPr id="1032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600200" cy="584200"/>
          </a:xfrm>
          <a:prstGeom prst="rect">
            <a:avLst/>
          </a:prstGeom>
          <a:noFill/>
          <a:ln w="9525">
            <a:solidFill>
              <a:srgbClr val="E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501" r:id="rId1"/>
    <p:sldLayoutId id="2147492502" r:id="rId2"/>
    <p:sldLayoutId id="2147492503" r:id="rId3"/>
    <p:sldLayoutId id="2147492504" r:id="rId4"/>
    <p:sldLayoutId id="2147492505" r:id="rId5"/>
    <p:sldLayoutId id="2147492506" r:id="rId6"/>
    <p:sldLayoutId id="2147492507" r:id="rId7"/>
    <p:sldLayoutId id="2147492508" r:id="rId8"/>
    <p:sldLayoutId id="2147492509" r:id="rId9"/>
    <p:sldLayoutId id="2147492510" r:id="rId10"/>
    <p:sldLayoutId id="2147492511" r:id="rId11"/>
    <p:sldLayoutId id="2147492512" r:id="rId12"/>
    <p:sldLayoutId id="2147492513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4892"/>
            <a:ext cx="7992888" cy="810965"/>
          </a:xfrm>
        </p:spPr>
        <p:txBody>
          <a:bodyPr/>
          <a:lstStyle/>
          <a:p>
            <a:r>
              <a:rPr lang="en-GB" sz="2400" b="1" i="1">
                <a:solidFill>
                  <a:srgbClr val="FF0000"/>
                </a:solidFill>
                <a:latin typeface="Times" charset="0"/>
                <a:ea typeface="ＭＳ Ｐゴシック" charset="0"/>
              </a:rPr>
              <a:t>Report su Sezione 6 del Congresso SIF 2025:</a:t>
            </a:r>
            <a:br>
              <a:rPr lang="en-GB" sz="2400" b="1" i="1">
                <a:solidFill>
                  <a:srgbClr val="FF0000"/>
                </a:solidFill>
                <a:latin typeface="Times" charset="0"/>
                <a:ea typeface="ＭＳ Ｐゴシック" charset="0"/>
              </a:rPr>
            </a:br>
            <a:r>
              <a:rPr lang="en-GB" sz="2400" b="1" i="1">
                <a:solidFill>
                  <a:srgbClr val="FF0000"/>
                </a:solidFill>
                <a:latin typeface="Times" charset="0"/>
                <a:ea typeface="ＭＳ Ｐゴシック" charset="0"/>
              </a:rPr>
              <a:t>Fisica Applicata, Acceleratori e Beni Culturali</a:t>
            </a:r>
            <a:endParaRPr lang="en-US" sz="2400" b="1" i="1">
              <a:solidFill>
                <a:srgbClr val="FF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435" name="CasellaDiTesto 6"/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8436" name="Segnaposto data 6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51520" y="1052736"/>
            <a:ext cx="849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/>
              <a:t>Luca Serafini</a:t>
            </a:r>
            <a:r>
              <a:rPr lang="en-US" sz="1800" i="1"/>
              <a:t> ,  INFN-Milano,   luca.serafini@mi.infn.it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0F11C-8F7D-16BA-486A-511AAF46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1003131" cy="606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13A90-F08C-5C39-29EC-64ABD37195E5}"/>
              </a:ext>
            </a:extLst>
          </p:cNvPr>
          <p:cNvSpPr txBox="1"/>
          <p:nvPr/>
        </p:nvSpPr>
        <p:spPr>
          <a:xfrm>
            <a:off x="5051761" y="6351711"/>
            <a:ext cx="370134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T"/>
              <a:t>https://2025.congresso.sif.it/</a:t>
            </a:r>
          </a:p>
        </p:txBody>
      </p:sp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E09382ED-1494-F302-0FB7-FFF00BF1D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6" y="1599747"/>
            <a:ext cx="7992888" cy="45495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CA536-4F64-6EC8-77F5-D39F30C8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08B06814-8362-5AD2-8864-40EB37EE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B7805-72AE-F5EE-BF3A-75611D9F0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89A7C-5242-C7F0-47B5-2C043905F23C}"/>
              </a:ext>
            </a:extLst>
          </p:cNvPr>
          <p:cNvSpPr txBox="1"/>
          <p:nvPr/>
        </p:nvSpPr>
        <p:spPr>
          <a:xfrm>
            <a:off x="0" y="69269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ACCELERATORI - C</a:t>
            </a:r>
            <a:endParaRPr lang="en-IT"/>
          </a:p>
          <a:p>
            <a:pPr lvl="0"/>
            <a:r>
              <a:rPr lang="it-IT"/>
              <a:t> </a:t>
            </a:r>
            <a:endParaRPr lang="en-IT"/>
          </a:p>
          <a:p>
            <a:pPr lvl="0"/>
            <a:r>
              <a:rPr lang="it-IT"/>
              <a:t>10) </a:t>
            </a:r>
            <a:r>
              <a:rPr lang="en-US"/>
              <a:t>A compact C-band electron Linac for FLASH Radiotherapy</a:t>
            </a:r>
            <a:endParaRPr lang="en-IT"/>
          </a:p>
          <a:p>
            <a:r>
              <a:rPr lang="it-IT"/>
              <a:t>Lucia Giuliano, La Sapienza</a:t>
            </a:r>
          </a:p>
          <a:p>
            <a:endParaRPr lang="it-IT"/>
          </a:p>
          <a:p>
            <a:r>
              <a:rPr lang="it-IT"/>
              <a:t>11) </a:t>
            </a:r>
            <a:r>
              <a:rPr lang="en-GB"/>
              <a:t>Beam dynamics calculation of stable and radioactive ion beam lines </a:t>
            </a:r>
            <a:endParaRPr lang="en-IT"/>
          </a:p>
          <a:p>
            <a:r>
              <a:rPr lang="en-US"/>
              <a:t>Giada Mascali, INFN-LNL</a:t>
            </a:r>
          </a:p>
          <a:p>
            <a:endParaRPr lang="en-US"/>
          </a:p>
          <a:p>
            <a:pPr lvl="0"/>
            <a:r>
              <a:rPr lang="en-US"/>
              <a:t>12) </a:t>
            </a:r>
            <a:r>
              <a:rPr lang="en-US" i="1"/>
              <a:t>Research with Inverse Compton Scattering X-ray radiation sources</a:t>
            </a:r>
            <a:endParaRPr lang="en-IT" i="1"/>
          </a:p>
          <a:p>
            <a:r>
              <a:rPr lang="it-IT" i="1"/>
              <a:t>Riccardo Barberi, Università della Calabria</a:t>
            </a:r>
            <a:endParaRPr lang="en-US" i="1"/>
          </a:p>
          <a:p>
            <a:endParaRPr lang="en-US"/>
          </a:p>
          <a:p>
            <a:r>
              <a:rPr lang="en-US" b="1"/>
              <a:t>SEZIONE 4 (Geo-Scienze)</a:t>
            </a:r>
          </a:p>
          <a:p>
            <a:endParaRPr lang="en-US"/>
          </a:p>
          <a:p>
            <a:r>
              <a:rPr lang="en-US"/>
              <a:t>13) Earthquake forecast using particle accelerators</a:t>
            </a:r>
            <a:endParaRPr lang="en-IT"/>
          </a:p>
          <a:p>
            <a:r>
              <a:rPr lang="en-US"/>
              <a:t>Marcello Rossetti, INFN-Milano/LASA</a:t>
            </a:r>
            <a:r>
              <a:rPr lang="en-IT">
                <a:effectLst/>
              </a:rPr>
              <a:t> </a:t>
            </a:r>
            <a:endParaRPr lang="en-IT"/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EE13D9D6-6080-7B5B-C228-93274ADA78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1319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AFA3E-157A-A6D7-18A6-D3274EB4D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F2CA994A-0EA8-EE41-9FD5-EAC91A2F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86C1-4A01-8E15-396D-F736CDBFA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2" name="Segnaposto data 6">
            <a:extLst>
              <a:ext uri="{FF2B5EF4-FFF2-40B4-BE49-F238E27FC236}">
                <a16:creationId xmlns:a16="http://schemas.microsoft.com/office/drawing/2014/main" id="{3DFED10C-447F-FFA2-1915-3FE331AE91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07EDB-0279-CE7C-F214-CBB865E32ADD}"/>
              </a:ext>
            </a:extLst>
          </p:cNvPr>
          <p:cNvSpPr txBox="1"/>
          <p:nvPr/>
        </p:nvSpPr>
        <p:spPr>
          <a:xfrm>
            <a:off x="842160" y="1772816"/>
            <a:ext cx="75157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/>
              <a:t>14 Comunicazioni su Acceleratori (at large)</a:t>
            </a:r>
          </a:p>
          <a:p>
            <a:pPr algn="ctr"/>
            <a:endParaRPr lang="it-IT" sz="3200"/>
          </a:p>
          <a:p>
            <a:pPr algn="ctr"/>
            <a:r>
              <a:rPr lang="en-GB" sz="2000"/>
              <a:t>LNF (4), LNS (3), LNL (1), TO (1), </a:t>
            </a:r>
            <a:r>
              <a:rPr lang="en-GB" sz="2000" strike="sngStrike"/>
              <a:t>LE (1),</a:t>
            </a:r>
            <a:r>
              <a:rPr lang="en-GB" sz="2000"/>
              <a:t>  Roma1 (2), MI (1), NA(1)</a:t>
            </a:r>
          </a:p>
        </p:txBody>
      </p:sp>
    </p:spTree>
    <p:extLst>
      <p:ext uri="{BB962C8B-B14F-4D97-AF65-F5344CB8AC3E}">
        <p14:creationId xmlns:p14="http://schemas.microsoft.com/office/powerpoint/2010/main" val="84035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ED2DF6-0A3E-B0B1-7D2F-964F9AB7D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FE9D67A8-096A-2674-4D66-F6B22837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8436" name="Segnaposto data 6">
            <a:extLst>
              <a:ext uri="{FF2B5EF4-FFF2-40B4-BE49-F238E27FC236}">
                <a16:creationId xmlns:a16="http://schemas.microsoft.com/office/drawing/2014/main" id="{111C61E4-0B30-0BFE-08AD-3357EF0258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D61C6-43BC-F286-E7ED-5DB34756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1003131" cy="60663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35EA790-CE05-6CC9-D16D-0483A1C6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95" y="1096629"/>
            <a:ext cx="8927010" cy="49964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chemeClr val="tx1"/>
                </a:solidFill>
                <a:latin typeface="Times" charset="0"/>
                <a:ea typeface="ＭＳ Ｐゴシック" charset="0"/>
              </a:rPr>
              <a:t>Dal 22 al 26 Settembre 2025: Presidenti di Sezione Luca Serafini e Rosario Mantegna (UniPa, fisico teorico statistica-finanza)			</a:t>
            </a:r>
            <a:r>
              <a:rPr lang="en-GB" sz="1600" b="1" i="1" kern="0">
                <a:solidFill>
                  <a:schemeClr val="tx1"/>
                </a:solidFill>
                <a:latin typeface="Times" charset="0"/>
                <a:ea typeface="ＭＳ Ｐゴシック" charset="0"/>
              </a:rPr>
              <a:t>	</a:t>
            </a:r>
            <a:endParaRPr lang="en-GB" sz="1100" b="1" i="1" kern="0">
              <a:solidFill>
                <a:srgbClr val="0070C0"/>
              </a:solidFill>
              <a:latin typeface="Times" charset="0"/>
              <a:ea typeface="ＭＳ Ｐゴシック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chemeClr val="accent2">
                    <a:lumMod val="60000"/>
                    <a:lumOff val="40000"/>
                  </a:schemeClr>
                </a:solidFill>
                <a:latin typeface="Times" charset="0"/>
                <a:ea typeface="ＭＳ Ｐゴシック" charset="0"/>
              </a:rPr>
              <a:t>8 Sessioni con 22 Relazioni ad Invito, 61 Comunicazioni,	     + 2 Relazioni Generali afferenti alla Sezione 6 (su 11 totali)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i="1" kern="0">
              <a:solidFill>
                <a:srgbClr val="0070C0"/>
              </a:solidFill>
              <a:latin typeface="Times" charset="0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rgbClr val="C00000"/>
                </a:solidFill>
                <a:latin typeface="Times" charset="0"/>
                <a:ea typeface="ＭＳ Ｐゴシック" charset="0"/>
              </a:rPr>
              <a:t>Costanza Miliani (Direttrice Istituto CNR Scienze Beni culturali) : </a:t>
            </a:r>
            <a:r>
              <a:rPr lang="en-GB" sz="2400" b="1" kern="0">
                <a:solidFill>
                  <a:srgbClr val="00B050"/>
                </a:solidFill>
                <a:latin typeface="Times" charset="0"/>
                <a:ea typeface="ＭＳ Ｐゴシック" charset="0"/>
              </a:rPr>
              <a:t>Deciphering the unrolled Herculaneum papyri, advances in imaging for revealing ancient 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i="1" kern="0">
              <a:solidFill>
                <a:srgbClr val="00B050"/>
              </a:solidFill>
              <a:latin typeface="Times" charset="0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rgbClr val="C00000"/>
                </a:solidFill>
                <a:latin typeface="Times" charset="0"/>
                <a:ea typeface="ＭＳ Ｐゴシック" charset="0"/>
              </a:rPr>
              <a:t>Tommaso Mazza (European X-Ray Free Electron Laser Facility) : </a:t>
            </a:r>
            <a:r>
              <a:rPr lang="en-GB" sz="2400" b="1" kern="0">
                <a:solidFill>
                  <a:srgbClr val="00B050"/>
                </a:solidFill>
                <a:latin typeface="Times" charset="0"/>
                <a:ea typeface="ＭＳ Ｐゴシック" charset="0"/>
              </a:rPr>
              <a:t>30 years of Free Electron Lasers, the way ahead</a:t>
            </a:r>
            <a:endParaRPr lang="en-US" sz="2400" b="1" kern="0">
              <a:solidFill>
                <a:srgbClr val="00B05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3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98D8-8CAB-B1EC-3100-2430FD94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99F416A8-CC84-C58C-B27E-3AC7B585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B0F6D-16E4-5E29-1B74-373E9DB7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4" name="Segnaposto data 6">
            <a:extLst>
              <a:ext uri="{FF2B5EF4-FFF2-40B4-BE49-F238E27FC236}">
                <a16:creationId xmlns:a16="http://schemas.microsoft.com/office/drawing/2014/main" id="{483F05AC-BC1F-FD72-7DCD-13E2C6BB1E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DD95D-A07A-FD79-F964-BA62B847B816}"/>
              </a:ext>
            </a:extLst>
          </p:cNvPr>
          <p:cNvSpPr txBox="1"/>
          <p:nvPr/>
        </p:nvSpPr>
        <p:spPr>
          <a:xfrm>
            <a:off x="70580" y="902325"/>
            <a:ext cx="8893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11 relazioni su invito </a:t>
            </a:r>
            <a:r>
              <a:rPr lang="en-GB"/>
              <a:t>su acceleratori (2 LNF, 2 LNS, 2 LNL, 	     2 Milano, 1 Roma1, 1 Ferrara, 1 Elettra) su 22 relazioni ad invito totali</a:t>
            </a:r>
          </a:p>
          <a:p>
            <a:endParaRPr lang="en-GB"/>
          </a:p>
          <a:p>
            <a:r>
              <a:rPr lang="en-GB"/>
              <a:t>+ </a:t>
            </a:r>
            <a:r>
              <a:rPr lang="en-GB" b="1"/>
              <a:t>1 relazione su invito </a:t>
            </a:r>
            <a:r>
              <a:rPr lang="en-GB"/>
              <a:t>con forti attinenze agli acceleratori</a:t>
            </a:r>
          </a:p>
          <a:p>
            <a:r>
              <a:rPr lang="en-GB"/>
              <a:t>(R. Barberi UniCal su STAR)</a:t>
            </a:r>
          </a:p>
          <a:p>
            <a:endParaRPr lang="en-GB"/>
          </a:p>
          <a:p>
            <a:r>
              <a:rPr lang="en-GB"/>
              <a:t>+ </a:t>
            </a:r>
            <a:r>
              <a:rPr lang="en-GB" b="1"/>
              <a:t>1 relazione su invito nella Sezione 4 </a:t>
            </a:r>
            <a:r>
              <a:rPr lang="en-GB"/>
              <a:t>(Geo-scienze) su fasci di muoni e terremoti (M. Rossetti INFN-Mi)</a:t>
            </a:r>
          </a:p>
          <a:p>
            <a:endParaRPr lang="en-GB"/>
          </a:p>
          <a:p>
            <a:r>
              <a:rPr lang="en-GB"/>
              <a:t>Comunicazioni su acceleratori 14 su un totale di 61 nella Sezione 6</a:t>
            </a:r>
          </a:p>
          <a:p>
            <a:r>
              <a:rPr lang="en-GB"/>
              <a:t>(poche, minimo per una sezione 30 - la Sezione 4, la minore, ne ha 25)</a:t>
            </a:r>
          </a:p>
          <a:p>
            <a:endParaRPr lang="en-GB"/>
          </a:p>
          <a:p>
            <a:r>
              <a:rPr lang="en-GB"/>
              <a:t>Min-max partecipanti alle sessioni 10-60, media 25</a:t>
            </a:r>
          </a:p>
          <a:p>
            <a:r>
              <a:rPr lang="en-GB"/>
              <a:t>(solo acceleratoristi  5-20, media 10)</a:t>
            </a:r>
          </a:p>
        </p:txBody>
      </p:sp>
    </p:spTree>
    <p:extLst>
      <p:ext uri="{BB962C8B-B14F-4D97-AF65-F5344CB8AC3E}">
        <p14:creationId xmlns:p14="http://schemas.microsoft.com/office/powerpoint/2010/main" val="223761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47FD-DEFA-1A5B-5F76-97930F13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8F681B4-427A-3208-97ED-9B710C695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14892"/>
            <a:ext cx="7992888" cy="777060"/>
          </a:xfrm>
        </p:spPr>
        <p:txBody>
          <a:bodyPr/>
          <a:lstStyle/>
          <a:p>
            <a:r>
              <a:rPr lang="en-GB" sz="2400" b="1" i="1">
                <a:solidFill>
                  <a:srgbClr val="FF0000"/>
                </a:solidFill>
                <a:latin typeface="Times" charset="0"/>
                <a:ea typeface="ＭＳ Ｐゴシック" charset="0"/>
              </a:rPr>
              <a:t>      Pros e Cons di una Sezione mista (non pura Acceleratori)</a:t>
            </a:r>
            <a:endParaRPr lang="en-US" sz="2400" b="1" i="1">
              <a:solidFill>
                <a:srgbClr val="FF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1AEC6458-C477-42ED-B805-DBF8D1EF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8436" name="Segnaposto data 6">
            <a:extLst>
              <a:ext uri="{FF2B5EF4-FFF2-40B4-BE49-F238E27FC236}">
                <a16:creationId xmlns:a16="http://schemas.microsoft.com/office/drawing/2014/main" id="{A2A866C1-5F59-3FA4-720B-9132FD269A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D49E9-0448-E38A-E597-93429CE0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1003131" cy="60663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5BD1B4A-6631-021B-D696-E9D92E6D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1" y="836712"/>
            <a:ext cx="8927010" cy="44644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1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chemeClr val="tx1"/>
                </a:solidFill>
                <a:latin typeface="Times" charset="0"/>
                <a:ea typeface="ＭＳ Ｐゴシック" charset="0"/>
              </a:rPr>
              <a:t>Più condivisione, più inter-disciplinarietà, più pubblicità alle comunità scientifiche adiacenti interessate alle applicazioni degli acceleratori di particelle</a:t>
            </a:r>
          </a:p>
          <a:p>
            <a:r>
              <a:rPr lang="en-GB" sz="2400" b="1" i="1" kern="0">
                <a:solidFill>
                  <a:schemeClr val="tx1"/>
                </a:solidFill>
                <a:latin typeface="Times" charset="0"/>
                <a:ea typeface="ＭＳ Ｐゴシック" charset="0"/>
              </a:rPr>
              <a:t>			</a:t>
            </a:r>
            <a:r>
              <a:rPr lang="en-GB" sz="1600" b="1" i="1" kern="0">
                <a:solidFill>
                  <a:schemeClr val="tx1"/>
                </a:solidFill>
                <a:latin typeface="Times" charset="0"/>
                <a:ea typeface="ＭＳ Ｐゴシック" charset="0"/>
              </a:rPr>
              <a:t>	</a:t>
            </a:r>
            <a:endParaRPr lang="en-GB" sz="1100" b="1" i="1" kern="0">
              <a:solidFill>
                <a:srgbClr val="0070C0"/>
              </a:solidFill>
              <a:latin typeface="Times" charset="0"/>
              <a:ea typeface="ＭＳ Ｐゴシック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chemeClr val="accent2">
                    <a:lumMod val="60000"/>
                    <a:lumOff val="40000"/>
                  </a:schemeClr>
                </a:solidFill>
                <a:latin typeface="Times" charset="0"/>
                <a:ea typeface="ＭＳ Ｐゴシック" charset="0"/>
              </a:rPr>
              <a:t>Meno visibilità istituzionale?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b="1" i="1" kern="0">
              <a:solidFill>
                <a:srgbClr val="0070C0"/>
              </a:solidFill>
              <a:latin typeface="Times" charset="0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rgbClr val="C00000"/>
                </a:solidFill>
                <a:latin typeface="Times" charset="0"/>
                <a:ea typeface="ＭＳ Ｐゴシック" charset="0"/>
              </a:rPr>
              <a:t>Meno slots disponibili per Relazioni ad Invito, Comunicazioni e Relazioni generali?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i="1" kern="0">
              <a:solidFill>
                <a:srgbClr val="C00000"/>
              </a:solidFill>
              <a:latin typeface="Times" charset="0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kern="0">
                <a:solidFill>
                  <a:srgbClr val="C00000"/>
                </a:solidFill>
                <a:latin typeface="Times" charset="0"/>
                <a:ea typeface="ＭＳ Ｐゴシック" charset="0"/>
              </a:rPr>
              <a:t>Sostenibilità di una Sezione pura Acceleratori 			(dove troviamo le 40 Comunicazioni necessarie?)</a:t>
            </a:r>
            <a:endParaRPr lang="en-GB" sz="2400" b="1" kern="0">
              <a:solidFill>
                <a:srgbClr val="00B05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4B817-540A-EC1A-C6A5-061F1ED0BEB8}"/>
              </a:ext>
            </a:extLst>
          </p:cNvPr>
          <p:cNvSpPr txBox="1"/>
          <p:nvPr/>
        </p:nvSpPr>
        <p:spPr>
          <a:xfrm>
            <a:off x="779676" y="5581823"/>
            <a:ext cx="767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>
                <a:solidFill>
                  <a:srgbClr val="00B050"/>
                </a:solidFill>
              </a:rPr>
              <a:t>F</a:t>
            </a:r>
            <a:r>
              <a:rPr lang="en-IT" b="1" i="1">
                <a:solidFill>
                  <a:srgbClr val="00B050"/>
                </a:solidFill>
              </a:rPr>
              <a:t>orse è meglio agire sulle nomine dei Presidenti di Sezione</a:t>
            </a:r>
          </a:p>
        </p:txBody>
      </p:sp>
    </p:spTree>
    <p:extLst>
      <p:ext uri="{BB962C8B-B14F-4D97-AF65-F5344CB8AC3E}">
        <p14:creationId xmlns:p14="http://schemas.microsoft.com/office/powerpoint/2010/main" val="2509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A3B0-20C0-469F-0452-A827BB31A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703061E0-38A2-EBC0-F4D4-7B1A8A2B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0FC43B34-E24F-0224-FCC5-2C0B934179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246F4-8F87-99CD-360F-5D695610B193}"/>
              </a:ext>
            </a:extLst>
          </p:cNvPr>
          <p:cNvSpPr txBox="1"/>
          <p:nvPr/>
        </p:nvSpPr>
        <p:spPr>
          <a:xfrm>
            <a:off x="665820" y="212735"/>
            <a:ext cx="82986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Palermo 2025        </a:t>
            </a:r>
            <a:r>
              <a:rPr lang="en-GB" sz="2000" b="1"/>
              <a:t>13 relazioni su invito acceleratori</a:t>
            </a:r>
            <a:r>
              <a:rPr lang="en-GB" sz="2000"/>
              <a:t>, 1 relazione generale </a:t>
            </a:r>
          </a:p>
          <a:p>
            <a:r>
              <a:rPr lang="en-GB" sz="2000"/>
              <a:t>(Presidenti Serafini-Mantegna)</a:t>
            </a:r>
          </a:p>
          <a:p>
            <a:endParaRPr lang="en-GB" sz="1400"/>
          </a:p>
          <a:p>
            <a:r>
              <a:rPr lang="en-GB" sz="2000"/>
              <a:t>Bologna 2024        4 relazioni su invito acceleratori, 0 relazioni generali </a:t>
            </a:r>
          </a:p>
          <a:p>
            <a:r>
              <a:rPr lang="en-GB" sz="2000"/>
              <a:t>(Presidenti no acceleratori)</a:t>
            </a:r>
          </a:p>
          <a:p>
            <a:endParaRPr lang="en-GB" sz="1200"/>
          </a:p>
          <a:p>
            <a:r>
              <a:rPr lang="en-GB" sz="2000"/>
              <a:t>Salerno 2023         5 relazioni su invito acceleratori,  1 relazione generale </a:t>
            </a:r>
          </a:p>
          <a:p>
            <a:r>
              <a:rPr lang="en-GB" sz="2000"/>
              <a:t>(Presidenti Falciano-Ghigo)</a:t>
            </a:r>
          </a:p>
          <a:p>
            <a:endParaRPr lang="en-GB" sz="1200"/>
          </a:p>
          <a:p>
            <a:r>
              <a:rPr lang="en-GB" sz="2000"/>
              <a:t>Milano 2022          </a:t>
            </a:r>
            <a:r>
              <a:rPr lang="en-GB" sz="2000" b="1"/>
              <a:t>8 relazioni su invito acceleratori</a:t>
            </a:r>
            <a:r>
              <a:rPr lang="en-GB" sz="2000"/>
              <a:t>, 1 relazione generale  </a:t>
            </a:r>
          </a:p>
          <a:p>
            <a:r>
              <a:rPr lang="en-GB" sz="2000"/>
              <a:t>(Presidenti Rifuggiato-Senesi)</a:t>
            </a:r>
          </a:p>
          <a:p>
            <a:endParaRPr lang="en-GB" sz="1200"/>
          </a:p>
          <a:p>
            <a:r>
              <a:rPr lang="en-GB" sz="2000"/>
              <a:t>Online 2021           </a:t>
            </a:r>
            <a:r>
              <a:rPr lang="en-GB" sz="2000" b="1"/>
              <a:t>9 relazioni su invito acceleratori</a:t>
            </a:r>
            <a:r>
              <a:rPr lang="en-GB" sz="2000"/>
              <a:t>, 1 relazione generale </a:t>
            </a:r>
          </a:p>
          <a:p>
            <a:r>
              <a:rPr lang="en-GB" sz="2000"/>
              <a:t>(Presidenti Boscolo-Scamarcio)</a:t>
            </a:r>
          </a:p>
          <a:p>
            <a:endParaRPr lang="en-GB" sz="1200"/>
          </a:p>
          <a:p>
            <a:r>
              <a:rPr lang="en-GB" sz="2000"/>
              <a:t>Online 2020           6 relazioni su invito acceleratori, 1 relazione generale </a:t>
            </a:r>
          </a:p>
          <a:p>
            <a:r>
              <a:rPr lang="en-GB" sz="2000"/>
              <a:t>(Presidenti no acceleratori)</a:t>
            </a:r>
          </a:p>
          <a:p>
            <a:endParaRPr lang="en-GB" sz="1200"/>
          </a:p>
          <a:p>
            <a:r>
              <a:rPr lang="en-GB" sz="2000"/>
              <a:t>GranSasso 2019     6 relazioni su invito acceleratori, 2 relazioni generali </a:t>
            </a:r>
          </a:p>
          <a:p>
            <a:r>
              <a:rPr lang="en-GB" sz="2000"/>
              <a:t>(Presidenti no acceleratori)</a:t>
            </a:r>
          </a:p>
          <a:p>
            <a:endParaRPr lang="en-GB" sz="1200"/>
          </a:p>
          <a:p>
            <a:r>
              <a:rPr lang="en-GB" sz="2000"/>
              <a:t>Cosenza 2018      </a:t>
            </a:r>
            <a:r>
              <a:rPr lang="en-GB" sz="2000" b="1"/>
              <a:t>10 relazioni su invito acceleratori</a:t>
            </a:r>
            <a:r>
              <a:rPr lang="en-GB" sz="2000"/>
              <a:t>,  1 relazione generale </a:t>
            </a:r>
          </a:p>
          <a:p>
            <a:r>
              <a:rPr lang="en-GB" sz="2000"/>
              <a:t>(Presidenti Bartolino-Ferrario)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9E8C4E00-12DF-61EE-471B-38EA6274E496}"/>
              </a:ext>
            </a:extLst>
          </p:cNvPr>
          <p:cNvSpPr/>
          <p:nvPr/>
        </p:nvSpPr>
        <p:spPr bwMode="auto">
          <a:xfrm>
            <a:off x="156778" y="385763"/>
            <a:ext cx="648072" cy="53146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B870-1168-734F-D2C3-B2BC4BBF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29C87E84-D76A-57D7-82A1-1CA769DE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9D932-C222-80C8-D7AA-4944045E3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2" name="Segnaposto data 6">
            <a:extLst>
              <a:ext uri="{FF2B5EF4-FFF2-40B4-BE49-F238E27FC236}">
                <a16:creationId xmlns:a16="http://schemas.microsoft.com/office/drawing/2014/main" id="{D828D536-F559-E145-0B5C-86BF972C9C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pic>
        <p:nvPicPr>
          <p:cNvPr id="5" name="Picture 4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445D4A5C-398C-9C93-437F-40CAA7DBA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6" y="1141903"/>
            <a:ext cx="8905430" cy="4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BE1F0-C27C-6054-B324-8EEEBBEE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4563AC39-382F-32C1-5FCA-03EB9840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260ED-386A-69C2-0CD6-DA8BAC03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2" name="Segnaposto data 6">
            <a:extLst>
              <a:ext uri="{FF2B5EF4-FFF2-40B4-BE49-F238E27FC236}">
                <a16:creationId xmlns:a16="http://schemas.microsoft.com/office/drawing/2014/main" id="{8BA42FA6-5565-F2A4-7BBB-5A04D1ACB3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B12A1-FC91-8490-6B3D-1CCB6E65A1E8}"/>
              </a:ext>
            </a:extLst>
          </p:cNvPr>
          <p:cNvSpPr txBox="1"/>
          <p:nvPr/>
        </p:nvSpPr>
        <p:spPr>
          <a:xfrm>
            <a:off x="3190852" y="249289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B</a:t>
            </a:r>
            <a:r>
              <a:rPr lang="en-IT" sz="3600"/>
              <a:t>ackup slides</a:t>
            </a:r>
          </a:p>
        </p:txBody>
      </p:sp>
    </p:spTree>
    <p:extLst>
      <p:ext uri="{BB962C8B-B14F-4D97-AF65-F5344CB8AC3E}">
        <p14:creationId xmlns:p14="http://schemas.microsoft.com/office/powerpoint/2010/main" val="179703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21C53-AAF4-1AB6-8064-11B160691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2B875F2F-7B8C-B25E-56FA-877368D6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0F32F-4659-56B5-F0A9-656B97E5B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7BB9F-DD06-2EC2-A2EC-CE0684460F0F}"/>
              </a:ext>
            </a:extLst>
          </p:cNvPr>
          <p:cNvSpPr txBox="1"/>
          <p:nvPr/>
        </p:nvSpPr>
        <p:spPr>
          <a:xfrm>
            <a:off x="1006734" y="548680"/>
            <a:ext cx="802976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ACCELERATORI - A</a:t>
            </a:r>
            <a:endParaRPr lang="en-IT"/>
          </a:p>
          <a:p>
            <a:pPr lvl="0"/>
            <a:endParaRPr lang="it-IT"/>
          </a:p>
          <a:p>
            <a:pPr lvl="0"/>
            <a:r>
              <a:rPr lang="it-IT"/>
              <a:t>1) 30 anni di accelerazione a plasma, il futuro prossimo venturo</a:t>
            </a:r>
            <a:endParaRPr lang="en-IT"/>
          </a:p>
          <a:p>
            <a:r>
              <a:rPr lang="it-IT"/>
              <a:t>Andrea R. Rossi, INFN-MI</a:t>
            </a:r>
            <a:endParaRPr lang="en-IT"/>
          </a:p>
          <a:p>
            <a:r>
              <a:rPr lang="it-IT"/>
              <a:t> </a:t>
            </a:r>
            <a:endParaRPr lang="en-IT"/>
          </a:p>
          <a:p>
            <a:pPr lvl="0"/>
            <a:r>
              <a:rPr lang="en-GB"/>
              <a:t>2) The future of electron storage rings</a:t>
            </a:r>
            <a:endParaRPr lang="en-IT"/>
          </a:p>
          <a:p>
            <a:r>
              <a:rPr lang="it-IT"/>
              <a:t>Simone DiMitri, Elettra</a:t>
            </a:r>
            <a:endParaRPr lang="en-IT"/>
          </a:p>
          <a:p>
            <a:r>
              <a:rPr lang="it-IT"/>
              <a:t> </a:t>
            </a:r>
            <a:endParaRPr lang="en-IT"/>
          </a:p>
          <a:p>
            <a:pPr lvl="0"/>
            <a:r>
              <a:rPr lang="it-IT"/>
              <a:t>3) Beam manipulation with Plasmas,</a:t>
            </a:r>
            <a:endParaRPr lang="en-IT"/>
          </a:p>
          <a:p>
            <a:r>
              <a:rPr lang="it-IT"/>
              <a:t>Riccardo Pompili, INFN-LNF</a:t>
            </a:r>
            <a:endParaRPr lang="en-IT"/>
          </a:p>
          <a:p>
            <a:r>
              <a:rPr lang="it-IT"/>
              <a:t> </a:t>
            </a:r>
            <a:endParaRPr lang="en-IT"/>
          </a:p>
          <a:p>
            <a:pPr lvl="0"/>
            <a:r>
              <a:rPr lang="en-GB"/>
              <a:t>4) Beam manipulation with crystals</a:t>
            </a:r>
            <a:endParaRPr lang="en-IT"/>
          </a:p>
          <a:p>
            <a:r>
              <a:rPr lang="it-IT"/>
              <a:t>Laura Bandiera, INFN-Ferrara</a:t>
            </a:r>
          </a:p>
          <a:p>
            <a:endParaRPr lang="it-IT"/>
          </a:p>
          <a:p>
            <a:pPr lvl="0"/>
            <a:r>
              <a:rPr lang="en-GB"/>
              <a:t>5) AI and Machine Learning techniques for LNL accelerators</a:t>
            </a:r>
            <a:endParaRPr lang="en-IT"/>
          </a:p>
          <a:p>
            <a:r>
              <a:rPr lang="it-IT"/>
              <a:t>Ysabella Ong, INFN-LNL</a:t>
            </a:r>
            <a:endParaRPr lang="en-IT"/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D17172A6-1550-1063-ABE8-9B4052E24C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1187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F9FF-1E02-9B3F-44BD-1FF8147B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6">
            <a:extLst>
              <a:ext uri="{FF2B5EF4-FFF2-40B4-BE49-F238E27FC236}">
                <a16:creationId xmlns:a16="http://schemas.microsoft.com/office/drawing/2014/main" id="{2583DEA6-0CB6-9B7B-9C9A-003E0A3D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-12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A1EA6-0109-ED75-41D7-598C35E91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" y="29829"/>
            <a:ext cx="977041" cy="590859"/>
          </a:xfrm>
          <a:prstGeom prst="rect">
            <a:avLst/>
          </a:prstGeom>
        </p:spPr>
      </p:pic>
      <p:sp>
        <p:nvSpPr>
          <p:cNvPr id="4" name="Segnaposto data 6">
            <a:extLst>
              <a:ext uri="{FF2B5EF4-FFF2-40B4-BE49-F238E27FC236}">
                <a16:creationId xmlns:a16="http://schemas.microsoft.com/office/drawing/2014/main" id="{A78D32BB-EEE8-481B-D84C-73ADD884E2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5004048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400"/>
              <a:t>Riunione estesa Comitato INFN Acceleratori  - 3 Dicembre 2025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BE6AC-BB92-0A21-2F95-6980D81B7FCE}"/>
              </a:ext>
            </a:extLst>
          </p:cNvPr>
          <p:cNvSpPr txBox="1"/>
          <p:nvPr/>
        </p:nvSpPr>
        <p:spPr>
          <a:xfrm>
            <a:off x="40477" y="902325"/>
            <a:ext cx="9031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ACCELERATORI - B</a:t>
            </a:r>
            <a:endParaRPr lang="en-IT"/>
          </a:p>
          <a:p>
            <a:pPr lvl="0"/>
            <a:r>
              <a:rPr lang="it-IT"/>
              <a:t> </a:t>
            </a:r>
            <a:endParaRPr lang="en-IT"/>
          </a:p>
          <a:p>
            <a:pPr lvl="0"/>
            <a:r>
              <a:rPr lang="en-GB"/>
              <a:t>6) The high brightness frontier of electron beams</a:t>
            </a:r>
            <a:endParaRPr lang="en-IT"/>
          </a:p>
          <a:p>
            <a:r>
              <a:rPr lang="it-IT"/>
              <a:t>Anna Giribono, INFN-LNF</a:t>
            </a:r>
            <a:endParaRPr lang="en-IT"/>
          </a:p>
          <a:p>
            <a:r>
              <a:rPr lang="it-IT"/>
              <a:t> </a:t>
            </a:r>
            <a:endParaRPr lang="en-IT"/>
          </a:p>
          <a:p>
            <a:pPr lvl="0"/>
            <a:r>
              <a:rPr lang="it-IT"/>
              <a:t>7) Produzione di fasci intensi di ioni ad alto stato di carica a INFN-LNS</a:t>
            </a:r>
            <a:endParaRPr lang="en-IT"/>
          </a:p>
          <a:p>
            <a:r>
              <a:rPr lang="it-IT"/>
              <a:t>Ornella Leonardi, INFN-LNS</a:t>
            </a:r>
            <a:endParaRPr lang="en-IT"/>
          </a:p>
          <a:p>
            <a:r>
              <a:rPr lang="it-IT"/>
              <a:t> </a:t>
            </a:r>
            <a:endParaRPr lang="en-IT"/>
          </a:p>
          <a:p>
            <a:pPr lvl="0"/>
            <a:r>
              <a:rPr lang="it-IT"/>
              <a:t>8) ll potenziamento del Ciclotrone Superconduttore a INFN-LNS:</a:t>
            </a:r>
            <a:endParaRPr lang="en-IT"/>
          </a:p>
          <a:p>
            <a:r>
              <a:rPr lang="it-IT"/>
              <a:t>fasi conclusive in vista del commissioning</a:t>
            </a:r>
          </a:p>
          <a:p>
            <a:r>
              <a:rPr lang="it-IT"/>
              <a:t>Antonio D. Russo, INFN-LNS</a:t>
            </a:r>
          </a:p>
          <a:p>
            <a:endParaRPr lang="it-IT"/>
          </a:p>
          <a:p>
            <a:pPr lvl="0"/>
            <a:r>
              <a:rPr lang="en-US"/>
              <a:t>9) HTS Magnets for sustainability of Research Infrastructures &amp; Society</a:t>
            </a:r>
            <a:endParaRPr lang="en-IT"/>
          </a:p>
          <a:p>
            <a:r>
              <a:rPr lang="it-IT"/>
              <a:t>Stefano Sorti, INFN-MI-LASA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21462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836</Words>
  <Application>Microsoft Macintosh PowerPoint</Application>
  <PresentationFormat>On-screen Show (4:3)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</vt:lpstr>
      <vt:lpstr>Times New Roman</vt:lpstr>
      <vt:lpstr>Blank Presentation</vt:lpstr>
      <vt:lpstr>Report su Sezione 6 del Congresso SIF 2025: Fisica Applicata, Acceleratori e Beni Culturali</vt:lpstr>
      <vt:lpstr>PowerPoint Presentation</vt:lpstr>
      <vt:lpstr>PowerPoint Presentation</vt:lpstr>
      <vt:lpstr>      Pros e Cons di una Sezione mista (non pura Acceleratori)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Luca Serafini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Program SPARC&amp;PLASMONX for Advanced Beam Physics at INFN-LNF, with High Brightness e- Beams and High Intensity Laser Beams</dc:title>
  <cp:lastModifiedBy>Luca Serafini</cp:lastModifiedBy>
  <cp:revision>2903</cp:revision>
  <dcterms:created xsi:type="dcterms:W3CDTF">2015-07-08T16:12:50Z</dcterms:created>
  <dcterms:modified xsi:type="dcterms:W3CDTF">2025-12-03T12:48:28Z</dcterms:modified>
</cp:coreProperties>
</file>