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2" r:id="rId2"/>
    <p:sldId id="268" r:id="rId3"/>
    <p:sldId id="269" r:id="rId4"/>
    <p:sldId id="264" r:id="rId5"/>
    <p:sldId id="271" r:id="rId6"/>
    <p:sldId id="263" r:id="rId7"/>
    <p:sldId id="273" r:id="rId8"/>
    <p:sldId id="275" r:id="rId9"/>
    <p:sldId id="274" r:id="rId10"/>
    <p:sldId id="281" r:id="rId11"/>
    <p:sldId id="315" r:id="rId12"/>
    <p:sldId id="282" r:id="rId13"/>
    <p:sldId id="279" r:id="rId14"/>
    <p:sldId id="285" r:id="rId15"/>
    <p:sldId id="280" r:id="rId16"/>
    <p:sldId id="287" r:id="rId17"/>
    <p:sldId id="290" r:id="rId18"/>
    <p:sldId id="286" r:id="rId19"/>
    <p:sldId id="288" r:id="rId20"/>
    <p:sldId id="291" r:id="rId21"/>
    <p:sldId id="292" r:id="rId22"/>
    <p:sldId id="293" r:id="rId23"/>
    <p:sldId id="294" r:id="rId24"/>
    <p:sldId id="296" r:id="rId25"/>
    <p:sldId id="295" r:id="rId26"/>
    <p:sldId id="297" r:id="rId27"/>
    <p:sldId id="298" r:id="rId28"/>
    <p:sldId id="299" r:id="rId29"/>
    <p:sldId id="305" r:id="rId30"/>
    <p:sldId id="302" r:id="rId31"/>
    <p:sldId id="300" r:id="rId32"/>
    <p:sldId id="307" r:id="rId33"/>
    <p:sldId id="301" r:id="rId34"/>
    <p:sldId id="308" r:id="rId35"/>
    <p:sldId id="306" r:id="rId36"/>
    <p:sldId id="309" r:id="rId37"/>
    <p:sldId id="303" r:id="rId38"/>
    <p:sldId id="304" r:id="rId39"/>
    <p:sldId id="316" r:id="rId40"/>
    <p:sldId id="310" r:id="rId41"/>
    <p:sldId id="258" r:id="rId42"/>
    <p:sldId id="256" r:id="rId43"/>
    <p:sldId id="257" r:id="rId44"/>
    <p:sldId id="259" r:id="rId45"/>
    <p:sldId id="260" r:id="rId46"/>
    <p:sldId id="261" r:id="rId47"/>
    <p:sldId id="317" r:id="rId48"/>
    <p:sldId id="311" r:id="rId49"/>
    <p:sldId id="31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432FF"/>
    <a:srgbClr val="011850"/>
    <a:srgbClr val="011874"/>
    <a:srgbClr val="009051"/>
    <a:srgbClr val="011893"/>
    <a:srgbClr val="011832"/>
    <a:srgbClr val="011801"/>
    <a:srgbClr val="FF2F9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9F3F2-6A23-4DCE-A864-A6FDEDA21A59}" v="103" dt="2026-03-11T15:27:45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2"/>
    <p:restoredTop sz="94725"/>
  </p:normalViewPr>
  <p:slideViewPr>
    <p:cSldViewPr snapToGrid="0">
      <p:cViewPr varScale="1">
        <p:scale>
          <a:sx n="110" d="100"/>
          <a:sy n="110" d="100"/>
        </p:scale>
        <p:origin x="20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3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8D598-CE9C-454F-983E-E96B04CE9F0B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F2B42-3029-0544-B338-D4B281A50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425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AB82B-3A49-7B4A-80E8-3E3A2AE3E35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9B1CB-B517-8247-A800-B09F55A4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38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70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en-US">
              <a:ea typeface="ＭＳ Ｐゴシック" charset="-128"/>
            </a:endParaRPr>
          </a:p>
        </p:txBody>
      </p:sp>
      <p:sp>
        <p:nvSpPr>
          <p:cNvPr id="604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18A5F36-0939-C741-B274-804AA13B25B5}" type="slidenum">
              <a:rPr lang="it-IT" altLang="en-US"/>
              <a:pPr>
                <a:spcBef>
                  <a:spcPct val="0"/>
                </a:spcBef>
              </a:pPr>
              <a:t>15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73419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54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BA392A4-7B15-6C46-84A2-F3FBDE0D6447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422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0E7BF42-2C53-214F-821D-068FB324FB6C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728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98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8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677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86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1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053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741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97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537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296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292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71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en-US">
              <a:ea typeface="ＭＳ Ｐゴシック" charset="-128"/>
            </a:endParaRPr>
          </a:p>
        </p:txBody>
      </p:sp>
      <p:sp>
        <p:nvSpPr>
          <p:cNvPr id="921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34EC27C-A8F8-8146-9FF4-FCF31F16CB4A}" type="slidenum">
              <a:rPr lang="it-IT" altLang="en-US"/>
              <a:pPr>
                <a:spcBef>
                  <a:spcPct val="0"/>
                </a:spcBef>
              </a:pPr>
              <a:t>31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816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610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en-US">
              <a:ea typeface="ＭＳ Ｐゴシック" charset="-128"/>
            </a:endParaRPr>
          </a:p>
        </p:txBody>
      </p:sp>
      <p:sp>
        <p:nvSpPr>
          <p:cNvPr id="942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D81FB72-630D-B847-885D-789F8D0DAF95}" type="slidenum">
              <a:rPr lang="it-IT" altLang="en-US"/>
              <a:pPr>
                <a:spcBef>
                  <a:spcPct val="0"/>
                </a:spcBef>
              </a:pPr>
              <a:t>33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12478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La luce visibile ha  l~mezzo millesimo di mm dettagli + grandi di qualche millesimo di mm</a:t>
            </a:r>
          </a:p>
          <a:p>
            <a:pPr>
              <a:spcBef>
                <a:spcPct val="20000"/>
              </a:spcBef>
            </a:pPr>
            <a:r>
              <a:rPr lang="en-US" altLang="en-US" b="1">
                <a:solidFill>
                  <a:srgbClr val="000090"/>
                </a:solidFill>
                <a:ea typeface="ＭＳ Ｐゴシック" charset="-128"/>
                <a:sym typeface="Wingdings" charset="2"/>
              </a:rPr>
              <a:t>Per vedere particolari + piccoli possiamo usare i raggi-X (che hanno </a:t>
            </a:r>
            <a:r>
              <a:rPr lang="en-US" altLang="en-US" b="1">
                <a:solidFill>
                  <a:srgbClr val="000090"/>
                </a:solidFill>
                <a:latin typeface="Symbol" charset="2"/>
                <a:ea typeface="ＭＳ Ｐゴシック" charset="-128"/>
                <a:sym typeface="Wingdings" charset="2"/>
              </a:rPr>
              <a:t>l</a:t>
            </a:r>
            <a:r>
              <a:rPr lang="en-US" altLang="en-US" b="1">
                <a:solidFill>
                  <a:srgbClr val="000090"/>
                </a:solidFill>
                <a:ea typeface="ＭＳ Ｐゴシック" charset="-128"/>
                <a:sym typeface="Wingdings" charset="2"/>
              </a:rPr>
              <a:t>~10 milionesimi di mm)</a:t>
            </a:r>
          </a:p>
          <a:p>
            <a:pPr>
              <a:spcBef>
                <a:spcPct val="20000"/>
              </a:spcBef>
            </a:pPr>
            <a:r>
              <a:rPr lang="en-US" altLang="en-US">
                <a:solidFill>
                  <a:srgbClr val="000090"/>
                </a:solidFill>
                <a:ea typeface="ＭＳ Ｐゴシック" charset="-128"/>
              </a:rPr>
              <a:t>I microscopi elettronici possono esplorare regioni di   ~10</a:t>
            </a:r>
            <a:r>
              <a:rPr lang="en-US" altLang="en-US" baseline="30000">
                <a:solidFill>
                  <a:srgbClr val="000090"/>
                </a:solidFill>
                <a:ea typeface="ＭＳ Ｐゴシック" charset="-128"/>
              </a:rPr>
              <a:t>-6</a:t>
            </a:r>
            <a:r>
              <a:rPr lang="en-US" altLang="en-US">
                <a:solidFill>
                  <a:srgbClr val="000090"/>
                </a:solidFill>
                <a:ea typeface="ＭＳ Ｐゴシック" charset="-128"/>
              </a:rPr>
              <a:t> cm – cellule / DNA</a:t>
            </a:r>
          </a:p>
          <a:p>
            <a:pPr>
              <a:spcBef>
                <a:spcPct val="20000"/>
              </a:spcBef>
            </a:pPr>
            <a:endParaRPr lang="en-US" altLang="en-US" b="1">
              <a:solidFill>
                <a:srgbClr val="000090"/>
              </a:solidFill>
              <a:ea typeface="ＭＳ Ｐゴシック" charset="-128"/>
              <a:sym typeface="Wingdings" charset="2"/>
            </a:endParaRPr>
          </a:p>
          <a:p>
            <a:endParaRPr lang="en-US" altLang="en-US">
              <a:ea typeface="ＭＳ Ｐゴシック" charset="-128"/>
            </a:endParaRP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46C5819-95BC-F244-90DC-17DF358FA7D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314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5000"/>
              </a:lnSpc>
              <a:spcBef>
                <a:spcPct val="20000"/>
              </a:spcBef>
              <a:buFont typeface="Wingdings" charset="2"/>
              <a:buChar char="r"/>
            </a:pPr>
            <a:r>
              <a:rPr lang="en-US" altLang="en-US" b="1">
                <a:solidFill>
                  <a:srgbClr val="000000"/>
                </a:solidFill>
              </a:rPr>
              <a:t>Test</a:t>
            </a:r>
          </a:p>
        </p:txBody>
      </p:sp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5000"/>
              </a:lnSpc>
              <a:spcBef>
                <a:spcPct val="20000"/>
              </a:spcBef>
              <a:buFont typeface="Wingdings" charset="2"/>
              <a:buChar char="r"/>
            </a:pPr>
            <a:fld id="{D738D5C3-660A-2142-A16C-010256C459C2}" type="slidenum">
              <a:rPr lang="en-US" altLang="en-US" b="1">
                <a:solidFill>
                  <a:srgbClr val="000000"/>
                </a:solidFill>
              </a:rPr>
              <a:pPr>
                <a:lnSpc>
                  <a:spcPct val="95000"/>
                </a:lnSpc>
                <a:spcBef>
                  <a:spcPct val="20000"/>
                </a:spcBef>
                <a:buFont typeface="Wingdings" charset="2"/>
                <a:buChar char="r"/>
              </a:pPr>
              <a:t>35</a:t>
            </a:fld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096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165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168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342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FDE43F2-6754-CE41-9377-578A52D2E35C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491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Buttons. Click</a:t>
            </a:r>
            <a:r>
              <a:rPr lang="en-US" baseline="0" dirty="0"/>
              <a:t> on any particle type to display the relevant slide with animations. Clicking again will return to this slide. </a:t>
            </a:r>
          </a:p>
          <a:p>
            <a:r>
              <a:rPr lang="en-US" baseline="0" dirty="0"/>
              <a:t>Recommend putting this slide in the middle of your presentation and putting the other 5 slides at the end. </a:t>
            </a:r>
          </a:p>
          <a:p>
            <a:r>
              <a:rPr lang="en-US" baseline="0" dirty="0"/>
              <a:t>If you have any difficulties, contact </a:t>
            </a:r>
            <a:r>
              <a:rPr lang="en-US" baseline="0" dirty="0" err="1"/>
              <a:t>David.Barney</a:t>
            </a:r>
            <a:r>
              <a:rPr lang="en-US" baseline="0" err="1"/>
              <a:t>@</a:t>
            </a:r>
            <a:r>
              <a:rPr lang="en-US" baseline="0"/>
              <a:t>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7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: passing</a:t>
            </a:r>
            <a:r>
              <a:rPr lang="en-US" baseline="0" dirty="0"/>
              <a:t> through CMS, bending in the field (both ways, depending on when it is inside or outside of the solenoid) leaving hits in the Tracker layers and the </a:t>
            </a:r>
            <a:r>
              <a:rPr lang="en-US" baseline="0" dirty="0" err="1"/>
              <a:t>muon</a:t>
            </a:r>
            <a:r>
              <a:rPr lang="en-US" baseline="0" dirty="0"/>
              <a:t> chambers before escaping completely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527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Electron: Bending in the magnetic field, leaving hits in the tracker layers</a:t>
            </a:r>
            <a:r>
              <a:rPr lang="en-US" baseline="0" dirty="0"/>
              <a:t> and being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48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Charged hadron: Bends in the magnetic field and leaves signals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0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Neutral hadron: Does not bend in the magnetic field and does not leave any signal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en-US">
              <a:ea typeface="ＭＳ Ｐゴシック" charset="-128"/>
            </a:endParaRPr>
          </a:p>
        </p:txBody>
      </p:sp>
      <p:sp>
        <p:nvSpPr>
          <p:cNvPr id="235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4FFF7DD-58DC-4E40-8185-5DB83B45B25A}" type="slidenum">
              <a:rPr lang="it-IT" altLang="en-US"/>
              <a:pPr>
                <a:spcBef>
                  <a:spcPct val="0"/>
                </a:spcBef>
              </a:pPr>
              <a:t>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91963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Photon: passes through</a:t>
            </a:r>
            <a:r>
              <a:rPr lang="en-US" baseline="0" dirty="0"/>
              <a:t> the tracker without bending in the magnetic field or leaving hits, is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6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Photon: passes through</a:t>
            </a:r>
            <a:r>
              <a:rPr lang="en-US" baseline="0" dirty="0"/>
              <a:t> the tracker without bending in the magnetic field or leaving hits, is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8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03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7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21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37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83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05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B5C74B8-EEE3-0544-9B4E-85477BC01B6D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4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B8FB-723B-DA4A-84C5-FD993B299484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46B1-80CE-DB42-B8CC-2B4CA037CF21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0B8D-EDF6-A743-9ED2-8F85F85754DC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D2DC-BB16-A243-A387-8468E348459A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E475-F1C3-9748-8F30-B1D67EF62340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0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2E1D-C70E-0046-A8B4-DEBDC7C65CA5}" type="datetime1">
              <a:rPr lang="it-IT" smtClean="0"/>
              <a:t>12/03/2026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D412-3A8E-4044-9CEE-1ECA423031BF}" type="datetime1">
              <a:rPr lang="it-IT" smtClean="0"/>
              <a:t>12/03/2026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0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DF4C-1E2C-6240-B171-DF05B2757D82}" type="datetime1">
              <a:rPr lang="it-IT" smtClean="0"/>
              <a:t>12/03/2026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96E3-307C-7340-9AF4-8ACA4BDFA12C}" type="datetime1">
              <a:rPr lang="it-IT" smtClean="0"/>
              <a:t>12/03/2026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1F18-476B-B140-B811-CB087AB90DE7}" type="datetime1">
              <a:rPr lang="it-IT" smtClean="0"/>
              <a:t>12/03/2026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C34-9812-AF47-9DA5-19C3340FBAB3}" type="datetime1">
              <a:rPr lang="it-IT" smtClean="0"/>
              <a:t>12/03/2026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476BE-54F6-9449-A886-E5C3514A9A95}" type="datetime1">
              <a:rPr lang="it-IT" smtClean="0"/>
              <a:t>12/03/2026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76000" y="63720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  <a:latin typeface="Zapfino" charset="0"/>
                <a:ea typeface="Zapfino" charset="0"/>
                <a:cs typeface="Zapfino" charset="0"/>
              </a:defRPr>
            </a:lvl1pPr>
          </a:lstStyle>
          <a:p>
            <a:fld id="{E6EE63DB-5258-5B40-9702-07EF404E2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wmf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tiff"/><Relationship Id="rId4" Type="http://schemas.openxmlformats.org/officeDocument/2006/relationships/image" Target="http://www.chemteam.info/Chem-History/GeigerMarsden-1913/GeigerMarsden-1913-2.GI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tiff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25.gif"/><Relationship Id="rId7" Type="http://schemas.openxmlformats.org/officeDocument/2006/relationships/slide" Target="slide4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42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25.gif"/><Relationship Id="rId7" Type="http://schemas.openxmlformats.org/officeDocument/2006/relationships/image" Target="../media/image129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gif"/><Relationship Id="rId5" Type="http://schemas.openxmlformats.org/officeDocument/2006/relationships/image" Target="../media/image127.gif"/><Relationship Id="rId4" Type="http://schemas.openxmlformats.org/officeDocument/2006/relationships/image" Target="../media/image12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slide" Target="slide4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gif"/><Relationship Id="rId5" Type="http://schemas.openxmlformats.org/officeDocument/2006/relationships/image" Target="../media/image131.gif"/><Relationship Id="rId4" Type="http://schemas.openxmlformats.org/officeDocument/2006/relationships/image" Target="../media/image13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slide" Target="slide4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gif"/><Relationship Id="rId5" Type="http://schemas.openxmlformats.org/officeDocument/2006/relationships/image" Target="../media/image134.gif"/><Relationship Id="rId4" Type="http://schemas.openxmlformats.org/officeDocument/2006/relationships/image" Target="../media/image13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slide" Target="slide4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gif"/><Relationship Id="rId5" Type="http://schemas.openxmlformats.org/officeDocument/2006/relationships/image" Target="../media/image137.gif"/><Relationship Id="rId4" Type="http://schemas.openxmlformats.org/officeDocument/2006/relationships/image" Target="../media/image13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7" Type="http://schemas.openxmlformats.org/officeDocument/2006/relationships/slide" Target="slide4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gif"/><Relationship Id="rId5" Type="http://schemas.openxmlformats.org/officeDocument/2006/relationships/image" Target="../media/image140.gif"/><Relationship Id="rId4" Type="http://schemas.openxmlformats.org/officeDocument/2006/relationships/image" Target="../media/image13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206170_07-A4-at-144-dpi.jpg"/>
          <p:cNvPicPr preferRelativeResize="0">
            <a:picLocks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s://masterclass.infn.it/images/ipp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238750"/>
            <a:ext cx="1676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8240" y="2808000"/>
            <a:ext cx="59292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Tecniche</a:t>
            </a:r>
            <a:r>
              <a:rPr lang="en-GB" sz="3600" dirty="0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Sperimentali</a:t>
            </a:r>
            <a:endParaRPr lang="en-GB" sz="3600" dirty="0">
              <a:solidFill>
                <a:srgbClr val="01185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algn="ctr"/>
            <a:r>
              <a:rPr lang="en-GB" sz="3600" dirty="0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in </a:t>
            </a:r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Fisica</a:t>
            </a:r>
            <a:r>
              <a:rPr lang="en-GB" sz="3600" dirty="0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delle</a:t>
            </a:r>
            <a:endParaRPr lang="en-GB" sz="3600" dirty="0">
              <a:solidFill>
                <a:srgbClr val="01185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algn="ctr"/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GB" sz="3600" dirty="0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GB" sz="3600" dirty="0" err="1">
                <a:solidFill>
                  <a:srgbClr val="011850"/>
                </a:solidFill>
                <a:latin typeface="Chalkduster" charset="0"/>
                <a:ea typeface="Chalkduster" charset="0"/>
                <a:cs typeface="Chalkduster" charset="0"/>
              </a:rPr>
              <a:t>Elementari</a:t>
            </a:r>
            <a:endParaRPr lang="en-GB" sz="3600" dirty="0">
              <a:solidFill>
                <a:srgbClr val="01185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038" name="Picture 14" descr="https://masterclass.infn.it/images/swirl_only_green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0000" y="4860000"/>
            <a:ext cx="3719095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b="1" u="sng" dirty="0">
                <a:ea typeface="Calibri"/>
                <a:cs typeface="Calibri"/>
              </a:rPr>
              <a:t>Marta </a:t>
            </a:r>
            <a:r>
              <a:rPr lang="en-GB" sz="2000" b="1" u="sng" err="1">
                <a:ea typeface="Calibri"/>
                <a:cs typeface="Calibri"/>
              </a:rPr>
              <a:t>Tornago</a:t>
            </a:r>
            <a:r>
              <a:rPr lang="en-GB" sz="2000" dirty="0">
                <a:ea typeface="Calibri"/>
                <a:cs typeface="Calibri"/>
              </a:rPr>
              <a:t>, Valentina Sola</a:t>
            </a:r>
            <a:endParaRPr lang="en-GB" sz="2000" dirty="0" err="1"/>
          </a:p>
          <a:p>
            <a:endParaRPr lang="en-GB" sz="200" dirty="0"/>
          </a:p>
          <a:p>
            <a:r>
              <a:rPr lang="en-GB" dirty="0"/>
              <a:t>Università degli Studi di Torino e INFN</a:t>
            </a:r>
          </a:p>
        </p:txBody>
      </p:sp>
      <p:pic>
        <p:nvPicPr>
          <p:cNvPr id="1040" name="Picture 16" descr="ile:INFN logo 2017.svg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6048000"/>
            <a:ext cx="128197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05EE240-D392-B651-DF47-4690E7247C14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4998"/>
          <a:stretch/>
        </p:blipFill>
        <p:spPr>
          <a:xfrm>
            <a:off x="2736000" y="5760000"/>
            <a:ext cx="1144615" cy="1116000"/>
          </a:xfrm>
          <a:prstGeom prst="rect">
            <a:avLst/>
          </a:prstGeom>
        </p:spPr>
      </p:pic>
      <p:pic>
        <p:nvPicPr>
          <p:cNvPr id="1028" name="Picture 4" descr="International Masterclasses LHC 2022 - Bari">
            <a:extLst>
              <a:ext uri="{FF2B5EF4-FFF2-40B4-BE49-F238E27FC236}">
                <a16:creationId xmlns:a16="http://schemas.microsoft.com/office/drawing/2014/main" id="{08DD0826-6236-5D1A-196E-824AD8DE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08000"/>
            <a:ext cx="5468400" cy="21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224094-18A4-EA92-624A-A552F26E0494}"/>
              </a:ext>
            </a:extLst>
          </p:cNvPr>
          <p:cNvGrpSpPr/>
          <p:nvPr/>
        </p:nvGrpSpPr>
        <p:grpSpPr>
          <a:xfrm>
            <a:off x="5868000" y="4230000"/>
            <a:ext cx="2664000" cy="2319107"/>
            <a:chOff x="648000" y="4176000"/>
            <a:chExt cx="2664000" cy="2319107"/>
          </a:xfrm>
        </p:grpSpPr>
        <p:sp>
          <p:nvSpPr>
            <p:cNvPr id="6" name="object 6"/>
            <p:cNvSpPr/>
            <p:nvPr/>
          </p:nvSpPr>
          <p:spPr>
            <a:xfrm>
              <a:off x="648000" y="4500000"/>
              <a:ext cx="2663574" cy="19951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648000" y="4176000"/>
              <a:ext cx="2664000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860" algn="ctr"/>
              <a:r>
                <a:rPr lang="fi-FI" sz="2000" spc="-261" dirty="0">
                  <a:latin typeface="Helvetica" charset="0"/>
                  <a:ea typeface="Helvetica" charset="0"/>
                  <a:cs typeface="Helvetica" charset="0"/>
                </a:rPr>
                <a:t>10 </a:t>
              </a:r>
              <a:r>
                <a:rPr lang="fi-FI" sz="2000" spc="-261" baseline="30000" dirty="0">
                  <a:latin typeface="Helvetica" charset="0"/>
                  <a:ea typeface="Helvetica" charset="0"/>
                  <a:cs typeface="Helvetica" charset="0"/>
                </a:rPr>
                <a:t>9</a:t>
              </a:r>
              <a:r>
                <a:rPr lang="fi-FI" sz="2000" spc="-261" dirty="0">
                  <a:latin typeface="Helvetica" charset="0"/>
                  <a:ea typeface="Helvetica" charset="0"/>
                  <a:cs typeface="Helvetica" charset="0"/>
                </a:rPr>
                <a:t>  –  10</a:t>
              </a:r>
              <a:r>
                <a:rPr lang="fi-FI" sz="2000" spc="-261" baseline="30000" dirty="0">
                  <a:latin typeface="Helvetica" charset="0"/>
                  <a:ea typeface="Helvetica" charset="0"/>
                  <a:cs typeface="Helvetica" charset="0"/>
                </a:rPr>
                <a:t>10</a:t>
              </a:r>
              <a:r>
                <a:rPr lang="fi-FI" sz="2000" spc="-261" dirty="0">
                  <a:latin typeface="Helvetica" charset="0"/>
                  <a:ea typeface="Helvetica" charset="0"/>
                  <a:cs typeface="Helvetica" charset="0"/>
                </a:rPr>
                <a:t> V</a:t>
              </a:r>
            </a:p>
            <a:p>
              <a:pPr marL="10860" algn="ctr"/>
              <a:endParaRPr lang="en-US" sz="2000" spc="-26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0000" y="1728000"/>
            <a:ext cx="1580441" cy="2312439"/>
            <a:chOff x="950617" y="1601351"/>
            <a:chExt cx="1580441" cy="2312439"/>
          </a:xfrm>
        </p:grpSpPr>
        <p:sp>
          <p:nvSpPr>
            <p:cNvPr id="8" name="object 8"/>
            <p:cNvSpPr/>
            <p:nvPr/>
          </p:nvSpPr>
          <p:spPr>
            <a:xfrm>
              <a:off x="1146095" y="2843708"/>
              <a:ext cx="1189154" cy="9198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9" name="object 9"/>
            <p:cNvSpPr/>
            <p:nvPr/>
          </p:nvSpPr>
          <p:spPr>
            <a:xfrm>
              <a:off x="2100465" y="2502359"/>
              <a:ext cx="430593" cy="801457"/>
            </a:xfrm>
            <a:custGeom>
              <a:avLst/>
              <a:gdLst/>
              <a:ahLst/>
              <a:cxnLst/>
              <a:rect l="l" t="t" r="r" b="b"/>
              <a:pathLst>
                <a:path w="503555" h="937260">
                  <a:moveTo>
                    <a:pt x="274567" y="937071"/>
                  </a:moveTo>
                  <a:lnTo>
                    <a:pt x="503167" y="937071"/>
                  </a:lnTo>
                  <a:lnTo>
                    <a:pt x="503167" y="120872"/>
                  </a:lnTo>
                  <a:lnTo>
                    <a:pt x="0" y="120872"/>
                  </a:lnTo>
                  <a:lnTo>
                    <a:pt x="0" y="0"/>
                  </a:lnTo>
                </a:path>
              </a:pathLst>
            </a:custGeom>
            <a:ln w="57149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0" name="object 10"/>
            <p:cNvSpPr/>
            <p:nvPr/>
          </p:nvSpPr>
          <p:spPr>
            <a:xfrm>
              <a:off x="950617" y="2502359"/>
              <a:ext cx="491952" cy="801457"/>
            </a:xfrm>
            <a:custGeom>
              <a:avLst/>
              <a:gdLst/>
              <a:ahLst/>
              <a:cxnLst/>
              <a:rect l="l" t="t" r="r" b="b"/>
              <a:pathLst>
                <a:path w="575310" h="937260">
                  <a:moveTo>
                    <a:pt x="228599" y="937071"/>
                  </a:moveTo>
                  <a:lnTo>
                    <a:pt x="0" y="937071"/>
                  </a:lnTo>
                  <a:lnTo>
                    <a:pt x="0" y="120872"/>
                  </a:lnTo>
                  <a:lnTo>
                    <a:pt x="575247" y="120872"/>
                  </a:lnTo>
                  <a:lnTo>
                    <a:pt x="575247" y="0"/>
                  </a:lnTo>
                </a:path>
              </a:pathLst>
            </a:custGeom>
            <a:ln w="57149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601199" y="3676930"/>
              <a:ext cx="275840" cy="2368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860"/>
              <a:r>
                <a:rPr sz="1539" spc="-209" dirty="0">
                  <a:latin typeface="American Typewriter"/>
                  <a:cs typeface="American Typewriter"/>
                </a:rPr>
                <a:t>1</a:t>
              </a:r>
              <a:r>
                <a:rPr sz="1539" spc="-38" dirty="0">
                  <a:latin typeface="American Typewriter"/>
                  <a:cs typeface="American Typewriter"/>
                </a:rPr>
                <a:t> </a:t>
              </a:r>
              <a:r>
                <a:rPr sz="1539" spc="-261" dirty="0">
                  <a:latin typeface="American Typewriter"/>
                  <a:cs typeface="American Typewriter"/>
                </a:rPr>
                <a:t>V</a:t>
              </a:r>
              <a:endParaRPr sz="1539">
                <a:latin typeface="American Typewriter"/>
                <a:cs typeface="American Typewriter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480133" y="1635842"/>
              <a:ext cx="0" cy="1267345"/>
            </a:xfrm>
            <a:custGeom>
              <a:avLst/>
              <a:gdLst/>
              <a:ahLst/>
              <a:cxnLst/>
              <a:rect l="l" t="t" r="r" b="b"/>
              <a:pathLst>
                <a:path h="1482089">
                  <a:moveTo>
                    <a:pt x="0" y="0"/>
                  </a:moveTo>
                  <a:lnTo>
                    <a:pt x="0" y="1481878"/>
                  </a:lnTo>
                </a:path>
              </a:pathLst>
            </a:custGeom>
            <a:ln w="5714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52100" y="2374757"/>
              <a:ext cx="0" cy="528332"/>
            </a:xfrm>
            <a:custGeom>
              <a:avLst/>
              <a:gdLst/>
              <a:ahLst/>
              <a:cxnLst/>
              <a:rect l="l" t="t" r="r" b="b"/>
              <a:pathLst>
                <a:path h="617855">
                  <a:moveTo>
                    <a:pt x="0" y="0"/>
                  </a:moveTo>
                  <a:lnTo>
                    <a:pt x="0" y="617755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100" y="1655162"/>
              <a:ext cx="0" cy="528332"/>
            </a:xfrm>
            <a:custGeom>
              <a:avLst/>
              <a:gdLst/>
              <a:ahLst/>
              <a:cxnLst/>
              <a:rect l="l" t="t" r="r" b="b"/>
              <a:pathLst>
                <a:path h="617855">
                  <a:moveTo>
                    <a:pt x="0" y="0"/>
                  </a:moveTo>
                  <a:lnTo>
                    <a:pt x="0" y="617755"/>
                  </a:lnTo>
                </a:path>
              </a:pathLst>
            </a:custGeom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95152" y="1856741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955827" y="1800032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25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38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95152" y="2452753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955827" y="2396043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25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38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5152" y="2055413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955827" y="1998702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25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38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495152" y="2651423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955827" y="2594713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38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51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495152" y="2850093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55827" y="2793383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38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51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95152" y="1658072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955827" y="1601351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311"/>
                  </a:lnTo>
                  <a:lnTo>
                    <a:pt x="0" y="15938"/>
                  </a:lnTo>
                  <a:lnTo>
                    <a:pt x="2311" y="24688"/>
                  </a:lnTo>
                  <a:lnTo>
                    <a:pt x="73685" y="66332"/>
                  </a:lnTo>
                  <a:lnTo>
                    <a:pt x="2311" y="107975"/>
                  </a:lnTo>
                  <a:lnTo>
                    <a:pt x="0" y="116712"/>
                  </a:lnTo>
                  <a:lnTo>
                    <a:pt x="7950" y="130352"/>
                  </a:lnTo>
                  <a:lnTo>
                    <a:pt x="16700" y="132651"/>
                  </a:lnTo>
                  <a:lnTo>
                    <a:pt x="130403" y="6633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495152" y="2254082"/>
              <a:ext cx="548423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0" y="0"/>
                  </a:moveTo>
                  <a:lnTo>
                    <a:pt x="640775" y="0"/>
                  </a:lnTo>
                </a:path>
              </a:pathLst>
            </a:custGeom>
            <a:ln w="2857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0" name="object 30"/>
            <p:cNvSpPr/>
            <p:nvPr/>
          </p:nvSpPr>
          <p:spPr>
            <a:xfrm>
              <a:off x="1955827" y="2197373"/>
              <a:ext cx="111857" cy="113486"/>
            </a:xfrm>
            <a:custGeom>
              <a:avLst/>
              <a:gdLst/>
              <a:ahLst/>
              <a:cxnLst/>
              <a:rect l="l" t="t" r="r" b="b"/>
              <a:pathLst>
                <a:path w="130810" h="132714">
                  <a:moveTo>
                    <a:pt x="16700" y="0"/>
                  </a:moveTo>
                  <a:lnTo>
                    <a:pt x="7950" y="2298"/>
                  </a:lnTo>
                  <a:lnTo>
                    <a:pt x="0" y="15925"/>
                  </a:lnTo>
                  <a:lnTo>
                    <a:pt x="2311" y="24676"/>
                  </a:lnTo>
                  <a:lnTo>
                    <a:pt x="73685" y="66319"/>
                  </a:lnTo>
                  <a:lnTo>
                    <a:pt x="2311" y="107962"/>
                  </a:lnTo>
                  <a:lnTo>
                    <a:pt x="0" y="116712"/>
                  </a:lnTo>
                  <a:lnTo>
                    <a:pt x="7950" y="130340"/>
                  </a:lnTo>
                  <a:lnTo>
                    <a:pt x="16700" y="132638"/>
                  </a:lnTo>
                  <a:lnTo>
                    <a:pt x="130403" y="6631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B92C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1" name="object 31"/>
            <p:cNvSpPr/>
            <p:nvPr/>
          </p:nvSpPr>
          <p:spPr>
            <a:xfrm>
              <a:off x="1496581" y="2190037"/>
              <a:ext cx="124888" cy="123259"/>
            </a:xfrm>
            <a:custGeom>
              <a:avLst/>
              <a:gdLst/>
              <a:ahLst/>
              <a:cxnLst/>
              <a:rect l="l" t="t" r="r" b="b"/>
              <a:pathLst>
                <a:path w="146050" h="144144">
                  <a:moveTo>
                    <a:pt x="71808" y="0"/>
                  </a:moveTo>
                  <a:lnTo>
                    <a:pt x="31593" y="12603"/>
                  </a:lnTo>
                  <a:lnTo>
                    <a:pt x="5578" y="44181"/>
                  </a:lnTo>
                  <a:lnTo>
                    <a:pt x="0" y="74901"/>
                  </a:lnTo>
                  <a:lnTo>
                    <a:pt x="1966" y="88905"/>
                  </a:lnTo>
                  <a:lnTo>
                    <a:pt x="22568" y="123863"/>
                  </a:lnTo>
                  <a:lnTo>
                    <a:pt x="60047" y="142593"/>
                  </a:lnTo>
                  <a:lnTo>
                    <a:pt x="75140" y="143974"/>
                  </a:lnTo>
                  <a:lnTo>
                    <a:pt x="89399" y="142119"/>
                  </a:lnTo>
                  <a:lnTo>
                    <a:pt x="125030" y="121915"/>
                  </a:lnTo>
                  <a:lnTo>
                    <a:pt x="144149" y="85070"/>
                  </a:lnTo>
                  <a:lnTo>
                    <a:pt x="145565" y="70274"/>
                  </a:lnTo>
                  <a:lnTo>
                    <a:pt x="143793" y="56066"/>
                  </a:lnTo>
                  <a:lnTo>
                    <a:pt x="123555" y="20522"/>
                  </a:lnTo>
                  <a:lnTo>
                    <a:pt x="86589" y="1419"/>
                  </a:lnTo>
                  <a:lnTo>
                    <a:pt x="71808" y="0"/>
                  </a:lnTo>
                  <a:close/>
                </a:path>
              </a:pathLst>
            </a:custGeom>
            <a:solidFill>
              <a:srgbClr val="6095C9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2" name="object 32"/>
            <p:cNvSpPr/>
            <p:nvPr/>
          </p:nvSpPr>
          <p:spPr>
            <a:xfrm>
              <a:off x="1496531" y="2190037"/>
              <a:ext cx="124888" cy="123259"/>
            </a:xfrm>
            <a:custGeom>
              <a:avLst/>
              <a:gdLst/>
              <a:ahLst/>
              <a:cxnLst/>
              <a:rect l="l" t="t" r="r" b="b"/>
              <a:pathLst>
                <a:path w="146050" h="144144">
                  <a:moveTo>
                    <a:pt x="0" y="72003"/>
                  </a:moveTo>
                  <a:lnTo>
                    <a:pt x="12250" y="32015"/>
                  </a:lnTo>
                  <a:lnTo>
                    <a:pt x="43854" y="5915"/>
                  </a:lnTo>
                  <a:lnTo>
                    <a:pt x="71864" y="0"/>
                  </a:lnTo>
                  <a:lnTo>
                    <a:pt x="86644" y="1419"/>
                  </a:lnTo>
                  <a:lnTo>
                    <a:pt x="123607" y="20522"/>
                  </a:lnTo>
                  <a:lnTo>
                    <a:pt x="143844" y="56069"/>
                  </a:lnTo>
                  <a:lnTo>
                    <a:pt x="145615" y="70279"/>
                  </a:lnTo>
                  <a:lnTo>
                    <a:pt x="144199" y="85073"/>
                  </a:lnTo>
                  <a:lnTo>
                    <a:pt x="125079" y="121916"/>
                  </a:lnTo>
                  <a:lnTo>
                    <a:pt x="89447" y="142122"/>
                  </a:lnTo>
                  <a:lnTo>
                    <a:pt x="75189" y="143976"/>
                  </a:lnTo>
                  <a:lnTo>
                    <a:pt x="60094" y="142594"/>
                  </a:lnTo>
                  <a:lnTo>
                    <a:pt x="22617" y="123860"/>
                  </a:lnTo>
                  <a:lnTo>
                    <a:pt x="2022" y="88898"/>
                  </a:lnTo>
                  <a:lnTo>
                    <a:pt x="0" y="72003"/>
                  </a:lnTo>
                  <a:close/>
                </a:path>
              </a:pathLst>
            </a:custGeom>
            <a:ln w="25399">
              <a:solidFill>
                <a:srgbClr val="47719C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067514" y="1713468"/>
              <a:ext cx="191676" cy="4210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860"/>
              <a:r>
                <a:rPr sz="2736" spc="-517" dirty="0">
                  <a:latin typeface="American Typewriter"/>
                  <a:cs typeface="American Typewriter"/>
                </a:rPr>
                <a:t>E</a:t>
              </a:r>
              <a:endParaRPr sz="2736">
                <a:latin typeface="American Typewriter"/>
                <a:cs typeface="American Typewriter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571999" y="1692000"/>
            <a:ext cx="4492517" cy="2494390"/>
            <a:chOff x="4571999" y="1692000"/>
            <a:chExt cx="4492517" cy="2494390"/>
          </a:xfrm>
        </p:grpSpPr>
        <p:sp>
          <p:nvSpPr>
            <p:cNvPr id="39" name="object 39"/>
            <p:cNvSpPr>
              <a:spLocks noChangeAspect="1"/>
            </p:cNvSpPr>
            <p:nvPr/>
          </p:nvSpPr>
          <p:spPr>
            <a:xfrm>
              <a:off x="6876000" y="1692000"/>
              <a:ext cx="1027627" cy="1008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571999" y="2160000"/>
              <a:ext cx="4492517" cy="2026390"/>
              <a:chOff x="3804142" y="1198472"/>
              <a:chExt cx="4492517" cy="2026390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4426880" y="1602643"/>
                <a:ext cx="3157970" cy="142108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35" name="object 35"/>
              <p:cNvSpPr txBox="1"/>
              <p:nvPr/>
            </p:nvSpPr>
            <p:spPr>
              <a:xfrm>
                <a:off x="3804142" y="1198472"/>
                <a:ext cx="4032000" cy="6155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0860">
                  <a:lnSpc>
                    <a:spcPts val="1633"/>
                  </a:lnSpc>
                </a:pPr>
                <a:r>
                  <a:rPr sz="1368" b="1" i="1" spc="-17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Fi</a:t>
                </a:r>
                <a:r>
                  <a:rPr lang="en-US" sz="1368" b="1" i="1" spc="-17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a</a:t>
                </a:r>
                <a:r>
                  <a:rPr sz="1368" b="1" i="1" spc="3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m</a:t>
                </a:r>
                <a:r>
                  <a:rPr sz="1368" b="1" i="1" spc="6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</a:t>
                </a: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n</a:t>
                </a:r>
                <a:r>
                  <a:rPr sz="1368" b="1" i="1" spc="9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t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o</a:t>
                </a:r>
                <a:endParaRPr sz="1368" dirty="0">
                  <a:latin typeface="Times" charset="0"/>
                  <a:ea typeface="Times" charset="0"/>
                  <a:cs typeface="Times" charset="0"/>
                </a:endParaRPr>
              </a:p>
              <a:p>
                <a:pPr marL="10860">
                  <a:lnSpc>
                    <a:spcPts val="1633"/>
                  </a:lnSpc>
                  <a:tabLst>
                    <a:tab pos="1716387" algn="l"/>
                    <a:tab pos="3532683" algn="l"/>
                  </a:tabLst>
                </a:pP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in</a:t>
                </a:r>
                <a:r>
                  <a:rPr sz="1368" b="1" i="1" spc="-5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c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a</a:t>
                </a: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n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d</a:t>
                </a:r>
                <a:r>
                  <a:rPr sz="1368" b="1" i="1" spc="6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</a:t>
                </a:r>
                <a:r>
                  <a:rPr sz="1368" b="1" i="1" spc="-26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sc</a:t>
                </a:r>
                <a:r>
                  <a:rPr sz="1368" b="1" i="1" spc="6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</a:t>
                </a: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n</a:t>
                </a:r>
                <a:r>
                  <a:rPr sz="1368" b="1" i="1" spc="9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t</a:t>
                </a:r>
                <a:r>
                  <a:rPr sz="1368" b="1" i="1" spc="60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	</a:t>
                </a:r>
                <a:r>
                  <a:rPr lang="en-US" sz="2052" b="1" i="1" spc="38" baseline="-3472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C</a:t>
                </a:r>
                <a:r>
                  <a:rPr sz="2052" b="1" i="1" spc="38" baseline="-3472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ato</a:t>
                </a:r>
                <a:r>
                  <a:rPr sz="2052" b="1" i="1" spc="44" baseline="-3472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d</a:t>
                </a:r>
                <a:r>
                  <a:rPr sz="2052" b="1" i="1" spc="51" baseline="-3472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o</a:t>
                </a:r>
                <a:r>
                  <a:rPr sz="2052" b="1" i="1" baseline="-3472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	</a:t>
                </a:r>
                <a:r>
                  <a:rPr lang="en-US" sz="2052" b="1" i="1" spc="-13" baseline="-5208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A</a:t>
                </a:r>
                <a:r>
                  <a:rPr sz="2052" b="1" i="1" spc="-13" baseline="-5208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n</a:t>
                </a:r>
                <a:r>
                  <a:rPr sz="2052" b="1" i="1" spc="51" baseline="-5208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odo</a:t>
                </a:r>
                <a:endParaRPr sz="2052" baseline="-5208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36" name="object 36"/>
              <p:cNvSpPr txBox="1"/>
              <p:nvPr/>
            </p:nvSpPr>
            <p:spPr>
              <a:xfrm>
                <a:off x="7635294" y="1949279"/>
                <a:ext cx="661365" cy="41036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0860" marR="4344">
                  <a:lnSpc>
                    <a:spcPts val="1625"/>
                  </a:lnSpc>
                </a:pPr>
                <a:r>
                  <a:rPr sz="1368" b="1" i="1" spc="-1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Came</a:t>
                </a:r>
                <a:r>
                  <a:rPr sz="1368" b="1" i="1" spc="-56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r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a</a:t>
                </a:r>
                <a:r>
                  <a:rPr sz="1368" b="1" i="1" spc="26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 a</a:t>
                </a:r>
                <a:r>
                  <a:rPr sz="1368" b="1" i="1" spc="-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vuo</a:t>
                </a:r>
                <a:r>
                  <a:rPr sz="1368" b="1" i="1" spc="13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t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o</a:t>
                </a:r>
                <a:endParaRPr sz="1368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37" name="object 37"/>
              <p:cNvSpPr txBox="1"/>
              <p:nvPr/>
            </p:nvSpPr>
            <p:spPr>
              <a:xfrm>
                <a:off x="6344926" y="2969465"/>
                <a:ext cx="1295038" cy="21050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0860"/>
                <a:r>
                  <a:rPr sz="1368" b="1" i="1" spc="-128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Fa</a:t>
                </a:r>
                <a:r>
                  <a:rPr sz="1368" b="1" i="1" spc="-26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sc</a:t>
                </a:r>
                <a:r>
                  <a:rPr sz="1368" b="1" i="1" spc="-47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i</a:t>
                </a:r>
                <a:r>
                  <a:rPr sz="1368" b="1" i="1" spc="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o</a:t>
                </a:r>
                <a:r>
                  <a:rPr sz="1368" b="1" i="1" spc="-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sz="1368" b="1" i="1" spc="-9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di</a:t>
                </a:r>
                <a:r>
                  <a:rPr sz="1368" b="1" i="1" spc="-34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sz="1368" b="1" i="1" spc="9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</a:t>
                </a:r>
                <a:r>
                  <a:rPr sz="1368" b="1" i="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l</a:t>
                </a:r>
                <a:r>
                  <a:rPr sz="1368" b="1" i="1" spc="2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e</a:t>
                </a:r>
                <a:r>
                  <a:rPr lang="en-US" sz="1368" b="1" i="1" spc="2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tt</a:t>
                </a:r>
                <a:r>
                  <a:rPr sz="1368" b="1" i="1" spc="21" dirty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roni</a:t>
                </a:r>
                <a:endParaRPr sz="1368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40" name="object 40"/>
              <p:cNvSpPr txBox="1"/>
              <p:nvPr/>
            </p:nvSpPr>
            <p:spPr>
              <a:xfrm>
                <a:off x="5254216" y="2988002"/>
                <a:ext cx="573400" cy="2368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0860"/>
                <a:r>
                  <a:rPr sz="1539" spc="-209" dirty="0">
                    <a:latin typeface="American Typewriter"/>
                    <a:cs typeface="American Typewriter"/>
                  </a:rPr>
                  <a:t>1000</a:t>
                </a:r>
                <a:r>
                  <a:rPr sz="1539" spc="-38" dirty="0">
                    <a:latin typeface="American Typewriter"/>
                    <a:cs typeface="American Typewriter"/>
                  </a:rPr>
                  <a:t> </a:t>
                </a:r>
                <a:r>
                  <a:rPr sz="1539" spc="-261" dirty="0">
                    <a:latin typeface="American Typewriter"/>
                    <a:cs typeface="American Typewriter"/>
                  </a:rPr>
                  <a:t>V</a:t>
                </a:r>
                <a:endParaRPr sz="1539">
                  <a:latin typeface="American Typewriter"/>
                  <a:cs typeface="American Typewriter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7FACA6-4A50-D97A-1B42-21718011A652}"/>
              </a:ext>
            </a:extLst>
          </p:cNvPr>
          <p:cNvGrpSpPr/>
          <p:nvPr/>
        </p:nvGrpSpPr>
        <p:grpSpPr>
          <a:xfrm>
            <a:off x="2376000" y="4716000"/>
            <a:ext cx="3096000" cy="1835999"/>
            <a:chOff x="3635998" y="4644000"/>
            <a:chExt cx="3096000" cy="1835999"/>
          </a:xfrm>
        </p:grpSpPr>
        <p:sp>
          <p:nvSpPr>
            <p:cNvPr id="3" name="object 3"/>
            <p:cNvSpPr>
              <a:spLocks noChangeAspect="1"/>
            </p:cNvSpPr>
            <p:nvPr/>
          </p:nvSpPr>
          <p:spPr>
            <a:xfrm>
              <a:off x="3636000" y="4967999"/>
              <a:ext cx="3082662" cy="1512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3635998" y="4644000"/>
              <a:ext cx="3096000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860" algn="ctr"/>
              <a:r>
                <a:rPr lang="is-IS" sz="2000" dirty="0">
                  <a:latin typeface="Helvetica" charset="0"/>
                  <a:ea typeface="Helvetica" charset="0"/>
                  <a:cs typeface="Helvetica" charset="0"/>
                </a:rPr>
                <a:t>10</a:t>
              </a:r>
              <a:r>
                <a:rPr lang="is-IS" sz="2000" baseline="30000" dirty="0">
                  <a:latin typeface="Helvetica" charset="0"/>
                  <a:ea typeface="Helvetica" charset="0"/>
                  <a:cs typeface="Helvetica" charset="0"/>
                </a:rPr>
                <a:t>5</a:t>
              </a:r>
              <a:r>
                <a:rPr lang="is-IS" sz="2000" dirty="0">
                  <a:latin typeface="Helvetica" charset="0"/>
                  <a:ea typeface="Helvetica" charset="0"/>
                  <a:cs typeface="Helvetica" charset="0"/>
                </a:rPr>
                <a:t> V</a:t>
              </a:r>
            </a:p>
          </p:txBody>
        </p:sp>
      </p:grpSp>
      <p:sp>
        <p:nvSpPr>
          <p:cNvPr id="45" name="object 6"/>
          <p:cNvSpPr txBox="1">
            <a:spLocks/>
          </p:cNvSpPr>
          <p:nvPr/>
        </p:nvSpPr>
        <p:spPr>
          <a:xfrm>
            <a:off x="0" y="180000"/>
            <a:ext cx="9144000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</a:p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Campo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elettrico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0000" y="1260000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cariche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vengono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accelerate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attraverso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l’utilizzo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campi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elettrici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B60C92-35DA-E320-8905-456CA7FA9AB8}"/>
              </a:ext>
            </a:extLst>
          </p:cNvPr>
          <p:cNvGrpSpPr/>
          <p:nvPr/>
        </p:nvGrpSpPr>
        <p:grpSpPr>
          <a:xfrm>
            <a:off x="288000" y="4464000"/>
            <a:ext cx="2052000" cy="2090007"/>
            <a:chOff x="7092000" y="4353993"/>
            <a:chExt cx="2052000" cy="2090007"/>
          </a:xfrm>
        </p:grpSpPr>
        <p:sp>
          <p:nvSpPr>
            <p:cNvPr id="7" name="object 7"/>
            <p:cNvSpPr>
              <a:spLocks noChangeAspect="1"/>
            </p:cNvSpPr>
            <p:nvPr/>
          </p:nvSpPr>
          <p:spPr>
            <a:xfrm>
              <a:off x="7236000" y="5112000"/>
              <a:ext cx="1440634" cy="1332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7092000" y="4353993"/>
              <a:ext cx="2052000" cy="540000"/>
              <a:chOff x="3636000" y="3888000"/>
              <a:chExt cx="2052000" cy="540000"/>
            </a:xfrm>
          </p:grpSpPr>
          <p:sp>
            <p:nvSpPr>
              <p:cNvPr id="42" name="object 42"/>
              <p:cNvSpPr>
                <a:spLocks noChangeAspect="1"/>
              </p:cNvSpPr>
              <p:nvPr/>
            </p:nvSpPr>
            <p:spPr>
              <a:xfrm>
                <a:off x="3636000" y="3888000"/>
                <a:ext cx="1087265" cy="54000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52" name="object 43"/>
              <p:cNvSpPr txBox="1"/>
              <p:nvPr/>
            </p:nvSpPr>
            <p:spPr>
              <a:xfrm>
                <a:off x="4608000" y="3996000"/>
                <a:ext cx="1080000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0860" algn="ctr"/>
                <a:r>
                  <a:rPr lang="is-IS" sz="2000" dirty="0">
                    <a:latin typeface="Helvetica" charset="0"/>
                    <a:ea typeface="Helvetica" charset="0"/>
                    <a:cs typeface="Helvetica" charset="0"/>
                  </a:rPr>
                  <a:t>220 V</a:t>
                </a: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2592000" y="2052000"/>
            <a:ext cx="1503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Guadagno</a:t>
            </a:r>
            <a:endParaRPr lang="en-GB" sz="22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GB" sz="2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di </a:t>
            </a:r>
            <a:r>
              <a:rPr lang="en-GB" sz="22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energia</a:t>
            </a:r>
            <a:endParaRPr lang="en-GB" sz="22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GB" sz="2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∝ </a:t>
            </a:r>
            <a:r>
              <a:rPr lang="en-GB" sz="22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ddp</a:t>
            </a:r>
            <a:r>
              <a:rPr lang="en-GB" sz="2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[V]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lto a velocità luce"/>
          <p:cNvPicPr>
            <a:picLocks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cavità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radiofrequenza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000" y="900000"/>
            <a:ext cx="81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Al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posto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un campo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elettrico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statico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applica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un campo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oscillante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Wideroe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, 1927) con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frequenza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opportuna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tale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fase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cambi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durante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tempo di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volo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fra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due gap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successivi</a:t>
            </a:r>
            <a:endParaRPr lang="en-GB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6868" name="Picture 4" descr="https://upload.wikimedia.org/wikipedia/commons/thumb/a/a5/Wideroe_linac_en.svg/310px-Wideroe_linac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1728000"/>
            <a:ext cx="3204922" cy="20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000" y="1872000"/>
            <a:ext cx="442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struttura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accelerante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consiste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cavità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risonante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in cui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viene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accumulata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l’energia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campi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elettrici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RF</a:t>
            </a:r>
          </a:p>
          <a:p>
            <a:pPr algn="just"/>
            <a:endParaRPr lang="en-GB" sz="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struttura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deve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essere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tale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campo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elettrico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oscillante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sia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sincronizzato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il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fascio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endParaRPr lang="en-GB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0000" y="3960000"/>
            <a:ext cx="8675999" cy="2664000"/>
            <a:chOff x="360000" y="3960000"/>
            <a:chExt cx="8675999" cy="2664000"/>
          </a:xfrm>
        </p:grpSpPr>
        <p:pic>
          <p:nvPicPr>
            <p:cNvPr id="7" name="Picture 2" descr="https://slideplayer.it/slide/13325620/80/images/7/Le+cavit%C3%A0+a+radiofrequenz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8" t="44293" r="5143" b="16338"/>
            <a:stretch/>
          </p:blipFill>
          <p:spPr bwMode="auto">
            <a:xfrm>
              <a:off x="360000" y="3960000"/>
              <a:ext cx="5228100" cy="26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000" y="4320000"/>
              <a:ext cx="3311999" cy="20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/>
                <a:t>Le </a:t>
              </a:r>
              <a:r>
                <a:rPr lang="en-GB" dirty="0" err="1"/>
                <a:t>particelle</a:t>
              </a:r>
              <a:r>
                <a:rPr lang="en-GB" dirty="0"/>
                <a:t> con </a:t>
              </a:r>
              <a:r>
                <a:rPr lang="en-GB" dirty="0" err="1"/>
                <a:t>carica</a:t>
              </a:r>
              <a:r>
                <a:rPr lang="en-GB" dirty="0"/>
                <a:t> </a:t>
              </a:r>
              <a:r>
                <a:rPr lang="en-GB" dirty="0" err="1"/>
                <a:t>elettrica</a:t>
              </a:r>
              <a:r>
                <a:rPr lang="en-GB" dirty="0"/>
                <a:t> </a:t>
              </a:r>
              <a:r>
                <a:rPr lang="en-GB" dirty="0" err="1"/>
                <a:t>vicino</a:t>
              </a:r>
              <a:r>
                <a:rPr lang="en-GB" dirty="0"/>
                <a:t> </a:t>
              </a:r>
              <a:r>
                <a:rPr lang="en-GB" dirty="0" err="1"/>
                <a:t>alla</a:t>
              </a:r>
              <a:r>
                <a:rPr lang="en-GB" dirty="0"/>
                <a:t> </a:t>
              </a:r>
              <a:r>
                <a:rPr lang="en-GB" dirty="0" err="1"/>
                <a:t>cresta</a:t>
              </a:r>
              <a:r>
                <a:rPr lang="en-GB" dirty="0"/>
                <a:t> </a:t>
              </a:r>
              <a:r>
                <a:rPr lang="en-GB" dirty="0" err="1"/>
                <a:t>dell’onda</a:t>
              </a:r>
              <a:r>
                <a:rPr lang="en-GB" dirty="0"/>
                <a:t> EM </a:t>
              </a:r>
              <a:r>
                <a:rPr lang="en-GB" dirty="0" err="1"/>
                <a:t>ricevono</a:t>
              </a:r>
              <a:r>
                <a:rPr lang="en-GB" dirty="0"/>
                <a:t> </a:t>
              </a:r>
              <a:r>
                <a:rPr lang="en-GB" dirty="0" err="1"/>
                <a:t>una</a:t>
              </a:r>
              <a:r>
                <a:rPr lang="en-GB" dirty="0"/>
                <a:t> </a:t>
              </a:r>
              <a:r>
                <a:rPr lang="en-GB" dirty="0" err="1"/>
                <a:t>grossa</a:t>
              </a:r>
              <a:r>
                <a:rPr lang="en-GB" dirty="0"/>
                <a:t> </a:t>
              </a:r>
              <a:r>
                <a:rPr lang="en-GB" dirty="0" err="1"/>
                <a:t>spinta</a:t>
              </a:r>
              <a:r>
                <a:rPr lang="en-GB" dirty="0"/>
                <a:t> in </a:t>
              </a:r>
              <a:r>
                <a:rPr lang="en-GB" dirty="0" err="1"/>
                <a:t>avanti</a:t>
              </a:r>
              <a:r>
                <a:rPr lang="en-GB" dirty="0"/>
                <a:t>, le </a:t>
              </a:r>
              <a:r>
                <a:rPr lang="en-GB" dirty="0" err="1"/>
                <a:t>particelle</a:t>
              </a:r>
              <a:r>
                <a:rPr lang="en-GB" dirty="0"/>
                <a:t> verso </a:t>
              </a:r>
              <a:r>
                <a:rPr lang="en-GB" dirty="0" err="1"/>
                <a:t>il</a:t>
              </a:r>
              <a:r>
                <a:rPr lang="en-GB" dirty="0"/>
                <a:t> </a:t>
              </a:r>
              <a:r>
                <a:rPr lang="en-GB" dirty="0" err="1"/>
                <a:t>centro</a:t>
              </a:r>
              <a:r>
                <a:rPr lang="en-GB" dirty="0"/>
                <a:t> </a:t>
              </a:r>
              <a:r>
                <a:rPr lang="en-GB" dirty="0" err="1"/>
                <a:t>ricevono</a:t>
              </a:r>
              <a:r>
                <a:rPr lang="en-GB" dirty="0"/>
                <a:t> </a:t>
              </a:r>
              <a:r>
                <a:rPr lang="en-GB" dirty="0" err="1"/>
                <a:t>una</a:t>
              </a:r>
              <a:r>
                <a:rPr lang="en-GB" dirty="0"/>
                <a:t> </a:t>
              </a:r>
              <a:r>
                <a:rPr lang="en-GB" dirty="0" err="1"/>
                <a:t>spinta</a:t>
              </a:r>
              <a:r>
                <a:rPr lang="en-GB" dirty="0"/>
                <a:t> </a:t>
              </a:r>
              <a:r>
                <a:rPr lang="en-GB" dirty="0" err="1"/>
                <a:t>minore</a:t>
              </a:r>
              <a:r>
                <a:rPr lang="en-GB" dirty="0"/>
                <a:t>, </a:t>
              </a:r>
              <a:r>
                <a:rPr lang="en-GB" dirty="0" err="1"/>
                <a:t>il</a:t>
              </a:r>
              <a:r>
                <a:rPr lang="en-GB" dirty="0"/>
                <a:t> </a:t>
              </a:r>
              <a:r>
                <a:rPr lang="en-GB" dirty="0" err="1"/>
                <a:t>risultato</a:t>
              </a:r>
              <a:r>
                <a:rPr lang="en-GB" dirty="0"/>
                <a:t> </a:t>
              </a:r>
              <a:r>
                <a:rPr lang="en-GB" dirty="0" err="1"/>
                <a:t>è</a:t>
              </a:r>
              <a:r>
                <a:rPr lang="en-GB" dirty="0"/>
                <a:t> </a:t>
              </a:r>
              <a:r>
                <a:rPr lang="en-GB" dirty="0" err="1"/>
                <a:t>che</a:t>
              </a:r>
              <a:r>
                <a:rPr lang="en-GB" dirty="0"/>
                <a:t> </a:t>
              </a:r>
              <a:r>
                <a:rPr lang="en-GB" dirty="0" err="1"/>
                <a:t>tutte</a:t>
              </a:r>
              <a:r>
                <a:rPr lang="en-GB" dirty="0"/>
                <a:t> le </a:t>
              </a:r>
              <a:r>
                <a:rPr lang="en-GB" dirty="0" err="1"/>
                <a:t>particelle</a:t>
              </a:r>
              <a:r>
                <a:rPr lang="en-GB" dirty="0"/>
                <a:t> </a:t>
              </a:r>
              <a:r>
                <a:rPr lang="en-GB" dirty="0" err="1"/>
                <a:t>si</a:t>
              </a:r>
              <a:r>
                <a:rPr lang="en-GB" dirty="0"/>
                <a:t> </a:t>
              </a:r>
              <a:r>
                <a:rPr lang="en-GB" dirty="0" err="1"/>
                <a:t>muovono</a:t>
              </a:r>
              <a:r>
                <a:rPr lang="en-GB" dirty="0"/>
                <a:t> </a:t>
              </a:r>
              <a:r>
                <a:rPr lang="en-GB" dirty="0" err="1"/>
                <a:t>insieme</a:t>
              </a:r>
              <a:r>
                <a:rPr lang="en-GB" dirty="0"/>
                <a:t> </a:t>
              </a:r>
              <a:r>
                <a:rPr lang="en-GB" dirty="0" err="1"/>
                <a:t>all’onda</a:t>
              </a:r>
              <a:endParaRPr lang="en-GB" dirty="0"/>
            </a:p>
          </p:txBody>
        </p:sp>
      </p:grpSp>
      <p:sp>
        <p:nvSpPr>
          <p:cNvPr id="11" name="Slide Number Placeholder 5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36870" name="Picture 6" descr="ulla cresta dell&amp;amp;#39;onda&amp;amp;quot; (prima parte). Il nuovo racconto di Giulio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0" t="-1" r="1575" b="2442"/>
          <a:stretch/>
        </p:blipFill>
        <p:spPr bwMode="auto">
          <a:xfrm>
            <a:off x="5832000" y="3888000"/>
            <a:ext cx="320040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11050" y="1440000"/>
            <a:ext cx="2031955" cy="696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31" name="Group 30"/>
          <p:cNvGrpSpPr/>
          <p:nvPr/>
        </p:nvGrpSpPr>
        <p:grpSpPr>
          <a:xfrm>
            <a:off x="5184000" y="3852000"/>
            <a:ext cx="2776149" cy="2322555"/>
            <a:chOff x="5267714" y="3109317"/>
            <a:chExt cx="2776149" cy="2322555"/>
          </a:xfrm>
        </p:grpSpPr>
        <p:sp>
          <p:nvSpPr>
            <p:cNvPr id="6" name="object 6"/>
            <p:cNvSpPr/>
            <p:nvPr/>
          </p:nvSpPr>
          <p:spPr>
            <a:xfrm>
              <a:off x="5267714" y="3116572"/>
              <a:ext cx="1495847" cy="1172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2" name="object 12"/>
            <p:cNvSpPr/>
            <p:nvPr/>
          </p:nvSpPr>
          <p:spPr>
            <a:xfrm>
              <a:off x="6857435" y="3109317"/>
              <a:ext cx="1186428" cy="11626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3" name="object 13"/>
            <p:cNvSpPr/>
            <p:nvPr/>
          </p:nvSpPr>
          <p:spPr>
            <a:xfrm>
              <a:off x="6991999" y="4352729"/>
              <a:ext cx="917289" cy="10505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4" name="object 14"/>
            <p:cNvSpPr/>
            <p:nvPr/>
          </p:nvSpPr>
          <p:spPr>
            <a:xfrm>
              <a:off x="5282679" y="4363855"/>
              <a:ext cx="1497215" cy="10680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00000" y="3852000"/>
            <a:ext cx="2696644" cy="2197177"/>
            <a:chOff x="1036974" y="3249964"/>
            <a:chExt cx="2696644" cy="2197177"/>
          </a:xfrm>
        </p:grpSpPr>
        <p:sp>
          <p:nvSpPr>
            <p:cNvPr id="7" name="object 7"/>
            <p:cNvSpPr/>
            <p:nvPr/>
          </p:nvSpPr>
          <p:spPr>
            <a:xfrm>
              <a:off x="1451855" y="3249964"/>
              <a:ext cx="1766181" cy="14400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5" name="object 15"/>
            <p:cNvSpPr/>
            <p:nvPr/>
          </p:nvSpPr>
          <p:spPr>
            <a:xfrm>
              <a:off x="2260512" y="4690029"/>
              <a:ext cx="1473106" cy="7506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36974" y="4690030"/>
              <a:ext cx="1134746" cy="7571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</p:grpSp>
      <p:sp>
        <p:nvSpPr>
          <p:cNvPr id="17" name="object 17"/>
          <p:cNvSpPr/>
          <p:nvPr/>
        </p:nvSpPr>
        <p:spPr>
          <a:xfrm>
            <a:off x="2197211" y="2147012"/>
            <a:ext cx="0" cy="280184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317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object 18"/>
          <p:cNvSpPr/>
          <p:nvPr/>
        </p:nvSpPr>
        <p:spPr>
          <a:xfrm>
            <a:off x="2124000" y="2312972"/>
            <a:ext cx="146608" cy="146608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55" y="0"/>
                </a:moveTo>
                <a:lnTo>
                  <a:pt x="9341" y="2476"/>
                </a:lnTo>
                <a:lnTo>
                  <a:pt x="4816" y="6140"/>
                </a:lnTo>
                <a:lnTo>
                  <a:pt x="0" y="16825"/>
                </a:lnTo>
                <a:lnTo>
                  <a:pt x="2483" y="28537"/>
                </a:lnTo>
                <a:lnTo>
                  <a:pt x="85617" y="171043"/>
                </a:lnTo>
                <a:lnTo>
                  <a:pt x="129722" y="95427"/>
                </a:lnTo>
                <a:lnTo>
                  <a:pt x="85617" y="95427"/>
                </a:lnTo>
                <a:lnTo>
                  <a:pt x="35388" y="9334"/>
                </a:lnTo>
                <a:lnTo>
                  <a:pt x="31744" y="4823"/>
                </a:lnTo>
                <a:lnTo>
                  <a:pt x="21055" y="0"/>
                </a:lnTo>
                <a:close/>
              </a:path>
              <a:path w="171450" h="171450">
                <a:moveTo>
                  <a:pt x="156490" y="347"/>
                </a:moveTo>
                <a:lnTo>
                  <a:pt x="144811" y="1408"/>
                </a:lnTo>
                <a:lnTo>
                  <a:pt x="135833" y="9334"/>
                </a:lnTo>
                <a:lnTo>
                  <a:pt x="85617" y="95427"/>
                </a:lnTo>
                <a:lnTo>
                  <a:pt x="129722" y="95427"/>
                </a:lnTo>
                <a:lnTo>
                  <a:pt x="168738" y="28537"/>
                </a:lnTo>
                <a:lnTo>
                  <a:pt x="170876" y="23122"/>
                </a:lnTo>
                <a:lnTo>
                  <a:pt x="169807" y="11452"/>
                </a:lnTo>
                <a:lnTo>
                  <a:pt x="161880" y="2476"/>
                </a:lnTo>
                <a:lnTo>
                  <a:pt x="156490" y="347"/>
                </a:lnTo>
                <a:close/>
              </a:path>
            </a:pathLst>
          </a:custGeom>
          <a:solidFill>
            <a:srgbClr val="5B92C7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object 19"/>
          <p:cNvSpPr/>
          <p:nvPr/>
        </p:nvSpPr>
        <p:spPr>
          <a:xfrm>
            <a:off x="6536115" y="2147012"/>
            <a:ext cx="0" cy="190048"/>
          </a:xfrm>
          <a:custGeom>
            <a:avLst/>
            <a:gdLst/>
            <a:ahLst/>
            <a:cxnLst/>
            <a:rect l="l" t="t" r="r" b="b"/>
            <a:pathLst>
              <a:path h="222250">
                <a:moveTo>
                  <a:pt x="0" y="0"/>
                </a:moveTo>
                <a:lnTo>
                  <a:pt x="0" y="221748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object 20"/>
          <p:cNvSpPr/>
          <p:nvPr/>
        </p:nvSpPr>
        <p:spPr>
          <a:xfrm>
            <a:off x="6462909" y="2222699"/>
            <a:ext cx="146608" cy="146608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1046" y="0"/>
                </a:moveTo>
                <a:lnTo>
                  <a:pt x="9334" y="2483"/>
                </a:lnTo>
                <a:lnTo>
                  <a:pt x="4823" y="6126"/>
                </a:lnTo>
                <a:lnTo>
                  <a:pt x="0" y="16811"/>
                </a:lnTo>
                <a:lnTo>
                  <a:pt x="2476" y="28530"/>
                </a:lnTo>
                <a:lnTo>
                  <a:pt x="85610" y="171037"/>
                </a:lnTo>
                <a:lnTo>
                  <a:pt x="129716" y="95421"/>
                </a:lnTo>
                <a:lnTo>
                  <a:pt x="85610" y="95421"/>
                </a:lnTo>
                <a:lnTo>
                  <a:pt x="35382" y="9328"/>
                </a:lnTo>
                <a:lnTo>
                  <a:pt x="31733" y="4818"/>
                </a:lnTo>
                <a:lnTo>
                  <a:pt x="21046" y="0"/>
                </a:lnTo>
                <a:close/>
              </a:path>
              <a:path w="171450" h="171450">
                <a:moveTo>
                  <a:pt x="156476" y="346"/>
                </a:moveTo>
                <a:lnTo>
                  <a:pt x="144799" y="1411"/>
                </a:lnTo>
                <a:lnTo>
                  <a:pt x="135826" y="9328"/>
                </a:lnTo>
                <a:lnTo>
                  <a:pt x="85610" y="95421"/>
                </a:lnTo>
                <a:lnTo>
                  <a:pt x="129716" y="95421"/>
                </a:lnTo>
                <a:lnTo>
                  <a:pt x="168732" y="28530"/>
                </a:lnTo>
                <a:lnTo>
                  <a:pt x="170866" y="23130"/>
                </a:lnTo>
                <a:lnTo>
                  <a:pt x="169805" y="11455"/>
                </a:lnTo>
                <a:lnTo>
                  <a:pt x="161887" y="2483"/>
                </a:lnTo>
                <a:lnTo>
                  <a:pt x="156476" y="346"/>
                </a:lnTo>
                <a:close/>
              </a:path>
            </a:pathLst>
          </a:custGeom>
          <a:solidFill>
            <a:srgbClr val="5B92C7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5" name="object 25"/>
          <p:cNvSpPr/>
          <p:nvPr/>
        </p:nvSpPr>
        <p:spPr>
          <a:xfrm>
            <a:off x="2197212" y="2147012"/>
            <a:ext cx="2198035" cy="0"/>
          </a:xfrm>
          <a:custGeom>
            <a:avLst/>
            <a:gdLst/>
            <a:ahLst/>
            <a:cxnLst/>
            <a:rect l="l" t="t" r="r" b="b"/>
            <a:pathLst>
              <a:path w="2570479">
                <a:moveTo>
                  <a:pt x="0" y="0"/>
                </a:moveTo>
                <a:lnTo>
                  <a:pt x="2570028" y="1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6" name="object 26"/>
          <p:cNvSpPr/>
          <p:nvPr/>
        </p:nvSpPr>
        <p:spPr>
          <a:xfrm>
            <a:off x="4394855" y="1886004"/>
            <a:ext cx="0" cy="261180"/>
          </a:xfrm>
          <a:custGeom>
            <a:avLst/>
            <a:gdLst/>
            <a:ahLst/>
            <a:cxnLst/>
            <a:rect l="l" t="t" r="r" b="b"/>
            <a:pathLst>
              <a:path h="305435">
                <a:moveTo>
                  <a:pt x="1" y="305235"/>
                </a:moveTo>
                <a:lnTo>
                  <a:pt x="0" y="0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7" name="object 27"/>
          <p:cNvSpPr/>
          <p:nvPr/>
        </p:nvSpPr>
        <p:spPr>
          <a:xfrm>
            <a:off x="5176770" y="2147381"/>
            <a:ext cx="1359654" cy="0"/>
          </a:xfrm>
          <a:custGeom>
            <a:avLst/>
            <a:gdLst/>
            <a:ahLst/>
            <a:cxnLst/>
            <a:rect l="l" t="t" r="r" b="b"/>
            <a:pathLst>
              <a:path w="1590040">
                <a:moveTo>
                  <a:pt x="1589678" y="0"/>
                </a:moveTo>
                <a:lnTo>
                  <a:pt x="0" y="1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8" name="object 28"/>
          <p:cNvSpPr/>
          <p:nvPr/>
        </p:nvSpPr>
        <p:spPr>
          <a:xfrm>
            <a:off x="5176766" y="1908999"/>
            <a:ext cx="0" cy="238374"/>
          </a:xfrm>
          <a:custGeom>
            <a:avLst/>
            <a:gdLst/>
            <a:ahLst/>
            <a:cxnLst/>
            <a:rect l="l" t="t" r="r" b="b"/>
            <a:pathLst>
              <a:path h="278764">
                <a:moveTo>
                  <a:pt x="0" y="278775"/>
                </a:moveTo>
                <a:lnTo>
                  <a:pt x="1" y="0"/>
                </a:lnTo>
              </a:path>
            </a:pathLst>
          </a:custGeom>
          <a:ln w="38099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9" name="object 6"/>
          <p:cNvSpPr txBox="1">
            <a:spLocks/>
          </p:cNvSpPr>
          <p:nvPr/>
        </p:nvSpPr>
        <p:spPr>
          <a:xfrm>
            <a:off x="0" y="180000"/>
            <a:ext cx="9144000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forza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Lorentz </a:t>
            </a:r>
          </a:p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Accelerazione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focalizzazione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4000" y="2520000"/>
            <a:ext cx="30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ACCELERAZIONE</a:t>
            </a:r>
          </a:p>
          <a:p>
            <a:pPr algn="ctr"/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accelerare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necessaria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una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forza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nella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direzione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del moto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08000" y="2520000"/>
            <a:ext cx="38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CURVATURA &amp; FOCALIZZAZIONE</a:t>
            </a:r>
          </a:p>
          <a:p>
            <a:pPr algn="ctr"/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Il secondo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termine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sempre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perpendicolare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al moto, non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c’è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incremento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energia</a:t>
            </a:r>
            <a:endParaRPr lang="en-GB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6000" y="6192000"/>
            <a:ext cx="234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Dinamica</a:t>
            </a:r>
            <a:r>
              <a:rPr lang="en-GB" dirty="0"/>
              <a:t> </a:t>
            </a:r>
            <a:r>
              <a:rPr lang="en-GB" dirty="0" err="1"/>
              <a:t>longitudinale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5724000" y="6192000"/>
            <a:ext cx="19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Dinamica</a:t>
            </a:r>
            <a:r>
              <a:rPr lang="en-GB" dirty="0"/>
              <a:t> </a:t>
            </a:r>
            <a:r>
              <a:rPr lang="en-GB" dirty="0" err="1"/>
              <a:t>trasversa</a:t>
            </a:r>
            <a:endParaRPr lang="en-GB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ext Box 35"/>
          <p:cNvSpPr txBox="1">
            <a:spLocks noChangeArrowheads="1"/>
          </p:cNvSpPr>
          <p:nvPr/>
        </p:nvSpPr>
        <p:spPr bwMode="auto">
          <a:xfrm>
            <a:off x="4968000" y="1800000"/>
            <a:ext cx="35990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solidFill>
                  <a:srgbClr val="800000"/>
                </a:solidFill>
              </a:rPr>
              <a:t>Molta</a:t>
            </a:r>
            <a:r>
              <a:rPr lang="en-US" altLang="en-US" sz="2200" dirty="0">
                <a:solidFill>
                  <a:srgbClr val="800000"/>
                </a:solidFill>
              </a:rPr>
              <a:t> </a:t>
            </a:r>
            <a:r>
              <a:rPr lang="en-US" altLang="en-US" sz="2200" dirty="0" err="1">
                <a:solidFill>
                  <a:srgbClr val="800000"/>
                </a:solidFill>
              </a:rPr>
              <a:t>dell’</a:t>
            </a:r>
            <a:r>
              <a:rPr lang="en-US" altLang="ja-JP" sz="2200" dirty="0" err="1">
                <a:solidFill>
                  <a:srgbClr val="800000"/>
                </a:solidFill>
              </a:rPr>
              <a:t>energia</a:t>
            </a:r>
            <a:r>
              <a:rPr lang="en-US" altLang="ja-JP" sz="2200" dirty="0">
                <a:solidFill>
                  <a:srgbClr val="800000"/>
                </a:solidFill>
              </a:rPr>
              <a:t> </a:t>
            </a:r>
            <a:r>
              <a:rPr lang="en-US" altLang="ja-JP" sz="2200" dirty="0" err="1">
                <a:solidFill>
                  <a:srgbClr val="800000"/>
                </a:solidFill>
              </a:rPr>
              <a:t>disponibile</a:t>
            </a:r>
            <a:endParaRPr lang="en-US" altLang="ja-JP" sz="2200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dirty="0">
                <a:solidFill>
                  <a:srgbClr val="800000"/>
                </a:solidFill>
              </a:rPr>
              <a:t>‘</a:t>
            </a:r>
            <a:r>
              <a:rPr lang="en-US" altLang="ja-JP" sz="2200" dirty="0" err="1">
                <a:solidFill>
                  <a:srgbClr val="800000"/>
                </a:solidFill>
              </a:rPr>
              <a:t>portata</a:t>
            </a:r>
            <a:r>
              <a:rPr lang="en-US" altLang="ja-JP" sz="2200" dirty="0">
                <a:solidFill>
                  <a:srgbClr val="800000"/>
                </a:solidFill>
              </a:rPr>
              <a:t>’ </a:t>
            </a:r>
            <a:r>
              <a:rPr lang="en-US" altLang="ja-JP" sz="2200" dirty="0" err="1">
                <a:solidFill>
                  <a:srgbClr val="800000"/>
                </a:solidFill>
              </a:rPr>
              <a:t>dalla</a:t>
            </a:r>
            <a:r>
              <a:rPr lang="en-US" altLang="ja-JP" sz="2200" dirty="0">
                <a:solidFill>
                  <a:srgbClr val="800000"/>
                </a:solidFill>
              </a:rPr>
              <a:t> </a:t>
            </a:r>
            <a:r>
              <a:rPr lang="en-US" altLang="ja-JP" sz="2200" dirty="0" err="1">
                <a:solidFill>
                  <a:srgbClr val="800000"/>
                </a:solidFill>
              </a:rPr>
              <a:t>particella</a:t>
            </a:r>
            <a:r>
              <a:rPr lang="en-US" altLang="ja-JP" sz="2200" dirty="0">
                <a:solidFill>
                  <a:srgbClr val="800000"/>
                </a:solidFill>
              </a:rPr>
              <a:t> </a:t>
            </a:r>
            <a:r>
              <a:rPr lang="en-US" altLang="ja-JP" sz="2200" dirty="0" err="1">
                <a:solidFill>
                  <a:srgbClr val="800000"/>
                </a:solidFill>
              </a:rPr>
              <a:t>viene</a:t>
            </a:r>
            <a:endParaRPr lang="en-US" altLang="ja-JP" sz="2200" dirty="0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solidFill>
                  <a:srgbClr val="800000"/>
                </a:solidFill>
              </a:rPr>
              <a:t>persa</a:t>
            </a:r>
            <a:r>
              <a:rPr lang="en-US" altLang="en-US" sz="2200" dirty="0">
                <a:solidFill>
                  <a:srgbClr val="800000"/>
                </a:solidFill>
              </a:rPr>
              <a:t> </a:t>
            </a:r>
            <a:r>
              <a:rPr lang="en-US" altLang="en-US" sz="2200" dirty="0" err="1">
                <a:solidFill>
                  <a:srgbClr val="800000"/>
                </a:solidFill>
              </a:rPr>
              <a:t>nel</a:t>
            </a:r>
            <a:r>
              <a:rPr lang="en-US" altLang="en-US" sz="2200" dirty="0">
                <a:solidFill>
                  <a:srgbClr val="800000"/>
                </a:solidFill>
              </a:rPr>
              <a:t> </a:t>
            </a:r>
            <a:r>
              <a:rPr lang="en-US" altLang="en-US" sz="2200" dirty="0" err="1">
                <a:solidFill>
                  <a:srgbClr val="800000"/>
                </a:solidFill>
              </a:rPr>
              <a:t>rinculo</a:t>
            </a:r>
            <a:r>
              <a:rPr lang="en-US" altLang="en-US" sz="2200" dirty="0">
                <a:solidFill>
                  <a:srgbClr val="800000"/>
                </a:solidFill>
              </a:rPr>
              <a:t> del </a:t>
            </a:r>
            <a:r>
              <a:rPr lang="en-US" altLang="en-US" sz="2200" dirty="0" err="1">
                <a:solidFill>
                  <a:srgbClr val="800000"/>
                </a:solidFill>
              </a:rPr>
              <a:t>bersaglio</a:t>
            </a:r>
            <a:endParaRPr lang="en-US" altLang="en-US" sz="2200" dirty="0">
              <a:solidFill>
                <a:srgbClr val="8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6000" y="1872000"/>
            <a:ext cx="3600450" cy="936625"/>
            <a:chOff x="1547813" y="1484313"/>
            <a:chExt cx="3600450" cy="936625"/>
          </a:xfrm>
        </p:grpSpPr>
        <p:sp>
          <p:nvSpPr>
            <p:cNvPr id="47108" name="Line 13"/>
            <p:cNvSpPr>
              <a:spLocks noChangeShapeType="1"/>
            </p:cNvSpPr>
            <p:nvPr/>
          </p:nvSpPr>
          <p:spPr bwMode="auto">
            <a:xfrm>
              <a:off x="1547813" y="1989138"/>
              <a:ext cx="14398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47109" name="Group 32"/>
            <p:cNvGrpSpPr>
              <a:grpSpLocks/>
            </p:cNvGrpSpPr>
            <p:nvPr/>
          </p:nvGrpSpPr>
          <p:grpSpPr bwMode="auto">
            <a:xfrm rot="-5400000">
              <a:off x="4067969" y="1340644"/>
              <a:ext cx="936625" cy="1223963"/>
              <a:chOff x="792" y="1158"/>
              <a:chExt cx="4176" cy="2802"/>
            </a:xfrm>
          </p:grpSpPr>
          <p:sp>
            <p:nvSpPr>
              <p:cNvPr id="47174" name="Pyr2"/>
              <p:cNvSpPr>
                <a:spLocks noEditPoints="1" noChangeArrowheads="1"/>
              </p:cNvSpPr>
              <p:nvPr/>
            </p:nvSpPr>
            <p:spPr bwMode="auto">
              <a:xfrm>
                <a:off x="1875" y="1158"/>
                <a:ext cx="2015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789 w 21600"/>
                  <a:gd name="T13" fmla="*/ 508 h 21600"/>
                  <a:gd name="T14" fmla="*/ 15811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787" y="0"/>
                    </a:moveTo>
                    <a:lnTo>
                      <a:pt x="15812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5787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75" name="Pyr3"/>
              <p:cNvSpPr>
                <a:spLocks noEditPoints="1" noChangeArrowheads="1"/>
              </p:cNvSpPr>
              <p:nvPr/>
            </p:nvSpPr>
            <p:spPr bwMode="auto">
              <a:xfrm>
                <a:off x="1339" y="2094"/>
                <a:ext cx="3087" cy="9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290 w 21600"/>
                  <a:gd name="T13" fmla="*/ 508 h 21600"/>
                  <a:gd name="T14" fmla="*/ 16310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768" y="0"/>
                    </a:moveTo>
                    <a:lnTo>
                      <a:pt x="17831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3768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76" name="Pyr4"/>
              <p:cNvSpPr>
                <a:spLocks noEditPoints="1" noChangeArrowheads="1"/>
              </p:cNvSpPr>
              <p:nvPr/>
            </p:nvSpPr>
            <p:spPr bwMode="auto">
              <a:xfrm>
                <a:off x="792" y="3024"/>
                <a:ext cx="4176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284 w 21600"/>
                  <a:gd name="T13" fmla="*/ 508 h 21600"/>
                  <a:gd name="T14" fmla="*/ 17312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793" y="0"/>
                    </a:moveTo>
                    <a:lnTo>
                      <a:pt x="18806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279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7110" name="AutoShape 33"/>
            <p:cNvSpPr>
              <a:spLocks noChangeArrowheads="1"/>
            </p:cNvSpPr>
            <p:nvPr/>
          </p:nvSpPr>
          <p:spPr bwMode="auto">
            <a:xfrm rot="-5400000">
              <a:off x="3277394" y="1843881"/>
              <a:ext cx="215900" cy="217488"/>
            </a:xfrm>
            <a:prstGeom prst="flowChartMagneticDisk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200"/>
            </a:p>
          </p:txBody>
        </p:sp>
        <p:sp>
          <p:nvSpPr>
            <p:cNvPr id="47111" name="Text Box 34"/>
            <p:cNvSpPr txBox="1">
              <a:spLocks noChangeArrowheads="1"/>
            </p:cNvSpPr>
            <p:nvPr/>
          </p:nvSpPr>
          <p:spPr bwMode="auto">
            <a:xfrm>
              <a:off x="1908175" y="1484313"/>
              <a:ext cx="582613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/>
                <a:t>e/p</a:t>
              </a:r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3405188" y="1555750"/>
              <a:ext cx="1454150" cy="720725"/>
              <a:chOff x="2371" y="2304"/>
              <a:chExt cx="1824" cy="912"/>
            </a:xfrm>
          </p:grpSpPr>
          <p:sp>
            <p:nvSpPr>
              <p:cNvPr id="47148" name="Line 46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200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9" name="Line 47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536" cy="336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50" name="Line 48"/>
              <p:cNvSpPr>
                <a:spLocks noChangeShapeType="1"/>
              </p:cNvSpPr>
              <p:nvPr/>
            </p:nvSpPr>
            <p:spPr bwMode="auto">
              <a:xfrm flipV="1">
                <a:off x="2371" y="2688"/>
                <a:ext cx="1248" cy="144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51" name="Oval 49"/>
              <p:cNvSpPr>
                <a:spLocks noChangeArrowheads="1"/>
              </p:cNvSpPr>
              <p:nvPr/>
            </p:nvSpPr>
            <p:spPr bwMode="auto">
              <a:xfrm>
                <a:off x="4147" y="297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2" name="Oval 51"/>
              <p:cNvSpPr>
                <a:spLocks noChangeArrowheads="1"/>
              </p:cNvSpPr>
              <p:nvPr/>
            </p:nvSpPr>
            <p:spPr bwMode="auto">
              <a:xfrm>
                <a:off x="4099" y="2304"/>
                <a:ext cx="48" cy="48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3" name="Oval 52"/>
              <p:cNvSpPr>
                <a:spLocks noChangeArrowheads="1"/>
              </p:cNvSpPr>
              <p:nvPr/>
            </p:nvSpPr>
            <p:spPr bwMode="auto">
              <a:xfrm>
                <a:off x="3571" y="3072"/>
                <a:ext cx="96" cy="9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4" name="Oval 53"/>
              <p:cNvSpPr>
                <a:spLocks noChangeArrowheads="1"/>
              </p:cNvSpPr>
              <p:nvPr/>
            </p:nvSpPr>
            <p:spPr bwMode="auto">
              <a:xfrm>
                <a:off x="3811" y="2448"/>
                <a:ext cx="96" cy="96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5" name="Oval 54"/>
              <p:cNvSpPr>
                <a:spLocks noChangeArrowheads="1"/>
              </p:cNvSpPr>
              <p:nvPr/>
            </p:nvSpPr>
            <p:spPr bwMode="auto">
              <a:xfrm>
                <a:off x="3907" y="2832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6" name="Oval 55"/>
              <p:cNvSpPr>
                <a:spLocks noChangeArrowheads="1"/>
              </p:cNvSpPr>
              <p:nvPr/>
            </p:nvSpPr>
            <p:spPr bwMode="auto">
              <a:xfrm>
                <a:off x="3619" y="2784"/>
                <a:ext cx="96" cy="96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57" name="Oval 56"/>
              <p:cNvSpPr>
                <a:spLocks noChangeArrowheads="1"/>
              </p:cNvSpPr>
              <p:nvPr/>
            </p:nvSpPr>
            <p:spPr bwMode="auto">
              <a:xfrm>
                <a:off x="3859" y="297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60473" name="Oval 57"/>
              <p:cNvSpPr>
                <a:spLocks noChangeArrowheads="1"/>
              </p:cNvSpPr>
              <p:nvPr/>
            </p:nvSpPr>
            <p:spPr bwMode="auto">
              <a:xfrm>
                <a:off x="3283" y="2784"/>
                <a:ext cx="191" cy="19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078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200"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47159" name="Oval 58"/>
              <p:cNvSpPr>
                <a:spLocks noChangeArrowheads="1"/>
              </p:cNvSpPr>
              <p:nvPr/>
            </p:nvSpPr>
            <p:spPr bwMode="auto">
              <a:xfrm>
                <a:off x="3331" y="240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9B5D1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60" name="Oval 59"/>
              <p:cNvSpPr>
                <a:spLocks noChangeArrowheads="1"/>
              </p:cNvSpPr>
              <p:nvPr/>
            </p:nvSpPr>
            <p:spPr bwMode="auto">
              <a:xfrm>
                <a:off x="3715" y="259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3399FF"/>
                  </a:gs>
                  <a:gs pos="100000">
                    <a:srgbClr val="1F5D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61" name="Oval 60"/>
              <p:cNvSpPr>
                <a:spLocks noChangeArrowheads="1"/>
              </p:cNvSpPr>
              <p:nvPr/>
            </p:nvSpPr>
            <p:spPr bwMode="auto">
              <a:xfrm>
                <a:off x="2995" y="264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62" name="Oval 61"/>
              <p:cNvSpPr>
                <a:spLocks noChangeArrowheads="1"/>
              </p:cNvSpPr>
              <p:nvPr/>
            </p:nvSpPr>
            <p:spPr bwMode="auto">
              <a:xfrm>
                <a:off x="4099" y="2640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63" name="Oval 62"/>
              <p:cNvSpPr>
                <a:spLocks noChangeArrowheads="1"/>
              </p:cNvSpPr>
              <p:nvPr/>
            </p:nvSpPr>
            <p:spPr bwMode="auto">
              <a:xfrm>
                <a:off x="4003" y="3168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/>
              </a:p>
            </p:txBody>
          </p:sp>
          <p:sp>
            <p:nvSpPr>
              <p:cNvPr id="47164" name="Line 63"/>
              <p:cNvSpPr>
                <a:spLocks noChangeShapeType="1"/>
              </p:cNvSpPr>
              <p:nvPr/>
            </p:nvSpPr>
            <p:spPr bwMode="auto">
              <a:xfrm flipV="1">
                <a:off x="2371" y="2736"/>
                <a:ext cx="480" cy="96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65" name="Line 64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864" cy="48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66" name="Line 65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152" cy="288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67" name="Line 66"/>
              <p:cNvSpPr>
                <a:spLocks noChangeShapeType="1"/>
              </p:cNvSpPr>
              <p:nvPr/>
            </p:nvSpPr>
            <p:spPr bwMode="auto">
              <a:xfrm flipV="1">
                <a:off x="2371" y="2544"/>
                <a:ext cx="864" cy="288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68" name="Line 67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440" cy="192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69" name="Line 68"/>
              <p:cNvSpPr>
                <a:spLocks noChangeShapeType="1"/>
              </p:cNvSpPr>
              <p:nvPr/>
            </p:nvSpPr>
            <p:spPr bwMode="auto">
              <a:xfrm flipV="1">
                <a:off x="2371" y="2544"/>
                <a:ext cx="1392" cy="288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70" name="Line 69"/>
              <p:cNvSpPr>
                <a:spLocks noChangeShapeType="1"/>
              </p:cNvSpPr>
              <p:nvPr/>
            </p:nvSpPr>
            <p:spPr bwMode="auto">
              <a:xfrm flipV="1">
                <a:off x="2371" y="2688"/>
                <a:ext cx="1680" cy="144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71" name="Line 70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680" cy="144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72" name="Line 71"/>
              <p:cNvSpPr>
                <a:spLocks noChangeShapeType="1"/>
              </p:cNvSpPr>
              <p:nvPr/>
            </p:nvSpPr>
            <p:spPr bwMode="auto">
              <a:xfrm>
                <a:off x="2371" y="2832"/>
                <a:ext cx="1488" cy="48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73" name="Line 72"/>
              <p:cNvSpPr>
                <a:spLocks noChangeShapeType="1"/>
              </p:cNvSpPr>
              <p:nvPr/>
            </p:nvSpPr>
            <p:spPr bwMode="auto">
              <a:xfrm flipV="1">
                <a:off x="2371" y="2352"/>
                <a:ext cx="1680" cy="48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376000" y="4572000"/>
            <a:ext cx="4230688" cy="1225550"/>
            <a:chOff x="2286000" y="4565650"/>
            <a:chExt cx="4230688" cy="1225550"/>
          </a:xfrm>
        </p:grpSpPr>
        <p:sp>
          <p:nvSpPr>
            <p:cNvPr id="47114" name="Arc 37"/>
            <p:cNvSpPr>
              <a:spLocks/>
            </p:cNvSpPr>
            <p:nvPr/>
          </p:nvSpPr>
          <p:spPr bwMode="auto">
            <a:xfrm flipH="1">
              <a:off x="2286000" y="5070475"/>
              <a:ext cx="1441450" cy="72072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15" name="Arc 39"/>
            <p:cNvSpPr>
              <a:spLocks/>
            </p:cNvSpPr>
            <p:nvPr/>
          </p:nvSpPr>
          <p:spPr bwMode="auto">
            <a:xfrm>
              <a:off x="5075238" y="5070475"/>
              <a:ext cx="1441450" cy="72072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16" name="AutoShape 40"/>
            <p:cNvSpPr>
              <a:spLocks noChangeArrowheads="1"/>
            </p:cNvSpPr>
            <p:nvPr/>
          </p:nvSpPr>
          <p:spPr bwMode="auto">
            <a:xfrm rot="-5400000">
              <a:off x="3960018" y="4456907"/>
              <a:ext cx="1008063" cy="1225550"/>
            </a:xfrm>
            <a:prstGeom prst="flowChartMagneticDisk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117" name="Oval 41"/>
            <p:cNvSpPr>
              <a:spLocks noChangeArrowheads="1"/>
            </p:cNvSpPr>
            <p:nvPr/>
          </p:nvSpPr>
          <p:spPr bwMode="auto">
            <a:xfrm>
              <a:off x="3922713" y="4783138"/>
              <a:ext cx="215900" cy="574675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118" name="Oval 42"/>
            <p:cNvSpPr>
              <a:spLocks noChangeArrowheads="1"/>
            </p:cNvSpPr>
            <p:nvPr/>
          </p:nvSpPr>
          <p:spPr bwMode="auto">
            <a:xfrm>
              <a:off x="3994150" y="4926013"/>
              <a:ext cx="73025" cy="36036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119" name="Text Box 44"/>
            <p:cNvSpPr txBox="1">
              <a:spLocks noChangeArrowheads="1"/>
            </p:cNvSpPr>
            <p:nvPr/>
          </p:nvSpPr>
          <p:spPr bwMode="auto">
            <a:xfrm>
              <a:off x="2535238" y="4802188"/>
              <a:ext cx="3460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</a:p>
          </p:txBody>
        </p:sp>
        <p:sp>
          <p:nvSpPr>
            <p:cNvPr id="47120" name="Text Box 45"/>
            <p:cNvSpPr txBox="1">
              <a:spLocks noChangeArrowheads="1"/>
            </p:cNvSpPr>
            <p:nvPr/>
          </p:nvSpPr>
          <p:spPr bwMode="auto">
            <a:xfrm>
              <a:off x="6084888" y="4926013"/>
              <a:ext cx="3460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</a:p>
          </p:txBody>
        </p:sp>
        <p:grpSp>
          <p:nvGrpSpPr>
            <p:cNvPr id="4" name="Group 162"/>
            <p:cNvGrpSpPr>
              <a:grpSpLocks/>
            </p:cNvGrpSpPr>
            <p:nvPr/>
          </p:nvGrpSpPr>
          <p:grpSpPr bwMode="auto">
            <a:xfrm>
              <a:off x="3708400" y="4565650"/>
              <a:ext cx="1503363" cy="865188"/>
              <a:chOff x="917" y="1291"/>
              <a:chExt cx="3772" cy="1686"/>
            </a:xfrm>
          </p:grpSpPr>
          <p:sp>
            <p:nvSpPr>
              <p:cNvPr id="47123" name="Line 163"/>
              <p:cNvSpPr>
                <a:spLocks noChangeShapeType="1"/>
              </p:cNvSpPr>
              <p:nvPr/>
            </p:nvSpPr>
            <p:spPr bwMode="auto">
              <a:xfrm flipV="1">
                <a:off x="2031" y="2242"/>
                <a:ext cx="760" cy="99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24" name="Line 164"/>
              <p:cNvSpPr>
                <a:spLocks noChangeShapeType="1"/>
              </p:cNvSpPr>
              <p:nvPr/>
            </p:nvSpPr>
            <p:spPr bwMode="auto">
              <a:xfrm>
                <a:off x="2958" y="2199"/>
                <a:ext cx="1546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25" name="Line 165"/>
              <p:cNvSpPr>
                <a:spLocks noChangeShapeType="1"/>
              </p:cNvSpPr>
              <p:nvPr/>
            </p:nvSpPr>
            <p:spPr bwMode="auto">
              <a:xfrm>
                <a:off x="981" y="1721"/>
                <a:ext cx="1977" cy="475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26" name="Line 166"/>
              <p:cNvSpPr>
                <a:spLocks noChangeShapeType="1"/>
              </p:cNvSpPr>
              <p:nvPr/>
            </p:nvSpPr>
            <p:spPr bwMode="auto">
              <a:xfrm flipH="1">
                <a:off x="2339" y="2205"/>
                <a:ext cx="619" cy="376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27" name="Oval 167"/>
              <p:cNvSpPr>
                <a:spLocks noChangeArrowheads="1"/>
              </p:cNvSpPr>
              <p:nvPr/>
            </p:nvSpPr>
            <p:spPr bwMode="auto">
              <a:xfrm>
                <a:off x="4380" y="2905"/>
                <a:ext cx="61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28" name="Oval 168"/>
              <p:cNvSpPr>
                <a:spLocks noChangeArrowheads="1"/>
              </p:cNvSpPr>
              <p:nvPr/>
            </p:nvSpPr>
            <p:spPr bwMode="auto">
              <a:xfrm>
                <a:off x="2092" y="1291"/>
                <a:ext cx="62" cy="69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29" name="Oval 169"/>
              <p:cNvSpPr>
                <a:spLocks noChangeArrowheads="1"/>
              </p:cNvSpPr>
              <p:nvPr/>
            </p:nvSpPr>
            <p:spPr bwMode="auto">
              <a:xfrm>
                <a:off x="2200" y="1797"/>
                <a:ext cx="124" cy="13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0" name="Oval 170"/>
              <p:cNvSpPr>
                <a:spLocks noChangeArrowheads="1"/>
              </p:cNvSpPr>
              <p:nvPr/>
            </p:nvSpPr>
            <p:spPr bwMode="auto">
              <a:xfrm>
                <a:off x="3470" y="1888"/>
                <a:ext cx="123" cy="133"/>
              </a:xfrm>
              <a:prstGeom prst="ellipse">
                <a:avLst/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1" name="Oval 171"/>
              <p:cNvSpPr>
                <a:spLocks noChangeArrowheads="1"/>
              </p:cNvSpPr>
              <p:nvPr/>
            </p:nvSpPr>
            <p:spPr bwMode="auto">
              <a:xfrm>
                <a:off x="3638" y="1477"/>
                <a:ext cx="126" cy="13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2" name="Oval 172"/>
              <p:cNvSpPr>
                <a:spLocks noChangeArrowheads="1"/>
              </p:cNvSpPr>
              <p:nvPr/>
            </p:nvSpPr>
            <p:spPr bwMode="auto">
              <a:xfrm>
                <a:off x="4565" y="2132"/>
                <a:ext cx="124" cy="136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3" name="Oval 173"/>
              <p:cNvSpPr>
                <a:spLocks noChangeArrowheads="1"/>
              </p:cNvSpPr>
              <p:nvPr/>
            </p:nvSpPr>
            <p:spPr bwMode="auto">
              <a:xfrm>
                <a:off x="3969" y="2341"/>
                <a:ext cx="123" cy="13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0590" name="Oval 174"/>
              <p:cNvSpPr>
                <a:spLocks noChangeArrowheads="1"/>
              </p:cNvSpPr>
              <p:nvPr/>
            </p:nvSpPr>
            <p:spPr bwMode="auto">
              <a:xfrm>
                <a:off x="2972" y="2705"/>
                <a:ext cx="243" cy="27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078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47135" name="Oval 175"/>
              <p:cNvSpPr>
                <a:spLocks noChangeArrowheads="1"/>
              </p:cNvSpPr>
              <p:nvPr/>
            </p:nvSpPr>
            <p:spPr bwMode="auto">
              <a:xfrm>
                <a:off x="2834" y="1343"/>
                <a:ext cx="248" cy="271"/>
              </a:xfrm>
              <a:prstGeom prst="ellipse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9B5D1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6" name="Oval 176"/>
              <p:cNvSpPr>
                <a:spLocks noChangeArrowheads="1"/>
              </p:cNvSpPr>
              <p:nvPr/>
            </p:nvSpPr>
            <p:spPr bwMode="auto">
              <a:xfrm>
                <a:off x="2154" y="2528"/>
                <a:ext cx="245" cy="272"/>
              </a:xfrm>
              <a:prstGeom prst="ellipse">
                <a:avLst/>
              </a:prstGeom>
              <a:gradFill rotWithShape="0">
                <a:gsLst>
                  <a:gs pos="0">
                    <a:srgbClr val="3399FF"/>
                  </a:gs>
                  <a:gs pos="100000">
                    <a:srgbClr val="1F5D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7" name="Oval 177"/>
              <p:cNvSpPr>
                <a:spLocks noChangeArrowheads="1"/>
              </p:cNvSpPr>
              <p:nvPr/>
            </p:nvSpPr>
            <p:spPr bwMode="auto">
              <a:xfrm>
                <a:off x="3761" y="1937"/>
                <a:ext cx="248" cy="273"/>
              </a:xfrm>
              <a:prstGeom prst="ellipse">
                <a:avLst/>
              </a:prstGeom>
              <a:gradFill rotWithShape="0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8" name="Oval 178"/>
              <p:cNvSpPr>
                <a:spLocks noChangeArrowheads="1"/>
              </p:cNvSpPr>
              <p:nvPr/>
            </p:nvSpPr>
            <p:spPr bwMode="auto">
              <a:xfrm>
                <a:off x="1973" y="2341"/>
                <a:ext cx="61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39" name="Oval 179"/>
              <p:cNvSpPr>
                <a:spLocks noChangeArrowheads="1"/>
              </p:cNvSpPr>
              <p:nvPr/>
            </p:nvSpPr>
            <p:spPr bwMode="auto">
              <a:xfrm>
                <a:off x="917" y="1668"/>
                <a:ext cx="63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140" name="Line 180"/>
              <p:cNvSpPr>
                <a:spLocks noChangeShapeType="1"/>
              </p:cNvSpPr>
              <p:nvPr/>
            </p:nvSpPr>
            <p:spPr bwMode="auto">
              <a:xfrm flipH="1" flipV="1">
                <a:off x="2290" y="1888"/>
                <a:ext cx="668" cy="311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1" name="Line 181"/>
              <p:cNvSpPr>
                <a:spLocks noChangeShapeType="1"/>
              </p:cNvSpPr>
              <p:nvPr/>
            </p:nvSpPr>
            <p:spPr bwMode="auto">
              <a:xfrm flipV="1">
                <a:off x="2958" y="1638"/>
                <a:ext cx="0" cy="571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2" name="Line 182"/>
              <p:cNvSpPr>
                <a:spLocks noChangeShapeType="1"/>
              </p:cNvSpPr>
              <p:nvPr/>
            </p:nvSpPr>
            <p:spPr bwMode="auto">
              <a:xfrm>
                <a:off x="3016" y="2205"/>
                <a:ext cx="907" cy="182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3" name="Line 183"/>
              <p:cNvSpPr>
                <a:spLocks noChangeShapeType="1"/>
              </p:cNvSpPr>
              <p:nvPr/>
            </p:nvSpPr>
            <p:spPr bwMode="auto">
              <a:xfrm flipV="1">
                <a:off x="2971" y="1979"/>
                <a:ext cx="499" cy="226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4" name="Line 184"/>
              <p:cNvSpPr>
                <a:spLocks noChangeShapeType="1"/>
              </p:cNvSpPr>
              <p:nvPr/>
            </p:nvSpPr>
            <p:spPr bwMode="auto">
              <a:xfrm flipH="1" flipV="1">
                <a:off x="2958" y="2205"/>
                <a:ext cx="58" cy="499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5" name="Line 185"/>
              <p:cNvSpPr>
                <a:spLocks noChangeShapeType="1"/>
              </p:cNvSpPr>
              <p:nvPr/>
            </p:nvSpPr>
            <p:spPr bwMode="auto">
              <a:xfrm>
                <a:off x="2958" y="2205"/>
                <a:ext cx="1361" cy="70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6" name="Line 186"/>
              <p:cNvSpPr>
                <a:spLocks noChangeShapeType="1"/>
              </p:cNvSpPr>
              <p:nvPr/>
            </p:nvSpPr>
            <p:spPr bwMode="auto">
              <a:xfrm flipV="1">
                <a:off x="2958" y="1614"/>
                <a:ext cx="618" cy="591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147" name="Line 187"/>
              <p:cNvSpPr>
                <a:spLocks noChangeShapeType="1"/>
              </p:cNvSpPr>
              <p:nvPr/>
            </p:nvSpPr>
            <p:spPr bwMode="auto">
              <a:xfrm flipH="1" flipV="1">
                <a:off x="2154" y="1346"/>
                <a:ext cx="804" cy="839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75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Targhetta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fissa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o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collisore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?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702" y="1188000"/>
            <a:ext cx="868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Se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acceleriamo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e le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facciamo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scontrare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contro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un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bersaglio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fisso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398" y="3448800"/>
            <a:ext cx="879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Se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invece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acceleriamo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due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e le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facciamo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scontrare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ctr"/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tutta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l’energia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entrambe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disposizione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per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essere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trasformata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massa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1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39992" y="1239837"/>
            <a:ext cx="1677035" cy="228600"/>
          </a:xfrm>
          <a:custGeom>
            <a:avLst/>
            <a:gdLst/>
            <a:ahLst/>
            <a:cxnLst/>
            <a:rect l="l" t="t" r="r" b="b"/>
            <a:pathLst>
              <a:path w="1677034" h="228600">
                <a:moveTo>
                  <a:pt x="0" y="0"/>
                </a:moveTo>
                <a:lnTo>
                  <a:pt x="1677021" y="0"/>
                </a:lnTo>
                <a:lnTo>
                  <a:pt x="1677021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4139999" y="1979999"/>
            <a:ext cx="4763434" cy="338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Collisori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000" y="1260000"/>
            <a:ext cx="381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Due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fasci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viaggiano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direzioni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opposte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all’interno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tubi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vuoto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GB" sz="1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viaggiano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raggruppate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pacchetti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(bunches)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ciascuno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composto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da circa 10</a:t>
            </a:r>
            <a:r>
              <a:rPr lang="en-GB" sz="2000" baseline="30000" dirty="0">
                <a:latin typeface="Helvetica" charset="0"/>
                <a:ea typeface="Helvetica" charset="0"/>
                <a:cs typeface="Helvetica" charset="0"/>
              </a:rPr>
              <a:t>11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GB" sz="1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Accelerazione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curvatura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focalizzazione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sono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effettuati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per mezzo di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elementi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magnetici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diversi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lungo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l’anello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GB" sz="1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pacchetti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vengono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fatti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incrociare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tra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loro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uno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o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punti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e le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collidono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3551238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000" y="1080000"/>
            <a:ext cx="80425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000" b="1" dirty="0">
                <a:latin typeface="Helvetica" charset="0"/>
                <a:ea typeface="Helvetica" charset="0"/>
                <a:cs typeface="Helvetica" charset="0"/>
              </a:rPr>
              <a:t>1960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it-IT" sz="2000" b="1" dirty="0">
                <a:latin typeface="Helvetica" charset="0"/>
                <a:ea typeface="Helvetica" charset="0"/>
                <a:cs typeface="Helvetica" charset="0"/>
              </a:rPr>
              <a:t>Laboratori di Frascati: 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progettato e realizzato prototipo di una </a:t>
            </a:r>
          </a:p>
          <a:p>
            <a:pPr eaLnBrk="1" hangingPunct="1">
              <a:defRPr/>
            </a:pP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macchina di concezione assolutamente nuova (Bruno </a:t>
            </a:r>
            <a:r>
              <a:rPr lang="it-IT" sz="2000" dirty="0" err="1">
                <a:latin typeface="Helvetica" charset="0"/>
                <a:ea typeface="Helvetica" charset="0"/>
                <a:cs typeface="Helvetica" charset="0"/>
              </a:rPr>
              <a:t>Touschek</a:t>
            </a:r>
            <a:r>
              <a:rPr lang="it-IT" sz="20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749151-E47D-C543-CFFE-2776A0514231}"/>
              </a:ext>
            </a:extLst>
          </p:cNvPr>
          <p:cNvGrpSpPr/>
          <p:nvPr/>
        </p:nvGrpSpPr>
        <p:grpSpPr>
          <a:xfrm>
            <a:off x="4212000" y="3168000"/>
            <a:ext cx="4867200" cy="3601551"/>
            <a:chOff x="4212000" y="3168000"/>
            <a:chExt cx="4867200" cy="3601551"/>
          </a:xfrm>
        </p:grpSpPr>
        <p:pic>
          <p:nvPicPr>
            <p:cNvPr id="59395" name="Picture 1" descr="nuovo_disegno_di_Touschek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000" y="3168000"/>
              <a:ext cx="2599200" cy="360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212000" y="5904000"/>
              <a:ext cx="2963863" cy="7848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"Catching data" </a:t>
              </a:r>
            </a:p>
            <a:p>
              <a:pPr algn="ctr" eaLnBrk="1" hangingPunct="1">
                <a:defRPr/>
              </a:pPr>
              <a:r>
                <a:rPr lang="en-US" sz="1500" b="1" dirty="0" err="1">
                  <a:latin typeface="Helvetica" charset="0"/>
                  <a:ea typeface="Helvetica" charset="0"/>
                  <a:cs typeface="Helvetica" charset="0"/>
                </a:rPr>
                <a:t>disegno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 di Bruno </a:t>
              </a:r>
              <a:r>
                <a:rPr lang="en-US" sz="1500" b="1" dirty="0" err="1">
                  <a:latin typeface="Helvetica" charset="0"/>
                  <a:ea typeface="Helvetica" charset="0"/>
                  <a:cs typeface="Helvetica" charset="0"/>
                </a:rPr>
                <a:t>Touschek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, </a:t>
              </a:r>
              <a:r>
                <a:rPr lang="en-US" sz="1500" b="1" dirty="0" err="1">
                  <a:latin typeface="Helvetica" charset="0"/>
                  <a:ea typeface="Helvetica" charset="0"/>
                  <a:cs typeface="Helvetica" charset="0"/>
                </a:rPr>
                <a:t>probabilmente</a:t>
              </a:r>
              <a:r>
                <a:rPr lang="en-US" sz="1500" b="1" dirty="0">
                  <a:latin typeface="Helvetica" charset="0"/>
                  <a:ea typeface="Helvetica" charset="0"/>
                  <a:cs typeface="Helvetica" charset="0"/>
                </a:rPr>
                <a:t> 1974 </a:t>
              </a:r>
            </a:p>
          </p:txBody>
        </p:sp>
      </p:grpSp>
      <p:sp>
        <p:nvSpPr>
          <p:cNvPr id="9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Italia – Una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grande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protagonista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0000" y="2124000"/>
            <a:ext cx="396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b="1" dirty="0" err="1">
                <a:latin typeface="Helvetica" charset="0"/>
                <a:ea typeface="Helvetica" charset="0"/>
                <a:cs typeface="Helvetica" charset="0"/>
              </a:rPr>
              <a:t>AdA</a:t>
            </a:r>
            <a:r>
              <a:rPr lang="mr-IN" sz="2000" b="1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mr-IN" sz="2000" b="1" dirty="0" err="1">
                <a:latin typeface="Helvetica" charset="0"/>
                <a:ea typeface="Helvetica" charset="0"/>
                <a:cs typeface="Helvetica" charset="0"/>
              </a:rPr>
              <a:t>Anello</a:t>
            </a:r>
            <a:r>
              <a:rPr lang="mr-IN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b="1" dirty="0" err="1">
                <a:latin typeface="Helvetica" charset="0"/>
                <a:ea typeface="Helvetica" charset="0"/>
                <a:cs typeface="Helvetica" charset="0"/>
              </a:rPr>
              <a:t>di</a:t>
            </a:r>
            <a:r>
              <a:rPr lang="mr-IN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b="1" dirty="0" err="1">
                <a:latin typeface="Helvetica" charset="0"/>
                <a:ea typeface="Helvetica" charset="0"/>
                <a:cs typeface="Helvetica" charset="0"/>
              </a:rPr>
              <a:t>Accumulazione</a:t>
            </a:r>
            <a:r>
              <a:rPr lang="mr-IN" sz="2000" b="1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per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la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prima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volta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circolarono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per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poi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collidere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frontalmente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un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fascio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di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elettroni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uno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delle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loro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antiparticelle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mr-IN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sz="2000" dirty="0" err="1">
                <a:latin typeface="Helvetica" charset="0"/>
                <a:ea typeface="Helvetica" charset="0"/>
                <a:cs typeface="Helvetica" charset="0"/>
              </a:rPr>
              <a:t>positroni</a:t>
            </a:r>
            <a:endParaRPr lang="mr-IN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7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0000" y="1152000"/>
            <a:ext cx="9144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726281" algn="ctr"/>
            <a:r>
              <a:rPr dirty="0">
                <a:latin typeface="Avenir Next"/>
                <a:cs typeface="Avenir Next"/>
              </a:rPr>
              <a:t>È il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più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spc="-4" dirty="0">
                <a:latin typeface="Avenir Next"/>
                <a:cs typeface="Avenir Next"/>
              </a:rPr>
              <a:t>g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spc="4" dirty="0">
                <a:latin typeface="Avenir Next"/>
                <a:cs typeface="Avenir Next"/>
              </a:rPr>
              <a:t>an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e 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cce</a:t>
            </a:r>
            <a:r>
              <a:rPr spc="-4" dirty="0">
                <a:latin typeface="Avenir Next"/>
                <a:cs typeface="Avenir Next"/>
              </a:rPr>
              <a:t>l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e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 p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tice</a:t>
            </a:r>
            <a:r>
              <a:rPr spc="-4" dirty="0">
                <a:latin typeface="Avenir Next"/>
                <a:cs typeface="Avenir Next"/>
              </a:rPr>
              <a:t>ll</a:t>
            </a:r>
            <a:r>
              <a:rPr dirty="0">
                <a:latin typeface="Avenir Next"/>
                <a:cs typeface="Avenir Next"/>
              </a:rPr>
              <a:t>e 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l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spc="4" dirty="0">
                <a:latin typeface="Avenir Next"/>
                <a:cs typeface="Avenir Next"/>
              </a:rPr>
              <a:t>m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spc="-26" dirty="0">
                <a:latin typeface="Avenir Next"/>
                <a:cs typeface="Avenir Next"/>
              </a:rPr>
              <a:t>o</a:t>
            </a:r>
            <a:endParaRPr lang="en-US" dirty="0">
              <a:latin typeface="Avenir Next"/>
              <a:cs typeface="Avenir Next"/>
            </a:endParaRPr>
          </a:p>
          <a:p>
            <a:pPr marL="9525" marR="726281" algn="ctr"/>
            <a:r>
              <a:rPr spc="-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cce</a:t>
            </a:r>
            <a:r>
              <a:rPr spc="-4" dirty="0">
                <a:latin typeface="Avenir Next"/>
                <a:cs typeface="Avenir Next"/>
              </a:rPr>
              <a:t>l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2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f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ci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 p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i </a:t>
            </a:r>
            <a:r>
              <a:rPr spc="-4" dirty="0">
                <a:latin typeface="Avenir Next"/>
                <a:cs typeface="Avenir Next"/>
              </a:rPr>
              <a:t>og</a:t>
            </a:r>
            <a:r>
              <a:rPr spc="4" dirty="0">
                <a:latin typeface="Avenir Next"/>
                <a:cs typeface="Avenir Next"/>
              </a:rPr>
              <a:t>nun</a:t>
            </a:r>
            <a:r>
              <a:rPr dirty="0">
                <a:latin typeface="Avenir Next"/>
                <a:cs typeface="Avenir Next"/>
              </a:rPr>
              <a:t>o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d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spc="4" dirty="0">
                <a:latin typeface="Avenir Next"/>
                <a:cs typeface="Avenir Next"/>
              </a:rPr>
              <a:t>un</a:t>
            </a:r>
            <a:r>
              <a:rPr spc="-105" dirty="0">
                <a:latin typeface="Avenir Next"/>
                <a:cs typeface="Avenir Next"/>
              </a:rPr>
              <a:t>’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spc="-4" dirty="0">
                <a:latin typeface="Avenir Next"/>
                <a:cs typeface="Avenir Next"/>
              </a:rPr>
              <a:t>g</a:t>
            </a:r>
            <a:r>
              <a:rPr dirty="0">
                <a:latin typeface="Avenir Next"/>
                <a:cs typeface="Avenir Next"/>
              </a:rPr>
              <a:t>ia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</a:t>
            </a:r>
            <a:endParaRPr lang="en-US" dirty="0">
              <a:latin typeface="Avenir Next"/>
              <a:cs typeface="Avenir Next"/>
            </a:endParaRPr>
          </a:p>
          <a:p>
            <a:pPr marL="9525" marR="726281" algn="ctr"/>
            <a:r>
              <a:rPr dirty="0">
                <a:latin typeface="Avenir Next"/>
                <a:cs typeface="Avenir Next"/>
              </a:rPr>
              <a:t>7</a:t>
            </a:r>
            <a:r>
              <a:rPr spc="-49" dirty="0">
                <a:latin typeface="Avenir Next"/>
                <a:cs typeface="Avenir Next"/>
              </a:rPr>
              <a:t> </a:t>
            </a:r>
            <a:r>
              <a:rPr spc="-180" dirty="0">
                <a:latin typeface="Avenir Next"/>
                <a:cs typeface="Avenir Next"/>
              </a:rPr>
              <a:t>T</a:t>
            </a:r>
            <a:r>
              <a:rPr dirty="0">
                <a:latin typeface="Avenir Next"/>
                <a:cs typeface="Avenir Next"/>
              </a:rPr>
              <a:t>eV</a:t>
            </a:r>
            <a:r>
              <a:rPr spc="-30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= 7</a:t>
            </a:r>
            <a:r>
              <a:rPr spc="-49" dirty="0">
                <a:latin typeface="Avenir Next"/>
                <a:cs typeface="Avenir Next"/>
              </a:rPr>
              <a:t> </a:t>
            </a:r>
            <a:r>
              <a:rPr spc="-180" dirty="0">
                <a:latin typeface="Avenir Next"/>
                <a:cs typeface="Avenir Next"/>
              </a:rPr>
              <a:t>T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23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eV</a:t>
            </a:r>
            <a:r>
              <a:rPr spc="-30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= 7</a:t>
            </a:r>
            <a:r>
              <a:rPr spc="-4" dirty="0">
                <a:latin typeface="Avenir Next"/>
                <a:cs typeface="Avenir Next"/>
              </a:rPr>
              <a:t> 00</a:t>
            </a:r>
            <a:r>
              <a:rPr dirty="0">
                <a:latin typeface="Avenir Next"/>
                <a:cs typeface="Avenir Next"/>
              </a:rPr>
              <a:t>0</a:t>
            </a:r>
            <a:r>
              <a:rPr spc="-4" dirty="0">
                <a:latin typeface="Avenir Next"/>
                <a:cs typeface="Avenir Next"/>
              </a:rPr>
              <a:t> 00</a:t>
            </a:r>
            <a:r>
              <a:rPr dirty="0">
                <a:latin typeface="Avenir Next"/>
                <a:cs typeface="Avenir Next"/>
              </a:rPr>
              <a:t>0</a:t>
            </a:r>
            <a:r>
              <a:rPr spc="-4" dirty="0">
                <a:latin typeface="Avenir Next"/>
                <a:cs typeface="Avenir Next"/>
              </a:rPr>
              <a:t> 00</a:t>
            </a:r>
            <a:r>
              <a:rPr dirty="0">
                <a:latin typeface="Avenir Next"/>
                <a:cs typeface="Avenir Next"/>
              </a:rPr>
              <a:t>0</a:t>
            </a:r>
            <a:r>
              <a:rPr spc="-4" dirty="0">
                <a:latin typeface="Avenir Next"/>
                <a:cs typeface="Avenir Next"/>
              </a:rPr>
              <a:t> 00</a:t>
            </a:r>
            <a:r>
              <a:rPr dirty="0">
                <a:latin typeface="Avenir Next"/>
                <a:cs typeface="Avenir Next"/>
              </a:rPr>
              <a:t>0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eV</a:t>
            </a:r>
            <a:r>
              <a:rPr lang="en-US" dirty="0">
                <a:latin typeface="Avenir Next"/>
                <a:cs typeface="Avenir Next"/>
              </a:rPr>
              <a:t> ~ 1.1 µJ</a:t>
            </a:r>
            <a:endParaRPr dirty="0">
              <a:latin typeface="Avenir Next"/>
              <a:cs typeface="Avenir Nex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9435" y="2977728"/>
            <a:ext cx="240983" cy="537210"/>
          </a:xfrm>
          <a:custGeom>
            <a:avLst/>
            <a:gdLst/>
            <a:ahLst/>
            <a:cxnLst/>
            <a:rect l="l" t="t" r="r" b="b"/>
            <a:pathLst>
              <a:path w="321310" h="716279">
                <a:moveTo>
                  <a:pt x="321275" y="555626"/>
                </a:moveTo>
                <a:lnTo>
                  <a:pt x="0" y="555626"/>
                </a:lnTo>
                <a:lnTo>
                  <a:pt x="160637" y="716264"/>
                </a:lnTo>
                <a:lnTo>
                  <a:pt x="321275" y="555626"/>
                </a:lnTo>
                <a:close/>
              </a:path>
              <a:path w="321310" h="716279">
                <a:moveTo>
                  <a:pt x="240955" y="0"/>
                </a:moveTo>
                <a:lnTo>
                  <a:pt x="80318" y="0"/>
                </a:lnTo>
                <a:lnTo>
                  <a:pt x="80318" y="555626"/>
                </a:lnTo>
                <a:lnTo>
                  <a:pt x="240955" y="555626"/>
                </a:lnTo>
                <a:lnTo>
                  <a:pt x="240955" y="0"/>
                </a:lnTo>
                <a:close/>
              </a:path>
            </a:pathLst>
          </a:custGeom>
          <a:solidFill>
            <a:srgbClr val="554B8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360000" y="4104000"/>
            <a:ext cx="2376000" cy="114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29051" algn="ctr">
              <a:lnSpc>
                <a:spcPct val="97300"/>
              </a:lnSpc>
            </a:pP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I</a:t>
            </a:r>
            <a:r>
              <a:rPr sz="1500" spc="4" dirty="0">
                <a:latin typeface="Avenir Next" charset="0"/>
                <a:ea typeface="Avenir Next" charset="0"/>
                <a:cs typeface="Avenir Next" charset="0"/>
              </a:rPr>
              <a:t> p</a:t>
            </a:r>
            <a:r>
              <a:rPr sz="1500" spc="-26" dirty="0"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otoni </a:t>
            </a:r>
            <a:r>
              <a:rPr sz="1500" spc="-15" dirty="0"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sz="1500" spc="-8" dirty="0">
                <a:latin typeface="Avenir Next" charset="0"/>
                <a:ea typeface="Avenir Next" charset="0"/>
                <a:cs typeface="Avenir Next" charset="0"/>
              </a:rPr>
              <a:t>a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gg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iun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g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ono </a:t>
            </a:r>
            <a:r>
              <a:rPr sz="1500" i="1" spc="-4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quas</a:t>
            </a:r>
            <a:r>
              <a:rPr sz="1500" i="1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i</a:t>
            </a:r>
            <a:r>
              <a:rPr sz="1500" i="1" spc="-4" dirty="0">
                <a:solidFill>
                  <a:srgbClr val="C00000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l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a</a:t>
            </a:r>
            <a:r>
              <a:rPr sz="1500" spc="-8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v</a:t>
            </a:r>
            <a:r>
              <a:rPr sz="1500" spc="4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l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ocità</a:t>
            </a:r>
            <a:r>
              <a:rPr sz="1500" spc="-8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d</a:t>
            </a:r>
            <a:r>
              <a:rPr sz="1500" spc="4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ll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a </a:t>
            </a:r>
            <a:r>
              <a:rPr sz="1500" spc="-4" dirty="0">
                <a:latin typeface="Avenir Next" charset="0"/>
                <a:ea typeface="Avenir Next" charset="0"/>
                <a:cs typeface="Avenir Next" charset="0"/>
              </a:rPr>
              <a:t>l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uc</a:t>
            </a:r>
            <a:r>
              <a:rPr sz="1500" spc="4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: ci</a:t>
            </a:r>
            <a:r>
              <a:rPr sz="1500" spc="-26" dirty="0"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sz="1500" dirty="0">
                <a:latin typeface="Avenir Next" charset="0"/>
                <a:ea typeface="Avenir Next" charset="0"/>
                <a:cs typeface="Avenir Next" charset="0"/>
              </a:rPr>
              <a:t>ca</a:t>
            </a:r>
            <a:r>
              <a:rPr sz="1500" spc="-8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1500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c – 10 </a:t>
            </a:r>
            <a:r>
              <a:rPr sz="1500" spc="4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k</a:t>
            </a:r>
            <a:r>
              <a:rPr sz="1500" spc="-4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m/</a:t>
            </a:r>
            <a:r>
              <a:rPr sz="1500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h </a:t>
            </a:r>
            <a:endParaRPr lang="en-US" sz="15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9525" marR="29051" algn="ctr">
              <a:lnSpc>
                <a:spcPct val="97300"/>
              </a:lnSpc>
            </a:pPr>
            <a:endParaRPr lang="en-US" sz="400" dirty="0">
              <a:latin typeface="Avenir Next" charset="0"/>
              <a:ea typeface="Avenir Next" charset="0"/>
              <a:cs typeface="Avenir Next" charset="0"/>
            </a:endParaRPr>
          </a:p>
          <a:p>
            <a:pPr marL="9525" marR="29051" algn="ctr">
              <a:lnSpc>
                <a:spcPct val="97300"/>
              </a:lnSpc>
            </a:pPr>
            <a:r>
              <a:rPr sz="1400" dirty="0">
                <a:latin typeface="Avenir Next" charset="0"/>
                <a:ea typeface="Avenir Next" charset="0"/>
                <a:cs typeface="Avenir Next" charset="0"/>
              </a:rPr>
              <a:t>c =</a:t>
            </a:r>
            <a:r>
              <a:rPr sz="1400" spc="4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1400" dirty="0">
                <a:latin typeface="Avenir Next" charset="0"/>
                <a:ea typeface="Avenir Next" charset="0"/>
                <a:cs typeface="Avenir Next" charset="0"/>
              </a:rPr>
              <a:t>299782 </a:t>
            </a:r>
            <a:r>
              <a:rPr sz="1400" spc="4" dirty="0">
                <a:latin typeface="Avenir Next" charset="0"/>
                <a:ea typeface="Avenir Next" charset="0"/>
                <a:cs typeface="Avenir Next" charset="0"/>
              </a:rPr>
              <a:t>k</a:t>
            </a:r>
            <a:r>
              <a:rPr sz="1400" spc="-4" dirty="0">
                <a:latin typeface="Avenir Next" charset="0"/>
                <a:ea typeface="Avenir Next" charset="0"/>
                <a:cs typeface="Avenir Next" charset="0"/>
              </a:rPr>
              <a:t>m/</a:t>
            </a:r>
            <a:r>
              <a:rPr sz="1400" dirty="0">
                <a:latin typeface="Avenir Next" charset="0"/>
                <a:ea typeface="Avenir Next" charset="0"/>
                <a:cs typeface="Avenir Next" charset="0"/>
              </a:rPr>
              <a:t>s</a:t>
            </a:r>
          </a:p>
          <a:p>
            <a:pPr marL="22384" algn="ctr">
              <a:lnSpc>
                <a:spcPts val="1568"/>
              </a:lnSpc>
            </a:pPr>
            <a:r>
              <a:rPr sz="1400" spc="4" dirty="0">
                <a:latin typeface="Avenir Next" charset="0"/>
                <a:ea typeface="Avenir Next" charset="0"/>
                <a:cs typeface="Avenir Next" charset="0"/>
              </a:rPr>
              <a:t>=</a:t>
            </a:r>
            <a:r>
              <a:rPr sz="1400" dirty="0">
                <a:latin typeface="Avenir Next" charset="0"/>
                <a:ea typeface="Avenir Next" charset="0"/>
                <a:cs typeface="Avenir Next" charset="0"/>
              </a:rPr>
              <a:t>1 080 000 000 </a:t>
            </a:r>
            <a:r>
              <a:rPr sz="1400" spc="4" dirty="0">
                <a:latin typeface="Avenir Next" charset="0"/>
                <a:ea typeface="Avenir Next" charset="0"/>
                <a:cs typeface="Avenir Next" charset="0"/>
              </a:rPr>
              <a:t>k</a:t>
            </a:r>
            <a:r>
              <a:rPr sz="1400" spc="-4" dirty="0">
                <a:latin typeface="Avenir Next" charset="0"/>
                <a:ea typeface="Avenir Next" charset="0"/>
                <a:cs typeface="Avenir Next" charset="0"/>
              </a:rPr>
              <a:t>m/h</a:t>
            </a:r>
            <a:endParaRPr sz="1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16000" y="3312000"/>
            <a:ext cx="417920" cy="65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2700000" y="2124000"/>
            <a:ext cx="3379853" cy="14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7308000" y="2988000"/>
            <a:ext cx="240983" cy="537210"/>
          </a:xfrm>
          <a:custGeom>
            <a:avLst/>
            <a:gdLst/>
            <a:ahLst/>
            <a:cxnLst/>
            <a:rect l="l" t="t" r="r" b="b"/>
            <a:pathLst>
              <a:path w="321309" h="716279">
                <a:moveTo>
                  <a:pt x="321276" y="555626"/>
                </a:moveTo>
                <a:lnTo>
                  <a:pt x="0" y="555626"/>
                </a:lnTo>
                <a:lnTo>
                  <a:pt x="160638" y="716263"/>
                </a:lnTo>
                <a:lnTo>
                  <a:pt x="321276" y="555626"/>
                </a:lnTo>
                <a:close/>
              </a:path>
              <a:path w="321309" h="716279">
                <a:moveTo>
                  <a:pt x="240957" y="0"/>
                </a:moveTo>
                <a:lnTo>
                  <a:pt x="80319" y="0"/>
                </a:lnTo>
                <a:lnTo>
                  <a:pt x="80319" y="555626"/>
                </a:lnTo>
                <a:lnTo>
                  <a:pt x="240957" y="555626"/>
                </a:lnTo>
                <a:lnTo>
                  <a:pt x="240957" y="0"/>
                </a:lnTo>
                <a:close/>
              </a:path>
            </a:pathLst>
          </a:custGeom>
          <a:solidFill>
            <a:srgbClr val="554B8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6414421" y="4176000"/>
            <a:ext cx="2145506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/>
            <a:r>
              <a:rPr sz="1500" dirty="0">
                <a:latin typeface="Avenir Next"/>
                <a:cs typeface="Avenir Next"/>
              </a:rPr>
              <a:t>I</a:t>
            </a:r>
            <a:r>
              <a:rPr sz="1500" spc="4" dirty="0">
                <a:latin typeface="Avenir Next"/>
                <a:cs typeface="Avenir Next"/>
              </a:rPr>
              <a:t> p</a:t>
            </a:r>
            <a:r>
              <a:rPr sz="1500" spc="-26" dirty="0">
                <a:latin typeface="Avenir Next"/>
                <a:cs typeface="Avenir Next"/>
              </a:rPr>
              <a:t>r</a:t>
            </a:r>
            <a:r>
              <a:rPr sz="1500" dirty="0">
                <a:latin typeface="Avenir Next"/>
                <a:cs typeface="Avenir Next"/>
              </a:rPr>
              <a:t>otoni </a:t>
            </a:r>
            <a:r>
              <a:rPr sz="1500" spc="-4" dirty="0">
                <a:latin typeface="Avenir Next"/>
                <a:cs typeface="Avenir Next"/>
              </a:rPr>
              <a:t>h</a:t>
            </a:r>
            <a:r>
              <a:rPr sz="1500" spc="-8" dirty="0">
                <a:latin typeface="Avenir Next"/>
                <a:cs typeface="Avenir Next"/>
              </a:rPr>
              <a:t>a</a:t>
            </a:r>
            <a:r>
              <a:rPr sz="1500" dirty="0">
                <a:latin typeface="Avenir Next"/>
                <a:cs typeface="Avenir Next"/>
              </a:rPr>
              <a:t>nno </a:t>
            </a:r>
            <a:r>
              <a:rPr sz="1500" spc="-8" dirty="0">
                <a:latin typeface="Avenir Next"/>
                <a:cs typeface="Avenir Next"/>
              </a:rPr>
              <a:t>a</a:t>
            </a:r>
            <a:r>
              <a:rPr sz="1500" spc="-4" dirty="0">
                <a:latin typeface="Avenir Next"/>
                <a:cs typeface="Avenir Next"/>
              </a:rPr>
              <a:t>l</a:t>
            </a:r>
            <a:r>
              <a:rPr sz="1500" dirty="0">
                <a:latin typeface="Avenir Next"/>
                <a:cs typeface="Avenir Next"/>
              </a:rPr>
              <a:t>ti</a:t>
            </a:r>
            <a:r>
              <a:rPr sz="1500" spc="-4" dirty="0">
                <a:latin typeface="Avenir Next"/>
                <a:cs typeface="Avenir Next"/>
              </a:rPr>
              <a:t>ss</a:t>
            </a:r>
            <a:r>
              <a:rPr sz="1500" dirty="0">
                <a:latin typeface="Avenir Next"/>
                <a:cs typeface="Avenir Next"/>
              </a:rPr>
              <a:t>i</a:t>
            </a:r>
            <a:r>
              <a:rPr sz="1500" spc="-4" dirty="0">
                <a:latin typeface="Avenir Next"/>
                <a:cs typeface="Avenir Next"/>
              </a:rPr>
              <a:t>m</a:t>
            </a:r>
            <a:r>
              <a:rPr sz="1500" dirty="0">
                <a:latin typeface="Avenir Next"/>
                <a:cs typeface="Avenir Next"/>
              </a:rPr>
              <a:t>a d</a:t>
            </a:r>
            <a:r>
              <a:rPr sz="1500" spc="4" dirty="0">
                <a:latin typeface="Avenir Next"/>
                <a:cs typeface="Avenir Next"/>
              </a:rPr>
              <a:t>e</a:t>
            </a:r>
            <a:r>
              <a:rPr sz="1500" dirty="0">
                <a:latin typeface="Avenir Next"/>
                <a:cs typeface="Avenir Next"/>
              </a:rPr>
              <a:t>n</a:t>
            </a:r>
            <a:r>
              <a:rPr sz="1500" spc="-4" dirty="0">
                <a:latin typeface="Avenir Next"/>
                <a:cs typeface="Avenir Next"/>
              </a:rPr>
              <a:t>s</a:t>
            </a:r>
            <a:r>
              <a:rPr sz="1500" dirty="0">
                <a:latin typeface="Avenir Next"/>
                <a:cs typeface="Avenir Next"/>
              </a:rPr>
              <a:t>ità</a:t>
            </a:r>
            <a:r>
              <a:rPr sz="1500" spc="-8" dirty="0">
                <a:latin typeface="Avenir Next"/>
                <a:cs typeface="Avenir Next"/>
              </a:rPr>
              <a:t> </a:t>
            </a:r>
            <a:r>
              <a:rPr sz="1500" dirty="0">
                <a:latin typeface="Avenir Next"/>
                <a:cs typeface="Avenir Next"/>
              </a:rPr>
              <a:t>di </a:t>
            </a:r>
            <a:r>
              <a:rPr sz="1500" spc="4" dirty="0">
                <a:latin typeface="Avenir Next"/>
                <a:cs typeface="Avenir Next"/>
              </a:rPr>
              <a:t>e</a:t>
            </a:r>
            <a:r>
              <a:rPr sz="1500" dirty="0">
                <a:latin typeface="Avenir Next"/>
                <a:cs typeface="Avenir Next"/>
              </a:rPr>
              <a:t>n</a:t>
            </a:r>
            <a:r>
              <a:rPr sz="1500" spc="4" dirty="0">
                <a:latin typeface="Avenir Next"/>
                <a:cs typeface="Avenir Next"/>
              </a:rPr>
              <a:t>e</a:t>
            </a:r>
            <a:r>
              <a:rPr sz="1500" spc="-26" dirty="0">
                <a:latin typeface="Avenir Next"/>
                <a:cs typeface="Avenir Next"/>
              </a:rPr>
              <a:t>r</a:t>
            </a:r>
            <a:r>
              <a:rPr sz="1500" spc="-4" dirty="0">
                <a:latin typeface="Avenir Next"/>
                <a:cs typeface="Avenir Next"/>
              </a:rPr>
              <a:t>g</a:t>
            </a:r>
            <a:r>
              <a:rPr sz="1500" dirty="0">
                <a:latin typeface="Avenir Next"/>
                <a:cs typeface="Avenir Next"/>
              </a:rPr>
              <a:t>i</a:t>
            </a:r>
            <a:r>
              <a:rPr sz="1500" spc="-8" dirty="0">
                <a:latin typeface="Avenir Next"/>
                <a:cs typeface="Avenir Next"/>
              </a:rPr>
              <a:t>a</a:t>
            </a:r>
            <a:r>
              <a:rPr sz="1500" dirty="0">
                <a:latin typeface="Avenir Next"/>
                <a:cs typeface="Avenir Next"/>
              </a:rPr>
              <a:t>:</a:t>
            </a:r>
          </a:p>
          <a:p>
            <a:pPr algn="ctr">
              <a:lnSpc>
                <a:spcPts val="1718"/>
              </a:lnSpc>
            </a:pPr>
            <a:r>
              <a:rPr sz="1500" dirty="0">
                <a:solidFill>
                  <a:srgbClr val="FF0000"/>
                </a:solidFill>
                <a:latin typeface="Avenir Next"/>
                <a:cs typeface="Avenir Next"/>
              </a:rPr>
              <a:t>4</a:t>
            </a:r>
            <a:r>
              <a:rPr lang="en-US" sz="1500" spc="4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1500" dirty="0">
                <a:solidFill>
                  <a:srgbClr val="FF0000"/>
                </a:solidFill>
                <a:latin typeface="Avenir Next"/>
                <a:cs typeface="Avenir Next"/>
              </a:rPr>
              <a:t>6</a:t>
            </a:r>
            <a:r>
              <a:rPr lang="en-US" sz="1500" dirty="0">
                <a:solidFill>
                  <a:srgbClr val="FF0000"/>
                </a:solidFill>
                <a:latin typeface="Avenir Next"/>
                <a:cs typeface="Avenir Next"/>
              </a:rPr>
              <a:t>⋅</a:t>
            </a:r>
            <a:r>
              <a:rPr sz="1500" dirty="0">
                <a:solidFill>
                  <a:srgbClr val="FF0000"/>
                </a:solidFill>
                <a:latin typeface="Avenir Next"/>
                <a:cs typeface="Avenir Next"/>
              </a:rPr>
              <a:t>10</a:t>
            </a:r>
            <a:r>
              <a:rPr sz="1500" spc="23" baseline="25641" dirty="0">
                <a:solidFill>
                  <a:srgbClr val="FF0000"/>
                </a:solidFill>
                <a:latin typeface="Avenir Next"/>
                <a:cs typeface="Avenir Next"/>
              </a:rPr>
              <a:t>5</a:t>
            </a:r>
            <a:r>
              <a:rPr sz="1500" baseline="25641" dirty="0">
                <a:solidFill>
                  <a:srgbClr val="FF0000"/>
                </a:solidFill>
                <a:latin typeface="Avenir Next"/>
                <a:cs typeface="Avenir Next"/>
              </a:rPr>
              <a:t>3</a:t>
            </a:r>
            <a:r>
              <a:rPr sz="1500" spc="163" baseline="25641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1500" spc="-146" dirty="0">
                <a:solidFill>
                  <a:srgbClr val="FF0000"/>
                </a:solidFill>
                <a:latin typeface="Avenir Next"/>
                <a:cs typeface="Avenir Next"/>
              </a:rPr>
              <a:t>T</a:t>
            </a:r>
            <a:r>
              <a:rPr sz="1500" spc="4" dirty="0">
                <a:solidFill>
                  <a:srgbClr val="FF0000"/>
                </a:solidFill>
                <a:latin typeface="Avenir Next"/>
                <a:cs typeface="Avenir Next"/>
              </a:rPr>
              <a:t>e</a:t>
            </a:r>
            <a:r>
              <a:rPr sz="1500" dirty="0">
                <a:solidFill>
                  <a:srgbClr val="FF0000"/>
                </a:solidFill>
                <a:latin typeface="Avenir Next"/>
                <a:cs typeface="Avenir Next"/>
              </a:rPr>
              <a:t>V</a:t>
            </a:r>
            <a:r>
              <a:rPr sz="1500" spc="-4" dirty="0">
                <a:solidFill>
                  <a:srgbClr val="FF0000"/>
                </a:solidFill>
                <a:latin typeface="Avenir Next"/>
                <a:cs typeface="Avenir Next"/>
              </a:rPr>
              <a:t>/m</a:t>
            </a:r>
            <a:r>
              <a:rPr sz="1500" baseline="25641" dirty="0">
                <a:solidFill>
                  <a:srgbClr val="FF0000"/>
                </a:solidFill>
                <a:latin typeface="Avenir Next"/>
                <a:cs typeface="Avenir Next"/>
              </a:rPr>
              <a:t>3</a:t>
            </a:r>
            <a:endParaRPr lang="en-US" sz="1500" dirty="0">
              <a:latin typeface="Avenir Next"/>
              <a:cs typeface="Avenir Nex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24000" y="3312000"/>
            <a:ext cx="417920" cy="65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080000" y="3672000"/>
            <a:ext cx="881539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dirty="0">
                <a:solidFill>
                  <a:srgbClr val="554B81"/>
                </a:solidFill>
                <a:latin typeface="Avenir Next"/>
                <a:cs typeface="Avenir Next"/>
              </a:rPr>
              <a:t>V</a:t>
            </a:r>
            <a:r>
              <a:rPr sz="1350" spc="-4" dirty="0">
                <a:solidFill>
                  <a:srgbClr val="554B81"/>
                </a:solidFill>
                <a:latin typeface="Avenir Next"/>
                <a:cs typeface="Avenir Next"/>
              </a:rPr>
              <a:t>E</a:t>
            </a:r>
            <a:r>
              <a:rPr sz="1350" spc="-45" dirty="0">
                <a:solidFill>
                  <a:srgbClr val="554B81"/>
                </a:solidFill>
                <a:latin typeface="Avenir Next"/>
                <a:cs typeface="Avenir Next"/>
              </a:rPr>
              <a:t>L</a:t>
            </a:r>
            <a:r>
              <a:rPr sz="1350" spc="-8" dirty="0">
                <a:solidFill>
                  <a:srgbClr val="554B81"/>
                </a:solidFill>
                <a:latin typeface="Avenir Next"/>
                <a:cs typeface="Avenir Next"/>
              </a:rPr>
              <a:t>O</a:t>
            </a:r>
            <a:r>
              <a:rPr sz="1350" dirty="0">
                <a:solidFill>
                  <a:srgbClr val="554B81"/>
                </a:solidFill>
                <a:latin typeface="Avenir Next"/>
                <a:cs typeface="Avenir Next"/>
              </a:rPr>
              <a:t>C</a:t>
            </a:r>
            <a:r>
              <a:rPr sz="1350" spc="-8" dirty="0">
                <a:solidFill>
                  <a:srgbClr val="554B81"/>
                </a:solidFill>
                <a:latin typeface="Avenir Next"/>
                <a:cs typeface="Avenir Next"/>
              </a:rPr>
              <a:t>I</a:t>
            </a:r>
            <a:r>
              <a:rPr sz="1350" spc="-83" dirty="0">
                <a:solidFill>
                  <a:srgbClr val="554B81"/>
                </a:solidFill>
                <a:latin typeface="Avenir Next"/>
                <a:cs typeface="Avenir Next"/>
              </a:rPr>
              <a:t>T</a:t>
            </a:r>
            <a:r>
              <a:rPr lang="en-US" sz="1350" dirty="0">
                <a:solidFill>
                  <a:srgbClr val="554B81"/>
                </a:solidFill>
                <a:latin typeface="Avenir Next"/>
                <a:cs typeface="Avenir Next"/>
              </a:rPr>
              <a:t>À</a:t>
            </a:r>
            <a:endParaRPr sz="1350" dirty="0">
              <a:latin typeface="Avenir Next"/>
              <a:cs typeface="Avenir Nex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52000" y="3672000"/>
            <a:ext cx="174974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spc="-4" dirty="0">
                <a:solidFill>
                  <a:srgbClr val="554B81"/>
                </a:solidFill>
                <a:latin typeface="Avenir Next"/>
                <a:cs typeface="Avenir Next"/>
              </a:rPr>
              <a:t>DENS</a:t>
            </a:r>
            <a:r>
              <a:rPr sz="1350" spc="-8" dirty="0">
                <a:solidFill>
                  <a:srgbClr val="554B81"/>
                </a:solidFill>
                <a:latin typeface="Avenir Next"/>
                <a:cs typeface="Avenir Next"/>
              </a:rPr>
              <a:t>I</a:t>
            </a:r>
            <a:r>
              <a:rPr sz="1350" spc="-83" dirty="0">
                <a:solidFill>
                  <a:srgbClr val="554B81"/>
                </a:solidFill>
                <a:latin typeface="Avenir Next"/>
                <a:cs typeface="Avenir Next"/>
              </a:rPr>
              <a:t>T</a:t>
            </a:r>
            <a:r>
              <a:rPr lang="en-US" sz="1350" spc="-83" dirty="0">
                <a:solidFill>
                  <a:srgbClr val="554B81"/>
                </a:solidFill>
                <a:latin typeface="Avenir Next"/>
                <a:cs typeface="Avenir Next"/>
              </a:rPr>
              <a:t>À</a:t>
            </a:r>
            <a:r>
              <a:rPr sz="1350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sz="1350" spc="-4" dirty="0">
                <a:solidFill>
                  <a:srgbClr val="554B81"/>
                </a:solidFill>
                <a:latin typeface="Avenir Next"/>
                <a:cs typeface="Avenir Next"/>
              </a:rPr>
              <a:t>D</a:t>
            </a:r>
            <a:r>
              <a:rPr sz="1350" dirty="0">
                <a:solidFill>
                  <a:srgbClr val="554B81"/>
                </a:solidFill>
                <a:latin typeface="Avenir Next"/>
                <a:cs typeface="Avenir Next"/>
              </a:rPr>
              <a:t>I</a:t>
            </a:r>
            <a:r>
              <a:rPr sz="1350" spc="-8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sz="1350" spc="-4" dirty="0">
                <a:solidFill>
                  <a:srgbClr val="554B81"/>
                </a:solidFill>
                <a:latin typeface="Avenir Next"/>
                <a:cs typeface="Avenir Next"/>
              </a:rPr>
              <a:t>ENERG</a:t>
            </a:r>
            <a:r>
              <a:rPr sz="1350" spc="-8" dirty="0">
                <a:solidFill>
                  <a:srgbClr val="554B81"/>
                </a:solidFill>
                <a:latin typeface="Avenir Next"/>
                <a:cs typeface="Avenir Next"/>
              </a:rPr>
              <a:t>I</a:t>
            </a:r>
            <a:r>
              <a:rPr sz="1350" dirty="0">
                <a:solidFill>
                  <a:srgbClr val="554B81"/>
                </a:solidFill>
                <a:latin typeface="Avenir Next"/>
                <a:cs typeface="Avenir Next"/>
              </a:rPr>
              <a:t>A</a:t>
            </a:r>
            <a:endParaRPr sz="1350" dirty="0">
              <a:latin typeface="Avenir Next"/>
              <a:cs typeface="Avenir Nex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87716" y="4465990"/>
            <a:ext cx="338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653" marR="3810" indent="-258604" algn="ctr"/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...</a:t>
            </a:r>
            <a:r>
              <a:rPr lang="en-US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i p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a</a:t>
            </a:r>
            <a:r>
              <a:rPr spc="-26" dirty="0">
                <a:solidFill>
                  <a:srgbClr val="554B81"/>
                </a:solidFill>
                <a:latin typeface="Avenir Next"/>
                <a:cs typeface="Avenir Next"/>
              </a:rPr>
              <a:t>r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am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et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r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i più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i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m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p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o</a:t>
            </a:r>
            <a:r>
              <a:rPr spc="-26" dirty="0">
                <a:solidFill>
                  <a:srgbClr val="554B81"/>
                </a:solidFill>
                <a:latin typeface="Avenir Next"/>
                <a:cs typeface="Avenir Next"/>
              </a:rPr>
              <a:t>r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t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an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ti per il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f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un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zi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o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nam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e</a:t>
            </a:r>
            <a:r>
              <a:rPr spc="4" dirty="0">
                <a:solidFill>
                  <a:srgbClr val="554B81"/>
                </a:solidFill>
                <a:latin typeface="Avenir Next"/>
                <a:cs typeface="Avenir Next"/>
              </a:rPr>
              <a:t>n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to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 d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i LH</a:t>
            </a:r>
            <a:r>
              <a:rPr spc="-4" dirty="0">
                <a:solidFill>
                  <a:srgbClr val="554B81"/>
                </a:solidFill>
                <a:latin typeface="Avenir Next"/>
                <a:cs typeface="Avenir Next"/>
              </a:rPr>
              <a:t>C</a:t>
            </a:r>
            <a:r>
              <a:rPr lang="en-US" dirty="0">
                <a:solidFill>
                  <a:srgbClr val="554B81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554B81"/>
                </a:solidFill>
                <a:latin typeface="Avenir Next"/>
                <a:cs typeface="Avenir Next"/>
              </a:rPr>
              <a:t>...</a:t>
            </a:r>
            <a:endParaRPr dirty="0">
              <a:latin typeface="Avenir Next"/>
              <a:cs typeface="Avenir Next"/>
            </a:endParaRPr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Il Large Hadron Collider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0000" y="4860000"/>
            <a:ext cx="1263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400" dirty="0">
                <a:latin typeface="Avenir Next"/>
                <a:cs typeface="Avenir Next"/>
              </a:rPr>
              <a:t>7</a:t>
            </a:r>
            <a:r>
              <a:rPr lang="mr-IN" sz="1400" spc="4" dirty="0">
                <a:latin typeface="Avenir Next"/>
                <a:cs typeface="Avenir Next"/>
              </a:rPr>
              <a:t>.</a:t>
            </a:r>
            <a:r>
              <a:rPr lang="mr-IN" sz="1400" dirty="0">
                <a:latin typeface="Avenir Next"/>
                <a:cs typeface="Avenir Next"/>
              </a:rPr>
              <a:t>4⋅10</a:t>
            </a:r>
            <a:r>
              <a:rPr lang="mr-IN" sz="1400" spc="23" baseline="25641" dirty="0">
                <a:latin typeface="Avenir Next"/>
                <a:cs typeface="Avenir Next"/>
              </a:rPr>
              <a:t>4</a:t>
            </a:r>
            <a:r>
              <a:rPr lang="mr-IN" sz="1400" baseline="25641" dirty="0">
                <a:latin typeface="Avenir Next"/>
                <a:cs typeface="Avenir Next"/>
              </a:rPr>
              <a:t>6 </a:t>
            </a:r>
            <a:r>
              <a:rPr lang="mr-IN" sz="1400" spc="-174" baseline="25641" dirty="0">
                <a:latin typeface="Avenir Next"/>
                <a:cs typeface="Avenir Next"/>
              </a:rPr>
              <a:t> </a:t>
            </a:r>
            <a:r>
              <a:rPr lang="mr-IN" sz="1400" dirty="0" err="1">
                <a:latin typeface="Avenir Next"/>
                <a:cs typeface="Avenir Next"/>
              </a:rPr>
              <a:t>J</a:t>
            </a:r>
            <a:r>
              <a:rPr lang="mr-IN" sz="1400" spc="-4" dirty="0">
                <a:latin typeface="Avenir Next"/>
                <a:cs typeface="Avenir Next"/>
              </a:rPr>
              <a:t>/m</a:t>
            </a:r>
            <a:r>
              <a:rPr lang="mr-IN" sz="1400" spc="23" baseline="25641" dirty="0">
                <a:latin typeface="Avenir Next"/>
                <a:cs typeface="Avenir Next"/>
              </a:rPr>
              <a:t>3</a:t>
            </a:r>
            <a:endParaRPr lang="mr-IN" sz="1400" dirty="0">
              <a:latin typeface="Avenir Next"/>
              <a:cs typeface="Avenir Nex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5678" y="5508000"/>
            <a:ext cx="66126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Perché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le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facciamo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collidere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a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energia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sempre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più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alta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?</a:t>
            </a:r>
          </a:p>
          <a:p>
            <a:pPr algn="ctr"/>
            <a:endParaRPr lang="en-GB" sz="200" dirty="0"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diminuisce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la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lunghezza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che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possiamo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studiare</a:t>
            </a:r>
            <a:endParaRPr lang="en-GB" sz="2000" dirty="0"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endParaRPr lang="en-GB" sz="200" dirty="0">
              <a:latin typeface="Avenir Next" charset="0"/>
              <a:ea typeface="Avenir Next" charset="0"/>
              <a:cs typeface="Avenir Next" charset="0"/>
            </a:endParaRPr>
          </a:p>
          <a:p>
            <a:pPr algn="ctr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aumenta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la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nuova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materia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che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possiamo</a:t>
            </a:r>
            <a:r>
              <a:rPr lang="en-GB" sz="20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2000" dirty="0" err="1">
                <a:latin typeface="Avenir Next" charset="0"/>
                <a:ea typeface="Avenir Next" charset="0"/>
                <a:cs typeface="Avenir Next" charset="0"/>
              </a:rPr>
              <a:t>creare</a:t>
            </a:r>
            <a:endParaRPr lang="en-GB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0606036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4" name="Group 11"/>
          <p:cNvGrpSpPr>
            <a:grpSpLocks/>
          </p:cNvGrpSpPr>
          <p:nvPr/>
        </p:nvGrpSpPr>
        <p:grpSpPr bwMode="auto">
          <a:xfrm>
            <a:off x="1332000" y="4644000"/>
            <a:ext cx="5722938" cy="2295525"/>
            <a:chOff x="240" y="2504"/>
            <a:chExt cx="3605" cy="1446"/>
          </a:xfrm>
        </p:grpSpPr>
        <p:sp>
          <p:nvSpPr>
            <p:cNvPr id="53262" name="Text Box 6"/>
            <p:cNvSpPr txBox="1">
              <a:spLocks noChangeArrowheads="1"/>
            </p:cNvSpPr>
            <p:nvPr/>
          </p:nvSpPr>
          <p:spPr bwMode="auto">
            <a:xfrm flipH="1">
              <a:off x="240" y="3116"/>
              <a:ext cx="3605" cy="834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1232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dipoli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principali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da 8.4 </a:t>
              </a:r>
              <a:r>
                <a:rPr lang="en-US" sz="2000" b="1" dirty="0">
                  <a:solidFill>
                    <a:srgbClr val="FFFFFF"/>
                  </a:solidFill>
                </a:rPr>
                <a:t>T (~200,000 B</a:t>
              </a:r>
              <a:r>
                <a:rPr lang="en-US" sz="2000" b="1" baseline="-25000" dirty="0">
                  <a:solidFill>
                    <a:srgbClr val="FFFFFF"/>
                  </a:solidFill>
                </a:rPr>
                <a:t>TERRA</a:t>
              </a:r>
              <a:r>
                <a:rPr lang="en-US" sz="2000" b="1" dirty="0">
                  <a:solidFill>
                    <a:srgbClr val="FFFFFF"/>
                  </a:solidFill>
                </a:rPr>
                <a:t>)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L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avorano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a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temperatura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di 1.9 K (-271.1 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  <a:sym typeface="Symbol" charset="0"/>
                </a:rPr>
                <a:t>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C)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+ 3700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magneti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correttori</a:t>
              </a:r>
              <a:r>
                <a:rPr lang="en-GB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+mj-lt"/>
                </a:rPr>
                <a:t>multipoli</a:t>
              </a:r>
              <a:endParaRPr lang="en-GB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1696" name="Line 7"/>
            <p:cNvSpPr>
              <a:spLocks noChangeShapeType="1"/>
            </p:cNvSpPr>
            <p:nvPr/>
          </p:nvSpPr>
          <p:spPr bwMode="auto">
            <a:xfrm flipH="1" flipV="1">
              <a:off x="1716" y="2504"/>
              <a:ext cx="208" cy="62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1685" name="Group 18"/>
          <p:cNvGrpSpPr>
            <a:grpSpLocks/>
          </p:cNvGrpSpPr>
          <p:nvPr/>
        </p:nvGrpSpPr>
        <p:grpSpPr bwMode="auto">
          <a:xfrm>
            <a:off x="4718050" y="920750"/>
            <a:ext cx="4394200" cy="5513388"/>
            <a:chOff x="2972" y="700"/>
            <a:chExt cx="2768" cy="3473"/>
          </a:xfrm>
        </p:grpSpPr>
        <p:sp>
          <p:nvSpPr>
            <p:cNvPr id="71687" name="TextBox 7"/>
            <p:cNvSpPr txBox="1">
              <a:spLocks noChangeArrowheads="1"/>
            </p:cNvSpPr>
            <p:nvPr/>
          </p:nvSpPr>
          <p:spPr bwMode="auto">
            <a:xfrm>
              <a:off x="4304" y="2648"/>
              <a:ext cx="13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bg1"/>
                  </a:solidFill>
                  <a:latin typeface="Times New Roman" charset="0"/>
                </a:rPr>
                <a:t>11800 Ampère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>
                  <a:solidFill>
                    <a:schemeClr val="bg1"/>
                  </a:solidFill>
                  <a:latin typeface="Times New Roman" charset="0"/>
                </a:rPr>
                <a:t>F</a:t>
              </a:r>
              <a:r>
                <a:rPr lang="en-US" altLang="en-US" sz="2000" baseline="-25000" dirty="0" err="1">
                  <a:solidFill>
                    <a:schemeClr val="bg1"/>
                  </a:solidFill>
                  <a:latin typeface="Times New Roman" charset="0"/>
                </a:rPr>
                <a:t>x</a:t>
              </a:r>
              <a:r>
                <a:rPr lang="en-US" altLang="en-US" sz="2000" dirty="0">
                  <a:solidFill>
                    <a:schemeClr val="bg1"/>
                  </a:solidFill>
                  <a:latin typeface="Times New Roman" charset="0"/>
                </a:rPr>
                <a:t> ~ 400 </a:t>
              </a:r>
              <a:r>
                <a:rPr lang="en-US" altLang="en-US" sz="2000" dirty="0" err="1">
                  <a:solidFill>
                    <a:schemeClr val="bg1"/>
                  </a:solidFill>
                  <a:latin typeface="Times New Roman" charset="0"/>
                </a:rPr>
                <a:t>tonne</a:t>
              </a:r>
              <a:r>
                <a:rPr lang="en-US" altLang="en-US" sz="2000" dirty="0">
                  <a:solidFill>
                    <a:schemeClr val="bg1"/>
                  </a:solidFill>
                  <a:latin typeface="Times New Roman" charset="0"/>
                </a:rPr>
                <a:t>/m</a:t>
              </a:r>
            </a:p>
          </p:txBody>
        </p:sp>
        <p:pic>
          <p:nvPicPr>
            <p:cNvPr id="7168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" y="3160"/>
              <a:ext cx="1492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689" name="Group 17"/>
            <p:cNvGrpSpPr>
              <a:grpSpLocks/>
            </p:cNvGrpSpPr>
            <p:nvPr/>
          </p:nvGrpSpPr>
          <p:grpSpPr bwMode="auto">
            <a:xfrm>
              <a:off x="2972" y="700"/>
              <a:ext cx="2768" cy="1892"/>
              <a:chOff x="2972" y="700"/>
              <a:chExt cx="2768" cy="1892"/>
            </a:xfrm>
          </p:grpSpPr>
          <p:pic>
            <p:nvPicPr>
              <p:cNvPr id="71690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" y="1104"/>
                <a:ext cx="1396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1691" name="Group 16"/>
              <p:cNvGrpSpPr>
                <a:grpSpLocks/>
              </p:cNvGrpSpPr>
              <p:nvPr/>
            </p:nvGrpSpPr>
            <p:grpSpPr bwMode="auto">
              <a:xfrm>
                <a:off x="2972" y="700"/>
                <a:ext cx="2220" cy="1272"/>
                <a:chOff x="3200" y="596"/>
                <a:chExt cx="2152" cy="1272"/>
              </a:xfrm>
            </p:grpSpPr>
            <p:pic>
              <p:nvPicPr>
                <p:cNvPr id="71692" name="Picture 1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0" y="596"/>
                  <a:ext cx="1336" cy="1016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1693" name="Line 14"/>
                <p:cNvSpPr>
                  <a:spLocks noChangeShapeType="1"/>
                </p:cNvSpPr>
                <p:nvPr/>
              </p:nvSpPr>
              <p:spPr bwMode="auto">
                <a:xfrm>
                  <a:off x="4186" y="1016"/>
                  <a:ext cx="1166" cy="852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694" name="Line 15"/>
                <p:cNvSpPr>
                  <a:spLocks noChangeShapeType="1"/>
                </p:cNvSpPr>
                <p:nvPr/>
              </p:nvSpPr>
              <p:spPr bwMode="auto">
                <a:xfrm>
                  <a:off x="3912" y="914"/>
                  <a:ext cx="1155" cy="90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19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Alta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complessità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,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alta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tecnologia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17</a:t>
            </a:fld>
            <a:endParaRPr lang="en-US" dirty="0"/>
          </a:p>
        </p:txBody>
      </p:sp>
      <p:pic>
        <p:nvPicPr>
          <p:cNvPr id="21520" name="Picture 16" descr="llustration of a Thermometer Mascot Shivering, Hugging Itself and Freez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5617506"/>
            <a:ext cx="824400" cy="13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436C9B-5C99-9B14-C05F-AB433974C162}"/>
              </a:ext>
            </a:extLst>
          </p:cNvPr>
          <p:cNvSpPr/>
          <p:nvPr/>
        </p:nvSpPr>
        <p:spPr>
          <a:xfrm>
            <a:off x="8941" y="966764"/>
            <a:ext cx="4560504" cy="191691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0" y="990600"/>
            <a:ext cx="47244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I fasci di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protoni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trasportano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la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stessa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energia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di un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Frecciarossa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a 150 km/h, ma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concentrata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in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una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sezione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di </a:t>
            </a:r>
            <a:r>
              <a:rPr lang="en-US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~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30x30 </a:t>
            </a:r>
            <a:r>
              <a:rPr lang="en-US" dirty="0">
                <a:solidFill>
                  <a:schemeClr val="bg1"/>
                </a:solidFill>
                <a:latin typeface="Symbol"/>
                <a:ea typeface="ＭＳ Ｐゴシック"/>
                <a:cs typeface="Calibri"/>
                <a:sym typeface="Symbol"/>
              </a:rPr>
              <a:t>m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m</a:t>
            </a:r>
            <a:r>
              <a:rPr lang="en-US" sz="1200" baseline="30000" dirty="0">
                <a:solidFill>
                  <a:schemeClr val="bg1"/>
                </a:solidFill>
                <a:ea typeface="Calibri"/>
                <a:cs typeface="Calibri"/>
              </a:rPr>
              <a:t>2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 !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ea typeface="ＭＳ Ｐゴシック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9300 </a:t>
            </a:r>
            <a:r>
              <a:rPr lang="en-US" dirty="0" err="1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magneti</a:t>
            </a:r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 in </a:t>
            </a:r>
            <a:r>
              <a:rPr lang="en-US" dirty="0" err="1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tutto</a:t>
            </a:r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energia</a:t>
            </a:r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immagazzinata</a:t>
            </a:r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0"/>
              </a:rPr>
              <a:t>: </a:t>
            </a:r>
            <a:endParaRPr lang="en-US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b="1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 10 GJ  </a:t>
            </a:r>
            <a:r>
              <a:rPr lang="en-US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come un Airbus in </a:t>
            </a:r>
            <a:r>
              <a:rPr lang="en-US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volo</a:t>
            </a:r>
            <a:endParaRPr lang="en-US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defRPr/>
            </a:pPr>
            <a:endParaRPr lang="en-US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1" name="Picture 33" descr="https://www.researchgate.net/profile/Masaki_Hori/publication/231009472/figure/fig4/AS:340464759787528@1458184532844/Schematic-layout-of-CERNs-accelerator-complex-The-LINAC2-linear-accelerator-and-the-PS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" y="684000"/>
            <a:ext cx="3842791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1258888" y="1530350"/>
            <a:ext cx="636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accent2"/>
                </a:solidFill>
                <a:latin typeface="Arial" charset="0"/>
              </a:rPr>
              <a:t>LEP/</a:t>
            </a:r>
          </a:p>
        </p:txBody>
      </p:sp>
      <p:pic>
        <p:nvPicPr>
          <p:cNvPr id="62472" name="Picture 15" descr="lep-de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r="8801" b="6070"/>
          <a:stretch>
            <a:fillRect/>
          </a:stretch>
        </p:blipFill>
        <p:spPr>
          <a:xfrm>
            <a:off x="2232000" y="720000"/>
            <a:ext cx="1497013" cy="936625"/>
          </a:xfrm>
          <a:noFill/>
        </p:spPr>
      </p:pic>
      <p:sp>
        <p:nvSpPr>
          <p:cNvPr id="18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La catena di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accelerazione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@ CERN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04000" y="864000"/>
            <a:ext cx="5111143" cy="5940088"/>
            <a:chOff x="4144963" y="930275"/>
            <a:chExt cx="5111143" cy="5940088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144963" y="930275"/>
              <a:ext cx="5111143" cy="59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1959</a:t>
              </a:r>
              <a:r>
                <a:rPr lang="en-US" altLang="en-US" sz="2000" dirty="0"/>
                <a:t>: 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PS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olidFill>
                    <a:srgbClr val="000066"/>
                  </a:solidFill>
                </a:rPr>
                <a:t>– Proton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Sincrotron</a:t>
              </a:r>
              <a:endParaRPr lang="en-US" altLang="en-US" sz="2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>
                  <a:solidFill>
                    <a:srgbClr val="000066"/>
                  </a:solidFill>
                </a:rPr>
                <a:t>Funziona</a:t>
              </a: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tutt’</a:t>
              </a:r>
              <a:r>
                <a:rPr lang="en-US" altLang="ja-JP" sz="2000" dirty="0" err="1">
                  <a:solidFill>
                    <a:srgbClr val="000066"/>
                  </a:solidFill>
                </a:rPr>
                <a:t>oggi</a:t>
              </a:r>
              <a:r>
                <a:rPr lang="en-US" altLang="ja-JP" sz="2000" dirty="0">
                  <a:solidFill>
                    <a:srgbClr val="000066"/>
                  </a:solidFill>
                </a:rPr>
                <a:t>!  </a:t>
              </a:r>
              <a:r>
                <a:rPr lang="en-US" altLang="ja-JP" sz="2000" dirty="0" err="1">
                  <a:solidFill>
                    <a:srgbClr val="000066"/>
                  </a:solidFill>
                </a:rPr>
                <a:t>Accelera</a:t>
              </a:r>
              <a:r>
                <a:rPr lang="en-US" altLang="ja-JP" sz="2000" dirty="0">
                  <a:solidFill>
                    <a:srgbClr val="000066"/>
                  </a:solidFill>
                </a:rPr>
                <a:t> e</a:t>
              </a:r>
              <a:r>
                <a:rPr lang="en-US" altLang="ja-JP" sz="2000" baseline="30000" dirty="0">
                  <a:solidFill>
                    <a:srgbClr val="000066"/>
                  </a:solidFill>
                </a:rPr>
                <a:t>-</a:t>
              </a:r>
              <a:r>
                <a:rPr lang="en-US" altLang="ja-JP" sz="2000" dirty="0">
                  <a:solidFill>
                    <a:srgbClr val="000066"/>
                  </a:solidFill>
                </a:rPr>
                <a:t>,e</a:t>
              </a:r>
              <a:r>
                <a:rPr lang="en-US" altLang="ja-JP" sz="2000" baseline="30000" dirty="0">
                  <a:solidFill>
                    <a:srgbClr val="000066"/>
                  </a:solidFill>
                </a:rPr>
                <a:t>+</a:t>
              </a:r>
              <a:r>
                <a:rPr lang="en-US" altLang="ja-JP" sz="2000" dirty="0">
                  <a:solidFill>
                    <a:srgbClr val="000066"/>
                  </a:solidFill>
                </a:rPr>
                <a:t>, p, p</a:t>
              </a:r>
              <a:endParaRPr lang="en-US" altLang="ja-JP" sz="2000" baseline="30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1965</a:t>
              </a:r>
              <a:r>
                <a:rPr lang="en-US" altLang="en-US" sz="2000" dirty="0"/>
                <a:t>: 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ISR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olidFill>
                    <a:srgbClr val="000066"/>
                  </a:solidFill>
                </a:rPr>
                <a:t>– Intersecting Storage Ring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Prima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collisione</a:t>
              </a:r>
              <a:r>
                <a:rPr lang="en-US" altLang="en-US" sz="2000" dirty="0">
                  <a:solidFill>
                    <a:srgbClr val="000066"/>
                  </a:solidFill>
                </a:rPr>
                <a:t> al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mondo</a:t>
              </a: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protone-protone</a:t>
              </a:r>
              <a:endParaRPr lang="en-US" altLang="en-US" sz="2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1979</a:t>
              </a:r>
              <a:r>
                <a:rPr lang="en-US" altLang="en-US" sz="2000" dirty="0"/>
                <a:t>: 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SPS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olidFill>
                    <a:srgbClr val="000066"/>
                  </a:solidFill>
                </a:rPr>
                <a:t>– Super Proton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Sincrotron</a:t>
              </a:r>
              <a:r>
                <a:rPr lang="en-US" altLang="en-US" sz="2000" dirty="0">
                  <a:solidFill>
                    <a:srgbClr val="000066"/>
                  </a:solidFill>
                </a:rPr>
                <a:t>  </a:t>
              </a:r>
              <a:r>
                <a:rPr lang="en-US" altLang="en-US" sz="2000" dirty="0">
                  <a:solidFill>
                    <a:srgbClr val="000066"/>
                  </a:solidFill>
                  <a:latin typeface="Arial" charset="0"/>
                  <a:ea typeface="Arial" charset="0"/>
                  <a:cs typeface="Arial" charset="0"/>
                </a:rPr>
                <a:t>~ </a:t>
              </a:r>
              <a:r>
                <a:rPr lang="en-US" altLang="en-US" sz="2000" dirty="0">
                  <a:solidFill>
                    <a:srgbClr val="000066"/>
                  </a:solidFill>
                </a:rPr>
                <a:t>7 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1983</a:t>
              </a:r>
              <a:r>
                <a:rPr lang="en-US" altLang="en-US" sz="2000" dirty="0"/>
                <a:t>: </a:t>
              </a:r>
              <a:r>
                <a:rPr lang="en-US" altLang="en-US" sz="2000" dirty="0">
                  <a:solidFill>
                    <a:schemeClr val="tx2"/>
                  </a:solidFill>
                </a:rPr>
                <a:t>SPS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ym typeface="Symbol" charset="2"/>
                </a:rPr>
                <a:t></a:t>
              </a:r>
              <a:r>
                <a:rPr lang="en-US" altLang="en-US" sz="2000" dirty="0"/>
                <a:t> </a:t>
              </a:r>
              <a:r>
                <a:rPr lang="en-US" altLang="en-US" sz="2000" b="1" dirty="0" err="1">
                  <a:solidFill>
                    <a:srgbClr val="FF0000"/>
                  </a:solidFill>
                </a:rPr>
                <a:t>SppS</a:t>
              </a:r>
              <a:r>
                <a:rPr lang="en-US" altLang="en-US" sz="2000" dirty="0"/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Prima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collisione</a:t>
              </a:r>
              <a:r>
                <a:rPr lang="en-US" altLang="en-US" sz="2000" dirty="0">
                  <a:solidFill>
                    <a:srgbClr val="000066"/>
                  </a:solidFill>
                </a:rPr>
                <a:t> al mondo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protoni-antiprotoni</a:t>
              </a:r>
              <a:r>
                <a:rPr lang="en-US" altLang="en-US" sz="2000" dirty="0">
                  <a:solidFill>
                    <a:srgbClr val="000066"/>
                  </a:solidFill>
                </a:rPr>
                <a:t>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>
                  <a:solidFill>
                    <a:srgbClr val="000066"/>
                  </a:solidFill>
                </a:rPr>
                <a:t>Premio</a:t>
              </a:r>
              <a:r>
                <a:rPr lang="en-US" altLang="en-US" sz="2000" dirty="0">
                  <a:solidFill>
                    <a:srgbClr val="000066"/>
                  </a:solidFill>
                </a:rPr>
                <a:t> Nobel a Rubbia per la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scoperta</a:t>
              </a:r>
              <a:r>
                <a:rPr lang="en-US" altLang="en-US" sz="2000" dirty="0">
                  <a:solidFill>
                    <a:srgbClr val="000066"/>
                  </a:solidFill>
                </a:rPr>
                <a:t> W e Z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1989</a:t>
              </a:r>
              <a:r>
                <a:rPr lang="en-US" altLang="en-US" sz="2000" dirty="0"/>
                <a:t>: 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LEP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olidFill>
                    <a:srgbClr val="000066"/>
                  </a:solidFill>
                </a:rPr>
                <a:t>– Large Electron Collider  </a:t>
              </a:r>
              <a:r>
                <a:rPr lang="en-US" altLang="en-US" sz="2000" dirty="0">
                  <a:solidFill>
                    <a:srgbClr val="000066"/>
                  </a:solidFill>
                  <a:latin typeface="Arial" charset="0"/>
                  <a:ea typeface="Arial" charset="0"/>
                  <a:cs typeface="Arial" charset="0"/>
                </a:rPr>
                <a:t>~ </a:t>
              </a:r>
              <a:r>
                <a:rPr lang="en-US" altLang="en-US" sz="2000" dirty="0">
                  <a:solidFill>
                    <a:srgbClr val="000066"/>
                  </a:solidFill>
                </a:rPr>
                <a:t>27 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err="1">
                  <a:solidFill>
                    <a:srgbClr val="000066"/>
                  </a:solidFill>
                </a:rPr>
                <a:t>Accelera</a:t>
              </a: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elettroni-positroni</a:t>
              </a:r>
              <a:endParaRPr lang="en-US" altLang="en-US" sz="2000" dirty="0">
                <a:solidFill>
                  <a:srgbClr val="000066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Dal 1989 al 1995 : E(e) = 50 GeV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Dal 1995 al 2000 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nuove</a:t>
              </a: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frontiere</a:t>
              </a:r>
              <a:r>
                <a:rPr lang="en-US" altLang="en-US" sz="2000" dirty="0">
                  <a:solidFill>
                    <a:srgbClr val="000066"/>
                  </a:solidFill>
                </a:rPr>
                <a:t> di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energia</a:t>
              </a:r>
              <a:r>
                <a:rPr lang="en-US" altLang="en-US" sz="2000" dirty="0">
                  <a:solidFill>
                    <a:srgbClr val="000066"/>
                  </a:solidFill>
                </a:rPr>
                <a:t>!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0066"/>
                  </a:solidFill>
                </a:rPr>
                <a:t>Stop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nel</a:t>
              </a:r>
              <a:r>
                <a:rPr lang="en-US" altLang="en-US" sz="2000" dirty="0">
                  <a:solidFill>
                    <a:srgbClr val="000066"/>
                  </a:solidFill>
                </a:rPr>
                <a:t> 2000 </a:t>
              </a:r>
              <a:r>
                <a:rPr lang="en-US" altLang="en-US" sz="2000" dirty="0">
                  <a:solidFill>
                    <a:srgbClr val="000066"/>
                  </a:solidFill>
                  <a:sym typeface="Symbol" charset="2"/>
                </a:rPr>
                <a:t></a:t>
              </a:r>
              <a:r>
                <a:rPr lang="en-US" altLang="en-US" sz="2000" dirty="0">
                  <a:solidFill>
                    <a:srgbClr val="00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trionfo</a:t>
              </a:r>
              <a:r>
                <a:rPr lang="en-US" altLang="en-US" sz="2000" dirty="0">
                  <a:solidFill>
                    <a:srgbClr val="000066"/>
                  </a:solidFill>
                </a:rPr>
                <a:t> del </a:t>
              </a:r>
              <a:r>
                <a:rPr lang="en-US" altLang="en-US" sz="2000" dirty="0" err="1">
                  <a:solidFill>
                    <a:srgbClr val="000066"/>
                  </a:solidFill>
                </a:rPr>
                <a:t>Modello</a:t>
              </a:r>
              <a:r>
                <a:rPr lang="en-US" altLang="en-US" sz="2000" dirty="0">
                  <a:solidFill>
                    <a:srgbClr val="000066"/>
                  </a:solidFill>
                </a:rPr>
                <a:t> Standard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2008</a:t>
              </a:r>
              <a:r>
                <a:rPr lang="en-US" altLang="en-US" sz="2000" dirty="0"/>
                <a:t>: </a:t>
              </a:r>
              <a:r>
                <a:rPr lang="en-US" altLang="en-US" sz="2000" b="1" dirty="0">
                  <a:solidFill>
                    <a:srgbClr val="FF0000"/>
                  </a:solidFill>
                </a:rPr>
                <a:t>LHC</a:t>
              </a:r>
              <a:r>
                <a:rPr lang="en-US" altLang="en-US" sz="2000" dirty="0"/>
                <a:t> </a:t>
              </a:r>
              <a:r>
                <a:rPr lang="en-US" altLang="en-US" sz="2000" dirty="0">
                  <a:solidFill>
                    <a:srgbClr val="000066"/>
                  </a:solidFill>
                </a:rPr>
                <a:t>– Large Hadron Collider</a:t>
              </a:r>
              <a:endParaRPr lang="en-US" altLang="en-US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974000" y="1134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11893"/>
                  </a:solidFill>
                </a:rPr>
                <a:t>–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18</a:t>
            </a:fld>
            <a:endParaRPr lang="en-US" dirty="0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724000" y="31320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615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000" y="1116000"/>
            <a:ext cx="9037638" cy="5656262"/>
            <a:chOff x="76200" y="1049338"/>
            <a:chExt cx="9037638" cy="5656262"/>
          </a:xfrm>
        </p:grpSpPr>
        <p:pic>
          <p:nvPicPr>
            <p:cNvPr id="8" name="Picture 6" descr="LHC sotto ter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049338"/>
              <a:ext cx="9037638" cy="565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7" name="Text Box 4"/>
            <p:cNvSpPr txBox="1">
              <a:spLocks noChangeArrowheads="1"/>
            </p:cNvSpPr>
            <p:nvPr/>
          </p:nvSpPr>
          <p:spPr bwMode="auto">
            <a:xfrm rot="-349757">
              <a:off x="1387475" y="4021138"/>
              <a:ext cx="1185863" cy="369887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80-140 m</a:t>
              </a:r>
            </a:p>
          </p:txBody>
        </p:sp>
        <p:sp>
          <p:nvSpPr>
            <p:cNvPr id="67588" name="Line 5"/>
            <p:cNvSpPr>
              <a:spLocks noChangeShapeType="1"/>
            </p:cNvSpPr>
            <p:nvPr/>
          </p:nvSpPr>
          <p:spPr bwMode="auto">
            <a:xfrm>
              <a:off x="1219200" y="3886200"/>
              <a:ext cx="152400" cy="228600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LHC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visto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dal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sottosuolo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>
            <a:spAutoFit/>
          </a:bodyPr>
          <a:lstStyle/>
          <a:p>
            <a:pPr marL="102870">
              <a:lnSpc>
                <a:spcPct val="100000"/>
              </a:lnSpc>
            </a:pPr>
            <a:r>
              <a:rPr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</a:t>
            </a:r>
            <a:r>
              <a:rPr sz="3000" b="1" spc="-5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</a:t>
            </a:r>
            <a:r>
              <a:rPr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me</a:t>
            </a:r>
            <a:r>
              <a:rPr sz="3000" b="1" spc="-5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sz="3000" b="1" spc="-2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</a:t>
            </a:r>
            <a:r>
              <a:rPr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sserv</a:t>
            </a:r>
            <a:r>
              <a:rPr sz="3000" b="1" spc="-15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</a:t>
            </a:r>
            <a:r>
              <a:rPr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amo</a:t>
            </a:r>
            <a:r>
              <a:rPr sz="3000" b="1" spc="-1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sz="3000" b="1" spc="-2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gl</a:t>
            </a:r>
            <a:r>
              <a:rPr sz="3000" b="1" spc="-1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 </a:t>
            </a:r>
            <a:r>
              <a:rPr sz="3000" b="1" spc="-2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ogg</a:t>
            </a:r>
            <a:r>
              <a:rPr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ett</a:t>
            </a:r>
            <a:r>
              <a:rPr sz="3000" b="1" spc="-10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</a:t>
            </a:r>
            <a:r>
              <a:rPr sz="3000" b="1" spc="-15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?</a:t>
            </a:r>
            <a:endParaRPr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853621"/>
            <a:ext cx="9108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804" indent="-205104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217804" algn="l"/>
              </a:tabLst>
            </a:pPr>
            <a:r>
              <a:rPr sz="2000" spc="-5" dirty="0">
                <a:latin typeface="Helvetica"/>
                <a:cs typeface="Helvetica"/>
              </a:rPr>
              <a:t>L</a:t>
            </a:r>
            <a:r>
              <a:rPr sz="2000" dirty="0">
                <a:latin typeface="Helvetica"/>
                <a:cs typeface="Helvetica"/>
              </a:rPr>
              <a:t>o</a:t>
            </a:r>
            <a:r>
              <a:rPr sz="2000" spc="-5" dirty="0">
                <a:latin typeface="Helvetica"/>
                <a:cs typeface="Helvetica"/>
              </a:rPr>
              <a:t> </a:t>
            </a:r>
            <a:r>
              <a:rPr sz="2000" spc="-10" dirty="0">
                <a:latin typeface="Helvetica"/>
                <a:cs typeface="Helvetica"/>
              </a:rPr>
              <a:t>st</a:t>
            </a:r>
            <a:r>
              <a:rPr sz="2000" dirty="0">
                <a:latin typeface="Helvetica"/>
                <a:cs typeface="Helvetica"/>
              </a:rPr>
              <a:t>r</a:t>
            </a:r>
            <a:r>
              <a:rPr sz="2000" spc="-5" dirty="0">
                <a:latin typeface="Helvetica"/>
                <a:cs typeface="Helvetica"/>
              </a:rPr>
              <a:t>u</a:t>
            </a:r>
            <a:r>
              <a:rPr sz="2000" dirty="0">
                <a:latin typeface="Helvetica"/>
                <a:cs typeface="Helvetica"/>
              </a:rPr>
              <a:t>m</a:t>
            </a:r>
            <a:r>
              <a:rPr sz="2000" spc="-5" dirty="0">
                <a:latin typeface="Helvetica"/>
                <a:cs typeface="Helvetica"/>
              </a:rPr>
              <a:t>ent</a:t>
            </a:r>
            <a:r>
              <a:rPr sz="2000" dirty="0">
                <a:latin typeface="Helvetica"/>
                <a:cs typeface="Helvetica"/>
              </a:rPr>
              <a:t>o</a:t>
            </a:r>
            <a:r>
              <a:rPr sz="2000" spc="-5" dirty="0">
                <a:latin typeface="Helvetica"/>
                <a:cs typeface="Helvetica"/>
              </a:rPr>
              <a:t> d</a:t>
            </a:r>
            <a:r>
              <a:rPr sz="2000" dirty="0">
                <a:latin typeface="Helvetica"/>
                <a:cs typeface="Helvetica"/>
              </a:rPr>
              <a:t>i</a:t>
            </a:r>
            <a:r>
              <a:rPr sz="2000" spc="-5" dirty="0">
                <a:latin typeface="Helvetica"/>
                <a:cs typeface="Helvetica"/>
              </a:rPr>
              <a:t> o</a:t>
            </a:r>
            <a:r>
              <a:rPr sz="2000" dirty="0">
                <a:latin typeface="Helvetica"/>
                <a:cs typeface="Helvetica"/>
              </a:rPr>
              <a:t>ss</a:t>
            </a:r>
            <a:r>
              <a:rPr sz="2000" spc="-5" dirty="0">
                <a:latin typeface="Helvetica"/>
                <a:cs typeface="Helvetica"/>
              </a:rPr>
              <a:t>e</a:t>
            </a:r>
            <a:r>
              <a:rPr sz="2000" dirty="0">
                <a:latin typeface="Helvetica"/>
                <a:cs typeface="Helvetica"/>
              </a:rPr>
              <a:t>rv</a:t>
            </a:r>
            <a:r>
              <a:rPr sz="2000" spc="-5" dirty="0">
                <a:latin typeface="Helvetica"/>
                <a:cs typeface="Helvetica"/>
              </a:rPr>
              <a:t>a</a:t>
            </a:r>
            <a:r>
              <a:rPr sz="2000" dirty="0">
                <a:latin typeface="Helvetica"/>
                <a:cs typeface="Helvetica"/>
              </a:rPr>
              <a:t>zi</a:t>
            </a:r>
            <a:r>
              <a:rPr sz="2000" spc="-5" dirty="0">
                <a:latin typeface="Helvetica"/>
                <a:cs typeface="Helvetica"/>
              </a:rPr>
              <a:t>on</a:t>
            </a:r>
            <a:r>
              <a:rPr sz="2000" dirty="0">
                <a:latin typeface="Helvetica"/>
                <a:cs typeface="Helvetica"/>
              </a:rPr>
              <a:t>e</a:t>
            </a:r>
            <a:r>
              <a:rPr sz="2000" spc="-5" dirty="0">
                <a:latin typeface="Helvetica"/>
                <a:cs typeface="Helvetica"/>
              </a:rPr>
              <a:t> d</a:t>
            </a:r>
            <a:r>
              <a:rPr sz="2000" dirty="0">
                <a:latin typeface="Helvetica"/>
                <a:cs typeface="Helvetica"/>
              </a:rPr>
              <a:t>i</a:t>
            </a:r>
            <a:r>
              <a:rPr sz="2000" spc="-5" dirty="0">
                <a:latin typeface="Helvetica"/>
                <a:cs typeface="Helvetica"/>
              </a:rPr>
              <a:t>pend</a:t>
            </a:r>
            <a:r>
              <a:rPr sz="2000" dirty="0">
                <a:latin typeface="Helvetica"/>
                <a:cs typeface="Helvetica"/>
              </a:rPr>
              <a:t>e</a:t>
            </a:r>
            <a:r>
              <a:rPr sz="2000" spc="-5" dirty="0">
                <a:latin typeface="Helvetica"/>
                <a:cs typeface="Helvetica"/>
              </a:rPr>
              <a:t> da</a:t>
            </a:r>
            <a:r>
              <a:rPr sz="2000" dirty="0">
                <a:latin typeface="Helvetica"/>
                <a:cs typeface="Helvetica"/>
              </a:rPr>
              <a:t>lla</a:t>
            </a:r>
            <a:r>
              <a:rPr sz="2000" spc="-5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sc</a:t>
            </a:r>
            <a:r>
              <a:rPr sz="2000" spc="-5" dirty="0">
                <a:latin typeface="Helvetica"/>
                <a:cs typeface="Helvetica"/>
              </a:rPr>
              <a:t>a</a:t>
            </a:r>
            <a:r>
              <a:rPr sz="2000" dirty="0">
                <a:latin typeface="Helvetica"/>
                <a:cs typeface="Helvetica"/>
              </a:rPr>
              <a:t>la</a:t>
            </a:r>
            <a:r>
              <a:rPr sz="2000" spc="-5" dirty="0">
                <a:latin typeface="Helvetica"/>
                <a:cs typeface="Helvetica"/>
              </a:rPr>
              <a:t> de</a:t>
            </a:r>
            <a:r>
              <a:rPr sz="2000" dirty="0">
                <a:latin typeface="Helvetica"/>
                <a:cs typeface="Helvetica"/>
              </a:rPr>
              <a:t>l</a:t>
            </a:r>
            <a:r>
              <a:rPr sz="2000" spc="-5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si</a:t>
            </a:r>
            <a:r>
              <a:rPr sz="2000" spc="-10" dirty="0">
                <a:latin typeface="Helvetica"/>
                <a:cs typeface="Helvetica"/>
              </a:rPr>
              <a:t>st</a:t>
            </a:r>
            <a:r>
              <a:rPr sz="2000" spc="-5" dirty="0">
                <a:latin typeface="Helvetica"/>
                <a:cs typeface="Helvetica"/>
              </a:rPr>
              <a:t>e</a:t>
            </a:r>
            <a:r>
              <a:rPr sz="2000" dirty="0">
                <a:latin typeface="Helvetica"/>
                <a:cs typeface="Helvetica"/>
              </a:rPr>
              <a:t>ma</a:t>
            </a:r>
            <a:r>
              <a:rPr sz="2000" spc="-5" dirty="0">
                <a:latin typeface="Helvetica"/>
                <a:cs typeface="Helvetica"/>
              </a:rPr>
              <a:t> d</a:t>
            </a:r>
            <a:r>
              <a:rPr sz="2000" dirty="0">
                <a:latin typeface="Helvetica"/>
                <a:cs typeface="Helvetica"/>
              </a:rPr>
              <a:t>a</a:t>
            </a:r>
            <a:r>
              <a:rPr sz="2000" spc="-5" dirty="0">
                <a:latin typeface="Helvetica"/>
                <a:cs typeface="Helvetica"/>
              </a:rPr>
              <a:t> </a:t>
            </a:r>
            <a:r>
              <a:rPr sz="2000" spc="-10" dirty="0">
                <a:latin typeface="Helvetica"/>
                <a:cs typeface="Helvetica"/>
              </a:rPr>
              <a:t>st</a:t>
            </a:r>
            <a:r>
              <a:rPr sz="2000" spc="-5" dirty="0">
                <a:latin typeface="Helvetica"/>
                <a:cs typeface="Helvetica"/>
              </a:rPr>
              <a:t>ud</a:t>
            </a:r>
            <a:r>
              <a:rPr sz="2000" dirty="0">
                <a:latin typeface="Helvetica"/>
                <a:cs typeface="Helvetica"/>
              </a:rPr>
              <a:t>i</a:t>
            </a:r>
            <a:r>
              <a:rPr sz="2000" spc="-5" dirty="0">
                <a:latin typeface="Helvetica"/>
                <a:cs typeface="Helvetica"/>
              </a:rPr>
              <a:t>a</a:t>
            </a:r>
            <a:r>
              <a:rPr sz="2000" dirty="0">
                <a:latin typeface="Helvetica"/>
                <a:cs typeface="Helvetica"/>
              </a:rPr>
              <a:t>re</a:t>
            </a: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2233518" y="1332000"/>
            <a:ext cx="6905201" cy="417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71959" y="1676445"/>
            <a:ext cx="1859972" cy="1598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0930" y="3580425"/>
            <a:ext cx="2147454" cy="1610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44000" y="5364000"/>
            <a:ext cx="682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La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luce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visibile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un’onda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con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lunghezza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d’onda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tra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0.4 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– </a:t>
            </a:r>
            <a:r>
              <a:rPr lang="en-GB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0.8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quindi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può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essere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usata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per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osservare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oggetti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non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inferiori</a:t>
            </a:r>
            <a:r>
              <a:rPr lang="en-GB" dirty="0"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GB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endParaRPr lang="en-GB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000" y="601200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osservare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oggetti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grandi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lontani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gli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astronomi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usano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GB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telescopi</a:t>
            </a:r>
            <a:endParaRPr lang="en-GB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6372000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Ma come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guardiamo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gli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oggetti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microscopici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AA7D-AC22-AE68-D7D0-53D7B69E9145}"/>
              </a:ext>
            </a:extLst>
          </p:cNvPr>
          <p:cNvSpPr txBox="1"/>
          <p:nvPr/>
        </p:nvSpPr>
        <p:spPr>
          <a:xfrm>
            <a:off x="6768000" y="1503502"/>
            <a:ext cx="2340000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Come </a:t>
            </a:r>
            <a:r>
              <a:rPr lang="en-GB" sz="2100" dirty="0" err="1">
                <a:solidFill>
                  <a:srgbClr val="0432FF"/>
                </a:solidFill>
                <a:latin typeface="Helvetica"/>
                <a:cs typeface="Helvetica"/>
              </a:rPr>
              <a:t>osserviamo</a:t>
            </a:r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 </a:t>
            </a:r>
            <a:r>
              <a:rPr lang="en-GB" sz="2100" dirty="0" err="1">
                <a:solidFill>
                  <a:srgbClr val="0432FF"/>
                </a:solidFill>
                <a:latin typeface="Helvetica"/>
                <a:cs typeface="Helvetica"/>
              </a:rPr>
              <a:t>oggetti</a:t>
            </a:r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 con </a:t>
            </a:r>
            <a:r>
              <a:rPr lang="en-GB" sz="2100" dirty="0" err="1">
                <a:solidFill>
                  <a:srgbClr val="0432FF"/>
                </a:solidFill>
                <a:latin typeface="Helvetica"/>
                <a:cs typeface="Helvetica"/>
              </a:rPr>
              <a:t>dimensioni</a:t>
            </a:r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 </a:t>
            </a:r>
            <a:r>
              <a:rPr lang="en-GB" sz="2100" dirty="0" err="1">
                <a:solidFill>
                  <a:srgbClr val="0432FF"/>
                </a:solidFill>
                <a:latin typeface="Helvetica"/>
                <a:cs typeface="Helvetica"/>
              </a:rPr>
              <a:t>molto</a:t>
            </a:r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 diverse </a:t>
            </a:r>
            <a:r>
              <a:rPr lang="en-GB" sz="2100" dirty="0" err="1">
                <a:solidFill>
                  <a:srgbClr val="0432FF"/>
                </a:solidFill>
                <a:latin typeface="Helvetica"/>
                <a:cs typeface="Helvetica"/>
              </a:rPr>
              <a:t>tra</a:t>
            </a:r>
            <a:r>
              <a:rPr lang="en-GB" sz="2100" dirty="0">
                <a:solidFill>
                  <a:srgbClr val="0432FF"/>
                </a:solidFill>
                <a:latin typeface="Helvetica"/>
                <a:cs typeface="Helvetica"/>
              </a:rPr>
              <a:t> loro?</a:t>
            </a:r>
          </a:p>
        </p:txBody>
      </p:sp>
    </p:spTree>
    <p:extLst>
      <p:ext uri="{BB962C8B-B14F-4D97-AF65-F5344CB8AC3E}">
        <p14:creationId xmlns:p14="http://schemas.microsoft.com/office/powerpoint/2010/main" val="13692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-1" y="1872000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ce</a:t>
            </a:r>
            <a:r>
              <a:rPr spc="-4" dirty="0">
                <a:latin typeface="Avenir Next"/>
                <a:cs typeface="Avenir Next"/>
              </a:rPr>
              <a:t>l</a:t>
            </a:r>
            <a:r>
              <a:rPr dirty="0">
                <a:latin typeface="Avenir Next"/>
                <a:cs typeface="Avenir Next"/>
              </a:rPr>
              <a:t>ta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 p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tice</a:t>
            </a:r>
            <a:r>
              <a:rPr spc="-4" dirty="0">
                <a:latin typeface="Avenir Next"/>
                <a:cs typeface="Avenir Next"/>
              </a:rPr>
              <a:t>ll</a:t>
            </a:r>
            <a:r>
              <a:rPr dirty="0">
                <a:latin typeface="Avenir Next"/>
                <a:cs typeface="Avenir Next"/>
              </a:rPr>
              <a:t>e 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4" dirty="0">
                <a:latin typeface="Avenir Next"/>
                <a:cs typeface="Avenir Next"/>
              </a:rPr>
              <a:t>b</a:t>
            </a:r>
            <a:r>
              <a:rPr dirty="0">
                <a:latin typeface="Avenir Next"/>
                <a:cs typeface="Avenir Next"/>
              </a:rPr>
              <a:t>i</a:t>
            </a:r>
            <a:r>
              <a:rPr spc="-4" dirty="0">
                <a:latin typeface="Avenir Next"/>
                <a:cs typeface="Avenir Next"/>
              </a:rPr>
              <a:t>l</a:t>
            </a:r>
            <a:r>
              <a:rPr dirty="0">
                <a:latin typeface="Avenir Next"/>
                <a:cs typeface="Avenir Next"/>
              </a:rPr>
              <a:t>i</a:t>
            </a:r>
          </a:p>
        </p:txBody>
      </p:sp>
      <p:sp>
        <p:nvSpPr>
          <p:cNvPr id="4" name="object 4"/>
          <p:cNvSpPr/>
          <p:nvPr/>
        </p:nvSpPr>
        <p:spPr>
          <a:xfrm>
            <a:off x="987646" y="3680081"/>
            <a:ext cx="2833210" cy="1729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323144" y="3680081"/>
            <a:ext cx="2839174" cy="1731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collidere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633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1872000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spc="-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cce</a:t>
            </a:r>
            <a:r>
              <a:rPr spc="-4" dirty="0">
                <a:latin typeface="Avenir Next"/>
                <a:cs typeface="Avenir Next"/>
              </a:rPr>
              <a:t>l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zi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e e 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c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dirty="0">
                <a:latin typeface="Avenir Next"/>
                <a:cs typeface="Avenir Next"/>
              </a:rPr>
              <a:t>o</a:t>
            </a:r>
          </a:p>
        </p:txBody>
      </p:sp>
      <p:sp>
        <p:nvSpPr>
          <p:cNvPr id="4" name="object 4"/>
          <p:cNvSpPr/>
          <p:nvPr/>
        </p:nvSpPr>
        <p:spPr>
          <a:xfrm>
            <a:off x="987646" y="3680081"/>
            <a:ext cx="2833210" cy="1729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323144" y="3680081"/>
            <a:ext cx="2839174" cy="1731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6094090" y="2708453"/>
            <a:ext cx="1350169" cy="20774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4795"/>
            <a:r>
              <a:rPr sz="1350" spc="4" dirty="0">
                <a:solidFill>
                  <a:srgbClr val="FF0000"/>
                </a:solidFill>
                <a:latin typeface="Avenir Next"/>
                <a:cs typeface="Avenir Next"/>
              </a:rPr>
              <a:t>P</a:t>
            </a:r>
            <a:r>
              <a:rPr sz="1350" spc="-4" dirty="0">
                <a:solidFill>
                  <a:srgbClr val="FF0000"/>
                </a:solidFill>
                <a:latin typeface="Avenir Next"/>
                <a:cs typeface="Avenir Next"/>
              </a:rPr>
              <a:t>R</a:t>
            </a:r>
            <a:r>
              <a:rPr sz="1350" spc="-45" dirty="0">
                <a:solidFill>
                  <a:srgbClr val="FF0000"/>
                </a:solidFill>
                <a:latin typeface="Avenir Next"/>
                <a:cs typeface="Avenir Next"/>
              </a:rPr>
              <a:t>OT</a:t>
            </a:r>
            <a:r>
              <a:rPr sz="1350" spc="-4" dirty="0">
                <a:solidFill>
                  <a:srgbClr val="FF0000"/>
                </a:solidFill>
                <a:latin typeface="Avenir Next"/>
                <a:cs typeface="Avenir Next"/>
              </a:rPr>
              <a:t>O</a:t>
            </a:r>
            <a:r>
              <a:rPr sz="1350" dirty="0">
                <a:solidFill>
                  <a:srgbClr val="FF0000"/>
                </a:solidFill>
                <a:latin typeface="Avenir Next"/>
                <a:cs typeface="Avenir Next"/>
              </a:rPr>
              <a:t>NE</a:t>
            </a:r>
            <a:endParaRPr sz="1350">
              <a:latin typeface="Avenir Next"/>
              <a:cs typeface="Avenir Nex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5840" y="2817072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0" y="47625"/>
                </a:lnTo>
                <a:lnTo>
                  <a:pt x="63500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1118234" h="76200">
                <a:moveTo>
                  <a:pt x="76200" y="28575"/>
                </a:moveTo>
                <a:lnTo>
                  <a:pt x="76200" y="47625"/>
                </a:lnTo>
                <a:lnTo>
                  <a:pt x="1117691" y="47626"/>
                </a:lnTo>
                <a:lnTo>
                  <a:pt x="1117691" y="28576"/>
                </a:lnTo>
                <a:lnTo>
                  <a:pt x="76200" y="28575"/>
                </a:lnTo>
                <a:close/>
              </a:path>
              <a:path w="1118234" h="76200">
                <a:moveTo>
                  <a:pt x="63500" y="28575"/>
                </a:moveTo>
                <a:lnTo>
                  <a:pt x="63500" y="47625"/>
                </a:lnTo>
                <a:lnTo>
                  <a:pt x="76200" y="47625"/>
                </a:lnTo>
                <a:lnTo>
                  <a:pt x="76200" y="28575"/>
                </a:lnTo>
                <a:lnTo>
                  <a:pt x="63500" y="28575"/>
                </a:lnTo>
                <a:close/>
              </a:path>
              <a:path w="1118234" h="76200">
                <a:moveTo>
                  <a:pt x="76200" y="28575"/>
                </a:moveTo>
                <a:lnTo>
                  <a:pt x="63500" y="28575"/>
                </a:lnTo>
                <a:lnTo>
                  <a:pt x="76200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255672" y="2922860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1" y="47625"/>
                </a:lnTo>
                <a:lnTo>
                  <a:pt x="63501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1118234" h="76200">
                <a:moveTo>
                  <a:pt x="76200" y="28575"/>
                </a:moveTo>
                <a:lnTo>
                  <a:pt x="76200" y="47625"/>
                </a:lnTo>
                <a:lnTo>
                  <a:pt x="1117691" y="47626"/>
                </a:lnTo>
                <a:lnTo>
                  <a:pt x="1117691" y="28576"/>
                </a:lnTo>
                <a:lnTo>
                  <a:pt x="76200" y="28575"/>
                </a:lnTo>
                <a:close/>
              </a:path>
              <a:path w="1118234" h="76200">
                <a:moveTo>
                  <a:pt x="63501" y="28575"/>
                </a:moveTo>
                <a:lnTo>
                  <a:pt x="63501" y="47625"/>
                </a:lnTo>
                <a:lnTo>
                  <a:pt x="76200" y="47625"/>
                </a:lnTo>
                <a:lnTo>
                  <a:pt x="76200" y="28575"/>
                </a:lnTo>
                <a:lnTo>
                  <a:pt x="63501" y="28575"/>
                </a:lnTo>
                <a:close/>
              </a:path>
              <a:path w="1118234" h="76200">
                <a:moveTo>
                  <a:pt x="76200" y="28575"/>
                </a:moveTo>
                <a:lnTo>
                  <a:pt x="63501" y="28575"/>
                </a:lnTo>
                <a:lnTo>
                  <a:pt x="76200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255672" y="3033096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7625"/>
                </a:lnTo>
                <a:lnTo>
                  <a:pt x="63501" y="47625"/>
                </a:lnTo>
                <a:lnTo>
                  <a:pt x="63501" y="28575"/>
                </a:lnTo>
                <a:lnTo>
                  <a:pt x="76200" y="28575"/>
                </a:lnTo>
                <a:lnTo>
                  <a:pt x="76200" y="0"/>
                </a:lnTo>
                <a:close/>
              </a:path>
              <a:path w="1118234" h="76200">
                <a:moveTo>
                  <a:pt x="76200" y="28575"/>
                </a:moveTo>
                <a:lnTo>
                  <a:pt x="63501" y="28575"/>
                </a:lnTo>
                <a:lnTo>
                  <a:pt x="63501" y="47625"/>
                </a:lnTo>
                <a:lnTo>
                  <a:pt x="76200" y="47625"/>
                </a:lnTo>
                <a:lnTo>
                  <a:pt x="76200" y="28575"/>
                </a:lnTo>
                <a:close/>
              </a:path>
              <a:path w="1118234" h="76200">
                <a:moveTo>
                  <a:pt x="1117691" y="28575"/>
                </a:moveTo>
                <a:lnTo>
                  <a:pt x="76200" y="28575"/>
                </a:lnTo>
                <a:lnTo>
                  <a:pt x="76200" y="47625"/>
                </a:lnTo>
                <a:lnTo>
                  <a:pt x="1117691" y="47625"/>
                </a:lnTo>
                <a:lnTo>
                  <a:pt x="1117691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881472" y="2735501"/>
            <a:ext cx="1350169" cy="20774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4795"/>
            <a:r>
              <a:rPr sz="1350" spc="4" dirty="0">
                <a:solidFill>
                  <a:srgbClr val="FF0000"/>
                </a:solidFill>
                <a:latin typeface="Avenir Next"/>
                <a:cs typeface="Avenir Next"/>
              </a:rPr>
              <a:t>P</a:t>
            </a:r>
            <a:r>
              <a:rPr sz="1350" spc="-4" dirty="0">
                <a:solidFill>
                  <a:srgbClr val="FF0000"/>
                </a:solidFill>
                <a:latin typeface="Avenir Next"/>
                <a:cs typeface="Avenir Next"/>
              </a:rPr>
              <a:t>R</a:t>
            </a:r>
            <a:r>
              <a:rPr sz="1350" spc="-45" dirty="0">
                <a:solidFill>
                  <a:srgbClr val="FF0000"/>
                </a:solidFill>
                <a:latin typeface="Avenir Next"/>
                <a:cs typeface="Avenir Next"/>
              </a:rPr>
              <a:t>OT</a:t>
            </a:r>
            <a:r>
              <a:rPr sz="1350" spc="-4" dirty="0">
                <a:solidFill>
                  <a:srgbClr val="FF0000"/>
                </a:solidFill>
                <a:latin typeface="Avenir Next"/>
                <a:cs typeface="Avenir Next"/>
              </a:rPr>
              <a:t>O</a:t>
            </a:r>
            <a:r>
              <a:rPr sz="1350" dirty="0">
                <a:solidFill>
                  <a:srgbClr val="FF0000"/>
                </a:solidFill>
                <a:latin typeface="Avenir Next"/>
                <a:cs typeface="Avenir Next"/>
              </a:rPr>
              <a:t>NE</a:t>
            </a:r>
            <a:endParaRPr sz="1350">
              <a:latin typeface="Avenir Next"/>
              <a:cs typeface="Avenir Nex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1473" y="2952134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5" h="76200">
                <a:moveTo>
                  <a:pt x="1041491" y="47624"/>
                </a:moveTo>
                <a:lnTo>
                  <a:pt x="1041491" y="76200"/>
                </a:lnTo>
                <a:lnTo>
                  <a:pt x="1098641" y="47625"/>
                </a:lnTo>
                <a:lnTo>
                  <a:pt x="1041491" y="47624"/>
                </a:lnTo>
                <a:close/>
              </a:path>
              <a:path w="1118235" h="76200">
                <a:moveTo>
                  <a:pt x="1041491" y="28574"/>
                </a:moveTo>
                <a:lnTo>
                  <a:pt x="1041491" y="47624"/>
                </a:lnTo>
                <a:lnTo>
                  <a:pt x="1054190" y="47625"/>
                </a:lnTo>
                <a:lnTo>
                  <a:pt x="1054190" y="28575"/>
                </a:lnTo>
                <a:lnTo>
                  <a:pt x="1041491" y="28574"/>
                </a:lnTo>
                <a:close/>
              </a:path>
              <a:path w="1118235" h="76200">
                <a:moveTo>
                  <a:pt x="1041491" y="0"/>
                </a:moveTo>
                <a:lnTo>
                  <a:pt x="1041491" y="28574"/>
                </a:lnTo>
                <a:lnTo>
                  <a:pt x="1054190" y="28575"/>
                </a:lnTo>
                <a:lnTo>
                  <a:pt x="1054190" y="47625"/>
                </a:lnTo>
                <a:lnTo>
                  <a:pt x="1098643" y="47623"/>
                </a:lnTo>
                <a:lnTo>
                  <a:pt x="1117691" y="38100"/>
                </a:lnTo>
                <a:lnTo>
                  <a:pt x="1041491" y="0"/>
                </a:lnTo>
                <a:close/>
              </a:path>
              <a:path w="1118235" h="76200">
                <a:moveTo>
                  <a:pt x="0" y="28573"/>
                </a:moveTo>
                <a:lnTo>
                  <a:pt x="0" y="47623"/>
                </a:lnTo>
                <a:lnTo>
                  <a:pt x="1041491" y="47624"/>
                </a:lnTo>
                <a:lnTo>
                  <a:pt x="1041491" y="28574"/>
                </a:lnTo>
                <a:lnTo>
                  <a:pt x="0" y="285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231622" y="3060145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5" h="76200">
                <a:moveTo>
                  <a:pt x="1041491" y="47624"/>
                </a:moveTo>
                <a:lnTo>
                  <a:pt x="1041491" y="76200"/>
                </a:lnTo>
                <a:lnTo>
                  <a:pt x="1098641" y="47625"/>
                </a:lnTo>
                <a:lnTo>
                  <a:pt x="1041491" y="47624"/>
                </a:lnTo>
                <a:close/>
              </a:path>
              <a:path w="1118235" h="76200">
                <a:moveTo>
                  <a:pt x="1041491" y="28574"/>
                </a:moveTo>
                <a:lnTo>
                  <a:pt x="1041491" y="47624"/>
                </a:lnTo>
                <a:lnTo>
                  <a:pt x="1054191" y="47625"/>
                </a:lnTo>
                <a:lnTo>
                  <a:pt x="1054191" y="28575"/>
                </a:lnTo>
                <a:lnTo>
                  <a:pt x="1041491" y="28574"/>
                </a:lnTo>
                <a:close/>
              </a:path>
              <a:path w="1118235" h="76200">
                <a:moveTo>
                  <a:pt x="1041491" y="0"/>
                </a:moveTo>
                <a:lnTo>
                  <a:pt x="1041491" y="28574"/>
                </a:lnTo>
                <a:lnTo>
                  <a:pt x="1054191" y="28575"/>
                </a:lnTo>
                <a:lnTo>
                  <a:pt x="1054191" y="47625"/>
                </a:lnTo>
                <a:lnTo>
                  <a:pt x="1098643" y="47623"/>
                </a:lnTo>
                <a:lnTo>
                  <a:pt x="1117691" y="38100"/>
                </a:lnTo>
                <a:lnTo>
                  <a:pt x="1041491" y="0"/>
                </a:lnTo>
                <a:close/>
              </a:path>
              <a:path w="1118235" h="76200">
                <a:moveTo>
                  <a:pt x="0" y="28573"/>
                </a:moveTo>
                <a:lnTo>
                  <a:pt x="0" y="47623"/>
                </a:lnTo>
                <a:lnTo>
                  <a:pt x="1041491" y="47624"/>
                </a:lnTo>
                <a:lnTo>
                  <a:pt x="1041491" y="28574"/>
                </a:lnTo>
                <a:lnTo>
                  <a:pt x="0" y="285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311456" y="2844121"/>
            <a:ext cx="838676" cy="57150"/>
          </a:xfrm>
          <a:custGeom>
            <a:avLst/>
            <a:gdLst/>
            <a:ahLst/>
            <a:cxnLst/>
            <a:rect l="l" t="t" r="r" b="b"/>
            <a:pathLst>
              <a:path w="1118235" h="76200">
                <a:moveTo>
                  <a:pt x="1041491" y="0"/>
                </a:moveTo>
                <a:lnTo>
                  <a:pt x="1041491" y="76200"/>
                </a:lnTo>
                <a:lnTo>
                  <a:pt x="1098641" y="47625"/>
                </a:lnTo>
                <a:lnTo>
                  <a:pt x="1054191" y="47625"/>
                </a:lnTo>
                <a:lnTo>
                  <a:pt x="1054191" y="28575"/>
                </a:lnTo>
                <a:lnTo>
                  <a:pt x="1098641" y="28575"/>
                </a:lnTo>
                <a:lnTo>
                  <a:pt x="1041491" y="0"/>
                </a:lnTo>
                <a:close/>
              </a:path>
              <a:path w="1118235" h="76200">
                <a:moveTo>
                  <a:pt x="1041491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1041491" y="47625"/>
                </a:lnTo>
                <a:lnTo>
                  <a:pt x="1041491" y="28575"/>
                </a:lnTo>
                <a:close/>
              </a:path>
              <a:path w="1118235" h="76200">
                <a:moveTo>
                  <a:pt x="1098641" y="28575"/>
                </a:moveTo>
                <a:lnTo>
                  <a:pt x="1054191" y="28575"/>
                </a:lnTo>
                <a:lnTo>
                  <a:pt x="1054191" y="47625"/>
                </a:lnTo>
                <a:lnTo>
                  <a:pt x="1098641" y="47625"/>
                </a:lnTo>
                <a:lnTo>
                  <a:pt x="1117691" y="38100"/>
                </a:lnTo>
                <a:lnTo>
                  <a:pt x="1098641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172375" y="2872696"/>
            <a:ext cx="270034" cy="270034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9" y="0"/>
                </a:moveTo>
                <a:lnTo>
                  <a:pt x="136743" y="5231"/>
                </a:lnTo>
                <a:lnTo>
                  <a:pt x="97279" y="20091"/>
                </a:lnTo>
                <a:lnTo>
                  <a:pt x="62857" y="43328"/>
                </a:lnTo>
                <a:lnTo>
                  <a:pt x="34729" y="73693"/>
                </a:lnTo>
                <a:lnTo>
                  <a:pt x="14145" y="109935"/>
                </a:lnTo>
                <a:lnTo>
                  <a:pt x="2355" y="150802"/>
                </a:lnTo>
                <a:lnTo>
                  <a:pt x="0" y="179999"/>
                </a:lnTo>
                <a:lnTo>
                  <a:pt x="596" y="194762"/>
                </a:lnTo>
                <a:lnTo>
                  <a:pt x="9176" y="236893"/>
                </a:lnTo>
                <a:lnTo>
                  <a:pt x="26967" y="274815"/>
                </a:lnTo>
                <a:lnTo>
                  <a:pt x="52720" y="307278"/>
                </a:lnTo>
                <a:lnTo>
                  <a:pt x="85183" y="333031"/>
                </a:lnTo>
                <a:lnTo>
                  <a:pt x="123105" y="350822"/>
                </a:lnTo>
                <a:lnTo>
                  <a:pt x="165236" y="359402"/>
                </a:lnTo>
                <a:lnTo>
                  <a:pt x="179999" y="359999"/>
                </a:lnTo>
                <a:lnTo>
                  <a:pt x="194762" y="359402"/>
                </a:lnTo>
                <a:lnTo>
                  <a:pt x="236893" y="350822"/>
                </a:lnTo>
                <a:lnTo>
                  <a:pt x="274815" y="333031"/>
                </a:lnTo>
                <a:lnTo>
                  <a:pt x="307278" y="307278"/>
                </a:lnTo>
                <a:lnTo>
                  <a:pt x="333031" y="274815"/>
                </a:lnTo>
                <a:lnTo>
                  <a:pt x="350822" y="236893"/>
                </a:lnTo>
                <a:lnTo>
                  <a:pt x="359402" y="194762"/>
                </a:lnTo>
                <a:lnTo>
                  <a:pt x="359999" y="179999"/>
                </a:lnTo>
                <a:lnTo>
                  <a:pt x="359402" y="165236"/>
                </a:lnTo>
                <a:lnTo>
                  <a:pt x="350822" y="123105"/>
                </a:lnTo>
                <a:lnTo>
                  <a:pt x="333031" y="85183"/>
                </a:lnTo>
                <a:lnTo>
                  <a:pt x="307278" y="52720"/>
                </a:lnTo>
                <a:lnTo>
                  <a:pt x="274815" y="26967"/>
                </a:lnTo>
                <a:lnTo>
                  <a:pt x="236893" y="9176"/>
                </a:lnTo>
                <a:lnTo>
                  <a:pt x="194762" y="596"/>
                </a:lnTo>
                <a:lnTo>
                  <a:pt x="1799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4905808" y="2870502"/>
            <a:ext cx="270034" cy="270034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9" y="0"/>
                </a:moveTo>
                <a:lnTo>
                  <a:pt x="136743" y="5231"/>
                </a:lnTo>
                <a:lnTo>
                  <a:pt x="97279" y="20091"/>
                </a:lnTo>
                <a:lnTo>
                  <a:pt x="62858" y="43328"/>
                </a:lnTo>
                <a:lnTo>
                  <a:pt x="34729" y="73693"/>
                </a:lnTo>
                <a:lnTo>
                  <a:pt x="14145" y="109935"/>
                </a:lnTo>
                <a:lnTo>
                  <a:pt x="2355" y="150802"/>
                </a:lnTo>
                <a:lnTo>
                  <a:pt x="0" y="179999"/>
                </a:lnTo>
                <a:lnTo>
                  <a:pt x="596" y="194762"/>
                </a:lnTo>
                <a:lnTo>
                  <a:pt x="9176" y="236893"/>
                </a:lnTo>
                <a:lnTo>
                  <a:pt x="26968" y="274815"/>
                </a:lnTo>
                <a:lnTo>
                  <a:pt x="52720" y="307278"/>
                </a:lnTo>
                <a:lnTo>
                  <a:pt x="85183" y="333031"/>
                </a:lnTo>
                <a:lnTo>
                  <a:pt x="123106" y="350822"/>
                </a:lnTo>
                <a:lnTo>
                  <a:pt x="165236" y="359402"/>
                </a:lnTo>
                <a:lnTo>
                  <a:pt x="179999" y="359999"/>
                </a:lnTo>
                <a:lnTo>
                  <a:pt x="194762" y="359402"/>
                </a:lnTo>
                <a:lnTo>
                  <a:pt x="236893" y="350822"/>
                </a:lnTo>
                <a:lnTo>
                  <a:pt x="274816" y="333031"/>
                </a:lnTo>
                <a:lnTo>
                  <a:pt x="307279" y="307278"/>
                </a:lnTo>
                <a:lnTo>
                  <a:pt x="333032" y="274815"/>
                </a:lnTo>
                <a:lnTo>
                  <a:pt x="350823" y="236893"/>
                </a:lnTo>
                <a:lnTo>
                  <a:pt x="359403" y="194762"/>
                </a:lnTo>
                <a:lnTo>
                  <a:pt x="360000" y="179999"/>
                </a:lnTo>
                <a:lnTo>
                  <a:pt x="359403" y="165236"/>
                </a:lnTo>
                <a:lnTo>
                  <a:pt x="350823" y="123105"/>
                </a:lnTo>
                <a:lnTo>
                  <a:pt x="333032" y="85183"/>
                </a:lnTo>
                <a:lnTo>
                  <a:pt x="307279" y="52720"/>
                </a:lnTo>
                <a:lnTo>
                  <a:pt x="274816" y="26967"/>
                </a:lnTo>
                <a:lnTo>
                  <a:pt x="236893" y="9176"/>
                </a:lnTo>
                <a:lnTo>
                  <a:pt x="194762" y="596"/>
                </a:lnTo>
                <a:lnTo>
                  <a:pt x="1799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1607167" y="2807045"/>
            <a:ext cx="24860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1350" b="1" spc="-45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1350" b="1" spc="-45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endParaRPr sz="1350">
              <a:latin typeface="Avenir Next"/>
              <a:cs typeface="Avenir Nex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86606" y="2807045"/>
            <a:ext cx="24860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1350" b="1" spc="-45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1350" b="1" spc="-45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endParaRPr sz="1350">
              <a:latin typeface="Avenir Next"/>
              <a:cs typeface="Avenir Nex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88328" y="2733450"/>
            <a:ext cx="829628" cy="241459"/>
          </a:xfrm>
          <a:custGeom>
            <a:avLst/>
            <a:gdLst/>
            <a:ahLst/>
            <a:cxnLst/>
            <a:rect l="l" t="t" r="r" b="b"/>
            <a:pathLst>
              <a:path w="1106170" h="321944">
                <a:moveTo>
                  <a:pt x="74780" y="32170"/>
                </a:moveTo>
                <a:lnTo>
                  <a:pt x="72281" y="41361"/>
                </a:lnTo>
                <a:lnTo>
                  <a:pt x="1103461" y="321664"/>
                </a:lnTo>
                <a:lnTo>
                  <a:pt x="1105959" y="312473"/>
                </a:lnTo>
                <a:lnTo>
                  <a:pt x="74780" y="32170"/>
                </a:lnTo>
                <a:close/>
              </a:path>
              <a:path w="1106170" h="321944">
                <a:moveTo>
                  <a:pt x="83525" y="0"/>
                </a:moveTo>
                <a:lnTo>
                  <a:pt x="0" y="16777"/>
                </a:lnTo>
                <a:lnTo>
                  <a:pt x="63536" y="73531"/>
                </a:lnTo>
                <a:lnTo>
                  <a:pt x="72281" y="41361"/>
                </a:lnTo>
                <a:lnTo>
                  <a:pt x="60026" y="38030"/>
                </a:lnTo>
                <a:lnTo>
                  <a:pt x="62525" y="28839"/>
                </a:lnTo>
                <a:lnTo>
                  <a:pt x="75685" y="28839"/>
                </a:lnTo>
                <a:lnTo>
                  <a:pt x="83525" y="0"/>
                </a:lnTo>
                <a:close/>
              </a:path>
              <a:path w="1106170" h="321944">
                <a:moveTo>
                  <a:pt x="62525" y="28839"/>
                </a:moveTo>
                <a:lnTo>
                  <a:pt x="60026" y="38030"/>
                </a:lnTo>
                <a:lnTo>
                  <a:pt x="72281" y="41361"/>
                </a:lnTo>
                <a:lnTo>
                  <a:pt x="74780" y="32170"/>
                </a:lnTo>
                <a:lnTo>
                  <a:pt x="62525" y="28839"/>
                </a:lnTo>
                <a:close/>
              </a:path>
              <a:path w="1106170" h="321944">
                <a:moveTo>
                  <a:pt x="75685" y="28839"/>
                </a:moveTo>
                <a:lnTo>
                  <a:pt x="62525" y="28839"/>
                </a:lnTo>
                <a:lnTo>
                  <a:pt x="74780" y="32170"/>
                </a:lnTo>
                <a:lnTo>
                  <a:pt x="75685" y="28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565677" y="2460557"/>
            <a:ext cx="154781" cy="489585"/>
          </a:xfrm>
          <a:custGeom>
            <a:avLst/>
            <a:gdLst/>
            <a:ahLst/>
            <a:cxnLst/>
            <a:rect l="l" t="t" r="r" b="b"/>
            <a:pathLst>
              <a:path w="206375" h="652780">
                <a:moveTo>
                  <a:pt x="41215" y="71965"/>
                </a:moveTo>
                <a:lnTo>
                  <a:pt x="32056" y="74580"/>
                </a:lnTo>
                <a:lnTo>
                  <a:pt x="197001" y="652345"/>
                </a:lnTo>
                <a:lnTo>
                  <a:pt x="206160" y="649730"/>
                </a:lnTo>
                <a:lnTo>
                  <a:pt x="41215" y="71965"/>
                </a:lnTo>
                <a:close/>
              </a:path>
              <a:path w="206375" h="652780">
                <a:moveTo>
                  <a:pt x="15717" y="0"/>
                </a:moveTo>
                <a:lnTo>
                  <a:pt x="0" y="83732"/>
                </a:lnTo>
                <a:lnTo>
                  <a:pt x="32056" y="74580"/>
                </a:lnTo>
                <a:lnTo>
                  <a:pt x="28569" y="62368"/>
                </a:lnTo>
                <a:lnTo>
                  <a:pt x="37729" y="59753"/>
                </a:lnTo>
                <a:lnTo>
                  <a:pt x="70468" y="59753"/>
                </a:lnTo>
                <a:lnTo>
                  <a:pt x="15717" y="0"/>
                </a:lnTo>
                <a:close/>
              </a:path>
              <a:path w="206375" h="652780">
                <a:moveTo>
                  <a:pt x="37729" y="59753"/>
                </a:moveTo>
                <a:lnTo>
                  <a:pt x="28569" y="62368"/>
                </a:lnTo>
                <a:lnTo>
                  <a:pt x="32056" y="74580"/>
                </a:lnTo>
                <a:lnTo>
                  <a:pt x="41215" y="71965"/>
                </a:lnTo>
                <a:lnTo>
                  <a:pt x="37729" y="59753"/>
                </a:lnTo>
                <a:close/>
              </a:path>
              <a:path w="206375" h="652780">
                <a:moveTo>
                  <a:pt x="70468" y="59753"/>
                </a:moveTo>
                <a:lnTo>
                  <a:pt x="37729" y="59753"/>
                </a:lnTo>
                <a:lnTo>
                  <a:pt x="41215" y="71965"/>
                </a:lnTo>
                <a:lnTo>
                  <a:pt x="73272" y="62814"/>
                </a:lnTo>
                <a:lnTo>
                  <a:pt x="70468" y="597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4442463" y="2959960"/>
            <a:ext cx="277654" cy="539591"/>
          </a:xfrm>
          <a:custGeom>
            <a:avLst/>
            <a:gdLst/>
            <a:ahLst/>
            <a:cxnLst/>
            <a:rect l="l" t="t" r="r" b="b"/>
            <a:pathLst>
              <a:path w="370204" h="719454">
                <a:moveTo>
                  <a:pt x="692" y="634085"/>
                </a:moveTo>
                <a:lnTo>
                  <a:pt x="0" y="719277"/>
                </a:lnTo>
                <a:lnTo>
                  <a:pt x="68568" y="668715"/>
                </a:lnTo>
                <a:lnTo>
                  <a:pt x="61046" y="664878"/>
                </a:lnTo>
                <a:lnTo>
                  <a:pt x="33100" y="664878"/>
                </a:lnTo>
                <a:lnTo>
                  <a:pt x="24616" y="660548"/>
                </a:lnTo>
                <a:lnTo>
                  <a:pt x="30387" y="649236"/>
                </a:lnTo>
                <a:lnTo>
                  <a:pt x="692" y="634085"/>
                </a:lnTo>
                <a:close/>
              </a:path>
              <a:path w="370204" h="719454">
                <a:moveTo>
                  <a:pt x="30387" y="649236"/>
                </a:moveTo>
                <a:lnTo>
                  <a:pt x="24616" y="660548"/>
                </a:lnTo>
                <a:lnTo>
                  <a:pt x="33100" y="664878"/>
                </a:lnTo>
                <a:lnTo>
                  <a:pt x="38871" y="653564"/>
                </a:lnTo>
                <a:lnTo>
                  <a:pt x="30387" y="649236"/>
                </a:lnTo>
                <a:close/>
              </a:path>
              <a:path w="370204" h="719454">
                <a:moveTo>
                  <a:pt x="38871" y="653564"/>
                </a:moveTo>
                <a:lnTo>
                  <a:pt x="33100" y="664878"/>
                </a:lnTo>
                <a:lnTo>
                  <a:pt x="61046" y="664878"/>
                </a:lnTo>
                <a:lnTo>
                  <a:pt x="38871" y="653564"/>
                </a:lnTo>
                <a:close/>
              </a:path>
              <a:path w="370204" h="719454">
                <a:moveTo>
                  <a:pt x="361621" y="0"/>
                </a:moveTo>
                <a:lnTo>
                  <a:pt x="30387" y="649236"/>
                </a:lnTo>
                <a:lnTo>
                  <a:pt x="38871" y="653564"/>
                </a:lnTo>
                <a:lnTo>
                  <a:pt x="370105" y="4328"/>
                </a:lnTo>
                <a:lnTo>
                  <a:pt x="3616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4714711" y="2467379"/>
            <a:ext cx="650558" cy="491490"/>
          </a:xfrm>
          <a:custGeom>
            <a:avLst/>
            <a:gdLst/>
            <a:ahLst/>
            <a:cxnLst/>
            <a:rect l="l" t="t" r="r" b="b"/>
            <a:pathLst>
              <a:path w="867409" h="655319">
                <a:moveTo>
                  <a:pt x="803234" y="42048"/>
                </a:moveTo>
                <a:lnTo>
                  <a:pt x="0" y="647233"/>
                </a:lnTo>
                <a:lnTo>
                  <a:pt x="5731" y="654841"/>
                </a:lnTo>
                <a:lnTo>
                  <a:pt x="808966" y="49656"/>
                </a:lnTo>
                <a:lnTo>
                  <a:pt x="803234" y="42048"/>
                </a:lnTo>
                <a:close/>
              </a:path>
              <a:path w="867409" h="655319">
                <a:moveTo>
                  <a:pt x="849851" y="34406"/>
                </a:moveTo>
                <a:lnTo>
                  <a:pt x="813377" y="34406"/>
                </a:lnTo>
                <a:lnTo>
                  <a:pt x="819109" y="42014"/>
                </a:lnTo>
                <a:lnTo>
                  <a:pt x="808966" y="49656"/>
                </a:lnTo>
                <a:lnTo>
                  <a:pt x="829028" y="76282"/>
                </a:lnTo>
                <a:lnTo>
                  <a:pt x="849851" y="34406"/>
                </a:lnTo>
                <a:close/>
              </a:path>
              <a:path w="867409" h="655319">
                <a:moveTo>
                  <a:pt x="813377" y="34406"/>
                </a:moveTo>
                <a:lnTo>
                  <a:pt x="803234" y="42048"/>
                </a:lnTo>
                <a:lnTo>
                  <a:pt x="808966" y="49656"/>
                </a:lnTo>
                <a:lnTo>
                  <a:pt x="819109" y="42014"/>
                </a:lnTo>
                <a:lnTo>
                  <a:pt x="813377" y="34406"/>
                </a:lnTo>
                <a:close/>
              </a:path>
              <a:path w="867409" h="655319">
                <a:moveTo>
                  <a:pt x="866960" y="0"/>
                </a:moveTo>
                <a:lnTo>
                  <a:pt x="783173" y="15422"/>
                </a:lnTo>
                <a:lnTo>
                  <a:pt x="803234" y="42048"/>
                </a:lnTo>
                <a:lnTo>
                  <a:pt x="813377" y="34406"/>
                </a:lnTo>
                <a:lnTo>
                  <a:pt x="849851" y="34406"/>
                </a:lnTo>
                <a:lnTo>
                  <a:pt x="866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4707683" y="2949232"/>
            <a:ext cx="333375" cy="543401"/>
          </a:xfrm>
          <a:custGeom>
            <a:avLst/>
            <a:gdLst/>
            <a:ahLst/>
            <a:cxnLst/>
            <a:rect l="l" t="t" r="r" b="b"/>
            <a:pathLst>
              <a:path w="444500" h="724535">
                <a:moveTo>
                  <a:pt x="387809" y="658433"/>
                </a:moveTo>
                <a:lnTo>
                  <a:pt x="363333" y="673180"/>
                </a:lnTo>
                <a:lnTo>
                  <a:pt x="444285" y="724489"/>
                </a:lnTo>
                <a:lnTo>
                  <a:pt x="440047" y="670671"/>
                </a:lnTo>
                <a:lnTo>
                  <a:pt x="395182" y="670671"/>
                </a:lnTo>
                <a:lnTo>
                  <a:pt x="387809" y="658433"/>
                </a:lnTo>
                <a:close/>
              </a:path>
              <a:path w="444500" h="724535">
                <a:moveTo>
                  <a:pt x="412284" y="643688"/>
                </a:moveTo>
                <a:lnTo>
                  <a:pt x="387809" y="658433"/>
                </a:lnTo>
                <a:lnTo>
                  <a:pt x="395182" y="670671"/>
                </a:lnTo>
                <a:lnTo>
                  <a:pt x="419657" y="655925"/>
                </a:lnTo>
                <a:lnTo>
                  <a:pt x="412284" y="643688"/>
                </a:lnTo>
                <a:close/>
              </a:path>
              <a:path w="444500" h="724535">
                <a:moveTo>
                  <a:pt x="436760" y="628942"/>
                </a:moveTo>
                <a:lnTo>
                  <a:pt x="412284" y="643688"/>
                </a:lnTo>
                <a:lnTo>
                  <a:pt x="419657" y="655925"/>
                </a:lnTo>
                <a:lnTo>
                  <a:pt x="395182" y="670671"/>
                </a:lnTo>
                <a:lnTo>
                  <a:pt x="440047" y="670671"/>
                </a:lnTo>
                <a:lnTo>
                  <a:pt x="436760" y="628942"/>
                </a:lnTo>
                <a:close/>
              </a:path>
              <a:path w="444500" h="724535">
                <a:moveTo>
                  <a:pt x="24475" y="0"/>
                </a:moveTo>
                <a:lnTo>
                  <a:pt x="0" y="14745"/>
                </a:lnTo>
                <a:lnTo>
                  <a:pt x="387809" y="658433"/>
                </a:lnTo>
                <a:lnTo>
                  <a:pt x="412284" y="643688"/>
                </a:lnTo>
                <a:lnTo>
                  <a:pt x="244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460079" y="2440377"/>
            <a:ext cx="54293" cy="54293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866" y="0"/>
                </a:moveTo>
                <a:lnTo>
                  <a:pt x="2814" y="22015"/>
                </a:lnTo>
                <a:lnTo>
                  <a:pt x="0" y="36402"/>
                </a:lnTo>
                <a:lnTo>
                  <a:pt x="2943" y="50274"/>
                </a:lnTo>
                <a:lnTo>
                  <a:pt x="10716" y="61587"/>
                </a:lnTo>
                <a:lnTo>
                  <a:pt x="22211" y="69207"/>
                </a:lnTo>
                <a:lnTo>
                  <a:pt x="36326" y="71998"/>
                </a:lnTo>
                <a:lnTo>
                  <a:pt x="50224" y="69075"/>
                </a:lnTo>
                <a:lnTo>
                  <a:pt x="61561" y="61317"/>
                </a:lnTo>
                <a:lnTo>
                  <a:pt x="69198" y="49839"/>
                </a:lnTo>
                <a:lnTo>
                  <a:pt x="71997" y="35760"/>
                </a:lnTo>
                <a:lnTo>
                  <a:pt x="69100" y="21831"/>
                </a:lnTo>
                <a:lnTo>
                  <a:pt x="61358" y="10465"/>
                </a:lnTo>
                <a:lnTo>
                  <a:pt x="49903" y="2806"/>
                </a:lnTo>
                <a:lnTo>
                  <a:pt x="35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383736" y="3473542"/>
            <a:ext cx="54293" cy="54293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866" y="0"/>
                </a:moveTo>
                <a:lnTo>
                  <a:pt x="2814" y="22016"/>
                </a:lnTo>
                <a:lnTo>
                  <a:pt x="0" y="36402"/>
                </a:lnTo>
                <a:lnTo>
                  <a:pt x="2944" y="50274"/>
                </a:lnTo>
                <a:lnTo>
                  <a:pt x="10716" y="61587"/>
                </a:lnTo>
                <a:lnTo>
                  <a:pt x="22211" y="69207"/>
                </a:lnTo>
                <a:lnTo>
                  <a:pt x="36326" y="71998"/>
                </a:lnTo>
                <a:lnTo>
                  <a:pt x="50224" y="69075"/>
                </a:lnTo>
                <a:lnTo>
                  <a:pt x="61561" y="61317"/>
                </a:lnTo>
                <a:lnTo>
                  <a:pt x="69198" y="49840"/>
                </a:lnTo>
                <a:lnTo>
                  <a:pt x="71997" y="35760"/>
                </a:lnTo>
                <a:lnTo>
                  <a:pt x="69100" y="21831"/>
                </a:lnTo>
                <a:lnTo>
                  <a:pt x="61358" y="10465"/>
                </a:lnTo>
                <a:lnTo>
                  <a:pt x="49903" y="2807"/>
                </a:lnTo>
                <a:lnTo>
                  <a:pt x="35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560664" y="2341236"/>
            <a:ext cx="54293" cy="54293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35866" y="0"/>
                </a:moveTo>
                <a:lnTo>
                  <a:pt x="2814" y="22016"/>
                </a:lnTo>
                <a:lnTo>
                  <a:pt x="0" y="36402"/>
                </a:lnTo>
                <a:lnTo>
                  <a:pt x="2943" y="50274"/>
                </a:lnTo>
                <a:lnTo>
                  <a:pt x="10716" y="61587"/>
                </a:lnTo>
                <a:lnTo>
                  <a:pt x="22211" y="69207"/>
                </a:lnTo>
                <a:lnTo>
                  <a:pt x="36326" y="71998"/>
                </a:lnTo>
                <a:lnTo>
                  <a:pt x="50224" y="69075"/>
                </a:lnTo>
                <a:lnTo>
                  <a:pt x="61561" y="61317"/>
                </a:lnTo>
                <a:lnTo>
                  <a:pt x="69198" y="49839"/>
                </a:lnTo>
                <a:lnTo>
                  <a:pt x="71997" y="35760"/>
                </a:lnTo>
                <a:lnTo>
                  <a:pt x="69100" y="21831"/>
                </a:lnTo>
                <a:lnTo>
                  <a:pt x="61358" y="10465"/>
                </a:lnTo>
                <a:lnTo>
                  <a:pt x="49903" y="2807"/>
                </a:lnTo>
                <a:lnTo>
                  <a:pt x="35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043532" y="3507634"/>
            <a:ext cx="54293" cy="54293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5867" y="0"/>
                </a:moveTo>
                <a:lnTo>
                  <a:pt x="2814" y="22014"/>
                </a:lnTo>
                <a:lnTo>
                  <a:pt x="0" y="36402"/>
                </a:lnTo>
                <a:lnTo>
                  <a:pt x="2944" y="50274"/>
                </a:lnTo>
                <a:lnTo>
                  <a:pt x="10716" y="61587"/>
                </a:lnTo>
                <a:lnTo>
                  <a:pt x="22211" y="69207"/>
                </a:lnTo>
                <a:lnTo>
                  <a:pt x="36326" y="71998"/>
                </a:lnTo>
                <a:lnTo>
                  <a:pt x="50223" y="69076"/>
                </a:lnTo>
                <a:lnTo>
                  <a:pt x="61561" y="61317"/>
                </a:lnTo>
                <a:lnTo>
                  <a:pt x="69198" y="49840"/>
                </a:lnTo>
                <a:lnTo>
                  <a:pt x="71997" y="35761"/>
                </a:lnTo>
                <a:lnTo>
                  <a:pt x="69100" y="21832"/>
                </a:lnTo>
                <a:lnTo>
                  <a:pt x="61359" y="10465"/>
                </a:lnTo>
                <a:lnTo>
                  <a:pt x="49903" y="2807"/>
                </a:lnTo>
                <a:lnTo>
                  <a:pt x="35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1548112" y="2600441"/>
            <a:ext cx="6274118" cy="649605"/>
          </a:xfrm>
          <a:custGeom>
            <a:avLst/>
            <a:gdLst/>
            <a:ahLst/>
            <a:cxnLst/>
            <a:rect l="l" t="t" r="r" b="b"/>
            <a:pathLst>
              <a:path w="8365490" h="866139">
                <a:moveTo>
                  <a:pt x="0" y="144263"/>
                </a:moveTo>
                <a:lnTo>
                  <a:pt x="6435" y="101526"/>
                </a:lnTo>
                <a:lnTo>
                  <a:pt x="24450" y="63881"/>
                </a:lnTo>
                <a:lnTo>
                  <a:pt x="52112" y="33261"/>
                </a:lnTo>
                <a:lnTo>
                  <a:pt x="87486" y="11601"/>
                </a:lnTo>
                <a:lnTo>
                  <a:pt x="128637" y="836"/>
                </a:lnTo>
                <a:lnTo>
                  <a:pt x="8221098" y="0"/>
                </a:lnTo>
                <a:lnTo>
                  <a:pt x="8235789" y="738"/>
                </a:lnTo>
                <a:lnTo>
                  <a:pt x="8277043" y="11249"/>
                </a:lnTo>
                <a:lnTo>
                  <a:pt x="8312561" y="32695"/>
                </a:lnTo>
                <a:lnTo>
                  <a:pt x="8340409" y="63143"/>
                </a:lnTo>
                <a:lnTo>
                  <a:pt x="8358652" y="100658"/>
                </a:lnTo>
                <a:lnTo>
                  <a:pt x="8365357" y="143305"/>
                </a:lnTo>
                <a:lnTo>
                  <a:pt x="8365360" y="721316"/>
                </a:lnTo>
                <a:lnTo>
                  <a:pt x="8364621" y="736008"/>
                </a:lnTo>
                <a:lnTo>
                  <a:pt x="8354111" y="777262"/>
                </a:lnTo>
                <a:lnTo>
                  <a:pt x="8332664" y="812781"/>
                </a:lnTo>
                <a:lnTo>
                  <a:pt x="8302217" y="840629"/>
                </a:lnTo>
                <a:lnTo>
                  <a:pt x="8264703" y="858872"/>
                </a:lnTo>
                <a:lnTo>
                  <a:pt x="8222055" y="865576"/>
                </a:lnTo>
                <a:lnTo>
                  <a:pt x="144262" y="865580"/>
                </a:lnTo>
                <a:lnTo>
                  <a:pt x="129570" y="864841"/>
                </a:lnTo>
                <a:lnTo>
                  <a:pt x="88316" y="854330"/>
                </a:lnTo>
                <a:lnTo>
                  <a:pt x="52798" y="832884"/>
                </a:lnTo>
                <a:lnTo>
                  <a:pt x="24950" y="802436"/>
                </a:lnTo>
                <a:lnTo>
                  <a:pt x="6707" y="764922"/>
                </a:lnTo>
                <a:lnTo>
                  <a:pt x="3" y="722274"/>
                </a:lnTo>
                <a:lnTo>
                  <a:pt x="0" y="14426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3897085" y="4526757"/>
            <a:ext cx="410528" cy="128588"/>
          </a:xfrm>
          <a:custGeom>
            <a:avLst/>
            <a:gdLst/>
            <a:ahLst/>
            <a:cxnLst/>
            <a:rect l="l" t="t" r="r" b="b"/>
            <a:pathLst>
              <a:path w="547370" h="171450">
                <a:moveTo>
                  <a:pt x="375602" y="114299"/>
                </a:moveTo>
                <a:lnTo>
                  <a:pt x="375602" y="171450"/>
                </a:lnTo>
                <a:lnTo>
                  <a:pt x="489902" y="114300"/>
                </a:lnTo>
                <a:lnTo>
                  <a:pt x="375602" y="114299"/>
                </a:lnTo>
                <a:close/>
              </a:path>
              <a:path w="547370" h="171450">
                <a:moveTo>
                  <a:pt x="375602" y="57149"/>
                </a:moveTo>
                <a:lnTo>
                  <a:pt x="375602" y="114299"/>
                </a:lnTo>
                <a:lnTo>
                  <a:pt x="404177" y="114300"/>
                </a:lnTo>
                <a:lnTo>
                  <a:pt x="404177" y="57150"/>
                </a:lnTo>
                <a:lnTo>
                  <a:pt x="375602" y="57149"/>
                </a:lnTo>
                <a:close/>
              </a:path>
              <a:path w="547370" h="171450">
                <a:moveTo>
                  <a:pt x="375602" y="0"/>
                </a:moveTo>
                <a:lnTo>
                  <a:pt x="375602" y="57149"/>
                </a:lnTo>
                <a:lnTo>
                  <a:pt x="404177" y="57150"/>
                </a:lnTo>
                <a:lnTo>
                  <a:pt x="404177" y="114300"/>
                </a:lnTo>
                <a:lnTo>
                  <a:pt x="489905" y="114298"/>
                </a:lnTo>
                <a:lnTo>
                  <a:pt x="547052" y="85725"/>
                </a:lnTo>
                <a:lnTo>
                  <a:pt x="375602" y="0"/>
                </a:lnTo>
                <a:close/>
              </a:path>
              <a:path w="547370" h="171450">
                <a:moveTo>
                  <a:pt x="0" y="57148"/>
                </a:moveTo>
                <a:lnTo>
                  <a:pt x="0" y="114298"/>
                </a:lnTo>
                <a:lnTo>
                  <a:pt x="375602" y="114299"/>
                </a:lnTo>
                <a:lnTo>
                  <a:pt x="375602" y="57149"/>
                </a:lnTo>
                <a:lnTo>
                  <a:pt x="0" y="571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4765519" y="4526757"/>
            <a:ext cx="410528" cy="128588"/>
          </a:xfrm>
          <a:custGeom>
            <a:avLst/>
            <a:gdLst/>
            <a:ahLst/>
            <a:cxnLst/>
            <a:rect l="l" t="t" r="r" b="b"/>
            <a:pathLst>
              <a:path w="547370" h="171450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49"/>
                </a:lnTo>
                <a:lnTo>
                  <a:pt x="171450" y="0"/>
                </a:lnTo>
                <a:close/>
              </a:path>
              <a:path w="547370" h="171450">
                <a:moveTo>
                  <a:pt x="171450" y="57149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299"/>
                </a:lnTo>
                <a:lnTo>
                  <a:pt x="171450" y="57149"/>
                </a:lnTo>
                <a:close/>
              </a:path>
              <a:path w="547370" h="171450">
                <a:moveTo>
                  <a:pt x="171450" y="114299"/>
                </a:moveTo>
                <a:lnTo>
                  <a:pt x="142875" y="114300"/>
                </a:lnTo>
                <a:lnTo>
                  <a:pt x="171450" y="114300"/>
                </a:lnTo>
                <a:close/>
              </a:path>
              <a:path w="547370" h="171450">
                <a:moveTo>
                  <a:pt x="547052" y="57148"/>
                </a:moveTo>
                <a:lnTo>
                  <a:pt x="171450" y="57149"/>
                </a:lnTo>
                <a:lnTo>
                  <a:pt x="171450" y="114299"/>
                </a:lnTo>
                <a:lnTo>
                  <a:pt x="547052" y="114298"/>
                </a:lnTo>
                <a:lnTo>
                  <a:pt x="547052" y="571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4329287" y="4297266"/>
            <a:ext cx="478631" cy="587693"/>
          </a:xfrm>
          <a:custGeom>
            <a:avLst/>
            <a:gdLst/>
            <a:ahLst/>
            <a:cxnLst/>
            <a:rect l="l" t="t" r="r" b="b"/>
            <a:pathLst>
              <a:path w="638175" h="783589">
                <a:moveTo>
                  <a:pt x="304802" y="566783"/>
                </a:moveTo>
                <a:lnTo>
                  <a:pt x="227874" y="566783"/>
                </a:lnTo>
                <a:lnTo>
                  <a:pt x="250619" y="783421"/>
                </a:lnTo>
                <a:lnTo>
                  <a:pt x="304802" y="566783"/>
                </a:lnTo>
                <a:close/>
              </a:path>
              <a:path w="638175" h="783589">
                <a:moveTo>
                  <a:pt x="412036" y="541684"/>
                </a:moveTo>
                <a:lnTo>
                  <a:pt x="311080" y="541684"/>
                </a:lnTo>
                <a:lnTo>
                  <a:pt x="391273" y="715850"/>
                </a:lnTo>
                <a:lnTo>
                  <a:pt x="412036" y="541684"/>
                </a:lnTo>
                <a:close/>
              </a:path>
              <a:path w="638175" h="783589">
                <a:moveTo>
                  <a:pt x="508667" y="524347"/>
                </a:moveTo>
                <a:lnTo>
                  <a:pt x="414103" y="524347"/>
                </a:lnTo>
                <a:lnTo>
                  <a:pt x="535943" y="656296"/>
                </a:lnTo>
                <a:lnTo>
                  <a:pt x="508667" y="524347"/>
                </a:lnTo>
                <a:close/>
              </a:path>
              <a:path w="638175" h="783589">
                <a:moveTo>
                  <a:pt x="504769" y="505487"/>
                </a:moveTo>
                <a:lnTo>
                  <a:pt x="167384" y="505487"/>
                </a:lnTo>
                <a:lnTo>
                  <a:pt x="140653" y="638959"/>
                </a:lnTo>
                <a:lnTo>
                  <a:pt x="227874" y="566783"/>
                </a:lnTo>
                <a:lnTo>
                  <a:pt x="304802" y="566783"/>
                </a:lnTo>
                <a:lnTo>
                  <a:pt x="311080" y="541684"/>
                </a:lnTo>
                <a:lnTo>
                  <a:pt x="412036" y="541684"/>
                </a:lnTo>
                <a:lnTo>
                  <a:pt x="414103" y="524347"/>
                </a:lnTo>
                <a:lnTo>
                  <a:pt x="508667" y="524347"/>
                </a:lnTo>
                <a:lnTo>
                  <a:pt x="504769" y="505487"/>
                </a:lnTo>
                <a:close/>
              </a:path>
              <a:path w="638175" h="783589">
                <a:moveTo>
                  <a:pt x="10928" y="83238"/>
                </a:moveTo>
                <a:lnTo>
                  <a:pt x="136665" y="276264"/>
                </a:lnTo>
                <a:lnTo>
                  <a:pt x="0" y="312461"/>
                </a:lnTo>
                <a:lnTo>
                  <a:pt x="109935" y="427073"/>
                </a:lnTo>
                <a:lnTo>
                  <a:pt x="3986" y="529062"/>
                </a:lnTo>
                <a:lnTo>
                  <a:pt x="167384" y="505487"/>
                </a:lnTo>
                <a:lnTo>
                  <a:pt x="504769" y="505487"/>
                </a:lnTo>
                <a:lnTo>
                  <a:pt x="497309" y="469399"/>
                </a:lnTo>
                <a:lnTo>
                  <a:pt x="623411" y="469399"/>
                </a:lnTo>
                <a:lnTo>
                  <a:pt x="520052" y="379923"/>
                </a:lnTo>
                <a:lnTo>
                  <a:pt x="623135" y="295125"/>
                </a:lnTo>
                <a:lnTo>
                  <a:pt x="493321" y="265311"/>
                </a:lnTo>
                <a:lnTo>
                  <a:pt x="510576" y="229223"/>
                </a:lnTo>
                <a:lnTo>
                  <a:pt x="215972" y="229223"/>
                </a:lnTo>
                <a:lnTo>
                  <a:pt x="10928" y="83238"/>
                </a:lnTo>
                <a:close/>
              </a:path>
              <a:path w="638175" h="783589">
                <a:moveTo>
                  <a:pt x="623411" y="469399"/>
                </a:moveTo>
                <a:lnTo>
                  <a:pt x="497309" y="469399"/>
                </a:lnTo>
                <a:lnTo>
                  <a:pt x="637992" y="482022"/>
                </a:lnTo>
                <a:lnTo>
                  <a:pt x="623411" y="469399"/>
                </a:lnTo>
                <a:close/>
              </a:path>
              <a:path w="638175" h="783589">
                <a:moveTo>
                  <a:pt x="246689" y="83238"/>
                </a:moveTo>
                <a:lnTo>
                  <a:pt x="215972" y="229223"/>
                </a:lnTo>
                <a:lnTo>
                  <a:pt x="510576" y="229223"/>
                </a:lnTo>
                <a:lnTo>
                  <a:pt x="519594" y="210362"/>
                </a:lnTo>
                <a:lnTo>
                  <a:pt x="318996" y="210362"/>
                </a:lnTo>
                <a:lnTo>
                  <a:pt x="246689" y="83238"/>
                </a:lnTo>
                <a:close/>
              </a:path>
              <a:path w="638175" h="783589">
                <a:moveTo>
                  <a:pt x="428932" y="0"/>
                </a:moveTo>
                <a:lnTo>
                  <a:pt x="318996" y="210362"/>
                </a:lnTo>
                <a:lnTo>
                  <a:pt x="519594" y="210362"/>
                </a:lnTo>
                <a:lnTo>
                  <a:pt x="527831" y="193135"/>
                </a:lnTo>
                <a:lnTo>
                  <a:pt x="418091" y="193135"/>
                </a:lnTo>
                <a:lnTo>
                  <a:pt x="428932" y="0"/>
                </a:lnTo>
                <a:close/>
              </a:path>
              <a:path w="638175" h="783589">
                <a:moveTo>
                  <a:pt x="542884" y="161653"/>
                </a:moveTo>
                <a:lnTo>
                  <a:pt x="418091" y="193135"/>
                </a:lnTo>
                <a:lnTo>
                  <a:pt x="527831" y="193135"/>
                </a:lnTo>
                <a:lnTo>
                  <a:pt x="542884" y="16165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4329287" y="4297266"/>
            <a:ext cx="478631" cy="587693"/>
          </a:xfrm>
          <a:custGeom>
            <a:avLst/>
            <a:gdLst/>
            <a:ahLst/>
            <a:cxnLst/>
            <a:rect l="l" t="t" r="r" b="b"/>
            <a:pathLst>
              <a:path w="638175" h="783589">
                <a:moveTo>
                  <a:pt x="318996" y="210363"/>
                </a:moveTo>
                <a:lnTo>
                  <a:pt x="428932" y="0"/>
                </a:lnTo>
                <a:lnTo>
                  <a:pt x="418092" y="193135"/>
                </a:lnTo>
                <a:lnTo>
                  <a:pt x="542884" y="161653"/>
                </a:lnTo>
                <a:lnTo>
                  <a:pt x="493322" y="265311"/>
                </a:lnTo>
                <a:lnTo>
                  <a:pt x="623136" y="295124"/>
                </a:lnTo>
                <a:lnTo>
                  <a:pt x="520052" y="379922"/>
                </a:lnTo>
                <a:lnTo>
                  <a:pt x="637993" y="482021"/>
                </a:lnTo>
                <a:lnTo>
                  <a:pt x="497309" y="469399"/>
                </a:lnTo>
                <a:lnTo>
                  <a:pt x="535943" y="656296"/>
                </a:lnTo>
                <a:lnTo>
                  <a:pt x="414104" y="524348"/>
                </a:lnTo>
                <a:lnTo>
                  <a:pt x="391272" y="715850"/>
                </a:lnTo>
                <a:lnTo>
                  <a:pt x="311080" y="541684"/>
                </a:lnTo>
                <a:lnTo>
                  <a:pt x="250619" y="783421"/>
                </a:lnTo>
                <a:lnTo>
                  <a:pt x="227875" y="566783"/>
                </a:lnTo>
                <a:lnTo>
                  <a:pt x="140653" y="638959"/>
                </a:lnTo>
                <a:lnTo>
                  <a:pt x="167384" y="505487"/>
                </a:lnTo>
                <a:lnTo>
                  <a:pt x="3987" y="529063"/>
                </a:lnTo>
                <a:lnTo>
                  <a:pt x="109935" y="427073"/>
                </a:lnTo>
                <a:lnTo>
                  <a:pt x="0" y="312461"/>
                </a:lnTo>
                <a:lnTo>
                  <a:pt x="136666" y="276264"/>
                </a:lnTo>
                <a:lnTo>
                  <a:pt x="10928" y="83238"/>
                </a:lnTo>
                <a:lnTo>
                  <a:pt x="215972" y="229223"/>
                </a:lnTo>
                <a:lnTo>
                  <a:pt x="246690" y="83238"/>
                </a:lnTo>
                <a:lnTo>
                  <a:pt x="318996" y="210363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collidere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0" y="1620000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spc="-180" dirty="0">
                <a:latin typeface="Avenir Next"/>
                <a:cs typeface="Avenir Next"/>
              </a:rPr>
              <a:t>T</a:t>
            </a:r>
            <a:r>
              <a:rPr spc="4" dirty="0">
                <a:latin typeface="Avenir Next"/>
                <a:cs typeface="Avenir Next"/>
              </a:rPr>
              <a:t>an</a:t>
            </a:r>
            <a:r>
              <a:rPr dirty="0">
                <a:latin typeface="Avenir Next"/>
                <a:cs typeface="Avenir Next"/>
              </a:rPr>
              <a:t>ti c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dirty="0">
                <a:latin typeface="Avenir Next"/>
                <a:cs typeface="Avenir Next"/>
              </a:rPr>
              <a:t>cci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1728000" y="2160000"/>
            <a:ext cx="5667235" cy="37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collidere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r>
              <a:rPr lang="en-US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573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05412" y="1954058"/>
            <a:ext cx="154828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34" dirty="0">
                <a:latin typeface="Avenir Next"/>
                <a:cs typeface="Avenir Next"/>
              </a:rPr>
              <a:t>F</a:t>
            </a:r>
            <a:r>
              <a:rPr dirty="0">
                <a:latin typeface="Avenir Next"/>
                <a:cs typeface="Avenir Next"/>
              </a:rPr>
              <a:t>i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ici 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l</a:t>
            </a:r>
            <a:r>
              <a:rPr spc="-4" dirty="0">
                <a:latin typeface="Avenir Next"/>
                <a:cs typeface="Avenir Next"/>
              </a:rPr>
              <a:t> l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v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dirty="0">
                <a:latin typeface="Avenir Next"/>
                <a:cs typeface="Avenir Next"/>
              </a:rPr>
              <a:t>!</a:t>
            </a:r>
            <a:endParaRPr>
              <a:latin typeface="Avenir Next"/>
              <a:cs typeface="Avenir Nex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468023"/>
            <a:ext cx="4537234" cy="2386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654975" y="2469386"/>
            <a:ext cx="4489025" cy="2385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Accelerare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collidere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6832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0000" y="1440000"/>
            <a:ext cx="6732000" cy="1546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4" dirty="0">
                <a:latin typeface="Avenir Next"/>
                <a:cs typeface="Avenir Next"/>
              </a:rPr>
              <a:t>Co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i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e</a:t>
            </a:r>
            <a:r>
              <a:rPr spc="-26" dirty="0">
                <a:latin typeface="Avenir Next"/>
                <a:cs typeface="Avenir Next"/>
              </a:rPr>
              <a:t>r</a:t>
            </a:r>
            <a:r>
              <a:rPr spc="4" dirty="0">
                <a:latin typeface="Avenir Next"/>
                <a:cs typeface="Avenir Next"/>
              </a:rPr>
              <a:t>an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o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che in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LH</a:t>
            </a:r>
            <a:r>
              <a:rPr spc="-4" dirty="0">
                <a:latin typeface="Avenir Next"/>
                <a:cs typeface="Avenir Next"/>
              </a:rPr>
              <a:t>C</a:t>
            </a:r>
            <a:r>
              <a:rPr dirty="0">
                <a:latin typeface="Avenir Next"/>
                <a:cs typeface="Avenir Next"/>
              </a:rPr>
              <a:t>:</a:t>
            </a:r>
          </a:p>
          <a:p>
            <a:pPr marL="295275" indent="-285750">
              <a:spcBef>
                <a:spcPts val="15"/>
              </a:spcBef>
              <a:buFont typeface="ArialUnicodeMS" charset="0"/>
              <a:buChar char="▻"/>
              <a:tabLst>
                <a:tab pos="223838" algn="l"/>
              </a:tabLst>
            </a:pPr>
            <a:r>
              <a:rPr spc="-4" dirty="0">
                <a:latin typeface="Avenir Next"/>
                <a:cs typeface="Avenir Next"/>
              </a:rPr>
              <a:t>C</a:t>
            </a:r>
            <a:r>
              <a:rPr dirty="0">
                <a:latin typeface="Avenir Next"/>
                <a:cs typeface="Avenir Next"/>
              </a:rPr>
              <a:t>i </a:t>
            </a:r>
            <a:r>
              <a:rPr spc="-4" dirty="0">
                <a:latin typeface="Avenir Next"/>
                <a:cs typeface="Avenir Next"/>
              </a:rPr>
              <a:t>so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o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2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lang="en-US" spc="-86" dirty="0">
                <a:latin typeface="Avenir Next"/>
                <a:cs typeface="Avenir Next"/>
              </a:rPr>
              <a:t>f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ci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 p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i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7</a:t>
            </a:r>
            <a:r>
              <a:rPr spc="-49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spc="-176" dirty="0">
                <a:solidFill>
                  <a:srgbClr val="C00000"/>
                </a:solidFill>
                <a:latin typeface="Avenir Next"/>
                <a:cs typeface="Avenir Next"/>
              </a:rPr>
              <a:t>T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eV</a:t>
            </a:r>
          </a:p>
          <a:p>
            <a:pPr marL="295275" marR="3810" indent="-285750">
              <a:lnSpc>
                <a:spcPts val="2085"/>
              </a:lnSpc>
              <a:spcBef>
                <a:spcPts val="150"/>
              </a:spcBef>
              <a:buFont typeface="ArialUnicodeMS" charset="0"/>
              <a:buChar char="▻"/>
              <a:tabLst>
                <a:tab pos="223838" algn="l"/>
              </a:tabLst>
            </a:pPr>
            <a:r>
              <a:rPr spc="-4" dirty="0">
                <a:latin typeface="Avenir Next"/>
                <a:cs typeface="Avenir Next"/>
              </a:rPr>
              <a:t>Og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i f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spc="-4" dirty="0">
                <a:latin typeface="Avenir Next"/>
                <a:cs typeface="Avenir Next"/>
              </a:rPr>
              <a:t>s</a:t>
            </a:r>
            <a:r>
              <a:rPr dirty="0">
                <a:latin typeface="Avenir Next"/>
                <a:cs typeface="Avenir Next"/>
              </a:rPr>
              <a:t>cio</a:t>
            </a:r>
            <a:r>
              <a:rPr spc="-4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è c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m</a:t>
            </a:r>
            <a:r>
              <a:rPr dirty="0">
                <a:latin typeface="Avenir Next"/>
                <a:cs typeface="Avenir Next"/>
              </a:rPr>
              <a:t>p</a:t>
            </a:r>
            <a:r>
              <a:rPr spc="-4" dirty="0">
                <a:latin typeface="Avenir Next"/>
                <a:cs typeface="Avenir Next"/>
              </a:rPr>
              <a:t>os</a:t>
            </a:r>
            <a:r>
              <a:rPr dirty="0">
                <a:latin typeface="Avenir Next"/>
                <a:cs typeface="Avenir Next"/>
              </a:rPr>
              <a:t>to</a:t>
            </a:r>
            <a:r>
              <a:rPr spc="-4" dirty="0">
                <a:latin typeface="Avenir Next"/>
                <a:cs typeface="Avenir Next"/>
              </a:rPr>
              <a:t> d</a:t>
            </a:r>
            <a:r>
              <a:rPr dirty="0">
                <a:latin typeface="Avenir Next"/>
                <a:cs typeface="Avenir Next"/>
              </a:rPr>
              <a:t>a</a:t>
            </a:r>
            <a:r>
              <a:rPr spc="4" dirty="0">
                <a:latin typeface="Avenir Next"/>
                <a:cs typeface="Avenir Next"/>
              </a:rPr>
              <a:t> </a:t>
            </a:r>
            <a:r>
              <a:rPr spc="-4" dirty="0">
                <a:solidFill>
                  <a:srgbClr val="C00000"/>
                </a:solidFill>
                <a:latin typeface="Avenir Next"/>
                <a:cs typeface="Avenir Next"/>
              </a:rPr>
              <a:t>283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2</a:t>
            </a:r>
            <a:r>
              <a:rPr spc="-60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p</a:t>
            </a:r>
            <a:r>
              <a:rPr spc="4" dirty="0">
                <a:solidFill>
                  <a:srgbClr val="C00000"/>
                </a:solidFill>
                <a:latin typeface="Avenir Next"/>
                <a:cs typeface="Avenir Next"/>
              </a:rPr>
              <a:t>a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cche</a:t>
            </a:r>
            <a:r>
              <a:rPr spc="-23" dirty="0">
                <a:solidFill>
                  <a:srgbClr val="C00000"/>
                </a:solidFill>
                <a:latin typeface="Avenir Next"/>
                <a:cs typeface="Avenir Next"/>
              </a:rPr>
              <a:t>t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ti</a:t>
            </a:r>
            <a:r>
              <a:rPr spc="-53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spc="-4" dirty="0">
                <a:latin typeface="Avenir Next"/>
                <a:cs typeface="Avenir Next"/>
              </a:rPr>
              <a:t>d</a:t>
            </a:r>
            <a:r>
              <a:rPr dirty="0">
                <a:latin typeface="Avenir Next"/>
                <a:cs typeface="Avenir Next"/>
              </a:rPr>
              <a:t>i p</a:t>
            </a:r>
            <a:r>
              <a:rPr spc="-34" dirty="0">
                <a:latin typeface="Avenir Next"/>
                <a:cs typeface="Avenir Next"/>
              </a:rPr>
              <a:t>r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i</a:t>
            </a:r>
          </a:p>
          <a:p>
            <a:pPr marL="295275" marR="627698" indent="-285750">
              <a:lnSpc>
                <a:spcPts val="2175"/>
              </a:lnSpc>
              <a:spcBef>
                <a:spcPts val="19"/>
              </a:spcBef>
              <a:buFont typeface="ArialUnicodeMS" charset="0"/>
              <a:buChar char="▻"/>
              <a:tabLst>
                <a:tab pos="223838" algn="l"/>
              </a:tabLst>
            </a:pPr>
            <a:r>
              <a:rPr spc="-4" dirty="0">
                <a:latin typeface="Avenir Next"/>
                <a:cs typeface="Avenir Next"/>
              </a:rPr>
              <a:t>Og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i</a:t>
            </a:r>
            <a:r>
              <a:rPr spc="-56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p</a:t>
            </a:r>
            <a:r>
              <a:rPr spc="4" dirty="0">
                <a:latin typeface="Avenir Next"/>
                <a:cs typeface="Avenir Next"/>
              </a:rPr>
              <a:t>a</a:t>
            </a:r>
            <a:r>
              <a:rPr dirty="0">
                <a:latin typeface="Avenir Next"/>
                <a:cs typeface="Avenir Next"/>
              </a:rPr>
              <a:t>cche</a:t>
            </a:r>
            <a:r>
              <a:rPr spc="-23" dirty="0">
                <a:latin typeface="Avenir Next"/>
                <a:cs typeface="Avenir Next"/>
              </a:rPr>
              <a:t>t</a:t>
            </a:r>
            <a:r>
              <a:rPr dirty="0">
                <a:latin typeface="Avenir Next"/>
                <a:cs typeface="Avenir Next"/>
              </a:rPr>
              <a:t>t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-53" dirty="0">
                <a:latin typeface="Avenir Next"/>
                <a:cs typeface="Avenir Next"/>
              </a:rPr>
              <a:t> </a:t>
            </a:r>
            <a:r>
              <a:rPr dirty="0">
                <a:latin typeface="Avenir Next"/>
                <a:cs typeface="Avenir Next"/>
              </a:rPr>
              <a:t>c</a:t>
            </a:r>
            <a:r>
              <a:rPr spc="-4" dirty="0">
                <a:latin typeface="Avenir Next"/>
                <a:cs typeface="Avenir Next"/>
              </a:rPr>
              <a:t>o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tie</a:t>
            </a:r>
            <a:r>
              <a:rPr spc="4" dirty="0">
                <a:latin typeface="Avenir Next"/>
                <a:cs typeface="Avenir Next"/>
              </a:rPr>
              <a:t>n</a:t>
            </a:r>
            <a:r>
              <a:rPr dirty="0">
                <a:latin typeface="Avenir Next"/>
                <a:cs typeface="Avenir Next"/>
              </a:rPr>
              <a:t>e </a:t>
            </a:r>
            <a:r>
              <a:rPr spc="-4" dirty="0">
                <a:solidFill>
                  <a:srgbClr val="C00000"/>
                </a:solidFill>
                <a:latin typeface="Avenir Next"/>
                <a:cs typeface="Avenir Next"/>
              </a:rPr>
              <a:t>10</a:t>
            </a:r>
            <a:r>
              <a:rPr spc="-5" baseline="24305" dirty="0">
                <a:solidFill>
                  <a:srgbClr val="C00000"/>
                </a:solidFill>
                <a:latin typeface="Avenir Next"/>
                <a:cs typeface="Avenir Next"/>
              </a:rPr>
              <a:t>1</a:t>
            </a:r>
            <a:r>
              <a:rPr baseline="24305" dirty="0">
                <a:solidFill>
                  <a:srgbClr val="C00000"/>
                </a:solidFill>
                <a:latin typeface="Avenir Next"/>
                <a:cs typeface="Avenir Next"/>
              </a:rPr>
              <a:t>1</a:t>
            </a:r>
            <a:r>
              <a:rPr spc="219" baseline="24305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p</a:t>
            </a:r>
            <a:r>
              <a:rPr spc="-34" dirty="0">
                <a:solidFill>
                  <a:srgbClr val="C00000"/>
                </a:solidFill>
                <a:latin typeface="Avenir Next"/>
                <a:cs typeface="Avenir Next"/>
              </a:rPr>
              <a:t>r</a:t>
            </a:r>
            <a:r>
              <a:rPr spc="-4" dirty="0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t</a:t>
            </a:r>
            <a:r>
              <a:rPr spc="-4" dirty="0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r>
              <a:rPr spc="4" dirty="0">
                <a:solidFill>
                  <a:srgbClr val="C00000"/>
                </a:solidFill>
                <a:latin typeface="Avenir Next"/>
                <a:cs typeface="Avenir Next"/>
              </a:rPr>
              <a:t>n</a:t>
            </a:r>
            <a:r>
              <a:rPr dirty="0">
                <a:solidFill>
                  <a:srgbClr val="C00000"/>
                </a:solidFill>
                <a:latin typeface="Avenir Next"/>
                <a:cs typeface="Avenir Next"/>
              </a:rPr>
              <a:t>i</a:t>
            </a:r>
            <a:endParaRPr lang="en-US" sz="400" dirty="0">
              <a:solidFill>
                <a:srgbClr val="554B81"/>
              </a:solidFill>
              <a:latin typeface="Avenir Next"/>
              <a:cs typeface="Avenir Next"/>
            </a:endParaRPr>
          </a:p>
          <a:p>
            <a:pPr marL="9525" marR="627698">
              <a:lnSpc>
                <a:spcPct val="150000"/>
              </a:lnSpc>
              <a:spcBef>
                <a:spcPts val="19"/>
              </a:spcBef>
              <a:tabLst>
                <a:tab pos="223838" algn="l"/>
              </a:tabLst>
            </a:pPr>
            <a:r>
              <a:rPr lang="en-US" b="1" dirty="0">
                <a:solidFill>
                  <a:srgbClr val="C00000"/>
                </a:solidFill>
                <a:latin typeface="Avenir Next"/>
                <a:cs typeface="Avenir Next"/>
              </a:rPr>
              <a:t>⇒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S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i </a:t>
            </a:r>
            <a:r>
              <a:rPr b="1" dirty="0" err="1">
                <a:solidFill>
                  <a:srgbClr val="C00000"/>
                </a:solidFill>
                <a:latin typeface="Avenir Next"/>
                <a:cs typeface="Avenir Next"/>
              </a:rPr>
              <a:t>h</a:t>
            </a:r>
            <a:r>
              <a:rPr b="1" spc="4" dirty="0" err="1">
                <a:solidFill>
                  <a:srgbClr val="C00000"/>
                </a:solidFill>
                <a:latin typeface="Avenir Next"/>
                <a:cs typeface="Avenir Next"/>
              </a:rPr>
              <a:t>ann</a:t>
            </a:r>
            <a:r>
              <a:rPr b="1" dirty="0" err="1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 4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0</a:t>
            </a:r>
            <a:r>
              <a:rPr lang="en-US" b="1" spc="-4" dirty="0">
                <a:solidFill>
                  <a:srgbClr val="C00000"/>
                </a:solidFill>
                <a:latin typeface="Avenir Next"/>
                <a:cs typeface="Avenir Next"/>
              </a:rPr>
              <a:t>,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00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0</a:t>
            </a:r>
            <a:r>
              <a:rPr lang="en-US" b="1" spc="-4" dirty="0">
                <a:solidFill>
                  <a:srgbClr val="C00000"/>
                </a:solidFill>
                <a:latin typeface="Avenir Next"/>
                <a:cs typeface="Avenir Next"/>
              </a:rPr>
              <a:t>,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00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0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i</a:t>
            </a:r>
            <a:r>
              <a:rPr b="1" spc="4" dirty="0">
                <a:solidFill>
                  <a:srgbClr val="C00000"/>
                </a:solidFill>
                <a:latin typeface="Avenir Next"/>
                <a:cs typeface="Avenir Next"/>
              </a:rPr>
              <a:t>n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te</a:t>
            </a:r>
            <a:r>
              <a:rPr b="1" spc="-26" dirty="0">
                <a:solidFill>
                  <a:srgbClr val="C00000"/>
                </a:solidFill>
                <a:latin typeface="Avenir Next"/>
                <a:cs typeface="Avenir Next"/>
              </a:rPr>
              <a:t>r</a:t>
            </a:r>
            <a:r>
              <a:rPr b="1" spc="4" dirty="0">
                <a:solidFill>
                  <a:srgbClr val="C00000"/>
                </a:solidFill>
                <a:latin typeface="Avenir Next"/>
                <a:cs typeface="Avenir Next"/>
              </a:rPr>
              <a:t>a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zi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r>
              <a:rPr b="1" spc="4" dirty="0">
                <a:solidFill>
                  <a:srgbClr val="C00000"/>
                </a:solidFill>
                <a:latin typeface="Avenir Next"/>
                <a:cs typeface="Avenir Next"/>
              </a:rPr>
              <a:t>n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i </a:t>
            </a:r>
            <a:r>
              <a:rPr b="1" spc="4" dirty="0">
                <a:solidFill>
                  <a:srgbClr val="C00000"/>
                </a:solidFill>
                <a:latin typeface="Avenir Next"/>
                <a:cs typeface="Avenir Next"/>
              </a:rPr>
              <a:t>a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l</a:t>
            </a:r>
            <a:r>
              <a:rPr lang="en-US" b="1" spc="-4" dirty="0">
                <a:solidFill>
                  <a:srgbClr val="C00000"/>
                </a:solidFill>
                <a:latin typeface="Avenir Next"/>
                <a:cs typeface="Avenir Next"/>
              </a:rPr>
              <a:t> 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s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ec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r>
              <a:rPr b="1" spc="4" dirty="0">
                <a:solidFill>
                  <a:srgbClr val="C00000"/>
                </a:solidFill>
                <a:latin typeface="Avenir Next"/>
                <a:cs typeface="Avenir Next"/>
              </a:rPr>
              <a:t>n</a:t>
            </a:r>
            <a:r>
              <a:rPr b="1" spc="-4" dirty="0">
                <a:solidFill>
                  <a:srgbClr val="C00000"/>
                </a:solidFill>
                <a:latin typeface="Avenir Next"/>
                <a:cs typeface="Avenir Next"/>
              </a:rPr>
              <a:t>d</a:t>
            </a:r>
            <a:r>
              <a:rPr b="1" dirty="0">
                <a:solidFill>
                  <a:srgbClr val="C00000"/>
                </a:solidFill>
                <a:latin typeface="Avenir Next"/>
                <a:cs typeface="Avenir Next"/>
              </a:rPr>
              <a:t>o</a:t>
            </a:r>
            <a:endParaRPr lang="en-US" b="1" dirty="0">
              <a:solidFill>
                <a:srgbClr val="C00000"/>
              </a:solidFill>
              <a:latin typeface="Avenir Next"/>
              <a:cs typeface="Avenir Next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1728000" y="3132000"/>
            <a:ext cx="5781600" cy="3239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Collisione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@ LHC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32000" y="3240000"/>
            <a:ext cx="5112000" cy="2879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332000" y="1502004"/>
            <a:ext cx="61560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tabLst>
                <a:tab pos="2000726" algn="l"/>
              </a:tabLst>
            </a:pPr>
            <a:r>
              <a:rPr sz="2200" spc="-101" dirty="0">
                <a:solidFill>
                  <a:srgbClr val="554B81"/>
                </a:solidFill>
                <a:latin typeface="Avenir Next"/>
                <a:cs typeface="Avenir Next"/>
              </a:rPr>
              <a:t>P</a:t>
            </a:r>
            <a:r>
              <a:rPr sz="2200" spc="-38" dirty="0">
                <a:solidFill>
                  <a:srgbClr val="554B81"/>
                </a:solidFill>
                <a:latin typeface="Avenir Next"/>
                <a:cs typeface="Avenir Next"/>
              </a:rPr>
              <a:t>r</a:t>
            </a:r>
            <a:r>
              <a:rPr sz="2200" dirty="0">
                <a:solidFill>
                  <a:srgbClr val="554B81"/>
                </a:solidFill>
                <a:latin typeface="Avenir Next"/>
                <a:cs typeface="Avenir Next"/>
              </a:rPr>
              <a:t>oto</a:t>
            </a:r>
            <a:r>
              <a:rPr sz="2200" spc="-4" dirty="0">
                <a:solidFill>
                  <a:srgbClr val="554B81"/>
                </a:solidFill>
                <a:latin typeface="Avenir Next"/>
                <a:cs typeface="Avenir Next"/>
              </a:rPr>
              <a:t>n</a:t>
            </a:r>
            <a:r>
              <a:rPr sz="2200" dirty="0">
                <a:solidFill>
                  <a:srgbClr val="554B81"/>
                </a:solidFill>
                <a:latin typeface="Avenir Next"/>
                <a:cs typeface="Avenir Next"/>
              </a:rPr>
              <a:t>i di </a:t>
            </a:r>
            <a:r>
              <a:rPr sz="2200" spc="-4" dirty="0">
                <a:solidFill>
                  <a:srgbClr val="554B81"/>
                </a:solidFill>
                <a:latin typeface="Avenir Next"/>
                <a:cs typeface="Avenir Next"/>
              </a:rPr>
              <a:t>L</a:t>
            </a:r>
            <a:r>
              <a:rPr sz="2200" dirty="0">
                <a:solidFill>
                  <a:srgbClr val="554B81"/>
                </a:solidFill>
                <a:latin typeface="Avenir Next"/>
                <a:cs typeface="Avenir Next"/>
              </a:rPr>
              <a:t>H</a:t>
            </a:r>
            <a:r>
              <a:rPr sz="2200" spc="-4" dirty="0">
                <a:solidFill>
                  <a:srgbClr val="554B81"/>
                </a:solidFill>
                <a:latin typeface="Avenir Next"/>
                <a:cs typeface="Avenir Next"/>
              </a:rPr>
              <a:t>C</a:t>
            </a:r>
            <a:r>
              <a:rPr sz="2200" dirty="0">
                <a:solidFill>
                  <a:srgbClr val="554B81"/>
                </a:solidFill>
                <a:latin typeface="Avenir Next"/>
                <a:cs typeface="Avenir Next"/>
              </a:rPr>
              <a:t>:	</a:t>
            </a:r>
            <a:r>
              <a:rPr sz="2200" dirty="0">
                <a:latin typeface="Avenir Next"/>
                <a:cs typeface="Avenir Next"/>
              </a:rPr>
              <a:t>7</a:t>
            </a:r>
            <a:r>
              <a:rPr lang="en-US" sz="2200" spc="-4" dirty="0">
                <a:latin typeface="Avenir Next"/>
                <a:cs typeface="Avenir Next"/>
              </a:rPr>
              <a:t>.</a:t>
            </a:r>
            <a:r>
              <a:rPr sz="2200" dirty="0">
                <a:latin typeface="Avenir Next"/>
                <a:cs typeface="Avenir Next"/>
              </a:rPr>
              <a:t>4</a:t>
            </a:r>
            <a:r>
              <a:rPr lang="en-US" sz="2200" dirty="0">
                <a:latin typeface="Avenir Next"/>
                <a:cs typeface="Avenir Next"/>
              </a:rPr>
              <a:t>⋅</a:t>
            </a:r>
            <a:r>
              <a:rPr sz="2200" dirty="0">
                <a:latin typeface="Avenir Next"/>
                <a:cs typeface="Avenir Next"/>
              </a:rPr>
              <a:t>10</a:t>
            </a:r>
            <a:r>
              <a:rPr sz="2200" spc="-17" baseline="23391" dirty="0">
                <a:latin typeface="Avenir Next"/>
                <a:cs typeface="Avenir Next"/>
              </a:rPr>
              <a:t>4</a:t>
            </a:r>
            <a:r>
              <a:rPr sz="2200" baseline="23391" dirty="0">
                <a:latin typeface="Avenir Next"/>
                <a:cs typeface="Avenir Next"/>
              </a:rPr>
              <a:t>6</a:t>
            </a:r>
            <a:r>
              <a:rPr sz="2200" spc="197" baseline="23391" dirty="0">
                <a:latin typeface="Avenir Next"/>
                <a:cs typeface="Avenir Next"/>
              </a:rPr>
              <a:t> </a:t>
            </a:r>
            <a:r>
              <a:rPr sz="2200" spc="-4" dirty="0">
                <a:latin typeface="Avenir Next"/>
                <a:cs typeface="Avenir Next"/>
              </a:rPr>
              <a:t>J</a:t>
            </a:r>
            <a:r>
              <a:rPr sz="2200" dirty="0">
                <a:latin typeface="Avenir Next"/>
                <a:cs typeface="Avenir Next"/>
              </a:rPr>
              <a:t>/m</a:t>
            </a:r>
            <a:r>
              <a:rPr sz="2200" baseline="23391" dirty="0">
                <a:latin typeface="Avenir Next"/>
                <a:cs typeface="Avenir Next"/>
              </a:rPr>
              <a:t>3</a:t>
            </a:r>
            <a:r>
              <a:rPr sz="2200" spc="236" baseline="23391" dirty="0">
                <a:latin typeface="Avenir Next"/>
                <a:cs typeface="Avenir Next"/>
              </a:rPr>
              <a:t> </a:t>
            </a:r>
            <a:r>
              <a:rPr sz="2200" dirty="0">
                <a:latin typeface="Avenir Next"/>
                <a:cs typeface="Avenir Next"/>
              </a:rPr>
              <a:t>=</a:t>
            </a:r>
            <a:r>
              <a:rPr sz="2200" spc="-4" dirty="0">
                <a:latin typeface="Avenir Next"/>
                <a:cs typeface="Avenir Next"/>
              </a:rPr>
              <a:t> </a:t>
            </a:r>
            <a:r>
              <a:rPr sz="2200" dirty="0">
                <a:solidFill>
                  <a:srgbClr val="FF0000"/>
                </a:solidFill>
                <a:latin typeface="Avenir Next"/>
                <a:cs typeface="Avenir Next"/>
              </a:rPr>
              <a:t>4</a:t>
            </a:r>
            <a:r>
              <a:rPr lang="en-US" sz="2200" spc="-4" dirty="0">
                <a:solidFill>
                  <a:srgbClr val="FF0000"/>
                </a:solidFill>
                <a:latin typeface="Avenir Next"/>
                <a:cs typeface="Avenir Next"/>
              </a:rPr>
              <a:t>.</a:t>
            </a:r>
            <a:r>
              <a:rPr sz="2200" dirty="0">
                <a:solidFill>
                  <a:srgbClr val="FF0000"/>
                </a:solidFill>
                <a:latin typeface="Avenir Next"/>
                <a:cs typeface="Avenir Next"/>
              </a:rPr>
              <a:t>6</a:t>
            </a:r>
            <a:r>
              <a:rPr lang="en-US" sz="2200" dirty="0">
                <a:solidFill>
                  <a:srgbClr val="FF0000"/>
                </a:solidFill>
                <a:latin typeface="Avenir Next"/>
                <a:cs typeface="Avenir Next"/>
              </a:rPr>
              <a:t>⋅</a:t>
            </a:r>
            <a:r>
              <a:rPr sz="2200" dirty="0">
                <a:solidFill>
                  <a:srgbClr val="FF0000"/>
                </a:solidFill>
                <a:latin typeface="Avenir Next"/>
                <a:cs typeface="Avenir Next"/>
              </a:rPr>
              <a:t>10</a:t>
            </a:r>
            <a:r>
              <a:rPr sz="2200" spc="-17" baseline="23391" dirty="0">
                <a:solidFill>
                  <a:srgbClr val="FF0000"/>
                </a:solidFill>
                <a:latin typeface="Avenir Next"/>
                <a:cs typeface="Avenir Next"/>
              </a:rPr>
              <a:t>5</a:t>
            </a:r>
            <a:r>
              <a:rPr sz="2200" baseline="23391" dirty="0">
                <a:solidFill>
                  <a:srgbClr val="FF0000"/>
                </a:solidFill>
                <a:latin typeface="Avenir Next"/>
                <a:cs typeface="Avenir Next"/>
              </a:rPr>
              <a:t>3</a:t>
            </a:r>
            <a:r>
              <a:rPr sz="2200" spc="157" baseline="23391" dirty="0">
                <a:solidFill>
                  <a:srgbClr val="FF0000"/>
                </a:solidFill>
                <a:latin typeface="Avenir Next"/>
                <a:cs typeface="Avenir Next"/>
              </a:rPr>
              <a:t> </a:t>
            </a:r>
            <a:r>
              <a:rPr sz="2200" spc="-199" dirty="0">
                <a:solidFill>
                  <a:srgbClr val="FF0000"/>
                </a:solidFill>
                <a:latin typeface="Avenir Next"/>
                <a:cs typeface="Avenir Next"/>
              </a:rPr>
              <a:t>T</a:t>
            </a:r>
            <a:r>
              <a:rPr sz="2200" spc="-4" dirty="0">
                <a:solidFill>
                  <a:srgbClr val="FF0000"/>
                </a:solidFill>
                <a:latin typeface="Avenir Next"/>
                <a:cs typeface="Avenir Next"/>
              </a:rPr>
              <a:t>e</a:t>
            </a:r>
            <a:r>
              <a:rPr sz="2200" spc="4" dirty="0">
                <a:solidFill>
                  <a:srgbClr val="FF0000"/>
                </a:solidFill>
                <a:latin typeface="Avenir Next"/>
                <a:cs typeface="Avenir Next"/>
              </a:rPr>
              <a:t>V</a:t>
            </a:r>
            <a:r>
              <a:rPr sz="2200" dirty="0">
                <a:solidFill>
                  <a:srgbClr val="FF0000"/>
                </a:solidFill>
                <a:latin typeface="Avenir Next"/>
                <a:cs typeface="Avenir Next"/>
              </a:rPr>
              <a:t>/m</a:t>
            </a:r>
            <a:r>
              <a:rPr sz="2200" baseline="23391" dirty="0">
                <a:solidFill>
                  <a:srgbClr val="FF0000"/>
                </a:solidFill>
                <a:latin typeface="Avenir Next"/>
                <a:cs typeface="Avenir Next"/>
              </a:rPr>
              <a:t>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2000" y="1980000"/>
            <a:ext cx="7195185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>
              <a:lnSpc>
                <a:spcPct val="99600"/>
              </a:lnSpc>
            </a:pPr>
            <a:r>
              <a:rPr sz="2100" spc="-101" dirty="0">
                <a:latin typeface="Avenir Next"/>
                <a:cs typeface="Avenir Next"/>
              </a:rPr>
              <a:t>P</a:t>
            </a:r>
            <a:r>
              <a:rPr sz="2100" dirty="0">
                <a:latin typeface="Avenir Next"/>
                <a:cs typeface="Avenir Next"/>
              </a:rPr>
              <a:t>rima e</a:t>
            </a:r>
            <a:r>
              <a:rPr sz="2100" spc="-4" dirty="0">
                <a:latin typeface="Avenir Next"/>
                <a:cs typeface="Avenir Next"/>
              </a:rPr>
              <a:t> </a:t>
            </a:r>
            <a:r>
              <a:rPr sz="2100" dirty="0">
                <a:latin typeface="Avenir Next"/>
                <a:cs typeface="Avenir Next"/>
              </a:rPr>
              <a:t>do</a:t>
            </a:r>
            <a:r>
              <a:rPr sz="2100" spc="-4" dirty="0">
                <a:latin typeface="Avenir Next"/>
                <a:cs typeface="Avenir Next"/>
              </a:rPr>
              <a:t>p</a:t>
            </a:r>
            <a:r>
              <a:rPr sz="2100" dirty="0">
                <a:latin typeface="Avenir Next"/>
                <a:cs typeface="Avenir Next"/>
              </a:rPr>
              <a:t>o </a:t>
            </a:r>
            <a:r>
              <a:rPr sz="2100" spc="-8" dirty="0">
                <a:latin typeface="Avenir Next"/>
                <a:cs typeface="Avenir Next"/>
              </a:rPr>
              <a:t>l</a:t>
            </a:r>
            <a:r>
              <a:rPr sz="2100" dirty="0">
                <a:latin typeface="Avenir Next"/>
                <a:cs typeface="Avenir Next"/>
              </a:rPr>
              <a:t>’</a:t>
            </a:r>
            <a:r>
              <a:rPr sz="2100" spc="-4" dirty="0">
                <a:latin typeface="Avenir Next"/>
                <a:cs typeface="Avenir Next"/>
              </a:rPr>
              <a:t>u</a:t>
            </a:r>
            <a:r>
              <a:rPr sz="2100" spc="-23" dirty="0">
                <a:latin typeface="Avenir Next"/>
                <a:cs typeface="Avenir Next"/>
              </a:rPr>
              <a:t>r</a:t>
            </a:r>
            <a:r>
              <a:rPr sz="2100" dirty="0">
                <a:latin typeface="Avenir Next"/>
                <a:cs typeface="Avenir Next"/>
              </a:rPr>
              <a:t>to </a:t>
            </a:r>
            <a:r>
              <a:rPr sz="2100" dirty="0">
                <a:solidFill>
                  <a:srgbClr val="C00000"/>
                </a:solidFill>
                <a:latin typeface="Avenir Next"/>
                <a:cs typeface="Avenir Next"/>
              </a:rPr>
              <a:t>cambia </a:t>
            </a:r>
            <a:r>
              <a:rPr sz="2100" spc="-8" dirty="0">
                <a:solidFill>
                  <a:srgbClr val="C00000"/>
                </a:solidFill>
                <a:latin typeface="Avenir Next"/>
                <a:cs typeface="Avenir Next"/>
              </a:rPr>
              <a:t>l</a:t>
            </a:r>
            <a:r>
              <a:rPr sz="2100" dirty="0">
                <a:solidFill>
                  <a:srgbClr val="C00000"/>
                </a:solidFill>
                <a:latin typeface="Avenir Next"/>
                <a:cs typeface="Avenir Next"/>
              </a:rPr>
              <a:t>’id</a:t>
            </a:r>
            <a:r>
              <a:rPr sz="2100" spc="-4" dirty="0">
                <a:solidFill>
                  <a:srgbClr val="C00000"/>
                </a:solidFill>
                <a:latin typeface="Avenir Next"/>
                <a:cs typeface="Avenir Next"/>
              </a:rPr>
              <a:t>en</a:t>
            </a:r>
            <a:r>
              <a:rPr sz="2100" dirty="0">
                <a:solidFill>
                  <a:srgbClr val="C00000"/>
                </a:solidFill>
                <a:latin typeface="Avenir Next"/>
                <a:cs typeface="Avenir Next"/>
              </a:rPr>
              <a:t>tità </a:t>
            </a:r>
            <a:r>
              <a:rPr sz="2100" dirty="0">
                <a:latin typeface="Avenir Next"/>
                <a:cs typeface="Avenir Next"/>
              </a:rPr>
              <a:t>d</a:t>
            </a:r>
            <a:r>
              <a:rPr sz="2100" spc="-4" dirty="0">
                <a:latin typeface="Avenir Next"/>
                <a:cs typeface="Avenir Next"/>
              </a:rPr>
              <a:t>e</a:t>
            </a:r>
            <a:r>
              <a:rPr sz="2100" spc="-8" dirty="0">
                <a:latin typeface="Avenir Next"/>
                <a:cs typeface="Avenir Next"/>
              </a:rPr>
              <a:t>ll</a:t>
            </a:r>
            <a:r>
              <a:rPr sz="2100" dirty="0">
                <a:latin typeface="Avenir Next"/>
                <a:cs typeface="Avenir Next"/>
              </a:rPr>
              <a:t>e</a:t>
            </a:r>
            <a:r>
              <a:rPr sz="2100" spc="-4" dirty="0">
                <a:latin typeface="Avenir Next"/>
                <a:cs typeface="Avenir Next"/>
              </a:rPr>
              <a:t> p</a:t>
            </a:r>
            <a:r>
              <a:rPr sz="2100" dirty="0">
                <a:latin typeface="Avenir Next"/>
                <a:cs typeface="Avenir Next"/>
              </a:rPr>
              <a:t>a</a:t>
            </a:r>
            <a:r>
              <a:rPr sz="2100" spc="-23" dirty="0">
                <a:latin typeface="Avenir Next"/>
                <a:cs typeface="Avenir Next"/>
              </a:rPr>
              <a:t>r</a:t>
            </a:r>
            <a:r>
              <a:rPr sz="2100" dirty="0">
                <a:latin typeface="Avenir Next"/>
                <a:cs typeface="Avenir Next"/>
              </a:rPr>
              <a:t>tic</a:t>
            </a:r>
            <a:r>
              <a:rPr sz="2100" spc="-4" dirty="0">
                <a:latin typeface="Avenir Next"/>
                <a:cs typeface="Avenir Next"/>
              </a:rPr>
              <a:t>e</a:t>
            </a:r>
            <a:r>
              <a:rPr sz="2100" spc="-8" dirty="0">
                <a:latin typeface="Avenir Next"/>
                <a:cs typeface="Avenir Next"/>
              </a:rPr>
              <a:t>ll</a:t>
            </a:r>
            <a:r>
              <a:rPr sz="2100" spc="-4" dirty="0">
                <a:latin typeface="Avenir Next"/>
                <a:cs typeface="Avenir Next"/>
              </a:rPr>
              <a:t>e</a:t>
            </a:r>
            <a:r>
              <a:rPr sz="2100" dirty="0">
                <a:latin typeface="Avenir Next"/>
                <a:cs typeface="Avenir Next"/>
              </a:rPr>
              <a:t>:</a:t>
            </a:r>
            <a:endParaRPr lang="en-US" sz="2100" spc="-4" dirty="0">
              <a:latin typeface="Avenir Next"/>
              <a:cs typeface="Avenir Next"/>
            </a:endParaRPr>
          </a:p>
          <a:p>
            <a:pPr marL="9525" marR="3810" algn="ctr">
              <a:lnSpc>
                <a:spcPct val="99600"/>
              </a:lnSpc>
            </a:pPr>
            <a:r>
              <a:rPr sz="2100" spc="-4" dirty="0">
                <a:latin typeface="Avenir Next"/>
                <a:cs typeface="Avenir Next"/>
              </a:rPr>
              <a:t>que</a:t>
            </a:r>
            <a:r>
              <a:rPr sz="2100" spc="-8" dirty="0">
                <a:latin typeface="Avenir Next"/>
                <a:cs typeface="Avenir Next"/>
              </a:rPr>
              <a:t>ll</a:t>
            </a:r>
            <a:r>
              <a:rPr sz="2100" dirty="0">
                <a:latin typeface="Avenir Next"/>
                <a:cs typeface="Avenir Next"/>
              </a:rPr>
              <a:t>e </a:t>
            </a:r>
            <a:r>
              <a:rPr sz="2100" spc="-4" dirty="0">
                <a:latin typeface="Avenir Next"/>
                <a:cs typeface="Avenir Next"/>
              </a:rPr>
              <a:t>p</a:t>
            </a:r>
            <a:r>
              <a:rPr sz="2100" spc="-38" dirty="0">
                <a:latin typeface="Avenir Next"/>
                <a:cs typeface="Avenir Next"/>
              </a:rPr>
              <a:t>r</a:t>
            </a:r>
            <a:r>
              <a:rPr sz="2100" dirty="0">
                <a:latin typeface="Avenir Next"/>
                <a:cs typeface="Avenir Next"/>
              </a:rPr>
              <a:t>odo</a:t>
            </a:r>
            <a:r>
              <a:rPr sz="2100" spc="-26" dirty="0">
                <a:latin typeface="Avenir Next"/>
                <a:cs typeface="Avenir Next"/>
              </a:rPr>
              <a:t>t</a:t>
            </a:r>
            <a:r>
              <a:rPr sz="2100" dirty="0">
                <a:latin typeface="Avenir Next"/>
                <a:cs typeface="Avenir Next"/>
              </a:rPr>
              <a:t>te</a:t>
            </a:r>
            <a:r>
              <a:rPr sz="2100" spc="-4" dirty="0">
                <a:latin typeface="Avenir Next"/>
                <a:cs typeface="Avenir Next"/>
              </a:rPr>
              <a:t> p</a:t>
            </a:r>
            <a:r>
              <a:rPr sz="2100" dirty="0">
                <a:latin typeface="Avenir Next"/>
                <a:cs typeface="Avenir Next"/>
              </a:rPr>
              <a:t>o</a:t>
            </a:r>
            <a:r>
              <a:rPr sz="2100" spc="-8" dirty="0">
                <a:latin typeface="Avenir Next"/>
                <a:cs typeface="Avenir Next"/>
              </a:rPr>
              <a:t>ss</a:t>
            </a:r>
            <a:r>
              <a:rPr sz="2100" dirty="0">
                <a:latin typeface="Avenir Next"/>
                <a:cs typeface="Avenir Next"/>
              </a:rPr>
              <a:t>o</a:t>
            </a:r>
            <a:r>
              <a:rPr sz="2100" spc="-4" dirty="0">
                <a:latin typeface="Avenir Next"/>
                <a:cs typeface="Avenir Next"/>
              </a:rPr>
              <a:t>n</a:t>
            </a:r>
            <a:r>
              <a:rPr sz="2100" dirty="0">
                <a:latin typeface="Avenir Next"/>
                <a:cs typeface="Avenir Next"/>
              </a:rPr>
              <a:t>o </a:t>
            </a:r>
            <a:r>
              <a:rPr sz="2100" spc="-4" dirty="0">
                <a:latin typeface="Avenir Next"/>
                <a:cs typeface="Avenir Next"/>
              </a:rPr>
              <a:t>e</a:t>
            </a:r>
            <a:r>
              <a:rPr sz="2100" spc="-8" dirty="0">
                <a:latin typeface="Avenir Next"/>
                <a:cs typeface="Avenir Next"/>
              </a:rPr>
              <a:t>ss</a:t>
            </a:r>
            <a:r>
              <a:rPr sz="2100" spc="-4" dirty="0">
                <a:latin typeface="Avenir Next"/>
                <a:cs typeface="Avenir Next"/>
              </a:rPr>
              <a:t>e</a:t>
            </a:r>
            <a:r>
              <a:rPr sz="2100" spc="-38" dirty="0">
                <a:latin typeface="Avenir Next"/>
                <a:cs typeface="Avenir Next"/>
              </a:rPr>
              <a:t>r</a:t>
            </a:r>
            <a:r>
              <a:rPr sz="2100" dirty="0">
                <a:latin typeface="Avenir Next"/>
                <a:cs typeface="Avenir Next"/>
              </a:rPr>
              <a:t>e</a:t>
            </a:r>
            <a:r>
              <a:rPr sz="2100" spc="-4" dirty="0">
                <a:latin typeface="Avenir Next"/>
                <a:cs typeface="Avenir Next"/>
              </a:rPr>
              <a:t> </a:t>
            </a:r>
            <a:r>
              <a:rPr sz="2100" dirty="0">
                <a:latin typeface="Avenir Next"/>
                <a:cs typeface="Avenir Next"/>
              </a:rPr>
              <a:t>mo</a:t>
            </a:r>
            <a:r>
              <a:rPr sz="2100" spc="-8" dirty="0">
                <a:latin typeface="Avenir Next"/>
                <a:cs typeface="Avenir Next"/>
              </a:rPr>
              <a:t>l</a:t>
            </a:r>
            <a:r>
              <a:rPr sz="2100" dirty="0">
                <a:latin typeface="Avenir Next"/>
                <a:cs typeface="Avenir Next"/>
              </a:rPr>
              <a:t>to di</a:t>
            </a:r>
            <a:r>
              <a:rPr sz="2100" spc="-4" dirty="0">
                <a:latin typeface="Avenir Next"/>
                <a:cs typeface="Avenir Next"/>
              </a:rPr>
              <a:t>ve</a:t>
            </a:r>
            <a:r>
              <a:rPr sz="2100" dirty="0">
                <a:latin typeface="Avenir Next"/>
                <a:cs typeface="Avenir Next"/>
              </a:rPr>
              <a:t>r</a:t>
            </a:r>
            <a:r>
              <a:rPr sz="2100" spc="-8" dirty="0">
                <a:latin typeface="Avenir Next"/>
                <a:cs typeface="Avenir Next"/>
              </a:rPr>
              <a:t>s</a:t>
            </a:r>
            <a:r>
              <a:rPr sz="2100" dirty="0">
                <a:latin typeface="Avenir Next"/>
                <a:cs typeface="Avenir Next"/>
              </a:rPr>
              <a:t>e</a:t>
            </a:r>
            <a:r>
              <a:rPr sz="2100" spc="-4" dirty="0">
                <a:latin typeface="Avenir Next"/>
                <a:cs typeface="Avenir Next"/>
              </a:rPr>
              <a:t> </a:t>
            </a:r>
            <a:endParaRPr lang="en-US" sz="2100" spc="-4" dirty="0">
              <a:latin typeface="Avenir Next"/>
              <a:cs typeface="Avenir Next"/>
            </a:endParaRPr>
          </a:p>
          <a:p>
            <a:pPr marL="9525" marR="3810" algn="ctr">
              <a:lnSpc>
                <a:spcPct val="99600"/>
              </a:lnSpc>
            </a:pPr>
            <a:r>
              <a:rPr sz="2100" dirty="0">
                <a:latin typeface="Avenir Next"/>
                <a:cs typeface="Avenir Next"/>
              </a:rPr>
              <a:t>da </a:t>
            </a:r>
            <a:r>
              <a:rPr sz="2100" spc="-4" dirty="0">
                <a:latin typeface="Avenir Next"/>
                <a:cs typeface="Avenir Next"/>
              </a:rPr>
              <a:t>que</a:t>
            </a:r>
            <a:r>
              <a:rPr sz="2100" spc="-8" dirty="0">
                <a:latin typeface="Avenir Next"/>
                <a:cs typeface="Avenir Next"/>
              </a:rPr>
              <a:t>ll</a:t>
            </a:r>
            <a:r>
              <a:rPr sz="2100" dirty="0">
                <a:latin typeface="Avenir Next"/>
                <a:cs typeface="Avenir Next"/>
              </a:rPr>
              <a:t>e</a:t>
            </a:r>
            <a:r>
              <a:rPr sz="2100" spc="-4" dirty="0">
                <a:latin typeface="Avenir Next"/>
                <a:cs typeface="Avenir Next"/>
              </a:rPr>
              <a:t> </a:t>
            </a:r>
            <a:r>
              <a:rPr sz="2100" dirty="0">
                <a:latin typeface="Avenir Next"/>
                <a:cs typeface="Avenir Next"/>
              </a:rPr>
              <a:t>c</a:t>
            </a:r>
            <a:r>
              <a:rPr sz="2100" spc="4" dirty="0">
                <a:latin typeface="Avenir Next"/>
                <a:cs typeface="Avenir Next"/>
              </a:rPr>
              <a:t>h</a:t>
            </a:r>
            <a:r>
              <a:rPr sz="2100" dirty="0">
                <a:latin typeface="Avenir Next"/>
                <a:cs typeface="Avenir Next"/>
              </a:rPr>
              <a:t>e</a:t>
            </a:r>
            <a:r>
              <a:rPr sz="2100" spc="-4" dirty="0">
                <a:latin typeface="Avenir Next"/>
                <a:cs typeface="Avenir Next"/>
              </a:rPr>
              <a:t> </a:t>
            </a:r>
            <a:r>
              <a:rPr sz="2100" spc="-8" dirty="0">
                <a:latin typeface="Avenir Next"/>
                <a:cs typeface="Avenir Next"/>
              </a:rPr>
              <a:t>s</a:t>
            </a:r>
            <a:r>
              <a:rPr sz="2100" dirty="0">
                <a:latin typeface="Avenir Next"/>
                <a:cs typeface="Avenir Next"/>
              </a:rPr>
              <a:t>i </a:t>
            </a:r>
            <a:r>
              <a:rPr sz="2100" spc="-8" dirty="0">
                <a:latin typeface="Avenir Next"/>
                <a:cs typeface="Avenir Next"/>
              </a:rPr>
              <a:t>s</a:t>
            </a:r>
            <a:r>
              <a:rPr sz="2100" dirty="0">
                <a:latin typeface="Avenir Next"/>
                <a:cs typeface="Avenir Next"/>
              </a:rPr>
              <a:t>co</a:t>
            </a:r>
            <a:r>
              <a:rPr sz="2100" spc="-4" dirty="0">
                <a:latin typeface="Avenir Next"/>
                <a:cs typeface="Avenir Next"/>
              </a:rPr>
              <a:t>n</a:t>
            </a:r>
            <a:r>
              <a:rPr sz="2100" dirty="0">
                <a:latin typeface="Avenir Next"/>
                <a:cs typeface="Avenir Next"/>
              </a:rPr>
              <a:t>t</a:t>
            </a:r>
            <a:r>
              <a:rPr sz="2100" spc="-23" dirty="0">
                <a:latin typeface="Avenir Next"/>
                <a:cs typeface="Avenir Next"/>
              </a:rPr>
              <a:t>r</a:t>
            </a:r>
            <a:r>
              <a:rPr sz="2100" dirty="0">
                <a:latin typeface="Avenir Next"/>
                <a:cs typeface="Avenir Next"/>
              </a:rPr>
              <a:t>a</a:t>
            </a:r>
            <a:r>
              <a:rPr sz="2100" spc="-4" dirty="0">
                <a:latin typeface="Avenir Next"/>
                <a:cs typeface="Avenir Next"/>
              </a:rPr>
              <a:t>n</a:t>
            </a:r>
            <a:r>
              <a:rPr sz="2100" dirty="0">
                <a:latin typeface="Avenir Next"/>
                <a:cs typeface="Avenir Next"/>
              </a:rPr>
              <a:t>o!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68000" y="3960000"/>
            <a:ext cx="280800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ctr">
              <a:lnSpc>
                <a:spcPct val="89500"/>
              </a:lnSpc>
            </a:pPr>
            <a:r>
              <a:rPr sz="2000" spc="-4" dirty="0">
                <a:latin typeface="Avenir Next"/>
                <a:cs typeface="Avenir Next"/>
              </a:rPr>
              <a:t>S</a:t>
            </a:r>
            <a:r>
              <a:rPr sz="2000" dirty="0">
                <a:latin typeface="Avenir Next"/>
                <a:cs typeface="Avenir Next"/>
              </a:rPr>
              <a:t>cont</a:t>
            </a:r>
            <a:r>
              <a:rPr sz="2000" spc="-26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o di due</a:t>
            </a:r>
            <a:r>
              <a:rPr sz="2000" spc="4" dirty="0">
                <a:latin typeface="Avenir Next"/>
                <a:cs typeface="Avenir Next"/>
              </a:rPr>
              <a:t> p</a:t>
            </a:r>
            <a:r>
              <a:rPr sz="2000" spc="-26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otoni di 7</a:t>
            </a:r>
            <a:r>
              <a:rPr sz="2000" spc="-38" dirty="0">
                <a:latin typeface="Avenir Next"/>
                <a:cs typeface="Avenir Next"/>
              </a:rPr>
              <a:t> </a:t>
            </a:r>
            <a:r>
              <a:rPr sz="2000" spc="-146" dirty="0">
                <a:latin typeface="Avenir Next"/>
                <a:cs typeface="Avenir Next"/>
              </a:rPr>
              <a:t>T</a:t>
            </a:r>
            <a:r>
              <a:rPr sz="2000" spc="4" dirty="0">
                <a:latin typeface="Avenir Next"/>
                <a:cs typeface="Avenir Next"/>
              </a:rPr>
              <a:t>e</a:t>
            </a:r>
            <a:r>
              <a:rPr sz="2000" dirty="0">
                <a:latin typeface="Avenir Next"/>
                <a:cs typeface="Avenir Next"/>
              </a:rPr>
              <a:t>V con </a:t>
            </a:r>
            <a:r>
              <a:rPr lang="en-US" sz="2000" spc="4" dirty="0">
                <a:latin typeface="Avenir Next"/>
                <a:cs typeface="Avenir Next"/>
              </a:rPr>
              <a:t>p</a:t>
            </a:r>
            <a:r>
              <a:rPr sz="2000" spc="-26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oduzione</a:t>
            </a:r>
            <a:r>
              <a:rPr sz="2000" spc="4" dirty="0">
                <a:latin typeface="Avenir Next"/>
                <a:cs typeface="Avenir Next"/>
              </a:rPr>
              <a:t> </a:t>
            </a:r>
            <a:r>
              <a:rPr sz="2000" dirty="0">
                <a:latin typeface="Avenir Next"/>
                <a:cs typeface="Avenir Next"/>
              </a:rPr>
              <a:t>di o</a:t>
            </a:r>
            <a:r>
              <a:rPr sz="2000" spc="-4" dirty="0">
                <a:latin typeface="Avenir Next"/>
                <a:cs typeface="Avenir Next"/>
              </a:rPr>
              <a:t>l</a:t>
            </a:r>
            <a:r>
              <a:rPr sz="2000" dirty="0">
                <a:latin typeface="Avenir Next"/>
                <a:cs typeface="Avenir Next"/>
              </a:rPr>
              <a:t>t</a:t>
            </a:r>
            <a:r>
              <a:rPr sz="2000" spc="-26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e</a:t>
            </a:r>
            <a:r>
              <a:rPr sz="2000" spc="4" dirty="0">
                <a:latin typeface="Avenir Next"/>
                <a:cs typeface="Avenir Next"/>
              </a:rPr>
              <a:t> </a:t>
            </a:r>
            <a:r>
              <a:rPr sz="2000" dirty="0">
                <a:latin typeface="Avenir Next"/>
                <a:cs typeface="Avenir Next"/>
              </a:rPr>
              <a:t>100 </a:t>
            </a:r>
            <a:r>
              <a:rPr sz="2000" spc="4" dirty="0">
                <a:latin typeface="Avenir Next"/>
                <a:cs typeface="Avenir Next"/>
              </a:rPr>
              <a:t>p</a:t>
            </a:r>
            <a:r>
              <a:rPr sz="2000" spc="-8" dirty="0">
                <a:latin typeface="Avenir Next"/>
                <a:cs typeface="Avenir Next"/>
              </a:rPr>
              <a:t>a</a:t>
            </a:r>
            <a:r>
              <a:rPr sz="2000" spc="-15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tic</a:t>
            </a:r>
            <a:r>
              <a:rPr sz="2000" spc="4" dirty="0">
                <a:latin typeface="Avenir Next"/>
                <a:cs typeface="Avenir Next"/>
              </a:rPr>
              <a:t>e</a:t>
            </a:r>
            <a:r>
              <a:rPr sz="2000" spc="-4" dirty="0">
                <a:latin typeface="Avenir Next"/>
                <a:cs typeface="Avenir Next"/>
              </a:rPr>
              <a:t>ll</a:t>
            </a:r>
            <a:r>
              <a:rPr sz="2000" dirty="0">
                <a:latin typeface="Avenir Next"/>
                <a:cs typeface="Avenir Next"/>
              </a:rPr>
              <a:t>e</a:t>
            </a:r>
            <a:r>
              <a:rPr sz="2000" spc="4" dirty="0">
                <a:latin typeface="Avenir Next"/>
                <a:cs typeface="Avenir Next"/>
              </a:rPr>
              <a:t> </a:t>
            </a:r>
            <a:r>
              <a:rPr sz="2000" dirty="0">
                <a:latin typeface="Avenir Next"/>
                <a:cs typeface="Avenir Next"/>
              </a:rPr>
              <a:t>c</a:t>
            </a:r>
            <a:r>
              <a:rPr sz="2000" spc="-8" dirty="0">
                <a:latin typeface="Avenir Next"/>
                <a:cs typeface="Avenir Next"/>
              </a:rPr>
              <a:t>a</a:t>
            </a:r>
            <a:r>
              <a:rPr sz="2000" spc="4" dirty="0">
                <a:latin typeface="Avenir Next"/>
                <a:cs typeface="Avenir Next"/>
              </a:rPr>
              <a:t>r</a:t>
            </a:r>
            <a:r>
              <a:rPr sz="2000" dirty="0">
                <a:latin typeface="Avenir Next"/>
                <a:cs typeface="Avenir Next"/>
              </a:rPr>
              <a:t>ic</a:t>
            </a:r>
            <a:r>
              <a:rPr sz="2000" spc="-4" dirty="0">
                <a:latin typeface="Avenir Next"/>
                <a:cs typeface="Avenir Next"/>
              </a:rPr>
              <a:t>h</a:t>
            </a:r>
            <a:r>
              <a:rPr sz="2000" spc="4" dirty="0">
                <a:latin typeface="Avenir Next"/>
                <a:cs typeface="Avenir Next"/>
              </a:rPr>
              <a:t>e</a:t>
            </a:r>
            <a:endParaRPr sz="2000" dirty="0">
              <a:latin typeface="Avenir Next"/>
              <a:cs typeface="Avenir Next"/>
            </a:endParaRPr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Collisione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@ LHC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1764000" y="1908000"/>
            <a:ext cx="5760000" cy="432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6"/>
          <p:cNvSpPr txBox="1">
            <a:spLocks/>
          </p:cNvSpPr>
          <p:nvPr/>
        </p:nvSpPr>
        <p:spPr>
          <a:xfrm>
            <a:off x="0" y="468000"/>
            <a:ext cx="9144000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Come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fa 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capire</a:t>
            </a:r>
            <a:endParaRPr lang="en-US" sz="3000" b="1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cosa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sta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succedendo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?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che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possiamo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rivelare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00000" y="1440000"/>
            <a:ext cx="6490655" cy="1556822"/>
            <a:chOff x="1008000" y="1512000"/>
            <a:chExt cx="6490655" cy="1556822"/>
          </a:xfrm>
        </p:grpSpPr>
        <p:grpSp>
          <p:nvGrpSpPr>
            <p:cNvPr id="37" name="Group 36"/>
            <p:cNvGrpSpPr/>
            <p:nvPr/>
          </p:nvGrpSpPr>
          <p:grpSpPr>
            <a:xfrm>
              <a:off x="2160000" y="1800000"/>
              <a:ext cx="1021370" cy="1236840"/>
              <a:chOff x="4227764" y="1730018"/>
              <a:chExt cx="1021370" cy="123684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4227764" y="1924855"/>
                <a:ext cx="1021370" cy="1021370"/>
              </a:xfrm>
              <a:custGeom>
                <a:avLst/>
                <a:gdLst/>
                <a:ahLst/>
                <a:cxnLst/>
                <a:rect l="l" t="t" r="r" b="b"/>
                <a:pathLst>
                  <a:path w="1194435" h="1194435">
                    <a:moveTo>
                      <a:pt x="0" y="0"/>
                    </a:moveTo>
                    <a:lnTo>
                      <a:pt x="1193876" y="0"/>
                    </a:lnTo>
                    <a:lnTo>
                      <a:pt x="1193876" y="1193876"/>
                    </a:lnTo>
                    <a:lnTo>
                      <a:pt x="0" y="11938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A424"/>
              </a:solid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287276" y="2607891"/>
                <a:ext cx="920520" cy="35896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475641" y="1730018"/>
                <a:ext cx="714380" cy="111955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320000" y="1800000"/>
              <a:ext cx="1021370" cy="1233288"/>
              <a:chOff x="5370200" y="1737132"/>
              <a:chExt cx="1021370" cy="1233288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5370200" y="1929601"/>
                <a:ext cx="1021370" cy="1021370"/>
              </a:xfrm>
              <a:custGeom>
                <a:avLst/>
                <a:gdLst/>
                <a:ahLst/>
                <a:cxnLst/>
                <a:rect l="l" t="t" r="r" b="b"/>
                <a:pathLst>
                  <a:path w="1194434" h="1194435">
                    <a:moveTo>
                      <a:pt x="0" y="0"/>
                    </a:moveTo>
                    <a:lnTo>
                      <a:pt x="1193876" y="0"/>
                    </a:lnTo>
                    <a:lnTo>
                      <a:pt x="1193876" y="1193888"/>
                    </a:lnTo>
                    <a:lnTo>
                      <a:pt x="0" y="11938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C39"/>
              </a:solid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5481459" y="2615007"/>
                <a:ext cx="813897" cy="3554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5605859" y="1737132"/>
                <a:ext cx="725043" cy="111600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480000" y="1800000"/>
              <a:ext cx="1018655" cy="1268822"/>
              <a:chOff x="7679428" y="1701598"/>
              <a:chExt cx="1018655" cy="1268822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7679428" y="1924735"/>
                <a:ext cx="1018655" cy="1018655"/>
              </a:xfrm>
              <a:custGeom>
                <a:avLst/>
                <a:gdLst/>
                <a:ahLst/>
                <a:cxnLst/>
                <a:rect l="l" t="t" r="r" b="b"/>
                <a:pathLst>
                  <a:path w="1191259" h="1191260">
                    <a:moveTo>
                      <a:pt x="0" y="0"/>
                    </a:moveTo>
                    <a:lnTo>
                      <a:pt x="1191031" y="0"/>
                    </a:lnTo>
                    <a:lnTo>
                      <a:pt x="1191031" y="1191031"/>
                    </a:lnTo>
                    <a:lnTo>
                      <a:pt x="0" y="11910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79B1"/>
              </a:solid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876948" y="2636332"/>
                <a:ext cx="639744" cy="33408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7980018" y="1701598"/>
                <a:ext cx="454929" cy="115153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539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08000" y="1512000"/>
              <a:ext cx="2162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Avenir Book" charset="0"/>
                  <a:ea typeface="Avenir Book" charset="0"/>
                  <a:cs typeface="Avenir Book" charset="0"/>
                </a:rPr>
                <a:t>▻ </a:t>
              </a:r>
              <a:r>
                <a:rPr lang="en-GB" sz="2000" dirty="0" err="1">
                  <a:latin typeface="Avenir Book" charset="0"/>
                  <a:ea typeface="Avenir Book" charset="0"/>
                  <a:cs typeface="Avenir Book" charset="0"/>
                </a:rPr>
                <a:t>Particelle</a:t>
              </a:r>
              <a:r>
                <a:rPr lang="en-GB" sz="20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en-GB" sz="2000" dirty="0" err="1">
                  <a:latin typeface="Avenir Book" charset="0"/>
                  <a:ea typeface="Avenir Book" charset="0"/>
                  <a:cs typeface="Avenir Book" charset="0"/>
                </a:rPr>
                <a:t>stabili</a:t>
              </a:r>
              <a:endParaRPr lang="en-GB" sz="20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900000" y="5328000"/>
            <a:ext cx="72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▻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Tutte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le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con vita media &lt; 10</a:t>
            </a:r>
            <a:r>
              <a:rPr lang="en-GB" sz="2000" baseline="30000" dirty="0">
                <a:latin typeface="Avenir Book" charset="0"/>
                <a:ea typeface="Avenir Book" charset="0"/>
                <a:cs typeface="Avenir Book" charset="0"/>
              </a:rPr>
              <a:t>-10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s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decadono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prima</a:t>
            </a:r>
          </a:p>
          <a:p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   di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poter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essere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osservate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e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si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identificano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attraverso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loro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  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prodotti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decadimento</a:t>
            </a:r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900000" y="3240000"/>
            <a:ext cx="7961843" cy="1886554"/>
            <a:chOff x="900000" y="3240000"/>
            <a:chExt cx="7961843" cy="1886554"/>
          </a:xfrm>
        </p:grpSpPr>
        <p:grpSp>
          <p:nvGrpSpPr>
            <p:cNvPr id="49" name="Group 48"/>
            <p:cNvGrpSpPr/>
            <p:nvPr/>
          </p:nvGrpSpPr>
          <p:grpSpPr>
            <a:xfrm>
              <a:off x="900000" y="3240000"/>
              <a:ext cx="7209015" cy="1553271"/>
              <a:chOff x="1012355" y="3312000"/>
              <a:chExt cx="7209015" cy="1553271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800000" y="3600000"/>
                <a:ext cx="1021370" cy="1233288"/>
                <a:chOff x="6536993" y="1730018"/>
                <a:chExt cx="1021370" cy="1233288"/>
              </a:xfrm>
            </p:grpSpPr>
            <p:sp>
              <p:nvSpPr>
                <p:cNvPr id="12" name="object 12"/>
                <p:cNvSpPr/>
                <p:nvPr/>
              </p:nvSpPr>
              <p:spPr>
                <a:xfrm>
                  <a:off x="6536993" y="1922129"/>
                  <a:ext cx="1021370" cy="102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434" h="1194435">
                      <a:moveTo>
                        <a:pt x="0" y="0"/>
                      </a:moveTo>
                      <a:lnTo>
                        <a:pt x="1193876" y="0"/>
                      </a:lnTo>
                      <a:lnTo>
                        <a:pt x="1193876" y="1193888"/>
                      </a:lnTo>
                      <a:lnTo>
                        <a:pt x="0" y="11938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3C39"/>
                </a:solid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13" name="object 13"/>
                <p:cNvSpPr/>
                <p:nvPr/>
              </p:nvSpPr>
              <p:spPr>
                <a:xfrm>
                  <a:off x="6593909" y="2607893"/>
                  <a:ext cx="924075" cy="355413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14" name="object 14"/>
                <p:cNvSpPr/>
                <p:nvPr/>
              </p:nvSpPr>
              <p:spPr>
                <a:xfrm>
                  <a:off x="6771610" y="1730018"/>
                  <a:ext cx="728597" cy="1116002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3600000" y="3600000"/>
                <a:ext cx="1021370" cy="1265271"/>
                <a:chOff x="4221595" y="3432453"/>
                <a:chExt cx="1021370" cy="1265271"/>
              </a:xfrm>
            </p:grpSpPr>
            <p:sp>
              <p:nvSpPr>
                <p:cNvPr id="20" name="object 20"/>
                <p:cNvSpPr/>
                <p:nvPr/>
              </p:nvSpPr>
              <p:spPr>
                <a:xfrm>
                  <a:off x="4221595" y="3655210"/>
                  <a:ext cx="1021370" cy="102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435" h="1194435">
                      <a:moveTo>
                        <a:pt x="0" y="0"/>
                      </a:moveTo>
                      <a:lnTo>
                        <a:pt x="1193888" y="0"/>
                      </a:lnTo>
                      <a:lnTo>
                        <a:pt x="1193888" y="1193888"/>
                      </a:lnTo>
                      <a:lnTo>
                        <a:pt x="0" y="11938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BA424"/>
                </a:solid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21" name="object 21"/>
                <p:cNvSpPr/>
                <p:nvPr/>
              </p:nvSpPr>
              <p:spPr>
                <a:xfrm>
                  <a:off x="4376131" y="4338757"/>
                  <a:ext cx="728597" cy="358967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23" name="object 23"/>
                <p:cNvSpPr/>
                <p:nvPr/>
              </p:nvSpPr>
              <p:spPr>
                <a:xfrm>
                  <a:off x="4461425" y="3432453"/>
                  <a:ext cx="582878" cy="1147984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400000" y="3600000"/>
                <a:ext cx="1021370" cy="1233288"/>
                <a:chOff x="5939223" y="3432453"/>
                <a:chExt cx="1021370" cy="1233288"/>
              </a:xfrm>
            </p:grpSpPr>
            <p:sp>
              <p:nvSpPr>
                <p:cNvPr id="24" name="object 24"/>
                <p:cNvSpPr/>
                <p:nvPr/>
              </p:nvSpPr>
              <p:spPr>
                <a:xfrm>
                  <a:off x="5939223" y="3624814"/>
                  <a:ext cx="1021370" cy="102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434" h="1194435">
                      <a:moveTo>
                        <a:pt x="0" y="0"/>
                      </a:moveTo>
                      <a:lnTo>
                        <a:pt x="1193876" y="0"/>
                      </a:lnTo>
                      <a:lnTo>
                        <a:pt x="1193876" y="1193876"/>
                      </a:lnTo>
                      <a:lnTo>
                        <a:pt x="0" y="11938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3C39"/>
                </a:solid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25" name="object 25"/>
                <p:cNvSpPr/>
                <p:nvPr/>
              </p:nvSpPr>
              <p:spPr>
                <a:xfrm>
                  <a:off x="6160309" y="4310328"/>
                  <a:ext cx="607756" cy="355413"/>
                </a:xfrm>
                <a:prstGeom prst="rect">
                  <a:avLst/>
                </a:prstGeom>
                <a:blipFill>
                  <a:blip r:embed="rId1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26" name="object 26"/>
                <p:cNvSpPr/>
                <p:nvPr/>
              </p:nvSpPr>
              <p:spPr>
                <a:xfrm>
                  <a:off x="6206505" y="3432453"/>
                  <a:ext cx="554444" cy="1147984"/>
                </a:xfrm>
                <a:prstGeom prst="rect">
                  <a:avLst/>
                </a:prstGeom>
                <a:blipFill>
                  <a:blip r:embed="rId1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7200000" y="3790800"/>
                <a:ext cx="1021370" cy="1032167"/>
                <a:chOff x="7656840" y="3733437"/>
                <a:chExt cx="1021370" cy="1032167"/>
              </a:xfrm>
            </p:grpSpPr>
            <p:sp>
              <p:nvSpPr>
                <p:cNvPr id="29" name="object 29"/>
                <p:cNvSpPr/>
                <p:nvPr/>
              </p:nvSpPr>
              <p:spPr>
                <a:xfrm>
                  <a:off x="7656840" y="3733437"/>
                  <a:ext cx="1021370" cy="1021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434" h="1194435">
                      <a:moveTo>
                        <a:pt x="0" y="0"/>
                      </a:moveTo>
                      <a:lnTo>
                        <a:pt x="1193876" y="0"/>
                      </a:lnTo>
                      <a:lnTo>
                        <a:pt x="1193876" y="1193876"/>
                      </a:lnTo>
                      <a:lnTo>
                        <a:pt x="0" y="11938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3C39"/>
                </a:solid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7855630" y="4406637"/>
                  <a:ext cx="639744" cy="358967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539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1012355" y="3312000"/>
                <a:ext cx="57983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latin typeface="Avenir Book" charset="0"/>
                    <a:ea typeface="Avenir Book" charset="0"/>
                    <a:cs typeface="Avenir Book" charset="0"/>
                  </a:rPr>
                  <a:t>▻ </a:t>
                </a:r>
                <a:r>
                  <a:rPr lang="en-GB" sz="2000" dirty="0" err="1">
                    <a:latin typeface="Avenir Book" charset="0"/>
                    <a:ea typeface="Avenir Book" charset="0"/>
                    <a:cs typeface="Avenir Book" charset="0"/>
                  </a:rPr>
                  <a:t>Particelle</a:t>
                </a:r>
                <a:r>
                  <a:rPr lang="en-GB" sz="2000" dirty="0">
                    <a:latin typeface="Avenir Book" charset="0"/>
                    <a:ea typeface="Avenir Book" charset="0"/>
                    <a:cs typeface="Avenir Book" charset="0"/>
                  </a:rPr>
                  <a:t> quasi </a:t>
                </a:r>
                <a:r>
                  <a:rPr lang="en-GB" sz="2000" dirty="0" err="1">
                    <a:latin typeface="Avenir Book" charset="0"/>
                    <a:ea typeface="Avenir Book" charset="0"/>
                    <a:cs typeface="Avenir Book" charset="0"/>
                  </a:rPr>
                  <a:t>stabili</a:t>
                </a:r>
                <a:r>
                  <a:rPr lang="en-GB" sz="2000" dirty="0">
                    <a:latin typeface="Avenir Book" charset="0"/>
                    <a:ea typeface="Avenir Book" charset="0"/>
                    <a:cs typeface="Avenir Book" charset="0"/>
                  </a:rPr>
                  <a:t>, con vita media &gt; 10</a:t>
                </a:r>
                <a:r>
                  <a:rPr lang="en-GB" sz="2000" baseline="30000" dirty="0">
                    <a:latin typeface="Avenir Book" charset="0"/>
                    <a:ea typeface="Avenir Book" charset="0"/>
                    <a:cs typeface="Avenir Book" charset="0"/>
                  </a:rPr>
                  <a:t>-10</a:t>
                </a:r>
                <a:r>
                  <a:rPr lang="en-GB" sz="2000" dirty="0">
                    <a:latin typeface="Avenir Book" charset="0"/>
                    <a:ea typeface="Avenir Book" charset="0"/>
                    <a:cs typeface="Avenir Book" charset="0"/>
                  </a:rPr>
                  <a:t> s</a:t>
                </a:r>
              </a:p>
            </p:txBody>
          </p:sp>
        </p:grpSp>
        <p:sp>
          <p:nvSpPr>
            <p:cNvPr id="50" name="object 32"/>
            <p:cNvSpPr/>
            <p:nvPr/>
          </p:nvSpPr>
          <p:spPr>
            <a:xfrm>
              <a:off x="7344000" y="3618000"/>
              <a:ext cx="554444" cy="111955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02000" y="4788000"/>
              <a:ext cx="1184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= 886.8 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76000" y="4788000"/>
              <a:ext cx="1407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= 2.2⋅10</a:t>
              </a:r>
              <a:r>
                <a:rPr lang="en-GB" sz="1600" baseline="30000" dirty="0">
                  <a:latin typeface="Avenir Book" charset="0"/>
                  <a:ea typeface="Avenir Book" charset="0"/>
                  <a:cs typeface="Avenir Book" charset="0"/>
                </a:rPr>
                <a:t>-6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76000" y="4788000"/>
              <a:ext cx="151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GB" sz="1600" baseline="30000" dirty="0">
                  <a:latin typeface="Symbol" charset="2"/>
                  <a:ea typeface="Symbol" charset="2"/>
                  <a:cs typeface="Symbol" charset="2"/>
                </a:rPr>
                <a:t>±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= 2.6⋅10</a:t>
              </a:r>
              <a:r>
                <a:rPr lang="en-GB" sz="1600" baseline="30000" dirty="0">
                  <a:latin typeface="Avenir Book" charset="0"/>
                  <a:ea typeface="Avenir Book" charset="0"/>
                  <a:cs typeface="Avenir Book" charset="0"/>
                </a:rPr>
                <a:t>-8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768000" y="4788000"/>
              <a:ext cx="20938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ymbol" charset="2"/>
                  <a:ea typeface="Symbol" charset="2"/>
                  <a:cs typeface="Symbol" charset="2"/>
                </a:rPr>
                <a:t>t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= 5⋅10</a:t>
              </a:r>
              <a:r>
                <a:rPr lang="en-GB" sz="1600" baseline="30000" dirty="0">
                  <a:latin typeface="Avenir Book" charset="0"/>
                  <a:ea typeface="Avenir Book" charset="0"/>
                  <a:cs typeface="Avenir Book" charset="0"/>
                </a:rPr>
                <a:t>-8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– 9⋅10</a:t>
              </a:r>
              <a:r>
                <a:rPr lang="en-GB" sz="1600" baseline="30000" dirty="0">
                  <a:latin typeface="Avenir Book" charset="0"/>
                  <a:ea typeface="Avenir Book" charset="0"/>
                  <a:cs typeface="Avenir Book" charset="0"/>
                </a:rPr>
                <a:t>-11</a:t>
              </a:r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 s</a:t>
              </a:r>
            </a:p>
          </p:txBody>
        </p:sp>
      </p:grp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>
            <a:spLocks noChangeAspect="1"/>
          </p:cNvSpPr>
          <p:nvPr/>
        </p:nvSpPr>
        <p:spPr>
          <a:xfrm>
            <a:off x="1260000" y="2016000"/>
            <a:ext cx="6383352" cy="46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2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Interazione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radiazione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-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materia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300" y="1440000"/>
            <a:ext cx="8622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-9" dirty="0">
                <a:latin typeface="Avenir Book" charset="0"/>
                <a:ea typeface="Avenir Book" charset="0"/>
                <a:cs typeface="Avenir Book" charset="0"/>
              </a:rPr>
              <a:t>Tipi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diversi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di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pa</a:t>
            </a:r>
            <a:r>
              <a:rPr lang="en-US" sz="2000" spc="-9" dirty="0" err="1">
                <a:latin typeface="Avenir Book" charset="0"/>
                <a:ea typeface="Avenir Book" charset="0"/>
                <a:cs typeface="Avenir Book" charset="0"/>
              </a:rPr>
              <a:t>rt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icelle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possono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in</a:t>
            </a:r>
            <a:r>
              <a:rPr lang="en-US" sz="2000" spc="-9" dirty="0" err="1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eragire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con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gli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ele</a:t>
            </a:r>
            <a:r>
              <a:rPr lang="en-US" sz="2000" spc="-9" dirty="0" err="1"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roni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o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con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il</a:t>
            </a:r>
            <a:r>
              <a:rPr lang="en-US" sz="200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nucleo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07771" y="3291840"/>
            <a:ext cx="1018903" cy="870857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83101" y="2325188"/>
            <a:ext cx="173797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elettroni</a:t>
            </a:r>
            <a:endParaRPr lang="en-US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carica</a:t>
            </a:r>
            <a:r>
              <a:rPr lang="en-US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elettrica</a:t>
            </a:r>
            <a:r>
              <a:rPr lang="en-US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negativa</a:t>
            </a:r>
            <a:endParaRPr lang="en-US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0118" y="5238205"/>
            <a:ext cx="173797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nucleo</a:t>
            </a:r>
            <a:endParaRPr lang="en-US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carica</a:t>
            </a:r>
            <a:r>
              <a:rPr lang="en-US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elettrica</a:t>
            </a:r>
            <a:r>
              <a:rPr lang="en-US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positiva</a:t>
            </a:r>
            <a:endParaRPr lang="en-US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carica</a:t>
            </a:r>
            <a:r>
              <a:rPr lang="en-US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forte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763589" y="4380411"/>
            <a:ext cx="1489166" cy="1088574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72142" y="1773500"/>
            <a:ext cx="1261872" cy="2441447"/>
            <a:chOff x="289559" y="2313432"/>
            <a:chExt cx="1261872" cy="2441447"/>
          </a:xfrm>
        </p:grpSpPr>
        <p:sp>
          <p:nvSpPr>
            <p:cNvPr id="14" name="object 14"/>
            <p:cNvSpPr/>
            <p:nvPr/>
          </p:nvSpPr>
          <p:spPr>
            <a:xfrm>
              <a:off x="320040" y="2313432"/>
              <a:ext cx="981456" cy="7680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9559" y="3127248"/>
              <a:ext cx="1261872" cy="856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240" y="4032503"/>
              <a:ext cx="990600" cy="7223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>
            <a:spLocks noChangeAspect="1"/>
          </p:cNvSpPr>
          <p:nvPr/>
        </p:nvSpPr>
        <p:spPr>
          <a:xfrm>
            <a:off x="2411999" y="1367999"/>
            <a:ext cx="5055052" cy="417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>
            <a:spLocks noChangeAspect="1"/>
          </p:cNvSpPr>
          <p:nvPr/>
        </p:nvSpPr>
        <p:spPr>
          <a:xfrm>
            <a:off x="1799997" y="3239999"/>
            <a:ext cx="1809629" cy="241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6"/>
          <p:cNvSpPr txBox="1">
            <a:spLocks/>
          </p:cNvSpPr>
          <p:nvPr/>
        </p:nvSpPr>
        <p:spPr>
          <a:xfrm>
            <a:off x="0" y="540000"/>
            <a:ext cx="6696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Alla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ricerca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tracce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2" name="object 19"/>
          <p:cNvSpPr/>
          <p:nvPr/>
        </p:nvSpPr>
        <p:spPr>
          <a:xfrm>
            <a:off x="6560874" y="0"/>
            <a:ext cx="2583126" cy="28527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1170076" y="5940000"/>
            <a:ext cx="6803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La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rivelazione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si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basa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sugli</a:t>
            </a:r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effetti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prodotti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dal passaggio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nella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materia</a:t>
            </a:r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94017" y="769112"/>
            <a:ext cx="4933315" cy="3969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065" algn="r">
              <a:lnSpc>
                <a:spcPct val="100000"/>
              </a:lnSpc>
            </a:pPr>
            <a:r>
              <a:rPr sz="1000" b="1" dirty="0">
                <a:latin typeface="Helvetica"/>
                <a:cs typeface="Helvetica"/>
              </a:rPr>
              <a:t>H</a:t>
            </a:r>
            <a:r>
              <a:rPr sz="1000" b="1" spc="5" dirty="0">
                <a:latin typeface="Helvetica"/>
                <a:cs typeface="Helvetica"/>
              </a:rPr>
              <a:t>a</a:t>
            </a:r>
            <a:r>
              <a:rPr sz="1000" b="1" spc="-10" dirty="0">
                <a:latin typeface="Helvetica"/>
                <a:cs typeface="Helvetica"/>
              </a:rPr>
              <a:t>nd</a:t>
            </a:r>
            <a:r>
              <a:rPr sz="1000" b="1" dirty="0">
                <a:latin typeface="Helvetica"/>
                <a:cs typeface="Helvetica"/>
              </a:rPr>
              <a:t>s</a:t>
            </a:r>
            <a:r>
              <a:rPr sz="1000" b="1" spc="-10" dirty="0">
                <a:latin typeface="Helvetica"/>
                <a:cs typeface="Helvetica"/>
              </a:rPr>
              <a:t> on</a:t>
            </a:r>
            <a:r>
              <a:rPr sz="1000" b="1" spc="-5" dirty="0">
                <a:latin typeface="Helvetica"/>
                <a:cs typeface="Helvetica"/>
              </a:rPr>
              <a:t>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a</a:t>
            </a:r>
            <a:r>
              <a:rPr sz="1000" b="1" spc="-5" dirty="0">
                <a:latin typeface="Helvetica"/>
                <a:cs typeface="Helvetica"/>
              </a:rPr>
              <a:t>r</a:t>
            </a:r>
            <a:r>
              <a:rPr sz="1000" b="1" spc="5" dirty="0">
                <a:latin typeface="Helvetica"/>
                <a:cs typeface="Helvetica"/>
              </a:rPr>
              <a:t>t</a:t>
            </a:r>
            <a:r>
              <a:rPr sz="1000" b="1" spc="-10" dirty="0">
                <a:latin typeface="Helvetica"/>
                <a:cs typeface="Helvetica"/>
              </a:rPr>
              <a:t>i</a:t>
            </a:r>
            <a:r>
              <a:rPr sz="1000" b="1" spc="5" dirty="0">
                <a:latin typeface="Helvetica"/>
                <a:cs typeface="Helvetica"/>
              </a:rPr>
              <a:t>c</a:t>
            </a:r>
            <a:r>
              <a:rPr sz="1000" b="1" spc="-10" dirty="0">
                <a:latin typeface="Helvetica"/>
                <a:cs typeface="Helvetica"/>
              </a:rPr>
              <a:t>l</a:t>
            </a:r>
            <a:r>
              <a:rPr sz="1000" b="1" dirty="0">
                <a:latin typeface="Helvetica"/>
                <a:cs typeface="Helvetica"/>
              </a:rPr>
              <a:t>e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hysi</a:t>
            </a:r>
            <a:r>
              <a:rPr sz="1000" b="1" dirty="0">
                <a:latin typeface="Helvetica"/>
                <a:cs typeface="Helvetica"/>
              </a:rPr>
              <a:t>c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3184" y="769112"/>
            <a:ext cx="3526154" cy="1323975"/>
          </a:xfrm>
          <a:custGeom>
            <a:avLst/>
            <a:gdLst/>
            <a:ahLst/>
            <a:cxnLst/>
            <a:rect l="l" t="t" r="r" b="b"/>
            <a:pathLst>
              <a:path w="3526154" h="1323975">
                <a:moveTo>
                  <a:pt x="0" y="0"/>
                </a:moveTo>
                <a:lnTo>
                  <a:pt x="3525979" y="0"/>
                </a:lnTo>
                <a:lnTo>
                  <a:pt x="3525979" y="1323439"/>
                </a:lnTo>
                <a:lnTo>
                  <a:pt x="0" y="13234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9998" y="1080000"/>
            <a:ext cx="345600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900"/>
              </a:lnSpc>
            </a:pPr>
            <a:r>
              <a:rPr spc="-5" dirty="0">
                <a:latin typeface="Helvetica"/>
                <a:cs typeface="Helvetica"/>
              </a:rPr>
              <a:t>I</a:t>
            </a:r>
            <a:r>
              <a:rPr b="1" spc="10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b="1" dirty="0">
                <a:solidFill>
                  <a:srgbClr val="002060"/>
                </a:solidFill>
                <a:latin typeface="Helvetica"/>
                <a:cs typeface="Helvetica"/>
              </a:rPr>
              <a:t>mi</a:t>
            </a:r>
            <a:r>
              <a:rPr b="1" spc="-15" dirty="0">
                <a:solidFill>
                  <a:srgbClr val="002060"/>
                </a:solidFill>
                <a:latin typeface="Helvetica"/>
                <a:cs typeface="Helvetica"/>
              </a:rPr>
              <a:t>c</a:t>
            </a:r>
            <a:r>
              <a:rPr b="1" dirty="0">
                <a:solidFill>
                  <a:srgbClr val="002060"/>
                </a:solidFill>
                <a:latin typeface="Helvetica"/>
                <a:cs typeface="Helvetica"/>
              </a:rPr>
              <a:t>r</a:t>
            </a:r>
            <a:r>
              <a:rPr b="1" spc="-15" dirty="0">
                <a:solidFill>
                  <a:srgbClr val="002060"/>
                </a:solidFill>
                <a:latin typeface="Helvetica"/>
                <a:cs typeface="Helvetica"/>
              </a:rPr>
              <a:t>o</a:t>
            </a:r>
            <a:r>
              <a:rPr b="1" spc="-5" dirty="0">
                <a:solidFill>
                  <a:srgbClr val="002060"/>
                </a:solidFill>
                <a:latin typeface="Helvetica"/>
                <a:cs typeface="Helvetica"/>
              </a:rPr>
              <a:t>sc</a:t>
            </a:r>
            <a:r>
              <a:rPr b="1" spc="-15" dirty="0">
                <a:solidFill>
                  <a:srgbClr val="002060"/>
                </a:solidFill>
                <a:latin typeface="Helvetica"/>
                <a:cs typeface="Helvetica"/>
              </a:rPr>
              <a:t>op</a:t>
            </a:r>
            <a:r>
              <a:rPr b="1" spc="-5" dirty="0">
                <a:solidFill>
                  <a:srgbClr val="002060"/>
                </a:solidFill>
                <a:latin typeface="Helvetica"/>
                <a:cs typeface="Helvetica"/>
              </a:rPr>
              <a:t>i</a:t>
            </a:r>
            <a:r>
              <a:rPr b="1" spc="10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b="1" spc="-15" dirty="0">
                <a:solidFill>
                  <a:srgbClr val="002060"/>
                </a:solidFill>
                <a:latin typeface="Helvetica"/>
                <a:cs typeface="Helvetica"/>
              </a:rPr>
              <a:t>o</a:t>
            </a:r>
            <a:r>
              <a:rPr b="1" spc="5" dirty="0">
                <a:solidFill>
                  <a:srgbClr val="002060"/>
                </a:solidFill>
                <a:latin typeface="Helvetica"/>
                <a:cs typeface="Helvetica"/>
              </a:rPr>
              <a:t>tti</a:t>
            </a:r>
            <a:r>
              <a:rPr b="1" spc="-5" dirty="0">
                <a:solidFill>
                  <a:srgbClr val="002060"/>
                </a:solidFill>
                <a:latin typeface="Helvetica"/>
                <a:cs typeface="Helvetica"/>
              </a:rPr>
              <a:t>ci</a:t>
            </a:r>
            <a:r>
              <a:rPr b="1" spc="10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dirty="0">
                <a:latin typeface="Helvetica"/>
                <a:cs typeface="Helvetica"/>
              </a:rPr>
              <a:t>ci</a:t>
            </a:r>
            <a:r>
              <a:rPr spc="-5" dirty="0">
                <a:latin typeface="Helvetica"/>
                <a:cs typeface="Helvetica"/>
              </a:rPr>
              <a:t> </a:t>
            </a:r>
            <a:r>
              <a:rPr dirty="0">
                <a:latin typeface="Helvetica"/>
                <a:cs typeface="Helvetica"/>
              </a:rPr>
              <a:t>c</a:t>
            </a:r>
            <a:r>
              <a:rPr spc="-5" dirty="0">
                <a:latin typeface="Helvetica"/>
                <a:cs typeface="Helvetica"/>
              </a:rPr>
              <a:t>on</a:t>
            </a:r>
            <a:r>
              <a:rPr dirty="0">
                <a:latin typeface="Helvetica"/>
                <a:cs typeface="Helvetica"/>
              </a:rPr>
              <a:t>s</a:t>
            </a:r>
            <a:r>
              <a:rPr spc="-5" dirty="0">
                <a:latin typeface="Helvetica"/>
                <a:cs typeface="Helvetica"/>
              </a:rPr>
              <a:t>en</a:t>
            </a:r>
            <a:r>
              <a:rPr dirty="0">
                <a:latin typeface="Helvetica"/>
                <a:cs typeface="Helvetica"/>
              </a:rPr>
              <a:t>t</a:t>
            </a:r>
            <a:r>
              <a:rPr spc="-5" dirty="0">
                <a:latin typeface="Helvetica"/>
                <a:cs typeface="Helvetica"/>
              </a:rPr>
              <a:t>on</a:t>
            </a:r>
            <a:r>
              <a:rPr dirty="0">
                <a:latin typeface="Helvetica"/>
                <a:cs typeface="Helvetica"/>
              </a:rPr>
              <a:t>o </a:t>
            </a:r>
            <a:r>
              <a:rPr spc="-5" dirty="0">
                <a:latin typeface="Helvetica"/>
                <a:cs typeface="Helvetica"/>
              </a:rPr>
              <a:t>d</a:t>
            </a:r>
            <a:r>
              <a:rPr dirty="0">
                <a:latin typeface="Helvetica"/>
                <a:cs typeface="Helvetica"/>
              </a:rPr>
              <a:t>i 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ng</a:t>
            </a:r>
            <a:r>
              <a:rPr dirty="0">
                <a:latin typeface="Helvetica"/>
                <a:cs typeface="Helvetica"/>
              </a:rPr>
              <a:t>r</a:t>
            </a:r>
            <a:r>
              <a:rPr spc="-5" dirty="0">
                <a:latin typeface="Helvetica"/>
                <a:cs typeface="Helvetica"/>
              </a:rPr>
              <a:t>and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dirty="0">
                <a:latin typeface="Helvetica"/>
                <a:cs typeface="Helvetica"/>
              </a:rPr>
              <a:t>re </a:t>
            </a:r>
            <a:r>
              <a:rPr spc="-5" dirty="0">
                <a:latin typeface="Helvetica"/>
                <a:cs typeface="Helvetica"/>
              </a:rPr>
              <a:t>g</a:t>
            </a:r>
            <a:r>
              <a:rPr spc="-10" dirty="0">
                <a:latin typeface="Helvetica"/>
                <a:cs typeface="Helvetica"/>
              </a:rPr>
              <a:t>l</a:t>
            </a:r>
            <a:r>
              <a:rPr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 ogge</a:t>
            </a:r>
            <a:r>
              <a:rPr dirty="0">
                <a:latin typeface="Helvetica"/>
                <a:cs typeface="Helvetica"/>
              </a:rPr>
              <a:t>tt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lang="en-US" spc="-5" dirty="0">
                <a:latin typeface="Helvetica"/>
                <a:cs typeface="Helvetica"/>
              </a:rPr>
              <a:t>: p</a:t>
            </a:r>
            <a:r>
              <a:rPr spc="-5" dirty="0">
                <a:latin typeface="Helvetica"/>
                <a:cs typeface="Helvetica"/>
              </a:rPr>
              <a:t>o</a:t>
            </a:r>
            <a:r>
              <a:rPr dirty="0">
                <a:latin typeface="Helvetica"/>
                <a:cs typeface="Helvetica"/>
              </a:rPr>
              <a:t>ss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a</a:t>
            </a:r>
            <a:r>
              <a:rPr dirty="0">
                <a:latin typeface="Helvetica"/>
                <a:cs typeface="Helvetica"/>
              </a:rPr>
              <a:t>mo </a:t>
            </a:r>
            <a:r>
              <a:rPr spc="-5" dirty="0">
                <a:latin typeface="Helvetica"/>
                <a:cs typeface="Helvetica"/>
              </a:rPr>
              <a:t>a</a:t>
            </a:r>
            <a:r>
              <a:rPr dirty="0">
                <a:latin typeface="Helvetica"/>
                <a:cs typeface="Helvetica"/>
              </a:rPr>
              <a:t>d </a:t>
            </a:r>
            <a:r>
              <a:rPr spc="-5" dirty="0">
                <a:latin typeface="Helvetica"/>
                <a:cs typeface="Helvetica"/>
              </a:rPr>
              <a:t>e</a:t>
            </a:r>
            <a:r>
              <a:rPr dirty="0">
                <a:latin typeface="Helvetica"/>
                <a:cs typeface="Helvetica"/>
              </a:rPr>
              <a:t>s</a:t>
            </a:r>
            <a:r>
              <a:rPr spc="-5" dirty="0">
                <a:latin typeface="Helvetica"/>
                <a:cs typeface="Helvetica"/>
              </a:rPr>
              <a:t>e</a:t>
            </a:r>
            <a:r>
              <a:rPr dirty="0">
                <a:latin typeface="Helvetica"/>
                <a:cs typeface="Helvetica"/>
              </a:rPr>
              <a:t>m</a:t>
            </a:r>
            <a:r>
              <a:rPr spc="-5" dirty="0">
                <a:latin typeface="Helvetica"/>
                <a:cs typeface="Helvetica"/>
              </a:rPr>
              <a:t>p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dirty="0">
                <a:latin typeface="Helvetica"/>
                <a:cs typeface="Helvetica"/>
              </a:rPr>
              <a:t>o </a:t>
            </a:r>
            <a:r>
              <a:rPr spc="-5" dirty="0">
                <a:latin typeface="Helvetica"/>
                <a:cs typeface="Helvetica"/>
              </a:rPr>
              <a:t>o</a:t>
            </a:r>
            <a:r>
              <a:rPr dirty="0">
                <a:latin typeface="Helvetica"/>
                <a:cs typeface="Helvetica"/>
              </a:rPr>
              <a:t>ss</a:t>
            </a:r>
            <a:r>
              <a:rPr spc="-5" dirty="0">
                <a:latin typeface="Helvetica"/>
                <a:cs typeface="Helvetica"/>
              </a:rPr>
              <a:t>e</a:t>
            </a:r>
            <a:r>
              <a:rPr dirty="0">
                <a:latin typeface="Helvetica"/>
                <a:cs typeface="Helvetica"/>
              </a:rPr>
              <a:t>rv</a:t>
            </a:r>
            <a:r>
              <a:rPr spc="-5" dirty="0">
                <a:latin typeface="Helvetica"/>
                <a:cs typeface="Helvetica"/>
              </a:rPr>
              <a:t>a</a:t>
            </a:r>
            <a:r>
              <a:rPr dirty="0">
                <a:latin typeface="Helvetica"/>
                <a:cs typeface="Helvetica"/>
              </a:rPr>
              <a:t>re </a:t>
            </a:r>
            <a:r>
              <a:rPr spc="-5" dirty="0">
                <a:latin typeface="Helvetica"/>
                <a:cs typeface="Helvetica"/>
              </a:rPr>
              <a:t>pa</a:t>
            </a:r>
            <a:r>
              <a:rPr dirty="0">
                <a:latin typeface="Helvetica"/>
                <a:cs typeface="Helvetica"/>
              </a:rPr>
              <a:t>rt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dirty="0">
                <a:latin typeface="Helvetica"/>
                <a:cs typeface="Helvetica"/>
              </a:rPr>
              <a:t>c</a:t>
            </a:r>
            <a:r>
              <a:rPr spc="-5" dirty="0">
                <a:latin typeface="Helvetica"/>
                <a:cs typeface="Helvetica"/>
              </a:rPr>
              <a:t>o</a:t>
            </a:r>
            <a:r>
              <a:rPr spc="-10" dirty="0">
                <a:latin typeface="Helvetica"/>
                <a:cs typeface="Helvetica"/>
              </a:rPr>
              <a:t>l</a:t>
            </a:r>
            <a:r>
              <a:rPr spc="-5" dirty="0">
                <a:latin typeface="Helvetica"/>
                <a:cs typeface="Helvetica"/>
              </a:rPr>
              <a:t>a</a:t>
            </a:r>
            <a:r>
              <a:rPr dirty="0">
                <a:latin typeface="Helvetica"/>
                <a:cs typeface="Helvetica"/>
              </a:rPr>
              <a:t>ri</a:t>
            </a:r>
            <a:r>
              <a:rPr spc="-5" dirty="0">
                <a:latin typeface="Helvetica"/>
                <a:cs typeface="Helvetica"/>
              </a:rPr>
              <a:t> d</a:t>
            </a:r>
            <a:r>
              <a:rPr dirty="0">
                <a:latin typeface="Helvetica"/>
                <a:cs typeface="Helvetica"/>
              </a:rPr>
              <a:t>i m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nu</a:t>
            </a:r>
            <a:r>
              <a:rPr dirty="0">
                <a:latin typeface="Helvetica"/>
                <a:cs typeface="Helvetica"/>
              </a:rPr>
              <a:t>sc</a:t>
            </a:r>
            <a:r>
              <a:rPr spc="-5" dirty="0">
                <a:latin typeface="Helvetica"/>
                <a:cs typeface="Helvetica"/>
              </a:rPr>
              <a:t>o</a:t>
            </a:r>
            <a:r>
              <a:rPr spc="-10" dirty="0">
                <a:latin typeface="Helvetica"/>
                <a:cs typeface="Helvetica"/>
              </a:rPr>
              <a:t>l</a:t>
            </a:r>
            <a:r>
              <a:rPr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 </a:t>
            </a:r>
            <a:r>
              <a:rPr spc="-10" dirty="0">
                <a:latin typeface="Helvetica"/>
                <a:cs typeface="Helvetica"/>
              </a:rPr>
              <a:t>i</a:t>
            </a:r>
            <a:r>
              <a:rPr spc="-5" dirty="0">
                <a:latin typeface="Helvetica"/>
                <a:cs typeface="Helvetica"/>
              </a:rPr>
              <a:t>n</a:t>
            </a:r>
            <a:r>
              <a:rPr dirty="0">
                <a:latin typeface="Helvetica"/>
                <a:cs typeface="Helvetica"/>
              </a:rPr>
              <a:t>s</a:t>
            </a:r>
            <a:r>
              <a:rPr spc="-5" dirty="0">
                <a:latin typeface="Helvetica"/>
                <a:cs typeface="Helvetica"/>
              </a:rPr>
              <a:t>e</a:t>
            </a:r>
            <a:r>
              <a:rPr dirty="0">
                <a:latin typeface="Helvetica"/>
                <a:cs typeface="Helvetica"/>
              </a:rPr>
              <a:t>tti</a:t>
            </a:r>
          </a:p>
        </p:txBody>
      </p:sp>
      <p:sp>
        <p:nvSpPr>
          <p:cNvPr id="16" name="object 16"/>
          <p:cNvSpPr/>
          <p:nvPr/>
        </p:nvSpPr>
        <p:spPr>
          <a:xfrm>
            <a:off x="4094017" y="769112"/>
            <a:ext cx="4933315" cy="1077595"/>
          </a:xfrm>
          <a:custGeom>
            <a:avLst/>
            <a:gdLst/>
            <a:ahLst/>
            <a:cxnLst/>
            <a:rect l="l" t="t" r="r" b="b"/>
            <a:pathLst>
              <a:path w="4933315" h="1077595">
                <a:moveTo>
                  <a:pt x="0" y="0"/>
                </a:moveTo>
                <a:lnTo>
                  <a:pt x="4933228" y="0"/>
                </a:lnTo>
                <a:lnTo>
                  <a:pt x="4933228" y="1077217"/>
                </a:lnTo>
                <a:lnTo>
                  <a:pt x="0" y="10772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54478" y="5659036"/>
            <a:ext cx="3738245" cy="655320"/>
          </a:xfrm>
          <a:custGeom>
            <a:avLst/>
            <a:gdLst/>
            <a:ahLst/>
            <a:cxnLst/>
            <a:rect l="l" t="t" r="r" b="b"/>
            <a:pathLst>
              <a:path w="3738245" h="655320">
                <a:moveTo>
                  <a:pt x="0" y="0"/>
                </a:moveTo>
                <a:lnTo>
                  <a:pt x="3737956" y="0"/>
                </a:lnTo>
                <a:lnTo>
                  <a:pt x="3737956" y="654999"/>
                </a:lnTo>
                <a:lnTo>
                  <a:pt x="0" y="654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94017" y="6349975"/>
            <a:ext cx="4977765" cy="323215"/>
          </a:xfrm>
          <a:custGeom>
            <a:avLst/>
            <a:gdLst/>
            <a:ahLst/>
            <a:cxnLst/>
            <a:rect l="l" t="t" r="r" b="b"/>
            <a:pathLst>
              <a:path w="4977765" h="323215">
                <a:moveTo>
                  <a:pt x="0" y="0"/>
                </a:moveTo>
                <a:lnTo>
                  <a:pt x="4977245" y="0"/>
                </a:lnTo>
                <a:lnTo>
                  <a:pt x="4977245" y="323164"/>
                </a:lnTo>
                <a:lnTo>
                  <a:pt x="0" y="3231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Group 32"/>
          <p:cNvGrpSpPr/>
          <p:nvPr/>
        </p:nvGrpSpPr>
        <p:grpSpPr>
          <a:xfrm>
            <a:off x="360000" y="2160000"/>
            <a:ext cx="3525981" cy="2811553"/>
            <a:chOff x="360000" y="2268000"/>
            <a:chExt cx="3525981" cy="2811553"/>
          </a:xfrm>
        </p:grpSpPr>
        <p:sp>
          <p:nvSpPr>
            <p:cNvPr id="13" name="object 13"/>
            <p:cNvSpPr/>
            <p:nvPr/>
          </p:nvSpPr>
          <p:spPr>
            <a:xfrm>
              <a:off x="360000" y="2268000"/>
              <a:ext cx="3525981" cy="27008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2303999" y="4464000"/>
              <a:ext cx="1548000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dirty="0">
                  <a:solidFill>
                    <a:srgbClr val="0432FF"/>
                  </a:solidFill>
                  <a:latin typeface="Helvetica"/>
                  <a:cs typeface="Helvetica"/>
                </a:rPr>
                <a:t>λ</a:t>
              </a:r>
              <a:r>
                <a:rPr sz="2000" b="1" spc="-5" dirty="0">
                  <a:solidFill>
                    <a:srgbClr val="0432FF"/>
                  </a:solidFill>
                  <a:latin typeface="Helvetica"/>
                  <a:cs typeface="Helvetica"/>
                </a:rPr>
                <a:t> </a:t>
              </a:r>
              <a:r>
                <a:rPr sz="2000" b="1" spc="-15" dirty="0">
                  <a:solidFill>
                    <a:srgbClr val="0432FF"/>
                  </a:solidFill>
                  <a:latin typeface="Helvetica"/>
                  <a:cs typeface="Helvetica"/>
                </a:rPr>
                <a:t>~</a:t>
              </a:r>
              <a:r>
                <a:rPr sz="2000" b="1" spc="-5" dirty="0">
                  <a:solidFill>
                    <a:srgbClr val="0432FF"/>
                  </a:solidFill>
                  <a:latin typeface="Helvetica"/>
                  <a:cs typeface="Helvetica"/>
                </a:rPr>
                <a:t> 1</a:t>
              </a:r>
              <a:r>
                <a:rPr sz="2000" b="1" dirty="0">
                  <a:solidFill>
                    <a:srgbClr val="0432FF"/>
                  </a:solidFill>
                  <a:latin typeface="Helvetica"/>
                  <a:cs typeface="Helvetica"/>
                </a:rPr>
                <a:t>0</a:t>
              </a:r>
              <a:r>
                <a:rPr lang="en-US" sz="2000" b="1" baseline="23148" dirty="0">
                  <a:solidFill>
                    <a:srgbClr val="0432FF"/>
                  </a:solidFill>
                  <a:latin typeface="Helvetica"/>
                  <a:cs typeface="Helvetica"/>
                </a:rPr>
                <a:t>-7</a:t>
              </a:r>
              <a:r>
                <a:rPr sz="2000" b="1" spc="-7" baseline="23148" dirty="0">
                  <a:solidFill>
                    <a:srgbClr val="0432FF"/>
                  </a:solidFill>
                  <a:latin typeface="Helvetica"/>
                  <a:cs typeface="Helvetica"/>
                </a:rPr>
                <a:t> </a:t>
              </a:r>
              <a:r>
                <a:rPr sz="2000" b="1" dirty="0">
                  <a:solidFill>
                    <a:srgbClr val="0432FF"/>
                  </a:solidFill>
                  <a:latin typeface="Helvetica"/>
                  <a:cs typeface="Helvetica"/>
                </a:rPr>
                <a:t>m</a:t>
              </a:r>
              <a:r>
                <a:rPr lang="en-US" sz="2000" b="1" dirty="0">
                  <a:solidFill>
                    <a:srgbClr val="0432FF"/>
                  </a:solidFill>
                  <a:latin typeface="Helvetica"/>
                  <a:cs typeface="Helvetica"/>
                </a:rPr>
                <a:t>  </a:t>
              </a:r>
            </a:p>
            <a:p>
              <a:pPr marL="12700">
                <a:lnSpc>
                  <a:spcPct val="100000"/>
                </a:lnSpc>
              </a:pPr>
              <a:r>
                <a:rPr lang="en-US" sz="2000" b="1" dirty="0">
                  <a:solidFill>
                    <a:srgbClr val="0432FF"/>
                  </a:solidFill>
                  <a:latin typeface="Helvetica"/>
                  <a:cs typeface="Helvetica"/>
                </a:rPr>
                <a:t>      = 100 nm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20000" y="2160000"/>
            <a:ext cx="3492000" cy="2903330"/>
            <a:chOff x="5220000" y="2232000"/>
            <a:chExt cx="3492000" cy="2903330"/>
          </a:xfrm>
        </p:grpSpPr>
        <p:sp>
          <p:nvSpPr>
            <p:cNvPr id="15" name="object 15"/>
            <p:cNvSpPr/>
            <p:nvPr/>
          </p:nvSpPr>
          <p:spPr>
            <a:xfrm>
              <a:off x="5220000" y="2232000"/>
              <a:ext cx="2976791" cy="26210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7380000" y="4212000"/>
              <a:ext cx="1332000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dirty="0" err="1">
                  <a:solidFill>
                    <a:srgbClr val="FF0000"/>
                  </a:solidFill>
                  <a:latin typeface="Helvetica"/>
                  <a:cs typeface="Helvetica"/>
                </a:rPr>
                <a:t>λ</a:t>
              </a:r>
              <a:r>
                <a:rPr sz="2000" b="1" spc="-5" dirty="0">
                  <a:solidFill>
                    <a:srgbClr val="FF0000"/>
                  </a:solidFill>
                  <a:latin typeface="Helvetica"/>
                  <a:cs typeface="Helvetica"/>
                </a:rPr>
                <a:t> ~</a:t>
              </a:r>
              <a:r>
                <a:rPr lang="en-US" sz="2000" b="1" spc="-5" dirty="0">
                  <a:solidFill>
                    <a:srgbClr val="FF0000"/>
                  </a:solidFill>
                  <a:latin typeface="Helvetica"/>
                  <a:cs typeface="Helvetica"/>
                </a:rPr>
                <a:t> </a:t>
              </a:r>
              <a:r>
                <a:rPr sz="2000" b="1" spc="-5" dirty="0">
                  <a:solidFill>
                    <a:srgbClr val="FF0000"/>
                  </a:solidFill>
                  <a:latin typeface="Helvetica"/>
                  <a:cs typeface="Helvetica"/>
                </a:rPr>
                <a:t>10</a:t>
              </a:r>
              <a:r>
                <a:rPr sz="2000" b="1" baseline="23148" dirty="0">
                  <a:solidFill>
                    <a:srgbClr val="FF0000"/>
                  </a:solidFill>
                  <a:latin typeface="Helvetica"/>
                  <a:cs typeface="Helvetica"/>
                </a:rPr>
                <a:t>-</a:t>
              </a:r>
              <a:r>
                <a:rPr sz="2000" b="1" spc="-7" baseline="23148" dirty="0">
                  <a:solidFill>
                    <a:srgbClr val="FF0000"/>
                  </a:solidFill>
                  <a:latin typeface="Helvetica"/>
                  <a:cs typeface="Helvetica"/>
                </a:rPr>
                <a:t>1</a:t>
              </a:r>
              <a:r>
                <a:rPr sz="2000" b="1" baseline="23148" dirty="0">
                  <a:solidFill>
                    <a:srgbClr val="FF0000"/>
                  </a:solidFill>
                  <a:latin typeface="Helvetica"/>
                  <a:cs typeface="Helvetica"/>
                </a:rPr>
                <a:t>2</a:t>
              </a:r>
              <a:r>
                <a:rPr sz="2000" b="1" spc="240" baseline="23148" dirty="0">
                  <a:solidFill>
                    <a:srgbClr val="FF0000"/>
                  </a:solidFill>
                  <a:latin typeface="Helvetica"/>
                  <a:cs typeface="Helvetica"/>
                </a:rPr>
                <a:t> </a:t>
              </a:r>
              <a:r>
                <a:rPr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m</a:t>
              </a:r>
              <a:endParaRPr lang="en-US" sz="2000" b="1" dirty="0">
                <a:solidFill>
                  <a:srgbClr val="FF0000"/>
                </a:solidFill>
                <a:latin typeface="Helvetica"/>
                <a:cs typeface="Helvetica"/>
              </a:endParaRPr>
            </a:p>
            <a:p>
              <a:pPr marL="12700">
                <a:lnSpc>
                  <a:spcPct val="100000"/>
                </a:lnSpc>
              </a:pPr>
              <a:r>
                <a:rPr lang="en-IT"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       = 1 pm</a:t>
              </a:r>
              <a:endParaRPr sz="2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31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Osservazione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degli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oggetti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microscopici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392000" y="1080000"/>
            <a:ext cx="4617931" cy="1125332"/>
            <a:chOff x="4392000" y="1080000"/>
            <a:chExt cx="4617931" cy="1125332"/>
          </a:xfrm>
        </p:grpSpPr>
        <p:sp>
          <p:nvSpPr>
            <p:cNvPr id="18" name="object 18"/>
            <p:cNvSpPr txBox="1"/>
            <p:nvPr/>
          </p:nvSpPr>
          <p:spPr>
            <a:xfrm>
              <a:off x="4500000" y="1080000"/>
              <a:ext cx="4356000" cy="7307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900"/>
                </a:lnSpc>
              </a:pPr>
              <a:r>
                <a:rPr spc="-5" dirty="0">
                  <a:latin typeface="Helvetica"/>
                  <a:cs typeface="Helvetica"/>
                </a:rPr>
                <a:t>I</a:t>
              </a:r>
              <a:r>
                <a:rPr b="1" spc="10" dirty="0">
                  <a:solidFill>
                    <a:srgbClr val="002060"/>
                  </a:solidFill>
                  <a:latin typeface="Helvetica"/>
                  <a:cs typeface="Helvetica"/>
                </a:rPr>
                <a:t> </a:t>
              </a:r>
              <a:r>
                <a:rPr b="1" dirty="0">
                  <a:solidFill>
                    <a:srgbClr val="002060"/>
                  </a:solidFill>
                  <a:latin typeface="Helvetica"/>
                  <a:cs typeface="Helvetica"/>
                </a:rPr>
                <a:t>mi</a:t>
              </a:r>
              <a:r>
                <a:rPr b="1" spc="-15" dirty="0">
                  <a:solidFill>
                    <a:srgbClr val="002060"/>
                  </a:solidFill>
                  <a:latin typeface="Helvetica"/>
                  <a:cs typeface="Helvetica"/>
                </a:rPr>
                <a:t>c</a:t>
              </a:r>
              <a:r>
                <a:rPr b="1" dirty="0">
                  <a:solidFill>
                    <a:srgbClr val="002060"/>
                  </a:solidFill>
                  <a:latin typeface="Helvetica"/>
                  <a:cs typeface="Helvetica"/>
                </a:rPr>
                <a:t>r</a:t>
              </a:r>
              <a:r>
                <a:rPr b="1" spc="-15" dirty="0">
                  <a:solidFill>
                    <a:srgbClr val="002060"/>
                  </a:solidFill>
                  <a:latin typeface="Helvetica"/>
                  <a:cs typeface="Helvetica"/>
                </a:rPr>
                <a:t>o</a:t>
              </a:r>
              <a:r>
                <a:rPr b="1" spc="-5" dirty="0">
                  <a:solidFill>
                    <a:srgbClr val="002060"/>
                  </a:solidFill>
                  <a:latin typeface="Helvetica"/>
                  <a:cs typeface="Helvetica"/>
                </a:rPr>
                <a:t>sc</a:t>
              </a:r>
              <a:r>
                <a:rPr b="1" spc="-15" dirty="0">
                  <a:solidFill>
                    <a:srgbClr val="002060"/>
                  </a:solidFill>
                  <a:latin typeface="Helvetica"/>
                  <a:cs typeface="Helvetica"/>
                </a:rPr>
                <a:t>op</a:t>
              </a:r>
              <a:r>
                <a:rPr b="1" spc="-5" dirty="0">
                  <a:solidFill>
                    <a:srgbClr val="002060"/>
                  </a:solidFill>
                  <a:latin typeface="Helvetica"/>
                  <a:cs typeface="Helvetica"/>
                </a:rPr>
                <a:t>i</a:t>
              </a:r>
              <a:r>
                <a:rPr b="1" spc="10" dirty="0">
                  <a:solidFill>
                    <a:srgbClr val="002060"/>
                  </a:solidFill>
                  <a:latin typeface="Helvetica"/>
                  <a:cs typeface="Helvetica"/>
                </a:rPr>
                <a:t> </a:t>
              </a:r>
              <a:r>
                <a:rPr b="1" spc="-5" dirty="0">
                  <a:solidFill>
                    <a:srgbClr val="002060"/>
                  </a:solidFill>
                  <a:latin typeface="Helvetica"/>
                  <a:cs typeface="Helvetica"/>
                </a:rPr>
                <a:t>a</a:t>
              </a:r>
              <a:r>
                <a:rPr b="1" spc="-10" dirty="0">
                  <a:solidFill>
                    <a:srgbClr val="002060"/>
                  </a:solidFill>
                  <a:latin typeface="Helvetica"/>
                  <a:cs typeface="Helvetica"/>
                </a:rPr>
                <a:t>d</a:t>
              </a:r>
              <a:r>
                <a:rPr b="1" dirty="0">
                  <a:solidFill>
                    <a:srgbClr val="002060"/>
                  </a:solidFill>
                  <a:latin typeface="Helvetica"/>
                  <a:cs typeface="Helvetica"/>
                </a:rPr>
                <a:t> </a:t>
              </a:r>
              <a:r>
                <a:rPr b="1" spc="-5" dirty="0">
                  <a:solidFill>
                    <a:srgbClr val="002060"/>
                  </a:solidFill>
                  <a:latin typeface="Helvetica"/>
                  <a:cs typeface="Helvetica"/>
                </a:rPr>
                <a:t>e</a:t>
              </a:r>
              <a:r>
                <a:rPr b="1" dirty="0">
                  <a:solidFill>
                    <a:srgbClr val="002060"/>
                  </a:solidFill>
                  <a:latin typeface="Helvetica"/>
                  <a:cs typeface="Helvetica"/>
                </a:rPr>
                <a:t>l</a:t>
              </a:r>
              <a:r>
                <a:rPr b="1" spc="-15" dirty="0">
                  <a:solidFill>
                    <a:srgbClr val="002060"/>
                  </a:solidFill>
                  <a:latin typeface="Helvetica"/>
                  <a:cs typeface="Helvetica"/>
                </a:rPr>
                <a:t>e</a:t>
              </a:r>
              <a:r>
                <a:rPr b="1" spc="5" dirty="0">
                  <a:solidFill>
                    <a:srgbClr val="002060"/>
                  </a:solidFill>
                  <a:latin typeface="Helvetica"/>
                  <a:cs typeface="Helvetica"/>
                </a:rPr>
                <a:t>tt</a:t>
              </a:r>
              <a:r>
                <a:rPr b="1" dirty="0">
                  <a:solidFill>
                    <a:srgbClr val="002060"/>
                  </a:solidFill>
                  <a:latin typeface="Helvetica"/>
                  <a:cs typeface="Helvetica"/>
                </a:rPr>
                <a:t>r</a:t>
              </a:r>
              <a:r>
                <a:rPr b="1" spc="-15" dirty="0">
                  <a:solidFill>
                    <a:srgbClr val="002060"/>
                  </a:solidFill>
                  <a:latin typeface="Helvetica"/>
                  <a:cs typeface="Helvetica"/>
                </a:rPr>
                <a:t>on</a:t>
              </a:r>
              <a:r>
                <a:rPr b="1" spc="-5" dirty="0">
                  <a:solidFill>
                    <a:srgbClr val="002060"/>
                  </a:solidFill>
                  <a:latin typeface="Helvetica"/>
                  <a:cs typeface="Helvetica"/>
                </a:rPr>
                <a:t>i</a:t>
              </a:r>
              <a:r>
                <a:rPr b="1" spc="15" dirty="0">
                  <a:solidFill>
                    <a:srgbClr val="002060"/>
                  </a:solidFill>
                  <a:latin typeface="Helvetica"/>
                  <a:cs typeface="Helvetica"/>
                </a:rPr>
                <a:t> </a:t>
              </a:r>
              <a:r>
                <a:rPr dirty="0">
                  <a:latin typeface="Helvetica"/>
                  <a:cs typeface="Helvetica"/>
                </a:rPr>
                <a:t>ci</a:t>
              </a:r>
              <a:r>
                <a:rPr spc="-5" dirty="0">
                  <a:latin typeface="Helvetica"/>
                  <a:cs typeface="Helvetica"/>
                </a:rPr>
                <a:t> </a:t>
              </a:r>
              <a:r>
                <a:rPr dirty="0">
                  <a:latin typeface="Helvetica"/>
                  <a:cs typeface="Helvetica"/>
                </a:rPr>
                <a:t>c</a:t>
              </a:r>
              <a:r>
                <a:rPr spc="-5" dirty="0">
                  <a:latin typeface="Helvetica"/>
                  <a:cs typeface="Helvetica"/>
                </a:rPr>
                <a:t>on</a:t>
              </a:r>
              <a:r>
                <a:rPr dirty="0">
                  <a:latin typeface="Helvetica"/>
                  <a:cs typeface="Helvetica"/>
                </a:rPr>
                <a:t>s</a:t>
              </a:r>
              <a:r>
                <a:rPr spc="-5" dirty="0">
                  <a:latin typeface="Helvetica"/>
                  <a:cs typeface="Helvetica"/>
                </a:rPr>
                <a:t>en</a:t>
              </a:r>
              <a:r>
                <a:rPr dirty="0">
                  <a:latin typeface="Helvetica"/>
                  <a:cs typeface="Helvetica"/>
                </a:rPr>
                <a:t>t</a:t>
              </a:r>
              <a:r>
                <a:rPr spc="-5" dirty="0">
                  <a:latin typeface="Helvetica"/>
                  <a:cs typeface="Helvetica"/>
                </a:rPr>
                <a:t>on</a:t>
              </a:r>
              <a:r>
                <a:rPr dirty="0">
                  <a:latin typeface="Helvetica"/>
                  <a:cs typeface="Helvetica"/>
                </a:rPr>
                <a:t>o </a:t>
              </a:r>
              <a:r>
                <a:rPr spc="-5" dirty="0">
                  <a:latin typeface="Helvetica"/>
                  <a:cs typeface="Helvetica"/>
                </a:rPr>
                <a:t>d</a:t>
              </a:r>
              <a:r>
                <a:rPr dirty="0">
                  <a:latin typeface="Helvetica"/>
                  <a:cs typeface="Helvetica"/>
                </a:rPr>
                <a:t>i </a:t>
              </a:r>
              <a:r>
                <a:rPr spc="-5" dirty="0">
                  <a:latin typeface="Helvetica"/>
                  <a:cs typeface="Helvetica"/>
                </a:rPr>
                <a:t>o</a:t>
              </a:r>
              <a:r>
                <a:rPr dirty="0">
                  <a:latin typeface="Helvetica"/>
                  <a:cs typeface="Helvetica"/>
                </a:rPr>
                <a:t>ss</a:t>
              </a:r>
              <a:r>
                <a:rPr spc="-5" dirty="0">
                  <a:latin typeface="Helvetica"/>
                  <a:cs typeface="Helvetica"/>
                </a:rPr>
                <a:t>e</a:t>
              </a:r>
              <a:r>
                <a:rPr dirty="0">
                  <a:latin typeface="Helvetica"/>
                  <a:cs typeface="Helvetica"/>
                </a:rPr>
                <a:t>rv</a:t>
              </a:r>
              <a:r>
                <a:rPr spc="-5" dirty="0">
                  <a:latin typeface="Helvetica"/>
                  <a:cs typeface="Helvetica"/>
                </a:rPr>
                <a:t>a</a:t>
              </a:r>
              <a:r>
                <a:rPr dirty="0">
                  <a:latin typeface="Helvetica"/>
                  <a:cs typeface="Helvetica"/>
                </a:rPr>
                <a:t>re </a:t>
              </a:r>
              <a:r>
                <a:rPr spc="-5" dirty="0">
                  <a:latin typeface="Helvetica"/>
                  <a:cs typeface="Helvetica"/>
                </a:rPr>
                <a:t>ogge</a:t>
              </a:r>
              <a:r>
                <a:rPr dirty="0">
                  <a:latin typeface="Helvetica"/>
                  <a:cs typeface="Helvetica"/>
                </a:rPr>
                <a:t>tti</a:t>
              </a:r>
              <a:r>
                <a:rPr spc="-5" dirty="0">
                  <a:latin typeface="Helvetica"/>
                  <a:cs typeface="Helvetica"/>
                </a:rPr>
                <a:t> an</a:t>
              </a:r>
              <a:r>
                <a:rPr dirty="0">
                  <a:latin typeface="Helvetica"/>
                  <a:cs typeface="Helvetica"/>
                </a:rPr>
                <a:t>c</a:t>
              </a:r>
              <a:r>
                <a:rPr spc="-5" dirty="0">
                  <a:latin typeface="Helvetica"/>
                  <a:cs typeface="Helvetica"/>
                </a:rPr>
                <a:t>o</a:t>
              </a:r>
              <a:r>
                <a:rPr dirty="0">
                  <a:latin typeface="Helvetica"/>
                  <a:cs typeface="Helvetica"/>
                </a:rPr>
                <a:t>ra </a:t>
              </a:r>
              <a:r>
                <a:rPr spc="-5" dirty="0">
                  <a:latin typeface="Helvetica"/>
                  <a:cs typeface="Helvetica"/>
                </a:rPr>
                <a:t>p</a:t>
              </a:r>
              <a:r>
                <a:rPr spc="-10" dirty="0">
                  <a:latin typeface="Helvetica"/>
                  <a:cs typeface="Helvetica"/>
                </a:rPr>
                <a:t>i</a:t>
              </a:r>
              <a:r>
                <a:rPr spc="-5" dirty="0">
                  <a:latin typeface="Helvetica"/>
                  <a:cs typeface="Helvetica"/>
                </a:rPr>
                <a:t>u</a:t>
              </a:r>
              <a:r>
                <a:rPr dirty="0">
                  <a:latin typeface="Helvetica"/>
                  <a:cs typeface="Helvetica"/>
                </a:rPr>
                <a:t>’</a:t>
              </a:r>
              <a:r>
                <a:rPr spc="-5" dirty="0">
                  <a:latin typeface="Helvetica"/>
                  <a:cs typeface="Helvetica"/>
                </a:rPr>
                <a:t> p</a:t>
              </a:r>
              <a:r>
                <a:rPr spc="-10" dirty="0">
                  <a:latin typeface="Helvetica"/>
                  <a:cs typeface="Helvetica"/>
                </a:rPr>
                <a:t>i</a:t>
              </a:r>
              <a:r>
                <a:rPr dirty="0">
                  <a:latin typeface="Helvetica"/>
                  <a:cs typeface="Helvetica"/>
                </a:rPr>
                <a:t>cc</a:t>
              </a:r>
              <a:r>
                <a:rPr spc="-5" dirty="0">
                  <a:latin typeface="Helvetica"/>
                  <a:cs typeface="Helvetica"/>
                </a:rPr>
                <a:t>o</a:t>
              </a:r>
              <a:r>
                <a:rPr spc="-10" dirty="0">
                  <a:latin typeface="Helvetica"/>
                  <a:cs typeface="Helvetica"/>
                </a:rPr>
                <a:t>li</a:t>
              </a:r>
              <a:r>
                <a:rPr spc="-5" dirty="0">
                  <a:latin typeface="Helvetica"/>
                  <a:cs typeface="Helvetica"/>
                </a:rPr>
                <a:t>,</a:t>
              </a:r>
              <a:r>
                <a:rPr spc="10" dirty="0">
                  <a:latin typeface="Helvetica"/>
                  <a:cs typeface="Helvetica"/>
                </a:rPr>
                <a:t> </a:t>
              </a:r>
              <a:r>
                <a:rPr dirty="0">
                  <a:latin typeface="Helvetica"/>
                  <a:cs typeface="Helvetica"/>
                </a:rPr>
                <a:t>fi</a:t>
              </a:r>
              <a:r>
                <a:rPr spc="-5" dirty="0">
                  <a:latin typeface="Helvetica"/>
                  <a:cs typeface="Helvetica"/>
                </a:rPr>
                <a:t>n</a:t>
              </a:r>
              <a:r>
                <a:rPr dirty="0">
                  <a:latin typeface="Helvetica"/>
                  <a:cs typeface="Helvetica"/>
                </a:rPr>
                <a:t>o </a:t>
              </a:r>
              <a:r>
                <a:rPr spc="-5" dirty="0">
                  <a:latin typeface="Helvetica"/>
                  <a:cs typeface="Helvetica"/>
                </a:rPr>
                <a:t>a</a:t>
              </a:r>
              <a:r>
                <a:rPr dirty="0">
                  <a:latin typeface="Helvetica"/>
                  <a:cs typeface="Helvetica"/>
                </a:rPr>
                <a:t>l</a:t>
              </a:r>
              <a:r>
                <a:rPr spc="-5" dirty="0">
                  <a:latin typeface="Helvetica"/>
                  <a:cs typeface="Helvetica"/>
                </a:rPr>
                <a:t> </a:t>
              </a:r>
              <a:r>
                <a:rPr spc="-10" dirty="0">
                  <a:latin typeface="Helvetica"/>
                  <a:cs typeface="Helvetica"/>
                </a:rPr>
                <a:t>li</a:t>
              </a:r>
              <a:r>
                <a:rPr dirty="0">
                  <a:latin typeface="Helvetica"/>
                  <a:cs typeface="Helvetica"/>
                </a:rPr>
                <a:t>v</a:t>
              </a:r>
              <a:r>
                <a:rPr spc="-5" dirty="0">
                  <a:latin typeface="Helvetica"/>
                  <a:cs typeface="Helvetica"/>
                </a:rPr>
                <a:t>e</a:t>
              </a:r>
              <a:r>
                <a:rPr spc="-10" dirty="0">
                  <a:latin typeface="Helvetica"/>
                  <a:cs typeface="Helvetica"/>
                </a:rPr>
                <a:t>ll</a:t>
              </a:r>
              <a:r>
                <a:rPr dirty="0">
                  <a:latin typeface="Helvetica"/>
                  <a:cs typeface="Helvetica"/>
                </a:rPr>
                <a:t>o </a:t>
              </a:r>
              <a:r>
                <a:rPr spc="-5" dirty="0">
                  <a:latin typeface="Helvetica"/>
                  <a:cs typeface="Helvetica"/>
                </a:rPr>
                <a:t>de</a:t>
              </a:r>
              <a:r>
                <a:rPr spc="-10" dirty="0">
                  <a:latin typeface="Helvetica"/>
                  <a:cs typeface="Helvetica"/>
                </a:rPr>
                <a:t>ll</a:t>
              </a:r>
              <a:r>
                <a:rPr dirty="0">
                  <a:latin typeface="Helvetica"/>
                  <a:cs typeface="Helvetica"/>
                </a:rPr>
                <a:t>a </a:t>
              </a:r>
              <a:r>
                <a:rPr spc="-10" dirty="0">
                  <a:latin typeface="Helvetica"/>
                  <a:cs typeface="Helvetica"/>
                </a:rPr>
                <a:t>s</a:t>
              </a:r>
              <a:r>
                <a:rPr dirty="0">
                  <a:latin typeface="Helvetica"/>
                  <a:cs typeface="Helvetica"/>
                </a:rPr>
                <a:t>tr</a:t>
              </a:r>
              <a:r>
                <a:rPr spc="-5" dirty="0">
                  <a:latin typeface="Helvetica"/>
                  <a:cs typeface="Helvetica"/>
                </a:rPr>
                <a:t>u</a:t>
              </a:r>
              <a:r>
                <a:rPr dirty="0">
                  <a:latin typeface="Helvetica"/>
                  <a:cs typeface="Helvetica"/>
                </a:rPr>
                <a:t>tt</a:t>
              </a:r>
              <a:r>
                <a:rPr spc="-5" dirty="0">
                  <a:latin typeface="Helvetica"/>
                  <a:cs typeface="Helvetica"/>
                </a:rPr>
                <a:t>u</a:t>
              </a:r>
              <a:r>
                <a:rPr dirty="0">
                  <a:latin typeface="Helvetica"/>
                  <a:cs typeface="Helvetica"/>
                </a:rPr>
                <a:t>ra </a:t>
              </a:r>
              <a:r>
                <a:rPr spc="-5" dirty="0">
                  <a:latin typeface="Helvetica"/>
                  <a:cs typeface="Helvetica"/>
                </a:rPr>
                <a:t>a</a:t>
              </a:r>
              <a:r>
                <a:rPr dirty="0">
                  <a:latin typeface="Helvetica"/>
                  <a:cs typeface="Helvetica"/>
                </a:rPr>
                <a:t>t</a:t>
              </a:r>
              <a:r>
                <a:rPr spc="-5" dirty="0">
                  <a:latin typeface="Helvetica"/>
                  <a:cs typeface="Helvetica"/>
                </a:rPr>
                <a:t>o</a:t>
              </a:r>
              <a:r>
                <a:rPr dirty="0">
                  <a:latin typeface="Helvetica"/>
                  <a:cs typeface="Helvetica"/>
                </a:rPr>
                <a:t>m</a:t>
              </a:r>
              <a:r>
                <a:rPr spc="-10" dirty="0">
                  <a:latin typeface="Helvetica"/>
                  <a:cs typeface="Helvetica"/>
                </a:rPr>
                <a:t>i</a:t>
              </a:r>
              <a:r>
                <a:rPr dirty="0">
                  <a:latin typeface="Helvetica"/>
                  <a:cs typeface="Helvetica"/>
                </a:rPr>
                <a:t>c</a:t>
              </a:r>
              <a:r>
                <a:rPr spc="-5" dirty="0">
                  <a:latin typeface="Helvetica"/>
                  <a:cs typeface="Helvetica"/>
                </a:rPr>
                <a:t>a</a:t>
              </a:r>
              <a:endParaRPr lang="en-US" sz="400" spc="-10" dirty="0">
                <a:latin typeface="Helvetica"/>
                <a:cs typeface="Helvetic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92000" y="1836000"/>
              <a:ext cx="4617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pc="-10" dirty="0" err="1">
                  <a:latin typeface="Helvetica"/>
                  <a:cs typeface="Helvetica"/>
                </a:rPr>
                <a:t>U</a:t>
              </a:r>
              <a:r>
                <a:rPr lang="en-US" dirty="0" err="1">
                  <a:latin typeface="Helvetica"/>
                  <a:cs typeface="Helvetica"/>
                </a:rPr>
                <a:t>s</a:t>
              </a:r>
              <a:r>
                <a:rPr lang="en-US" spc="-5" dirty="0" err="1">
                  <a:latin typeface="Helvetica"/>
                  <a:cs typeface="Helvetica"/>
                </a:rPr>
                <a:t>an</a:t>
              </a:r>
              <a:r>
                <a:rPr lang="en-US" dirty="0" err="1">
                  <a:latin typeface="Helvetica"/>
                  <a:cs typeface="Helvetica"/>
                </a:rPr>
                <a:t>o</a:t>
              </a:r>
              <a:r>
                <a:rPr lang="en-US" dirty="0">
                  <a:latin typeface="Helvetica"/>
                  <a:cs typeface="Helvetica"/>
                </a:rPr>
                <a:t> </a:t>
              </a:r>
              <a:r>
                <a:rPr lang="en-US" spc="-5" dirty="0" err="1">
                  <a:latin typeface="Helvetica"/>
                  <a:cs typeface="Helvetica"/>
                </a:rPr>
                <a:t>p</a:t>
              </a:r>
              <a:r>
                <a:rPr lang="en-US" spc="-10" dirty="0" err="1">
                  <a:latin typeface="Helvetica"/>
                  <a:cs typeface="Helvetica"/>
                </a:rPr>
                <a:t>i</a:t>
              </a:r>
              <a:r>
                <a:rPr lang="en-US" dirty="0" err="1">
                  <a:latin typeface="Helvetica"/>
                  <a:cs typeface="Helvetica"/>
                </a:rPr>
                <a:t>cc</a:t>
              </a:r>
              <a:r>
                <a:rPr lang="en-US" spc="-5" dirty="0" err="1">
                  <a:latin typeface="Helvetica"/>
                  <a:cs typeface="Helvetica"/>
                </a:rPr>
                <a:t>o</a:t>
              </a:r>
              <a:r>
                <a:rPr lang="en-US" spc="-10" dirty="0" err="1">
                  <a:latin typeface="Helvetica"/>
                  <a:cs typeface="Helvetica"/>
                </a:rPr>
                <a:t>l</a:t>
              </a:r>
              <a:r>
                <a:rPr lang="en-US" dirty="0" err="1">
                  <a:latin typeface="Helvetica"/>
                  <a:cs typeface="Helvetica"/>
                </a:rPr>
                <a:t>i</a:t>
              </a:r>
              <a:r>
                <a:rPr lang="en-US" spc="-5" dirty="0">
                  <a:latin typeface="Helvetica"/>
                  <a:cs typeface="Helvetica"/>
                </a:rPr>
                <a:t> </a:t>
              </a:r>
              <a:r>
                <a:rPr lang="en-US" dirty="0" err="1">
                  <a:latin typeface="Helvetica"/>
                  <a:cs typeface="Helvetica"/>
                </a:rPr>
                <a:t>f</a:t>
              </a:r>
              <a:r>
                <a:rPr lang="en-US" spc="-5" dirty="0" err="1">
                  <a:latin typeface="Helvetica"/>
                  <a:cs typeface="Helvetica"/>
                </a:rPr>
                <a:t>a</a:t>
              </a:r>
              <a:r>
                <a:rPr lang="en-US" dirty="0" err="1">
                  <a:latin typeface="Helvetica"/>
                  <a:cs typeface="Helvetica"/>
                </a:rPr>
                <a:t>sci</a:t>
              </a:r>
              <a:r>
                <a:rPr lang="en-US" spc="-5" dirty="0">
                  <a:latin typeface="Helvetica"/>
                  <a:cs typeface="Helvetica"/>
                </a:rPr>
                <a:t> d</a:t>
              </a:r>
              <a:r>
                <a:rPr lang="en-US" dirty="0">
                  <a:latin typeface="Helvetica"/>
                  <a:cs typeface="Helvetica"/>
                </a:rPr>
                <a:t>i</a:t>
              </a:r>
              <a:r>
                <a:rPr lang="en-US" spc="-5" dirty="0">
                  <a:latin typeface="Helvetica"/>
                  <a:cs typeface="Helvetica"/>
                </a:rPr>
                <a:t> </a:t>
              </a:r>
              <a:r>
                <a:rPr lang="en-US" b="1" spc="-5" dirty="0" err="1">
                  <a:solidFill>
                    <a:srgbClr val="011893"/>
                  </a:solidFill>
                  <a:latin typeface="Helvetica"/>
                  <a:cs typeface="Helvetica"/>
                </a:rPr>
                <a:t>e</a:t>
              </a:r>
              <a:r>
                <a:rPr lang="en-US" b="1" spc="-10" dirty="0" err="1">
                  <a:solidFill>
                    <a:srgbClr val="011893"/>
                  </a:solidFill>
                  <a:latin typeface="Helvetica"/>
                  <a:cs typeface="Helvetica"/>
                </a:rPr>
                <a:t>l</a:t>
              </a:r>
              <a:r>
                <a:rPr lang="en-US" b="1" spc="-5" dirty="0" err="1">
                  <a:solidFill>
                    <a:srgbClr val="011893"/>
                  </a:solidFill>
                  <a:latin typeface="Helvetica"/>
                  <a:cs typeface="Helvetica"/>
                </a:rPr>
                <a:t>e</a:t>
              </a:r>
              <a:r>
                <a:rPr lang="en-US" b="1" dirty="0" err="1">
                  <a:solidFill>
                    <a:srgbClr val="011893"/>
                  </a:solidFill>
                  <a:latin typeface="Helvetica"/>
                  <a:cs typeface="Helvetica"/>
                </a:rPr>
                <a:t>ttr</a:t>
              </a:r>
              <a:r>
                <a:rPr lang="en-US" b="1" spc="-5" dirty="0" err="1">
                  <a:solidFill>
                    <a:srgbClr val="011893"/>
                  </a:solidFill>
                  <a:latin typeface="Helvetica"/>
                  <a:cs typeface="Helvetica"/>
                </a:rPr>
                <a:t>on</a:t>
              </a:r>
              <a:r>
                <a:rPr lang="en-US" b="1" dirty="0" err="1">
                  <a:solidFill>
                    <a:srgbClr val="011893"/>
                  </a:solidFill>
                  <a:latin typeface="Helvetica"/>
                  <a:cs typeface="Helvetica"/>
                </a:rPr>
                <a:t>i</a:t>
              </a:r>
              <a:r>
                <a:rPr lang="en-US" spc="-5" dirty="0">
                  <a:latin typeface="Helvetica"/>
                  <a:cs typeface="Helvetica"/>
                </a:rPr>
                <a:t> </a:t>
              </a:r>
              <a:r>
                <a:rPr lang="en-US" dirty="0">
                  <a:latin typeface="Helvetica"/>
                  <a:cs typeface="Helvetica"/>
                </a:rPr>
                <a:t>c</a:t>
              </a:r>
              <a:r>
                <a:rPr lang="en-US" spc="-5" dirty="0">
                  <a:latin typeface="Helvetica"/>
                  <a:cs typeface="Helvetica"/>
                </a:rPr>
                <a:t>o</a:t>
              </a:r>
              <a:r>
                <a:rPr lang="en-US" dirty="0">
                  <a:latin typeface="Helvetica"/>
                  <a:cs typeface="Helvetica"/>
                </a:rPr>
                <a:t>me </a:t>
              </a:r>
              <a:r>
                <a:rPr lang="en-US" dirty="0" err="1">
                  <a:latin typeface="Helvetica"/>
                  <a:cs typeface="Helvetica"/>
                </a:rPr>
                <a:t>s</a:t>
              </a:r>
              <a:r>
                <a:rPr lang="en-US" spc="-5" dirty="0" err="1">
                  <a:latin typeface="Helvetica"/>
                  <a:cs typeface="Helvetica"/>
                </a:rPr>
                <a:t>ond</a:t>
              </a:r>
              <a:r>
                <a:rPr lang="en-US" dirty="0" err="1">
                  <a:latin typeface="Helvetica"/>
                  <a:cs typeface="Helvetica"/>
                </a:rPr>
                <a:t>a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8000" y="5112000"/>
            <a:ext cx="3848100" cy="1447800"/>
            <a:chOff x="5181600" y="1443038"/>
            <a:chExt cx="3848100" cy="1447800"/>
          </a:xfrm>
        </p:grpSpPr>
        <p:sp>
          <p:nvSpPr>
            <p:cNvPr id="38" name="TextBox 37"/>
            <p:cNvSpPr txBox="1"/>
            <p:nvPr/>
          </p:nvSpPr>
          <p:spPr>
            <a:xfrm>
              <a:off x="6477000" y="1443038"/>
              <a:ext cx="2552700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2400" dirty="0">
                  <a:solidFill>
                    <a:srgbClr val="0432FF"/>
                  </a:solidFill>
                  <a:latin typeface="+mn-lt"/>
                  <a:ea typeface="ＭＳ Ｐゴシック" charset="0"/>
                  <a:cs typeface="ＭＳ Ｐゴシック" charset="0"/>
                </a:rPr>
                <a:t> = </a:t>
              </a:r>
              <a:r>
                <a:rPr lang="en-GB" sz="2400" dirty="0" err="1">
                  <a:solidFill>
                    <a:srgbClr val="0432FF"/>
                  </a:solidFill>
                  <a:latin typeface="+mn-lt"/>
                  <a:ea typeface="ＭＳ Ｐゴシック" charset="0"/>
                  <a:cs typeface="ＭＳ Ｐゴシック" charset="0"/>
                </a:rPr>
                <a:t>potere</a:t>
              </a:r>
              <a:r>
                <a:rPr lang="en-GB" sz="2400" dirty="0">
                  <a:solidFill>
                    <a:srgbClr val="0432FF"/>
                  </a:solidFill>
                  <a:latin typeface="+mn-lt"/>
                  <a:ea typeface="ＭＳ Ｐゴシック" charset="0"/>
                  <a:cs typeface="ＭＳ Ｐゴシック" charset="0"/>
                </a:rPr>
                <a:t> </a:t>
              </a:r>
              <a:r>
                <a:rPr lang="en-GB" sz="2400" dirty="0" err="1">
                  <a:solidFill>
                    <a:srgbClr val="0432FF"/>
                  </a:solidFill>
                  <a:latin typeface="+mn-lt"/>
                  <a:ea typeface="ＭＳ Ｐゴシック" charset="0"/>
                  <a:cs typeface="ＭＳ Ｐゴシック" charset="0"/>
                </a:rPr>
                <a:t>risolutivo</a:t>
              </a:r>
              <a:endParaRPr lang="en-GB" sz="2400" dirty="0">
                <a:solidFill>
                  <a:srgbClr val="0432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9" name="Group 5"/>
            <p:cNvGrpSpPr>
              <a:grpSpLocks/>
            </p:cNvGrpSpPr>
            <p:nvPr/>
          </p:nvGrpSpPr>
          <p:grpSpPr bwMode="auto">
            <a:xfrm>
              <a:off x="5181600" y="1484313"/>
              <a:ext cx="2635250" cy="1406525"/>
              <a:chOff x="3764" y="1841"/>
              <a:chExt cx="1798" cy="886"/>
            </a:xfrm>
          </p:grpSpPr>
          <p:pic>
            <p:nvPicPr>
              <p:cNvPr id="40" name="Picture 6" descr="C:\public\immagini\wavelength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82" b="21819"/>
              <a:stretch>
                <a:fillRect/>
              </a:stretch>
            </p:blipFill>
            <p:spPr bwMode="auto">
              <a:xfrm>
                <a:off x="3764" y="2106"/>
                <a:ext cx="1798" cy="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7"/>
              <p:cNvSpPr>
                <a:spLocks noChangeArrowheads="1"/>
              </p:cNvSpPr>
              <p:nvPr/>
            </p:nvSpPr>
            <p:spPr bwMode="auto">
              <a:xfrm>
                <a:off x="4536" y="2092"/>
                <a:ext cx="318" cy="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charset="0"/>
                </a:endParaRPr>
              </a:p>
            </p:txBody>
          </p:sp>
          <p:sp>
            <p:nvSpPr>
              <p:cNvPr id="42" name="Text Box 20"/>
              <p:cNvSpPr txBox="1">
                <a:spLocks noChangeArrowheads="1"/>
              </p:cNvSpPr>
              <p:nvPr/>
            </p:nvSpPr>
            <p:spPr bwMode="auto">
              <a:xfrm>
                <a:off x="3919" y="1841"/>
                <a:ext cx="12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it-IT" altLang="en-US" sz="2400" b="1">
                    <a:solidFill>
                      <a:srgbClr val="3333FF"/>
                    </a:solidFill>
                    <a:latin typeface="Symbol" charset="2"/>
                  </a:rPr>
                  <a:t>l </a:t>
                </a:r>
                <a:endParaRPr lang="it-IT" altLang="en-US" sz="2400" b="1">
                  <a:solidFill>
                    <a:srgbClr val="3366CC"/>
                  </a:solidFill>
                  <a:latin typeface="Comic Sans MS" charset="0"/>
                  <a:sym typeface="Symbol" charset="2"/>
                </a:endParaRPr>
              </a:p>
            </p:txBody>
          </p:sp>
        </p:grpSp>
      </p:grpSp>
      <p:grpSp>
        <p:nvGrpSpPr>
          <p:cNvPr id="43" name="Group 16"/>
          <p:cNvGrpSpPr>
            <a:grpSpLocks noChangeAspect="1"/>
          </p:cNvGrpSpPr>
          <p:nvPr/>
        </p:nvGrpSpPr>
        <p:grpSpPr bwMode="auto">
          <a:xfrm>
            <a:off x="4320000" y="4801892"/>
            <a:ext cx="4574118" cy="720000"/>
            <a:chOff x="76201" y="4343400"/>
            <a:chExt cx="5486400" cy="863600"/>
          </a:xfrm>
        </p:grpSpPr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3125788" y="4538662"/>
              <a:ext cx="2195512" cy="212725"/>
            </a:xfrm>
            <a:custGeom>
              <a:avLst/>
              <a:gdLst>
                <a:gd name="T0" fmla="*/ 0 w 1536"/>
                <a:gd name="T1" fmla="*/ 2147483646 h 264"/>
                <a:gd name="T2" fmla="*/ 2147483646 w 1536"/>
                <a:gd name="T3" fmla="*/ 0 h 264"/>
                <a:gd name="T4" fmla="*/ 2147483646 w 1536"/>
                <a:gd name="T5" fmla="*/ 2147483646 h 264"/>
                <a:gd name="T6" fmla="*/ 2147483646 w 1536"/>
                <a:gd name="T7" fmla="*/ 0 h 264"/>
                <a:gd name="T8" fmla="*/ 2147483646 w 1536"/>
                <a:gd name="T9" fmla="*/ 2147483646 h 264"/>
                <a:gd name="T10" fmla="*/ 2147483646 w 1536"/>
                <a:gd name="T11" fmla="*/ 0 h 264"/>
                <a:gd name="T12" fmla="*/ 2147483646 w 1536"/>
                <a:gd name="T13" fmla="*/ 2147483646 h 264"/>
                <a:gd name="T14" fmla="*/ 2147483646 w 1536"/>
                <a:gd name="T15" fmla="*/ 0 h 264"/>
                <a:gd name="T16" fmla="*/ 2147483646 w 1536"/>
                <a:gd name="T17" fmla="*/ 2147483646 h 264"/>
                <a:gd name="T18" fmla="*/ 2147483646 w 1536"/>
                <a:gd name="T19" fmla="*/ 0 h 264"/>
                <a:gd name="T20" fmla="*/ 2147483646 w 1536"/>
                <a:gd name="T21" fmla="*/ 2147483646 h 264"/>
                <a:gd name="T22" fmla="*/ 2147483646 w 1536"/>
                <a:gd name="T23" fmla="*/ 0 h 264"/>
                <a:gd name="T24" fmla="*/ 2147483646 w 1536"/>
                <a:gd name="T25" fmla="*/ 2147483646 h 264"/>
                <a:gd name="T26" fmla="*/ 2147483646 w 1536"/>
                <a:gd name="T27" fmla="*/ 2147483646 h 2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36"/>
                <a:gd name="T43" fmla="*/ 0 h 264"/>
                <a:gd name="T44" fmla="*/ 1536 w 1536"/>
                <a:gd name="T45" fmla="*/ 264 h 2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36" h="264">
                  <a:moveTo>
                    <a:pt x="0" y="240"/>
                  </a:moveTo>
                  <a:cubicBezTo>
                    <a:pt x="52" y="120"/>
                    <a:pt x="104" y="0"/>
                    <a:pt x="144" y="0"/>
                  </a:cubicBezTo>
                  <a:cubicBezTo>
                    <a:pt x="184" y="0"/>
                    <a:pt x="200" y="240"/>
                    <a:pt x="240" y="240"/>
                  </a:cubicBezTo>
                  <a:cubicBezTo>
                    <a:pt x="280" y="240"/>
                    <a:pt x="344" y="0"/>
                    <a:pt x="384" y="0"/>
                  </a:cubicBezTo>
                  <a:cubicBezTo>
                    <a:pt x="424" y="0"/>
                    <a:pt x="440" y="240"/>
                    <a:pt x="480" y="240"/>
                  </a:cubicBezTo>
                  <a:cubicBezTo>
                    <a:pt x="520" y="240"/>
                    <a:pt x="584" y="0"/>
                    <a:pt x="624" y="0"/>
                  </a:cubicBezTo>
                  <a:cubicBezTo>
                    <a:pt x="664" y="0"/>
                    <a:pt x="680" y="240"/>
                    <a:pt x="720" y="240"/>
                  </a:cubicBezTo>
                  <a:cubicBezTo>
                    <a:pt x="760" y="240"/>
                    <a:pt x="824" y="0"/>
                    <a:pt x="864" y="0"/>
                  </a:cubicBezTo>
                  <a:cubicBezTo>
                    <a:pt x="904" y="0"/>
                    <a:pt x="920" y="240"/>
                    <a:pt x="960" y="240"/>
                  </a:cubicBezTo>
                  <a:cubicBezTo>
                    <a:pt x="1000" y="240"/>
                    <a:pt x="1064" y="0"/>
                    <a:pt x="1104" y="0"/>
                  </a:cubicBezTo>
                  <a:cubicBezTo>
                    <a:pt x="1144" y="0"/>
                    <a:pt x="1160" y="240"/>
                    <a:pt x="1200" y="240"/>
                  </a:cubicBezTo>
                  <a:cubicBezTo>
                    <a:pt x="1240" y="240"/>
                    <a:pt x="1304" y="0"/>
                    <a:pt x="1344" y="0"/>
                  </a:cubicBezTo>
                  <a:cubicBezTo>
                    <a:pt x="1384" y="0"/>
                    <a:pt x="1408" y="216"/>
                    <a:pt x="1440" y="240"/>
                  </a:cubicBezTo>
                  <a:cubicBezTo>
                    <a:pt x="1472" y="264"/>
                    <a:pt x="1504" y="204"/>
                    <a:pt x="1536" y="144"/>
                  </a:cubicBezTo>
                </a:path>
              </a:pathLst>
            </a:custGeom>
            <a:noFill/>
            <a:ln w="28575">
              <a:solidFill>
                <a:srgbClr val="000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1274763" y="4538662"/>
              <a:ext cx="206375" cy="212725"/>
            </a:xfrm>
            <a:prstGeom prst="ellipse">
              <a:avLst/>
            </a:prstGeom>
            <a:solidFill>
              <a:srgbClr val="000080"/>
            </a:solidFill>
            <a:ln w="12700">
              <a:solidFill>
                <a:srgbClr val="0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46" name="Line 8"/>
            <p:cNvSpPr>
              <a:spLocks noChangeShapeType="1"/>
            </p:cNvSpPr>
            <p:nvPr/>
          </p:nvSpPr>
          <p:spPr bwMode="auto">
            <a:xfrm>
              <a:off x="1892300" y="4608512"/>
              <a:ext cx="8223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Text Box 9"/>
            <p:cNvSpPr txBox="1">
              <a:spLocks noChangeArrowheads="1"/>
            </p:cNvSpPr>
            <p:nvPr/>
          </p:nvSpPr>
          <p:spPr bwMode="auto">
            <a:xfrm>
              <a:off x="795338" y="4711700"/>
              <a:ext cx="1073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" charset="0"/>
                </a:rPr>
                <a:t>elettrone</a:t>
              </a:r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3522663" y="4752975"/>
              <a:ext cx="322262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835025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835025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835025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835025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>
                  <a:solidFill>
                    <a:srgbClr val="000080"/>
                  </a:solidFill>
                  <a:latin typeface="Symbol" charset="2"/>
                  <a:sym typeface="Symbol" charset="2"/>
                </a:rPr>
                <a:t></a:t>
              </a:r>
              <a:endParaRPr lang="en-US" altLang="en-US" sz="2200">
                <a:solidFill>
                  <a:srgbClr val="000080"/>
                </a:solidFill>
                <a:latin typeface="Symbol" charset="2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3748088" y="4740275"/>
              <a:ext cx="8223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80"/>
                  </a:solidFill>
                  <a:latin typeface="Times" charset="0"/>
                </a:rPr>
                <a:t>= h</a:t>
              </a:r>
              <a:r>
                <a:rPr lang="en-US" altLang="en-US" sz="2400" i="1">
                  <a:solidFill>
                    <a:srgbClr val="000080"/>
                  </a:solidFill>
                  <a:latin typeface="Times" charset="0"/>
                </a:rPr>
                <a:t>/</a:t>
              </a:r>
              <a:r>
                <a:rPr lang="en-US" altLang="en-US" sz="2400">
                  <a:solidFill>
                    <a:srgbClr val="000080"/>
                  </a:solidFill>
                  <a:latin typeface="Times" charset="0"/>
                </a:rPr>
                <a:t>p</a:t>
              </a:r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auto">
            <a:xfrm>
              <a:off x="76201" y="4343400"/>
              <a:ext cx="5486400" cy="863600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4248000" y="5544000"/>
            <a:ext cx="46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Tanto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lunghezza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d’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onda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piccola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ovvero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tanto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l’energia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è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grande</a:t>
            </a:r>
            <a:r>
              <a:rPr lang="en-US" altLang="ja-JP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tanto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piccole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sono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le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dimensioni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che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possiamo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esplorare</a:t>
            </a:r>
            <a:endParaRPr lang="en-US" altLang="en-US" sz="20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95627" y="177926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7" name="TextBox 6"/>
          <p:cNvSpPr txBox="1"/>
          <p:nvPr/>
        </p:nvSpPr>
        <p:spPr>
          <a:xfrm>
            <a:off x="378001" y="1883250"/>
            <a:ext cx="4572000" cy="3170099"/>
          </a:xfrm>
          <a:prstGeom prst="rect">
            <a:avLst/>
          </a:prstGeom>
          <a:noFill/>
        </p:spPr>
        <p:txBody>
          <a:bodyPr wrap="square" lIns="67500" rtlCol="0">
            <a:spAutoFit/>
          </a:bodyPr>
          <a:lstStyle/>
          <a:p>
            <a:pPr algn="just"/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L’esperimento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di Rutherford </a:t>
            </a:r>
            <a:r>
              <a:rPr lang="is-IS" dirty="0">
                <a:latin typeface="Avenir Book" charset="0"/>
                <a:ea typeface="Avenir Book" charset="0"/>
                <a:cs typeface="Avenir Book" charset="0"/>
              </a:rPr>
              <a:t>per studiare la struttura dell’atomo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fu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condotto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con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l’aiuto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GB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H. Geiger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e E.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Mardsen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utilizzando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come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rivelatore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l’</a:t>
            </a:r>
            <a:r>
              <a:rPr lang="en-GB" sz="2000" b="1" dirty="0" err="1">
                <a:latin typeface="Avenir Book" charset="0"/>
                <a:ea typeface="Avenir Book" charset="0"/>
                <a:cs typeface="Avenir Book" charset="0"/>
              </a:rPr>
              <a:t>occhio</a:t>
            </a:r>
            <a:r>
              <a:rPr lang="en-GB" sz="20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b="1" dirty="0" err="1">
                <a:latin typeface="Avenir Book" charset="0"/>
                <a:ea typeface="Avenir Book" charset="0"/>
                <a:cs typeface="Avenir Book" charset="0"/>
              </a:rPr>
              <a:t>umano</a:t>
            </a:r>
            <a:endParaRPr lang="en-GB" sz="2000" b="1" dirty="0"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endParaRPr lang="en-GB" dirty="0"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endParaRPr lang="en-GB" dirty="0"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endParaRPr lang="en-GB" dirty="0">
              <a:latin typeface="Avenir Book" charset="0"/>
              <a:ea typeface="Avenir Book" charset="0"/>
              <a:cs typeface="Avenir Book" charset="0"/>
            </a:endParaRPr>
          </a:p>
          <a:p>
            <a:pPr algn="just"/>
            <a:r>
              <a:rPr lang="is-IS" b="1" dirty="0">
                <a:latin typeface="Avenir Book" charset="0"/>
                <a:ea typeface="Avenir Book" charset="0"/>
                <a:cs typeface="Avenir Book" charset="0"/>
              </a:rPr>
              <a:t>... stando seduti al</a:t>
            </a:r>
            <a:r>
              <a:rPr lang="en-GB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b="1" dirty="0" err="1">
                <a:latin typeface="Avenir Book" charset="0"/>
                <a:ea typeface="Avenir Book" charset="0"/>
                <a:cs typeface="Avenir Book" charset="0"/>
              </a:rPr>
              <a:t>buio</a:t>
            </a:r>
            <a:r>
              <a:rPr lang="en-GB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b="1" dirty="0" err="1">
                <a:latin typeface="Avenir Book" charset="0"/>
                <a:ea typeface="Avenir Book" charset="0"/>
                <a:cs typeface="Avenir Book" charset="0"/>
              </a:rPr>
              <a:t>finch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é</a:t>
            </a:r>
            <a:r>
              <a:rPr lang="en-GB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i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loro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occhi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diventassero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sensibili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sufficienza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, in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seguito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avrebbero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contato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i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lampi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luce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emessi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dallo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schermo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solfuro</a:t>
            </a:r>
            <a:r>
              <a:rPr lang="fr-FR" b="1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fr-FR" b="1" dirty="0" err="1">
                <a:latin typeface="Avenir Book" charset="0"/>
                <a:ea typeface="Avenir Book" charset="0"/>
                <a:cs typeface="Avenir Book" charset="0"/>
              </a:rPr>
              <a:t>zinco</a:t>
            </a:r>
            <a:endParaRPr lang="en-GB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00000" y="2376000"/>
            <a:ext cx="4233858" cy="3510000"/>
            <a:chOff x="4779000" y="1883250"/>
            <a:chExt cx="4233858" cy="3510000"/>
          </a:xfrm>
        </p:grpSpPr>
        <p:pic>
          <p:nvPicPr>
            <p:cNvPr id="1025" name="Picture 1" descr="http://www.chemteam.info/Chem-History/GeigerMarsden-1913/GeigerMarsden-1913-2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001" y="1883250"/>
              <a:ext cx="3342857" cy="35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9000" y="2369250"/>
              <a:ext cx="942300" cy="810886"/>
            </a:xfrm>
            <a:prstGeom prst="rect">
              <a:avLst/>
            </a:prstGeom>
          </p:spPr>
        </p:pic>
      </p:grpSp>
      <p:pic>
        <p:nvPicPr>
          <p:cNvPr id="30724" name="Picture 4" descr="utherford Scattering Experiment Framed Print by Jose Antonio Pe�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3068" r="19372" b="23697"/>
          <a:stretch/>
        </p:blipFill>
        <p:spPr bwMode="auto">
          <a:xfrm>
            <a:off x="6084000" y="0"/>
            <a:ext cx="3060000" cy="17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6"/>
          <p:cNvSpPr txBox="1">
            <a:spLocks/>
          </p:cNvSpPr>
          <p:nvPr/>
        </p:nvSpPr>
        <p:spPr>
          <a:xfrm>
            <a:off x="0" y="540000"/>
            <a:ext cx="6480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L’occhio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umano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mediaarchive.cern.ch/MediaArchive/Photo/Public/1971/7112223/7112223/7112223-A5-at-72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605338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CasellaDiTesto 3"/>
          <p:cNvSpPr txBox="1">
            <a:spLocks noChangeArrowheads="1"/>
          </p:cNvSpPr>
          <p:nvPr/>
        </p:nvSpPr>
        <p:spPr bwMode="auto">
          <a:xfrm>
            <a:off x="0" y="5638800"/>
            <a:ext cx="460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>
                <a:latin typeface="Avenir Book" charset="0"/>
                <a:ea typeface="Avenir Book" charset="0"/>
                <a:cs typeface="Avenir Book" charset="0"/>
              </a:rPr>
              <a:t>CERN – BEBC (1970)</a:t>
            </a:r>
          </a:p>
        </p:txBody>
      </p:sp>
      <p:sp>
        <p:nvSpPr>
          <p:cNvPr id="91141" name="CasellaDiTesto 6"/>
          <p:cNvSpPr txBox="1">
            <a:spLocks noChangeArrowheads="1"/>
          </p:cNvSpPr>
          <p:nvPr/>
        </p:nvSpPr>
        <p:spPr bwMode="auto">
          <a:xfrm>
            <a:off x="0" y="6102000"/>
            <a:ext cx="460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latin typeface="Avenir Book" charset="0"/>
                <a:ea typeface="Avenir Book" charset="0"/>
                <a:cs typeface="Avenir Book" charset="0"/>
              </a:rPr>
              <a:t>Immersa in un campo magnetico</a:t>
            </a:r>
          </a:p>
        </p:txBody>
      </p:sp>
      <p:pic>
        <p:nvPicPr>
          <p:cNvPr id="911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752600"/>
            <a:ext cx="36195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7"/>
          <p:cNvCxnSpPr>
            <a:cxnSpLocks noChangeShapeType="1"/>
          </p:cNvCxnSpPr>
          <p:nvPr/>
        </p:nvCxnSpPr>
        <p:spPr bwMode="auto">
          <a:xfrm rot="5400000" flipH="1" flipV="1">
            <a:off x="6468937" y="6289801"/>
            <a:ext cx="540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4" name="CasellaDiTesto 8"/>
          <p:cNvSpPr txBox="1">
            <a:spLocks noChangeArrowheads="1"/>
          </p:cNvSpPr>
          <p:nvPr/>
        </p:nvSpPr>
        <p:spPr bwMode="auto">
          <a:xfrm>
            <a:off x="5692826" y="6305232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latin typeface="Avenir Book" charset="0"/>
                <a:ea typeface="Avenir Book" charset="0"/>
                <a:cs typeface="Avenir Book" charset="0"/>
              </a:rPr>
              <a:t>      urto</a:t>
            </a:r>
          </a:p>
        </p:txBody>
      </p:sp>
      <p:cxnSp>
        <p:nvCxnSpPr>
          <p:cNvPr id="12" name="Connettore 2 4"/>
          <p:cNvCxnSpPr>
            <a:cxnSpLocks noChangeShapeType="1"/>
          </p:cNvCxnSpPr>
          <p:nvPr/>
        </p:nvCxnSpPr>
        <p:spPr bwMode="auto">
          <a:xfrm rot="5400000" flipH="1" flipV="1">
            <a:off x="7776000" y="5256000"/>
            <a:ext cx="18000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7884000" y="0"/>
            <a:ext cx="1260000" cy="1310549"/>
            <a:chOff x="10932000" y="0"/>
            <a:chExt cx="1260000" cy="1310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52108" y="0"/>
              <a:ext cx="1239892" cy="12600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932000" y="1188000"/>
              <a:ext cx="432000" cy="122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object 6"/>
          <p:cNvSpPr txBox="1">
            <a:spLocks/>
          </p:cNvSpPr>
          <p:nvPr/>
        </p:nvSpPr>
        <p:spPr>
          <a:xfrm>
            <a:off x="0" y="180000"/>
            <a:ext cx="7920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La camera 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bolle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(1950–80)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91140" name="CasellaDiTesto 5"/>
          <p:cNvSpPr txBox="1">
            <a:spLocks noChangeArrowheads="1"/>
          </p:cNvSpPr>
          <p:nvPr/>
        </p:nvSpPr>
        <p:spPr bwMode="auto">
          <a:xfrm>
            <a:off x="4680000" y="1188000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latin typeface="Avenir Book" charset="0"/>
                <a:ea typeface="Avenir Book" charset="0"/>
                <a:cs typeface="Avenir Book" charset="0"/>
              </a:rPr>
              <a:t>Al passaggio delle particelle si faceva una foto per capire quanto era accaduto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403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58125" y="0"/>
            <a:ext cx="1247775" cy="124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39992" y="1239837"/>
            <a:ext cx="1677035" cy="228600"/>
          </a:xfrm>
          <a:custGeom>
            <a:avLst/>
            <a:gdLst/>
            <a:ahLst/>
            <a:cxnLst/>
            <a:rect l="l" t="t" r="r" b="b"/>
            <a:pathLst>
              <a:path w="1677034" h="228600">
                <a:moveTo>
                  <a:pt x="0" y="0"/>
                </a:moveTo>
                <a:lnTo>
                  <a:pt x="1677021" y="0"/>
                </a:lnTo>
                <a:lnTo>
                  <a:pt x="1677021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67183" y="0"/>
            <a:ext cx="2170430" cy="268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145">
              <a:lnSpc>
                <a:spcPct val="100000"/>
              </a:lnSpc>
            </a:pPr>
            <a:r>
              <a:rPr sz="1000" b="1" dirty="0">
                <a:latin typeface="Helvetica"/>
                <a:cs typeface="Helvetica"/>
              </a:rPr>
              <a:t>H</a:t>
            </a:r>
            <a:r>
              <a:rPr sz="1000" b="1" spc="5" dirty="0">
                <a:latin typeface="Helvetica"/>
                <a:cs typeface="Helvetica"/>
              </a:rPr>
              <a:t>a</a:t>
            </a:r>
            <a:r>
              <a:rPr sz="1000" b="1" spc="-10" dirty="0">
                <a:latin typeface="Helvetica"/>
                <a:cs typeface="Helvetica"/>
              </a:rPr>
              <a:t>nd</a:t>
            </a:r>
            <a:r>
              <a:rPr sz="1000" b="1" dirty="0">
                <a:latin typeface="Helvetica"/>
                <a:cs typeface="Helvetica"/>
              </a:rPr>
              <a:t>s</a:t>
            </a:r>
            <a:r>
              <a:rPr sz="1000" b="1" spc="-10" dirty="0">
                <a:latin typeface="Helvetica"/>
                <a:cs typeface="Helvetica"/>
              </a:rPr>
              <a:t> on</a:t>
            </a:r>
            <a:r>
              <a:rPr sz="1000" b="1" spc="-5" dirty="0">
                <a:latin typeface="Helvetica"/>
                <a:cs typeface="Helvetica"/>
              </a:rPr>
              <a:t>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a</a:t>
            </a:r>
            <a:r>
              <a:rPr sz="1000" b="1" spc="-5" dirty="0">
                <a:latin typeface="Helvetica"/>
                <a:cs typeface="Helvetica"/>
              </a:rPr>
              <a:t>r</a:t>
            </a:r>
            <a:r>
              <a:rPr sz="1000" b="1" spc="5" dirty="0">
                <a:latin typeface="Helvetica"/>
                <a:cs typeface="Helvetica"/>
              </a:rPr>
              <a:t>t</a:t>
            </a:r>
            <a:r>
              <a:rPr sz="1000" b="1" spc="-10" dirty="0">
                <a:latin typeface="Helvetica"/>
                <a:cs typeface="Helvetica"/>
              </a:rPr>
              <a:t>i</a:t>
            </a:r>
            <a:r>
              <a:rPr sz="1000" b="1" spc="5" dirty="0">
                <a:latin typeface="Helvetica"/>
                <a:cs typeface="Helvetica"/>
              </a:rPr>
              <a:t>c</a:t>
            </a:r>
            <a:r>
              <a:rPr sz="1000" b="1" spc="-10" dirty="0">
                <a:latin typeface="Helvetica"/>
                <a:cs typeface="Helvetica"/>
              </a:rPr>
              <a:t>l</a:t>
            </a:r>
            <a:r>
              <a:rPr sz="1000" b="1" dirty="0">
                <a:latin typeface="Helvetica"/>
                <a:cs typeface="Helvetica"/>
              </a:rPr>
              <a:t>e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hysic</a:t>
            </a:r>
            <a:r>
              <a:rPr sz="1000" b="1" dirty="0">
                <a:latin typeface="Helvetica"/>
                <a:cs typeface="Helvetica"/>
              </a:rPr>
              <a:t>s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58125" y="0"/>
            <a:ext cx="1247775" cy="124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0000" y="1620000"/>
            <a:ext cx="4716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66190" algn="l"/>
              </a:tabLst>
            </a:pP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ll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va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una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pa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ce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ll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n un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m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po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m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agne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co</a:t>
            </a:r>
            <a:r>
              <a:rPr lang="en-US"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spc="-10" dirty="0">
                <a:latin typeface="Arial" charset="0"/>
                <a:ea typeface="Arial" charset="0"/>
                <a:cs typeface="Arial" charset="0"/>
              </a:rPr>
              <a:t>→</a:t>
            </a:r>
            <a:r>
              <a:rPr sz="2000" spc="-15" dirty="0">
                <a:latin typeface="Avenir Book" charset="0"/>
                <a:ea typeface="Avenir Book" charset="0"/>
                <a:cs typeface="Avenir Book" charset="0"/>
              </a:rPr>
              <a:t> F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o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za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Lo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en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z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0000" y="2448000"/>
            <a:ext cx="5940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9925">
              <a:lnSpc>
                <a:spcPct val="100000"/>
              </a:lnSpc>
            </a:pPr>
            <a:r>
              <a:rPr lang="en-US" sz="2000" spc="-25" dirty="0">
                <a:latin typeface="Avenir Book" charset="0"/>
                <a:ea typeface="Avenir Book" charset="0"/>
                <a:cs typeface="Avenir Book" charset="0"/>
              </a:rPr>
              <a:t>⇒</a:t>
            </a:r>
            <a:r>
              <a:rPr sz="2000" spc="-1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spc="5" dirty="0"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o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segue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un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co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di c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con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enza</a:t>
            </a:r>
          </a:p>
          <a:p>
            <a:pPr marL="152400">
              <a:lnSpc>
                <a:spcPct val="100000"/>
              </a:lnSpc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dal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agg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o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va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si può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spc="-5" dirty="0" err="1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spc="5" dirty="0" err="1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 err="1">
                <a:latin typeface="Avenir Book" charset="0"/>
                <a:ea typeface="Avenir Book" charset="0"/>
                <a:cs typeface="Avenir Book" charset="0"/>
              </a:rPr>
              <a:t>cava</a:t>
            </a:r>
            <a:r>
              <a:rPr sz="2000" spc="-5" dirty="0" err="1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en-US" sz="2000" spc="-10" dirty="0" err="1">
                <a:latin typeface="Avenir Book" charset="0"/>
                <a:ea typeface="Avenir Book" charset="0"/>
                <a:cs typeface="Avenir Book" charset="0"/>
              </a:rPr>
              <a:t>e</a:t>
            </a:r>
            <a:endParaRPr lang="en-US" sz="2000" spc="-1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000" y="3384000"/>
            <a:ext cx="3532504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0" algn="ctr">
              <a:lnSpc>
                <a:spcPct val="100000"/>
              </a:lnSpc>
            </a:pPr>
            <a:r>
              <a:rPr lang="en-US" sz="3200" spc="-25" dirty="0"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sz="3200" spc="-2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3200" spc="-20" dirty="0">
                <a:latin typeface="Avenir Book" charset="0"/>
                <a:ea typeface="Avenir Book" charset="0"/>
                <a:cs typeface="Avenir Book" charset="0"/>
              </a:rPr>
              <a:t>=</a:t>
            </a:r>
            <a:r>
              <a:rPr sz="32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3200" spc="-5" dirty="0">
                <a:latin typeface="Avenir Book" charset="0"/>
                <a:ea typeface="Avenir Book" charset="0"/>
                <a:cs typeface="Avenir Book" charset="0"/>
              </a:rPr>
              <a:t>m</a:t>
            </a:r>
            <a:r>
              <a:rPr sz="3200" dirty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sz="32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3200" spc="-20" dirty="0">
                <a:latin typeface="Avenir Book" charset="0"/>
                <a:ea typeface="Avenir Book" charset="0"/>
                <a:cs typeface="Avenir Book" charset="0"/>
              </a:rPr>
              <a:t>=</a:t>
            </a:r>
            <a:r>
              <a:rPr sz="32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3200" spc="-5" dirty="0">
                <a:latin typeface="Avenir Book" charset="0"/>
                <a:ea typeface="Avenir Book" charset="0"/>
                <a:cs typeface="Avenir Book" charset="0"/>
              </a:rPr>
              <a:t>q</a:t>
            </a:r>
            <a:r>
              <a:rPr sz="3200" spc="-25" dirty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sz="3200" dirty="0">
                <a:latin typeface="Avenir Book" charset="0"/>
                <a:ea typeface="Avenir Book" charset="0"/>
                <a:cs typeface="Avenir Book" charset="0"/>
              </a:rPr>
              <a:t>R</a:t>
            </a:r>
          </a:p>
          <a:p>
            <a:pPr marL="12700" marR="5080" algn="ctr">
              <a:lnSpc>
                <a:spcPct val="100000"/>
              </a:lnSpc>
              <a:spcBef>
                <a:spcPts val="2445"/>
              </a:spcBef>
            </a:pP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dal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spc="-20" dirty="0">
                <a:latin typeface="Avenir Book" charset="0"/>
                <a:ea typeface="Avenir Book" charset="0"/>
                <a:cs typeface="Avenir Book" charset="0"/>
              </a:rPr>
              <a:t>verso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va</a:t>
            </a:r>
            <a:r>
              <a:rPr sz="2000" spc="-20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u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è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anche poss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il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cap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2000" spc="-1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</a:t>
            </a:r>
            <a:r>
              <a:rPr sz="2000" spc="-5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sz="2000" spc="5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2000" dirty="0">
                <a:latin typeface="Avenir Book" charset="0"/>
                <a:ea typeface="Avenir Book" charset="0"/>
                <a:cs typeface="Avenir Book" charset="0"/>
              </a:rPr>
              <a:t>ca</a:t>
            </a:r>
          </a:p>
        </p:txBody>
      </p:sp>
      <p:sp>
        <p:nvSpPr>
          <p:cNvPr id="10" name="object 10"/>
          <p:cNvSpPr/>
          <p:nvPr/>
        </p:nvSpPr>
        <p:spPr>
          <a:xfrm>
            <a:off x="1844941" y="5088568"/>
            <a:ext cx="906780" cy="885190"/>
          </a:xfrm>
          <a:custGeom>
            <a:avLst/>
            <a:gdLst/>
            <a:ahLst/>
            <a:cxnLst/>
            <a:rect l="l" t="t" r="r" b="b"/>
            <a:pathLst>
              <a:path w="906780" h="885189">
                <a:moveTo>
                  <a:pt x="0" y="884913"/>
                </a:moveTo>
                <a:lnTo>
                  <a:pt x="1812" y="813605"/>
                </a:lnTo>
                <a:lnTo>
                  <a:pt x="9605" y="743779"/>
                </a:lnTo>
                <a:lnTo>
                  <a:pt x="23146" y="675662"/>
                </a:lnTo>
                <a:lnTo>
                  <a:pt x="42201" y="609483"/>
                </a:lnTo>
                <a:lnTo>
                  <a:pt x="66538" y="545470"/>
                </a:lnTo>
                <a:lnTo>
                  <a:pt x="95923" y="483850"/>
                </a:lnTo>
                <a:lnTo>
                  <a:pt x="130122" y="424850"/>
                </a:lnTo>
                <a:lnTo>
                  <a:pt x="168903" y="368700"/>
                </a:lnTo>
                <a:lnTo>
                  <a:pt x="212032" y="315625"/>
                </a:lnTo>
                <a:lnTo>
                  <a:pt x="259276" y="265856"/>
                </a:lnTo>
                <a:lnTo>
                  <a:pt x="310402" y="219618"/>
                </a:lnTo>
                <a:lnTo>
                  <a:pt x="365175" y="177139"/>
                </a:lnTo>
                <a:lnTo>
                  <a:pt x="423364" y="138649"/>
                </a:lnTo>
                <a:lnTo>
                  <a:pt x="484734" y="104374"/>
                </a:lnTo>
                <a:lnTo>
                  <a:pt x="549053" y="74542"/>
                </a:lnTo>
                <a:lnTo>
                  <a:pt x="616087" y="49380"/>
                </a:lnTo>
                <a:lnTo>
                  <a:pt x="685603" y="29118"/>
                </a:lnTo>
                <a:lnTo>
                  <a:pt x="757367" y="13982"/>
                </a:lnTo>
                <a:lnTo>
                  <a:pt x="831146" y="4200"/>
                </a:lnTo>
                <a:lnTo>
                  <a:pt x="906708" y="0"/>
                </a:lnTo>
              </a:path>
            </a:pathLst>
          </a:custGeom>
          <a:ln w="9524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67183" y="0"/>
            <a:ext cx="2169993" cy="2684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Group 19"/>
          <p:cNvGrpSpPr/>
          <p:nvPr/>
        </p:nvGrpSpPr>
        <p:grpSpPr>
          <a:xfrm>
            <a:off x="4500000" y="2880000"/>
            <a:ext cx="4326890" cy="3858482"/>
            <a:chOff x="4519017" y="2786241"/>
            <a:chExt cx="4326890" cy="3858482"/>
          </a:xfrm>
        </p:grpSpPr>
        <p:sp>
          <p:nvSpPr>
            <p:cNvPr id="16" name="object 16"/>
            <p:cNvSpPr/>
            <p:nvPr/>
          </p:nvSpPr>
          <p:spPr>
            <a:xfrm>
              <a:off x="5664784" y="3460165"/>
              <a:ext cx="2387394" cy="18638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4519017" y="5413617"/>
              <a:ext cx="4326890" cy="12311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100000"/>
                </a:lnSpc>
              </a:pPr>
              <a:r>
                <a:rPr sz="2000" b="1" spc="-5" dirty="0">
                  <a:latin typeface="BradleyHandITCTT-Bold"/>
                  <a:cs typeface="BradleyHandITCTT-Bold"/>
                </a:rPr>
                <a:t>l</a:t>
              </a:r>
              <a:r>
                <a:rPr sz="2000" b="1" dirty="0">
                  <a:latin typeface="BradleyHandITCTT-Bold"/>
                  <a:cs typeface="BradleyHandITCTT-Bold"/>
                </a:rPr>
                <a:t>e</a:t>
              </a:r>
              <a:r>
                <a:rPr sz="2000" b="1" spc="-5" dirty="0">
                  <a:latin typeface="BradleyHandITCTT-Bold"/>
                  <a:cs typeface="BradleyHandITCTT-Bold"/>
                </a:rPr>
                <a:t> t</a:t>
              </a:r>
              <a:r>
                <a:rPr sz="2000" b="1" spc="5" dirty="0">
                  <a:latin typeface="BradleyHandITCTT-Bold"/>
                  <a:cs typeface="BradleyHandITCTT-Bold"/>
                </a:rPr>
                <a:t>r</a:t>
              </a:r>
              <a:r>
                <a:rPr sz="2000" b="1" spc="-10" dirty="0">
                  <a:latin typeface="BradleyHandITCTT-Bold"/>
                  <a:cs typeface="BradleyHandITCTT-Bold"/>
                </a:rPr>
                <a:t>a</a:t>
              </a:r>
              <a:r>
                <a:rPr sz="2000" b="1" dirty="0">
                  <a:latin typeface="BradleyHandITCTT-Bold"/>
                  <a:cs typeface="BradleyHandITCTT-Bold"/>
                </a:rPr>
                <a:t>cce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di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un </a:t>
              </a:r>
              <a:r>
                <a:rPr sz="2000" b="1" spc="-5" dirty="0">
                  <a:latin typeface="BradleyHandITCTT-Bold"/>
                  <a:cs typeface="BradleyHandITCTT-Bold"/>
                </a:rPr>
                <a:t>elett</a:t>
              </a:r>
              <a:r>
                <a:rPr sz="2000" b="1" spc="5" dirty="0">
                  <a:latin typeface="BradleyHandITCTT-Bold"/>
                  <a:cs typeface="BradleyHandITCTT-Bold"/>
                </a:rPr>
                <a:t>r</a:t>
              </a:r>
              <a:r>
                <a:rPr sz="2000" b="1" spc="-5" dirty="0">
                  <a:latin typeface="BradleyHandITCTT-Bold"/>
                  <a:cs typeface="BradleyHandITCTT-Bold"/>
                </a:rPr>
                <a:t>on</a:t>
              </a:r>
              <a:r>
                <a:rPr sz="2000" b="1" dirty="0">
                  <a:latin typeface="BradleyHandITCTT-Bold"/>
                  <a:cs typeface="BradleyHandITCTT-Bold"/>
                </a:rPr>
                <a:t>e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(</a:t>
              </a:r>
              <a:r>
                <a:rPr sz="2000" b="1" spc="-5" dirty="0">
                  <a:latin typeface="BradleyHandITCTT-Bold"/>
                  <a:cs typeface="BradleyHandITCTT-Bold"/>
                </a:rPr>
                <a:t>e</a:t>
              </a:r>
              <a:r>
                <a:rPr sz="2000" b="1" spc="-5" baseline="30000" dirty="0">
                  <a:latin typeface="BradleyHandITCTT-Bold"/>
                  <a:cs typeface="BradleyHandITCTT-Bold"/>
                </a:rPr>
                <a:t>-</a:t>
              </a:r>
              <a:r>
                <a:rPr sz="2000" b="1" dirty="0">
                  <a:latin typeface="BradleyHandITCTT-Bold"/>
                  <a:cs typeface="BradleyHandITCTT-Bold"/>
                </a:rPr>
                <a:t>)</a:t>
              </a:r>
              <a:endParaRPr lang="en-US" sz="2000" b="1" spc="5" dirty="0">
                <a:latin typeface="BradleyHandITCTT-Bold"/>
                <a:cs typeface="BradleyHandITCTT-Bold"/>
              </a:endParaRPr>
            </a:p>
            <a:p>
              <a:pPr marL="12065" marR="5080" algn="ctr">
                <a:lnSpc>
                  <a:spcPct val="100000"/>
                </a:lnSpc>
              </a:pPr>
              <a:r>
                <a:rPr sz="2000" b="1" spc="-5" dirty="0">
                  <a:latin typeface="BradleyHandITCTT-Bold"/>
                  <a:cs typeface="BradleyHandITCTT-Bold"/>
                </a:rPr>
                <a:t>e</a:t>
              </a:r>
              <a:r>
                <a:rPr sz="2000" b="1" dirty="0">
                  <a:latin typeface="BradleyHandITCTT-Bold"/>
                  <a:cs typeface="BradleyHandITCTT-Bold"/>
                </a:rPr>
                <a:t>d</a:t>
              </a:r>
              <a:r>
                <a:rPr sz="2000" b="1" spc="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un p</a:t>
              </a:r>
              <a:r>
                <a:rPr sz="2000" b="1" spc="-5" dirty="0">
                  <a:latin typeface="BradleyHandITCTT-Bold"/>
                  <a:cs typeface="BradleyHandITCTT-Bold"/>
                </a:rPr>
                <a:t>o</a:t>
              </a:r>
              <a:r>
                <a:rPr sz="2000" b="1" dirty="0">
                  <a:latin typeface="BradleyHandITCTT-Bold"/>
                  <a:cs typeface="BradleyHandITCTT-Bold"/>
                </a:rPr>
                <a:t>s</a:t>
              </a:r>
              <a:r>
                <a:rPr sz="2000" b="1" spc="-10" dirty="0">
                  <a:latin typeface="BradleyHandITCTT-Bold"/>
                  <a:cs typeface="BradleyHandITCTT-Bold"/>
                </a:rPr>
                <a:t>i</a:t>
              </a:r>
              <a:r>
                <a:rPr sz="2000" b="1" spc="-5" dirty="0">
                  <a:latin typeface="BradleyHandITCTT-Bold"/>
                  <a:cs typeface="BradleyHandITCTT-Bold"/>
                </a:rPr>
                <a:t>t</a:t>
              </a:r>
              <a:r>
                <a:rPr sz="2000" b="1" spc="5" dirty="0">
                  <a:latin typeface="BradleyHandITCTT-Bold"/>
                  <a:cs typeface="BradleyHandITCTT-Bold"/>
                </a:rPr>
                <a:t>r</a:t>
              </a:r>
              <a:r>
                <a:rPr sz="2000" b="1" spc="-5" dirty="0">
                  <a:latin typeface="BradleyHandITCTT-Bold"/>
                  <a:cs typeface="BradleyHandITCTT-Bold"/>
                </a:rPr>
                <a:t>on</a:t>
              </a:r>
              <a:r>
                <a:rPr sz="2000" b="1" dirty="0">
                  <a:latin typeface="BradleyHandITCTT-Bold"/>
                  <a:cs typeface="BradleyHandITCTT-Bold"/>
                </a:rPr>
                <a:t>e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(</a:t>
              </a:r>
              <a:r>
                <a:rPr sz="2000" b="1" spc="-5" dirty="0">
                  <a:latin typeface="BradleyHandITCTT-Bold"/>
                  <a:cs typeface="BradleyHandITCTT-Bold"/>
                </a:rPr>
                <a:t>e</a:t>
              </a:r>
              <a:r>
                <a:rPr sz="2000" b="1" spc="-5" baseline="30000" dirty="0">
                  <a:latin typeface="BradleyHandITCTT-Bold"/>
                  <a:cs typeface="BradleyHandITCTT-Bold"/>
                </a:rPr>
                <a:t>+</a:t>
              </a:r>
              <a:r>
                <a:rPr sz="2000" b="1" dirty="0">
                  <a:latin typeface="BradleyHandITCTT-Bold"/>
                  <a:cs typeface="BradleyHandITCTT-Bold"/>
                </a:rPr>
                <a:t>) g</a:t>
              </a:r>
              <a:r>
                <a:rPr sz="2000" b="1" spc="-5" dirty="0">
                  <a:latin typeface="BradleyHandITCTT-Bold"/>
                  <a:cs typeface="BradleyHandITCTT-Bold"/>
                </a:rPr>
                <a:t>ene</a:t>
              </a:r>
              <a:r>
                <a:rPr sz="2000" b="1" spc="5" dirty="0">
                  <a:latin typeface="BradleyHandITCTT-Bold"/>
                  <a:cs typeface="BradleyHandITCTT-Bold"/>
                </a:rPr>
                <a:t>r</a:t>
              </a:r>
              <a:r>
                <a:rPr sz="2000" b="1" spc="-5" dirty="0">
                  <a:latin typeface="BradleyHandITCTT-Bold"/>
                  <a:cs typeface="BradleyHandITCTT-Bold"/>
                </a:rPr>
                <a:t>at</a:t>
              </a:r>
              <a:r>
                <a:rPr sz="2000" b="1" dirty="0">
                  <a:latin typeface="BradleyHandITCTT-Bold"/>
                  <a:cs typeface="BradleyHandITCTT-Bold"/>
                </a:rPr>
                <a:t>e</a:t>
              </a:r>
              <a:endParaRPr lang="en-US" sz="2000" b="1" spc="-5" dirty="0">
                <a:latin typeface="BradleyHandITCTT-Bold"/>
                <a:cs typeface="BradleyHandITCTT-Bold"/>
              </a:endParaRPr>
            </a:p>
            <a:p>
              <a:pPr marL="12065" marR="5080" algn="ctr">
                <a:lnSpc>
                  <a:spcPct val="100000"/>
                </a:lnSpc>
              </a:pPr>
              <a:r>
                <a:rPr sz="2000" b="1" dirty="0" err="1">
                  <a:latin typeface="BradleyHandITCTT-Bold"/>
                  <a:cs typeface="BradleyHandITCTT-Bold"/>
                </a:rPr>
                <a:t>d</a:t>
              </a:r>
              <a:r>
                <a:rPr sz="2000" b="1" spc="-5" dirty="0" err="1">
                  <a:latin typeface="BradleyHandITCTT-Bold"/>
                  <a:cs typeface="BradleyHandITCTT-Bold"/>
                </a:rPr>
                <a:t>all</a:t>
              </a:r>
              <a:r>
                <a:rPr sz="2000" b="1" dirty="0" err="1">
                  <a:latin typeface="BradleyHandITCTT-Bold"/>
                  <a:cs typeface="BradleyHandITCTT-Bold"/>
                </a:rPr>
                <a:t>a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c</a:t>
              </a:r>
              <a:r>
                <a:rPr sz="2000" b="1" spc="-5" dirty="0">
                  <a:latin typeface="BradleyHandITCTT-Bold"/>
                  <a:cs typeface="BradleyHandITCTT-Bold"/>
                </a:rPr>
                <a:t>oll</a:t>
              </a:r>
              <a:r>
                <a:rPr sz="2000" b="1" spc="-10" dirty="0">
                  <a:latin typeface="BradleyHandITCTT-Bold"/>
                  <a:cs typeface="BradleyHandITCTT-Bold"/>
                </a:rPr>
                <a:t>i</a:t>
              </a:r>
              <a:r>
                <a:rPr sz="2000" b="1" dirty="0">
                  <a:latin typeface="BradleyHandITCTT-Bold"/>
                  <a:cs typeface="BradleyHandITCTT-Bold"/>
                </a:rPr>
                <a:t>s</a:t>
              </a:r>
              <a:r>
                <a:rPr sz="2000" b="1" spc="-10" dirty="0">
                  <a:latin typeface="BradleyHandITCTT-Bold"/>
                  <a:cs typeface="BradleyHandITCTT-Bold"/>
                </a:rPr>
                <a:t>i</a:t>
              </a:r>
              <a:r>
                <a:rPr sz="2000" b="1" spc="-5" dirty="0">
                  <a:latin typeface="BradleyHandITCTT-Bold"/>
                  <a:cs typeface="BradleyHandITCTT-Bold"/>
                </a:rPr>
                <a:t>on</a:t>
              </a:r>
              <a:r>
                <a:rPr sz="2000" b="1" dirty="0">
                  <a:latin typeface="BradleyHandITCTT-Bold"/>
                  <a:cs typeface="BradleyHandITCTT-Bold"/>
                </a:rPr>
                <a:t>e di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un </a:t>
              </a:r>
              <a:r>
                <a:rPr sz="2000" b="1" dirty="0" err="1">
                  <a:latin typeface="BradleyHandITCTT-Bold"/>
                  <a:cs typeface="BradleyHandITCTT-Bold"/>
                </a:rPr>
                <a:t>f</a:t>
              </a:r>
              <a:r>
                <a:rPr sz="2000" b="1" spc="-5" dirty="0" err="1">
                  <a:latin typeface="BradleyHandITCTT-Bold"/>
                  <a:cs typeface="BradleyHandITCTT-Bold"/>
                </a:rPr>
                <a:t>oton</a:t>
              </a:r>
              <a:r>
                <a:rPr sz="2000" b="1" dirty="0" err="1">
                  <a:latin typeface="BradleyHandITCTT-Bold"/>
                  <a:cs typeface="BradleyHandITCTT-Bold"/>
                </a:rPr>
                <a:t>e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endParaRPr lang="en-US" sz="2000" b="1" spc="-5" dirty="0">
                <a:latin typeface="BradleyHandITCTT-Bold"/>
                <a:cs typeface="BradleyHandITCTT-Bold"/>
              </a:endParaRPr>
            </a:p>
            <a:p>
              <a:pPr marL="12065" marR="5080" algn="ctr">
                <a:lnSpc>
                  <a:spcPct val="100000"/>
                </a:lnSpc>
              </a:pPr>
              <a:r>
                <a:rPr sz="2000" b="1" dirty="0">
                  <a:latin typeface="BradleyHandITCTT-Bold"/>
                  <a:cs typeface="BradleyHandITCTT-Bold"/>
                </a:rPr>
                <a:t>c</a:t>
              </a:r>
              <a:r>
                <a:rPr sz="2000" b="1" spc="-5" dirty="0">
                  <a:latin typeface="BradleyHandITCTT-Bold"/>
                  <a:cs typeface="BradleyHandITCTT-Bold"/>
                </a:rPr>
                <a:t>o</a:t>
              </a:r>
              <a:r>
                <a:rPr sz="2000" b="1" dirty="0">
                  <a:latin typeface="BradleyHandITCTT-Bold"/>
                  <a:cs typeface="BradleyHandITCTT-Bold"/>
                </a:rPr>
                <a:t>n g</a:t>
              </a:r>
              <a:r>
                <a:rPr sz="2000" b="1" spc="-5" dirty="0">
                  <a:latin typeface="BradleyHandITCTT-Bold"/>
                  <a:cs typeface="BradleyHandITCTT-Bold"/>
                </a:rPr>
                <a:t>l</a:t>
              </a:r>
              <a:r>
                <a:rPr sz="2000" b="1" dirty="0">
                  <a:latin typeface="BradleyHandITCTT-Bold"/>
                  <a:cs typeface="BradleyHandITCTT-Bold"/>
                </a:rPr>
                <a:t>i</a:t>
              </a:r>
              <a:r>
                <a:rPr sz="2000" b="1" spc="-5" dirty="0">
                  <a:latin typeface="BradleyHandITCTT-Bold"/>
                  <a:cs typeface="BradleyHandITCTT-Bold"/>
                </a:rPr>
                <a:t> atom</a:t>
              </a:r>
              <a:r>
                <a:rPr sz="2000" b="1" dirty="0">
                  <a:latin typeface="BradleyHandITCTT-Bold"/>
                  <a:cs typeface="BradleyHandITCTT-Bold"/>
                </a:rPr>
                <a:t>i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di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spc="-10" dirty="0">
                  <a:latin typeface="BradleyHandITCTT-Bold"/>
                  <a:cs typeface="BradleyHandITCTT-Bold"/>
                </a:rPr>
                <a:t>i</a:t>
              </a:r>
              <a:r>
                <a:rPr sz="2000" b="1" dirty="0">
                  <a:latin typeface="BradleyHandITCTT-Bold"/>
                  <a:cs typeface="BradleyHandITCTT-Bold"/>
                </a:rPr>
                <a:t>d</a:t>
              </a:r>
              <a:r>
                <a:rPr sz="2000" b="1" spc="5" dirty="0">
                  <a:latin typeface="BradleyHandITCTT-Bold"/>
                  <a:cs typeface="BradleyHandITCTT-Bold"/>
                </a:rPr>
                <a:t>r</a:t>
              </a:r>
              <a:r>
                <a:rPr sz="2000" b="1" spc="-5" dirty="0">
                  <a:latin typeface="BradleyHandITCTT-Bold"/>
                  <a:cs typeface="BradleyHandITCTT-Bold"/>
                </a:rPr>
                <a:t>o</a:t>
              </a:r>
              <a:r>
                <a:rPr sz="2000" b="1" dirty="0">
                  <a:latin typeface="BradleyHandITCTT-Bold"/>
                  <a:cs typeface="BradleyHandITCTT-Bold"/>
                </a:rPr>
                <a:t>g</a:t>
              </a:r>
              <a:r>
                <a:rPr sz="2000" b="1" spc="-5" dirty="0">
                  <a:latin typeface="BradleyHandITCTT-Bold"/>
                  <a:cs typeface="BradleyHandITCTT-Bold"/>
                </a:rPr>
                <a:t>en</a:t>
              </a:r>
              <a:r>
                <a:rPr sz="2000" b="1" dirty="0">
                  <a:latin typeface="BradleyHandITCTT-Bold"/>
                  <a:cs typeface="BradleyHandITCTT-Bold"/>
                </a:rPr>
                <a:t>o</a:t>
              </a:r>
              <a:endParaRPr sz="2000" dirty="0">
                <a:latin typeface="BradleyHandITCTT-Bold"/>
                <a:cs typeface="BradleyHandITCTT-Bold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615816" y="2786241"/>
              <a:ext cx="2280285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133350">
                <a:lnSpc>
                  <a:spcPct val="100000"/>
                </a:lnSpc>
              </a:pPr>
              <a:r>
                <a:rPr sz="2000" b="1" spc="-5" dirty="0">
                  <a:latin typeface="BradleyHandITCTT-Bold"/>
                  <a:cs typeface="BradleyHandITCTT-Bold"/>
                </a:rPr>
                <a:t>E</a:t>
              </a:r>
              <a:r>
                <a:rPr sz="2000" b="1" spc="5" dirty="0">
                  <a:latin typeface="BradleyHandITCTT-Bold"/>
                  <a:cs typeface="BradleyHandITCTT-Bold"/>
                </a:rPr>
                <a:t>V</a:t>
              </a:r>
              <a:r>
                <a:rPr sz="2000" b="1" spc="-5" dirty="0">
                  <a:latin typeface="BradleyHandITCTT-Bold"/>
                  <a:cs typeface="BradleyHandITCTT-Bold"/>
                </a:rPr>
                <a:t>E</a:t>
              </a:r>
              <a:r>
                <a:rPr sz="2000" b="1" dirty="0">
                  <a:latin typeface="BradleyHandITCTT-Bold"/>
                  <a:cs typeface="BradleyHandITCTT-Bold"/>
                </a:rPr>
                <a:t>NTO </a:t>
              </a:r>
              <a:r>
                <a:rPr sz="2000" b="1" spc="5" dirty="0">
                  <a:latin typeface="BradleyHandITCTT-Bold"/>
                  <a:cs typeface="BradleyHandITCTT-Bold"/>
                </a:rPr>
                <a:t>I</a:t>
              </a:r>
              <a:r>
                <a:rPr sz="2000" b="1" dirty="0">
                  <a:latin typeface="BradleyHandITCTT-Bold"/>
                  <a:cs typeface="BradleyHandITCTT-Bold"/>
                </a:rPr>
                <a:t>N UNA C</a:t>
              </a:r>
              <a:r>
                <a:rPr sz="2000" b="1" spc="-5" dirty="0">
                  <a:latin typeface="BradleyHandITCTT-Bold"/>
                  <a:cs typeface="BradleyHandITCTT-Bold"/>
                </a:rPr>
                <a:t>A</a:t>
              </a:r>
              <a:r>
                <a:rPr sz="2000" b="1" spc="-10" dirty="0">
                  <a:latin typeface="BradleyHandITCTT-Bold"/>
                  <a:cs typeface="BradleyHandITCTT-Bold"/>
                </a:rPr>
                <a:t>ME</a:t>
              </a:r>
              <a:r>
                <a:rPr sz="2000" b="1" dirty="0">
                  <a:latin typeface="BradleyHandITCTT-Bold"/>
                  <a:cs typeface="BradleyHandITCTT-Bold"/>
                </a:rPr>
                <a:t>RA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A</a:t>
              </a:r>
              <a:r>
                <a:rPr sz="2000" b="1" spc="-5" dirty="0">
                  <a:latin typeface="BradleyHandITCTT-Bold"/>
                  <a:cs typeface="BradleyHandITCTT-Bold"/>
                </a:rPr>
                <a:t> </a:t>
              </a:r>
              <a:r>
                <a:rPr sz="2000" b="1" dirty="0">
                  <a:latin typeface="BradleyHandITCTT-Bold"/>
                  <a:cs typeface="BradleyHandITCTT-Bold"/>
                </a:rPr>
                <a:t>B</a:t>
              </a:r>
              <a:r>
                <a:rPr sz="2000" b="1" spc="-5" dirty="0">
                  <a:latin typeface="BradleyHandITCTT-Bold"/>
                  <a:cs typeface="BradleyHandITCTT-Bold"/>
                </a:rPr>
                <a:t>O</a:t>
              </a:r>
              <a:r>
                <a:rPr sz="2000" b="1" dirty="0">
                  <a:latin typeface="BradleyHandITCTT-Bold"/>
                  <a:cs typeface="BradleyHandITCTT-Bold"/>
                </a:rPr>
                <a:t>LLE</a:t>
              </a:r>
              <a:endParaRPr sz="2000">
                <a:latin typeface="BradleyHandITCTT-Bold"/>
                <a:cs typeface="BradleyHandITCTT-Bold"/>
              </a:endParaRPr>
            </a:p>
          </p:txBody>
        </p:sp>
      </p:grpSp>
      <p:sp>
        <p:nvSpPr>
          <p:cNvPr id="19" name="object 6"/>
          <p:cNvSpPr txBox="1">
            <a:spLocks/>
          </p:cNvSpPr>
          <p:nvPr/>
        </p:nvSpPr>
        <p:spPr>
          <a:xfrm>
            <a:off x="1" y="180000"/>
            <a:ext cx="6983999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Misura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della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carica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e</a:t>
            </a:r>
          </a:p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della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quantità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moto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881051" y="5738949"/>
            <a:ext cx="870858" cy="23513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606040" y="5120640"/>
            <a:ext cx="138612" cy="85706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83840" y="534416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universe-cluster.de/fileadmin/user_upload/Presse-Bildmaterial/bubble_cham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00" y="0"/>
            <a:ext cx="5130126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http://doc.cern.ch/archive/electronic/cern/others/PHO/draft/8004643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1620000"/>
            <a:ext cx="3024000" cy="452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 txBox="1">
            <a:spLocks/>
          </p:cNvSpPr>
          <p:nvPr/>
        </p:nvSpPr>
        <p:spPr>
          <a:xfrm>
            <a:off x="1" y="180000"/>
            <a:ext cx="3996000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Esempio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</a:t>
            </a:r>
          </a:p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fotogramma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922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4140000" y="1800000"/>
            <a:ext cx="4887912" cy="3733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1" y="720000"/>
            <a:ext cx="2637339" cy="6120000"/>
          </a:xfrm>
          <a:prstGeom prst="rect">
            <a:avLst/>
          </a:prstGeom>
          <a:blipFill>
            <a:blip r:embed="rId4" cstate="print"/>
            <a:srcRect/>
            <a:stretch>
              <a:fillRect b="-10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80000" y="1224000"/>
            <a:ext cx="936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25" dirty="0">
                <a:solidFill>
                  <a:srgbClr val="FF7C00"/>
                </a:solidFill>
                <a:latin typeface="Avenir Book" charset="0"/>
                <a:ea typeface="Avenir Book" charset="0"/>
                <a:cs typeface="Avenir Book" charset="0"/>
              </a:rPr>
              <a:t>ALICE</a:t>
            </a:r>
            <a:endParaRPr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0000" y="2664000"/>
            <a:ext cx="99123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4180FF"/>
                </a:solidFill>
                <a:latin typeface="Avenir Book" charset="0"/>
                <a:ea typeface="Avenir Book" charset="0"/>
                <a:cs typeface="Avenir Book" charset="0"/>
              </a:rPr>
              <a:t>AT</a:t>
            </a:r>
            <a:r>
              <a:rPr sz="2400" dirty="0">
                <a:solidFill>
                  <a:srgbClr val="4180FF"/>
                </a:solidFill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sz="2400" spc="-25" dirty="0">
                <a:solidFill>
                  <a:srgbClr val="4180FF"/>
                </a:solidFill>
                <a:latin typeface="Avenir Book" charset="0"/>
                <a:ea typeface="Avenir Book" charset="0"/>
                <a:cs typeface="Avenir Book" charset="0"/>
              </a:rPr>
              <a:t>AS</a:t>
            </a:r>
            <a:endParaRPr sz="240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80000" y="4320000"/>
            <a:ext cx="70358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2600"/>
                </a:solidFill>
                <a:latin typeface="Avenir Book" charset="0"/>
                <a:ea typeface="Avenir Book" charset="0"/>
                <a:cs typeface="Avenir Book" charset="0"/>
              </a:rPr>
              <a:t>CM</a:t>
            </a:r>
            <a:r>
              <a:rPr sz="2400" spc="-20" dirty="0">
                <a:solidFill>
                  <a:srgbClr val="FF2600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endParaRPr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80000" y="5868000"/>
            <a:ext cx="8064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432FF"/>
                </a:solidFill>
                <a:latin typeface="Helvetica"/>
                <a:cs typeface="Helvetica"/>
              </a:rPr>
              <a:t>L</a:t>
            </a:r>
            <a:r>
              <a:rPr sz="2400" spc="5" dirty="0">
                <a:solidFill>
                  <a:srgbClr val="0432FF"/>
                </a:solidFill>
                <a:latin typeface="Helvetica"/>
                <a:cs typeface="Helvetica"/>
              </a:rPr>
              <a:t>HC</a:t>
            </a:r>
            <a:r>
              <a:rPr sz="2400" dirty="0">
                <a:solidFill>
                  <a:srgbClr val="0432FF"/>
                </a:solidFill>
                <a:latin typeface="Helvetica"/>
                <a:cs typeface="Helvetica"/>
              </a:rPr>
              <a:t>b</a:t>
            </a:r>
            <a:endParaRPr sz="2400">
              <a:solidFill>
                <a:srgbClr val="0432FF"/>
              </a:solidFill>
              <a:latin typeface="Helvetica"/>
              <a:cs typeface="Helvetica"/>
            </a:endParaRPr>
          </a:p>
        </p:txBody>
      </p:sp>
      <p:sp>
        <p:nvSpPr>
          <p:cNvPr id="14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rivelatori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@ LHC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>
                <a:latin typeface="Avenir Book" charset="0"/>
                <a:ea typeface="Avenir Book" charset="0"/>
                <a:cs typeface="Avenir Book" charset="0"/>
              </a:rPr>
              <a:t>ATLAS 2 volte piu’ grande </a:t>
            </a:r>
            <a:r>
              <a:rPr lang="en-US" altLang="en-US" sz="320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GB" altLang="en-US" sz="3200">
                <a:latin typeface="Avenir Book" charset="0"/>
                <a:ea typeface="Avenir Book" charset="0"/>
                <a:cs typeface="Avenir Book" charset="0"/>
              </a:rPr>
              <a:t> CMS 2 volte piu’ pesante</a:t>
            </a:r>
          </a:p>
        </p:txBody>
      </p:sp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5987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4"/>
          <p:cNvGrpSpPr>
            <a:grpSpLocks/>
          </p:cNvGrpSpPr>
          <p:nvPr/>
        </p:nvGrpSpPr>
        <p:grpSpPr bwMode="auto">
          <a:xfrm>
            <a:off x="3060000" y="936000"/>
            <a:ext cx="3024507" cy="1077913"/>
            <a:chOff x="1968" y="624"/>
            <a:chExt cx="1463" cy="679"/>
          </a:xfrm>
        </p:grpSpPr>
        <p:sp>
          <p:nvSpPr>
            <p:cNvPr id="81934" name="Text Box 5"/>
            <p:cNvSpPr txBox="1">
              <a:spLocks noChangeArrowheads="1"/>
            </p:cNvSpPr>
            <p:nvPr/>
          </p:nvSpPr>
          <p:spPr bwMode="auto">
            <a:xfrm>
              <a:off x="1968" y="624"/>
              <a:ext cx="1463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50000"/>
                </a:spcBef>
                <a:buFont typeface="Wingdings" charset="2"/>
                <a:buNone/>
              </a:pPr>
              <a:r>
                <a:rPr lang="en-GB" altLang="en-US" sz="2800" b="1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ATLAS (2 Tesla)</a:t>
              </a:r>
            </a:p>
          </p:txBody>
        </p:sp>
        <p:sp>
          <p:nvSpPr>
            <p:cNvPr id="81935" name="Line 6"/>
            <p:cNvSpPr>
              <a:spLocks noChangeShapeType="1"/>
            </p:cNvSpPr>
            <p:nvPr/>
          </p:nvSpPr>
          <p:spPr bwMode="auto">
            <a:xfrm>
              <a:off x="2647" y="919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1924" name="Group 7"/>
          <p:cNvGrpSpPr>
            <a:grpSpLocks/>
          </p:cNvGrpSpPr>
          <p:nvPr/>
        </p:nvGrpSpPr>
        <p:grpSpPr bwMode="auto">
          <a:xfrm>
            <a:off x="-72206" y="1548000"/>
            <a:ext cx="2667000" cy="1030165"/>
            <a:chOff x="-62" y="1008"/>
            <a:chExt cx="2290" cy="703"/>
          </a:xfrm>
        </p:grpSpPr>
        <p:sp>
          <p:nvSpPr>
            <p:cNvPr id="81932" name="Text Box 8"/>
            <p:cNvSpPr txBox="1">
              <a:spLocks noChangeArrowheads="1"/>
            </p:cNvSpPr>
            <p:nvPr/>
          </p:nvSpPr>
          <p:spPr bwMode="auto">
            <a:xfrm>
              <a:off x="-62" y="1008"/>
              <a:ext cx="2290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50000"/>
                </a:spcBef>
                <a:buFont typeface="Wingdings" charset="2"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E</a:t>
              </a:r>
              <a:r>
                <a:rPr lang="en-GB" altLang="en-US" sz="2400" b="1" dirty="0" err="1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dificio</a:t>
              </a:r>
              <a:r>
                <a:rPr lang="en-GB" altLang="en-US" sz="2400" b="1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 di 6 </a:t>
              </a:r>
              <a:r>
                <a:rPr lang="en-GB" altLang="en-US" sz="2400" b="1" dirty="0" err="1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piani</a:t>
              </a:r>
              <a:r>
                <a:rPr lang="en-GB" altLang="en-US" sz="2400" b="1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</a:p>
          </p:txBody>
        </p:sp>
        <p:sp>
          <p:nvSpPr>
            <p:cNvPr id="81933" name="Line 9"/>
            <p:cNvSpPr>
              <a:spLocks noChangeShapeType="1"/>
            </p:cNvSpPr>
            <p:nvPr/>
          </p:nvSpPr>
          <p:spPr bwMode="auto">
            <a:xfrm>
              <a:off x="1082" y="1327"/>
              <a:ext cx="0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1925" name="Group 10"/>
          <p:cNvGrpSpPr>
            <a:grpSpLocks/>
          </p:cNvGrpSpPr>
          <p:nvPr/>
        </p:nvGrpSpPr>
        <p:grpSpPr bwMode="auto">
          <a:xfrm>
            <a:off x="6115050" y="1152525"/>
            <a:ext cx="2998788" cy="5172075"/>
            <a:chOff x="3852" y="726"/>
            <a:chExt cx="1889" cy="3258"/>
          </a:xfrm>
        </p:grpSpPr>
        <p:grpSp>
          <p:nvGrpSpPr>
            <p:cNvPr id="81927" name="Group 11"/>
            <p:cNvGrpSpPr>
              <a:grpSpLocks/>
            </p:cNvGrpSpPr>
            <p:nvPr/>
          </p:nvGrpSpPr>
          <p:grpSpPr bwMode="auto">
            <a:xfrm>
              <a:off x="3852" y="2064"/>
              <a:ext cx="1889" cy="1920"/>
              <a:chOff x="3852" y="1584"/>
              <a:chExt cx="1889" cy="1920"/>
            </a:xfrm>
          </p:grpSpPr>
          <p:sp>
            <p:nvSpPr>
              <p:cNvPr id="81930" name="Rectangle 12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1248" cy="1152"/>
              </a:xfrm>
              <a:prstGeom prst="rect">
                <a:avLst/>
              </a:prstGeom>
              <a:solidFill>
                <a:srgbClr val="C0B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buFont typeface="Wingdings" charset="2"/>
                  <a:buChar char="r"/>
                </a:pPr>
                <a:endParaRPr lang="en-US" altLang="en-US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81931" name="Picture 13" descr="Crossnc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2" y="1584"/>
                <a:ext cx="1889" cy="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928" name="Text Box 14"/>
            <p:cNvSpPr txBox="1">
              <a:spLocks noChangeArrowheads="1"/>
            </p:cNvSpPr>
            <p:nvPr/>
          </p:nvSpPr>
          <p:spPr bwMode="auto">
            <a:xfrm>
              <a:off x="4082" y="726"/>
              <a:ext cx="1587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50000"/>
                </a:spcBef>
                <a:buFont typeface="Wingdings" charset="2"/>
                <a:buNone/>
              </a:pPr>
              <a:r>
                <a:rPr lang="en-GB" altLang="en-US" sz="2800" b="1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rPr>
                <a:t>CMS (4 Tesla)</a:t>
              </a:r>
            </a:p>
          </p:txBody>
        </p:sp>
        <p:sp>
          <p:nvSpPr>
            <p:cNvPr id="81929" name="Line 15"/>
            <p:cNvSpPr>
              <a:spLocks noChangeShapeType="1"/>
            </p:cNvSpPr>
            <p:nvPr/>
          </p:nvSpPr>
          <p:spPr bwMode="auto">
            <a:xfrm>
              <a:off x="4808" y="1066"/>
              <a:ext cx="0" cy="10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r>
              <a:rPr lang="en-US" dirty="0"/>
              <a:t>35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E70866-3875-A4AA-5F80-284204F9D3C8}"/>
              </a:ext>
            </a:extLst>
          </p:cNvPr>
          <p:cNvGrpSpPr/>
          <p:nvPr/>
        </p:nvGrpSpPr>
        <p:grpSpPr>
          <a:xfrm>
            <a:off x="21771" y="3657600"/>
            <a:ext cx="9638044" cy="3411452"/>
            <a:chOff x="21771" y="3657600"/>
            <a:chExt cx="9638044" cy="3411452"/>
          </a:xfrm>
        </p:grpSpPr>
        <p:pic>
          <p:nvPicPr>
            <p:cNvPr id="19" name="Picture 20" descr="http://ph-news.web.cern.ch/sites/ph-news.web.cern.ch/files/090324_ALICE-hirez.jpg">
              <a:extLst>
                <a:ext uri="{FF2B5EF4-FFF2-40B4-BE49-F238E27FC236}">
                  <a16:creationId xmlns:a16="http://schemas.microsoft.com/office/drawing/2014/main" id="{CCDA9A52-CF43-C641-138F-841136BA7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24865">
              <a:off x="162168" y="5290425"/>
              <a:ext cx="325084" cy="77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991734-6799-BF0E-1D6A-A057C9513810}"/>
                </a:ext>
              </a:extLst>
            </p:cNvPr>
            <p:cNvGrpSpPr/>
            <p:nvPr/>
          </p:nvGrpSpPr>
          <p:grpSpPr>
            <a:xfrm>
              <a:off x="21771" y="3657600"/>
              <a:ext cx="9638044" cy="3411452"/>
              <a:chOff x="21771" y="3657600"/>
              <a:chExt cx="9638044" cy="3411452"/>
            </a:xfrm>
          </p:grpSpPr>
          <p:pic>
            <p:nvPicPr>
              <p:cNvPr id="21" name="Picture 18" descr="http://images.iop.org/objects/ccr/cern/52/5/16/CCcha4_05_12.jpg">
                <a:extLst>
                  <a:ext uri="{FF2B5EF4-FFF2-40B4-BE49-F238E27FC236}">
                    <a16:creationId xmlns:a16="http://schemas.microsoft.com/office/drawing/2014/main" id="{D3794209-50FC-7FAE-2AE7-F4B19F83E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9564">
                <a:off x="382811" y="5465570"/>
                <a:ext cx="683321" cy="907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6" descr="https://encrypted-tbn3.gstatic.com/images?q=tbn:ANd9GcRXsQ17_QvgQi5ojHvDXPyqvm8dGrEgNFWULDGcj7O6lofKjVIn">
                <a:extLst>
                  <a:ext uri="{FF2B5EF4-FFF2-40B4-BE49-F238E27FC236}">
                    <a16:creationId xmlns:a16="http://schemas.microsoft.com/office/drawing/2014/main" id="{B72348D0-C2C5-3741-B9A1-55FD63338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50893">
                <a:off x="1893297" y="5563213"/>
                <a:ext cx="1425312" cy="1083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2" descr="http://home.web.cern.ch/sites/home.web.cern.ch/files/images/updates/for_scientists/ALICE-proton-lead-event.jpg">
                <a:extLst>
                  <a:ext uri="{FF2B5EF4-FFF2-40B4-BE49-F238E27FC236}">
                    <a16:creationId xmlns:a16="http://schemas.microsoft.com/office/drawing/2014/main" id="{6ECC6571-0342-75D3-520D-191CB6F104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199"/>
              <a:stretch/>
            </p:blipFill>
            <p:spPr bwMode="auto">
              <a:xfrm rot="244800">
                <a:off x="1023357" y="5634140"/>
                <a:ext cx="926348" cy="953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 descr="http://aliceinfo.cern.ch/Public/Objects/Chapter1/pA/test6.png">
                <a:extLst>
                  <a:ext uri="{FF2B5EF4-FFF2-40B4-BE49-F238E27FC236}">
                    <a16:creationId xmlns:a16="http://schemas.microsoft.com/office/drawing/2014/main" id="{EEDD9D2F-DE4D-0E98-3DA6-A4ED495E9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0505841">
                <a:off x="4982546" y="4957054"/>
                <a:ext cx="1717811" cy="1438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screenshot_06252k_side_r1177002_t25_ev9">
                <a:extLst>
                  <a:ext uri="{FF2B5EF4-FFF2-40B4-BE49-F238E27FC236}">
                    <a16:creationId xmlns:a16="http://schemas.microsoft.com/office/drawing/2014/main" id="{E12DDD48-595B-D705-6EB8-7BB47D640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01816">
                <a:off x="3194713" y="5295977"/>
                <a:ext cx="1826952" cy="1370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0" descr="http://www.hobbydicarta.it/wp-content/uploads/2012/12/Pellicola.png">
                <a:extLst>
                  <a:ext uri="{FF2B5EF4-FFF2-40B4-BE49-F238E27FC236}">
                    <a16:creationId xmlns:a16="http://schemas.microsoft.com/office/drawing/2014/main" id="{94D8E811-F072-D4F4-8346-56F9438A3F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71" y="4475250"/>
                <a:ext cx="7257197" cy="2371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://fc08.deviantart.net/fs71/f/2013/131/7/0/camera_by_earcl01-d64v3mh.png">
                <a:extLst>
                  <a:ext uri="{FF2B5EF4-FFF2-40B4-BE49-F238E27FC236}">
                    <a16:creationId xmlns:a16="http://schemas.microsoft.com/office/drawing/2014/main" id="{885C714E-18D7-D5AA-C0CF-9E8B601DA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3657600"/>
                <a:ext cx="4097215" cy="3411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17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9992" y="1239837"/>
            <a:ext cx="16770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>
              <a:lnSpc>
                <a:spcPct val="100000"/>
              </a:lnSpc>
            </a:pPr>
            <a:r>
              <a:rPr sz="1000" b="1" dirty="0">
                <a:latin typeface="Helvetica"/>
                <a:cs typeface="Helvetica"/>
              </a:rPr>
              <a:t>H</a:t>
            </a:r>
            <a:r>
              <a:rPr sz="1000" b="1" spc="5" dirty="0">
                <a:latin typeface="Helvetica"/>
                <a:cs typeface="Helvetica"/>
              </a:rPr>
              <a:t>a</a:t>
            </a:r>
            <a:r>
              <a:rPr sz="1000" b="1" spc="-10" dirty="0">
                <a:latin typeface="Helvetica"/>
                <a:cs typeface="Helvetica"/>
              </a:rPr>
              <a:t>nd</a:t>
            </a:r>
            <a:r>
              <a:rPr sz="1000" b="1" dirty="0">
                <a:latin typeface="Helvetica"/>
                <a:cs typeface="Helvetica"/>
              </a:rPr>
              <a:t>s</a:t>
            </a:r>
            <a:r>
              <a:rPr sz="1000" b="1" spc="-10" dirty="0">
                <a:latin typeface="Helvetica"/>
                <a:cs typeface="Helvetica"/>
              </a:rPr>
              <a:t> on</a:t>
            </a:r>
            <a:r>
              <a:rPr sz="1000" b="1" spc="-5" dirty="0">
                <a:latin typeface="Helvetica"/>
                <a:cs typeface="Helvetica"/>
              </a:rPr>
              <a:t>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a</a:t>
            </a:r>
            <a:r>
              <a:rPr sz="1000" b="1" spc="-5" dirty="0">
                <a:latin typeface="Helvetica"/>
                <a:cs typeface="Helvetica"/>
              </a:rPr>
              <a:t>r</a:t>
            </a:r>
            <a:r>
              <a:rPr sz="1000" b="1" spc="5" dirty="0">
                <a:latin typeface="Helvetica"/>
                <a:cs typeface="Helvetica"/>
              </a:rPr>
              <a:t>t</a:t>
            </a:r>
            <a:r>
              <a:rPr sz="1000" b="1" spc="-10" dirty="0">
                <a:latin typeface="Helvetica"/>
                <a:cs typeface="Helvetica"/>
              </a:rPr>
              <a:t>i</a:t>
            </a:r>
            <a:r>
              <a:rPr sz="1000" b="1" spc="5" dirty="0">
                <a:latin typeface="Helvetica"/>
                <a:cs typeface="Helvetica"/>
              </a:rPr>
              <a:t>c</a:t>
            </a:r>
            <a:r>
              <a:rPr sz="1000" b="1" spc="-10" dirty="0">
                <a:latin typeface="Helvetica"/>
                <a:cs typeface="Helvetica"/>
              </a:rPr>
              <a:t>l</a:t>
            </a:r>
            <a:r>
              <a:rPr sz="1000" b="1" dirty="0">
                <a:latin typeface="Helvetica"/>
                <a:cs typeface="Helvetica"/>
              </a:rPr>
              <a:t>e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hysic</a:t>
            </a:r>
            <a:r>
              <a:rPr sz="1000" b="1" dirty="0">
                <a:latin typeface="Helvetica"/>
                <a:cs typeface="Helvetica"/>
              </a:rPr>
              <a:t>s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96225" y="0"/>
            <a:ext cx="1247775" cy="124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9992" y="1239837"/>
            <a:ext cx="1677035" cy="228600"/>
          </a:xfrm>
          <a:custGeom>
            <a:avLst/>
            <a:gdLst/>
            <a:ahLst/>
            <a:cxnLst/>
            <a:rect l="l" t="t" r="r" b="b"/>
            <a:pathLst>
              <a:path w="1677034" h="228600">
                <a:moveTo>
                  <a:pt x="0" y="0"/>
                </a:moveTo>
                <a:lnTo>
                  <a:pt x="1677021" y="0"/>
                </a:lnTo>
                <a:lnTo>
                  <a:pt x="1677021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01154" y="22646"/>
            <a:ext cx="4024629" cy="322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0775">
              <a:lnSpc>
                <a:spcPct val="100000"/>
              </a:lnSpc>
            </a:pPr>
            <a:r>
              <a:rPr sz="1000" b="1" dirty="0">
                <a:latin typeface="Helvetica"/>
                <a:cs typeface="Helvetica"/>
              </a:rPr>
              <a:t>H</a:t>
            </a:r>
            <a:r>
              <a:rPr sz="1000" b="1" spc="5" dirty="0">
                <a:latin typeface="Helvetica"/>
                <a:cs typeface="Helvetica"/>
              </a:rPr>
              <a:t>a</a:t>
            </a:r>
            <a:r>
              <a:rPr sz="1000" b="1" spc="-10" dirty="0">
                <a:latin typeface="Helvetica"/>
                <a:cs typeface="Helvetica"/>
              </a:rPr>
              <a:t>nd</a:t>
            </a:r>
            <a:r>
              <a:rPr sz="1000" b="1" dirty="0">
                <a:latin typeface="Helvetica"/>
                <a:cs typeface="Helvetica"/>
              </a:rPr>
              <a:t>s</a:t>
            </a:r>
            <a:r>
              <a:rPr sz="1000" b="1" spc="-10" dirty="0">
                <a:latin typeface="Helvetica"/>
                <a:cs typeface="Helvetica"/>
              </a:rPr>
              <a:t> on</a:t>
            </a:r>
            <a:r>
              <a:rPr sz="1000" b="1" spc="-5" dirty="0">
                <a:latin typeface="Helvetica"/>
                <a:cs typeface="Helvetica"/>
              </a:rPr>
              <a:t>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a</a:t>
            </a:r>
            <a:r>
              <a:rPr sz="1000" b="1" spc="-5" dirty="0">
                <a:latin typeface="Helvetica"/>
                <a:cs typeface="Helvetica"/>
              </a:rPr>
              <a:t>r</a:t>
            </a:r>
            <a:r>
              <a:rPr sz="1000" b="1" spc="5" dirty="0">
                <a:latin typeface="Helvetica"/>
                <a:cs typeface="Helvetica"/>
              </a:rPr>
              <a:t>t</a:t>
            </a:r>
            <a:r>
              <a:rPr sz="1000" b="1" spc="-10" dirty="0">
                <a:latin typeface="Helvetica"/>
                <a:cs typeface="Helvetica"/>
              </a:rPr>
              <a:t>i</a:t>
            </a:r>
            <a:r>
              <a:rPr sz="1000" b="1" spc="5" dirty="0">
                <a:latin typeface="Helvetica"/>
                <a:cs typeface="Helvetica"/>
              </a:rPr>
              <a:t>c</a:t>
            </a:r>
            <a:r>
              <a:rPr sz="1000" b="1" spc="-10" dirty="0">
                <a:latin typeface="Helvetica"/>
                <a:cs typeface="Helvetica"/>
              </a:rPr>
              <a:t>l</a:t>
            </a:r>
            <a:r>
              <a:rPr sz="1000" b="1" dirty="0">
                <a:latin typeface="Helvetica"/>
                <a:cs typeface="Helvetica"/>
              </a:rPr>
              <a:t>e </a:t>
            </a:r>
            <a:r>
              <a:rPr sz="1000" b="1" spc="-15" dirty="0">
                <a:latin typeface="Helvetica"/>
                <a:cs typeface="Helvetica"/>
              </a:rPr>
              <a:t>P</a:t>
            </a:r>
            <a:r>
              <a:rPr sz="1000" b="1" spc="-10" dirty="0">
                <a:latin typeface="Helvetica"/>
                <a:cs typeface="Helvetica"/>
              </a:rPr>
              <a:t>hysic</a:t>
            </a:r>
            <a:r>
              <a:rPr sz="1000" b="1" dirty="0">
                <a:latin typeface="Helvetica"/>
                <a:cs typeface="Helvetica"/>
              </a:rPr>
              <a:t>s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381000" y="1584000"/>
            <a:ext cx="4275743" cy="270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01154" y="22646"/>
            <a:ext cx="4024312" cy="3222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1620000" y="4716000"/>
            <a:ext cx="2974092" cy="1308174"/>
            <a:chOff x="1203224" y="4219254"/>
            <a:chExt cx="2974092" cy="1308174"/>
          </a:xfrm>
        </p:grpSpPr>
        <p:sp>
          <p:nvSpPr>
            <p:cNvPr id="11" name="object 11"/>
            <p:cNvSpPr txBox="1"/>
            <p:nvPr/>
          </p:nvSpPr>
          <p:spPr>
            <a:xfrm rot="20760000">
              <a:off x="1203224" y="4219254"/>
              <a:ext cx="2974092" cy="66941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215"/>
                </a:lnSpc>
              </a:pPr>
              <a:r>
                <a:rPr sz="4400" b="1" spc="50" dirty="0">
                  <a:latin typeface="Avenir Book" charset="0"/>
                  <a:ea typeface="Avenir Book" charset="0"/>
                  <a:cs typeface="Avenir Book" charset="0"/>
                </a:rPr>
                <a:t>S</a:t>
              </a:r>
              <a:r>
                <a:rPr sz="4400" b="1" spc="-30" dirty="0"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sz="6600" b="1" spc="75" baseline="1262" dirty="0">
                  <a:latin typeface="Avenir Book" charset="0"/>
                  <a:ea typeface="Avenir Book" charset="0"/>
                  <a:cs typeface="Avenir Book" charset="0"/>
                </a:rPr>
                <a:t>r</a:t>
              </a:r>
              <a:r>
                <a:rPr sz="6600" b="1" spc="-44" baseline="1262" dirty="0">
                  <a:latin typeface="Avenir Book" charset="0"/>
                  <a:ea typeface="Avenir Book" charset="0"/>
                  <a:cs typeface="Avenir Book" charset="0"/>
                </a:rPr>
                <a:t>u</a:t>
              </a:r>
              <a:r>
                <a:rPr sz="6600" b="1" spc="-44" baseline="1893" dirty="0"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sz="6600" b="1" spc="-44" baseline="2525" dirty="0"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sz="6600" b="1" spc="-89" baseline="2525" dirty="0">
                  <a:latin typeface="Avenir Book" charset="0"/>
                  <a:ea typeface="Avenir Book" charset="0"/>
                  <a:cs typeface="Avenir Book" charset="0"/>
                </a:rPr>
                <a:t>u</a:t>
              </a:r>
              <a:r>
                <a:rPr sz="6600" b="1" spc="75" baseline="3156" dirty="0">
                  <a:latin typeface="Avenir Book" charset="0"/>
                  <a:ea typeface="Avenir Book" charset="0"/>
                  <a:cs typeface="Avenir Book" charset="0"/>
                </a:rPr>
                <a:t>r</a:t>
              </a:r>
              <a:r>
                <a:rPr sz="6600" b="1" baseline="3156" dirty="0">
                  <a:latin typeface="Avenir Book" charset="0"/>
                  <a:ea typeface="Avenir Book" charset="0"/>
                  <a:cs typeface="Avenir Book" charset="0"/>
                </a:rPr>
                <a:t>a</a:t>
              </a:r>
              <a:r>
                <a:rPr sz="6600" b="1" spc="37" baseline="3156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sz="6600" b="1" baseline="4419" dirty="0">
                  <a:latin typeface="Avenir Book" charset="0"/>
                  <a:ea typeface="Avenir Book" charset="0"/>
                  <a:cs typeface="Avenir Book" charset="0"/>
                </a:rPr>
                <a:t>a</a:t>
              </a:r>
              <a:endParaRPr sz="6600" baseline="4419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 rot="20760000">
              <a:off x="1619306" y="4847755"/>
              <a:ext cx="2482007" cy="6796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250"/>
                </a:lnSpc>
              </a:pPr>
              <a:r>
                <a:rPr sz="4400" b="1" spc="50" dirty="0">
                  <a:latin typeface="Avenir Book" charset="0"/>
                  <a:ea typeface="Avenir Book" charset="0"/>
                  <a:cs typeface="Avenir Book" charset="0"/>
                </a:rPr>
                <a:t>“</a:t>
              </a:r>
              <a:r>
                <a:rPr sz="4400" b="1" spc="-25" dirty="0">
                  <a:latin typeface="Avenir Book" charset="0"/>
                  <a:ea typeface="Avenir Book" charset="0"/>
                  <a:cs typeface="Avenir Book" charset="0"/>
                </a:rPr>
                <a:t>c</a:t>
              </a:r>
              <a:r>
                <a:rPr sz="6600" b="1" spc="44" baseline="1262" dirty="0">
                  <a:latin typeface="Avenir Book" charset="0"/>
                  <a:ea typeface="Avenir Book" charset="0"/>
                  <a:cs typeface="Avenir Book" charset="0"/>
                </a:rPr>
                <a:t>ipoll</a:t>
              </a:r>
              <a:r>
                <a:rPr sz="6600" b="1" spc="-75" baseline="1262" dirty="0">
                  <a:latin typeface="Avenir Book" charset="0"/>
                  <a:ea typeface="Avenir Book" charset="0"/>
                  <a:cs typeface="Avenir Book" charset="0"/>
                </a:rPr>
                <a:t>a</a:t>
              </a:r>
              <a:r>
                <a:rPr sz="6600" b="1" baseline="3787" dirty="0">
                  <a:latin typeface="Avenir Book" charset="0"/>
                  <a:ea typeface="Avenir Book" charset="0"/>
                  <a:cs typeface="Avenir Book" charset="0"/>
                </a:rPr>
                <a:t>”</a:t>
              </a:r>
              <a:endParaRPr sz="6600" baseline="3787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3" name="object 10"/>
          <p:cNvSpPr/>
          <p:nvPr/>
        </p:nvSpPr>
        <p:spPr>
          <a:xfrm>
            <a:off x="4005644" y="3469285"/>
            <a:ext cx="5130799" cy="3388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/>
          </p:cNvSpPr>
          <p:nvPr/>
        </p:nvSpPr>
        <p:spPr>
          <a:xfrm>
            <a:off x="0" y="180000"/>
            <a:ext cx="5400000" cy="1014638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Apparati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</a:t>
            </a:r>
          </a:p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rivelatori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36</a:t>
            </a:fld>
            <a:endParaRPr lang="en-US" dirty="0"/>
          </a:p>
        </p:txBody>
      </p:sp>
      <p:sp>
        <p:nvSpPr>
          <p:cNvPr id="18" name="Explosion 1 17"/>
          <p:cNvSpPr/>
          <p:nvPr/>
        </p:nvSpPr>
        <p:spPr>
          <a:xfrm>
            <a:off x="7115175" y="4572000"/>
            <a:ext cx="432000" cy="360000"/>
          </a:xfrm>
          <a:prstGeom prst="irregularSeal1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3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0" y="1476000"/>
            <a:ext cx="4698142" cy="417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grpSp>
        <p:nvGrpSpPr>
          <p:cNvPr id="12" name="Group 11"/>
          <p:cNvGrpSpPr/>
          <p:nvPr/>
        </p:nvGrpSpPr>
        <p:grpSpPr>
          <a:xfrm>
            <a:off x="5364000" y="1872000"/>
            <a:ext cx="3358725" cy="3744944"/>
            <a:chOff x="5713273" y="1692042"/>
            <a:chExt cx="3358725" cy="3744944"/>
          </a:xfrm>
        </p:grpSpPr>
        <p:sp>
          <p:nvSpPr>
            <p:cNvPr id="4" name="object 4"/>
            <p:cNvSpPr/>
            <p:nvPr/>
          </p:nvSpPr>
          <p:spPr>
            <a:xfrm>
              <a:off x="5713273" y="1692042"/>
              <a:ext cx="3357868" cy="889965"/>
            </a:xfrm>
            <a:custGeom>
              <a:avLst/>
              <a:gdLst/>
              <a:ahLst/>
              <a:cxnLst/>
              <a:rect l="l" t="t" r="r" b="b"/>
              <a:pathLst>
                <a:path w="3926840" h="1040764">
                  <a:moveTo>
                    <a:pt x="3753396" y="0"/>
                  </a:moveTo>
                  <a:lnTo>
                    <a:pt x="168788" y="61"/>
                  </a:lnTo>
                  <a:lnTo>
                    <a:pt x="126041" y="6558"/>
                  </a:lnTo>
                  <a:lnTo>
                    <a:pt x="87396" y="22818"/>
                  </a:lnTo>
                  <a:lnTo>
                    <a:pt x="54193" y="47503"/>
                  </a:lnTo>
                  <a:lnTo>
                    <a:pt x="27769" y="79274"/>
                  </a:lnTo>
                  <a:lnTo>
                    <a:pt x="9464" y="116793"/>
                  </a:lnTo>
                  <a:lnTo>
                    <a:pt x="616" y="158720"/>
                  </a:lnTo>
                  <a:lnTo>
                    <a:pt x="0" y="173443"/>
                  </a:lnTo>
                  <a:lnTo>
                    <a:pt x="61" y="871837"/>
                  </a:lnTo>
                  <a:lnTo>
                    <a:pt x="6558" y="914584"/>
                  </a:lnTo>
                  <a:lnTo>
                    <a:pt x="22818" y="953228"/>
                  </a:lnTo>
                  <a:lnTo>
                    <a:pt x="47503" y="986432"/>
                  </a:lnTo>
                  <a:lnTo>
                    <a:pt x="79274" y="1012855"/>
                  </a:lnTo>
                  <a:lnTo>
                    <a:pt x="116793" y="1031161"/>
                  </a:lnTo>
                  <a:lnTo>
                    <a:pt x="158720" y="1040008"/>
                  </a:lnTo>
                  <a:lnTo>
                    <a:pt x="173443" y="1040625"/>
                  </a:lnTo>
                  <a:lnTo>
                    <a:pt x="3758052" y="1040564"/>
                  </a:lnTo>
                  <a:lnTo>
                    <a:pt x="3800803" y="1034067"/>
                  </a:lnTo>
                  <a:lnTo>
                    <a:pt x="3839448" y="1017806"/>
                  </a:lnTo>
                  <a:lnTo>
                    <a:pt x="3872651" y="993121"/>
                  </a:lnTo>
                  <a:lnTo>
                    <a:pt x="3899073" y="961350"/>
                  </a:lnTo>
                  <a:lnTo>
                    <a:pt x="3917377" y="923832"/>
                  </a:lnTo>
                  <a:lnTo>
                    <a:pt x="3926223" y="881905"/>
                  </a:lnTo>
                  <a:lnTo>
                    <a:pt x="3926840" y="867181"/>
                  </a:lnTo>
                  <a:lnTo>
                    <a:pt x="3926778" y="168788"/>
                  </a:lnTo>
                  <a:lnTo>
                    <a:pt x="3920282" y="126041"/>
                  </a:lnTo>
                  <a:lnTo>
                    <a:pt x="3904024" y="87396"/>
                  </a:lnTo>
                  <a:lnTo>
                    <a:pt x="3879340" y="54193"/>
                  </a:lnTo>
                  <a:lnTo>
                    <a:pt x="3847570" y="27769"/>
                  </a:lnTo>
                  <a:lnTo>
                    <a:pt x="3810051" y="9464"/>
                  </a:lnTo>
                  <a:lnTo>
                    <a:pt x="3768121" y="616"/>
                  </a:lnTo>
                  <a:lnTo>
                    <a:pt x="3753396" y="0"/>
                  </a:lnTo>
                  <a:close/>
                </a:path>
              </a:pathLst>
            </a:custGeom>
            <a:solidFill>
              <a:srgbClr val="2A4A7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5" name="object 5"/>
            <p:cNvSpPr/>
            <p:nvPr/>
          </p:nvSpPr>
          <p:spPr>
            <a:xfrm>
              <a:off x="5713273" y="1692042"/>
              <a:ext cx="3357868" cy="889965"/>
            </a:xfrm>
            <a:custGeom>
              <a:avLst/>
              <a:gdLst/>
              <a:ahLst/>
              <a:cxnLst/>
              <a:rect l="l" t="t" r="r" b="b"/>
              <a:pathLst>
                <a:path w="3926840" h="1040764">
                  <a:moveTo>
                    <a:pt x="0" y="173439"/>
                  </a:moveTo>
                  <a:lnTo>
                    <a:pt x="5397" y="130338"/>
                  </a:lnTo>
                  <a:lnTo>
                    <a:pt x="20698" y="91201"/>
                  </a:lnTo>
                  <a:lnTo>
                    <a:pt x="44564" y="57366"/>
                  </a:lnTo>
                  <a:lnTo>
                    <a:pt x="75656" y="30172"/>
                  </a:lnTo>
                  <a:lnTo>
                    <a:pt x="112637" y="10956"/>
                  </a:lnTo>
                  <a:lnTo>
                    <a:pt x="154167" y="1058"/>
                  </a:lnTo>
                  <a:lnTo>
                    <a:pt x="3753387" y="0"/>
                  </a:lnTo>
                  <a:lnTo>
                    <a:pt x="3768112" y="616"/>
                  </a:lnTo>
                  <a:lnTo>
                    <a:pt x="3810041" y="9463"/>
                  </a:lnTo>
                  <a:lnTo>
                    <a:pt x="3847559" y="27768"/>
                  </a:lnTo>
                  <a:lnTo>
                    <a:pt x="3879329" y="54191"/>
                  </a:lnTo>
                  <a:lnTo>
                    <a:pt x="3904013" y="87395"/>
                  </a:lnTo>
                  <a:lnTo>
                    <a:pt x="3920271" y="126040"/>
                  </a:lnTo>
                  <a:lnTo>
                    <a:pt x="3926766" y="168790"/>
                  </a:lnTo>
                  <a:lnTo>
                    <a:pt x="3926827" y="867176"/>
                  </a:lnTo>
                  <a:lnTo>
                    <a:pt x="3926210" y="881901"/>
                  </a:lnTo>
                  <a:lnTo>
                    <a:pt x="3917363" y="923829"/>
                  </a:lnTo>
                  <a:lnTo>
                    <a:pt x="3899059" y="961348"/>
                  </a:lnTo>
                  <a:lnTo>
                    <a:pt x="3872637" y="993119"/>
                  </a:lnTo>
                  <a:lnTo>
                    <a:pt x="3839434" y="1017803"/>
                  </a:lnTo>
                  <a:lnTo>
                    <a:pt x="3800788" y="1034062"/>
                  </a:lnTo>
                  <a:lnTo>
                    <a:pt x="3758039" y="1040557"/>
                  </a:lnTo>
                  <a:lnTo>
                    <a:pt x="173439" y="1040619"/>
                  </a:lnTo>
                  <a:lnTo>
                    <a:pt x="158715" y="1040002"/>
                  </a:lnTo>
                  <a:lnTo>
                    <a:pt x="116787" y="1031155"/>
                  </a:lnTo>
                  <a:lnTo>
                    <a:pt x="79268" y="1012850"/>
                  </a:lnTo>
                  <a:lnTo>
                    <a:pt x="47498" y="986427"/>
                  </a:lnTo>
                  <a:lnTo>
                    <a:pt x="22815" y="953223"/>
                  </a:lnTo>
                  <a:lnTo>
                    <a:pt x="6556" y="914577"/>
                  </a:lnTo>
                  <a:lnTo>
                    <a:pt x="61" y="871828"/>
                  </a:lnTo>
                  <a:lnTo>
                    <a:pt x="0" y="173439"/>
                  </a:lnTo>
                  <a:close/>
                </a:path>
              </a:pathLst>
            </a:custGeom>
            <a:ln w="12699">
              <a:solidFill>
                <a:srgbClr val="F2913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6" name="object 6"/>
            <p:cNvSpPr/>
            <p:nvPr/>
          </p:nvSpPr>
          <p:spPr>
            <a:xfrm>
              <a:off x="5713284" y="2823671"/>
              <a:ext cx="3357868" cy="1096303"/>
            </a:xfrm>
            <a:custGeom>
              <a:avLst/>
              <a:gdLst/>
              <a:ahLst/>
              <a:cxnLst/>
              <a:rect l="l" t="t" r="r" b="b"/>
              <a:pathLst>
                <a:path w="3926840" h="1282064">
                  <a:moveTo>
                    <a:pt x="3713226" y="0"/>
                  </a:moveTo>
                  <a:lnTo>
                    <a:pt x="213601" y="0"/>
                  </a:lnTo>
                  <a:lnTo>
                    <a:pt x="196082" y="708"/>
                  </a:lnTo>
                  <a:lnTo>
                    <a:pt x="146086" y="10890"/>
                  </a:lnTo>
                  <a:lnTo>
                    <a:pt x="101084" y="32005"/>
                  </a:lnTo>
                  <a:lnTo>
                    <a:pt x="62561" y="62568"/>
                  </a:lnTo>
                  <a:lnTo>
                    <a:pt x="32002" y="101093"/>
                  </a:lnTo>
                  <a:lnTo>
                    <a:pt x="10889" y="146097"/>
                  </a:lnTo>
                  <a:lnTo>
                    <a:pt x="708" y="196095"/>
                  </a:lnTo>
                  <a:lnTo>
                    <a:pt x="0" y="213613"/>
                  </a:lnTo>
                  <a:lnTo>
                    <a:pt x="0" y="1068006"/>
                  </a:lnTo>
                  <a:lnTo>
                    <a:pt x="6207" y="1119338"/>
                  </a:lnTo>
                  <a:lnTo>
                    <a:pt x="23841" y="1166172"/>
                  </a:lnTo>
                  <a:lnTo>
                    <a:pt x="51417" y="1207021"/>
                  </a:lnTo>
                  <a:lnTo>
                    <a:pt x="87450" y="1240403"/>
                  </a:lnTo>
                  <a:lnTo>
                    <a:pt x="130457" y="1264832"/>
                  </a:lnTo>
                  <a:lnTo>
                    <a:pt x="178953" y="1278824"/>
                  </a:lnTo>
                  <a:lnTo>
                    <a:pt x="213601" y="1281620"/>
                  </a:lnTo>
                  <a:lnTo>
                    <a:pt x="3713226" y="1281620"/>
                  </a:lnTo>
                  <a:lnTo>
                    <a:pt x="3764557" y="1275411"/>
                  </a:lnTo>
                  <a:lnTo>
                    <a:pt x="3811388" y="1257776"/>
                  </a:lnTo>
                  <a:lnTo>
                    <a:pt x="3852236" y="1230197"/>
                  </a:lnTo>
                  <a:lnTo>
                    <a:pt x="3885615" y="1194161"/>
                  </a:lnTo>
                  <a:lnTo>
                    <a:pt x="3910041" y="1151152"/>
                  </a:lnTo>
                  <a:lnTo>
                    <a:pt x="3924031" y="1102654"/>
                  </a:lnTo>
                  <a:lnTo>
                    <a:pt x="3926827" y="1068006"/>
                  </a:lnTo>
                  <a:lnTo>
                    <a:pt x="3926827" y="213613"/>
                  </a:lnTo>
                  <a:lnTo>
                    <a:pt x="3920619" y="162281"/>
                  </a:lnTo>
                  <a:lnTo>
                    <a:pt x="3902985" y="115448"/>
                  </a:lnTo>
                  <a:lnTo>
                    <a:pt x="3875410" y="74598"/>
                  </a:lnTo>
                  <a:lnTo>
                    <a:pt x="3839376" y="41216"/>
                  </a:lnTo>
                  <a:lnTo>
                    <a:pt x="3796369" y="16787"/>
                  </a:lnTo>
                  <a:lnTo>
                    <a:pt x="3747873" y="2795"/>
                  </a:lnTo>
                  <a:lnTo>
                    <a:pt x="3713226" y="0"/>
                  </a:lnTo>
                  <a:close/>
                </a:path>
              </a:pathLst>
            </a:custGeom>
            <a:solidFill>
              <a:srgbClr val="2A4A7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7" name="object 7"/>
            <p:cNvSpPr/>
            <p:nvPr/>
          </p:nvSpPr>
          <p:spPr>
            <a:xfrm>
              <a:off x="5713284" y="2823672"/>
              <a:ext cx="3357868" cy="1096303"/>
            </a:xfrm>
            <a:custGeom>
              <a:avLst/>
              <a:gdLst/>
              <a:ahLst/>
              <a:cxnLst/>
              <a:rect l="l" t="t" r="r" b="b"/>
              <a:pathLst>
                <a:path w="3926840" h="1282064">
                  <a:moveTo>
                    <a:pt x="0" y="213605"/>
                  </a:moveTo>
                  <a:lnTo>
                    <a:pt x="6207" y="162273"/>
                  </a:lnTo>
                  <a:lnTo>
                    <a:pt x="23842" y="115441"/>
                  </a:lnTo>
                  <a:lnTo>
                    <a:pt x="51418" y="74593"/>
                  </a:lnTo>
                  <a:lnTo>
                    <a:pt x="87452" y="41213"/>
                  </a:lnTo>
                  <a:lnTo>
                    <a:pt x="130460" y="16786"/>
                  </a:lnTo>
                  <a:lnTo>
                    <a:pt x="178957" y="2795"/>
                  </a:lnTo>
                  <a:lnTo>
                    <a:pt x="213606" y="0"/>
                  </a:lnTo>
                  <a:lnTo>
                    <a:pt x="3713227" y="0"/>
                  </a:lnTo>
                  <a:lnTo>
                    <a:pt x="3764558" y="6207"/>
                  </a:lnTo>
                  <a:lnTo>
                    <a:pt x="3811389" y="23842"/>
                  </a:lnTo>
                  <a:lnTo>
                    <a:pt x="3852236" y="51418"/>
                  </a:lnTo>
                  <a:lnTo>
                    <a:pt x="3885615" y="87452"/>
                  </a:lnTo>
                  <a:lnTo>
                    <a:pt x="3910041" y="130460"/>
                  </a:lnTo>
                  <a:lnTo>
                    <a:pt x="3924031" y="178957"/>
                  </a:lnTo>
                  <a:lnTo>
                    <a:pt x="3926827" y="213605"/>
                  </a:lnTo>
                  <a:lnTo>
                    <a:pt x="3926827" y="1068008"/>
                  </a:lnTo>
                  <a:lnTo>
                    <a:pt x="3920619" y="1119340"/>
                  </a:lnTo>
                  <a:lnTo>
                    <a:pt x="3902986" y="1166171"/>
                  </a:lnTo>
                  <a:lnTo>
                    <a:pt x="3875410" y="1207018"/>
                  </a:lnTo>
                  <a:lnTo>
                    <a:pt x="3839377" y="1240396"/>
                  </a:lnTo>
                  <a:lnTo>
                    <a:pt x="3796371" y="1264823"/>
                  </a:lnTo>
                  <a:lnTo>
                    <a:pt x="3747874" y="1278813"/>
                  </a:lnTo>
                  <a:lnTo>
                    <a:pt x="3713227" y="1281608"/>
                  </a:lnTo>
                  <a:lnTo>
                    <a:pt x="213606" y="1281608"/>
                  </a:lnTo>
                  <a:lnTo>
                    <a:pt x="162273" y="1275401"/>
                  </a:lnTo>
                  <a:lnTo>
                    <a:pt x="115441" y="1257767"/>
                  </a:lnTo>
                  <a:lnTo>
                    <a:pt x="74593" y="1230192"/>
                  </a:lnTo>
                  <a:lnTo>
                    <a:pt x="41213" y="1194159"/>
                  </a:lnTo>
                  <a:lnTo>
                    <a:pt x="16786" y="1151152"/>
                  </a:lnTo>
                  <a:lnTo>
                    <a:pt x="2795" y="1102656"/>
                  </a:lnTo>
                  <a:lnTo>
                    <a:pt x="0" y="1068008"/>
                  </a:lnTo>
                  <a:lnTo>
                    <a:pt x="0" y="213605"/>
                  </a:lnTo>
                  <a:close/>
                </a:path>
              </a:pathLst>
            </a:custGeom>
            <a:ln w="12699">
              <a:solidFill>
                <a:srgbClr val="F2913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8" name="object 8"/>
            <p:cNvSpPr/>
            <p:nvPr/>
          </p:nvSpPr>
          <p:spPr>
            <a:xfrm>
              <a:off x="5713273" y="4161378"/>
              <a:ext cx="3357868" cy="1096303"/>
            </a:xfrm>
            <a:custGeom>
              <a:avLst/>
              <a:gdLst/>
              <a:ahLst/>
              <a:cxnLst/>
              <a:rect l="l" t="t" r="r" b="b"/>
              <a:pathLst>
                <a:path w="3926840" h="1282064">
                  <a:moveTo>
                    <a:pt x="3713238" y="0"/>
                  </a:moveTo>
                  <a:lnTo>
                    <a:pt x="213613" y="0"/>
                  </a:lnTo>
                  <a:lnTo>
                    <a:pt x="196095" y="708"/>
                  </a:lnTo>
                  <a:lnTo>
                    <a:pt x="146097" y="10890"/>
                  </a:lnTo>
                  <a:lnTo>
                    <a:pt x="101093" y="32005"/>
                  </a:lnTo>
                  <a:lnTo>
                    <a:pt x="62568" y="62568"/>
                  </a:lnTo>
                  <a:lnTo>
                    <a:pt x="32005" y="101093"/>
                  </a:lnTo>
                  <a:lnTo>
                    <a:pt x="10890" y="146097"/>
                  </a:lnTo>
                  <a:lnTo>
                    <a:pt x="708" y="196095"/>
                  </a:lnTo>
                  <a:lnTo>
                    <a:pt x="0" y="213614"/>
                  </a:lnTo>
                  <a:lnTo>
                    <a:pt x="0" y="1068006"/>
                  </a:lnTo>
                  <a:lnTo>
                    <a:pt x="6208" y="1119338"/>
                  </a:lnTo>
                  <a:lnTo>
                    <a:pt x="23844" y="1166172"/>
                  </a:lnTo>
                  <a:lnTo>
                    <a:pt x="51422" y="1207021"/>
                  </a:lnTo>
                  <a:lnTo>
                    <a:pt x="87458" y="1240403"/>
                  </a:lnTo>
                  <a:lnTo>
                    <a:pt x="130468" y="1264832"/>
                  </a:lnTo>
                  <a:lnTo>
                    <a:pt x="178966" y="1278824"/>
                  </a:lnTo>
                  <a:lnTo>
                    <a:pt x="213613" y="1281620"/>
                  </a:lnTo>
                  <a:lnTo>
                    <a:pt x="3713238" y="1281620"/>
                  </a:lnTo>
                  <a:lnTo>
                    <a:pt x="3764570" y="1275411"/>
                  </a:lnTo>
                  <a:lnTo>
                    <a:pt x="3811401" y="1257776"/>
                  </a:lnTo>
                  <a:lnTo>
                    <a:pt x="3852248" y="1230197"/>
                  </a:lnTo>
                  <a:lnTo>
                    <a:pt x="3885627" y="1194161"/>
                  </a:lnTo>
                  <a:lnTo>
                    <a:pt x="3910054" y="1151152"/>
                  </a:lnTo>
                  <a:lnTo>
                    <a:pt x="3924044" y="1102654"/>
                  </a:lnTo>
                  <a:lnTo>
                    <a:pt x="3926840" y="1068006"/>
                  </a:lnTo>
                  <a:lnTo>
                    <a:pt x="3926840" y="213614"/>
                  </a:lnTo>
                  <a:lnTo>
                    <a:pt x="3920632" y="162281"/>
                  </a:lnTo>
                  <a:lnTo>
                    <a:pt x="3902998" y="115448"/>
                  </a:lnTo>
                  <a:lnTo>
                    <a:pt x="3875422" y="74598"/>
                  </a:lnTo>
                  <a:lnTo>
                    <a:pt x="3839389" y="41216"/>
                  </a:lnTo>
                  <a:lnTo>
                    <a:pt x="3796382" y="16787"/>
                  </a:lnTo>
                  <a:lnTo>
                    <a:pt x="3747886" y="2795"/>
                  </a:lnTo>
                  <a:lnTo>
                    <a:pt x="3713238" y="0"/>
                  </a:lnTo>
                  <a:close/>
                </a:path>
              </a:pathLst>
            </a:custGeom>
            <a:solidFill>
              <a:srgbClr val="2A4A77"/>
            </a:solidFill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9" name="object 9"/>
            <p:cNvSpPr/>
            <p:nvPr/>
          </p:nvSpPr>
          <p:spPr>
            <a:xfrm>
              <a:off x="5713273" y="4161378"/>
              <a:ext cx="3357868" cy="1096303"/>
            </a:xfrm>
            <a:custGeom>
              <a:avLst/>
              <a:gdLst/>
              <a:ahLst/>
              <a:cxnLst/>
              <a:rect l="l" t="t" r="r" b="b"/>
              <a:pathLst>
                <a:path w="3926840" h="1282064">
                  <a:moveTo>
                    <a:pt x="0" y="213605"/>
                  </a:moveTo>
                  <a:lnTo>
                    <a:pt x="6207" y="162273"/>
                  </a:lnTo>
                  <a:lnTo>
                    <a:pt x="23842" y="115441"/>
                  </a:lnTo>
                  <a:lnTo>
                    <a:pt x="51418" y="74593"/>
                  </a:lnTo>
                  <a:lnTo>
                    <a:pt x="87452" y="41213"/>
                  </a:lnTo>
                  <a:lnTo>
                    <a:pt x="130460" y="16786"/>
                  </a:lnTo>
                  <a:lnTo>
                    <a:pt x="178957" y="2795"/>
                  </a:lnTo>
                  <a:lnTo>
                    <a:pt x="213605" y="0"/>
                  </a:lnTo>
                  <a:lnTo>
                    <a:pt x="3713227" y="0"/>
                  </a:lnTo>
                  <a:lnTo>
                    <a:pt x="3764558" y="6207"/>
                  </a:lnTo>
                  <a:lnTo>
                    <a:pt x="3811389" y="23842"/>
                  </a:lnTo>
                  <a:lnTo>
                    <a:pt x="3852236" y="51418"/>
                  </a:lnTo>
                  <a:lnTo>
                    <a:pt x="3885615" y="87453"/>
                  </a:lnTo>
                  <a:lnTo>
                    <a:pt x="3910041" y="130460"/>
                  </a:lnTo>
                  <a:lnTo>
                    <a:pt x="3924031" y="178957"/>
                  </a:lnTo>
                  <a:lnTo>
                    <a:pt x="3926827" y="213605"/>
                  </a:lnTo>
                  <a:lnTo>
                    <a:pt x="3926827" y="1068009"/>
                  </a:lnTo>
                  <a:lnTo>
                    <a:pt x="3920619" y="1119340"/>
                  </a:lnTo>
                  <a:lnTo>
                    <a:pt x="3902985" y="1166171"/>
                  </a:lnTo>
                  <a:lnTo>
                    <a:pt x="3875410" y="1207018"/>
                  </a:lnTo>
                  <a:lnTo>
                    <a:pt x="3839377" y="1240397"/>
                  </a:lnTo>
                  <a:lnTo>
                    <a:pt x="3796370" y="1264823"/>
                  </a:lnTo>
                  <a:lnTo>
                    <a:pt x="3747874" y="1278813"/>
                  </a:lnTo>
                  <a:lnTo>
                    <a:pt x="3713227" y="1281609"/>
                  </a:lnTo>
                  <a:lnTo>
                    <a:pt x="213605" y="1281609"/>
                  </a:lnTo>
                  <a:lnTo>
                    <a:pt x="162273" y="1275401"/>
                  </a:lnTo>
                  <a:lnTo>
                    <a:pt x="115441" y="1257767"/>
                  </a:lnTo>
                  <a:lnTo>
                    <a:pt x="74593" y="1230192"/>
                  </a:lnTo>
                  <a:lnTo>
                    <a:pt x="41213" y="1194159"/>
                  </a:lnTo>
                  <a:lnTo>
                    <a:pt x="16786" y="1151152"/>
                  </a:lnTo>
                  <a:lnTo>
                    <a:pt x="2795" y="1102656"/>
                  </a:lnTo>
                  <a:lnTo>
                    <a:pt x="0" y="1068009"/>
                  </a:lnTo>
                  <a:lnTo>
                    <a:pt x="0" y="213605"/>
                  </a:lnTo>
                  <a:close/>
                </a:path>
              </a:pathLst>
            </a:custGeom>
            <a:ln w="12699">
              <a:solidFill>
                <a:srgbClr val="F2913F"/>
              </a:solidFill>
            </a:ln>
          </p:spPr>
          <p:txBody>
            <a:bodyPr wrap="square" lIns="0" tIns="0" rIns="0" bIns="0" rtlCol="0"/>
            <a:lstStyle/>
            <a:p>
              <a:endParaRPr sz="1539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723998" y="1836000"/>
              <a:ext cx="3348000" cy="360098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Se</a:t>
              </a:r>
              <a:r>
                <a:rPr b="1" spc="-13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ns</a:t>
              </a:r>
              <a:r>
                <a:rPr b="1" spc="-9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ibilità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>
                <a:lnSpc>
                  <a:spcPct val="100000"/>
                </a:lnSpc>
              </a:pP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tutte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le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pa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rt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icelle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cariche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>
                <a:lnSpc>
                  <a:spcPct val="100000"/>
                </a:lnSpc>
              </a:pP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>
                <a:spcBef>
                  <a:spcPts val="19"/>
                </a:spcBef>
              </a:pP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>
                <a:lnSpc>
                  <a:spcPct val="100000"/>
                </a:lnSpc>
              </a:pPr>
              <a:r>
                <a:rPr b="1" spc="-13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F</a:t>
              </a:r>
              <a:r>
                <a:rPr b="1" spc="-4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b="1" spc="-13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=</a:t>
              </a:r>
              <a:r>
                <a:rPr b="1" spc="-4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b="1" spc="-13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p</a:t>
              </a:r>
              <a:r>
                <a:rPr b="1" spc="-4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x</a:t>
              </a:r>
              <a:r>
                <a:rPr b="1" spc="-4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B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10317" marR="4344" algn="ctr"/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immersi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in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campo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magne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ico misurano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la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quan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à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di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mo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o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>
                <a:lnSpc>
                  <a:spcPct val="100000"/>
                </a:lnSpc>
              </a:pP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>
                <a:lnSpc>
                  <a:spcPct val="100000"/>
                </a:lnSpc>
              </a:pP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Mater</a:t>
              </a:r>
              <a:r>
                <a:rPr b="1" spc="-9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iali</a:t>
              </a:r>
              <a:r>
                <a:rPr b="1" spc="-4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b="1" spc="-9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l</a:t>
              </a: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e</a:t>
              </a:r>
              <a:r>
                <a:rPr b="1" spc="-13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gg</a:t>
              </a:r>
              <a:r>
                <a:rPr b="1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er</a:t>
              </a:r>
              <a:r>
                <a:rPr b="1" spc="-9" dirty="0">
                  <a:solidFill>
                    <a:srgbClr val="5B9BD5"/>
                  </a:solidFill>
                  <a:latin typeface="Avenir Book" charset="0"/>
                  <a:ea typeface="Avenir Book" charset="0"/>
                  <a:cs typeface="Avenir Book" charset="0"/>
                </a:rPr>
                <a:t>i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173213" marR="166697" algn="ctr"/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la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pa</a:t>
              </a:r>
              <a:r>
                <a:rPr spc="-9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rt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icella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deve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perdere poca</a:t>
              </a:r>
              <a:r>
                <a:rPr spc="-4"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dirty="0">
                  <a:solidFill>
                    <a:srgbClr val="FFFFFF"/>
                  </a:solidFill>
                  <a:latin typeface="Avenir Book" charset="0"/>
                  <a:ea typeface="Avenir Book" charset="0"/>
                  <a:cs typeface="Avenir Book" charset="0"/>
                </a:rPr>
                <a:t>energia</a:t>
              </a:r>
              <a:endParaRPr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1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Tracciatori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4577549"/>
            <a:ext cx="3262300" cy="1096303"/>
          </a:xfrm>
          <a:custGeom>
            <a:avLst/>
            <a:gdLst/>
            <a:ahLst/>
            <a:cxnLst/>
            <a:rect l="l" t="t" r="r" b="b"/>
            <a:pathLst>
              <a:path w="3815079" h="1282064">
                <a:moveTo>
                  <a:pt x="3601339" y="0"/>
                </a:moveTo>
                <a:lnTo>
                  <a:pt x="0" y="0"/>
                </a:lnTo>
                <a:lnTo>
                  <a:pt x="0" y="1281605"/>
                </a:lnTo>
                <a:lnTo>
                  <a:pt x="3601339" y="1281605"/>
                </a:lnTo>
                <a:lnTo>
                  <a:pt x="3618857" y="1280897"/>
                </a:lnTo>
                <a:lnTo>
                  <a:pt x="3668855" y="1270715"/>
                </a:lnTo>
                <a:lnTo>
                  <a:pt x="3713859" y="1249602"/>
                </a:lnTo>
                <a:lnTo>
                  <a:pt x="3752384" y="1219041"/>
                </a:lnTo>
                <a:lnTo>
                  <a:pt x="3782947" y="1180516"/>
                </a:lnTo>
                <a:lnTo>
                  <a:pt x="3804062" y="1135512"/>
                </a:lnTo>
                <a:lnTo>
                  <a:pt x="3814244" y="1085513"/>
                </a:lnTo>
                <a:lnTo>
                  <a:pt x="3814953" y="1067993"/>
                </a:lnTo>
                <a:lnTo>
                  <a:pt x="3814953" y="213601"/>
                </a:lnTo>
                <a:lnTo>
                  <a:pt x="3808744" y="162269"/>
                </a:lnTo>
                <a:lnTo>
                  <a:pt x="3791108" y="115438"/>
                </a:lnTo>
                <a:lnTo>
                  <a:pt x="3763530" y="74591"/>
                </a:lnTo>
                <a:lnTo>
                  <a:pt x="3727494" y="41212"/>
                </a:lnTo>
                <a:lnTo>
                  <a:pt x="3684484" y="16785"/>
                </a:lnTo>
                <a:lnTo>
                  <a:pt x="3635986" y="2795"/>
                </a:lnTo>
                <a:lnTo>
                  <a:pt x="3601339" y="0"/>
                </a:lnTo>
                <a:close/>
              </a:path>
            </a:pathLst>
          </a:custGeom>
          <a:solidFill>
            <a:srgbClr val="2A4A77"/>
          </a:solidFill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4577549"/>
            <a:ext cx="3262300" cy="1096303"/>
          </a:xfrm>
          <a:custGeom>
            <a:avLst/>
            <a:gdLst/>
            <a:ahLst/>
            <a:cxnLst/>
            <a:rect l="l" t="t" r="r" b="b"/>
            <a:pathLst>
              <a:path w="3815079" h="1282064">
                <a:moveTo>
                  <a:pt x="0" y="0"/>
                </a:moveTo>
                <a:lnTo>
                  <a:pt x="3601346" y="0"/>
                </a:lnTo>
                <a:lnTo>
                  <a:pt x="3618865" y="708"/>
                </a:lnTo>
                <a:lnTo>
                  <a:pt x="3668861" y="10889"/>
                </a:lnTo>
                <a:lnTo>
                  <a:pt x="3713862" y="32003"/>
                </a:lnTo>
                <a:lnTo>
                  <a:pt x="3752385" y="62563"/>
                </a:lnTo>
                <a:lnTo>
                  <a:pt x="3782944" y="101087"/>
                </a:lnTo>
                <a:lnTo>
                  <a:pt x="3804057" y="146089"/>
                </a:lnTo>
                <a:lnTo>
                  <a:pt x="3814238" y="196086"/>
                </a:lnTo>
                <a:lnTo>
                  <a:pt x="3814946" y="213605"/>
                </a:lnTo>
                <a:lnTo>
                  <a:pt x="3814946" y="1068009"/>
                </a:lnTo>
                <a:lnTo>
                  <a:pt x="3808738" y="1119340"/>
                </a:lnTo>
                <a:lnTo>
                  <a:pt x="3791105" y="1166171"/>
                </a:lnTo>
                <a:lnTo>
                  <a:pt x="3763529" y="1207018"/>
                </a:lnTo>
                <a:lnTo>
                  <a:pt x="3727496" y="1240397"/>
                </a:lnTo>
                <a:lnTo>
                  <a:pt x="3684490" y="1264823"/>
                </a:lnTo>
                <a:lnTo>
                  <a:pt x="3635994" y="1278813"/>
                </a:lnTo>
                <a:lnTo>
                  <a:pt x="3601346" y="1281608"/>
                </a:lnTo>
                <a:lnTo>
                  <a:pt x="0" y="1281608"/>
                </a:lnTo>
              </a:path>
            </a:pathLst>
          </a:custGeom>
          <a:ln w="12699">
            <a:solidFill>
              <a:srgbClr val="F2913F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" y="4764889"/>
            <a:ext cx="320871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Se</a:t>
            </a:r>
            <a:r>
              <a:rPr sz="1600" b="1" spc="-13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ns</a:t>
            </a:r>
            <a:r>
              <a:rPr sz="1600" b="1" spc="-9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ibilità</a:t>
            </a:r>
            <a:endParaRPr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Ecal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: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ele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roni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spc="-9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o</a:t>
            </a:r>
            <a:r>
              <a:rPr sz="1600" spc="-9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oni</a:t>
            </a:r>
            <a:endParaRPr lang="en-US" sz="1600" dirty="0">
              <a:solidFill>
                <a:srgbClr val="FFFFF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Hcal</a:t>
            </a:r>
            <a:r>
              <a:rPr lang="en-US"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:</a:t>
            </a:r>
            <a:r>
              <a:rPr lang="en-US"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pro</a:t>
            </a:r>
            <a:r>
              <a:rPr lang="en-US" sz="1600" spc="-9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oni</a:t>
            </a:r>
            <a:r>
              <a:rPr lang="en-US"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lang="en-US"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neu</a:t>
            </a:r>
            <a:r>
              <a:rPr lang="en-US" sz="1600" spc="-9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roni</a:t>
            </a:r>
            <a:r>
              <a:rPr lang="en-US"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lang="en-US"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pioni</a:t>
            </a:r>
            <a:r>
              <a:rPr lang="en-US"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lang="en-US"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kaoni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0563" y="4577549"/>
            <a:ext cx="2998949" cy="1096303"/>
          </a:xfrm>
          <a:custGeom>
            <a:avLst/>
            <a:gdLst/>
            <a:ahLst/>
            <a:cxnLst/>
            <a:rect l="l" t="t" r="r" b="b"/>
            <a:pathLst>
              <a:path w="3507104" h="1282064">
                <a:moveTo>
                  <a:pt x="3293516" y="0"/>
                </a:moveTo>
                <a:lnTo>
                  <a:pt x="213601" y="0"/>
                </a:lnTo>
                <a:lnTo>
                  <a:pt x="196082" y="708"/>
                </a:lnTo>
                <a:lnTo>
                  <a:pt x="146086" y="10889"/>
                </a:lnTo>
                <a:lnTo>
                  <a:pt x="101084" y="32002"/>
                </a:lnTo>
                <a:lnTo>
                  <a:pt x="62561" y="62561"/>
                </a:lnTo>
                <a:lnTo>
                  <a:pt x="32002" y="101084"/>
                </a:lnTo>
                <a:lnTo>
                  <a:pt x="10889" y="146086"/>
                </a:lnTo>
                <a:lnTo>
                  <a:pt x="708" y="196082"/>
                </a:lnTo>
                <a:lnTo>
                  <a:pt x="0" y="213601"/>
                </a:lnTo>
                <a:lnTo>
                  <a:pt x="0" y="1067993"/>
                </a:lnTo>
                <a:lnTo>
                  <a:pt x="6207" y="1119328"/>
                </a:lnTo>
                <a:lnTo>
                  <a:pt x="23841" y="1166162"/>
                </a:lnTo>
                <a:lnTo>
                  <a:pt x="51417" y="1207011"/>
                </a:lnTo>
                <a:lnTo>
                  <a:pt x="87450" y="1240391"/>
                </a:lnTo>
                <a:lnTo>
                  <a:pt x="130457" y="1264819"/>
                </a:lnTo>
                <a:lnTo>
                  <a:pt x="178953" y="1278809"/>
                </a:lnTo>
                <a:lnTo>
                  <a:pt x="213601" y="1281605"/>
                </a:lnTo>
                <a:lnTo>
                  <a:pt x="3293516" y="1281605"/>
                </a:lnTo>
                <a:lnTo>
                  <a:pt x="3344847" y="1275397"/>
                </a:lnTo>
                <a:lnTo>
                  <a:pt x="3391679" y="1257763"/>
                </a:lnTo>
                <a:lnTo>
                  <a:pt x="3432526" y="1230186"/>
                </a:lnTo>
                <a:lnTo>
                  <a:pt x="3465905" y="1194151"/>
                </a:lnTo>
                <a:lnTo>
                  <a:pt x="3490332" y="1151142"/>
                </a:lnTo>
                <a:lnTo>
                  <a:pt x="3504322" y="1102643"/>
                </a:lnTo>
                <a:lnTo>
                  <a:pt x="3507117" y="1067993"/>
                </a:lnTo>
                <a:lnTo>
                  <a:pt x="3507117" y="213601"/>
                </a:lnTo>
                <a:lnTo>
                  <a:pt x="3500909" y="162269"/>
                </a:lnTo>
                <a:lnTo>
                  <a:pt x="3483276" y="115438"/>
                </a:lnTo>
                <a:lnTo>
                  <a:pt x="3455700" y="74591"/>
                </a:lnTo>
                <a:lnTo>
                  <a:pt x="3419667" y="41212"/>
                </a:lnTo>
                <a:lnTo>
                  <a:pt x="3376660" y="16785"/>
                </a:lnTo>
                <a:lnTo>
                  <a:pt x="3328164" y="2795"/>
                </a:lnTo>
                <a:lnTo>
                  <a:pt x="3293516" y="0"/>
                </a:lnTo>
                <a:close/>
              </a:path>
            </a:pathLst>
          </a:custGeom>
          <a:solidFill>
            <a:srgbClr val="2A4A77"/>
          </a:solidFill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30563" y="4577549"/>
            <a:ext cx="2998949" cy="1096303"/>
          </a:xfrm>
          <a:custGeom>
            <a:avLst/>
            <a:gdLst/>
            <a:ahLst/>
            <a:cxnLst/>
            <a:rect l="l" t="t" r="r" b="b"/>
            <a:pathLst>
              <a:path w="3507104" h="1282064">
                <a:moveTo>
                  <a:pt x="0" y="213605"/>
                </a:moveTo>
                <a:lnTo>
                  <a:pt x="6207" y="162273"/>
                </a:lnTo>
                <a:lnTo>
                  <a:pt x="23842" y="115441"/>
                </a:lnTo>
                <a:lnTo>
                  <a:pt x="51418" y="74593"/>
                </a:lnTo>
                <a:lnTo>
                  <a:pt x="87452" y="41213"/>
                </a:lnTo>
                <a:lnTo>
                  <a:pt x="130460" y="16786"/>
                </a:lnTo>
                <a:lnTo>
                  <a:pt x="178957" y="2795"/>
                </a:lnTo>
                <a:lnTo>
                  <a:pt x="213605" y="0"/>
                </a:lnTo>
                <a:lnTo>
                  <a:pt x="3293507" y="0"/>
                </a:lnTo>
                <a:lnTo>
                  <a:pt x="3344842" y="6207"/>
                </a:lnTo>
                <a:lnTo>
                  <a:pt x="3391676" y="23842"/>
                </a:lnTo>
                <a:lnTo>
                  <a:pt x="3432525" y="51418"/>
                </a:lnTo>
                <a:lnTo>
                  <a:pt x="3465905" y="87453"/>
                </a:lnTo>
                <a:lnTo>
                  <a:pt x="3490331" y="130460"/>
                </a:lnTo>
                <a:lnTo>
                  <a:pt x="3504321" y="178957"/>
                </a:lnTo>
                <a:lnTo>
                  <a:pt x="3507117" y="213605"/>
                </a:lnTo>
                <a:lnTo>
                  <a:pt x="3507117" y="1068009"/>
                </a:lnTo>
                <a:lnTo>
                  <a:pt x="3500909" y="1119340"/>
                </a:lnTo>
                <a:lnTo>
                  <a:pt x="3483275" y="1166171"/>
                </a:lnTo>
                <a:lnTo>
                  <a:pt x="3455699" y="1207018"/>
                </a:lnTo>
                <a:lnTo>
                  <a:pt x="3419665" y="1240397"/>
                </a:lnTo>
                <a:lnTo>
                  <a:pt x="3376656" y="1264823"/>
                </a:lnTo>
                <a:lnTo>
                  <a:pt x="3328157" y="1278813"/>
                </a:lnTo>
                <a:lnTo>
                  <a:pt x="3293507" y="1281608"/>
                </a:lnTo>
                <a:lnTo>
                  <a:pt x="213605" y="1281608"/>
                </a:lnTo>
                <a:lnTo>
                  <a:pt x="162273" y="1275401"/>
                </a:lnTo>
                <a:lnTo>
                  <a:pt x="115441" y="1257767"/>
                </a:lnTo>
                <a:lnTo>
                  <a:pt x="74593" y="1230192"/>
                </a:lnTo>
                <a:lnTo>
                  <a:pt x="41213" y="1194159"/>
                </a:lnTo>
                <a:lnTo>
                  <a:pt x="16786" y="1151152"/>
                </a:lnTo>
                <a:lnTo>
                  <a:pt x="2795" y="1102656"/>
                </a:lnTo>
                <a:lnTo>
                  <a:pt x="0" y="1068009"/>
                </a:lnTo>
                <a:lnTo>
                  <a:pt x="0" y="213605"/>
                </a:lnTo>
                <a:close/>
              </a:path>
            </a:pathLst>
          </a:custGeom>
          <a:ln w="12699">
            <a:solidFill>
              <a:srgbClr val="F2913F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72302" y="4764889"/>
            <a:ext cx="252111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3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Ener</a:t>
            </a:r>
            <a:r>
              <a:rPr sz="1600" b="1" spc="-9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gia</a:t>
            </a:r>
            <a:endParaRPr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10860" marR="4344" indent="361629"/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misurano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l’energia (senza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campo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magne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ico)</a:t>
            </a:r>
            <a:endParaRPr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97896" y="4577549"/>
            <a:ext cx="2546094" cy="1096303"/>
          </a:xfrm>
          <a:custGeom>
            <a:avLst/>
            <a:gdLst/>
            <a:ahLst/>
            <a:cxnLst/>
            <a:rect l="l" t="t" r="r" b="b"/>
            <a:pathLst>
              <a:path w="2977515" h="1282064">
                <a:moveTo>
                  <a:pt x="2977527" y="0"/>
                </a:moveTo>
                <a:lnTo>
                  <a:pt x="213601" y="0"/>
                </a:lnTo>
                <a:lnTo>
                  <a:pt x="196082" y="708"/>
                </a:lnTo>
                <a:lnTo>
                  <a:pt x="146086" y="10889"/>
                </a:lnTo>
                <a:lnTo>
                  <a:pt x="101084" y="32002"/>
                </a:lnTo>
                <a:lnTo>
                  <a:pt x="62561" y="62561"/>
                </a:lnTo>
                <a:lnTo>
                  <a:pt x="32002" y="101084"/>
                </a:lnTo>
                <a:lnTo>
                  <a:pt x="10889" y="146086"/>
                </a:lnTo>
                <a:lnTo>
                  <a:pt x="708" y="196082"/>
                </a:lnTo>
                <a:lnTo>
                  <a:pt x="0" y="213601"/>
                </a:lnTo>
                <a:lnTo>
                  <a:pt x="0" y="1067993"/>
                </a:lnTo>
                <a:lnTo>
                  <a:pt x="6207" y="1119328"/>
                </a:lnTo>
                <a:lnTo>
                  <a:pt x="23841" y="1166162"/>
                </a:lnTo>
                <a:lnTo>
                  <a:pt x="51417" y="1207011"/>
                </a:lnTo>
                <a:lnTo>
                  <a:pt x="87450" y="1240391"/>
                </a:lnTo>
                <a:lnTo>
                  <a:pt x="130457" y="1264819"/>
                </a:lnTo>
                <a:lnTo>
                  <a:pt x="178953" y="1278809"/>
                </a:lnTo>
                <a:lnTo>
                  <a:pt x="213601" y="1281605"/>
                </a:lnTo>
                <a:lnTo>
                  <a:pt x="2977527" y="1281605"/>
                </a:lnTo>
                <a:lnTo>
                  <a:pt x="2977527" y="0"/>
                </a:lnTo>
                <a:close/>
              </a:path>
            </a:pathLst>
          </a:custGeom>
          <a:solidFill>
            <a:srgbClr val="2A4A77"/>
          </a:solidFill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97895" y="4577549"/>
            <a:ext cx="2546094" cy="182989"/>
          </a:xfrm>
          <a:custGeom>
            <a:avLst/>
            <a:gdLst/>
            <a:ahLst/>
            <a:cxnLst/>
            <a:rect l="l" t="t" r="r" b="b"/>
            <a:pathLst>
              <a:path w="2977515" h="213995">
                <a:moveTo>
                  <a:pt x="0" y="213605"/>
                </a:moveTo>
                <a:lnTo>
                  <a:pt x="6207" y="162273"/>
                </a:lnTo>
                <a:lnTo>
                  <a:pt x="23842" y="115441"/>
                </a:lnTo>
                <a:lnTo>
                  <a:pt x="51418" y="74593"/>
                </a:lnTo>
                <a:lnTo>
                  <a:pt x="87453" y="41213"/>
                </a:lnTo>
                <a:lnTo>
                  <a:pt x="130460" y="16786"/>
                </a:lnTo>
                <a:lnTo>
                  <a:pt x="178958" y="2795"/>
                </a:lnTo>
                <a:lnTo>
                  <a:pt x="213606" y="0"/>
                </a:lnTo>
                <a:lnTo>
                  <a:pt x="2977527" y="0"/>
                </a:lnTo>
              </a:path>
            </a:pathLst>
          </a:custGeom>
          <a:ln w="12699">
            <a:solidFill>
              <a:srgbClr val="F2913F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97895" y="4760205"/>
            <a:ext cx="2546094" cy="913314"/>
          </a:xfrm>
          <a:custGeom>
            <a:avLst/>
            <a:gdLst/>
            <a:ahLst/>
            <a:cxnLst/>
            <a:rect l="l" t="t" r="r" b="b"/>
            <a:pathLst>
              <a:path w="2977515" h="1068070">
                <a:moveTo>
                  <a:pt x="2977527" y="1068003"/>
                </a:moveTo>
                <a:lnTo>
                  <a:pt x="213606" y="1068003"/>
                </a:lnTo>
                <a:lnTo>
                  <a:pt x="196087" y="1067295"/>
                </a:lnTo>
                <a:lnTo>
                  <a:pt x="146089" y="1057113"/>
                </a:lnTo>
                <a:lnTo>
                  <a:pt x="101087" y="1036001"/>
                </a:lnTo>
                <a:lnTo>
                  <a:pt x="62563" y="1005442"/>
                </a:lnTo>
                <a:lnTo>
                  <a:pt x="32003" y="966919"/>
                </a:lnTo>
                <a:lnTo>
                  <a:pt x="10889" y="921918"/>
                </a:lnTo>
                <a:lnTo>
                  <a:pt x="708" y="871922"/>
                </a:lnTo>
                <a:lnTo>
                  <a:pt x="0" y="854403"/>
                </a:lnTo>
                <a:lnTo>
                  <a:pt x="0" y="0"/>
                </a:lnTo>
              </a:path>
            </a:pathLst>
          </a:custGeom>
          <a:ln w="12699">
            <a:solidFill>
              <a:srgbClr val="F2913F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70450" y="4764889"/>
            <a:ext cx="237354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006"/>
            <a:r>
              <a:rPr sz="16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Mater</a:t>
            </a:r>
            <a:r>
              <a:rPr sz="1600" b="1" spc="-9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iali</a:t>
            </a:r>
            <a:r>
              <a:rPr sz="1600" b="1" spc="-4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b="1" spc="-13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sz="1600" b="1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esa</a:t>
            </a:r>
            <a:r>
              <a:rPr sz="1600" b="1" spc="-9" dirty="0">
                <a:solidFill>
                  <a:srgbClr val="5B9BD5"/>
                </a:solidFill>
                <a:latin typeface="Avenir Book" charset="0"/>
                <a:ea typeface="Avenir Book" charset="0"/>
                <a:cs typeface="Avenir Book" charset="0"/>
              </a:rPr>
              <a:t>nti</a:t>
            </a:r>
            <a:endParaRPr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306246" marR="4344" indent="-295929"/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la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pa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rt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icella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deve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perde</a:t>
            </a:r>
            <a:r>
              <a:rPr lang="en-US"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re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u</a:t>
            </a:r>
            <a:r>
              <a:rPr sz="1600" spc="-9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la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sua</a:t>
            </a:r>
            <a:r>
              <a:rPr sz="1600" spc="-4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6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energia</a:t>
            </a:r>
            <a:endParaRPr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8000" y="1296000"/>
            <a:ext cx="7666111" cy="2677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5" name="object 15"/>
          <p:cNvSpPr/>
          <p:nvPr/>
        </p:nvSpPr>
        <p:spPr>
          <a:xfrm>
            <a:off x="4635584" y="1705150"/>
            <a:ext cx="362719" cy="121087"/>
          </a:xfrm>
          <a:custGeom>
            <a:avLst/>
            <a:gdLst/>
            <a:ahLst/>
            <a:cxnLst/>
            <a:rect l="l" t="t" r="r" b="b"/>
            <a:pathLst>
              <a:path w="424179" h="141605">
                <a:moveTo>
                  <a:pt x="0" y="0"/>
                </a:moveTo>
                <a:lnTo>
                  <a:pt x="423938" y="0"/>
                </a:lnTo>
                <a:lnTo>
                  <a:pt x="423938" y="141312"/>
                </a:lnTo>
                <a:lnTo>
                  <a:pt x="0" y="1413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Calorimetri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>
            <a:spLocks/>
          </p:cNvSpPr>
          <p:nvPr/>
        </p:nvSpPr>
        <p:spPr>
          <a:xfrm>
            <a:off x="0" y="54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Rivelatori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per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muoni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001" y="1440000"/>
            <a:ext cx="8100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I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muoni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sono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cariche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(~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elettroni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pesanti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)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altamente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penetranti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attraversano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tutto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il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rivelatore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compresi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calorimetri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perdendo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pochissima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della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loro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energia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iniziale</a:t>
            </a:r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Per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osservarli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si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può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usare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qualsiasi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rivelatore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per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il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tracciamento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di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cariche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, ma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deve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coprire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aree</a:t>
            </a:r>
            <a:r>
              <a:rPr lang="en-GB" sz="20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err="1">
                <a:latin typeface="Avenir Book" charset="0"/>
                <a:ea typeface="Avenir Book" charset="0"/>
                <a:cs typeface="Avenir Book" charset="0"/>
              </a:rPr>
              <a:t>grandi</a:t>
            </a:r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GB" sz="2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⇒ Si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usano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strati di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rivelatori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a gas (ad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es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. le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camere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deriva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),</a:t>
            </a:r>
          </a:p>
          <a:p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   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alternati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con strati di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ferro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necessario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chiudere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le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linee</a:t>
            </a:r>
            <a:endParaRPr lang="en-GB" sz="22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    del campo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magnetico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generato</a:t>
            </a:r>
            <a:r>
              <a:rPr lang="en-GB" sz="2200" dirty="0">
                <a:latin typeface="Avenir Book" charset="0"/>
                <a:ea typeface="Avenir Book" charset="0"/>
                <a:cs typeface="Avenir Book" charset="0"/>
              </a:rPr>
              <a:t> dal </a:t>
            </a:r>
            <a:r>
              <a:rPr lang="en-GB" sz="2200" dirty="0" err="1">
                <a:latin typeface="Avenir Book" charset="0"/>
                <a:ea typeface="Avenir Book" charset="0"/>
                <a:cs typeface="Avenir Book" charset="0"/>
              </a:rPr>
              <a:t>solenoide</a:t>
            </a:r>
            <a:endParaRPr lang="en-GB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2000" y="5256000"/>
            <a:ext cx="230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I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muoni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sono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facilmente</a:t>
            </a:r>
            <a:r>
              <a:rPr lang="en-GB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dirty="0" err="1">
                <a:latin typeface="Avenir Book" charset="0"/>
                <a:ea typeface="Avenir Book" charset="0"/>
                <a:cs typeface="Avenir Book" charset="0"/>
              </a:rPr>
              <a:t>identificabili</a:t>
            </a:r>
            <a:endParaRPr lang="en-GB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39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260000" y="4931999"/>
            <a:ext cx="5040000" cy="1658359"/>
            <a:chOff x="1260000" y="4931999"/>
            <a:chExt cx="5040000" cy="1658359"/>
          </a:xfrm>
        </p:grpSpPr>
        <p:grpSp>
          <p:nvGrpSpPr>
            <p:cNvPr id="15" name="Group 14"/>
            <p:cNvGrpSpPr/>
            <p:nvPr/>
          </p:nvGrpSpPr>
          <p:grpSpPr>
            <a:xfrm>
              <a:off x="1260000" y="4931999"/>
              <a:ext cx="5040000" cy="1658359"/>
              <a:chOff x="1260000" y="4931999"/>
              <a:chExt cx="5040000" cy="165835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784400" y="4931999"/>
                <a:ext cx="540000" cy="165600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60000" y="4932000"/>
                <a:ext cx="5040000" cy="1658358"/>
                <a:chOff x="1862553" y="4985344"/>
                <a:chExt cx="5040000" cy="1658358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862553" y="4985344"/>
                  <a:ext cx="5040000" cy="1658358"/>
                  <a:chOff x="2727077" y="2873911"/>
                  <a:chExt cx="5040000" cy="1658358"/>
                </a:xfrm>
              </p:grpSpPr>
              <p:sp>
                <p:nvSpPr>
                  <p:cNvPr id="4" name="object 2"/>
                  <p:cNvSpPr/>
                  <p:nvPr/>
                </p:nvSpPr>
                <p:spPr>
                  <a:xfrm>
                    <a:off x="4592728" y="2873911"/>
                    <a:ext cx="1658358" cy="1658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8800" h="1828800">
                        <a:moveTo>
                          <a:pt x="1828799" y="0"/>
                        </a:moveTo>
                        <a:lnTo>
                          <a:pt x="0" y="0"/>
                        </a:lnTo>
                        <a:lnTo>
                          <a:pt x="0" y="1828800"/>
                        </a:lnTo>
                        <a:lnTo>
                          <a:pt x="1828799" y="1828800"/>
                        </a:lnTo>
                        <a:lnTo>
                          <a:pt x="1828799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632"/>
                  </a:p>
                </p:txBody>
              </p:sp>
              <p:sp>
                <p:nvSpPr>
                  <p:cNvPr id="5" name="object 9"/>
                  <p:cNvSpPr/>
                  <p:nvPr/>
                </p:nvSpPr>
                <p:spPr>
                  <a:xfrm>
                    <a:off x="2727077" y="3706544"/>
                    <a:ext cx="5040000" cy="11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3990" h="1270">
                        <a:moveTo>
                          <a:pt x="0" y="0"/>
                        </a:moveTo>
                        <a:lnTo>
                          <a:pt x="5253990" y="1269"/>
                        </a:lnTo>
                      </a:path>
                    </a:pathLst>
                  </a:custGeom>
                  <a:ln w="28575">
                    <a:solidFill>
                      <a:srgbClr val="FF0000"/>
                    </a:solidFill>
                    <a:tailEnd type="stealth" w="lg" len="lg"/>
                  </a:ln>
                </p:spPr>
                <p:txBody>
                  <a:bodyPr wrap="square" lIns="0" tIns="0" rIns="0" bIns="0" rtlCol="0"/>
                  <a:lstStyle/>
                  <a:p>
                    <a:endParaRPr sz="1632"/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1908000" y="5472000"/>
                  <a:ext cx="9028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 err="1">
                      <a:latin typeface="Avenir Book" charset="0"/>
                      <a:ea typeface="Avenir Book" charset="0"/>
                      <a:cs typeface="Avenir Book" charset="0"/>
                    </a:rPr>
                    <a:t>muone</a:t>
                  </a:r>
                  <a:endParaRPr lang="en-GB" b="1" dirty="0"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3744000" y="5040000"/>
                  <a:ext cx="458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 err="1">
                      <a:latin typeface="Avenir Book" charset="0"/>
                      <a:ea typeface="Avenir Book" charset="0"/>
                      <a:cs typeface="Avenir Book" charset="0"/>
                    </a:rPr>
                    <a:t>Pb</a:t>
                  </a:r>
                  <a:endParaRPr lang="en-GB" b="1" dirty="0"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4770000" y="498600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Avenir Book" charset="0"/>
                  <a:ea typeface="Avenir Book" charset="0"/>
                  <a:cs typeface="Avenir Book" charset="0"/>
                </a:rPr>
                <a:t>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6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Verso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l’infinitamente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piccolo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3074" name="Picture 2" descr="http://fbm.altervista.org/quark/sca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7" y="1080000"/>
            <a:ext cx="8045582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000" y="0"/>
            <a:ext cx="997500" cy="136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3782D-BCDC-4BE7-C59B-3BDB8C16CFEC}"/>
              </a:ext>
            </a:extLst>
          </p:cNvPr>
          <p:cNvSpPr txBox="1"/>
          <p:nvPr/>
        </p:nvSpPr>
        <p:spPr>
          <a:xfrm>
            <a:off x="3852000" y="6372000"/>
            <a:ext cx="1936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solidFill>
                  <a:srgbClr val="0432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stringhe</a:t>
            </a:r>
            <a:r>
              <a:rPr lang="en-GB" sz="2600" dirty="0">
                <a:solidFill>
                  <a:srgbClr val="0432FF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3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Content Placeholder 2"/>
          <p:cNvSpPr>
            <a:spLocks noGrp="1"/>
          </p:cNvSpPr>
          <p:nvPr>
            <p:ph idx="1"/>
          </p:nvPr>
        </p:nvSpPr>
        <p:spPr>
          <a:xfrm>
            <a:off x="4716463" y="968375"/>
            <a:ext cx="4427537" cy="2232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▻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Curvare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sufficienza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le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tracce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Avenir Book" charset="0"/>
                <a:ea typeface="Avenir Book" charset="0"/>
                <a:cs typeface="Avenir Book" charset="0"/>
              </a:rPr>
              <a:t>     Campo molto </a:t>
            </a:r>
            <a:r>
              <a:rPr lang="en-US" altLang="en-US" sz="1800" b="1" dirty="0" err="1">
                <a:solidFill>
                  <a:srgbClr val="800000"/>
                </a:solidFill>
                <a:latin typeface="Avenir Book" charset="0"/>
                <a:ea typeface="Avenir Book" charset="0"/>
                <a:cs typeface="Avenir Book" charset="0"/>
              </a:rPr>
              <a:t>intenso</a:t>
            </a:r>
            <a:r>
              <a:rPr lang="en-US" altLang="en-US" sz="1800" b="1" dirty="0">
                <a:solidFill>
                  <a:srgbClr val="800000"/>
                </a:solidFill>
                <a:latin typeface="Avenir Book" charset="0"/>
                <a:ea typeface="Avenir Book" charset="0"/>
                <a:cs typeface="Avenir Book" charset="0"/>
              </a:rPr>
              <a:t> in un</a:t>
            </a:r>
          </a:p>
          <a:p>
            <a:pPr>
              <a:buFont typeface="Arial" charset="0"/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Avenir Book" charset="0"/>
                <a:ea typeface="Avenir Book" charset="0"/>
                <a:cs typeface="Avenir Book" charset="0"/>
              </a:rPr>
              <a:t>      volume </a:t>
            </a:r>
            <a:r>
              <a:rPr lang="en-US" altLang="en-US" sz="1800" b="1" dirty="0" err="1">
                <a:solidFill>
                  <a:srgbClr val="800000"/>
                </a:solidFill>
                <a:latin typeface="Avenir Book" charset="0"/>
                <a:ea typeface="Avenir Book" charset="0"/>
                <a:cs typeface="Avenir Book" charset="0"/>
              </a:rPr>
              <a:t>enorme</a:t>
            </a:r>
            <a:endParaRPr lang="en-US" altLang="en-US" sz="1800" b="1" dirty="0">
              <a:solidFill>
                <a:srgbClr val="8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 typeface="Arial" charset="0"/>
              <a:buNone/>
            </a:pPr>
            <a:endParaRPr lang="en-US" altLang="en-US" sz="600" b="1" dirty="0">
              <a:solidFill>
                <a:srgbClr val="8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▻ CMS ha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il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solenoide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superconduttore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>
              <a:buNone/>
            </a:pP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  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più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grande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 al </a:t>
            </a:r>
            <a:r>
              <a:rPr lang="en-US" altLang="en-US" sz="1800" b="1" dirty="0" err="1">
                <a:latin typeface="Avenir Book" charset="0"/>
                <a:ea typeface="Avenir Book" charset="0"/>
                <a:cs typeface="Avenir Book" charset="0"/>
              </a:rPr>
              <a:t>mondo</a:t>
            </a:r>
            <a:endParaRPr lang="en-US" altLang="en-US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92725" y="2924175"/>
            <a:ext cx="3060000" cy="2032000"/>
          </a:xfrm>
          <a:prstGeom prst="rect">
            <a:avLst/>
          </a:prstGeom>
          <a:solidFill>
            <a:srgbClr val="FFFFF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35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L = 13m,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Ø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= 6m</a:t>
            </a:r>
          </a:p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Max Field:	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4 T</a:t>
            </a:r>
          </a:p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Weight:  	220 ton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rgbClr val="CC0000"/>
                </a:solidFill>
                <a:latin typeface="Avenir Book" charset="0"/>
                <a:ea typeface="Avenir Book" charset="0"/>
                <a:cs typeface="Avenir Book" charset="0"/>
              </a:rPr>
              <a:t>Steel Yoke: 	</a:t>
            </a:r>
            <a:r>
              <a:rPr lang="en-US" altLang="en-US" sz="1800" b="1" dirty="0">
                <a:solidFill>
                  <a:srgbClr val="CC0000"/>
                </a:solidFill>
                <a:latin typeface="Avenir Book" charset="0"/>
                <a:ea typeface="Avenir Book" charset="0"/>
                <a:cs typeface="Avenir Book" charset="0"/>
              </a:rPr>
              <a:t>12500 ton !!!</a:t>
            </a:r>
          </a:p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Temperature:  	4.5 K</a:t>
            </a:r>
          </a:p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Max current: 	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19500 A !!!</a:t>
            </a:r>
          </a:p>
          <a:p>
            <a:pPr eaLnBrk="1" hangingPunct="1">
              <a:defRPr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Stored energy: 	</a:t>
            </a:r>
            <a:r>
              <a:rPr lang="en-US" altLang="en-US" sz="1800" b="1" dirty="0">
                <a:latin typeface="Avenir Book" charset="0"/>
                <a:ea typeface="Avenir Book" charset="0"/>
                <a:cs typeface="Avenir Book" charset="0"/>
              </a:rPr>
              <a:t>2.7 GJ !!!</a:t>
            </a: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r="14700" b="3470"/>
          <a:stretch>
            <a:fillRect/>
          </a:stretch>
        </p:blipFill>
        <p:spPr bwMode="auto">
          <a:xfrm>
            <a:off x="0" y="0"/>
            <a:ext cx="47117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309" name="Straight Connector 10"/>
          <p:cNvCxnSpPr>
            <a:cxnSpLocks noChangeShapeType="1"/>
          </p:cNvCxnSpPr>
          <p:nvPr/>
        </p:nvCxnSpPr>
        <p:spPr bwMode="auto">
          <a:xfrm flipV="1">
            <a:off x="1529542" y="3716339"/>
            <a:ext cx="18271" cy="15871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stCxn id="5" idx="1"/>
          </p:cNvCxnSpPr>
          <p:nvPr/>
        </p:nvCxnSpPr>
        <p:spPr bwMode="auto">
          <a:xfrm flipH="1" flipV="1">
            <a:off x="3341716" y="2344189"/>
            <a:ext cx="1951009" cy="15959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98311" name="Content Placeholder 2"/>
          <p:cNvSpPr txBox="1">
            <a:spLocks/>
          </p:cNvSpPr>
          <p:nvPr/>
        </p:nvSpPr>
        <p:spPr bwMode="auto">
          <a:xfrm>
            <a:off x="180000" y="5229225"/>
            <a:ext cx="8964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800100" indent="-3429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SzPct val="96000"/>
              <a:buNone/>
            </a:pPr>
            <a:r>
              <a:rPr lang="en-US" altLang="en-US" sz="2000" dirty="0">
                <a:latin typeface="Avenir Book" charset="0"/>
                <a:ea typeface="Avenir Book" charset="0"/>
                <a:cs typeface="Avenir Book" charset="0"/>
              </a:rPr>
              <a:t>Sistema di  </a:t>
            </a:r>
            <a:r>
              <a:rPr lang="en-US" altLang="en-US" sz="2000" dirty="0" err="1">
                <a:latin typeface="Avenir Book" charset="0"/>
                <a:ea typeface="Avenir Book" charset="0"/>
                <a:cs typeface="Avenir Book" charset="0"/>
              </a:rPr>
              <a:t>tracciamento</a:t>
            </a:r>
            <a:r>
              <a:rPr lang="en-US" altLang="en-US" sz="2000" dirty="0">
                <a:latin typeface="Avenir Book" charset="0"/>
                <a:ea typeface="Avenir Book" charset="0"/>
                <a:cs typeface="Avenir Book" charset="0"/>
              </a:rPr>
              <a:t> per </a:t>
            </a:r>
            <a:r>
              <a:rPr lang="en-US" altLang="en-US" sz="2000" dirty="0" err="1">
                <a:latin typeface="Avenir Book" charset="0"/>
                <a:ea typeface="Avenir Book" charset="0"/>
                <a:cs typeface="Avenir Book" charset="0"/>
              </a:rPr>
              <a:t>muoni</a:t>
            </a:r>
            <a:r>
              <a:rPr lang="en-US" altLang="en-US" sz="2000" dirty="0">
                <a:latin typeface="Avenir Book" charset="0"/>
                <a:ea typeface="Avenir Book" charset="0"/>
                <a:cs typeface="Avenir Book" charset="0"/>
              </a:rPr>
              <a:t>  </a:t>
            </a:r>
            <a:r>
              <a:rPr lang="en-US" altLang="en-US" sz="2000" dirty="0" err="1">
                <a:latin typeface="Avenir Book" charset="0"/>
                <a:ea typeface="Avenir Book" charset="0"/>
                <a:cs typeface="Avenir Book" charset="0"/>
              </a:rPr>
              <a:t>all’interno</a:t>
            </a:r>
            <a:r>
              <a:rPr lang="en-US" altLang="en-US" sz="2000" dirty="0">
                <a:latin typeface="Avenir Book" charset="0"/>
                <a:ea typeface="Avenir Book" charset="0"/>
                <a:cs typeface="Avenir Book" charset="0"/>
              </a:rPr>
              <a:t> del </a:t>
            </a:r>
            <a:r>
              <a:rPr lang="en-US" altLang="en-US" sz="2000" b="1" dirty="0" err="1">
                <a:solidFill>
                  <a:srgbClr val="CC0000"/>
                </a:solidFill>
                <a:latin typeface="Avenir Book" charset="0"/>
                <a:ea typeface="Avenir Book" charset="0"/>
                <a:cs typeface="Avenir Book" charset="0"/>
              </a:rPr>
              <a:t>giogo</a:t>
            </a:r>
            <a:r>
              <a:rPr lang="en-US" altLang="en-US" sz="2000" b="1" dirty="0">
                <a:solidFill>
                  <a:srgbClr val="CC0000"/>
                </a:solidFill>
                <a:latin typeface="Avenir Book" charset="0"/>
                <a:ea typeface="Avenir Book" charset="0"/>
                <a:cs typeface="Avenir Book" charset="0"/>
              </a:rPr>
              <a:t> in </a:t>
            </a:r>
            <a:r>
              <a:rPr lang="en-US" altLang="en-US" sz="2000" b="1" dirty="0" err="1">
                <a:solidFill>
                  <a:srgbClr val="CC0000"/>
                </a:solidFill>
                <a:latin typeface="Avenir Book" charset="0"/>
                <a:ea typeface="Avenir Book" charset="0"/>
                <a:cs typeface="Avenir Book" charset="0"/>
              </a:rPr>
              <a:t>acciaio</a:t>
            </a:r>
            <a:endParaRPr lang="en-US" alt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457200" lvl="1" indent="0">
              <a:lnSpc>
                <a:spcPct val="90000"/>
              </a:lnSpc>
              <a:buSzPct val="96000"/>
              <a:buNone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–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che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ferma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tutte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le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particelle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tranne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muoni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permettendone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l’identificazione</a:t>
            </a:r>
            <a:endParaRPr lang="en-US" alt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57200" lvl="1" indent="0">
              <a:lnSpc>
                <a:spcPct val="90000"/>
              </a:lnSpc>
              <a:buSzPct val="96000"/>
              <a:buNone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– campo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magnetico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i="1" dirty="0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nel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giogo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misura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indipendente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del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momento</a:t>
            </a:r>
            <a:endParaRPr lang="en-US" alt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57200" lvl="1" indent="0">
              <a:lnSpc>
                <a:spcPct val="90000"/>
              </a:lnSpc>
              <a:buSzPct val="96000"/>
              <a:buNone/>
            </a:pP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–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Superficie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molto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estesa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  <a:sym typeface="Symbol" charset="2"/>
              </a:rPr>
              <a:t>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si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usano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altLang="en-US" sz="1800" dirty="0" err="1">
                <a:latin typeface="Avenir Book" charset="0"/>
                <a:ea typeface="Avenir Book" charset="0"/>
                <a:cs typeface="Avenir Book" charset="0"/>
              </a:rPr>
              <a:t>rivelatori</a:t>
            </a:r>
            <a:r>
              <a:rPr lang="en-US" altLang="en-US" sz="1800" dirty="0">
                <a:latin typeface="Avenir Book" charset="0"/>
                <a:ea typeface="Avenir Book" charset="0"/>
                <a:cs typeface="Avenir Book" charset="0"/>
              </a:rPr>
              <a:t> a gas</a:t>
            </a:r>
          </a:p>
        </p:txBody>
      </p:sp>
      <p:sp>
        <p:nvSpPr>
          <p:cNvPr id="10" name="object 6"/>
          <p:cNvSpPr txBox="1">
            <a:spLocks/>
          </p:cNvSpPr>
          <p:nvPr/>
        </p:nvSpPr>
        <p:spPr>
          <a:xfrm>
            <a:off x="4716000" y="180000"/>
            <a:ext cx="4428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Campo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magnetico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83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2481710" y="5787839"/>
            <a:ext cx="1518223" cy="35033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370815" y="5794187"/>
            <a:ext cx="1270033" cy="3430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580445" y="5782270"/>
            <a:ext cx="3269816" cy="3917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364814" y="6214590"/>
            <a:ext cx="3513027" cy="35125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4593957" y="6228102"/>
            <a:ext cx="1445747" cy="3647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7" name="Picture 6" descr="Mu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57" y="1569892"/>
            <a:ext cx="4257340" cy="1788083"/>
          </a:xfrm>
          <a:prstGeom prst="rect">
            <a:avLst/>
          </a:prstGeom>
        </p:spPr>
      </p:pic>
      <p:pic>
        <p:nvPicPr>
          <p:cNvPr id="6" name="Picture 5" descr="Mu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" y="2092063"/>
            <a:ext cx="8460009" cy="873760"/>
          </a:xfrm>
          <a:prstGeom prst="rect">
            <a:avLst/>
          </a:prstGeom>
        </p:spPr>
      </p:pic>
      <p:pic>
        <p:nvPicPr>
          <p:cNvPr id="11" name="Picture 10" descr="MuonHitsInTrac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2" y="2050922"/>
            <a:ext cx="1665012" cy="532804"/>
          </a:xfrm>
          <a:prstGeom prst="rect">
            <a:avLst/>
          </a:prstGeom>
        </p:spPr>
      </p:pic>
      <p:pic>
        <p:nvPicPr>
          <p:cNvPr id="5" name="Picture 4" descr="MuonKey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5" y="5838926"/>
            <a:ext cx="1395167" cy="240667"/>
          </a:xfrm>
          <a:prstGeom prst="rect">
            <a:avLst/>
          </a:prstGeom>
        </p:spPr>
      </p:pic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Elect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3" y="2370662"/>
            <a:ext cx="1323884" cy="526907"/>
          </a:xfrm>
          <a:prstGeom prst="rect">
            <a:avLst/>
          </a:prstGeom>
        </p:spPr>
      </p:pic>
      <p:pic>
        <p:nvPicPr>
          <p:cNvPr id="4" name="Picture 3" descr="Elect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3" y="2358256"/>
            <a:ext cx="1522655" cy="636471"/>
          </a:xfrm>
          <a:prstGeom prst="rect">
            <a:avLst/>
          </a:prstGeom>
        </p:spPr>
      </p:pic>
      <p:pic>
        <p:nvPicPr>
          <p:cNvPr id="5" name="Picture 4" descr="Elect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72" y="5824329"/>
            <a:ext cx="1415328" cy="229283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Charged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4" y="2399550"/>
            <a:ext cx="1859264" cy="862753"/>
          </a:xfrm>
          <a:prstGeom prst="rect">
            <a:avLst/>
          </a:prstGeom>
        </p:spPr>
      </p:pic>
      <p:pic>
        <p:nvPicPr>
          <p:cNvPr id="4" name="Picture 3" descr="Charged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7" y="2362315"/>
            <a:ext cx="2706735" cy="1522108"/>
          </a:xfrm>
          <a:prstGeom prst="rect">
            <a:avLst/>
          </a:prstGeom>
        </p:spPr>
      </p:pic>
      <p:pic>
        <p:nvPicPr>
          <p:cNvPr id="6" name="Picture 5" descr="ChargedHad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39" y="5757199"/>
            <a:ext cx="3259604" cy="404191"/>
          </a:xfrm>
          <a:prstGeom prst="rect">
            <a:avLst/>
          </a:prstGeom>
        </p:spPr>
      </p:pic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NeutralHadr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9" y="6246874"/>
            <a:ext cx="3391801" cy="286731"/>
          </a:xfrm>
          <a:prstGeom prst="rect">
            <a:avLst/>
          </a:prstGeom>
        </p:spPr>
      </p:pic>
      <p:pic>
        <p:nvPicPr>
          <p:cNvPr id="4" name="Picture 3" descr="NeutralHadr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5" y="1903778"/>
            <a:ext cx="1995327" cy="597927"/>
          </a:xfrm>
          <a:prstGeom prst="rect">
            <a:avLst/>
          </a:prstGeom>
        </p:spPr>
      </p:pic>
      <p:pic>
        <p:nvPicPr>
          <p:cNvPr id="5" name="Picture 4" descr="NeutralHadr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21" y="1378017"/>
            <a:ext cx="1211828" cy="887536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Phot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49" y="6271200"/>
            <a:ext cx="1351163" cy="233076"/>
          </a:xfrm>
          <a:prstGeom prst="rect">
            <a:avLst/>
          </a:prstGeom>
        </p:spPr>
      </p:pic>
      <p:pic>
        <p:nvPicPr>
          <p:cNvPr id="4" name="Picture 3" descr="Phot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6" y="1813086"/>
            <a:ext cx="1184961" cy="736988"/>
          </a:xfrm>
          <a:prstGeom prst="rect">
            <a:avLst/>
          </a:prstGeom>
        </p:spPr>
      </p:pic>
      <p:pic>
        <p:nvPicPr>
          <p:cNvPr id="5" name="Picture 4" descr="Phot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03" y="1622490"/>
            <a:ext cx="349429" cy="319307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02B28-8D68-F549-BF02-60CB717D8A2B}"/>
              </a:ext>
            </a:extLst>
          </p:cNvPr>
          <p:cNvSpPr txBox="1"/>
          <p:nvPr/>
        </p:nvSpPr>
        <p:spPr>
          <a:xfrm>
            <a:off x="6840000" y="6177776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Neutrino</a:t>
            </a:r>
          </a:p>
        </p:txBody>
      </p:sp>
    </p:spTree>
    <p:extLst>
      <p:ext uri="{BB962C8B-B14F-4D97-AF65-F5344CB8AC3E}">
        <p14:creationId xmlns:p14="http://schemas.microsoft.com/office/powerpoint/2010/main" val="4003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3418"/>
            <a:ext cx="4109913" cy="4413446"/>
          </a:xfrm>
          <a:custGeom>
            <a:avLst/>
            <a:gdLst/>
            <a:ahLst/>
            <a:cxnLst/>
            <a:rect l="l" t="t" r="r" b="b"/>
            <a:pathLst>
              <a:path w="4806315" h="5161280">
                <a:moveTo>
                  <a:pt x="2225522" y="0"/>
                </a:moveTo>
                <a:lnTo>
                  <a:pt x="2013891" y="8553"/>
                </a:lnTo>
                <a:lnTo>
                  <a:pt x="1806971" y="33772"/>
                </a:lnTo>
                <a:lnTo>
                  <a:pt x="1605427" y="74993"/>
                </a:lnTo>
                <a:lnTo>
                  <a:pt x="1409923" y="131550"/>
                </a:lnTo>
                <a:lnTo>
                  <a:pt x="1221122" y="202779"/>
                </a:lnTo>
                <a:lnTo>
                  <a:pt x="1039689" y="288018"/>
                </a:lnTo>
                <a:lnTo>
                  <a:pt x="866288" y="386601"/>
                </a:lnTo>
                <a:lnTo>
                  <a:pt x="701583" y="497865"/>
                </a:lnTo>
                <a:lnTo>
                  <a:pt x="546238" y="621145"/>
                </a:lnTo>
                <a:lnTo>
                  <a:pt x="400918" y="755778"/>
                </a:lnTo>
                <a:lnTo>
                  <a:pt x="266285" y="901099"/>
                </a:lnTo>
                <a:lnTo>
                  <a:pt x="143005" y="1056444"/>
                </a:lnTo>
                <a:lnTo>
                  <a:pt x="31742" y="1221149"/>
                </a:lnTo>
                <a:lnTo>
                  <a:pt x="0" y="1276982"/>
                </a:lnTo>
                <a:lnTo>
                  <a:pt x="0" y="3883787"/>
                </a:lnTo>
                <a:lnTo>
                  <a:pt x="31742" y="3939619"/>
                </a:lnTo>
                <a:lnTo>
                  <a:pt x="143005" y="4104324"/>
                </a:lnTo>
                <a:lnTo>
                  <a:pt x="266285" y="4259669"/>
                </a:lnTo>
                <a:lnTo>
                  <a:pt x="400918" y="4404989"/>
                </a:lnTo>
                <a:lnTo>
                  <a:pt x="546238" y="4539621"/>
                </a:lnTo>
                <a:lnTo>
                  <a:pt x="701583" y="4662901"/>
                </a:lnTo>
                <a:lnTo>
                  <a:pt x="866288" y="4774164"/>
                </a:lnTo>
                <a:lnTo>
                  <a:pt x="1039689" y="4872747"/>
                </a:lnTo>
                <a:lnTo>
                  <a:pt x="1221122" y="4957985"/>
                </a:lnTo>
                <a:lnTo>
                  <a:pt x="1409923" y="5029215"/>
                </a:lnTo>
                <a:lnTo>
                  <a:pt x="1605427" y="5085771"/>
                </a:lnTo>
                <a:lnTo>
                  <a:pt x="1806971" y="5126991"/>
                </a:lnTo>
                <a:lnTo>
                  <a:pt x="2013891" y="5152210"/>
                </a:lnTo>
                <a:lnTo>
                  <a:pt x="2225522" y="5160764"/>
                </a:lnTo>
                <a:lnTo>
                  <a:pt x="2437154" y="5152210"/>
                </a:lnTo>
                <a:lnTo>
                  <a:pt x="2644073" y="5126991"/>
                </a:lnTo>
                <a:lnTo>
                  <a:pt x="2845618" y="5085771"/>
                </a:lnTo>
                <a:lnTo>
                  <a:pt x="3041123" y="5029215"/>
                </a:lnTo>
                <a:lnTo>
                  <a:pt x="3229924" y="4957985"/>
                </a:lnTo>
                <a:lnTo>
                  <a:pt x="3411357" y="4872747"/>
                </a:lnTo>
                <a:lnTo>
                  <a:pt x="3584758" y="4774164"/>
                </a:lnTo>
                <a:lnTo>
                  <a:pt x="3749463" y="4662901"/>
                </a:lnTo>
                <a:lnTo>
                  <a:pt x="3904809" y="4539621"/>
                </a:lnTo>
                <a:lnTo>
                  <a:pt x="4050130" y="4404989"/>
                </a:lnTo>
                <a:lnTo>
                  <a:pt x="4184762" y="4259669"/>
                </a:lnTo>
                <a:lnTo>
                  <a:pt x="4308042" y="4104324"/>
                </a:lnTo>
                <a:lnTo>
                  <a:pt x="4419306" y="3939619"/>
                </a:lnTo>
                <a:lnTo>
                  <a:pt x="4517890" y="3766219"/>
                </a:lnTo>
                <a:lnTo>
                  <a:pt x="4603128" y="3584786"/>
                </a:lnTo>
                <a:lnTo>
                  <a:pt x="4674358" y="3395985"/>
                </a:lnTo>
                <a:lnTo>
                  <a:pt x="4730915" y="3200481"/>
                </a:lnTo>
                <a:lnTo>
                  <a:pt x="4772135" y="2998937"/>
                </a:lnTo>
                <a:lnTo>
                  <a:pt x="4797354" y="2792017"/>
                </a:lnTo>
                <a:lnTo>
                  <a:pt x="4805908" y="2580386"/>
                </a:lnTo>
                <a:lnTo>
                  <a:pt x="4797354" y="2368754"/>
                </a:lnTo>
                <a:lnTo>
                  <a:pt x="4772135" y="2161834"/>
                </a:lnTo>
                <a:lnTo>
                  <a:pt x="4730915" y="1960290"/>
                </a:lnTo>
                <a:lnTo>
                  <a:pt x="4674358" y="1764785"/>
                </a:lnTo>
                <a:lnTo>
                  <a:pt x="4603128" y="1575984"/>
                </a:lnTo>
                <a:lnTo>
                  <a:pt x="4517890" y="1394551"/>
                </a:lnTo>
                <a:lnTo>
                  <a:pt x="4419306" y="1221149"/>
                </a:lnTo>
                <a:lnTo>
                  <a:pt x="4308042" y="1056444"/>
                </a:lnTo>
                <a:lnTo>
                  <a:pt x="4184762" y="901099"/>
                </a:lnTo>
                <a:lnTo>
                  <a:pt x="4050130" y="755778"/>
                </a:lnTo>
                <a:lnTo>
                  <a:pt x="3904809" y="621145"/>
                </a:lnTo>
                <a:lnTo>
                  <a:pt x="3749463" y="497865"/>
                </a:lnTo>
                <a:lnTo>
                  <a:pt x="3584758" y="386601"/>
                </a:lnTo>
                <a:lnTo>
                  <a:pt x="3411357" y="288018"/>
                </a:lnTo>
                <a:lnTo>
                  <a:pt x="3229924" y="202779"/>
                </a:lnTo>
                <a:lnTo>
                  <a:pt x="3041123" y="131550"/>
                </a:lnTo>
                <a:lnTo>
                  <a:pt x="2845618" y="74993"/>
                </a:lnTo>
                <a:lnTo>
                  <a:pt x="2644073" y="33772"/>
                </a:lnTo>
                <a:lnTo>
                  <a:pt x="2437154" y="8553"/>
                </a:lnTo>
                <a:lnTo>
                  <a:pt x="2225522" y="0"/>
                </a:lnTo>
                <a:close/>
              </a:path>
            </a:pathLst>
          </a:custGeom>
          <a:solidFill>
            <a:srgbClr val="5488C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" name="object 3"/>
          <p:cNvSpPr/>
          <p:nvPr/>
        </p:nvSpPr>
        <p:spPr>
          <a:xfrm>
            <a:off x="0" y="1453418"/>
            <a:ext cx="4109913" cy="4413446"/>
          </a:xfrm>
          <a:custGeom>
            <a:avLst/>
            <a:gdLst/>
            <a:ahLst/>
            <a:cxnLst/>
            <a:rect l="l" t="t" r="r" b="b"/>
            <a:pathLst>
              <a:path w="4806315" h="5161280">
                <a:moveTo>
                  <a:pt x="0" y="1276980"/>
                </a:moveTo>
                <a:lnTo>
                  <a:pt x="31742" y="1221146"/>
                </a:lnTo>
                <a:lnTo>
                  <a:pt x="143006" y="1056442"/>
                </a:lnTo>
                <a:lnTo>
                  <a:pt x="266286" y="901097"/>
                </a:lnTo>
                <a:lnTo>
                  <a:pt x="400918" y="755776"/>
                </a:lnTo>
                <a:lnTo>
                  <a:pt x="546239" y="621144"/>
                </a:lnTo>
                <a:lnTo>
                  <a:pt x="701583" y="497864"/>
                </a:lnTo>
                <a:lnTo>
                  <a:pt x="866288" y="386600"/>
                </a:lnTo>
                <a:lnTo>
                  <a:pt x="1039689" y="288017"/>
                </a:lnTo>
                <a:lnTo>
                  <a:pt x="1221122" y="202779"/>
                </a:lnTo>
                <a:lnTo>
                  <a:pt x="1409922" y="131549"/>
                </a:lnTo>
                <a:lnTo>
                  <a:pt x="1605426" y="74992"/>
                </a:lnTo>
                <a:lnTo>
                  <a:pt x="1806970" y="33772"/>
                </a:lnTo>
                <a:lnTo>
                  <a:pt x="2013889" y="8553"/>
                </a:lnTo>
                <a:lnTo>
                  <a:pt x="2225519" y="0"/>
                </a:lnTo>
                <a:lnTo>
                  <a:pt x="2437151" y="8553"/>
                </a:lnTo>
                <a:lnTo>
                  <a:pt x="2644072" y="33772"/>
                </a:lnTo>
                <a:lnTo>
                  <a:pt x="2845616" y="74992"/>
                </a:lnTo>
                <a:lnTo>
                  <a:pt x="3041122" y="131549"/>
                </a:lnTo>
                <a:lnTo>
                  <a:pt x="3229923" y="202779"/>
                </a:lnTo>
                <a:lnTo>
                  <a:pt x="3411356" y="288017"/>
                </a:lnTo>
                <a:lnTo>
                  <a:pt x="3584758" y="386600"/>
                </a:lnTo>
                <a:lnTo>
                  <a:pt x="3749463" y="497864"/>
                </a:lnTo>
                <a:lnTo>
                  <a:pt x="3904808" y="621144"/>
                </a:lnTo>
                <a:lnTo>
                  <a:pt x="4050129" y="755776"/>
                </a:lnTo>
                <a:lnTo>
                  <a:pt x="4184762" y="901097"/>
                </a:lnTo>
                <a:lnTo>
                  <a:pt x="4308042" y="1056442"/>
                </a:lnTo>
                <a:lnTo>
                  <a:pt x="4419306" y="1221146"/>
                </a:lnTo>
                <a:lnTo>
                  <a:pt x="4517889" y="1394547"/>
                </a:lnTo>
                <a:lnTo>
                  <a:pt x="4603128" y="1575980"/>
                </a:lnTo>
                <a:lnTo>
                  <a:pt x="4674358" y="1764780"/>
                </a:lnTo>
                <a:lnTo>
                  <a:pt x="4730914" y="1960284"/>
                </a:lnTo>
                <a:lnTo>
                  <a:pt x="4772135" y="2161828"/>
                </a:lnTo>
                <a:lnTo>
                  <a:pt x="4797354" y="2368747"/>
                </a:lnTo>
                <a:lnTo>
                  <a:pt x="4805907" y="2580377"/>
                </a:lnTo>
                <a:lnTo>
                  <a:pt x="4797354" y="2792009"/>
                </a:lnTo>
                <a:lnTo>
                  <a:pt x="4772135" y="2998930"/>
                </a:lnTo>
                <a:lnTo>
                  <a:pt x="4730914" y="3200474"/>
                </a:lnTo>
                <a:lnTo>
                  <a:pt x="4674358" y="3395979"/>
                </a:lnTo>
                <a:lnTo>
                  <a:pt x="4603128" y="3584781"/>
                </a:lnTo>
                <a:lnTo>
                  <a:pt x="4517889" y="3766214"/>
                </a:lnTo>
                <a:lnTo>
                  <a:pt x="4419306" y="3939616"/>
                </a:lnTo>
                <a:lnTo>
                  <a:pt x="4308042" y="4104321"/>
                </a:lnTo>
                <a:lnTo>
                  <a:pt x="4184762" y="4259666"/>
                </a:lnTo>
                <a:lnTo>
                  <a:pt x="4050129" y="4404987"/>
                </a:lnTo>
                <a:lnTo>
                  <a:pt x="3904808" y="4539620"/>
                </a:lnTo>
                <a:lnTo>
                  <a:pt x="3749463" y="4662900"/>
                </a:lnTo>
                <a:lnTo>
                  <a:pt x="3584758" y="4774164"/>
                </a:lnTo>
                <a:lnTo>
                  <a:pt x="3411356" y="4872747"/>
                </a:lnTo>
                <a:lnTo>
                  <a:pt x="3229923" y="4957986"/>
                </a:lnTo>
                <a:lnTo>
                  <a:pt x="3041122" y="5029216"/>
                </a:lnTo>
                <a:lnTo>
                  <a:pt x="2845616" y="5085772"/>
                </a:lnTo>
                <a:lnTo>
                  <a:pt x="2644072" y="5126992"/>
                </a:lnTo>
                <a:lnTo>
                  <a:pt x="2437151" y="5152212"/>
                </a:lnTo>
                <a:lnTo>
                  <a:pt x="2225519" y="5160765"/>
                </a:lnTo>
                <a:lnTo>
                  <a:pt x="2013889" y="5152212"/>
                </a:lnTo>
                <a:lnTo>
                  <a:pt x="1806970" y="5126992"/>
                </a:lnTo>
                <a:lnTo>
                  <a:pt x="1605426" y="5085772"/>
                </a:lnTo>
                <a:lnTo>
                  <a:pt x="1409922" y="5029216"/>
                </a:lnTo>
                <a:lnTo>
                  <a:pt x="1221122" y="4957986"/>
                </a:lnTo>
                <a:lnTo>
                  <a:pt x="1039689" y="4872747"/>
                </a:lnTo>
                <a:lnTo>
                  <a:pt x="866288" y="4774164"/>
                </a:lnTo>
                <a:lnTo>
                  <a:pt x="701583" y="4662900"/>
                </a:lnTo>
                <a:lnTo>
                  <a:pt x="546239" y="4539620"/>
                </a:lnTo>
                <a:lnTo>
                  <a:pt x="400918" y="4404987"/>
                </a:lnTo>
                <a:lnTo>
                  <a:pt x="266286" y="4259666"/>
                </a:lnTo>
                <a:lnTo>
                  <a:pt x="143006" y="4104321"/>
                </a:lnTo>
                <a:lnTo>
                  <a:pt x="31742" y="3939616"/>
                </a:lnTo>
                <a:lnTo>
                  <a:pt x="0" y="3883782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4" name="object 4"/>
          <p:cNvSpPr/>
          <p:nvPr/>
        </p:nvSpPr>
        <p:spPr>
          <a:xfrm>
            <a:off x="286545" y="2043401"/>
            <a:ext cx="3233523" cy="3233523"/>
          </a:xfrm>
          <a:custGeom>
            <a:avLst/>
            <a:gdLst/>
            <a:ahLst/>
            <a:cxnLst/>
            <a:rect l="l" t="t" r="r" b="b"/>
            <a:pathLst>
              <a:path w="3781425" h="3781425">
                <a:moveTo>
                  <a:pt x="1890424" y="0"/>
                </a:moveTo>
                <a:lnTo>
                  <a:pt x="1735380" y="6266"/>
                </a:lnTo>
                <a:lnTo>
                  <a:pt x="1583787" y="24742"/>
                </a:lnTo>
                <a:lnTo>
                  <a:pt x="1436133" y="54941"/>
                </a:lnTo>
                <a:lnTo>
                  <a:pt x="1292904" y="96375"/>
                </a:lnTo>
                <a:lnTo>
                  <a:pt x="1154586" y="148560"/>
                </a:lnTo>
                <a:lnTo>
                  <a:pt x="1021665" y="211007"/>
                </a:lnTo>
                <a:lnTo>
                  <a:pt x="894629" y="283231"/>
                </a:lnTo>
                <a:lnTo>
                  <a:pt x="773964" y="364744"/>
                </a:lnTo>
                <a:lnTo>
                  <a:pt x="660156" y="455062"/>
                </a:lnTo>
                <a:lnTo>
                  <a:pt x="553692" y="553696"/>
                </a:lnTo>
                <a:lnTo>
                  <a:pt x="455059" y="660160"/>
                </a:lnTo>
                <a:lnTo>
                  <a:pt x="364742" y="773969"/>
                </a:lnTo>
                <a:lnTo>
                  <a:pt x="283229" y="894634"/>
                </a:lnTo>
                <a:lnTo>
                  <a:pt x="211005" y="1021671"/>
                </a:lnTo>
                <a:lnTo>
                  <a:pt x="148559" y="1154592"/>
                </a:lnTo>
                <a:lnTo>
                  <a:pt x="96375" y="1292911"/>
                </a:lnTo>
                <a:lnTo>
                  <a:pt x="54940" y="1436141"/>
                </a:lnTo>
                <a:lnTo>
                  <a:pt x="24742" y="1583795"/>
                </a:lnTo>
                <a:lnTo>
                  <a:pt x="6266" y="1735388"/>
                </a:lnTo>
                <a:lnTo>
                  <a:pt x="0" y="1890433"/>
                </a:lnTo>
                <a:lnTo>
                  <a:pt x="6266" y="2045477"/>
                </a:lnTo>
                <a:lnTo>
                  <a:pt x="24742" y="2197070"/>
                </a:lnTo>
                <a:lnTo>
                  <a:pt x="54940" y="2344724"/>
                </a:lnTo>
                <a:lnTo>
                  <a:pt x="96375" y="2487953"/>
                </a:lnTo>
                <a:lnTo>
                  <a:pt x="148559" y="2626271"/>
                </a:lnTo>
                <a:lnTo>
                  <a:pt x="211005" y="2759191"/>
                </a:lnTo>
                <a:lnTo>
                  <a:pt x="283229" y="2886227"/>
                </a:lnTo>
                <a:lnTo>
                  <a:pt x="364742" y="3006892"/>
                </a:lnTo>
                <a:lnTo>
                  <a:pt x="455059" y="3120700"/>
                </a:lnTo>
                <a:lnTo>
                  <a:pt x="553692" y="3227163"/>
                </a:lnTo>
                <a:lnTo>
                  <a:pt x="660156" y="3325796"/>
                </a:lnTo>
                <a:lnTo>
                  <a:pt x="773964" y="3416113"/>
                </a:lnTo>
                <a:lnTo>
                  <a:pt x="894629" y="3497626"/>
                </a:lnTo>
                <a:lnTo>
                  <a:pt x="1021665" y="3569848"/>
                </a:lnTo>
                <a:lnTo>
                  <a:pt x="1154586" y="3632295"/>
                </a:lnTo>
                <a:lnTo>
                  <a:pt x="1292904" y="3684478"/>
                </a:lnTo>
                <a:lnTo>
                  <a:pt x="1436133" y="3725913"/>
                </a:lnTo>
                <a:lnTo>
                  <a:pt x="1583787" y="3756111"/>
                </a:lnTo>
                <a:lnTo>
                  <a:pt x="1735380" y="3774586"/>
                </a:lnTo>
                <a:lnTo>
                  <a:pt x="1890424" y="3780853"/>
                </a:lnTo>
                <a:lnTo>
                  <a:pt x="2045468" y="3774586"/>
                </a:lnTo>
                <a:lnTo>
                  <a:pt x="2197061" y="3756111"/>
                </a:lnTo>
                <a:lnTo>
                  <a:pt x="2344716" y="3725913"/>
                </a:lnTo>
                <a:lnTo>
                  <a:pt x="2487946" y="3684478"/>
                </a:lnTo>
                <a:lnTo>
                  <a:pt x="2626264" y="3632295"/>
                </a:lnTo>
                <a:lnTo>
                  <a:pt x="2759185" y="3569848"/>
                </a:lnTo>
                <a:lnTo>
                  <a:pt x="2886222" y="3497626"/>
                </a:lnTo>
                <a:lnTo>
                  <a:pt x="3006888" y="3416113"/>
                </a:lnTo>
                <a:lnTo>
                  <a:pt x="3120696" y="3325796"/>
                </a:lnTo>
                <a:lnTo>
                  <a:pt x="3227161" y="3227163"/>
                </a:lnTo>
                <a:lnTo>
                  <a:pt x="3325795" y="3120700"/>
                </a:lnTo>
                <a:lnTo>
                  <a:pt x="3416112" y="3006892"/>
                </a:lnTo>
                <a:lnTo>
                  <a:pt x="3497626" y="2886227"/>
                </a:lnTo>
                <a:lnTo>
                  <a:pt x="3569850" y="2759191"/>
                </a:lnTo>
                <a:lnTo>
                  <a:pt x="3632297" y="2626271"/>
                </a:lnTo>
                <a:lnTo>
                  <a:pt x="3684481" y="2487953"/>
                </a:lnTo>
                <a:lnTo>
                  <a:pt x="3725916" y="2344724"/>
                </a:lnTo>
                <a:lnTo>
                  <a:pt x="3756114" y="2197070"/>
                </a:lnTo>
                <a:lnTo>
                  <a:pt x="3774590" y="2045477"/>
                </a:lnTo>
                <a:lnTo>
                  <a:pt x="3780857" y="1890433"/>
                </a:lnTo>
                <a:lnTo>
                  <a:pt x="3774590" y="1735388"/>
                </a:lnTo>
                <a:lnTo>
                  <a:pt x="3756114" y="1583795"/>
                </a:lnTo>
                <a:lnTo>
                  <a:pt x="3725916" y="1436141"/>
                </a:lnTo>
                <a:lnTo>
                  <a:pt x="3684481" y="1292911"/>
                </a:lnTo>
                <a:lnTo>
                  <a:pt x="3632297" y="1154592"/>
                </a:lnTo>
                <a:lnTo>
                  <a:pt x="3569850" y="1021671"/>
                </a:lnTo>
                <a:lnTo>
                  <a:pt x="3497626" y="894634"/>
                </a:lnTo>
                <a:lnTo>
                  <a:pt x="3416112" y="773969"/>
                </a:lnTo>
                <a:lnTo>
                  <a:pt x="3325795" y="660160"/>
                </a:lnTo>
                <a:lnTo>
                  <a:pt x="3227161" y="553696"/>
                </a:lnTo>
                <a:lnTo>
                  <a:pt x="3120696" y="455062"/>
                </a:lnTo>
                <a:lnTo>
                  <a:pt x="3006888" y="364744"/>
                </a:lnTo>
                <a:lnTo>
                  <a:pt x="2886222" y="283231"/>
                </a:lnTo>
                <a:lnTo>
                  <a:pt x="2759185" y="211007"/>
                </a:lnTo>
                <a:lnTo>
                  <a:pt x="2626264" y="148560"/>
                </a:lnTo>
                <a:lnTo>
                  <a:pt x="2487946" y="96375"/>
                </a:lnTo>
                <a:lnTo>
                  <a:pt x="2344716" y="54941"/>
                </a:lnTo>
                <a:lnTo>
                  <a:pt x="2197061" y="24742"/>
                </a:lnTo>
                <a:lnTo>
                  <a:pt x="2045468" y="6266"/>
                </a:lnTo>
                <a:lnTo>
                  <a:pt x="1890424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5" name="object 5"/>
          <p:cNvSpPr/>
          <p:nvPr/>
        </p:nvSpPr>
        <p:spPr>
          <a:xfrm>
            <a:off x="286545" y="2043401"/>
            <a:ext cx="3233523" cy="3233523"/>
          </a:xfrm>
          <a:custGeom>
            <a:avLst/>
            <a:gdLst/>
            <a:ahLst/>
            <a:cxnLst/>
            <a:rect l="l" t="t" r="r" b="b"/>
            <a:pathLst>
              <a:path w="3781425" h="3781425">
                <a:moveTo>
                  <a:pt x="0" y="1890428"/>
                </a:moveTo>
                <a:lnTo>
                  <a:pt x="6266" y="1735383"/>
                </a:lnTo>
                <a:lnTo>
                  <a:pt x="24742" y="1583790"/>
                </a:lnTo>
                <a:lnTo>
                  <a:pt x="54940" y="1436136"/>
                </a:lnTo>
                <a:lnTo>
                  <a:pt x="96375" y="1292906"/>
                </a:lnTo>
                <a:lnTo>
                  <a:pt x="148559" y="1154587"/>
                </a:lnTo>
                <a:lnTo>
                  <a:pt x="211005" y="1021667"/>
                </a:lnTo>
                <a:lnTo>
                  <a:pt x="283229" y="894630"/>
                </a:lnTo>
                <a:lnTo>
                  <a:pt x="364742" y="773965"/>
                </a:lnTo>
                <a:lnTo>
                  <a:pt x="455059" y="660157"/>
                </a:lnTo>
                <a:lnTo>
                  <a:pt x="553693" y="553693"/>
                </a:lnTo>
                <a:lnTo>
                  <a:pt x="660157" y="455059"/>
                </a:lnTo>
                <a:lnTo>
                  <a:pt x="773965" y="364742"/>
                </a:lnTo>
                <a:lnTo>
                  <a:pt x="894630" y="283229"/>
                </a:lnTo>
                <a:lnTo>
                  <a:pt x="1021667" y="211005"/>
                </a:lnTo>
                <a:lnTo>
                  <a:pt x="1154587" y="148559"/>
                </a:lnTo>
                <a:lnTo>
                  <a:pt x="1292906" y="96375"/>
                </a:lnTo>
                <a:lnTo>
                  <a:pt x="1436136" y="54940"/>
                </a:lnTo>
                <a:lnTo>
                  <a:pt x="1583790" y="24742"/>
                </a:lnTo>
                <a:lnTo>
                  <a:pt x="1735383" y="6266"/>
                </a:lnTo>
                <a:lnTo>
                  <a:pt x="1890428" y="0"/>
                </a:lnTo>
                <a:lnTo>
                  <a:pt x="2045472" y="6266"/>
                </a:lnTo>
                <a:lnTo>
                  <a:pt x="2197064" y="24742"/>
                </a:lnTo>
                <a:lnTo>
                  <a:pt x="2344718" y="54940"/>
                </a:lnTo>
                <a:lnTo>
                  <a:pt x="2487948" y="96375"/>
                </a:lnTo>
                <a:lnTo>
                  <a:pt x="2626266" y="148559"/>
                </a:lnTo>
                <a:lnTo>
                  <a:pt x="2759186" y="211005"/>
                </a:lnTo>
                <a:lnTo>
                  <a:pt x="2886223" y="283229"/>
                </a:lnTo>
                <a:lnTo>
                  <a:pt x="3006888" y="364742"/>
                </a:lnTo>
                <a:lnTo>
                  <a:pt x="3120697" y="455059"/>
                </a:lnTo>
                <a:lnTo>
                  <a:pt x="3227161" y="553693"/>
                </a:lnTo>
                <a:lnTo>
                  <a:pt x="3325795" y="660157"/>
                </a:lnTo>
                <a:lnTo>
                  <a:pt x="3416112" y="773965"/>
                </a:lnTo>
                <a:lnTo>
                  <a:pt x="3497626" y="894630"/>
                </a:lnTo>
                <a:lnTo>
                  <a:pt x="3569849" y="1021667"/>
                </a:lnTo>
                <a:lnTo>
                  <a:pt x="3632297" y="1154587"/>
                </a:lnTo>
                <a:lnTo>
                  <a:pt x="3684481" y="1292906"/>
                </a:lnTo>
                <a:lnTo>
                  <a:pt x="3725916" y="1436136"/>
                </a:lnTo>
                <a:lnTo>
                  <a:pt x="3756114" y="1583790"/>
                </a:lnTo>
                <a:lnTo>
                  <a:pt x="3774590" y="1735383"/>
                </a:lnTo>
                <a:lnTo>
                  <a:pt x="3780857" y="1890428"/>
                </a:lnTo>
                <a:lnTo>
                  <a:pt x="3774590" y="2045472"/>
                </a:lnTo>
                <a:lnTo>
                  <a:pt x="3756114" y="2197064"/>
                </a:lnTo>
                <a:lnTo>
                  <a:pt x="3725916" y="2344718"/>
                </a:lnTo>
                <a:lnTo>
                  <a:pt x="3684481" y="2487948"/>
                </a:lnTo>
                <a:lnTo>
                  <a:pt x="3632297" y="2626266"/>
                </a:lnTo>
                <a:lnTo>
                  <a:pt x="3569849" y="2759186"/>
                </a:lnTo>
                <a:lnTo>
                  <a:pt x="3497626" y="2886223"/>
                </a:lnTo>
                <a:lnTo>
                  <a:pt x="3416112" y="3006888"/>
                </a:lnTo>
                <a:lnTo>
                  <a:pt x="3325795" y="3120697"/>
                </a:lnTo>
                <a:lnTo>
                  <a:pt x="3227161" y="3227161"/>
                </a:lnTo>
                <a:lnTo>
                  <a:pt x="3120697" y="3325795"/>
                </a:lnTo>
                <a:lnTo>
                  <a:pt x="3006888" y="3416112"/>
                </a:lnTo>
                <a:lnTo>
                  <a:pt x="2886223" y="3497626"/>
                </a:lnTo>
                <a:lnTo>
                  <a:pt x="2759186" y="3569849"/>
                </a:lnTo>
                <a:lnTo>
                  <a:pt x="2626266" y="3632297"/>
                </a:lnTo>
                <a:lnTo>
                  <a:pt x="2487948" y="3684481"/>
                </a:lnTo>
                <a:lnTo>
                  <a:pt x="2344718" y="3725916"/>
                </a:lnTo>
                <a:lnTo>
                  <a:pt x="2197064" y="3756114"/>
                </a:lnTo>
                <a:lnTo>
                  <a:pt x="2045472" y="3774590"/>
                </a:lnTo>
                <a:lnTo>
                  <a:pt x="1890428" y="3780857"/>
                </a:lnTo>
                <a:lnTo>
                  <a:pt x="1735383" y="3774590"/>
                </a:lnTo>
                <a:lnTo>
                  <a:pt x="1583790" y="3756114"/>
                </a:lnTo>
                <a:lnTo>
                  <a:pt x="1436136" y="3725916"/>
                </a:lnTo>
                <a:lnTo>
                  <a:pt x="1292906" y="3684481"/>
                </a:lnTo>
                <a:lnTo>
                  <a:pt x="1154587" y="3632297"/>
                </a:lnTo>
                <a:lnTo>
                  <a:pt x="1021667" y="3569849"/>
                </a:lnTo>
                <a:lnTo>
                  <a:pt x="894630" y="3497626"/>
                </a:lnTo>
                <a:lnTo>
                  <a:pt x="773965" y="3416112"/>
                </a:lnTo>
                <a:lnTo>
                  <a:pt x="660157" y="3325795"/>
                </a:lnTo>
                <a:lnTo>
                  <a:pt x="553693" y="3227161"/>
                </a:lnTo>
                <a:lnTo>
                  <a:pt x="455059" y="3120697"/>
                </a:lnTo>
                <a:lnTo>
                  <a:pt x="364742" y="3006888"/>
                </a:lnTo>
                <a:lnTo>
                  <a:pt x="283229" y="2886223"/>
                </a:lnTo>
                <a:lnTo>
                  <a:pt x="211005" y="2759186"/>
                </a:lnTo>
                <a:lnTo>
                  <a:pt x="148559" y="2626266"/>
                </a:lnTo>
                <a:lnTo>
                  <a:pt x="96375" y="2487948"/>
                </a:lnTo>
                <a:lnTo>
                  <a:pt x="54940" y="2344718"/>
                </a:lnTo>
                <a:lnTo>
                  <a:pt x="24742" y="2197064"/>
                </a:lnTo>
                <a:lnTo>
                  <a:pt x="6266" y="2045472"/>
                </a:lnTo>
                <a:lnTo>
                  <a:pt x="0" y="189042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" name="object 6"/>
          <p:cNvSpPr/>
          <p:nvPr/>
        </p:nvSpPr>
        <p:spPr>
          <a:xfrm>
            <a:off x="577984" y="2334837"/>
            <a:ext cx="2650348" cy="2650348"/>
          </a:xfrm>
          <a:custGeom>
            <a:avLst/>
            <a:gdLst/>
            <a:ahLst/>
            <a:cxnLst/>
            <a:rect l="l" t="t" r="r" b="b"/>
            <a:pathLst>
              <a:path w="3099435" h="3099435">
                <a:moveTo>
                  <a:pt x="1549601" y="0"/>
                </a:moveTo>
                <a:lnTo>
                  <a:pt x="1422511" y="5136"/>
                </a:lnTo>
                <a:lnTo>
                  <a:pt x="1298250" y="20281"/>
                </a:lnTo>
                <a:lnTo>
                  <a:pt x="1177216" y="45036"/>
                </a:lnTo>
                <a:lnTo>
                  <a:pt x="1059810" y="79000"/>
                </a:lnTo>
                <a:lnTo>
                  <a:pt x="946429" y="121776"/>
                </a:lnTo>
                <a:lnTo>
                  <a:pt x="837473" y="172965"/>
                </a:lnTo>
                <a:lnTo>
                  <a:pt x="733340" y="232168"/>
                </a:lnTo>
                <a:lnTo>
                  <a:pt x="634430" y="298986"/>
                </a:lnTo>
                <a:lnTo>
                  <a:pt x="541140" y="373020"/>
                </a:lnTo>
                <a:lnTo>
                  <a:pt x="453870" y="453872"/>
                </a:lnTo>
                <a:lnTo>
                  <a:pt x="373019" y="541143"/>
                </a:lnTo>
                <a:lnTo>
                  <a:pt x="298985" y="634433"/>
                </a:lnTo>
                <a:lnTo>
                  <a:pt x="232167" y="733345"/>
                </a:lnTo>
                <a:lnTo>
                  <a:pt x="172965" y="837478"/>
                </a:lnTo>
                <a:lnTo>
                  <a:pt x="121776" y="946436"/>
                </a:lnTo>
                <a:lnTo>
                  <a:pt x="79000" y="1059818"/>
                </a:lnTo>
                <a:lnTo>
                  <a:pt x="45035" y="1177225"/>
                </a:lnTo>
                <a:lnTo>
                  <a:pt x="20281" y="1298260"/>
                </a:lnTo>
                <a:lnTo>
                  <a:pt x="5136" y="1422523"/>
                </a:lnTo>
                <a:lnTo>
                  <a:pt x="0" y="1549615"/>
                </a:lnTo>
                <a:lnTo>
                  <a:pt x="5136" y="1676706"/>
                </a:lnTo>
                <a:lnTo>
                  <a:pt x="20281" y="1800967"/>
                </a:lnTo>
                <a:lnTo>
                  <a:pt x="45035" y="1922001"/>
                </a:lnTo>
                <a:lnTo>
                  <a:pt x="79000" y="2039407"/>
                </a:lnTo>
                <a:lnTo>
                  <a:pt x="121776" y="2152788"/>
                </a:lnTo>
                <a:lnTo>
                  <a:pt x="172965" y="2261744"/>
                </a:lnTo>
                <a:lnTo>
                  <a:pt x="232167" y="2365877"/>
                </a:lnTo>
                <a:lnTo>
                  <a:pt x="298985" y="2464788"/>
                </a:lnTo>
                <a:lnTo>
                  <a:pt x="373019" y="2558078"/>
                </a:lnTo>
                <a:lnTo>
                  <a:pt x="453870" y="2645348"/>
                </a:lnTo>
                <a:lnTo>
                  <a:pt x="541140" y="2726199"/>
                </a:lnTo>
                <a:lnTo>
                  <a:pt x="634430" y="2800233"/>
                </a:lnTo>
                <a:lnTo>
                  <a:pt x="733340" y="2867051"/>
                </a:lnTo>
                <a:lnTo>
                  <a:pt x="837473" y="2926253"/>
                </a:lnTo>
                <a:lnTo>
                  <a:pt x="946429" y="2977442"/>
                </a:lnTo>
                <a:lnTo>
                  <a:pt x="1059810" y="3020218"/>
                </a:lnTo>
                <a:lnTo>
                  <a:pt x="1177216" y="3054183"/>
                </a:lnTo>
                <a:lnTo>
                  <a:pt x="1298250" y="3078937"/>
                </a:lnTo>
                <a:lnTo>
                  <a:pt x="1422511" y="3094082"/>
                </a:lnTo>
                <a:lnTo>
                  <a:pt x="1549601" y="3099219"/>
                </a:lnTo>
                <a:lnTo>
                  <a:pt x="1676694" y="3094082"/>
                </a:lnTo>
                <a:lnTo>
                  <a:pt x="1800957" y="3078937"/>
                </a:lnTo>
                <a:lnTo>
                  <a:pt x="1921992" y="3054183"/>
                </a:lnTo>
                <a:lnTo>
                  <a:pt x="2039399" y="3020218"/>
                </a:lnTo>
                <a:lnTo>
                  <a:pt x="2152781" y="2977442"/>
                </a:lnTo>
                <a:lnTo>
                  <a:pt x="2261738" y="2926253"/>
                </a:lnTo>
                <a:lnTo>
                  <a:pt x="2365872" y="2867051"/>
                </a:lnTo>
                <a:lnTo>
                  <a:pt x="2464784" y="2800233"/>
                </a:lnTo>
                <a:lnTo>
                  <a:pt x="2558074" y="2726199"/>
                </a:lnTo>
                <a:lnTo>
                  <a:pt x="2645345" y="2645348"/>
                </a:lnTo>
                <a:lnTo>
                  <a:pt x="2726197" y="2558078"/>
                </a:lnTo>
                <a:lnTo>
                  <a:pt x="2800231" y="2464788"/>
                </a:lnTo>
                <a:lnTo>
                  <a:pt x="2867049" y="2365877"/>
                </a:lnTo>
                <a:lnTo>
                  <a:pt x="2926252" y="2261744"/>
                </a:lnTo>
                <a:lnTo>
                  <a:pt x="2977441" y="2152788"/>
                </a:lnTo>
                <a:lnTo>
                  <a:pt x="3020217" y="2039407"/>
                </a:lnTo>
                <a:lnTo>
                  <a:pt x="3054181" y="1922001"/>
                </a:lnTo>
                <a:lnTo>
                  <a:pt x="3078935" y="1800967"/>
                </a:lnTo>
                <a:lnTo>
                  <a:pt x="3094080" y="1676706"/>
                </a:lnTo>
                <a:lnTo>
                  <a:pt x="3099217" y="1549615"/>
                </a:lnTo>
                <a:lnTo>
                  <a:pt x="3094080" y="1422523"/>
                </a:lnTo>
                <a:lnTo>
                  <a:pt x="3078935" y="1298260"/>
                </a:lnTo>
                <a:lnTo>
                  <a:pt x="3054181" y="1177225"/>
                </a:lnTo>
                <a:lnTo>
                  <a:pt x="3020217" y="1059818"/>
                </a:lnTo>
                <a:lnTo>
                  <a:pt x="2977441" y="946436"/>
                </a:lnTo>
                <a:lnTo>
                  <a:pt x="2926252" y="837478"/>
                </a:lnTo>
                <a:lnTo>
                  <a:pt x="2867049" y="733345"/>
                </a:lnTo>
                <a:lnTo>
                  <a:pt x="2800231" y="634433"/>
                </a:lnTo>
                <a:lnTo>
                  <a:pt x="2726197" y="541143"/>
                </a:lnTo>
                <a:lnTo>
                  <a:pt x="2645345" y="453872"/>
                </a:lnTo>
                <a:lnTo>
                  <a:pt x="2558074" y="373020"/>
                </a:lnTo>
                <a:lnTo>
                  <a:pt x="2464784" y="298986"/>
                </a:lnTo>
                <a:lnTo>
                  <a:pt x="2365872" y="232168"/>
                </a:lnTo>
                <a:lnTo>
                  <a:pt x="2261738" y="172965"/>
                </a:lnTo>
                <a:lnTo>
                  <a:pt x="2152781" y="121776"/>
                </a:lnTo>
                <a:lnTo>
                  <a:pt x="2039399" y="79000"/>
                </a:lnTo>
                <a:lnTo>
                  <a:pt x="1921992" y="45036"/>
                </a:lnTo>
                <a:lnTo>
                  <a:pt x="1800957" y="20281"/>
                </a:lnTo>
                <a:lnTo>
                  <a:pt x="1676694" y="5136"/>
                </a:lnTo>
                <a:lnTo>
                  <a:pt x="1549601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" name="object 7"/>
          <p:cNvSpPr/>
          <p:nvPr/>
        </p:nvSpPr>
        <p:spPr>
          <a:xfrm>
            <a:off x="577984" y="2334837"/>
            <a:ext cx="2650348" cy="2650348"/>
          </a:xfrm>
          <a:custGeom>
            <a:avLst/>
            <a:gdLst/>
            <a:ahLst/>
            <a:cxnLst/>
            <a:rect l="l" t="t" r="r" b="b"/>
            <a:pathLst>
              <a:path w="3099435" h="3099435">
                <a:moveTo>
                  <a:pt x="0" y="1549608"/>
                </a:moveTo>
                <a:lnTo>
                  <a:pt x="5136" y="1422516"/>
                </a:lnTo>
                <a:lnTo>
                  <a:pt x="20281" y="1298253"/>
                </a:lnTo>
                <a:lnTo>
                  <a:pt x="45035" y="1177218"/>
                </a:lnTo>
                <a:lnTo>
                  <a:pt x="78999" y="1059811"/>
                </a:lnTo>
                <a:lnTo>
                  <a:pt x="121775" y="946430"/>
                </a:lnTo>
                <a:lnTo>
                  <a:pt x="172964" y="837473"/>
                </a:lnTo>
                <a:lnTo>
                  <a:pt x="232166" y="733339"/>
                </a:lnTo>
                <a:lnTo>
                  <a:pt x="298984" y="634428"/>
                </a:lnTo>
                <a:lnTo>
                  <a:pt x="373017" y="541139"/>
                </a:lnTo>
                <a:lnTo>
                  <a:pt x="453869" y="453869"/>
                </a:lnTo>
                <a:lnTo>
                  <a:pt x="541139" y="373017"/>
                </a:lnTo>
                <a:lnTo>
                  <a:pt x="634429" y="298983"/>
                </a:lnTo>
                <a:lnTo>
                  <a:pt x="733340" y="232166"/>
                </a:lnTo>
                <a:lnTo>
                  <a:pt x="837473" y="172964"/>
                </a:lnTo>
                <a:lnTo>
                  <a:pt x="946430" y="121775"/>
                </a:lnTo>
                <a:lnTo>
                  <a:pt x="1059811" y="78999"/>
                </a:lnTo>
                <a:lnTo>
                  <a:pt x="1177219" y="45035"/>
                </a:lnTo>
                <a:lnTo>
                  <a:pt x="1298253" y="20281"/>
                </a:lnTo>
                <a:lnTo>
                  <a:pt x="1422516" y="5136"/>
                </a:lnTo>
                <a:lnTo>
                  <a:pt x="1549608" y="0"/>
                </a:lnTo>
                <a:lnTo>
                  <a:pt x="1676700" y="5136"/>
                </a:lnTo>
                <a:lnTo>
                  <a:pt x="1800961" y="20281"/>
                </a:lnTo>
                <a:lnTo>
                  <a:pt x="1921995" y="45035"/>
                </a:lnTo>
                <a:lnTo>
                  <a:pt x="2039401" y="78999"/>
                </a:lnTo>
                <a:lnTo>
                  <a:pt x="2152782" y="121775"/>
                </a:lnTo>
                <a:lnTo>
                  <a:pt x="2261738" y="172964"/>
                </a:lnTo>
                <a:lnTo>
                  <a:pt x="2365871" y="232166"/>
                </a:lnTo>
                <a:lnTo>
                  <a:pt x="2464781" y="298983"/>
                </a:lnTo>
                <a:lnTo>
                  <a:pt x="2558071" y="373017"/>
                </a:lnTo>
                <a:lnTo>
                  <a:pt x="2645340" y="453869"/>
                </a:lnTo>
                <a:lnTo>
                  <a:pt x="2726191" y="541139"/>
                </a:lnTo>
                <a:lnTo>
                  <a:pt x="2800224" y="634428"/>
                </a:lnTo>
                <a:lnTo>
                  <a:pt x="2867042" y="733339"/>
                </a:lnTo>
                <a:lnTo>
                  <a:pt x="2926244" y="837473"/>
                </a:lnTo>
                <a:lnTo>
                  <a:pt x="2977432" y="946430"/>
                </a:lnTo>
                <a:lnTo>
                  <a:pt x="3020208" y="1059811"/>
                </a:lnTo>
                <a:lnTo>
                  <a:pt x="3054172" y="1177218"/>
                </a:lnTo>
                <a:lnTo>
                  <a:pt x="3078926" y="1298253"/>
                </a:lnTo>
                <a:lnTo>
                  <a:pt x="3094070" y="1422516"/>
                </a:lnTo>
                <a:lnTo>
                  <a:pt x="3099207" y="1549608"/>
                </a:lnTo>
                <a:lnTo>
                  <a:pt x="3094070" y="1676699"/>
                </a:lnTo>
                <a:lnTo>
                  <a:pt x="3078926" y="1800961"/>
                </a:lnTo>
                <a:lnTo>
                  <a:pt x="3054172" y="1921995"/>
                </a:lnTo>
                <a:lnTo>
                  <a:pt x="3020208" y="2039401"/>
                </a:lnTo>
                <a:lnTo>
                  <a:pt x="2977432" y="2152782"/>
                </a:lnTo>
                <a:lnTo>
                  <a:pt x="2926244" y="2261738"/>
                </a:lnTo>
                <a:lnTo>
                  <a:pt x="2867042" y="2365870"/>
                </a:lnTo>
                <a:lnTo>
                  <a:pt x="2800224" y="2464781"/>
                </a:lnTo>
                <a:lnTo>
                  <a:pt x="2726191" y="2558070"/>
                </a:lnTo>
                <a:lnTo>
                  <a:pt x="2645340" y="2645340"/>
                </a:lnTo>
                <a:lnTo>
                  <a:pt x="2558071" y="2726191"/>
                </a:lnTo>
                <a:lnTo>
                  <a:pt x="2464781" y="2800224"/>
                </a:lnTo>
                <a:lnTo>
                  <a:pt x="2365871" y="2867041"/>
                </a:lnTo>
                <a:lnTo>
                  <a:pt x="2261738" y="2926243"/>
                </a:lnTo>
                <a:lnTo>
                  <a:pt x="2152782" y="2977432"/>
                </a:lnTo>
                <a:lnTo>
                  <a:pt x="2039401" y="3020207"/>
                </a:lnTo>
                <a:lnTo>
                  <a:pt x="1921995" y="3054171"/>
                </a:lnTo>
                <a:lnTo>
                  <a:pt x="1800961" y="3078925"/>
                </a:lnTo>
                <a:lnTo>
                  <a:pt x="1676700" y="3094070"/>
                </a:lnTo>
                <a:lnTo>
                  <a:pt x="1549608" y="3099207"/>
                </a:lnTo>
                <a:lnTo>
                  <a:pt x="1422516" y="3094070"/>
                </a:lnTo>
                <a:lnTo>
                  <a:pt x="1298253" y="3078925"/>
                </a:lnTo>
                <a:lnTo>
                  <a:pt x="1177219" y="3054171"/>
                </a:lnTo>
                <a:lnTo>
                  <a:pt x="1059811" y="3020207"/>
                </a:lnTo>
                <a:lnTo>
                  <a:pt x="946430" y="2977432"/>
                </a:lnTo>
                <a:lnTo>
                  <a:pt x="837473" y="2926243"/>
                </a:lnTo>
                <a:lnTo>
                  <a:pt x="733340" y="2867041"/>
                </a:lnTo>
                <a:lnTo>
                  <a:pt x="634429" y="2800224"/>
                </a:lnTo>
                <a:lnTo>
                  <a:pt x="541139" y="2726191"/>
                </a:lnTo>
                <a:lnTo>
                  <a:pt x="453869" y="2645340"/>
                </a:lnTo>
                <a:lnTo>
                  <a:pt x="373017" y="2558070"/>
                </a:lnTo>
                <a:lnTo>
                  <a:pt x="298984" y="2464781"/>
                </a:lnTo>
                <a:lnTo>
                  <a:pt x="232166" y="2365870"/>
                </a:lnTo>
                <a:lnTo>
                  <a:pt x="172964" y="2261738"/>
                </a:lnTo>
                <a:lnTo>
                  <a:pt x="121775" y="2152782"/>
                </a:lnTo>
                <a:lnTo>
                  <a:pt x="78999" y="2039401"/>
                </a:lnTo>
                <a:lnTo>
                  <a:pt x="45035" y="1921995"/>
                </a:lnTo>
                <a:lnTo>
                  <a:pt x="20281" y="1800961"/>
                </a:lnTo>
                <a:lnTo>
                  <a:pt x="5136" y="1676699"/>
                </a:lnTo>
                <a:lnTo>
                  <a:pt x="0" y="154960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" name="object 8"/>
          <p:cNvSpPr/>
          <p:nvPr/>
        </p:nvSpPr>
        <p:spPr>
          <a:xfrm>
            <a:off x="1084346" y="2570278"/>
            <a:ext cx="1637425" cy="1908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0" name="object 10"/>
          <p:cNvSpPr/>
          <p:nvPr/>
        </p:nvSpPr>
        <p:spPr>
          <a:xfrm>
            <a:off x="1092534" y="1899736"/>
            <a:ext cx="56471" cy="112943"/>
          </a:xfrm>
          <a:custGeom>
            <a:avLst/>
            <a:gdLst/>
            <a:ahLst/>
            <a:cxnLst/>
            <a:rect l="l" t="t" r="r" b="b"/>
            <a:pathLst>
              <a:path w="66040" h="132080">
                <a:moveTo>
                  <a:pt x="16573" y="16027"/>
                </a:moveTo>
                <a:lnTo>
                  <a:pt x="0" y="23215"/>
                </a:lnTo>
                <a:lnTo>
                  <a:pt x="47180" y="132067"/>
                </a:lnTo>
                <a:lnTo>
                  <a:pt x="65633" y="124066"/>
                </a:lnTo>
                <a:lnTo>
                  <a:pt x="37617" y="59410"/>
                </a:lnTo>
                <a:lnTo>
                  <a:pt x="35534" y="51803"/>
                </a:lnTo>
                <a:lnTo>
                  <a:pt x="34239" y="39484"/>
                </a:lnTo>
                <a:lnTo>
                  <a:pt x="35064" y="35140"/>
                </a:lnTo>
                <a:lnTo>
                  <a:pt x="36432" y="32702"/>
                </a:lnTo>
                <a:lnTo>
                  <a:pt x="23799" y="32702"/>
                </a:lnTo>
                <a:lnTo>
                  <a:pt x="16573" y="16027"/>
                </a:lnTo>
                <a:close/>
              </a:path>
              <a:path w="66040" h="132080">
                <a:moveTo>
                  <a:pt x="52565" y="0"/>
                </a:moveTo>
                <a:lnTo>
                  <a:pt x="23799" y="32702"/>
                </a:lnTo>
                <a:lnTo>
                  <a:pt x="36432" y="32702"/>
                </a:lnTo>
                <a:lnTo>
                  <a:pt x="39331" y="27533"/>
                </a:lnTo>
                <a:lnTo>
                  <a:pt x="42405" y="24764"/>
                </a:lnTo>
                <a:lnTo>
                  <a:pt x="50888" y="21094"/>
                </a:lnTo>
                <a:lnTo>
                  <a:pt x="55905" y="20408"/>
                </a:lnTo>
                <a:lnTo>
                  <a:pt x="61456" y="20408"/>
                </a:lnTo>
                <a:lnTo>
                  <a:pt x="60667" y="1092"/>
                </a:lnTo>
                <a:lnTo>
                  <a:pt x="52565" y="0"/>
                </a:lnTo>
                <a:close/>
              </a:path>
              <a:path w="66040" h="132080">
                <a:moveTo>
                  <a:pt x="61456" y="20408"/>
                </a:moveTo>
                <a:lnTo>
                  <a:pt x="55905" y="20408"/>
                </a:lnTo>
                <a:lnTo>
                  <a:pt x="61480" y="20993"/>
                </a:lnTo>
                <a:lnTo>
                  <a:pt x="61456" y="204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1" name="object 11"/>
          <p:cNvSpPr/>
          <p:nvPr/>
        </p:nvSpPr>
        <p:spPr>
          <a:xfrm>
            <a:off x="1139525" y="1851464"/>
            <a:ext cx="68417" cy="136834"/>
          </a:xfrm>
          <a:custGeom>
            <a:avLst/>
            <a:gdLst/>
            <a:ahLst/>
            <a:cxnLst/>
            <a:rect l="l" t="t" r="r" b="b"/>
            <a:pathLst>
              <a:path w="80009" h="160019">
                <a:moveTo>
                  <a:pt x="35407" y="41808"/>
                </a:moveTo>
                <a:lnTo>
                  <a:pt x="16738" y="49275"/>
                </a:lnTo>
                <a:lnTo>
                  <a:pt x="60820" y="159435"/>
                </a:lnTo>
                <a:lnTo>
                  <a:pt x="79489" y="151955"/>
                </a:lnTo>
                <a:lnTo>
                  <a:pt x="35407" y="41808"/>
                </a:lnTo>
                <a:close/>
              </a:path>
              <a:path w="80009" h="160019">
                <a:moveTo>
                  <a:pt x="18681" y="0"/>
                </a:moveTo>
                <a:lnTo>
                  <a:pt x="0" y="7467"/>
                </a:lnTo>
                <a:lnTo>
                  <a:pt x="8496" y="28689"/>
                </a:lnTo>
                <a:lnTo>
                  <a:pt x="27177" y="21221"/>
                </a:lnTo>
                <a:lnTo>
                  <a:pt x="18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2" name="object 12"/>
          <p:cNvSpPr/>
          <p:nvPr/>
        </p:nvSpPr>
        <p:spPr>
          <a:xfrm>
            <a:off x="1185788" y="1848977"/>
            <a:ext cx="87965" cy="114029"/>
          </a:xfrm>
          <a:custGeom>
            <a:avLst/>
            <a:gdLst/>
            <a:ahLst/>
            <a:cxnLst/>
            <a:rect l="l" t="t" r="r" b="b"/>
            <a:pathLst>
              <a:path w="102869" h="133350">
                <a:moveTo>
                  <a:pt x="20256" y="29502"/>
                </a:moveTo>
                <a:lnTo>
                  <a:pt x="0" y="36753"/>
                </a:lnTo>
                <a:lnTo>
                  <a:pt x="82156" y="133350"/>
                </a:lnTo>
                <a:lnTo>
                  <a:pt x="100355" y="126834"/>
                </a:lnTo>
                <a:lnTo>
                  <a:pt x="100700" y="107772"/>
                </a:lnTo>
                <a:lnTo>
                  <a:pt x="83337" y="107772"/>
                </a:lnTo>
                <a:lnTo>
                  <a:pt x="78371" y="100774"/>
                </a:lnTo>
                <a:lnTo>
                  <a:pt x="73291" y="94132"/>
                </a:lnTo>
                <a:lnTo>
                  <a:pt x="20256" y="29502"/>
                </a:lnTo>
                <a:close/>
              </a:path>
              <a:path w="102869" h="133350">
                <a:moveTo>
                  <a:pt x="102654" y="0"/>
                </a:moveTo>
                <a:lnTo>
                  <a:pt x="83210" y="6959"/>
                </a:lnTo>
                <a:lnTo>
                  <a:pt x="82758" y="87845"/>
                </a:lnTo>
                <a:lnTo>
                  <a:pt x="82745" y="94132"/>
                </a:lnTo>
                <a:lnTo>
                  <a:pt x="82905" y="101282"/>
                </a:lnTo>
                <a:lnTo>
                  <a:pt x="83337" y="107772"/>
                </a:lnTo>
                <a:lnTo>
                  <a:pt x="100700" y="107772"/>
                </a:lnTo>
                <a:lnTo>
                  <a:pt x="102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3" name="object 13"/>
          <p:cNvSpPr/>
          <p:nvPr/>
        </p:nvSpPr>
        <p:spPr>
          <a:xfrm>
            <a:off x="1296486" y="1827630"/>
            <a:ext cx="97739" cy="105884"/>
          </a:xfrm>
          <a:custGeom>
            <a:avLst/>
            <a:gdLst/>
            <a:ahLst/>
            <a:cxnLst/>
            <a:rect l="l" t="t" r="r" b="b"/>
            <a:pathLst>
              <a:path w="114300" h="123825">
                <a:moveTo>
                  <a:pt x="51442" y="0"/>
                </a:moveTo>
                <a:lnTo>
                  <a:pt x="10765" y="21294"/>
                </a:lnTo>
                <a:lnTo>
                  <a:pt x="0" y="55283"/>
                </a:lnTo>
                <a:lnTo>
                  <a:pt x="1578" y="68569"/>
                </a:lnTo>
                <a:lnTo>
                  <a:pt x="17703" y="104600"/>
                </a:lnTo>
                <a:lnTo>
                  <a:pt x="51935" y="123249"/>
                </a:lnTo>
                <a:lnTo>
                  <a:pt x="64614" y="122603"/>
                </a:lnTo>
                <a:lnTo>
                  <a:pt x="79215" y="119227"/>
                </a:lnTo>
                <a:lnTo>
                  <a:pt x="89704" y="114128"/>
                </a:lnTo>
                <a:lnTo>
                  <a:pt x="99379" y="106186"/>
                </a:lnTo>
                <a:lnTo>
                  <a:pt x="63386" y="106186"/>
                </a:lnTo>
                <a:lnTo>
                  <a:pt x="52139" y="104921"/>
                </a:lnTo>
                <a:lnTo>
                  <a:pt x="38829" y="98648"/>
                </a:lnTo>
                <a:lnTo>
                  <a:pt x="30749" y="89374"/>
                </a:lnTo>
                <a:lnTo>
                  <a:pt x="24518" y="76514"/>
                </a:lnTo>
                <a:lnTo>
                  <a:pt x="87107" y="57841"/>
                </a:lnTo>
                <a:lnTo>
                  <a:pt x="20385" y="57841"/>
                </a:lnTo>
                <a:lnTo>
                  <a:pt x="34589" y="20786"/>
                </a:lnTo>
                <a:lnTo>
                  <a:pt x="91757" y="17266"/>
                </a:lnTo>
                <a:lnTo>
                  <a:pt x="86629" y="11988"/>
                </a:lnTo>
                <a:lnTo>
                  <a:pt x="75284" y="4187"/>
                </a:lnTo>
                <a:lnTo>
                  <a:pt x="63675" y="587"/>
                </a:lnTo>
                <a:lnTo>
                  <a:pt x="51442" y="0"/>
                </a:lnTo>
                <a:close/>
              </a:path>
              <a:path w="114300" h="123825">
                <a:moveTo>
                  <a:pt x="113952" y="69148"/>
                </a:moveTo>
                <a:lnTo>
                  <a:pt x="93225" y="72475"/>
                </a:lnTo>
                <a:lnTo>
                  <a:pt x="92743" y="81518"/>
                </a:lnTo>
                <a:lnTo>
                  <a:pt x="90571" y="88642"/>
                </a:lnTo>
                <a:lnTo>
                  <a:pt x="86264" y="94430"/>
                </a:lnTo>
                <a:lnTo>
                  <a:pt x="78429" y="100903"/>
                </a:lnTo>
                <a:lnTo>
                  <a:pt x="63386" y="106186"/>
                </a:lnTo>
                <a:lnTo>
                  <a:pt x="99379" y="106186"/>
                </a:lnTo>
                <a:lnTo>
                  <a:pt x="108818" y="94408"/>
                </a:lnTo>
                <a:lnTo>
                  <a:pt x="112848" y="82543"/>
                </a:lnTo>
                <a:lnTo>
                  <a:pt x="113952" y="69148"/>
                </a:lnTo>
                <a:close/>
              </a:path>
              <a:path w="114300" h="123825">
                <a:moveTo>
                  <a:pt x="91757" y="17266"/>
                </a:moveTo>
                <a:lnTo>
                  <a:pt x="59121" y="17266"/>
                </a:lnTo>
                <a:lnTo>
                  <a:pt x="70543" y="22183"/>
                </a:lnTo>
                <a:lnTo>
                  <a:pt x="75953" y="25765"/>
                </a:lnTo>
                <a:lnTo>
                  <a:pt x="80512" y="32216"/>
                </a:lnTo>
                <a:lnTo>
                  <a:pt x="84221" y="41525"/>
                </a:lnTo>
                <a:lnTo>
                  <a:pt x="20385" y="57841"/>
                </a:lnTo>
                <a:lnTo>
                  <a:pt x="87107" y="57841"/>
                </a:lnTo>
                <a:lnTo>
                  <a:pt x="109189" y="51253"/>
                </a:lnTo>
                <a:lnTo>
                  <a:pt x="108110" y="47228"/>
                </a:lnTo>
                <a:lnTo>
                  <a:pt x="107047" y="43768"/>
                </a:lnTo>
                <a:lnTo>
                  <a:pt x="102094" y="31563"/>
                </a:lnTo>
                <a:lnTo>
                  <a:pt x="95426" y="21042"/>
                </a:lnTo>
                <a:lnTo>
                  <a:pt x="91757" y="172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4" name="object 14"/>
          <p:cNvSpPr/>
          <p:nvPr/>
        </p:nvSpPr>
        <p:spPr>
          <a:xfrm>
            <a:off x="1386576" y="1771720"/>
            <a:ext cx="51584" cy="140092"/>
          </a:xfrm>
          <a:custGeom>
            <a:avLst/>
            <a:gdLst/>
            <a:ahLst/>
            <a:cxnLst/>
            <a:rect l="l" t="t" r="r" b="b"/>
            <a:pathLst>
              <a:path w="60325" h="163830">
                <a:moveTo>
                  <a:pt x="19494" y="0"/>
                </a:moveTo>
                <a:lnTo>
                  <a:pt x="0" y="4978"/>
                </a:lnTo>
                <a:lnTo>
                  <a:pt x="40563" y="163550"/>
                </a:lnTo>
                <a:lnTo>
                  <a:pt x="60045" y="158572"/>
                </a:lnTo>
                <a:lnTo>
                  <a:pt x="19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5" name="object 15"/>
          <p:cNvSpPr/>
          <p:nvPr/>
        </p:nvSpPr>
        <p:spPr>
          <a:xfrm>
            <a:off x="1443525" y="1788510"/>
            <a:ext cx="103712" cy="110228"/>
          </a:xfrm>
          <a:custGeom>
            <a:avLst/>
            <a:gdLst/>
            <a:ahLst/>
            <a:cxnLst/>
            <a:rect l="l" t="t" r="r" b="b"/>
            <a:pathLst>
              <a:path w="121285" h="128905">
                <a:moveTo>
                  <a:pt x="93682" y="17500"/>
                </a:moveTo>
                <a:lnTo>
                  <a:pt x="55321" y="17500"/>
                </a:lnTo>
                <a:lnTo>
                  <a:pt x="63284" y="18110"/>
                </a:lnTo>
                <a:lnTo>
                  <a:pt x="73685" y="23926"/>
                </a:lnTo>
                <a:lnTo>
                  <a:pt x="76746" y="29146"/>
                </a:lnTo>
                <a:lnTo>
                  <a:pt x="78612" y="37858"/>
                </a:lnTo>
                <a:lnTo>
                  <a:pt x="78930" y="39560"/>
                </a:lnTo>
                <a:lnTo>
                  <a:pt x="71875" y="46275"/>
                </a:lnTo>
                <a:lnTo>
                  <a:pt x="60369" y="51202"/>
                </a:lnTo>
                <a:lnTo>
                  <a:pt x="45770" y="56514"/>
                </a:lnTo>
                <a:lnTo>
                  <a:pt x="38176" y="59131"/>
                </a:lnTo>
                <a:lnTo>
                  <a:pt x="32550" y="61366"/>
                </a:lnTo>
                <a:lnTo>
                  <a:pt x="6769" y="91338"/>
                </a:lnTo>
                <a:lnTo>
                  <a:pt x="6597" y="96812"/>
                </a:lnTo>
                <a:lnTo>
                  <a:pt x="9530" y="108176"/>
                </a:lnTo>
                <a:lnTo>
                  <a:pt x="16141" y="117822"/>
                </a:lnTo>
                <a:lnTo>
                  <a:pt x="28874" y="126619"/>
                </a:lnTo>
                <a:lnTo>
                  <a:pt x="40674" y="128549"/>
                </a:lnTo>
                <a:lnTo>
                  <a:pt x="54571" y="127063"/>
                </a:lnTo>
                <a:lnTo>
                  <a:pt x="62306" y="125412"/>
                </a:lnTo>
                <a:lnTo>
                  <a:pt x="69265" y="122580"/>
                </a:lnTo>
                <a:lnTo>
                  <a:pt x="81661" y="114579"/>
                </a:lnTo>
                <a:lnTo>
                  <a:pt x="84052" y="112267"/>
                </a:lnTo>
                <a:lnTo>
                  <a:pt x="48336" y="112267"/>
                </a:lnTo>
                <a:lnTo>
                  <a:pt x="42151" y="111772"/>
                </a:lnTo>
                <a:lnTo>
                  <a:pt x="32715" y="106527"/>
                </a:lnTo>
                <a:lnTo>
                  <a:pt x="29806" y="102603"/>
                </a:lnTo>
                <a:lnTo>
                  <a:pt x="27965" y="93992"/>
                </a:lnTo>
                <a:lnTo>
                  <a:pt x="28219" y="90703"/>
                </a:lnTo>
                <a:lnTo>
                  <a:pt x="61873" y="68206"/>
                </a:lnTo>
                <a:lnTo>
                  <a:pt x="73917" y="62796"/>
                </a:lnTo>
                <a:lnTo>
                  <a:pt x="82842" y="57670"/>
                </a:lnTo>
                <a:lnTo>
                  <a:pt x="103650" y="57670"/>
                </a:lnTo>
                <a:lnTo>
                  <a:pt x="97332" y="28143"/>
                </a:lnTo>
                <a:lnTo>
                  <a:pt x="95719" y="22186"/>
                </a:lnTo>
                <a:lnTo>
                  <a:pt x="94348" y="18973"/>
                </a:lnTo>
                <a:lnTo>
                  <a:pt x="93682" y="17500"/>
                </a:lnTo>
                <a:close/>
              </a:path>
              <a:path w="121285" h="128905">
                <a:moveTo>
                  <a:pt x="114873" y="100926"/>
                </a:moveTo>
                <a:lnTo>
                  <a:pt x="93725" y="100926"/>
                </a:lnTo>
                <a:lnTo>
                  <a:pt x="95458" y="106286"/>
                </a:lnTo>
                <a:lnTo>
                  <a:pt x="97789" y="110921"/>
                </a:lnTo>
                <a:lnTo>
                  <a:pt x="100634" y="114642"/>
                </a:lnTo>
                <a:lnTo>
                  <a:pt x="121208" y="110236"/>
                </a:lnTo>
                <a:lnTo>
                  <a:pt x="117843" y="106286"/>
                </a:lnTo>
                <a:lnTo>
                  <a:pt x="115239" y="101955"/>
                </a:lnTo>
                <a:lnTo>
                  <a:pt x="114873" y="100926"/>
                </a:lnTo>
                <a:close/>
              </a:path>
              <a:path w="121285" h="128905">
                <a:moveTo>
                  <a:pt x="103650" y="57670"/>
                </a:moveTo>
                <a:lnTo>
                  <a:pt x="82842" y="57670"/>
                </a:lnTo>
                <a:lnTo>
                  <a:pt x="84264" y="64846"/>
                </a:lnTo>
                <a:lnTo>
                  <a:pt x="86106" y="73469"/>
                </a:lnTo>
                <a:lnTo>
                  <a:pt x="86436" y="80200"/>
                </a:lnTo>
                <a:lnTo>
                  <a:pt x="48336" y="112267"/>
                </a:lnTo>
                <a:lnTo>
                  <a:pt x="84052" y="112267"/>
                </a:lnTo>
                <a:lnTo>
                  <a:pt x="87744" y="108699"/>
                </a:lnTo>
                <a:lnTo>
                  <a:pt x="93725" y="100926"/>
                </a:lnTo>
                <a:lnTo>
                  <a:pt x="114873" y="100926"/>
                </a:lnTo>
                <a:lnTo>
                  <a:pt x="111572" y="91664"/>
                </a:lnTo>
                <a:lnTo>
                  <a:pt x="108566" y="79901"/>
                </a:lnTo>
                <a:lnTo>
                  <a:pt x="104746" y="62796"/>
                </a:lnTo>
                <a:lnTo>
                  <a:pt x="103650" y="57670"/>
                </a:lnTo>
                <a:close/>
              </a:path>
              <a:path w="121285" h="128905">
                <a:moveTo>
                  <a:pt x="63068" y="0"/>
                </a:moveTo>
                <a:lnTo>
                  <a:pt x="19304" y="12420"/>
                </a:lnTo>
                <a:lnTo>
                  <a:pt x="0" y="41046"/>
                </a:lnTo>
                <a:lnTo>
                  <a:pt x="12" y="49657"/>
                </a:lnTo>
                <a:lnTo>
                  <a:pt x="19812" y="48234"/>
                </a:lnTo>
                <a:lnTo>
                  <a:pt x="20167" y="39522"/>
                </a:lnTo>
                <a:lnTo>
                  <a:pt x="22199" y="33083"/>
                </a:lnTo>
                <a:lnTo>
                  <a:pt x="29641" y="24688"/>
                </a:lnTo>
                <a:lnTo>
                  <a:pt x="36131" y="21602"/>
                </a:lnTo>
                <a:lnTo>
                  <a:pt x="55321" y="17500"/>
                </a:lnTo>
                <a:lnTo>
                  <a:pt x="93682" y="17500"/>
                </a:lnTo>
                <a:lnTo>
                  <a:pt x="92024" y="13830"/>
                </a:lnTo>
                <a:lnTo>
                  <a:pt x="89026" y="9791"/>
                </a:lnTo>
                <a:lnTo>
                  <a:pt x="81673" y="3975"/>
                </a:lnTo>
                <a:lnTo>
                  <a:pt x="76479" y="2006"/>
                </a:lnTo>
                <a:lnTo>
                  <a:pt x="63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6" name="object 16"/>
          <p:cNvSpPr/>
          <p:nvPr/>
        </p:nvSpPr>
        <p:spPr>
          <a:xfrm>
            <a:off x="1539124" y="1741606"/>
            <a:ext cx="65702" cy="136291"/>
          </a:xfrm>
          <a:custGeom>
            <a:avLst/>
            <a:gdLst/>
            <a:ahLst/>
            <a:cxnLst/>
            <a:rect l="l" t="t" r="r" b="b"/>
            <a:pathLst>
              <a:path w="76835" h="159385">
                <a:moveTo>
                  <a:pt x="37652" y="59512"/>
                </a:moveTo>
                <a:lnTo>
                  <a:pt x="17246" y="59512"/>
                </a:lnTo>
                <a:lnTo>
                  <a:pt x="30695" y="138811"/>
                </a:lnTo>
                <a:lnTo>
                  <a:pt x="55029" y="159308"/>
                </a:lnTo>
                <a:lnTo>
                  <a:pt x="66598" y="157340"/>
                </a:lnTo>
                <a:lnTo>
                  <a:pt x="71507" y="155892"/>
                </a:lnTo>
                <a:lnTo>
                  <a:pt x="76835" y="153784"/>
                </a:lnTo>
                <a:lnTo>
                  <a:pt x="72072" y="139496"/>
                </a:lnTo>
                <a:lnTo>
                  <a:pt x="59715" y="139496"/>
                </a:lnTo>
                <a:lnTo>
                  <a:pt x="57391" y="139395"/>
                </a:lnTo>
                <a:lnTo>
                  <a:pt x="53924" y="138023"/>
                </a:lnTo>
                <a:lnTo>
                  <a:pt x="52565" y="136918"/>
                </a:lnTo>
                <a:lnTo>
                  <a:pt x="50634" y="133921"/>
                </a:lnTo>
                <a:lnTo>
                  <a:pt x="49669" y="130340"/>
                </a:lnTo>
                <a:lnTo>
                  <a:pt x="37652" y="59512"/>
                </a:lnTo>
                <a:close/>
              </a:path>
              <a:path w="76835" h="159385">
                <a:moveTo>
                  <a:pt x="71158" y="136753"/>
                </a:moveTo>
                <a:lnTo>
                  <a:pt x="67665" y="137883"/>
                </a:lnTo>
                <a:lnTo>
                  <a:pt x="64833" y="138633"/>
                </a:lnTo>
                <a:lnTo>
                  <a:pt x="59715" y="139496"/>
                </a:lnTo>
                <a:lnTo>
                  <a:pt x="72072" y="139496"/>
                </a:lnTo>
                <a:lnTo>
                  <a:pt x="71158" y="136753"/>
                </a:lnTo>
                <a:close/>
              </a:path>
              <a:path w="76835" h="159385">
                <a:moveTo>
                  <a:pt x="27546" y="0"/>
                </a:moveTo>
                <a:lnTo>
                  <a:pt x="9728" y="15252"/>
                </a:lnTo>
                <a:lnTo>
                  <a:pt x="14643" y="44196"/>
                </a:lnTo>
                <a:lnTo>
                  <a:pt x="0" y="46685"/>
                </a:lnTo>
                <a:lnTo>
                  <a:pt x="2603" y="62001"/>
                </a:lnTo>
                <a:lnTo>
                  <a:pt x="17246" y="59512"/>
                </a:lnTo>
                <a:lnTo>
                  <a:pt x="37652" y="59512"/>
                </a:lnTo>
                <a:lnTo>
                  <a:pt x="37083" y="56159"/>
                </a:lnTo>
                <a:lnTo>
                  <a:pt x="56908" y="52793"/>
                </a:lnTo>
                <a:lnTo>
                  <a:pt x="54886" y="40830"/>
                </a:lnTo>
                <a:lnTo>
                  <a:pt x="34480" y="40830"/>
                </a:lnTo>
                <a:lnTo>
                  <a:pt x="27546" y="0"/>
                </a:lnTo>
                <a:close/>
              </a:path>
              <a:path w="76835" h="159385">
                <a:moveTo>
                  <a:pt x="54317" y="37465"/>
                </a:moveTo>
                <a:lnTo>
                  <a:pt x="34480" y="40830"/>
                </a:lnTo>
                <a:lnTo>
                  <a:pt x="54886" y="40830"/>
                </a:lnTo>
                <a:lnTo>
                  <a:pt x="54317" y="37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object 17"/>
          <p:cNvSpPr/>
          <p:nvPr/>
        </p:nvSpPr>
        <p:spPr>
          <a:xfrm>
            <a:off x="1604509" y="1762899"/>
            <a:ext cx="95024" cy="105340"/>
          </a:xfrm>
          <a:custGeom>
            <a:avLst/>
            <a:gdLst/>
            <a:ahLst/>
            <a:cxnLst/>
            <a:rect l="l" t="t" r="r" b="b"/>
            <a:pathLst>
              <a:path w="111125" h="123189">
                <a:moveTo>
                  <a:pt x="60401" y="0"/>
                </a:moveTo>
                <a:lnTo>
                  <a:pt x="20395" y="10498"/>
                </a:lnTo>
                <a:lnTo>
                  <a:pt x="0" y="48648"/>
                </a:lnTo>
                <a:lnTo>
                  <a:pt x="14" y="63211"/>
                </a:lnTo>
                <a:lnTo>
                  <a:pt x="12749" y="104175"/>
                </a:lnTo>
                <a:lnTo>
                  <a:pt x="53768" y="123015"/>
                </a:lnTo>
                <a:lnTo>
                  <a:pt x="69478" y="121777"/>
                </a:lnTo>
                <a:lnTo>
                  <a:pt x="80882" y="117552"/>
                </a:lnTo>
                <a:lnTo>
                  <a:pt x="92866" y="110080"/>
                </a:lnTo>
                <a:lnTo>
                  <a:pt x="96074" y="106594"/>
                </a:lnTo>
                <a:lnTo>
                  <a:pt x="51527" y="106594"/>
                </a:lnTo>
                <a:lnTo>
                  <a:pt x="40876" y="102274"/>
                </a:lnTo>
                <a:lnTo>
                  <a:pt x="28371" y="91869"/>
                </a:lnTo>
                <a:lnTo>
                  <a:pt x="23124" y="80546"/>
                </a:lnTo>
                <a:lnTo>
                  <a:pt x="20000" y="65920"/>
                </a:lnTo>
                <a:lnTo>
                  <a:pt x="19451" y="52055"/>
                </a:lnTo>
                <a:lnTo>
                  <a:pt x="21684" y="40012"/>
                </a:lnTo>
                <a:lnTo>
                  <a:pt x="26987" y="29392"/>
                </a:lnTo>
                <a:lnTo>
                  <a:pt x="36670" y="20909"/>
                </a:lnTo>
                <a:lnTo>
                  <a:pt x="49138" y="16919"/>
                </a:lnTo>
                <a:lnTo>
                  <a:pt x="53619" y="16630"/>
                </a:lnTo>
                <a:lnTo>
                  <a:pt x="93483" y="16630"/>
                </a:lnTo>
                <a:lnTo>
                  <a:pt x="83726" y="7670"/>
                </a:lnTo>
                <a:lnTo>
                  <a:pt x="72627" y="2438"/>
                </a:lnTo>
                <a:lnTo>
                  <a:pt x="60401" y="0"/>
                </a:lnTo>
                <a:close/>
              </a:path>
              <a:path w="111125" h="123189">
                <a:moveTo>
                  <a:pt x="93483" y="16630"/>
                </a:moveTo>
                <a:lnTo>
                  <a:pt x="53619" y="16630"/>
                </a:lnTo>
                <a:lnTo>
                  <a:pt x="65319" y="18968"/>
                </a:lnTo>
                <a:lnTo>
                  <a:pt x="76700" y="26367"/>
                </a:lnTo>
                <a:lnTo>
                  <a:pt x="82617" y="34538"/>
                </a:lnTo>
                <a:lnTo>
                  <a:pt x="86994" y="46382"/>
                </a:lnTo>
                <a:lnTo>
                  <a:pt x="89934" y="63043"/>
                </a:lnTo>
                <a:lnTo>
                  <a:pt x="89341" y="75014"/>
                </a:lnTo>
                <a:lnTo>
                  <a:pt x="85741" y="86549"/>
                </a:lnTo>
                <a:lnTo>
                  <a:pt x="78362" y="98514"/>
                </a:lnTo>
                <a:lnTo>
                  <a:pt x="68002" y="103965"/>
                </a:lnTo>
                <a:lnTo>
                  <a:pt x="51527" y="106594"/>
                </a:lnTo>
                <a:lnTo>
                  <a:pt x="96074" y="106594"/>
                </a:lnTo>
                <a:lnTo>
                  <a:pt x="101454" y="100749"/>
                </a:lnTo>
                <a:lnTo>
                  <a:pt x="107456" y="89236"/>
                </a:lnTo>
                <a:lnTo>
                  <a:pt x="109910" y="79034"/>
                </a:lnTo>
                <a:lnTo>
                  <a:pt x="110576" y="66574"/>
                </a:lnTo>
                <a:lnTo>
                  <a:pt x="109413" y="51513"/>
                </a:lnTo>
                <a:lnTo>
                  <a:pt x="106590" y="38881"/>
                </a:lnTo>
                <a:lnTo>
                  <a:pt x="101654" y="27567"/>
                </a:lnTo>
                <a:lnTo>
                  <a:pt x="94175" y="17266"/>
                </a:lnTo>
                <a:lnTo>
                  <a:pt x="93483" y="166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8" name="object 18"/>
          <p:cNvSpPr/>
          <p:nvPr/>
        </p:nvSpPr>
        <p:spPr>
          <a:xfrm>
            <a:off x="1714098" y="1752162"/>
            <a:ext cx="55384" cy="106970"/>
          </a:xfrm>
          <a:custGeom>
            <a:avLst/>
            <a:gdLst/>
            <a:ahLst/>
            <a:cxnLst/>
            <a:rect l="l" t="t" r="r" b="b"/>
            <a:pathLst>
              <a:path w="64769" h="125094">
                <a:moveTo>
                  <a:pt x="17995" y="5105"/>
                </a:moveTo>
                <a:lnTo>
                  <a:pt x="0" y="6540"/>
                </a:lnTo>
                <a:lnTo>
                  <a:pt x="9461" y="124815"/>
                </a:lnTo>
                <a:lnTo>
                  <a:pt x="29514" y="123202"/>
                </a:lnTo>
                <a:lnTo>
                  <a:pt x="23888" y="52958"/>
                </a:lnTo>
                <a:lnTo>
                  <a:pt x="24384" y="45097"/>
                </a:lnTo>
                <a:lnTo>
                  <a:pt x="36123" y="23215"/>
                </a:lnTo>
                <a:lnTo>
                  <a:pt x="19443" y="23215"/>
                </a:lnTo>
                <a:lnTo>
                  <a:pt x="17995" y="5105"/>
                </a:lnTo>
                <a:close/>
              </a:path>
              <a:path w="64769" h="125094">
                <a:moveTo>
                  <a:pt x="59877" y="20980"/>
                </a:moveTo>
                <a:lnTo>
                  <a:pt x="48831" y="20980"/>
                </a:lnTo>
                <a:lnTo>
                  <a:pt x="53809" y="21958"/>
                </a:lnTo>
                <a:lnTo>
                  <a:pt x="58889" y="24307"/>
                </a:lnTo>
                <a:lnTo>
                  <a:pt x="59877" y="20980"/>
                </a:lnTo>
                <a:close/>
              </a:path>
              <a:path w="64769" h="125094">
                <a:moveTo>
                  <a:pt x="50190" y="0"/>
                </a:moveTo>
                <a:lnTo>
                  <a:pt x="19443" y="23215"/>
                </a:lnTo>
                <a:lnTo>
                  <a:pt x="36123" y="23215"/>
                </a:lnTo>
                <a:lnTo>
                  <a:pt x="39624" y="21716"/>
                </a:lnTo>
                <a:lnTo>
                  <a:pt x="48831" y="20980"/>
                </a:lnTo>
                <a:lnTo>
                  <a:pt x="59877" y="20980"/>
                </a:lnTo>
                <a:lnTo>
                  <a:pt x="64554" y="5219"/>
                </a:lnTo>
                <a:lnTo>
                  <a:pt x="57238" y="1562"/>
                </a:lnTo>
                <a:lnTo>
                  <a:pt x="50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object 19"/>
          <p:cNvSpPr/>
          <p:nvPr/>
        </p:nvSpPr>
        <p:spPr>
          <a:xfrm>
            <a:off x="1777631" y="1748947"/>
            <a:ext cx="93395" cy="105884"/>
          </a:xfrm>
          <a:custGeom>
            <a:avLst/>
            <a:gdLst/>
            <a:ahLst/>
            <a:cxnLst/>
            <a:rect l="l" t="t" r="r" b="b"/>
            <a:pathLst>
              <a:path w="109219" h="123825">
                <a:moveTo>
                  <a:pt x="52765" y="0"/>
                </a:moveTo>
                <a:lnTo>
                  <a:pt x="11727" y="19966"/>
                </a:lnTo>
                <a:lnTo>
                  <a:pt x="0" y="69693"/>
                </a:lnTo>
                <a:lnTo>
                  <a:pt x="2040" y="81786"/>
                </a:lnTo>
                <a:lnTo>
                  <a:pt x="23813" y="114936"/>
                </a:lnTo>
                <a:lnTo>
                  <a:pt x="62415" y="123291"/>
                </a:lnTo>
                <a:lnTo>
                  <a:pt x="73885" y="121028"/>
                </a:lnTo>
                <a:lnTo>
                  <a:pt x="85225" y="115845"/>
                </a:lnTo>
                <a:lnTo>
                  <a:pt x="97347" y="106865"/>
                </a:lnTo>
                <a:lnTo>
                  <a:pt x="51331" y="106793"/>
                </a:lnTo>
                <a:lnTo>
                  <a:pt x="40359" y="102840"/>
                </a:lnTo>
                <a:lnTo>
                  <a:pt x="28649" y="93156"/>
                </a:lnTo>
                <a:lnTo>
                  <a:pt x="23179" y="82138"/>
                </a:lnTo>
                <a:lnTo>
                  <a:pt x="20405" y="68122"/>
                </a:lnTo>
                <a:lnTo>
                  <a:pt x="108708" y="65100"/>
                </a:lnTo>
                <a:lnTo>
                  <a:pt x="108597" y="58550"/>
                </a:lnTo>
                <a:lnTo>
                  <a:pt x="107589" y="49932"/>
                </a:lnTo>
                <a:lnTo>
                  <a:pt x="21066" y="49932"/>
                </a:lnTo>
                <a:lnTo>
                  <a:pt x="23880" y="36888"/>
                </a:lnTo>
                <a:lnTo>
                  <a:pt x="92721" y="16439"/>
                </a:lnTo>
                <a:lnTo>
                  <a:pt x="88819" y="11821"/>
                </a:lnTo>
                <a:lnTo>
                  <a:pt x="78261" y="4926"/>
                </a:lnTo>
                <a:lnTo>
                  <a:pt x="66243" y="986"/>
                </a:lnTo>
                <a:lnTo>
                  <a:pt x="52765" y="0"/>
                </a:lnTo>
                <a:close/>
              </a:path>
              <a:path w="109219" h="123825">
                <a:moveTo>
                  <a:pt x="87893" y="81597"/>
                </a:moveTo>
                <a:lnTo>
                  <a:pt x="51331" y="106793"/>
                </a:lnTo>
                <a:lnTo>
                  <a:pt x="97395" y="106793"/>
                </a:lnTo>
                <a:lnTo>
                  <a:pt x="104307" y="96369"/>
                </a:lnTo>
                <a:lnTo>
                  <a:pt x="108784" y="83616"/>
                </a:lnTo>
                <a:lnTo>
                  <a:pt x="87893" y="81597"/>
                </a:lnTo>
                <a:close/>
              </a:path>
              <a:path w="109219" h="123825">
                <a:moveTo>
                  <a:pt x="92721" y="16439"/>
                </a:moveTo>
                <a:lnTo>
                  <a:pt x="55952" y="16439"/>
                </a:lnTo>
                <a:lnTo>
                  <a:pt x="68417" y="19335"/>
                </a:lnTo>
                <a:lnTo>
                  <a:pt x="78673" y="27203"/>
                </a:lnTo>
                <a:lnTo>
                  <a:pt x="83003" y="32042"/>
                </a:lnTo>
                <a:lnTo>
                  <a:pt x="85785" y="39433"/>
                </a:lnTo>
                <a:lnTo>
                  <a:pt x="87016" y="49364"/>
                </a:lnTo>
                <a:lnTo>
                  <a:pt x="21066" y="49932"/>
                </a:lnTo>
                <a:lnTo>
                  <a:pt x="107589" y="49932"/>
                </a:lnTo>
                <a:lnTo>
                  <a:pt x="107024" y="45100"/>
                </a:lnTo>
                <a:lnTo>
                  <a:pt x="103394" y="33005"/>
                </a:lnTo>
                <a:lnTo>
                  <a:pt x="97421" y="22000"/>
                </a:lnTo>
                <a:lnTo>
                  <a:pt x="92721" y="164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object 20"/>
          <p:cNvSpPr/>
          <p:nvPr/>
        </p:nvSpPr>
        <p:spPr>
          <a:xfrm>
            <a:off x="1939298" y="1715249"/>
            <a:ext cx="92309" cy="141178"/>
          </a:xfrm>
          <a:custGeom>
            <a:avLst/>
            <a:gdLst/>
            <a:ahLst/>
            <a:cxnLst/>
            <a:rect l="l" t="t" r="r" b="b"/>
            <a:pathLst>
              <a:path w="107950" h="165100">
                <a:moveTo>
                  <a:pt x="100318" y="148501"/>
                </a:moveTo>
                <a:lnTo>
                  <a:pt x="81560" y="148501"/>
                </a:lnTo>
                <a:lnTo>
                  <a:pt x="80773" y="163537"/>
                </a:lnTo>
                <a:lnTo>
                  <a:pt x="99493" y="164490"/>
                </a:lnTo>
                <a:lnTo>
                  <a:pt x="100318" y="148501"/>
                </a:lnTo>
                <a:close/>
              </a:path>
              <a:path w="107950" h="165100">
                <a:moveTo>
                  <a:pt x="45949" y="40931"/>
                </a:moveTo>
                <a:lnTo>
                  <a:pt x="5670" y="72204"/>
                </a:lnTo>
                <a:lnTo>
                  <a:pt x="0" y="111749"/>
                </a:lnTo>
                <a:lnTo>
                  <a:pt x="2150" y="123808"/>
                </a:lnTo>
                <a:lnTo>
                  <a:pt x="23525" y="156319"/>
                </a:lnTo>
                <a:lnTo>
                  <a:pt x="47634" y="164342"/>
                </a:lnTo>
                <a:lnTo>
                  <a:pt x="61086" y="163064"/>
                </a:lnTo>
                <a:lnTo>
                  <a:pt x="72393" y="157782"/>
                </a:lnTo>
                <a:lnTo>
                  <a:pt x="81560" y="148501"/>
                </a:lnTo>
                <a:lnTo>
                  <a:pt x="100318" y="148501"/>
                </a:lnTo>
                <a:lnTo>
                  <a:pt x="100377" y="147358"/>
                </a:lnTo>
                <a:lnTo>
                  <a:pt x="45709" y="147358"/>
                </a:lnTo>
                <a:lnTo>
                  <a:pt x="35619" y="142236"/>
                </a:lnTo>
                <a:lnTo>
                  <a:pt x="24942" y="130186"/>
                </a:lnTo>
                <a:lnTo>
                  <a:pt x="22119" y="120836"/>
                </a:lnTo>
                <a:lnTo>
                  <a:pt x="20996" y="107511"/>
                </a:lnTo>
                <a:lnTo>
                  <a:pt x="21730" y="88836"/>
                </a:lnTo>
                <a:lnTo>
                  <a:pt x="25363" y="76400"/>
                </a:lnTo>
                <a:lnTo>
                  <a:pt x="31129" y="67284"/>
                </a:lnTo>
                <a:lnTo>
                  <a:pt x="37504" y="60337"/>
                </a:lnTo>
                <a:lnTo>
                  <a:pt x="45149" y="57086"/>
                </a:lnTo>
                <a:lnTo>
                  <a:pt x="83711" y="57086"/>
                </a:lnTo>
                <a:lnTo>
                  <a:pt x="81560" y="53759"/>
                </a:lnTo>
                <a:lnTo>
                  <a:pt x="77242" y="49593"/>
                </a:lnTo>
                <a:lnTo>
                  <a:pt x="71189" y="45915"/>
                </a:lnTo>
                <a:lnTo>
                  <a:pt x="61705" y="42351"/>
                </a:lnTo>
                <a:lnTo>
                  <a:pt x="45949" y="40931"/>
                </a:lnTo>
                <a:close/>
              </a:path>
              <a:path w="107950" h="165100">
                <a:moveTo>
                  <a:pt x="83711" y="57086"/>
                </a:moveTo>
                <a:lnTo>
                  <a:pt x="45149" y="57086"/>
                </a:lnTo>
                <a:lnTo>
                  <a:pt x="54090" y="57543"/>
                </a:lnTo>
                <a:lnTo>
                  <a:pt x="59937" y="58462"/>
                </a:lnTo>
                <a:lnTo>
                  <a:pt x="69861" y="64070"/>
                </a:lnTo>
                <a:lnTo>
                  <a:pt x="80329" y="76817"/>
                </a:lnTo>
                <a:lnTo>
                  <a:pt x="82692" y="86510"/>
                </a:lnTo>
                <a:lnTo>
                  <a:pt x="83451" y="100265"/>
                </a:lnTo>
                <a:lnTo>
                  <a:pt x="82438" y="119340"/>
                </a:lnTo>
                <a:lnTo>
                  <a:pt x="78043" y="130975"/>
                </a:lnTo>
                <a:lnTo>
                  <a:pt x="70354" y="141185"/>
                </a:lnTo>
                <a:lnTo>
                  <a:pt x="60102" y="146465"/>
                </a:lnTo>
                <a:lnTo>
                  <a:pt x="45709" y="147358"/>
                </a:lnTo>
                <a:lnTo>
                  <a:pt x="100377" y="147358"/>
                </a:lnTo>
                <a:lnTo>
                  <a:pt x="104946" y="58788"/>
                </a:lnTo>
                <a:lnTo>
                  <a:pt x="84811" y="58788"/>
                </a:lnTo>
                <a:lnTo>
                  <a:pt x="83711" y="57086"/>
                </a:lnTo>
                <a:close/>
              </a:path>
              <a:path w="107950" h="165100">
                <a:moveTo>
                  <a:pt x="87834" y="0"/>
                </a:moveTo>
                <a:lnTo>
                  <a:pt x="84811" y="58788"/>
                </a:lnTo>
                <a:lnTo>
                  <a:pt x="104946" y="58788"/>
                </a:lnTo>
                <a:lnTo>
                  <a:pt x="107925" y="1041"/>
                </a:lnTo>
                <a:lnTo>
                  <a:pt x="87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object 21"/>
          <p:cNvSpPr/>
          <p:nvPr/>
        </p:nvSpPr>
        <p:spPr>
          <a:xfrm>
            <a:off x="2049233" y="1718952"/>
            <a:ext cx="30408" cy="141178"/>
          </a:xfrm>
          <a:custGeom>
            <a:avLst/>
            <a:gdLst/>
            <a:ahLst/>
            <a:cxnLst/>
            <a:rect l="l" t="t" r="r" b="b"/>
            <a:pathLst>
              <a:path w="35560" h="165100">
                <a:moveTo>
                  <a:pt x="10858" y="44843"/>
                </a:moveTo>
                <a:lnTo>
                  <a:pt x="0" y="162991"/>
                </a:lnTo>
                <a:lnTo>
                  <a:pt x="20040" y="164833"/>
                </a:lnTo>
                <a:lnTo>
                  <a:pt x="30899" y="46685"/>
                </a:lnTo>
                <a:lnTo>
                  <a:pt x="10858" y="44843"/>
                </a:lnTo>
                <a:close/>
              </a:path>
              <a:path w="35560" h="165100">
                <a:moveTo>
                  <a:pt x="14985" y="0"/>
                </a:moveTo>
                <a:lnTo>
                  <a:pt x="12890" y="22758"/>
                </a:lnTo>
                <a:lnTo>
                  <a:pt x="32918" y="24599"/>
                </a:lnTo>
                <a:lnTo>
                  <a:pt x="35013" y="1841"/>
                </a:lnTo>
                <a:lnTo>
                  <a:pt x="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2" name="object 22"/>
          <p:cNvSpPr/>
          <p:nvPr/>
        </p:nvSpPr>
        <p:spPr>
          <a:xfrm>
            <a:off x="2141944" y="1767594"/>
            <a:ext cx="148780" cy="124345"/>
          </a:xfrm>
          <a:custGeom>
            <a:avLst/>
            <a:gdLst/>
            <a:ahLst/>
            <a:cxnLst/>
            <a:rect l="l" t="t" r="r" b="b"/>
            <a:pathLst>
              <a:path w="173989" h="145414">
                <a:moveTo>
                  <a:pt x="167139" y="33985"/>
                </a:moveTo>
                <a:lnTo>
                  <a:pt x="127634" y="33985"/>
                </a:lnTo>
                <a:lnTo>
                  <a:pt x="140423" y="36245"/>
                </a:lnTo>
                <a:lnTo>
                  <a:pt x="144208" y="38011"/>
                </a:lnTo>
                <a:lnTo>
                  <a:pt x="150228" y="43459"/>
                </a:lnTo>
                <a:lnTo>
                  <a:pt x="152069" y="46672"/>
                </a:lnTo>
                <a:lnTo>
                  <a:pt x="153415" y="54089"/>
                </a:lnTo>
                <a:lnTo>
                  <a:pt x="153047" y="59893"/>
                </a:lnTo>
                <a:lnTo>
                  <a:pt x="138671" y="141325"/>
                </a:lnTo>
                <a:lnTo>
                  <a:pt x="158483" y="144830"/>
                </a:lnTo>
                <a:lnTo>
                  <a:pt x="172809" y="63611"/>
                </a:lnTo>
                <a:lnTo>
                  <a:pt x="173505" y="51498"/>
                </a:lnTo>
                <a:lnTo>
                  <a:pt x="170755" y="40004"/>
                </a:lnTo>
                <a:lnTo>
                  <a:pt x="167139" y="33985"/>
                </a:lnTo>
                <a:close/>
              </a:path>
              <a:path w="173989" h="145414">
                <a:moveTo>
                  <a:pt x="100248" y="22250"/>
                </a:moveTo>
                <a:lnTo>
                  <a:pt x="61175" y="22250"/>
                </a:lnTo>
                <a:lnTo>
                  <a:pt x="74053" y="24523"/>
                </a:lnTo>
                <a:lnTo>
                  <a:pt x="78943" y="27660"/>
                </a:lnTo>
                <a:lnTo>
                  <a:pt x="83832" y="37579"/>
                </a:lnTo>
                <a:lnTo>
                  <a:pt x="84277" y="44462"/>
                </a:lnTo>
                <a:lnTo>
                  <a:pt x="69329" y="129082"/>
                </a:lnTo>
                <a:lnTo>
                  <a:pt x="89141" y="132587"/>
                </a:lnTo>
                <a:lnTo>
                  <a:pt x="101732" y="61661"/>
                </a:lnTo>
                <a:lnTo>
                  <a:pt x="127634" y="33985"/>
                </a:lnTo>
                <a:lnTo>
                  <a:pt x="167139" y="33985"/>
                </a:lnTo>
                <a:lnTo>
                  <a:pt x="166628" y="33134"/>
                </a:lnTo>
                <a:lnTo>
                  <a:pt x="103530" y="33134"/>
                </a:lnTo>
                <a:lnTo>
                  <a:pt x="102387" y="26301"/>
                </a:lnTo>
                <a:lnTo>
                  <a:pt x="100248" y="22250"/>
                </a:lnTo>
                <a:close/>
              </a:path>
              <a:path w="173989" h="145414">
                <a:moveTo>
                  <a:pt x="20624" y="0"/>
                </a:moveTo>
                <a:lnTo>
                  <a:pt x="0" y="116839"/>
                </a:lnTo>
                <a:lnTo>
                  <a:pt x="19811" y="120332"/>
                </a:lnTo>
                <a:lnTo>
                  <a:pt x="32372" y="49161"/>
                </a:lnTo>
                <a:lnTo>
                  <a:pt x="34874" y="41211"/>
                </a:lnTo>
                <a:lnTo>
                  <a:pt x="41109" y="30683"/>
                </a:lnTo>
                <a:lnTo>
                  <a:pt x="45288" y="27000"/>
                </a:lnTo>
                <a:lnTo>
                  <a:pt x="55765" y="22809"/>
                </a:lnTo>
                <a:lnTo>
                  <a:pt x="61175" y="22250"/>
                </a:lnTo>
                <a:lnTo>
                  <a:pt x="100248" y="22250"/>
                </a:lnTo>
                <a:lnTo>
                  <a:pt x="99377" y="20599"/>
                </a:lnTo>
                <a:lnTo>
                  <a:pt x="98356" y="19646"/>
                </a:lnTo>
                <a:lnTo>
                  <a:pt x="35496" y="19646"/>
                </a:lnTo>
                <a:lnTo>
                  <a:pt x="38417" y="3149"/>
                </a:lnTo>
                <a:lnTo>
                  <a:pt x="20624" y="0"/>
                </a:lnTo>
                <a:close/>
              </a:path>
              <a:path w="173989" h="145414">
                <a:moveTo>
                  <a:pt x="137253" y="18453"/>
                </a:moveTo>
                <a:lnTo>
                  <a:pt x="125220" y="19738"/>
                </a:lnTo>
                <a:lnTo>
                  <a:pt x="113979" y="24632"/>
                </a:lnTo>
                <a:lnTo>
                  <a:pt x="103530" y="33134"/>
                </a:lnTo>
                <a:lnTo>
                  <a:pt x="166628" y="33134"/>
                </a:lnTo>
                <a:lnTo>
                  <a:pt x="163560" y="28028"/>
                </a:lnTo>
                <a:lnTo>
                  <a:pt x="153273" y="22310"/>
                </a:lnTo>
                <a:lnTo>
                  <a:pt x="137253" y="18453"/>
                </a:lnTo>
                <a:close/>
              </a:path>
              <a:path w="173989" h="145414">
                <a:moveTo>
                  <a:pt x="66446" y="5537"/>
                </a:moveTo>
                <a:lnTo>
                  <a:pt x="59220" y="6057"/>
                </a:lnTo>
                <a:lnTo>
                  <a:pt x="45846" y="10858"/>
                </a:lnTo>
                <a:lnTo>
                  <a:pt x="40170" y="14592"/>
                </a:lnTo>
                <a:lnTo>
                  <a:pt x="35496" y="19646"/>
                </a:lnTo>
                <a:lnTo>
                  <a:pt x="98356" y="19646"/>
                </a:lnTo>
                <a:lnTo>
                  <a:pt x="89598" y="11480"/>
                </a:lnTo>
                <a:lnTo>
                  <a:pt x="82829" y="8432"/>
                </a:lnTo>
                <a:lnTo>
                  <a:pt x="66446" y="55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object 23"/>
          <p:cNvSpPr/>
          <p:nvPr/>
        </p:nvSpPr>
        <p:spPr>
          <a:xfrm>
            <a:off x="2303984" y="1798371"/>
            <a:ext cx="98282" cy="118915"/>
          </a:xfrm>
          <a:custGeom>
            <a:avLst/>
            <a:gdLst/>
            <a:ahLst/>
            <a:cxnLst/>
            <a:rect l="l" t="t" r="r" b="b"/>
            <a:pathLst>
              <a:path w="114935" h="139064">
                <a:moveTo>
                  <a:pt x="91152" y="116954"/>
                </a:moveTo>
                <a:lnTo>
                  <a:pt x="72529" y="116954"/>
                </a:lnTo>
                <a:lnTo>
                  <a:pt x="68224" y="134073"/>
                </a:lnTo>
                <a:lnTo>
                  <a:pt x="85737" y="138480"/>
                </a:lnTo>
                <a:lnTo>
                  <a:pt x="91152" y="116954"/>
                </a:lnTo>
                <a:close/>
              </a:path>
              <a:path w="114935" h="139064">
                <a:moveTo>
                  <a:pt x="21577" y="0"/>
                </a:moveTo>
                <a:lnTo>
                  <a:pt x="1574" y="79489"/>
                </a:lnTo>
                <a:lnTo>
                  <a:pt x="455" y="85686"/>
                </a:lnTo>
                <a:lnTo>
                  <a:pt x="0" y="95656"/>
                </a:lnTo>
                <a:lnTo>
                  <a:pt x="787" y="100977"/>
                </a:lnTo>
                <a:lnTo>
                  <a:pt x="38257" y="128624"/>
                </a:lnTo>
                <a:lnTo>
                  <a:pt x="50427" y="128219"/>
                </a:lnTo>
                <a:lnTo>
                  <a:pt x="61850" y="124328"/>
                </a:lnTo>
                <a:lnTo>
                  <a:pt x="72529" y="116954"/>
                </a:lnTo>
                <a:lnTo>
                  <a:pt x="91152" y="116954"/>
                </a:lnTo>
                <a:lnTo>
                  <a:pt x="92155" y="112966"/>
                </a:lnTo>
                <a:lnTo>
                  <a:pt x="45237" y="112966"/>
                </a:lnTo>
                <a:lnTo>
                  <a:pt x="33578" y="110032"/>
                </a:lnTo>
                <a:lnTo>
                  <a:pt x="29057" y="107340"/>
                </a:lnTo>
                <a:lnTo>
                  <a:pt x="22606" y="99517"/>
                </a:lnTo>
                <a:lnTo>
                  <a:pt x="21018" y="94843"/>
                </a:lnTo>
                <a:lnTo>
                  <a:pt x="21190" y="85648"/>
                </a:lnTo>
                <a:lnTo>
                  <a:pt x="22504" y="78739"/>
                </a:lnTo>
                <a:lnTo>
                  <a:pt x="41084" y="4902"/>
                </a:lnTo>
                <a:lnTo>
                  <a:pt x="21577" y="0"/>
                </a:lnTo>
                <a:close/>
              </a:path>
              <a:path w="114935" h="139064">
                <a:moveTo>
                  <a:pt x="95173" y="18516"/>
                </a:moveTo>
                <a:lnTo>
                  <a:pt x="77241" y="89827"/>
                </a:lnTo>
                <a:lnTo>
                  <a:pt x="45237" y="112966"/>
                </a:lnTo>
                <a:lnTo>
                  <a:pt x="92155" y="112966"/>
                </a:lnTo>
                <a:lnTo>
                  <a:pt x="114681" y="23418"/>
                </a:lnTo>
                <a:lnTo>
                  <a:pt x="95173" y="185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4" name="object 24"/>
          <p:cNvSpPr/>
          <p:nvPr/>
        </p:nvSpPr>
        <p:spPr>
          <a:xfrm>
            <a:off x="2406050" y="1834447"/>
            <a:ext cx="97195" cy="105340"/>
          </a:xfrm>
          <a:custGeom>
            <a:avLst/>
            <a:gdLst/>
            <a:ahLst/>
            <a:cxnLst/>
            <a:rect l="l" t="t" r="r" b="b"/>
            <a:pathLst>
              <a:path w="113664" h="123189">
                <a:moveTo>
                  <a:pt x="55180" y="0"/>
                </a:moveTo>
                <a:lnTo>
                  <a:pt x="13719" y="24188"/>
                </a:lnTo>
                <a:lnTo>
                  <a:pt x="0" y="65279"/>
                </a:lnTo>
                <a:lnTo>
                  <a:pt x="818" y="76858"/>
                </a:lnTo>
                <a:lnTo>
                  <a:pt x="30417" y="116829"/>
                </a:lnTo>
                <a:lnTo>
                  <a:pt x="57807" y="123174"/>
                </a:lnTo>
                <a:lnTo>
                  <a:pt x="71725" y="121289"/>
                </a:lnTo>
                <a:lnTo>
                  <a:pt x="83254" y="116325"/>
                </a:lnTo>
                <a:lnTo>
                  <a:pt x="93610" y="108161"/>
                </a:lnTo>
                <a:lnTo>
                  <a:pt x="95709" y="105425"/>
                </a:lnTo>
                <a:lnTo>
                  <a:pt x="50514" y="105425"/>
                </a:lnTo>
                <a:lnTo>
                  <a:pt x="35372" y="101147"/>
                </a:lnTo>
                <a:lnTo>
                  <a:pt x="27346" y="92574"/>
                </a:lnTo>
                <a:lnTo>
                  <a:pt x="20198" y="77303"/>
                </a:lnTo>
                <a:lnTo>
                  <a:pt x="20270" y="64967"/>
                </a:lnTo>
                <a:lnTo>
                  <a:pt x="36127" y="27854"/>
                </a:lnTo>
                <a:lnTo>
                  <a:pt x="57906" y="16894"/>
                </a:lnTo>
                <a:lnTo>
                  <a:pt x="99277" y="16894"/>
                </a:lnTo>
                <a:lnTo>
                  <a:pt x="98202" y="15575"/>
                </a:lnTo>
                <a:lnTo>
                  <a:pt x="87908" y="7975"/>
                </a:lnTo>
                <a:lnTo>
                  <a:pt x="75304" y="2565"/>
                </a:lnTo>
                <a:lnTo>
                  <a:pt x="66425" y="464"/>
                </a:lnTo>
                <a:lnTo>
                  <a:pt x="55180" y="0"/>
                </a:lnTo>
                <a:close/>
              </a:path>
              <a:path w="113664" h="123189">
                <a:moveTo>
                  <a:pt x="99277" y="16894"/>
                </a:moveTo>
                <a:lnTo>
                  <a:pt x="57906" y="16894"/>
                </a:lnTo>
                <a:lnTo>
                  <a:pt x="70313" y="18490"/>
                </a:lnTo>
                <a:lnTo>
                  <a:pt x="74413" y="20062"/>
                </a:lnTo>
                <a:lnTo>
                  <a:pt x="84181" y="27185"/>
                </a:lnTo>
                <a:lnTo>
                  <a:pt x="91724" y="39321"/>
                </a:lnTo>
                <a:lnTo>
                  <a:pt x="93460" y="49076"/>
                </a:lnTo>
                <a:lnTo>
                  <a:pt x="92419" y="61410"/>
                </a:lnTo>
                <a:lnTo>
                  <a:pt x="74229" y="97127"/>
                </a:lnTo>
                <a:lnTo>
                  <a:pt x="50514" y="105425"/>
                </a:lnTo>
                <a:lnTo>
                  <a:pt x="95709" y="105425"/>
                </a:lnTo>
                <a:lnTo>
                  <a:pt x="113529" y="61590"/>
                </a:lnTo>
                <a:lnTo>
                  <a:pt x="113622" y="53801"/>
                </a:lnTo>
                <a:lnTo>
                  <a:pt x="113562" y="49076"/>
                </a:lnTo>
                <a:lnTo>
                  <a:pt x="111289" y="37669"/>
                </a:lnTo>
                <a:lnTo>
                  <a:pt x="106183" y="25362"/>
                </a:lnTo>
                <a:lnTo>
                  <a:pt x="99277" y="168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5" name="object 25"/>
          <p:cNvSpPr/>
          <p:nvPr/>
        </p:nvSpPr>
        <p:spPr>
          <a:xfrm>
            <a:off x="2500775" y="1860457"/>
            <a:ext cx="104798" cy="124345"/>
          </a:xfrm>
          <a:custGeom>
            <a:avLst/>
            <a:gdLst/>
            <a:ahLst/>
            <a:cxnLst/>
            <a:rect l="l" t="t" r="r" b="b"/>
            <a:pathLst>
              <a:path w="122555" h="145414">
                <a:moveTo>
                  <a:pt x="113172" y="29006"/>
                </a:moveTo>
                <a:lnTo>
                  <a:pt x="68973" y="29006"/>
                </a:lnTo>
                <a:lnTo>
                  <a:pt x="76822" y="29057"/>
                </a:lnTo>
                <a:lnTo>
                  <a:pt x="89814" y="33959"/>
                </a:lnTo>
                <a:lnTo>
                  <a:pt x="93738" y="36728"/>
                </a:lnTo>
                <a:lnTo>
                  <a:pt x="99479" y="44056"/>
                </a:lnTo>
                <a:lnTo>
                  <a:pt x="100914" y="48056"/>
                </a:lnTo>
                <a:lnTo>
                  <a:pt x="100977" y="56743"/>
                </a:lnTo>
                <a:lnTo>
                  <a:pt x="99542" y="62750"/>
                </a:lnTo>
                <a:lnTo>
                  <a:pt x="71247" y="137871"/>
                </a:lnTo>
                <a:lnTo>
                  <a:pt x="90068" y="144957"/>
                </a:lnTo>
                <a:lnTo>
                  <a:pt x="119037" y="68084"/>
                </a:lnTo>
                <a:lnTo>
                  <a:pt x="120980" y="61874"/>
                </a:lnTo>
                <a:lnTo>
                  <a:pt x="121602" y="58127"/>
                </a:lnTo>
                <a:lnTo>
                  <a:pt x="122504" y="52349"/>
                </a:lnTo>
                <a:lnTo>
                  <a:pt x="122301" y="46989"/>
                </a:lnTo>
                <a:lnTo>
                  <a:pt x="119672" y="37096"/>
                </a:lnTo>
                <a:lnTo>
                  <a:pt x="116662" y="32359"/>
                </a:lnTo>
                <a:lnTo>
                  <a:pt x="113172" y="29006"/>
                </a:lnTo>
                <a:close/>
              </a:path>
              <a:path w="122555" h="145414">
                <a:moveTo>
                  <a:pt x="41846" y="0"/>
                </a:moveTo>
                <a:lnTo>
                  <a:pt x="0" y="111023"/>
                </a:lnTo>
                <a:lnTo>
                  <a:pt x="18834" y="118122"/>
                </a:lnTo>
                <a:lnTo>
                  <a:pt x="45233" y="49242"/>
                </a:lnTo>
                <a:lnTo>
                  <a:pt x="52695" y="37946"/>
                </a:lnTo>
                <a:lnTo>
                  <a:pt x="61252" y="31902"/>
                </a:lnTo>
                <a:lnTo>
                  <a:pt x="68973" y="29006"/>
                </a:lnTo>
                <a:lnTo>
                  <a:pt x="113172" y="29006"/>
                </a:lnTo>
                <a:lnTo>
                  <a:pt x="107276" y="23342"/>
                </a:lnTo>
                <a:lnTo>
                  <a:pt x="105346" y="22148"/>
                </a:lnTo>
                <a:lnTo>
                  <a:pt x="52793" y="22148"/>
                </a:lnTo>
                <a:lnTo>
                  <a:pt x="58750" y="6375"/>
                </a:lnTo>
                <a:lnTo>
                  <a:pt x="41846" y="0"/>
                </a:lnTo>
                <a:close/>
              </a:path>
              <a:path w="122555" h="145414">
                <a:moveTo>
                  <a:pt x="75468" y="13961"/>
                </a:moveTo>
                <a:lnTo>
                  <a:pt x="63814" y="16301"/>
                </a:lnTo>
                <a:lnTo>
                  <a:pt x="52793" y="22148"/>
                </a:lnTo>
                <a:lnTo>
                  <a:pt x="105346" y="22148"/>
                </a:lnTo>
                <a:lnTo>
                  <a:pt x="101587" y="19824"/>
                </a:lnTo>
                <a:lnTo>
                  <a:pt x="94907" y="17310"/>
                </a:lnTo>
                <a:lnTo>
                  <a:pt x="87757" y="15128"/>
                </a:lnTo>
                <a:lnTo>
                  <a:pt x="75468" y="13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6" name="object 26"/>
          <p:cNvSpPr/>
          <p:nvPr/>
        </p:nvSpPr>
        <p:spPr>
          <a:xfrm>
            <a:off x="2600045" y="1865072"/>
            <a:ext cx="70589" cy="135748"/>
          </a:xfrm>
          <a:custGeom>
            <a:avLst/>
            <a:gdLst/>
            <a:ahLst/>
            <a:cxnLst/>
            <a:rect l="l" t="t" r="r" b="b"/>
            <a:pathLst>
              <a:path w="82550" h="158750">
                <a:moveTo>
                  <a:pt x="46189" y="41478"/>
                </a:moveTo>
                <a:lnTo>
                  <a:pt x="0" y="150761"/>
                </a:lnTo>
                <a:lnTo>
                  <a:pt x="18529" y="158597"/>
                </a:lnTo>
                <a:lnTo>
                  <a:pt x="64719" y="49314"/>
                </a:lnTo>
                <a:lnTo>
                  <a:pt x="46189" y="41478"/>
                </a:lnTo>
                <a:close/>
              </a:path>
              <a:path w="82550" h="158750">
                <a:moveTo>
                  <a:pt x="63728" y="0"/>
                </a:moveTo>
                <a:lnTo>
                  <a:pt x="54825" y="21056"/>
                </a:lnTo>
                <a:lnTo>
                  <a:pt x="73355" y="28892"/>
                </a:lnTo>
                <a:lnTo>
                  <a:pt x="82257" y="7835"/>
                </a:lnTo>
                <a:lnTo>
                  <a:pt x="63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7" name="object 27"/>
          <p:cNvSpPr/>
          <p:nvPr/>
        </p:nvSpPr>
        <p:spPr>
          <a:xfrm>
            <a:off x="1526950" y="2191210"/>
            <a:ext cx="155296" cy="123259"/>
          </a:xfrm>
          <a:custGeom>
            <a:avLst/>
            <a:gdLst/>
            <a:ahLst/>
            <a:cxnLst/>
            <a:rect l="l" t="t" r="r" b="b"/>
            <a:pathLst>
              <a:path w="181610" h="144144">
                <a:moveTo>
                  <a:pt x="17703" y="23957"/>
                </a:moveTo>
                <a:lnTo>
                  <a:pt x="0" y="27475"/>
                </a:lnTo>
                <a:lnTo>
                  <a:pt x="23164" y="143845"/>
                </a:lnTo>
                <a:lnTo>
                  <a:pt x="42887" y="139908"/>
                </a:lnTo>
                <a:lnTo>
                  <a:pt x="28778" y="69030"/>
                </a:lnTo>
                <a:lnTo>
                  <a:pt x="28219" y="60711"/>
                </a:lnTo>
                <a:lnTo>
                  <a:pt x="30213" y="48633"/>
                </a:lnTo>
                <a:lnTo>
                  <a:pt x="32778" y="43693"/>
                </a:lnTo>
                <a:lnTo>
                  <a:pt x="36309" y="40391"/>
                </a:lnTo>
                <a:lnTo>
                  <a:pt x="20980" y="40391"/>
                </a:lnTo>
                <a:lnTo>
                  <a:pt x="17703" y="23957"/>
                </a:lnTo>
                <a:close/>
              </a:path>
              <a:path w="181610" h="144144">
                <a:moveTo>
                  <a:pt x="101425" y="30942"/>
                </a:moveTo>
                <a:lnTo>
                  <a:pt x="58686" y="30942"/>
                </a:lnTo>
                <a:lnTo>
                  <a:pt x="64363" y="32085"/>
                </a:lnTo>
                <a:lnTo>
                  <a:pt x="72529" y="39566"/>
                </a:lnTo>
                <a:lnTo>
                  <a:pt x="75437" y="45814"/>
                </a:lnTo>
                <a:lnTo>
                  <a:pt x="92214" y="130091"/>
                </a:lnTo>
                <a:lnTo>
                  <a:pt x="111950" y="126167"/>
                </a:lnTo>
                <a:lnTo>
                  <a:pt x="97801" y="54543"/>
                </a:lnTo>
                <a:lnTo>
                  <a:pt x="97649" y="41137"/>
                </a:lnTo>
                <a:lnTo>
                  <a:pt x="101425" y="30942"/>
                </a:lnTo>
                <a:close/>
              </a:path>
              <a:path w="181610" h="144144">
                <a:moveTo>
                  <a:pt x="159509" y="17785"/>
                </a:moveTo>
                <a:lnTo>
                  <a:pt x="124777" y="17785"/>
                </a:lnTo>
                <a:lnTo>
                  <a:pt x="128943" y="18052"/>
                </a:lnTo>
                <a:lnTo>
                  <a:pt x="136525" y="20947"/>
                </a:lnTo>
                <a:lnTo>
                  <a:pt x="139407" y="23272"/>
                </a:lnTo>
                <a:lnTo>
                  <a:pt x="143357" y="29698"/>
                </a:lnTo>
                <a:lnTo>
                  <a:pt x="145122" y="35248"/>
                </a:lnTo>
                <a:lnTo>
                  <a:pt x="161264" y="116337"/>
                </a:lnTo>
                <a:lnTo>
                  <a:pt x="181000" y="112413"/>
                </a:lnTo>
                <a:lnTo>
                  <a:pt x="161552" y="20887"/>
                </a:lnTo>
                <a:lnTo>
                  <a:pt x="159509" y="17785"/>
                </a:lnTo>
                <a:close/>
              </a:path>
              <a:path w="181610" h="144144">
                <a:moveTo>
                  <a:pt x="61023" y="12769"/>
                </a:moveTo>
                <a:lnTo>
                  <a:pt x="23495" y="33978"/>
                </a:lnTo>
                <a:lnTo>
                  <a:pt x="20980" y="40391"/>
                </a:lnTo>
                <a:lnTo>
                  <a:pt x="36309" y="40391"/>
                </a:lnTo>
                <a:lnTo>
                  <a:pt x="41021" y="35984"/>
                </a:lnTo>
                <a:lnTo>
                  <a:pt x="45847" y="33508"/>
                </a:lnTo>
                <a:lnTo>
                  <a:pt x="58686" y="30942"/>
                </a:lnTo>
                <a:lnTo>
                  <a:pt x="101425" y="30942"/>
                </a:lnTo>
                <a:lnTo>
                  <a:pt x="103190" y="28275"/>
                </a:lnTo>
                <a:lnTo>
                  <a:pt x="89268" y="28275"/>
                </a:lnTo>
                <a:lnTo>
                  <a:pt x="85725" y="22319"/>
                </a:lnTo>
                <a:lnTo>
                  <a:pt x="80848" y="18090"/>
                </a:lnTo>
                <a:lnTo>
                  <a:pt x="68427" y="13150"/>
                </a:lnTo>
                <a:lnTo>
                  <a:pt x="61023" y="12769"/>
                </a:lnTo>
                <a:close/>
              </a:path>
              <a:path w="181610" h="144144">
                <a:moveTo>
                  <a:pt x="132260" y="0"/>
                </a:moveTo>
                <a:lnTo>
                  <a:pt x="117075" y="1805"/>
                </a:lnTo>
                <a:lnTo>
                  <a:pt x="105558" y="7249"/>
                </a:lnTo>
                <a:lnTo>
                  <a:pt x="96287" y="16072"/>
                </a:lnTo>
                <a:lnTo>
                  <a:pt x="89268" y="28275"/>
                </a:lnTo>
                <a:lnTo>
                  <a:pt x="103190" y="28275"/>
                </a:lnTo>
                <a:lnTo>
                  <a:pt x="105765" y="24402"/>
                </a:lnTo>
                <a:lnTo>
                  <a:pt x="112039" y="20325"/>
                </a:lnTo>
                <a:lnTo>
                  <a:pt x="124777" y="17785"/>
                </a:lnTo>
                <a:lnTo>
                  <a:pt x="159509" y="17785"/>
                </a:lnTo>
                <a:lnTo>
                  <a:pt x="154830" y="10681"/>
                </a:lnTo>
                <a:lnTo>
                  <a:pt x="143588" y="1794"/>
                </a:lnTo>
                <a:lnTo>
                  <a:pt x="132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8" name="object 28"/>
          <p:cNvSpPr/>
          <p:nvPr/>
        </p:nvSpPr>
        <p:spPr>
          <a:xfrm>
            <a:off x="1692454" y="2176750"/>
            <a:ext cx="98282" cy="108055"/>
          </a:xfrm>
          <a:custGeom>
            <a:avLst/>
            <a:gdLst/>
            <a:ahLst/>
            <a:cxnLst/>
            <a:rect l="l" t="t" r="r" b="b"/>
            <a:pathLst>
              <a:path w="114935" h="126364">
                <a:moveTo>
                  <a:pt x="95131" y="16916"/>
                </a:moveTo>
                <a:lnTo>
                  <a:pt x="58331" y="16916"/>
                </a:lnTo>
                <a:lnTo>
                  <a:pt x="66179" y="18338"/>
                </a:lnTo>
                <a:lnTo>
                  <a:pt x="75920" y="25196"/>
                </a:lnTo>
                <a:lnTo>
                  <a:pt x="78435" y="30708"/>
                </a:lnTo>
                <a:lnTo>
                  <a:pt x="79311" y="38811"/>
                </a:lnTo>
                <a:lnTo>
                  <a:pt x="79540" y="41287"/>
                </a:lnTo>
                <a:lnTo>
                  <a:pt x="71823" y="47242"/>
                </a:lnTo>
                <a:lnTo>
                  <a:pt x="59871" y="50960"/>
                </a:lnTo>
                <a:lnTo>
                  <a:pt x="44805" y="54749"/>
                </a:lnTo>
                <a:lnTo>
                  <a:pt x="36982" y="56565"/>
                </a:lnTo>
                <a:lnTo>
                  <a:pt x="31165" y="58204"/>
                </a:lnTo>
                <a:lnTo>
                  <a:pt x="2438" y="85369"/>
                </a:lnTo>
                <a:lnTo>
                  <a:pt x="1689" y="90766"/>
                </a:lnTo>
                <a:lnTo>
                  <a:pt x="3408" y="102273"/>
                </a:lnTo>
                <a:lnTo>
                  <a:pt x="8936" y="112594"/>
                </a:lnTo>
                <a:lnTo>
                  <a:pt x="20590" y="122648"/>
                </a:lnTo>
                <a:lnTo>
                  <a:pt x="32205" y="125853"/>
                </a:lnTo>
                <a:lnTo>
                  <a:pt x="46304" y="125818"/>
                </a:lnTo>
                <a:lnTo>
                  <a:pt x="80765" y="110451"/>
                </a:lnTo>
                <a:lnTo>
                  <a:pt x="41617" y="110451"/>
                </a:lnTo>
                <a:lnTo>
                  <a:pt x="35521" y="109334"/>
                </a:lnTo>
                <a:lnTo>
                  <a:pt x="26682" y="103136"/>
                </a:lnTo>
                <a:lnTo>
                  <a:pt x="24180" y="98945"/>
                </a:lnTo>
                <a:lnTo>
                  <a:pt x="23241" y="90182"/>
                </a:lnTo>
                <a:lnTo>
                  <a:pt x="23825" y="86944"/>
                </a:lnTo>
                <a:lnTo>
                  <a:pt x="59623" y="68025"/>
                </a:lnTo>
                <a:lnTo>
                  <a:pt x="72153" y="63879"/>
                </a:lnTo>
                <a:lnTo>
                  <a:pt x="81559" y="59689"/>
                </a:lnTo>
                <a:lnTo>
                  <a:pt x="102024" y="59689"/>
                </a:lnTo>
                <a:lnTo>
                  <a:pt x="99021" y="31826"/>
                </a:lnTo>
                <a:lnTo>
                  <a:pt x="98018" y="25730"/>
                </a:lnTo>
                <a:lnTo>
                  <a:pt x="96989" y="22390"/>
                </a:lnTo>
                <a:lnTo>
                  <a:pt x="95199" y="17030"/>
                </a:lnTo>
                <a:close/>
              </a:path>
              <a:path w="114935" h="126364">
                <a:moveTo>
                  <a:pt x="108443" y="103847"/>
                </a:moveTo>
                <a:lnTo>
                  <a:pt x="87947" y="103847"/>
                </a:lnTo>
                <a:lnTo>
                  <a:pt x="89128" y="109423"/>
                </a:lnTo>
                <a:lnTo>
                  <a:pt x="90944" y="114211"/>
                </a:lnTo>
                <a:lnTo>
                  <a:pt x="93395" y="118198"/>
                </a:lnTo>
                <a:lnTo>
                  <a:pt x="114312" y="115938"/>
                </a:lnTo>
                <a:lnTo>
                  <a:pt x="111379" y="111658"/>
                </a:lnTo>
                <a:lnTo>
                  <a:pt x="109232" y="107086"/>
                </a:lnTo>
                <a:lnTo>
                  <a:pt x="108443" y="103847"/>
                </a:lnTo>
                <a:close/>
              </a:path>
              <a:path w="114935" h="126364">
                <a:moveTo>
                  <a:pt x="102024" y="59689"/>
                </a:moveTo>
                <a:lnTo>
                  <a:pt x="81559" y="59689"/>
                </a:lnTo>
                <a:lnTo>
                  <a:pt x="82232" y="66992"/>
                </a:lnTo>
                <a:lnTo>
                  <a:pt x="83132" y="75272"/>
                </a:lnTo>
                <a:lnTo>
                  <a:pt x="83171" y="76010"/>
                </a:lnTo>
                <a:lnTo>
                  <a:pt x="57099" y="108788"/>
                </a:lnTo>
                <a:lnTo>
                  <a:pt x="41617" y="110451"/>
                </a:lnTo>
                <a:lnTo>
                  <a:pt x="80765" y="110451"/>
                </a:lnTo>
                <a:lnTo>
                  <a:pt x="87947" y="103847"/>
                </a:lnTo>
                <a:lnTo>
                  <a:pt x="108443" y="103847"/>
                </a:lnTo>
                <a:lnTo>
                  <a:pt x="106645" y="96469"/>
                </a:lnTo>
                <a:lnTo>
                  <a:pt x="104864" y="84461"/>
                </a:lnTo>
                <a:lnTo>
                  <a:pt x="102811" y="66992"/>
                </a:lnTo>
                <a:lnTo>
                  <a:pt x="102024" y="59689"/>
                </a:lnTo>
                <a:close/>
              </a:path>
              <a:path w="114935" h="126364">
                <a:moveTo>
                  <a:pt x="59499" y="0"/>
                </a:moveTo>
                <a:lnTo>
                  <a:pt x="15595" y="11772"/>
                </a:lnTo>
                <a:lnTo>
                  <a:pt x="0" y="43218"/>
                </a:lnTo>
                <a:lnTo>
                  <a:pt x="19837" y="43827"/>
                </a:lnTo>
                <a:lnTo>
                  <a:pt x="21081" y="35204"/>
                </a:lnTo>
                <a:lnTo>
                  <a:pt x="23774" y="29006"/>
                </a:lnTo>
                <a:lnTo>
                  <a:pt x="32042" y="21424"/>
                </a:lnTo>
                <a:lnTo>
                  <a:pt x="38811" y="19024"/>
                </a:lnTo>
                <a:lnTo>
                  <a:pt x="58331" y="16916"/>
                </a:lnTo>
                <a:lnTo>
                  <a:pt x="95131" y="16916"/>
                </a:lnTo>
                <a:lnTo>
                  <a:pt x="92633" y="12712"/>
                </a:lnTo>
                <a:lnTo>
                  <a:pt x="85915" y="6172"/>
                </a:lnTo>
                <a:lnTo>
                  <a:pt x="80962" y="3683"/>
                </a:lnTo>
                <a:lnTo>
                  <a:pt x="67830" y="304"/>
                </a:lnTo>
                <a:lnTo>
                  <a:pt x="59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9" name="object 29"/>
          <p:cNvSpPr/>
          <p:nvPr/>
        </p:nvSpPr>
        <p:spPr>
          <a:xfrm>
            <a:off x="1800134" y="2169875"/>
            <a:ext cx="90680" cy="144436"/>
          </a:xfrm>
          <a:custGeom>
            <a:avLst/>
            <a:gdLst/>
            <a:ahLst/>
            <a:cxnLst/>
            <a:rect l="l" t="t" r="r" b="b"/>
            <a:pathLst>
              <a:path w="106044" h="168910">
                <a:moveTo>
                  <a:pt x="25699" y="134645"/>
                </a:moveTo>
                <a:lnTo>
                  <a:pt x="7255" y="141939"/>
                </a:lnTo>
                <a:lnTo>
                  <a:pt x="12471" y="153199"/>
                </a:lnTo>
                <a:lnTo>
                  <a:pt x="22843" y="162654"/>
                </a:lnTo>
                <a:lnTo>
                  <a:pt x="32450" y="166479"/>
                </a:lnTo>
                <a:lnTo>
                  <a:pt x="44948" y="168462"/>
                </a:lnTo>
                <a:lnTo>
                  <a:pt x="61449" y="168517"/>
                </a:lnTo>
                <a:lnTo>
                  <a:pt x="73953" y="165786"/>
                </a:lnTo>
                <a:lnTo>
                  <a:pt x="85199" y="160639"/>
                </a:lnTo>
                <a:lnTo>
                  <a:pt x="94532" y="152704"/>
                </a:lnTo>
                <a:lnTo>
                  <a:pt x="44991" y="152704"/>
                </a:lnTo>
                <a:lnTo>
                  <a:pt x="38107" y="151091"/>
                </a:lnTo>
                <a:lnTo>
                  <a:pt x="32989" y="147548"/>
                </a:lnTo>
                <a:lnTo>
                  <a:pt x="29166" y="144945"/>
                </a:lnTo>
                <a:lnTo>
                  <a:pt x="26728" y="140639"/>
                </a:lnTo>
                <a:lnTo>
                  <a:pt x="25699" y="134645"/>
                </a:lnTo>
                <a:close/>
              </a:path>
              <a:path w="106044" h="168910">
                <a:moveTo>
                  <a:pt x="105520" y="104949"/>
                </a:moveTo>
                <a:lnTo>
                  <a:pt x="85236" y="104949"/>
                </a:lnTo>
                <a:lnTo>
                  <a:pt x="85490" y="120770"/>
                </a:lnTo>
                <a:lnTo>
                  <a:pt x="84691" y="130098"/>
                </a:lnTo>
                <a:lnTo>
                  <a:pt x="44991" y="152704"/>
                </a:lnTo>
                <a:lnTo>
                  <a:pt x="94532" y="152704"/>
                </a:lnTo>
                <a:lnTo>
                  <a:pt x="94859" y="152426"/>
                </a:lnTo>
                <a:lnTo>
                  <a:pt x="101749" y="141361"/>
                </a:lnTo>
                <a:lnTo>
                  <a:pt x="104275" y="131808"/>
                </a:lnTo>
                <a:lnTo>
                  <a:pt x="105463" y="119699"/>
                </a:lnTo>
                <a:lnTo>
                  <a:pt x="105520" y="104949"/>
                </a:lnTo>
                <a:close/>
              </a:path>
              <a:path w="106044" h="168910">
                <a:moveTo>
                  <a:pt x="48636" y="0"/>
                </a:moveTo>
                <a:lnTo>
                  <a:pt x="10183" y="20745"/>
                </a:lnTo>
                <a:lnTo>
                  <a:pt x="0" y="55337"/>
                </a:lnTo>
                <a:lnTo>
                  <a:pt x="255" y="71429"/>
                </a:lnTo>
                <a:lnTo>
                  <a:pt x="15702" y="106280"/>
                </a:lnTo>
                <a:lnTo>
                  <a:pt x="46709" y="119699"/>
                </a:lnTo>
                <a:lnTo>
                  <a:pt x="63979" y="119328"/>
                </a:lnTo>
                <a:lnTo>
                  <a:pt x="75473" y="113887"/>
                </a:lnTo>
                <a:lnTo>
                  <a:pt x="85236" y="104949"/>
                </a:lnTo>
                <a:lnTo>
                  <a:pt x="105520" y="104949"/>
                </a:lnTo>
                <a:lnTo>
                  <a:pt x="105520" y="104233"/>
                </a:lnTo>
                <a:lnTo>
                  <a:pt x="50123" y="104233"/>
                </a:lnTo>
                <a:lnTo>
                  <a:pt x="39049" y="100686"/>
                </a:lnTo>
                <a:lnTo>
                  <a:pt x="27841" y="91042"/>
                </a:lnTo>
                <a:lnTo>
                  <a:pt x="23847" y="82258"/>
                </a:lnTo>
                <a:lnTo>
                  <a:pt x="21312" y="69306"/>
                </a:lnTo>
                <a:lnTo>
                  <a:pt x="20269" y="50823"/>
                </a:lnTo>
                <a:lnTo>
                  <a:pt x="22890" y="38128"/>
                </a:lnTo>
                <a:lnTo>
                  <a:pt x="28252" y="28295"/>
                </a:lnTo>
                <a:lnTo>
                  <a:pt x="34246" y="20840"/>
                </a:lnTo>
                <a:lnTo>
                  <a:pt x="41714" y="16941"/>
                </a:lnTo>
                <a:lnTo>
                  <a:pt x="50642" y="16624"/>
                </a:lnTo>
                <a:lnTo>
                  <a:pt x="102391" y="16624"/>
                </a:lnTo>
                <a:lnTo>
                  <a:pt x="102335" y="15077"/>
                </a:lnTo>
                <a:lnTo>
                  <a:pt x="83146" y="15077"/>
                </a:lnTo>
                <a:lnTo>
                  <a:pt x="73069" y="6367"/>
                </a:lnTo>
                <a:lnTo>
                  <a:pt x="61566" y="1343"/>
                </a:lnTo>
                <a:lnTo>
                  <a:pt x="48636" y="0"/>
                </a:lnTo>
                <a:close/>
              </a:path>
              <a:path w="106044" h="168910">
                <a:moveTo>
                  <a:pt x="102391" y="16624"/>
                </a:moveTo>
                <a:lnTo>
                  <a:pt x="50642" y="16624"/>
                </a:lnTo>
                <a:lnTo>
                  <a:pt x="56804" y="17068"/>
                </a:lnTo>
                <a:lnTo>
                  <a:pt x="67133" y="21703"/>
                </a:lnTo>
                <a:lnTo>
                  <a:pt x="78910" y="33054"/>
                </a:lnTo>
                <a:lnTo>
                  <a:pt x="83318" y="44626"/>
                </a:lnTo>
                <a:lnTo>
                  <a:pt x="85177" y="59291"/>
                </a:lnTo>
                <a:lnTo>
                  <a:pt x="84538" y="73177"/>
                </a:lnTo>
                <a:lnTo>
                  <a:pt x="81182" y="85062"/>
                </a:lnTo>
                <a:lnTo>
                  <a:pt x="74581" y="95534"/>
                </a:lnTo>
                <a:lnTo>
                  <a:pt x="64567" y="101898"/>
                </a:lnTo>
                <a:lnTo>
                  <a:pt x="50123" y="104233"/>
                </a:lnTo>
                <a:lnTo>
                  <a:pt x="105520" y="104233"/>
                </a:lnTo>
                <a:lnTo>
                  <a:pt x="105436" y="100686"/>
                </a:lnTo>
                <a:lnTo>
                  <a:pt x="102391" y="16624"/>
                </a:lnTo>
                <a:close/>
              </a:path>
              <a:path w="106044" h="168910">
                <a:moveTo>
                  <a:pt x="101810" y="584"/>
                </a:moveTo>
                <a:lnTo>
                  <a:pt x="83307" y="1257"/>
                </a:lnTo>
                <a:lnTo>
                  <a:pt x="83146" y="15077"/>
                </a:lnTo>
                <a:lnTo>
                  <a:pt x="102335" y="15077"/>
                </a:lnTo>
                <a:lnTo>
                  <a:pt x="101810" y="5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0" name="object 30"/>
          <p:cNvSpPr/>
          <p:nvPr/>
        </p:nvSpPr>
        <p:spPr>
          <a:xfrm>
            <a:off x="1913887" y="2169875"/>
            <a:ext cx="84707" cy="104798"/>
          </a:xfrm>
          <a:custGeom>
            <a:avLst/>
            <a:gdLst/>
            <a:ahLst/>
            <a:cxnLst/>
            <a:rect l="l" t="t" r="r" b="b"/>
            <a:pathLst>
              <a:path w="99060" h="122555">
                <a:moveTo>
                  <a:pt x="93804" y="16916"/>
                </a:moveTo>
                <a:lnTo>
                  <a:pt x="46608" y="16916"/>
                </a:lnTo>
                <a:lnTo>
                  <a:pt x="60490" y="17399"/>
                </a:lnTo>
                <a:lnTo>
                  <a:pt x="65100" y="18770"/>
                </a:lnTo>
                <a:lnTo>
                  <a:pt x="72872" y="23888"/>
                </a:lnTo>
                <a:lnTo>
                  <a:pt x="75514" y="27216"/>
                </a:lnTo>
                <a:lnTo>
                  <a:pt x="78346" y="35432"/>
                </a:lnTo>
                <a:lnTo>
                  <a:pt x="78905" y="41579"/>
                </a:lnTo>
                <a:lnTo>
                  <a:pt x="76085" y="121805"/>
                </a:lnTo>
                <a:lnTo>
                  <a:pt x="96189" y="122504"/>
                </a:lnTo>
                <a:lnTo>
                  <a:pt x="99031" y="41579"/>
                </a:lnTo>
                <a:lnTo>
                  <a:pt x="98932" y="33896"/>
                </a:lnTo>
                <a:lnTo>
                  <a:pt x="98323" y="30149"/>
                </a:lnTo>
                <a:lnTo>
                  <a:pt x="97332" y="24383"/>
                </a:lnTo>
                <a:lnTo>
                  <a:pt x="95427" y="19367"/>
                </a:lnTo>
                <a:lnTo>
                  <a:pt x="93804" y="16916"/>
                </a:lnTo>
                <a:close/>
              </a:path>
              <a:path w="99060" h="122555">
                <a:moveTo>
                  <a:pt x="4178" y="546"/>
                </a:moveTo>
                <a:lnTo>
                  <a:pt x="0" y="119125"/>
                </a:lnTo>
                <a:lnTo>
                  <a:pt x="20104" y="119824"/>
                </a:lnTo>
                <a:lnTo>
                  <a:pt x="23129" y="46124"/>
                </a:lnTo>
                <a:lnTo>
                  <a:pt x="26587" y="33041"/>
                </a:lnTo>
                <a:lnTo>
                  <a:pt x="32765" y="24574"/>
                </a:lnTo>
                <a:lnTo>
                  <a:pt x="39154" y="19367"/>
                </a:lnTo>
                <a:lnTo>
                  <a:pt x="43209" y="18033"/>
                </a:lnTo>
                <a:lnTo>
                  <a:pt x="21640" y="18033"/>
                </a:lnTo>
                <a:lnTo>
                  <a:pt x="22237" y="1181"/>
                </a:lnTo>
                <a:lnTo>
                  <a:pt x="4178" y="546"/>
                </a:lnTo>
                <a:close/>
              </a:path>
              <a:path w="99060" h="122555">
                <a:moveTo>
                  <a:pt x="59994" y="0"/>
                </a:moveTo>
                <a:lnTo>
                  <a:pt x="54637" y="54"/>
                </a:lnTo>
                <a:lnTo>
                  <a:pt x="41723" y="2581"/>
                </a:lnTo>
                <a:lnTo>
                  <a:pt x="30724" y="8574"/>
                </a:lnTo>
                <a:lnTo>
                  <a:pt x="21640" y="18033"/>
                </a:lnTo>
                <a:lnTo>
                  <a:pt x="43209" y="18033"/>
                </a:lnTo>
                <a:lnTo>
                  <a:pt x="46608" y="16916"/>
                </a:lnTo>
                <a:lnTo>
                  <a:pt x="93804" y="16916"/>
                </a:lnTo>
                <a:lnTo>
                  <a:pt x="89776" y="10833"/>
                </a:lnTo>
                <a:lnTo>
                  <a:pt x="85420" y="7315"/>
                </a:lnTo>
                <a:lnTo>
                  <a:pt x="73634" y="1765"/>
                </a:lnTo>
                <a:lnTo>
                  <a:pt x="67132" y="253"/>
                </a:lnTo>
                <a:lnTo>
                  <a:pt x="59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1" name="object 31"/>
          <p:cNvSpPr/>
          <p:nvPr/>
        </p:nvSpPr>
        <p:spPr>
          <a:xfrm>
            <a:off x="2018726" y="2177391"/>
            <a:ext cx="93938" cy="105884"/>
          </a:xfrm>
          <a:custGeom>
            <a:avLst/>
            <a:gdLst/>
            <a:ahLst/>
            <a:cxnLst/>
            <a:rect l="l" t="t" r="r" b="b"/>
            <a:pathLst>
              <a:path w="109855" h="123825">
                <a:moveTo>
                  <a:pt x="52877" y="0"/>
                </a:moveTo>
                <a:lnTo>
                  <a:pt x="11588" y="23032"/>
                </a:lnTo>
                <a:lnTo>
                  <a:pt x="0" y="63202"/>
                </a:lnTo>
                <a:lnTo>
                  <a:pt x="494" y="75095"/>
                </a:lnTo>
                <a:lnTo>
                  <a:pt x="17331" y="110119"/>
                </a:lnTo>
                <a:lnTo>
                  <a:pt x="55008" y="123799"/>
                </a:lnTo>
                <a:lnTo>
                  <a:pt x="66444" y="123064"/>
                </a:lnTo>
                <a:lnTo>
                  <a:pt x="78191" y="119506"/>
                </a:lnTo>
                <a:lnTo>
                  <a:pt x="91209" y="112422"/>
                </a:lnTo>
                <a:lnTo>
                  <a:pt x="96381" y="106604"/>
                </a:lnTo>
                <a:lnTo>
                  <a:pt x="60956" y="106604"/>
                </a:lnTo>
                <a:lnTo>
                  <a:pt x="45718" y="105894"/>
                </a:lnTo>
                <a:lnTo>
                  <a:pt x="35361" y="100397"/>
                </a:lnTo>
                <a:lnTo>
                  <a:pt x="25013" y="88970"/>
                </a:lnTo>
                <a:lnTo>
                  <a:pt x="21235" y="77376"/>
                </a:lnTo>
                <a:lnTo>
                  <a:pt x="20488" y="63244"/>
                </a:lnTo>
                <a:lnTo>
                  <a:pt x="109258" y="63244"/>
                </a:lnTo>
                <a:lnTo>
                  <a:pt x="109408" y="54050"/>
                </a:lnTo>
                <a:lnTo>
                  <a:pt x="89068" y="54050"/>
                </a:lnTo>
                <a:lnTo>
                  <a:pt x="23731" y="45128"/>
                </a:lnTo>
                <a:lnTo>
                  <a:pt x="28389" y="32716"/>
                </a:lnTo>
                <a:lnTo>
                  <a:pt x="36539" y="23339"/>
                </a:lnTo>
                <a:lnTo>
                  <a:pt x="47663" y="17650"/>
                </a:lnTo>
                <a:lnTo>
                  <a:pt x="60455" y="16724"/>
                </a:lnTo>
                <a:lnTo>
                  <a:pt x="95610" y="16724"/>
                </a:lnTo>
                <a:lnTo>
                  <a:pt x="86841" y="8942"/>
                </a:lnTo>
                <a:lnTo>
                  <a:pt x="75417" y="3257"/>
                </a:lnTo>
                <a:lnTo>
                  <a:pt x="62093" y="341"/>
                </a:lnTo>
                <a:lnTo>
                  <a:pt x="52877" y="0"/>
                </a:lnTo>
                <a:close/>
              </a:path>
              <a:path w="109855" h="123825">
                <a:moveTo>
                  <a:pt x="85410" y="86066"/>
                </a:moveTo>
                <a:lnTo>
                  <a:pt x="81473" y="94220"/>
                </a:lnTo>
                <a:lnTo>
                  <a:pt x="76711" y="99960"/>
                </a:lnTo>
                <a:lnTo>
                  <a:pt x="70590" y="103583"/>
                </a:lnTo>
                <a:lnTo>
                  <a:pt x="60956" y="106604"/>
                </a:lnTo>
                <a:lnTo>
                  <a:pt x="96381" y="106604"/>
                </a:lnTo>
                <a:lnTo>
                  <a:pt x="99577" y="103008"/>
                </a:lnTo>
                <a:lnTo>
                  <a:pt x="105806" y="91019"/>
                </a:lnTo>
                <a:lnTo>
                  <a:pt x="85410" y="86066"/>
                </a:lnTo>
                <a:close/>
              </a:path>
              <a:path w="109855" h="123825">
                <a:moveTo>
                  <a:pt x="109258" y="63244"/>
                </a:moveTo>
                <a:lnTo>
                  <a:pt x="20488" y="63244"/>
                </a:lnTo>
                <a:lnTo>
                  <a:pt x="108334" y="72668"/>
                </a:lnTo>
                <a:lnTo>
                  <a:pt x="108893" y="68540"/>
                </a:lnTo>
                <a:lnTo>
                  <a:pt x="109225" y="65254"/>
                </a:lnTo>
                <a:lnTo>
                  <a:pt x="109258" y="63244"/>
                </a:lnTo>
                <a:close/>
              </a:path>
              <a:path w="109855" h="123825">
                <a:moveTo>
                  <a:pt x="95610" y="16724"/>
                </a:moveTo>
                <a:lnTo>
                  <a:pt x="60455" y="16724"/>
                </a:lnTo>
                <a:lnTo>
                  <a:pt x="62665" y="17024"/>
                </a:lnTo>
                <a:lnTo>
                  <a:pt x="74773" y="21626"/>
                </a:lnTo>
                <a:lnTo>
                  <a:pt x="83924" y="30923"/>
                </a:lnTo>
                <a:lnTo>
                  <a:pt x="87531" y="36320"/>
                </a:lnTo>
                <a:lnTo>
                  <a:pt x="89246" y="44029"/>
                </a:lnTo>
                <a:lnTo>
                  <a:pt x="89068" y="54050"/>
                </a:lnTo>
                <a:lnTo>
                  <a:pt x="109408" y="54050"/>
                </a:lnTo>
                <a:lnTo>
                  <a:pt x="109441" y="52011"/>
                </a:lnTo>
                <a:lnTo>
                  <a:pt x="107513" y="39795"/>
                </a:lnTo>
                <a:lnTo>
                  <a:pt x="103226" y="28345"/>
                </a:lnTo>
                <a:lnTo>
                  <a:pt x="96367" y="17396"/>
                </a:lnTo>
                <a:lnTo>
                  <a:pt x="95610" y="16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2" name="object 32"/>
          <p:cNvSpPr/>
          <p:nvPr/>
        </p:nvSpPr>
        <p:spPr>
          <a:xfrm>
            <a:off x="2129520" y="2157072"/>
            <a:ext cx="48869" cy="138463"/>
          </a:xfrm>
          <a:custGeom>
            <a:avLst/>
            <a:gdLst/>
            <a:ahLst/>
            <a:cxnLst/>
            <a:rect l="l" t="t" r="r" b="b"/>
            <a:pathLst>
              <a:path w="57150" h="161925">
                <a:moveTo>
                  <a:pt x="2476" y="35293"/>
                </a:moveTo>
                <a:lnTo>
                  <a:pt x="0" y="50634"/>
                </a:lnTo>
                <a:lnTo>
                  <a:pt x="14668" y="53009"/>
                </a:lnTo>
                <a:lnTo>
                  <a:pt x="1828" y="132397"/>
                </a:lnTo>
                <a:lnTo>
                  <a:pt x="29819" y="161518"/>
                </a:lnTo>
                <a:lnTo>
                  <a:pt x="34899" y="161734"/>
                </a:lnTo>
                <a:lnTo>
                  <a:pt x="40652" y="161467"/>
                </a:lnTo>
                <a:lnTo>
                  <a:pt x="40779" y="143497"/>
                </a:lnTo>
                <a:lnTo>
                  <a:pt x="37109" y="143446"/>
                </a:lnTo>
                <a:lnTo>
                  <a:pt x="34188" y="143230"/>
                </a:lnTo>
                <a:lnTo>
                  <a:pt x="22263" y="134200"/>
                </a:lnTo>
                <a:lnTo>
                  <a:pt x="22504" y="130505"/>
                </a:lnTo>
                <a:lnTo>
                  <a:pt x="34531" y="56222"/>
                </a:lnTo>
                <a:lnTo>
                  <a:pt x="54902" y="56222"/>
                </a:lnTo>
                <a:lnTo>
                  <a:pt x="56870" y="44081"/>
                </a:lnTo>
                <a:lnTo>
                  <a:pt x="37007" y="40868"/>
                </a:lnTo>
                <a:lnTo>
                  <a:pt x="37528" y="37655"/>
                </a:lnTo>
                <a:lnTo>
                  <a:pt x="17144" y="37655"/>
                </a:lnTo>
                <a:lnTo>
                  <a:pt x="2476" y="35293"/>
                </a:lnTo>
                <a:close/>
              </a:path>
              <a:path w="57150" h="161925">
                <a:moveTo>
                  <a:pt x="54902" y="56222"/>
                </a:moveTo>
                <a:lnTo>
                  <a:pt x="34531" y="56222"/>
                </a:lnTo>
                <a:lnTo>
                  <a:pt x="54381" y="59436"/>
                </a:lnTo>
                <a:lnTo>
                  <a:pt x="54902" y="56222"/>
                </a:lnTo>
                <a:close/>
              </a:path>
              <a:path w="57150" h="161925">
                <a:moveTo>
                  <a:pt x="43624" y="0"/>
                </a:moveTo>
                <a:lnTo>
                  <a:pt x="21843" y="8686"/>
                </a:lnTo>
                <a:lnTo>
                  <a:pt x="17144" y="37655"/>
                </a:lnTo>
                <a:lnTo>
                  <a:pt x="37528" y="37655"/>
                </a:lnTo>
                <a:lnTo>
                  <a:pt x="43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3" name="object 33"/>
          <p:cNvSpPr/>
          <p:nvPr/>
        </p:nvSpPr>
        <p:spPr>
          <a:xfrm>
            <a:off x="2179897" y="2203575"/>
            <a:ext cx="95024" cy="106427"/>
          </a:xfrm>
          <a:custGeom>
            <a:avLst/>
            <a:gdLst/>
            <a:ahLst/>
            <a:cxnLst/>
            <a:rect l="l" t="t" r="r" b="b"/>
            <a:pathLst>
              <a:path w="111125" h="124460">
                <a:moveTo>
                  <a:pt x="59097" y="0"/>
                </a:moveTo>
                <a:lnTo>
                  <a:pt x="16273" y="18940"/>
                </a:lnTo>
                <a:lnTo>
                  <a:pt x="635" y="58074"/>
                </a:lnTo>
                <a:lnTo>
                  <a:pt x="0" y="69728"/>
                </a:lnTo>
                <a:lnTo>
                  <a:pt x="1624" y="81259"/>
                </a:lnTo>
                <a:lnTo>
                  <a:pt x="34009" y="119112"/>
                </a:lnTo>
                <a:lnTo>
                  <a:pt x="60653" y="123843"/>
                </a:lnTo>
                <a:lnTo>
                  <a:pt x="72611" y="121537"/>
                </a:lnTo>
                <a:lnTo>
                  <a:pt x="86190" y="115925"/>
                </a:lnTo>
                <a:lnTo>
                  <a:pt x="95511" y="107456"/>
                </a:lnTo>
                <a:lnTo>
                  <a:pt x="95885" y="106894"/>
                </a:lnTo>
                <a:lnTo>
                  <a:pt x="56530" y="106894"/>
                </a:lnTo>
                <a:lnTo>
                  <a:pt x="41450" y="104489"/>
                </a:lnTo>
                <a:lnTo>
                  <a:pt x="31820" y="97838"/>
                </a:lnTo>
                <a:lnTo>
                  <a:pt x="22745" y="85210"/>
                </a:lnTo>
                <a:lnTo>
                  <a:pt x="20337" y="73407"/>
                </a:lnTo>
                <a:lnTo>
                  <a:pt x="21122" y="59471"/>
                </a:lnTo>
                <a:lnTo>
                  <a:pt x="110535" y="59471"/>
                </a:lnTo>
                <a:lnTo>
                  <a:pt x="110749" y="57655"/>
                </a:lnTo>
                <a:lnTo>
                  <a:pt x="90287" y="57655"/>
                </a:lnTo>
                <a:lnTo>
                  <a:pt x="26393" y="41488"/>
                </a:lnTo>
                <a:lnTo>
                  <a:pt x="32376" y="29809"/>
                </a:lnTo>
                <a:lnTo>
                  <a:pt x="41642" y="21323"/>
                </a:lnTo>
                <a:lnTo>
                  <a:pt x="53179" y="17011"/>
                </a:lnTo>
                <a:lnTo>
                  <a:pt x="96934" y="17011"/>
                </a:lnTo>
                <a:lnTo>
                  <a:pt x="92903" y="12577"/>
                </a:lnTo>
                <a:lnTo>
                  <a:pt x="82151" y="5702"/>
                </a:lnTo>
                <a:lnTo>
                  <a:pt x="69217" y="1382"/>
                </a:lnTo>
                <a:lnTo>
                  <a:pt x="59097" y="0"/>
                </a:lnTo>
                <a:close/>
              </a:path>
              <a:path w="111125" h="124460">
                <a:moveTo>
                  <a:pt x="83225" y="89113"/>
                </a:moveTo>
                <a:lnTo>
                  <a:pt x="78438" y="96797"/>
                </a:lnTo>
                <a:lnTo>
                  <a:pt x="73091" y="101978"/>
                </a:lnTo>
                <a:lnTo>
                  <a:pt x="66382" y="105034"/>
                </a:lnTo>
                <a:lnTo>
                  <a:pt x="56530" y="106894"/>
                </a:lnTo>
                <a:lnTo>
                  <a:pt x="95885" y="106894"/>
                </a:lnTo>
                <a:lnTo>
                  <a:pt x="102987" y="96200"/>
                </a:lnTo>
                <a:lnTo>
                  <a:pt x="83225" y="89113"/>
                </a:lnTo>
                <a:close/>
              </a:path>
              <a:path w="111125" h="124460">
                <a:moveTo>
                  <a:pt x="110535" y="59471"/>
                </a:moveTo>
                <a:lnTo>
                  <a:pt x="21122" y="59471"/>
                </a:lnTo>
                <a:lnTo>
                  <a:pt x="107457" y="78229"/>
                </a:lnTo>
                <a:lnTo>
                  <a:pt x="108041" y="75918"/>
                </a:lnTo>
                <a:lnTo>
                  <a:pt x="108448" y="74191"/>
                </a:lnTo>
                <a:lnTo>
                  <a:pt x="109254" y="70324"/>
                </a:lnTo>
                <a:lnTo>
                  <a:pt x="110535" y="59471"/>
                </a:lnTo>
                <a:close/>
              </a:path>
              <a:path w="111125" h="124460">
                <a:moveTo>
                  <a:pt x="96934" y="17011"/>
                </a:moveTo>
                <a:lnTo>
                  <a:pt x="53179" y="17011"/>
                </a:lnTo>
                <a:lnTo>
                  <a:pt x="65839" y="17485"/>
                </a:lnTo>
                <a:lnTo>
                  <a:pt x="67993" y="18018"/>
                </a:lnTo>
                <a:lnTo>
                  <a:pt x="79539" y="23890"/>
                </a:lnTo>
                <a:lnTo>
                  <a:pt x="87645" y="34109"/>
                </a:lnTo>
                <a:lnTo>
                  <a:pt x="90655" y="39875"/>
                </a:lnTo>
                <a:lnTo>
                  <a:pt x="91544" y="47711"/>
                </a:lnTo>
                <a:lnTo>
                  <a:pt x="90287" y="57655"/>
                </a:lnTo>
                <a:lnTo>
                  <a:pt x="110749" y="57655"/>
                </a:lnTo>
                <a:lnTo>
                  <a:pt x="110782" y="57374"/>
                </a:lnTo>
                <a:lnTo>
                  <a:pt x="110114" y="45187"/>
                </a:lnTo>
                <a:lnTo>
                  <a:pt x="107070" y="33488"/>
                </a:lnTo>
                <a:lnTo>
                  <a:pt x="101472" y="22002"/>
                </a:lnTo>
                <a:lnTo>
                  <a:pt x="96934" y="17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34" name="object 34"/>
          <p:cNvSpPr/>
          <p:nvPr/>
        </p:nvSpPr>
        <p:spPr>
          <a:xfrm>
            <a:off x="4466029" y="1211808"/>
            <a:ext cx="4678427" cy="160183"/>
          </a:xfrm>
          <a:custGeom>
            <a:avLst/>
            <a:gdLst/>
            <a:ahLst/>
            <a:cxnLst/>
            <a:rect l="l" t="t" r="r" b="b"/>
            <a:pathLst>
              <a:path w="5471159" h="187325">
                <a:moveTo>
                  <a:pt x="0" y="187288"/>
                </a:moveTo>
                <a:lnTo>
                  <a:pt x="5443" y="142281"/>
                </a:lnTo>
                <a:lnTo>
                  <a:pt x="20904" y="101218"/>
                </a:lnTo>
                <a:lnTo>
                  <a:pt x="45083" y="65403"/>
                </a:lnTo>
                <a:lnTo>
                  <a:pt x="76678" y="36135"/>
                </a:lnTo>
                <a:lnTo>
                  <a:pt x="114387" y="14718"/>
                </a:lnTo>
                <a:lnTo>
                  <a:pt x="156909" y="2451"/>
                </a:lnTo>
                <a:lnTo>
                  <a:pt x="187289" y="0"/>
                </a:lnTo>
                <a:lnTo>
                  <a:pt x="5470626" y="0"/>
                </a:lnTo>
              </a:path>
            </a:pathLst>
          </a:custGeom>
          <a:ln w="12699">
            <a:solidFill>
              <a:srgbClr val="D2EDFB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466029" y="1371961"/>
            <a:ext cx="4678427" cy="800914"/>
          </a:xfrm>
          <a:custGeom>
            <a:avLst/>
            <a:gdLst/>
            <a:ahLst/>
            <a:cxnLst/>
            <a:rect l="l" t="t" r="r" b="b"/>
            <a:pathLst>
              <a:path w="5471159" h="936625">
                <a:moveTo>
                  <a:pt x="5470626" y="936420"/>
                </a:moveTo>
                <a:lnTo>
                  <a:pt x="187289" y="936420"/>
                </a:lnTo>
                <a:lnTo>
                  <a:pt x="171928" y="935799"/>
                </a:lnTo>
                <a:lnTo>
                  <a:pt x="128091" y="926872"/>
                </a:lnTo>
                <a:lnTo>
                  <a:pt x="88633" y="908360"/>
                </a:lnTo>
                <a:lnTo>
                  <a:pt x="54855" y="881565"/>
                </a:lnTo>
                <a:lnTo>
                  <a:pt x="28060" y="847788"/>
                </a:lnTo>
                <a:lnTo>
                  <a:pt x="9548" y="808331"/>
                </a:lnTo>
                <a:lnTo>
                  <a:pt x="620" y="764494"/>
                </a:lnTo>
                <a:lnTo>
                  <a:pt x="0" y="749133"/>
                </a:lnTo>
                <a:lnTo>
                  <a:pt x="0" y="0"/>
                </a:lnTo>
              </a:path>
            </a:pathLst>
          </a:custGeom>
          <a:ln w="12699">
            <a:solidFill>
              <a:srgbClr val="D2EDFB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466029" y="2291745"/>
            <a:ext cx="4678427" cy="160183"/>
          </a:xfrm>
          <a:custGeom>
            <a:avLst/>
            <a:gdLst/>
            <a:ahLst/>
            <a:cxnLst/>
            <a:rect l="l" t="t" r="r" b="b"/>
            <a:pathLst>
              <a:path w="5471159" h="187325">
                <a:moveTo>
                  <a:pt x="0" y="187289"/>
                </a:moveTo>
                <a:lnTo>
                  <a:pt x="5443" y="142281"/>
                </a:lnTo>
                <a:lnTo>
                  <a:pt x="20904" y="101218"/>
                </a:lnTo>
                <a:lnTo>
                  <a:pt x="45083" y="65403"/>
                </a:lnTo>
                <a:lnTo>
                  <a:pt x="76678" y="36135"/>
                </a:lnTo>
                <a:lnTo>
                  <a:pt x="114387" y="14718"/>
                </a:lnTo>
                <a:lnTo>
                  <a:pt x="156909" y="2451"/>
                </a:lnTo>
                <a:lnTo>
                  <a:pt x="187289" y="0"/>
                </a:lnTo>
                <a:lnTo>
                  <a:pt x="5470626" y="0"/>
                </a:lnTo>
              </a:path>
            </a:pathLst>
          </a:custGeom>
          <a:ln w="952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66029" y="2451897"/>
            <a:ext cx="4678427" cy="800914"/>
          </a:xfrm>
          <a:custGeom>
            <a:avLst/>
            <a:gdLst/>
            <a:ahLst/>
            <a:cxnLst/>
            <a:rect l="l" t="t" r="r" b="b"/>
            <a:pathLst>
              <a:path w="5471159" h="936625">
                <a:moveTo>
                  <a:pt x="5470626" y="936420"/>
                </a:moveTo>
                <a:lnTo>
                  <a:pt x="187289" y="936420"/>
                </a:lnTo>
                <a:lnTo>
                  <a:pt x="171928" y="935799"/>
                </a:lnTo>
                <a:lnTo>
                  <a:pt x="128091" y="926872"/>
                </a:lnTo>
                <a:lnTo>
                  <a:pt x="88633" y="908360"/>
                </a:lnTo>
                <a:lnTo>
                  <a:pt x="54855" y="881565"/>
                </a:lnTo>
                <a:lnTo>
                  <a:pt x="28060" y="847788"/>
                </a:lnTo>
                <a:lnTo>
                  <a:pt x="9548" y="808331"/>
                </a:lnTo>
                <a:lnTo>
                  <a:pt x="620" y="764494"/>
                </a:lnTo>
                <a:lnTo>
                  <a:pt x="0" y="749133"/>
                </a:lnTo>
                <a:lnTo>
                  <a:pt x="0" y="0"/>
                </a:lnTo>
              </a:path>
            </a:pathLst>
          </a:custGeom>
          <a:ln w="952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04071" y="3371682"/>
            <a:ext cx="4640417" cy="160183"/>
          </a:xfrm>
          <a:custGeom>
            <a:avLst/>
            <a:gdLst/>
            <a:ahLst/>
            <a:cxnLst/>
            <a:rect l="l" t="t" r="r" b="b"/>
            <a:pathLst>
              <a:path w="5426709" h="187325">
                <a:moveTo>
                  <a:pt x="0" y="187288"/>
                </a:moveTo>
                <a:lnTo>
                  <a:pt x="5443" y="142281"/>
                </a:lnTo>
                <a:lnTo>
                  <a:pt x="20904" y="101218"/>
                </a:lnTo>
                <a:lnTo>
                  <a:pt x="45083" y="65403"/>
                </a:lnTo>
                <a:lnTo>
                  <a:pt x="76678" y="36135"/>
                </a:lnTo>
                <a:lnTo>
                  <a:pt x="114387" y="14718"/>
                </a:lnTo>
                <a:lnTo>
                  <a:pt x="156909" y="2451"/>
                </a:lnTo>
                <a:lnTo>
                  <a:pt x="187289" y="0"/>
                </a:lnTo>
                <a:lnTo>
                  <a:pt x="5426138" y="0"/>
                </a:lnTo>
              </a:path>
            </a:pathLst>
          </a:custGeom>
          <a:ln w="9524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04071" y="3531834"/>
            <a:ext cx="4640417" cy="800914"/>
          </a:xfrm>
          <a:custGeom>
            <a:avLst/>
            <a:gdLst/>
            <a:ahLst/>
            <a:cxnLst/>
            <a:rect l="l" t="t" r="r" b="b"/>
            <a:pathLst>
              <a:path w="5426709" h="936625">
                <a:moveTo>
                  <a:pt x="5426138" y="936420"/>
                </a:moveTo>
                <a:lnTo>
                  <a:pt x="187289" y="936420"/>
                </a:lnTo>
                <a:lnTo>
                  <a:pt x="171928" y="935799"/>
                </a:lnTo>
                <a:lnTo>
                  <a:pt x="128091" y="926872"/>
                </a:lnTo>
                <a:lnTo>
                  <a:pt x="88633" y="908360"/>
                </a:lnTo>
                <a:lnTo>
                  <a:pt x="54855" y="881565"/>
                </a:lnTo>
                <a:lnTo>
                  <a:pt x="28060" y="847788"/>
                </a:lnTo>
                <a:lnTo>
                  <a:pt x="9548" y="808331"/>
                </a:lnTo>
                <a:lnTo>
                  <a:pt x="620" y="764494"/>
                </a:lnTo>
                <a:lnTo>
                  <a:pt x="0" y="749133"/>
                </a:lnTo>
                <a:lnTo>
                  <a:pt x="0" y="0"/>
                </a:lnTo>
              </a:path>
            </a:pathLst>
          </a:custGeom>
          <a:ln w="9524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04071" y="4451630"/>
            <a:ext cx="4640417" cy="160183"/>
          </a:xfrm>
          <a:custGeom>
            <a:avLst/>
            <a:gdLst/>
            <a:ahLst/>
            <a:cxnLst/>
            <a:rect l="l" t="t" r="r" b="b"/>
            <a:pathLst>
              <a:path w="5426709" h="187325">
                <a:moveTo>
                  <a:pt x="0" y="187288"/>
                </a:moveTo>
                <a:lnTo>
                  <a:pt x="5443" y="142281"/>
                </a:lnTo>
                <a:lnTo>
                  <a:pt x="20904" y="101218"/>
                </a:lnTo>
                <a:lnTo>
                  <a:pt x="45083" y="65403"/>
                </a:lnTo>
                <a:lnTo>
                  <a:pt x="76678" y="36135"/>
                </a:lnTo>
                <a:lnTo>
                  <a:pt x="114387" y="14718"/>
                </a:lnTo>
                <a:lnTo>
                  <a:pt x="156909" y="2451"/>
                </a:lnTo>
                <a:lnTo>
                  <a:pt x="187289" y="0"/>
                </a:lnTo>
                <a:lnTo>
                  <a:pt x="5426138" y="0"/>
                </a:lnTo>
              </a:path>
            </a:pathLst>
          </a:custGeom>
          <a:ln w="9524">
            <a:solidFill>
              <a:srgbClr val="BDB9B9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504071" y="4611781"/>
            <a:ext cx="4640417" cy="800914"/>
          </a:xfrm>
          <a:custGeom>
            <a:avLst/>
            <a:gdLst/>
            <a:ahLst/>
            <a:cxnLst/>
            <a:rect l="l" t="t" r="r" b="b"/>
            <a:pathLst>
              <a:path w="5426709" h="936625">
                <a:moveTo>
                  <a:pt x="5426138" y="936420"/>
                </a:moveTo>
                <a:lnTo>
                  <a:pt x="187289" y="936420"/>
                </a:lnTo>
                <a:lnTo>
                  <a:pt x="171928" y="935799"/>
                </a:lnTo>
                <a:lnTo>
                  <a:pt x="128091" y="926872"/>
                </a:lnTo>
                <a:lnTo>
                  <a:pt x="88633" y="908360"/>
                </a:lnTo>
                <a:lnTo>
                  <a:pt x="54855" y="881565"/>
                </a:lnTo>
                <a:lnTo>
                  <a:pt x="28060" y="847788"/>
                </a:lnTo>
                <a:lnTo>
                  <a:pt x="9548" y="808331"/>
                </a:lnTo>
                <a:lnTo>
                  <a:pt x="620" y="764494"/>
                </a:lnTo>
                <a:lnTo>
                  <a:pt x="0" y="749133"/>
                </a:lnTo>
                <a:lnTo>
                  <a:pt x="0" y="0"/>
                </a:lnTo>
              </a:path>
            </a:pathLst>
          </a:custGeom>
          <a:ln w="9524">
            <a:solidFill>
              <a:srgbClr val="BDB9B9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504071" y="5531574"/>
            <a:ext cx="4640417" cy="111857"/>
          </a:xfrm>
          <a:custGeom>
            <a:avLst/>
            <a:gdLst/>
            <a:ahLst/>
            <a:cxnLst/>
            <a:rect l="l" t="t" r="r" b="b"/>
            <a:pathLst>
              <a:path w="5426709" h="130810">
                <a:moveTo>
                  <a:pt x="0" y="130525"/>
                </a:moveTo>
                <a:lnTo>
                  <a:pt x="7074" y="88026"/>
                </a:lnTo>
                <a:lnTo>
                  <a:pt x="26722" y="51378"/>
                </a:lnTo>
                <a:lnTo>
                  <a:pt x="56581" y="22945"/>
                </a:lnTo>
                <a:lnTo>
                  <a:pt x="94289" y="5088"/>
                </a:lnTo>
                <a:lnTo>
                  <a:pt x="122621" y="226"/>
                </a:lnTo>
                <a:lnTo>
                  <a:pt x="5426138" y="0"/>
                </a:lnTo>
              </a:path>
            </a:pathLst>
          </a:custGeom>
          <a:ln w="9524">
            <a:solidFill>
              <a:srgbClr val="6CACDD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04071" y="5643187"/>
            <a:ext cx="4640417" cy="558197"/>
          </a:xfrm>
          <a:custGeom>
            <a:avLst/>
            <a:gdLst/>
            <a:ahLst/>
            <a:cxnLst/>
            <a:rect l="l" t="t" r="r" b="b"/>
            <a:pathLst>
              <a:path w="5426709" h="652779">
                <a:moveTo>
                  <a:pt x="5426138" y="652432"/>
                </a:moveTo>
                <a:lnTo>
                  <a:pt x="130535" y="652657"/>
                </a:lnTo>
                <a:lnTo>
                  <a:pt x="88036" y="645583"/>
                </a:lnTo>
                <a:lnTo>
                  <a:pt x="51388" y="625935"/>
                </a:lnTo>
                <a:lnTo>
                  <a:pt x="22954" y="596076"/>
                </a:lnTo>
                <a:lnTo>
                  <a:pt x="5097" y="558368"/>
                </a:lnTo>
                <a:lnTo>
                  <a:pt x="235" y="530036"/>
                </a:lnTo>
                <a:lnTo>
                  <a:pt x="0" y="0"/>
                </a:lnTo>
              </a:path>
            </a:pathLst>
          </a:custGeom>
          <a:ln w="9524">
            <a:solidFill>
              <a:srgbClr val="6CACDD"/>
            </a:solidFill>
          </a:ln>
        </p:spPr>
        <p:txBody>
          <a:bodyPr wrap="square" lIns="0" tIns="0" rIns="0" bIns="0" rtlCol="0"/>
          <a:lstStyle/>
          <a:p>
            <a:endParaRPr sz="1539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00000" y="1332000"/>
            <a:ext cx="4644000" cy="5697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078" marR="234571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Rivela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tore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spc="-111" dirty="0">
                <a:latin typeface="Avenir Book" charset="0"/>
                <a:ea typeface="Avenir Book" charset="0"/>
                <a:cs typeface="Avenir Book" charset="0"/>
              </a:rPr>
              <a:t>V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rt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ice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3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710" spc="-77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raccia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ore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erno rivela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pa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rt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icelle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cariche</a:t>
            </a:r>
          </a:p>
          <a:p>
            <a:pPr marR="31493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misura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quan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à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mo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</a:t>
            </a:r>
          </a:p>
          <a:p>
            <a:pPr>
              <a:spcBef>
                <a:spcPts val="36"/>
              </a:spcBef>
            </a:pPr>
            <a:endParaRPr sz="2009" dirty="0">
              <a:latin typeface="Avenir Book" charset="0"/>
              <a:ea typeface="Avenir Book" charset="0"/>
              <a:cs typeface="Avenir Book" charset="0"/>
            </a:endParaRPr>
          </a:p>
          <a:p>
            <a:pPr marL="788418" marR="820456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Calorime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tro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Ele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romagne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ico rivela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ele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roni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f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oni</a:t>
            </a:r>
          </a:p>
          <a:p>
            <a:pPr marR="31493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misura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l’energia</a:t>
            </a:r>
          </a:p>
          <a:p>
            <a:pPr>
              <a:spcBef>
                <a:spcPts val="36"/>
              </a:spcBef>
            </a:pPr>
            <a:endParaRPr sz="2009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00000"/>
              </a:lnSpc>
            </a:pP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Calorime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tro</a:t>
            </a:r>
            <a:r>
              <a:rPr sz="1710" spc="-97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Adronico</a:t>
            </a:r>
          </a:p>
          <a:p>
            <a:pPr marL="529414" marR="522898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rivela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pro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oni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neu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roni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pioni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,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kaoni 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misura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l’energia</a:t>
            </a:r>
          </a:p>
          <a:p>
            <a:pPr>
              <a:spcBef>
                <a:spcPts val="36"/>
              </a:spcBef>
            </a:pPr>
            <a:endParaRPr sz="2009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00000"/>
              </a:lnSpc>
            </a:pP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Magne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te</a:t>
            </a:r>
            <a:endParaRPr sz="1710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00000"/>
              </a:lnSpc>
            </a:pP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curva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pa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rt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icelle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cariche</a:t>
            </a:r>
          </a:p>
          <a:p>
            <a:pPr algn="ctr">
              <a:lnSpc>
                <a:spcPct val="100000"/>
              </a:lnSpc>
            </a:pP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ne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perme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misura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della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quan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à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mo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o</a:t>
            </a:r>
          </a:p>
          <a:p>
            <a:pPr>
              <a:spcBef>
                <a:spcPts val="22"/>
              </a:spcBef>
            </a:pPr>
            <a:endParaRPr sz="1924" dirty="0">
              <a:latin typeface="Avenir Book" charset="0"/>
              <a:ea typeface="Avenir Book" charset="0"/>
              <a:cs typeface="Avenir Book" charset="0"/>
            </a:endParaRPr>
          </a:p>
          <a:p>
            <a:pPr marL="1284168" marR="1277652" algn="ctr"/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Rivela</a:t>
            </a:r>
            <a:r>
              <a:rPr sz="1710" spc="-9" dirty="0">
                <a:latin typeface="Avenir Book" charset="0"/>
                <a:ea typeface="Avenir Book" charset="0"/>
                <a:cs typeface="Avenir Book" charset="0"/>
              </a:rPr>
              <a:t>tore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di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Muoni rivela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sz="1710" spc="-4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sz="1710" dirty="0">
                <a:latin typeface="Avenir Book" charset="0"/>
                <a:ea typeface="Avenir Book" charset="0"/>
                <a:cs typeface="Avenir Book" charset="0"/>
              </a:rPr>
              <a:t>muoni</a:t>
            </a:r>
          </a:p>
        </p:txBody>
      </p:sp>
      <p:sp>
        <p:nvSpPr>
          <p:cNvPr id="49" name="object 6"/>
          <p:cNvSpPr txBox="1">
            <a:spLocks/>
          </p:cNvSpPr>
          <p:nvPr/>
        </p:nvSpPr>
        <p:spPr>
          <a:xfrm>
            <a:off x="0" y="36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Riassumendo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8000" y="36000"/>
            <a:ext cx="21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Raw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i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~ 2 </a:t>
            </a:r>
            <a:r>
              <a:rPr lang="en-US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jets with ET &gt; 40 </a:t>
            </a:r>
          </a:p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Estimated PU ~ 50 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4500000"/>
            <a:ext cx="9144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000" b="1" dirty="0" err="1">
                <a:solidFill>
                  <a:schemeClr val="bg1"/>
                </a:solidFill>
              </a:rPr>
              <a:t>Buona</a:t>
            </a:r>
            <a:r>
              <a:rPr lang="en-GB" sz="5000" b="1" dirty="0">
                <a:solidFill>
                  <a:schemeClr val="bg1"/>
                </a:solidFill>
              </a:rPr>
              <a:t> </a:t>
            </a:r>
            <a:r>
              <a:rPr lang="en-GB" sz="5000" b="1" dirty="0" err="1">
                <a:solidFill>
                  <a:schemeClr val="bg1"/>
                </a:solidFill>
              </a:rPr>
              <a:t>caccia</a:t>
            </a:r>
            <a:r>
              <a:rPr lang="en-GB" sz="5000" b="1" dirty="0">
                <a:solidFill>
                  <a:schemeClr val="bg1"/>
                </a:solidFill>
              </a:rPr>
              <a:t> </a:t>
            </a:r>
            <a:r>
              <a:rPr lang="en-GB" sz="5000" b="1" dirty="0" err="1">
                <a:solidFill>
                  <a:schemeClr val="bg1"/>
                </a:solidFill>
              </a:rPr>
              <a:t>alle</a:t>
            </a:r>
            <a:r>
              <a:rPr lang="en-GB" sz="5000" b="1" dirty="0">
                <a:solidFill>
                  <a:schemeClr val="bg1"/>
                </a:solidFill>
              </a:rPr>
              <a:t> </a:t>
            </a:r>
            <a:r>
              <a:rPr lang="en-GB" sz="5000" b="1" dirty="0" err="1">
                <a:solidFill>
                  <a:schemeClr val="bg1"/>
                </a:solidFill>
              </a:rPr>
              <a:t>particelle</a:t>
            </a:r>
            <a:r>
              <a:rPr lang="en-GB" sz="5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9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3888000" y="5688000"/>
            <a:ext cx="1188000" cy="503999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3888000" y="3708000"/>
            <a:ext cx="1188000" cy="503999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</p:txBody>
      </p:sp>
      <p:pic>
        <p:nvPicPr>
          <p:cNvPr id="22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0" t="17633" r="27811" b="15038"/>
          <a:stretch>
            <a:fillRect/>
          </a:stretch>
        </p:blipFill>
        <p:spPr bwMode="auto">
          <a:xfrm>
            <a:off x="7086600" y="17463"/>
            <a:ext cx="20574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1"/>
          <p:cNvSpPr>
            <a:spLocks noChangeArrowheads="1"/>
          </p:cNvSpPr>
          <p:nvPr/>
        </p:nvSpPr>
        <p:spPr bwMode="auto">
          <a:xfrm>
            <a:off x="5400000" y="792000"/>
            <a:ext cx="14562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(1911)</a:t>
            </a:r>
            <a:endParaRPr lang="en-US" altLang="en-US" sz="3000" b="1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0" y="180000"/>
            <a:ext cx="7272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Esperimento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Rutherford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7170" name="Picture 2" descr="cattering Rutherf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720000"/>
            <a:ext cx="326210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upload.wikimedia.org/wikipedia/commons/thumb/f/f9/Geiger-Marsden_experiment_expectation_and_result.svg/1280px-Geiger-Marsden_experiment_expectation_and_result.svg.png?16467352609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50393" b="55573"/>
          <a:stretch/>
        </p:blipFill>
        <p:spPr bwMode="auto">
          <a:xfrm>
            <a:off x="5940000" y="3060000"/>
            <a:ext cx="23261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pload.wikimedia.org/wikipedia/commons/thumb/f/f9/Geiger-Marsden_experiment_expectation_and_result.svg/1280px-Geiger-Marsden_experiment_expectation_and_result.svg.png?16467352609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-392" b="55575"/>
          <a:stretch/>
        </p:blipFill>
        <p:spPr bwMode="auto">
          <a:xfrm>
            <a:off x="6012000" y="5040000"/>
            <a:ext cx="2325600" cy="17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upload.wikimedia.org/wikipedia/commons/thumb/f/f9/Geiger-Marsden_experiment_expectation_and_result.svg/1280px-Geiger-Marsden_experiment_expectation_and_result.svg.png?16467352609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0" r="50394" b="4315"/>
          <a:stretch/>
        </p:blipFill>
        <p:spPr bwMode="auto">
          <a:xfrm>
            <a:off x="900000" y="3204000"/>
            <a:ext cx="209353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upload.wikimedia.org/wikipedia/commons/thumb/f/f9/Geiger-Marsden_experiment_expectation_and_result.svg/1280px-Geiger-Marsden_experiment_expectation_and_result.svg.png?16467352609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51260" r="-393" b="4315"/>
          <a:stretch/>
        </p:blipFill>
        <p:spPr bwMode="auto">
          <a:xfrm>
            <a:off x="900000" y="5220000"/>
            <a:ext cx="209353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000" y="2844000"/>
            <a:ext cx="1880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Risultato</a:t>
            </a:r>
            <a:r>
              <a:rPr lang="en-GB" sz="2000" dirty="0"/>
              <a:t> </a:t>
            </a:r>
            <a:r>
              <a:rPr lang="en-GB" sz="2000" dirty="0" err="1"/>
              <a:t>atteso</a:t>
            </a:r>
            <a:r>
              <a:rPr lang="en-GB" sz="2000" dirty="0"/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0000" y="4860000"/>
            <a:ext cx="223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Risultato</a:t>
            </a:r>
            <a:r>
              <a:rPr lang="en-GB" sz="2000" dirty="0"/>
              <a:t> </a:t>
            </a:r>
            <a:r>
              <a:rPr lang="en-GB" sz="2000" dirty="0" err="1"/>
              <a:t>osservato</a:t>
            </a:r>
            <a:r>
              <a:rPr lang="en-GB" sz="2000" dirty="0"/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36000" y="2232000"/>
            <a:ext cx="3476368" cy="2836830"/>
            <a:chOff x="5436000" y="2232000"/>
            <a:chExt cx="3476368" cy="2836830"/>
          </a:xfrm>
        </p:grpSpPr>
        <p:sp>
          <p:nvSpPr>
            <p:cNvPr id="4" name="TextBox 3"/>
            <p:cNvSpPr txBox="1"/>
            <p:nvPr/>
          </p:nvSpPr>
          <p:spPr>
            <a:xfrm>
              <a:off x="5724000" y="2592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36000" y="3492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60000" y="3450956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24000" y="4284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72000" y="4284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40000" y="2232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>
                  <a:solidFill>
                    <a:schemeClr val="accent6"/>
                  </a:solidFill>
                </a:rPr>
                <a:t>?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36000" y="2592000"/>
              <a:ext cx="45236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500" b="1" dirty="0">
                  <a:solidFill>
                    <a:schemeClr val="accent6"/>
                  </a:solidFill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28000" y="3060000"/>
            <a:ext cx="1800000" cy="1800000"/>
            <a:chOff x="6228000" y="3060000"/>
            <a:chExt cx="1800000" cy="18000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228000" y="3060000"/>
              <a:ext cx="1800000" cy="1800000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228000" y="3060000"/>
              <a:ext cx="1800000" cy="1800000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9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1332000"/>
            <a:ext cx="49498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0" y="2700000"/>
            <a:ext cx="22429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2200" b="1" dirty="0" err="1">
                <a:latin typeface="Helvetica" charset="0"/>
                <a:ea typeface="Helvetica" charset="0"/>
                <a:cs typeface="Helvetica" charset="0"/>
              </a:rPr>
              <a:t>Costituenti</a:t>
            </a:r>
            <a:r>
              <a:rPr lang="en-GB" sz="2200" b="1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ctr" eaLnBrk="1" hangingPunct="1">
              <a:defRPr/>
            </a:pPr>
            <a:r>
              <a:rPr lang="en-GB" sz="2200" b="1" dirty="0" err="1">
                <a:latin typeface="Helvetica" charset="0"/>
                <a:ea typeface="Helvetica" charset="0"/>
                <a:cs typeface="Helvetica" charset="0"/>
              </a:rPr>
              <a:t>della</a:t>
            </a:r>
            <a:r>
              <a:rPr lang="en-GB" sz="22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200" b="1" dirty="0" err="1">
                <a:latin typeface="Helvetica" charset="0"/>
                <a:ea typeface="Helvetica" charset="0"/>
                <a:cs typeface="Helvetica" charset="0"/>
              </a:rPr>
              <a:t>materia</a:t>
            </a:r>
            <a:r>
              <a:rPr lang="en-GB" sz="2200" b="1" dirty="0">
                <a:latin typeface="Helvetica" charset="0"/>
                <a:ea typeface="Helvetica" charset="0"/>
                <a:cs typeface="Helvetica" charset="0"/>
              </a:rPr>
              <a:t>: </a:t>
            </a:r>
          </a:p>
          <a:p>
            <a:pPr algn="ctr" eaLnBrk="1" hangingPunct="1">
              <a:defRPr/>
            </a:pPr>
            <a:r>
              <a:rPr lang="en-GB" sz="2200" b="1" dirty="0">
                <a:solidFill>
                  <a:srgbClr val="FF2600"/>
                </a:solidFill>
                <a:latin typeface="Helvetica" charset="0"/>
                <a:ea typeface="Helvetica" charset="0"/>
                <a:cs typeface="Helvetica" charset="0"/>
              </a:rPr>
              <a:t>quark</a:t>
            </a:r>
            <a:r>
              <a:rPr lang="en-GB" sz="2200" b="1" dirty="0"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GB" sz="2200" b="1" dirty="0" err="1">
                <a:solidFill>
                  <a:srgbClr val="009051"/>
                </a:solidFill>
                <a:latin typeface="Helvetica" charset="0"/>
                <a:ea typeface="Helvetica" charset="0"/>
                <a:cs typeface="Helvetica" charset="0"/>
              </a:rPr>
              <a:t>leptoni</a:t>
            </a:r>
            <a:endParaRPr lang="en-GB" sz="2200" b="1" dirty="0">
              <a:solidFill>
                <a:srgbClr val="00905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7200440" y="3060000"/>
            <a:ext cx="20377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AU" sz="22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Quattro </a:t>
            </a:r>
            <a:r>
              <a:rPr lang="en-AU" sz="2200" b="1" dirty="0" err="1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forze</a:t>
            </a:r>
            <a:r>
              <a:rPr lang="en-AU" sz="22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0" indent="0" algn="ctr" eaLnBrk="1" hangingPunct="1">
              <a:defRPr/>
            </a:pPr>
            <a:r>
              <a:rPr lang="en-AU" sz="2200" b="1" dirty="0" err="1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fondamentali</a:t>
            </a:r>
            <a:r>
              <a:rPr lang="en-AU" sz="22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9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Le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che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vogliamo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‘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osservare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’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470" y="900000"/>
            <a:ext cx="722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I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costituenti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fondamentali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del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Modello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Standard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delle</a:t>
            </a:r>
            <a:r>
              <a:rPr lang="en-GB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000" dirty="0" err="1">
                <a:latin typeface="Helvetica" charset="0"/>
                <a:ea typeface="Helvetica" charset="0"/>
                <a:cs typeface="Helvetica" charset="0"/>
              </a:rPr>
              <a:t>particelle</a:t>
            </a:r>
            <a:endParaRPr lang="en-GB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815" y="5904000"/>
            <a:ext cx="8234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⇒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Occorrono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microscopi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sempre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più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potenti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per </a:t>
            </a:r>
          </a:p>
          <a:p>
            <a:pPr algn="ctr"/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poter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esplorare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distanze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sempre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piu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’ </a:t>
            </a:r>
            <a:r>
              <a:rPr lang="en-GB" sz="2400" b="1" dirty="0" err="1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piccole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(~ 10</a:t>
            </a:r>
            <a:r>
              <a:rPr lang="en-GB" sz="2400" b="1" baseline="30000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-18</a:t>
            </a:r>
            <a:r>
              <a:rPr lang="en-GB" sz="2400" b="1" dirty="0">
                <a:solidFill>
                  <a:srgbClr val="0432FF"/>
                </a:solidFill>
                <a:latin typeface="Helvetica" charset="0"/>
                <a:ea typeface="Helvetica" charset="0"/>
                <a:cs typeface="Helvetica" charset="0"/>
              </a:rPr>
              <a:t> 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4500000" y="1008000"/>
            <a:ext cx="4356000" cy="1385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38900"/>
              </a:lnSpc>
            </a:pPr>
            <a:r>
              <a:rPr sz="1800" spc="-20" dirty="0">
                <a:latin typeface="Helvetica"/>
                <a:cs typeface="Helvetica"/>
              </a:rPr>
              <a:t>P</a:t>
            </a:r>
            <a:r>
              <a:rPr sz="1800" spc="-5" dirty="0">
                <a:latin typeface="Helvetica"/>
                <a:cs typeface="Helvetica"/>
              </a:rPr>
              <a:t>e</a:t>
            </a:r>
            <a:r>
              <a:rPr sz="1800" dirty="0">
                <a:latin typeface="Helvetica"/>
                <a:cs typeface="Helvetica"/>
              </a:rPr>
              <a:t>r </a:t>
            </a:r>
            <a:r>
              <a:rPr sz="1800" spc="-5" dirty="0">
                <a:latin typeface="Helvetica"/>
                <a:cs typeface="Helvetica"/>
              </a:rPr>
              <a:t>e</a:t>
            </a:r>
            <a:r>
              <a:rPr sz="1800" dirty="0">
                <a:latin typeface="Helvetica"/>
                <a:cs typeface="Helvetica"/>
              </a:rPr>
              <a:t>s</a:t>
            </a:r>
            <a:r>
              <a:rPr sz="1800" spc="-5" dirty="0">
                <a:latin typeface="Helvetica"/>
                <a:cs typeface="Helvetica"/>
              </a:rPr>
              <a:t>p</a:t>
            </a:r>
            <a:r>
              <a:rPr sz="1800" dirty="0">
                <a:latin typeface="Helvetica"/>
                <a:cs typeface="Helvetica"/>
              </a:rPr>
              <a:t>l</a:t>
            </a:r>
            <a:r>
              <a:rPr sz="1800" spc="-5" dirty="0">
                <a:latin typeface="Helvetica"/>
                <a:cs typeface="Helvetica"/>
              </a:rPr>
              <a:t>o</a:t>
            </a:r>
            <a:r>
              <a:rPr sz="1800" dirty="0">
                <a:latin typeface="Helvetica"/>
                <a:cs typeface="Helvetica"/>
              </a:rPr>
              <a:t>r</a:t>
            </a:r>
            <a:r>
              <a:rPr sz="1800" spc="-5" dirty="0">
                <a:latin typeface="Helvetica"/>
                <a:cs typeface="Helvetica"/>
              </a:rPr>
              <a:t>a</a:t>
            </a:r>
            <a:r>
              <a:rPr sz="1800" dirty="0">
                <a:latin typeface="Helvetica"/>
                <a:cs typeface="Helvetica"/>
              </a:rPr>
              <a:t>re</a:t>
            </a:r>
            <a:r>
              <a:rPr sz="1800" spc="-5" dirty="0">
                <a:latin typeface="Helvetica"/>
                <a:cs typeface="Helvetica"/>
              </a:rPr>
              <a:t> </a:t>
            </a:r>
            <a:r>
              <a:rPr sz="1800" dirty="0">
                <a:latin typeface="Helvetica"/>
                <a:cs typeface="Helvetica"/>
              </a:rPr>
              <a:t>il</a:t>
            </a:r>
            <a:r>
              <a:rPr sz="1800" spc="-5" dirty="0">
                <a:latin typeface="Helvetica"/>
                <a:cs typeface="Helvetica"/>
              </a:rPr>
              <a:t> </a:t>
            </a:r>
            <a:r>
              <a:rPr sz="1800" dirty="0">
                <a:latin typeface="Helvetica"/>
                <a:cs typeface="Helvetica"/>
              </a:rPr>
              <a:t>micr</a:t>
            </a:r>
            <a:r>
              <a:rPr sz="1800" spc="-5" dirty="0">
                <a:latin typeface="Helvetica"/>
                <a:cs typeface="Helvetica"/>
              </a:rPr>
              <a:t>o</a:t>
            </a:r>
            <a:r>
              <a:rPr sz="1800" dirty="0">
                <a:latin typeface="Helvetica"/>
                <a:cs typeface="Helvetica"/>
              </a:rPr>
              <a:t>c</a:t>
            </a:r>
            <a:r>
              <a:rPr sz="1800" spc="-5" dirty="0">
                <a:latin typeface="Helvetica"/>
                <a:cs typeface="Helvetica"/>
              </a:rPr>
              <a:t>o</a:t>
            </a:r>
            <a:r>
              <a:rPr sz="1800" dirty="0">
                <a:latin typeface="Helvetica"/>
                <a:cs typeface="Helvetica"/>
              </a:rPr>
              <a:t>smo </a:t>
            </a:r>
            <a:r>
              <a:rPr sz="1800" spc="-5" dirty="0">
                <a:latin typeface="Helvetica"/>
                <a:cs typeface="Helvetica"/>
              </a:rPr>
              <a:t>ut</a:t>
            </a:r>
            <a:r>
              <a:rPr sz="1800" dirty="0">
                <a:latin typeface="Helvetica"/>
                <a:cs typeface="Helvetica"/>
              </a:rPr>
              <a:t>ilizzi</a:t>
            </a:r>
            <a:r>
              <a:rPr sz="1800" spc="-5" dirty="0">
                <a:latin typeface="Helvetica"/>
                <a:cs typeface="Helvetica"/>
              </a:rPr>
              <a:t>a</a:t>
            </a:r>
            <a:r>
              <a:rPr sz="1800" dirty="0">
                <a:latin typeface="Helvetica"/>
                <a:cs typeface="Helvetica"/>
              </a:rPr>
              <a:t>mo</a:t>
            </a:r>
            <a:r>
              <a:rPr sz="1800" spc="-5" dirty="0">
                <a:latin typeface="Helvetica"/>
                <a:cs typeface="Helvetica"/>
              </a:rPr>
              <a:t> g</a:t>
            </a:r>
            <a:r>
              <a:rPr sz="1800" dirty="0">
                <a:latin typeface="Helvetica"/>
                <a:cs typeface="Helvetica"/>
              </a:rPr>
              <a:t>li</a:t>
            </a:r>
          </a:p>
          <a:p>
            <a:pPr marL="12700" marR="24130" algn="ctr">
              <a:lnSpc>
                <a:spcPts val="3790"/>
              </a:lnSpc>
              <a:spcBef>
                <a:spcPts val="204"/>
              </a:spcBef>
            </a:pP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ACCE</a:t>
            </a:r>
            <a:r>
              <a:rPr sz="2400" b="1" spc="-20" dirty="0">
                <a:solidFill>
                  <a:srgbClr val="0432FF"/>
                </a:solidFill>
                <a:latin typeface="Helvetica"/>
                <a:cs typeface="Helvetica"/>
              </a:rPr>
              <a:t>LE</a:t>
            </a: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RA</a:t>
            </a:r>
            <a:r>
              <a:rPr sz="2400" b="1" spc="-5" dirty="0">
                <a:solidFill>
                  <a:srgbClr val="0432FF"/>
                </a:solidFill>
                <a:latin typeface="Helvetica"/>
                <a:cs typeface="Helvetica"/>
              </a:rPr>
              <a:t>T</a:t>
            </a:r>
            <a:r>
              <a:rPr sz="2400" b="1" spc="-25" dirty="0">
                <a:solidFill>
                  <a:srgbClr val="0432FF"/>
                </a:solidFill>
                <a:latin typeface="Helvetica"/>
                <a:cs typeface="Helvetica"/>
              </a:rPr>
              <a:t>O</a:t>
            </a: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RI</a:t>
            </a:r>
            <a:r>
              <a:rPr sz="2400" b="1" spc="-10" dirty="0">
                <a:solidFill>
                  <a:srgbClr val="0432FF"/>
                </a:solidFill>
                <a:latin typeface="Helvetica"/>
                <a:cs typeface="Helvetica"/>
              </a:rPr>
              <a:t> </a:t>
            </a: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DI </a:t>
            </a:r>
            <a:r>
              <a:rPr sz="2400" b="1" spc="-5" dirty="0">
                <a:solidFill>
                  <a:srgbClr val="0432FF"/>
                </a:solidFill>
                <a:latin typeface="Helvetica"/>
                <a:cs typeface="Helvetica"/>
              </a:rPr>
              <a:t>P</a:t>
            </a: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AR</a:t>
            </a:r>
            <a:r>
              <a:rPr sz="2400" b="1" spc="-20" dirty="0">
                <a:solidFill>
                  <a:srgbClr val="0432FF"/>
                </a:solidFill>
                <a:latin typeface="Helvetica"/>
                <a:cs typeface="Helvetica"/>
              </a:rPr>
              <a:t>TI</a:t>
            </a:r>
            <a:r>
              <a:rPr sz="2400" b="1" dirty="0">
                <a:solidFill>
                  <a:srgbClr val="0432FF"/>
                </a:solidFill>
                <a:latin typeface="Helvetica"/>
                <a:cs typeface="Helvetica"/>
              </a:rPr>
              <a:t>C</a:t>
            </a:r>
            <a:r>
              <a:rPr sz="2400" b="1" spc="-25" dirty="0">
                <a:solidFill>
                  <a:srgbClr val="0432FF"/>
                </a:solidFill>
                <a:latin typeface="Helvetica"/>
                <a:cs typeface="Helvetica"/>
              </a:rPr>
              <a:t>ELL</a:t>
            </a:r>
            <a:r>
              <a:rPr sz="2400" b="1" spc="-20" dirty="0">
                <a:solidFill>
                  <a:srgbClr val="0432FF"/>
                </a:solidFill>
                <a:latin typeface="Helvetica"/>
                <a:cs typeface="Helvetica"/>
              </a:rPr>
              <a:t>E</a:t>
            </a:r>
            <a:endParaRPr sz="2400" dirty="0">
              <a:solidFill>
                <a:srgbClr val="0432FF"/>
              </a:solidFill>
              <a:latin typeface="Helvetica"/>
              <a:cs typeface="Helvetic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000" y="3240000"/>
            <a:ext cx="6009005" cy="3539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latin typeface="Helvetica"/>
                <a:cs typeface="Helvetica"/>
              </a:rPr>
              <a:t>P</a:t>
            </a:r>
            <a:r>
              <a:rPr sz="2000" b="1" spc="-5" dirty="0">
                <a:latin typeface="Helvetica"/>
                <a:cs typeface="Helvetica"/>
              </a:rPr>
              <a:t>erc</a:t>
            </a:r>
            <a:r>
              <a:rPr sz="2000" b="1" spc="-15" dirty="0">
                <a:latin typeface="Helvetica"/>
                <a:cs typeface="Helvetica"/>
              </a:rPr>
              <a:t>h</a:t>
            </a:r>
            <a:r>
              <a:rPr sz="2000" b="1" spc="-20" dirty="0">
                <a:latin typeface="Helvetica"/>
                <a:cs typeface="Helvetica"/>
              </a:rPr>
              <a:t>é</a:t>
            </a:r>
            <a:r>
              <a:rPr sz="2000" b="1" spc="-15" dirty="0">
                <a:latin typeface="Helvetica"/>
                <a:cs typeface="Helvetica"/>
              </a:rPr>
              <a:t> g</a:t>
            </a:r>
            <a:r>
              <a:rPr sz="2000" b="1" spc="-20" dirty="0">
                <a:latin typeface="Helvetica"/>
                <a:cs typeface="Helvetica"/>
              </a:rPr>
              <a:t>l</a:t>
            </a:r>
            <a:r>
              <a:rPr sz="2000" b="1" spc="-10" dirty="0">
                <a:latin typeface="Helvetica"/>
                <a:cs typeface="Helvetica"/>
              </a:rPr>
              <a:t>i</a:t>
            </a:r>
            <a:r>
              <a:rPr sz="2000" b="1" spc="-15" dirty="0">
                <a:latin typeface="Helvetica"/>
                <a:cs typeface="Helvetica"/>
              </a:rPr>
              <a:t> </a:t>
            </a:r>
            <a:r>
              <a:rPr sz="2000" b="1" dirty="0">
                <a:latin typeface="Helvetica"/>
                <a:cs typeface="Helvetica"/>
              </a:rPr>
              <a:t>acce</a:t>
            </a:r>
            <a:r>
              <a:rPr sz="2000" b="1" spc="-20" dirty="0">
                <a:latin typeface="Helvetica"/>
                <a:cs typeface="Helvetica"/>
              </a:rPr>
              <a:t>l</a:t>
            </a:r>
            <a:r>
              <a:rPr sz="2000" b="1" dirty="0">
                <a:latin typeface="Helvetica"/>
                <a:cs typeface="Helvetica"/>
              </a:rPr>
              <a:t>e</a:t>
            </a:r>
            <a:r>
              <a:rPr sz="2000" b="1" spc="-5" dirty="0">
                <a:latin typeface="Helvetica"/>
                <a:cs typeface="Helvetica"/>
              </a:rPr>
              <a:t>r</a:t>
            </a:r>
            <a:r>
              <a:rPr sz="2000" b="1" dirty="0">
                <a:latin typeface="Helvetica"/>
                <a:cs typeface="Helvetica"/>
              </a:rPr>
              <a:t>a</a:t>
            </a:r>
            <a:r>
              <a:rPr sz="2000" b="1" spc="-5" dirty="0">
                <a:latin typeface="Helvetica"/>
                <a:cs typeface="Helvetica"/>
              </a:rPr>
              <a:t>t</a:t>
            </a:r>
            <a:r>
              <a:rPr sz="2000" b="1" dirty="0">
                <a:latin typeface="Helvetica"/>
                <a:cs typeface="Helvetica"/>
              </a:rPr>
              <a:t>o</a:t>
            </a:r>
            <a:r>
              <a:rPr sz="2000" b="1" spc="-5" dirty="0">
                <a:latin typeface="Helvetica"/>
                <a:cs typeface="Helvetica"/>
              </a:rPr>
              <a:t>r</a:t>
            </a:r>
            <a:r>
              <a:rPr sz="2000" b="1" spc="-10" dirty="0">
                <a:latin typeface="Helvetica"/>
                <a:cs typeface="Helvetica"/>
              </a:rPr>
              <a:t>i</a:t>
            </a:r>
            <a:r>
              <a:rPr sz="2000" b="1" spc="-15" dirty="0">
                <a:latin typeface="Helvetica"/>
                <a:cs typeface="Helvetica"/>
              </a:rPr>
              <a:t> </a:t>
            </a:r>
            <a:r>
              <a:rPr sz="2000" b="1" spc="-10" dirty="0">
                <a:latin typeface="Helvetica"/>
                <a:cs typeface="Helvetica"/>
              </a:rPr>
              <a:t>di</a:t>
            </a:r>
            <a:r>
              <a:rPr sz="2000" b="1" spc="-15" dirty="0">
                <a:latin typeface="Helvetica"/>
                <a:cs typeface="Helvetica"/>
              </a:rPr>
              <a:t> pa</a:t>
            </a:r>
            <a:r>
              <a:rPr sz="2000" b="1" spc="-5" dirty="0">
                <a:latin typeface="Helvetica"/>
                <a:cs typeface="Helvetica"/>
              </a:rPr>
              <a:t>rt</a:t>
            </a:r>
            <a:r>
              <a:rPr sz="2000" b="1" spc="-20" dirty="0">
                <a:latin typeface="Helvetica"/>
                <a:cs typeface="Helvetica"/>
              </a:rPr>
              <a:t>i</a:t>
            </a:r>
            <a:r>
              <a:rPr sz="2000" b="1" dirty="0">
                <a:latin typeface="Helvetica"/>
                <a:cs typeface="Helvetica"/>
              </a:rPr>
              <a:t>ce</a:t>
            </a:r>
            <a:r>
              <a:rPr sz="2000" b="1" spc="-20" dirty="0">
                <a:latin typeface="Helvetica"/>
                <a:cs typeface="Helvetica"/>
              </a:rPr>
              <a:t>ll</a:t>
            </a:r>
            <a:r>
              <a:rPr sz="2000" b="1" dirty="0">
                <a:latin typeface="Helvetica"/>
                <a:cs typeface="Helvetica"/>
              </a:rPr>
              <a:t>e</a:t>
            </a:r>
            <a:r>
              <a:rPr lang="en-US" sz="2000" b="1" spc="-10" dirty="0">
                <a:latin typeface="Helvetica"/>
                <a:cs typeface="Helvetica"/>
              </a:rPr>
              <a:t>?</a:t>
            </a:r>
            <a:endParaRPr lang="en-US" sz="2000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</a:pPr>
            <a:endParaRPr lang="en-US" sz="1000" spc="-15" dirty="0">
              <a:latin typeface="Helvetica"/>
              <a:cs typeface="Helvetic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</a:pPr>
            <a:r>
              <a:rPr sz="2000" spc="-15" dirty="0">
                <a:solidFill>
                  <a:srgbClr val="9437FF"/>
                </a:solidFill>
                <a:latin typeface="Helvetica"/>
                <a:cs typeface="Helvetica"/>
              </a:rPr>
              <a:t>P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er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d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spo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rr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di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una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ad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az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one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di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l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unghezza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d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’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onda su</a:t>
            </a:r>
            <a:r>
              <a:rPr sz="2000" spc="-20" dirty="0">
                <a:solidFill>
                  <a:srgbClr val="9437FF"/>
                </a:solidFill>
                <a:latin typeface="Helvetica"/>
                <a:cs typeface="Helvetica"/>
              </a:rPr>
              <a:t>f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fic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en</a:t>
            </a:r>
            <a:r>
              <a:rPr sz="2000" spc="-20" dirty="0">
                <a:solidFill>
                  <a:srgbClr val="9437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ll’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esp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l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o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az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one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de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ll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m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</a:t>
            </a:r>
            <a:r>
              <a:rPr sz="2000" spc="-20" dirty="0">
                <a:solidFill>
                  <a:srgbClr val="9437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su d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s</a:t>
            </a:r>
            <a:r>
              <a:rPr sz="2000" spc="-20" dirty="0">
                <a:solidFill>
                  <a:srgbClr val="9437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anze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se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m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p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m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no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r</a:t>
            </a:r>
            <a:r>
              <a:rPr sz="2000" spc="5" dirty="0">
                <a:solidFill>
                  <a:srgbClr val="9437FF"/>
                </a:solidFill>
                <a:latin typeface="Helvetica"/>
                <a:cs typeface="Helvetica"/>
              </a:rPr>
              <a:t>i</a:t>
            </a:r>
            <a:br>
              <a:rPr lang="en-US" sz="2000" spc="-15" dirty="0">
                <a:solidFill>
                  <a:srgbClr val="9437FF"/>
                </a:solidFill>
                <a:latin typeface="Helvetica"/>
                <a:cs typeface="Helvetica"/>
              </a:rPr>
            </a:b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λ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15" dirty="0">
                <a:solidFill>
                  <a:srgbClr val="9437FF"/>
                </a:solidFill>
                <a:latin typeface="Helvetica"/>
                <a:cs typeface="Helvetica"/>
              </a:rPr>
              <a:t>= </a:t>
            </a:r>
            <a:r>
              <a:rPr sz="2000" dirty="0">
                <a:solidFill>
                  <a:srgbClr val="9437FF"/>
                </a:solidFill>
                <a:latin typeface="Helvetica"/>
                <a:cs typeface="Helvetica"/>
              </a:rPr>
              <a:t>h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c</a:t>
            </a:r>
            <a:r>
              <a:rPr sz="2000" spc="-20" dirty="0">
                <a:solidFill>
                  <a:srgbClr val="9437FF"/>
                </a:solidFill>
                <a:latin typeface="Helvetica"/>
                <a:cs typeface="Helvetica"/>
              </a:rPr>
              <a:t>/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lang="en-US" sz="2000" spc="5" dirty="0">
                <a:solidFill>
                  <a:srgbClr val="9437FF"/>
                </a:solidFill>
                <a:latin typeface="Helvetica"/>
                <a:cs typeface="Helvetica"/>
              </a:rPr>
              <a:t>  se</a:t>
            </a:r>
            <a:r>
              <a:rPr lang="en-US" sz="200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15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25" dirty="0">
                <a:solidFill>
                  <a:srgbClr val="9437FF"/>
                </a:solidFill>
                <a:latin typeface="Helvetica"/>
                <a:cs typeface="Helvetica"/>
              </a:rPr>
              <a:t>~</a:t>
            </a:r>
            <a:r>
              <a:rPr lang="en-US" sz="2000" spc="-25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10</a:t>
            </a:r>
            <a:r>
              <a:rPr sz="2000" spc="-15" dirty="0">
                <a:solidFill>
                  <a:srgbClr val="9437FF"/>
                </a:solidFill>
                <a:latin typeface="Helvetica"/>
                <a:cs typeface="Helvetica"/>
              </a:rPr>
              <a:t>T</a:t>
            </a:r>
            <a:r>
              <a:rPr sz="2000" spc="-5" dirty="0">
                <a:solidFill>
                  <a:srgbClr val="9437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9437FF"/>
                </a:solidFill>
                <a:latin typeface="Helvetica"/>
                <a:cs typeface="Helvetica"/>
              </a:rPr>
              <a:t>V </a:t>
            </a:r>
            <a:r>
              <a:rPr lang="en-US" sz="2000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lang="en-US" sz="2000" spc="-10" dirty="0">
                <a:solidFill>
                  <a:srgbClr val="9437FF"/>
                </a:solidFill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US" sz="2000" spc="-10" dirty="0">
                <a:solidFill>
                  <a:srgbClr val="9437FF"/>
                </a:solidFill>
                <a:latin typeface="Helvetica"/>
                <a:cs typeface="Helvetica"/>
              </a:rPr>
              <a:t>  </a:t>
            </a:r>
            <a:r>
              <a:rPr sz="2000" b="1" dirty="0">
                <a:solidFill>
                  <a:srgbClr val="9437FF"/>
                </a:solidFill>
                <a:latin typeface="Helvetica"/>
                <a:cs typeface="Helvetica"/>
              </a:rPr>
              <a:t>λ</a:t>
            </a:r>
            <a:r>
              <a:rPr sz="2000" b="1" spc="-10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b="1" spc="-15" dirty="0">
                <a:solidFill>
                  <a:srgbClr val="9437FF"/>
                </a:solidFill>
                <a:latin typeface="Helvetica"/>
                <a:cs typeface="Helvetica"/>
              </a:rPr>
              <a:t>~ </a:t>
            </a:r>
            <a:r>
              <a:rPr sz="2000" b="1" dirty="0">
                <a:solidFill>
                  <a:srgbClr val="9437FF"/>
                </a:solidFill>
                <a:latin typeface="Helvetica"/>
                <a:cs typeface="Helvetica"/>
              </a:rPr>
              <a:t>1</a:t>
            </a:r>
            <a:r>
              <a:rPr sz="2000" b="1" spc="-5" dirty="0">
                <a:solidFill>
                  <a:srgbClr val="9437FF"/>
                </a:solidFill>
                <a:latin typeface="Helvetica"/>
                <a:cs typeface="Helvetica"/>
              </a:rPr>
              <a:t>0</a:t>
            </a:r>
            <a:r>
              <a:rPr sz="2000" b="1" spc="22" baseline="25641" dirty="0">
                <a:solidFill>
                  <a:srgbClr val="9437FF"/>
                </a:solidFill>
                <a:latin typeface="Helvetica"/>
                <a:cs typeface="Helvetica"/>
              </a:rPr>
              <a:t>-</a:t>
            </a:r>
            <a:r>
              <a:rPr sz="2000" b="1" spc="15" baseline="25641" dirty="0">
                <a:solidFill>
                  <a:srgbClr val="9437FF"/>
                </a:solidFill>
                <a:latin typeface="Helvetica"/>
                <a:cs typeface="Helvetica"/>
              </a:rPr>
              <a:t>1</a:t>
            </a:r>
            <a:r>
              <a:rPr sz="2000" b="1" baseline="25641" dirty="0">
                <a:solidFill>
                  <a:srgbClr val="9437FF"/>
                </a:solidFill>
                <a:latin typeface="Helvetica"/>
                <a:cs typeface="Helvetica"/>
              </a:rPr>
              <a:t>9 </a:t>
            </a:r>
            <a:r>
              <a:rPr sz="2000" b="1" spc="-240" baseline="25641" dirty="0">
                <a:solidFill>
                  <a:srgbClr val="9437FF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9437FF"/>
                </a:solidFill>
                <a:latin typeface="Helvetica"/>
                <a:cs typeface="Helvetica"/>
              </a:rPr>
              <a:t>m</a:t>
            </a:r>
            <a:endParaRPr lang="en-US" sz="2000" b="1" dirty="0">
              <a:solidFill>
                <a:srgbClr val="9437FF"/>
              </a:solidFill>
              <a:latin typeface="Helvetica"/>
              <a:cs typeface="Helvetica"/>
            </a:endParaRPr>
          </a:p>
          <a:p>
            <a:pPr marL="241300" indent="-228600">
              <a:lnSpc>
                <a:spcPct val="100000"/>
              </a:lnSpc>
              <a:buFont typeface="+mj-lt"/>
              <a:buAutoNum type="arabicPeriod"/>
            </a:pPr>
            <a:endParaRPr lang="en-US" sz="1000" spc="-15" dirty="0">
              <a:latin typeface="Helvetica"/>
              <a:cs typeface="Helvetic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</a:pPr>
            <a:r>
              <a:rPr sz="2000" spc="-15" dirty="0">
                <a:solidFill>
                  <a:srgbClr val="FF40FF"/>
                </a:solidFill>
                <a:latin typeface="Helvetica"/>
                <a:cs typeface="Helvetica"/>
              </a:rPr>
              <a:t>P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er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d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spo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rr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de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ll’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ene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g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necessa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p</a:t>
            </a:r>
            <a:r>
              <a:rPr sz="2000" b="1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b="1" spc="-15" dirty="0">
                <a:solidFill>
                  <a:srgbClr val="FF40FF"/>
                </a:solidFill>
                <a:latin typeface="Helvetica"/>
                <a:cs typeface="Helvetica"/>
              </a:rPr>
              <a:t>odur</a:t>
            </a:r>
            <a:r>
              <a:rPr sz="2000" b="1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e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pa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spc="-20" dirty="0">
                <a:solidFill>
                  <a:srgbClr val="FF40FF"/>
                </a:solidFill>
                <a:latin typeface="Helvetica"/>
                <a:cs typeface="Helvetica"/>
              </a:rPr>
              <a:t>t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ce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ll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pesan</a:t>
            </a:r>
            <a:r>
              <a:rPr sz="2000" spc="-20" dirty="0">
                <a:solidFill>
                  <a:srgbClr val="FF40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n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s</a:t>
            </a:r>
            <a:r>
              <a:rPr sz="2000" spc="-20" dirty="0">
                <a:solidFill>
                  <a:srgbClr val="FF40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ab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ili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,</a:t>
            </a:r>
            <a:r>
              <a:rPr sz="2000" spc="-15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non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p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esen</a:t>
            </a:r>
            <a:r>
              <a:rPr sz="2000" spc="-20" dirty="0">
                <a:solidFill>
                  <a:srgbClr val="FF40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ne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ll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 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m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spc="-20" dirty="0">
                <a:solidFill>
                  <a:srgbClr val="FF40FF"/>
                </a:solidFill>
                <a:latin typeface="Helvetica"/>
                <a:cs typeface="Helvetica"/>
              </a:rPr>
              <a:t>t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e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o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d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na</a:t>
            </a:r>
            <a:r>
              <a:rPr sz="2000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br>
              <a:rPr lang="en-US" sz="2000" spc="-10" dirty="0">
                <a:solidFill>
                  <a:srgbClr val="FF40FF"/>
                </a:solidFill>
                <a:latin typeface="Helvetica"/>
                <a:cs typeface="Helvetica"/>
              </a:rPr>
            </a:br>
            <a:r>
              <a:rPr lang="en-US" sz="2000" spc="-10" dirty="0">
                <a:solidFill>
                  <a:srgbClr val="9437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spc="-10" dirty="0">
                <a:solidFill>
                  <a:srgbClr val="FF40FF"/>
                </a:solidFill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US" sz="2000" spc="-10" dirty="0">
                <a:solidFill>
                  <a:srgbClr val="9437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spc="-10" dirty="0">
                <a:solidFill>
                  <a:srgbClr val="FF40FF"/>
                </a:solidFill>
                <a:latin typeface="Helvetica"/>
                <a:cs typeface="Helvetica"/>
              </a:rPr>
              <a:t>e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qu</a:t>
            </a:r>
            <a:r>
              <a:rPr sz="2000" b="1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va</a:t>
            </a:r>
            <a:r>
              <a:rPr sz="2000" b="1" spc="5" dirty="0">
                <a:solidFill>
                  <a:srgbClr val="FF40FF"/>
                </a:solidFill>
                <a:latin typeface="Helvetica"/>
                <a:cs typeface="Helvetica"/>
              </a:rPr>
              <a:t>l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enza</a:t>
            </a:r>
            <a:r>
              <a:rPr sz="2000" b="1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b="1" spc="-20" dirty="0">
                <a:solidFill>
                  <a:srgbClr val="FF40FF"/>
                </a:solidFill>
                <a:latin typeface="Helvetica"/>
                <a:cs typeface="Helvetica"/>
              </a:rPr>
              <a:t>f</a:t>
            </a:r>
            <a:r>
              <a:rPr sz="2000" b="1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  <a:r>
              <a:rPr sz="2000" b="1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b="1" spc="-5" dirty="0">
                <a:solidFill>
                  <a:srgbClr val="FF40FF"/>
                </a:solidFill>
                <a:latin typeface="Helvetica"/>
                <a:cs typeface="Helvetica"/>
              </a:rPr>
              <a:t>m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assa</a:t>
            </a:r>
            <a:r>
              <a:rPr sz="2000" b="1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e</a:t>
            </a:r>
            <a:r>
              <a:rPr sz="2000" b="1" spc="-10" dirty="0">
                <a:solidFill>
                  <a:srgbClr val="FF40FF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ene</a:t>
            </a:r>
            <a:r>
              <a:rPr sz="2000" b="1" spc="-5" dirty="0">
                <a:solidFill>
                  <a:srgbClr val="FF40FF"/>
                </a:solidFill>
                <a:latin typeface="Helvetica"/>
                <a:cs typeface="Helvetica"/>
              </a:rPr>
              <a:t>r</a:t>
            </a:r>
            <a:r>
              <a:rPr sz="2000" b="1" dirty="0">
                <a:solidFill>
                  <a:srgbClr val="FF40FF"/>
                </a:solidFill>
                <a:latin typeface="Helvetica"/>
                <a:cs typeface="Helvetica"/>
              </a:rPr>
              <a:t>g</a:t>
            </a:r>
            <a:r>
              <a:rPr sz="2000" b="1" spc="5" dirty="0">
                <a:solidFill>
                  <a:srgbClr val="FF40FF"/>
                </a:solidFill>
                <a:latin typeface="Helvetica"/>
                <a:cs typeface="Helvetica"/>
              </a:rPr>
              <a:t>i</a:t>
            </a:r>
            <a:r>
              <a:rPr lang="en-US" sz="2000" b="1" dirty="0">
                <a:solidFill>
                  <a:srgbClr val="FF40FF"/>
                </a:solidFill>
                <a:latin typeface="Helvetica"/>
                <a:cs typeface="Helvetica"/>
              </a:rPr>
              <a:t>a</a:t>
            </a:r>
          </a:p>
          <a:p>
            <a:pPr marL="241300" indent="-228600">
              <a:lnSpc>
                <a:spcPct val="100000"/>
              </a:lnSpc>
              <a:buFont typeface="+mj-lt"/>
              <a:buAutoNum type="arabicPeriod"/>
            </a:pPr>
            <a:endParaRPr lang="en-US" sz="1000" spc="-15" dirty="0">
              <a:latin typeface="Helvetica"/>
              <a:cs typeface="Helvetica"/>
            </a:endParaRPr>
          </a:p>
          <a:p>
            <a:pPr marL="469900" indent="-457200">
              <a:lnSpc>
                <a:spcPct val="100000"/>
              </a:lnSpc>
              <a:buFont typeface="+mj-lt"/>
              <a:buAutoNum type="arabicPeriod"/>
            </a:pPr>
            <a:r>
              <a:rPr sz="2000" spc="-15" dirty="0">
                <a:solidFill>
                  <a:srgbClr val="FF2F92"/>
                </a:solidFill>
                <a:latin typeface="Helvetica"/>
                <a:cs typeface="Helvetica"/>
              </a:rPr>
              <a:t>P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er</a:t>
            </a:r>
            <a:r>
              <a:rPr sz="2000" spc="-10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spc="-20" dirty="0">
                <a:solidFill>
                  <a:srgbClr val="FF2F92"/>
                </a:solidFill>
                <a:latin typeface="Helvetica"/>
                <a:cs typeface="Helvetica"/>
              </a:rPr>
              <a:t>f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a</a:t>
            </a:r>
            <a:r>
              <a:rPr sz="2000" spc="-5" dirty="0">
                <a:solidFill>
                  <a:srgbClr val="FF2F92"/>
                </a:solidFill>
                <a:latin typeface="Helvetica"/>
                <a:cs typeface="Helvetica"/>
              </a:rPr>
              <a:t>r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e</a:t>
            </a:r>
            <a:r>
              <a:rPr sz="2000" spc="-10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un</a:t>
            </a:r>
            <a:r>
              <a:rPr sz="2000" spc="-10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v</a:t>
            </a:r>
            <a:r>
              <a:rPr sz="2000" spc="5" dirty="0">
                <a:solidFill>
                  <a:srgbClr val="FF2F92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agg</a:t>
            </a:r>
            <a:r>
              <a:rPr sz="2000" spc="5" dirty="0">
                <a:solidFill>
                  <a:srgbClr val="FF2F92"/>
                </a:solidFill>
                <a:latin typeface="Helvetica"/>
                <a:cs typeface="Helvetica"/>
              </a:rPr>
              <a:t>i</a:t>
            </a:r>
            <a:r>
              <a:rPr sz="2000" dirty="0">
                <a:solidFill>
                  <a:srgbClr val="FF2F92"/>
                </a:solidFill>
                <a:latin typeface="Helvetica"/>
                <a:cs typeface="Helvetica"/>
              </a:rPr>
              <a:t>o</a:t>
            </a:r>
            <a:r>
              <a:rPr sz="2000" spc="-10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b="1" spc="5" dirty="0">
                <a:solidFill>
                  <a:srgbClr val="FF2F92"/>
                </a:solidFill>
                <a:latin typeface="Helvetica"/>
                <a:cs typeface="Helvetica"/>
              </a:rPr>
              <a:t>i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nd</a:t>
            </a:r>
            <a:r>
              <a:rPr sz="2000" b="1" spc="5" dirty="0">
                <a:solidFill>
                  <a:srgbClr val="FF2F92"/>
                </a:solidFill>
                <a:latin typeface="Helvetica"/>
                <a:cs typeface="Helvetica"/>
              </a:rPr>
              <a:t>i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e</a:t>
            </a:r>
            <a:r>
              <a:rPr sz="2000" b="1" spc="-20" dirty="0">
                <a:solidFill>
                  <a:srgbClr val="FF2F92"/>
                </a:solidFill>
                <a:latin typeface="Helvetica"/>
                <a:cs typeface="Helvetica"/>
              </a:rPr>
              <a:t>t</a:t>
            </a:r>
            <a:r>
              <a:rPr sz="2000" b="1" spc="-5" dirty="0">
                <a:solidFill>
                  <a:srgbClr val="FF2F92"/>
                </a:solidFill>
                <a:latin typeface="Helvetica"/>
                <a:cs typeface="Helvetica"/>
              </a:rPr>
              <a:t>r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o</a:t>
            </a:r>
            <a:r>
              <a:rPr sz="2000" b="1" spc="-10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nel</a:t>
            </a:r>
            <a:r>
              <a:rPr sz="2000" b="1" spc="-5" dirty="0">
                <a:solidFill>
                  <a:srgbClr val="FF2F92"/>
                </a:solidFill>
                <a:latin typeface="Helvetica"/>
                <a:cs typeface="Helvetica"/>
              </a:rPr>
              <a:t> </a:t>
            </a:r>
            <a:r>
              <a:rPr sz="2000" b="1" spc="-20" dirty="0">
                <a:solidFill>
                  <a:srgbClr val="FF2F92"/>
                </a:solidFill>
                <a:latin typeface="Helvetica"/>
                <a:cs typeface="Helvetica"/>
              </a:rPr>
              <a:t>t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e</a:t>
            </a:r>
            <a:r>
              <a:rPr sz="2000" b="1" spc="-5" dirty="0">
                <a:solidFill>
                  <a:srgbClr val="FF2F92"/>
                </a:solidFill>
                <a:latin typeface="Helvetica"/>
                <a:cs typeface="Helvetica"/>
              </a:rPr>
              <a:t>m</a:t>
            </a:r>
            <a:r>
              <a:rPr sz="2000" b="1" dirty="0">
                <a:solidFill>
                  <a:srgbClr val="FF2F92"/>
                </a:solidFill>
                <a:latin typeface="Helvetica"/>
                <a:cs typeface="Helvetica"/>
              </a:rPr>
              <a:t>po</a:t>
            </a:r>
          </a:p>
        </p:txBody>
      </p:sp>
      <p:sp>
        <p:nvSpPr>
          <p:cNvPr id="13" name="object 13"/>
          <p:cNvSpPr/>
          <p:nvPr/>
        </p:nvSpPr>
        <p:spPr>
          <a:xfrm>
            <a:off x="7416000" y="2412000"/>
            <a:ext cx="1735592" cy="245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/>
          <p:cNvGrpSpPr/>
          <p:nvPr/>
        </p:nvGrpSpPr>
        <p:grpSpPr>
          <a:xfrm>
            <a:off x="180000" y="900000"/>
            <a:ext cx="4117940" cy="2311514"/>
            <a:chOff x="152401" y="761114"/>
            <a:chExt cx="4117940" cy="2311514"/>
          </a:xfrm>
        </p:grpSpPr>
        <p:sp>
          <p:nvSpPr>
            <p:cNvPr id="11" name="object 11"/>
            <p:cNvSpPr/>
            <p:nvPr/>
          </p:nvSpPr>
          <p:spPr>
            <a:xfrm>
              <a:off x="152401" y="761114"/>
              <a:ext cx="4117940" cy="23115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196401" y="2489114"/>
              <a:ext cx="72000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b="1" dirty="0">
                  <a:solidFill>
                    <a:srgbClr val="FFFF00"/>
                  </a:solidFill>
                  <a:latin typeface="Helvetica"/>
                  <a:cs typeface="Helvetica"/>
                </a:rPr>
                <a:t>L</a:t>
              </a:r>
              <a:r>
                <a:rPr sz="2400" b="1" spc="5" dirty="0">
                  <a:solidFill>
                    <a:srgbClr val="FFFF00"/>
                  </a:solidFill>
                  <a:latin typeface="Helvetica"/>
                  <a:cs typeface="Helvetica"/>
                </a:rPr>
                <a:t>H</a:t>
              </a:r>
              <a:r>
                <a:rPr sz="2400" b="1" dirty="0">
                  <a:solidFill>
                    <a:srgbClr val="FFFF00"/>
                  </a:solidFill>
                  <a:latin typeface="Helvetica"/>
                  <a:cs typeface="Helvetica"/>
                </a:rPr>
                <a:t>C</a:t>
              </a:r>
            </a:p>
          </p:txBody>
        </p:sp>
      </p:grpSp>
      <p:sp>
        <p:nvSpPr>
          <p:cNvPr id="16" name="object 6"/>
          <p:cNvSpPr txBox="1">
            <a:spLocks/>
          </p:cNvSpPr>
          <p:nvPr/>
        </p:nvSpPr>
        <p:spPr>
          <a:xfrm>
            <a:off x="0" y="180000"/>
            <a:ext cx="9144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Il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microscopio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con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più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alta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risoluzione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696000" y="4860000"/>
            <a:ext cx="2451558" cy="2017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8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0" y="0"/>
            <a:ext cx="9144000" cy="687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/>
          <p:cNvSpPr txBox="1">
            <a:spLocks/>
          </p:cNvSpPr>
          <p:nvPr/>
        </p:nvSpPr>
        <p:spPr>
          <a:xfrm>
            <a:off x="17" y="-1"/>
            <a:ext cx="5796000" cy="576000"/>
          </a:xfrm>
          <a:prstGeom prst="rect">
            <a:avLst/>
          </a:prstGeom>
          <a:solidFill>
            <a:srgbClr val="011850"/>
          </a:solidFill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La </a:t>
            </a:r>
            <a:r>
              <a:rPr lang="en-US" sz="3000" b="1" dirty="0" err="1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macchina</a:t>
            </a:r>
            <a:r>
              <a:rPr lang="en-US" sz="3000" b="1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 del tempo</a:t>
            </a:r>
            <a:endParaRPr lang="en-US" sz="30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2433" y="767443"/>
            <a:ext cx="449184" cy="120504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93718" y="1546860"/>
            <a:ext cx="303316" cy="78486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63DB-5258-5B40-9702-07EF404E28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rtone anim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"/>
            <a:ext cx="1622464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1259352" y="1044000"/>
            <a:ext cx="7884795" cy="5143500"/>
            <a:chOff x="1259352" y="857250"/>
            <a:chExt cx="7884795" cy="5143500"/>
          </a:xfrm>
        </p:grpSpPr>
        <p:sp>
          <p:nvSpPr>
            <p:cNvPr id="2" name="object 2"/>
            <p:cNvSpPr/>
            <p:nvPr/>
          </p:nvSpPr>
          <p:spPr>
            <a:xfrm>
              <a:off x="1259352" y="857250"/>
              <a:ext cx="7884795" cy="5143500"/>
            </a:xfrm>
            <a:custGeom>
              <a:avLst/>
              <a:gdLst/>
              <a:ahLst/>
              <a:cxnLst/>
              <a:rect l="l" t="t" r="r" b="b"/>
              <a:pathLst>
                <a:path w="10513060" h="6858000">
                  <a:moveTo>
                    <a:pt x="0" y="6857998"/>
                  </a:moveTo>
                  <a:lnTo>
                    <a:pt x="10512861" y="6857998"/>
                  </a:lnTo>
                  <a:lnTo>
                    <a:pt x="10512861" y="0"/>
                  </a:lnTo>
                  <a:lnTo>
                    <a:pt x="0" y="0"/>
                  </a:lnTo>
                  <a:lnTo>
                    <a:pt x="0" y="6857998"/>
                  </a:lnTo>
                  <a:close/>
                </a:path>
              </a:pathLst>
            </a:custGeom>
            <a:solidFill>
              <a:srgbClr val="554B8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" name="object 3"/>
            <p:cNvSpPr/>
            <p:nvPr/>
          </p:nvSpPr>
          <p:spPr>
            <a:xfrm>
              <a:off x="1537482" y="1257073"/>
              <a:ext cx="7309221" cy="42343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1537482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0591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3364991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4279391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5191505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/>
            <p:cNvSpPr/>
            <p:nvPr/>
          </p:nvSpPr>
          <p:spPr>
            <a:xfrm>
              <a:off x="6105905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020305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932419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46705" y="1257072"/>
              <a:ext cx="0" cy="4234815"/>
            </a:xfrm>
            <a:custGeom>
              <a:avLst/>
              <a:gdLst/>
              <a:ahLst/>
              <a:cxnLst/>
              <a:rect l="l" t="t" r="r" b="b"/>
              <a:pathLst>
                <a:path h="5646420">
                  <a:moveTo>
                    <a:pt x="0" y="0"/>
                  </a:moveTo>
                  <a:lnTo>
                    <a:pt x="0" y="564585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37482" y="1257072"/>
              <a:ext cx="7309485" cy="4234815"/>
            </a:xfrm>
            <a:custGeom>
              <a:avLst/>
              <a:gdLst/>
              <a:ahLst/>
              <a:cxnLst/>
              <a:rect l="l" t="t" r="r" b="b"/>
              <a:pathLst>
                <a:path w="9745980" h="5646420">
                  <a:moveTo>
                    <a:pt x="0" y="0"/>
                  </a:moveTo>
                  <a:lnTo>
                    <a:pt x="9745629" y="0"/>
                  </a:lnTo>
                  <a:lnTo>
                    <a:pt x="9745629" y="5645859"/>
                  </a:lnTo>
                  <a:lnTo>
                    <a:pt x="0" y="564585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54B8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7482" y="5491466"/>
              <a:ext cx="7309485" cy="0"/>
            </a:xfrm>
            <a:custGeom>
              <a:avLst/>
              <a:gdLst/>
              <a:ahLst/>
              <a:cxnLst/>
              <a:rect l="l" t="t" r="r" b="b"/>
              <a:pathLst>
                <a:path w="9745980">
                  <a:moveTo>
                    <a:pt x="0" y="0"/>
                  </a:moveTo>
                  <a:lnTo>
                    <a:pt x="9745629" y="1"/>
                  </a:lnTo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739645" y="4530851"/>
              <a:ext cx="509778" cy="5097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22525" y="4178808"/>
              <a:ext cx="507492" cy="5074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2686" y="4530851"/>
              <a:ext cx="507491" cy="5097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1920" y="4530851"/>
              <a:ext cx="509777" cy="5097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120640" y="4530851"/>
              <a:ext cx="507491" cy="5097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148072" y="3826764"/>
              <a:ext cx="507491" cy="5074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248906" y="4530851"/>
              <a:ext cx="509777" cy="5097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340347" y="3120391"/>
              <a:ext cx="509777" cy="5074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3267" y="1707642"/>
              <a:ext cx="507491" cy="5097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131" y="2768345"/>
              <a:ext cx="507491" cy="5074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105405" y="4530851"/>
              <a:ext cx="507492" cy="50977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196846" y="3826764"/>
              <a:ext cx="507491" cy="50749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577840" y="4530851"/>
              <a:ext cx="507491" cy="5097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492240" y="4530851"/>
              <a:ext cx="507491" cy="5097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672834" y="3826764"/>
              <a:ext cx="509777" cy="507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819138" y="3120391"/>
              <a:ext cx="509777" cy="5074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837427" y="2414017"/>
              <a:ext cx="509777" cy="5074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47154" y="4530851"/>
              <a:ext cx="509777" cy="5097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956299" y="4178808"/>
              <a:ext cx="509777" cy="507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56883" y="3472433"/>
              <a:ext cx="509777" cy="5097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66027" y="2768345"/>
              <a:ext cx="509777" cy="507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331202" y="3826764"/>
              <a:ext cx="509777" cy="507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459218" y="2414017"/>
              <a:ext cx="507491" cy="5074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7550658" y="4530851"/>
              <a:ext cx="507491" cy="5097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7559802" y="4178808"/>
              <a:ext cx="507491" cy="5074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788402" y="3472433"/>
              <a:ext cx="507491" cy="5097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97547" y="3826764"/>
              <a:ext cx="507491" cy="5074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806690" y="3120391"/>
              <a:ext cx="507491" cy="5074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815834" y="2414017"/>
              <a:ext cx="507491" cy="5074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861554" y="4530851"/>
              <a:ext cx="507491" cy="50977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88986" y="4178808"/>
              <a:ext cx="507491" cy="5074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1937564" y="4700778"/>
              <a:ext cx="11382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236" dirty="0">
                  <a:solidFill>
                    <a:srgbClr val="404040"/>
                  </a:solidFill>
                  <a:latin typeface="Times New Roman"/>
                  <a:cs typeface="Times New Roman"/>
                </a:rPr>
                <a:t>X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2124366" y="4346448"/>
              <a:ext cx="105728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7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3390169" y="4700778"/>
              <a:ext cx="132398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9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4131544" y="4700778"/>
              <a:ext cx="111443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5319292" y="4700778"/>
              <a:ext cx="111443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5306865" y="3994404"/>
              <a:ext cx="190976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19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</a:t>
              </a:r>
              <a:r>
                <a:rPr sz="1350" b="1" spc="-19" baseline="300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+</a:t>
              </a:r>
              <a:endParaRPr sz="1350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7108586" y="4349141"/>
              <a:ext cx="1152000" cy="7677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>
                <a:tabLst>
                  <a:tab pos="615791" algn="l"/>
                  <a:tab pos="982504" algn="l"/>
                </a:tabLst>
              </a:pPr>
              <a:r>
                <a:rPr sz="1313" b="1" i="1" spc="12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L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°	</a:t>
              </a:r>
              <a:r>
                <a:rPr sz="1313" b="1" i="1" spc="-11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X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°	</a:t>
              </a:r>
              <a:r>
                <a:rPr sz="1313" b="1" i="1" spc="446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j</a:t>
              </a:r>
              <a:endParaRPr sz="1313" dirty="0">
                <a:latin typeface="Symbol" pitchFamily="2" charset="2"/>
                <a:cs typeface="Times New Roman"/>
              </a:endParaRPr>
            </a:p>
            <a:p>
              <a:pPr>
                <a:spcBef>
                  <a:spcPts val="13"/>
                </a:spcBef>
              </a:pPr>
              <a:endParaRPr sz="1013" dirty="0">
                <a:latin typeface="Times New Roman"/>
                <a:cs typeface="Times New Roman"/>
              </a:endParaRPr>
            </a:p>
            <a:p>
              <a:pPr marL="40958"/>
              <a:r>
                <a:rPr sz="1313" b="1" i="1" spc="-124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 </a:t>
              </a:r>
              <a:r>
                <a:rPr sz="1313" b="1" i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2025" b="1" spc="-73" baseline="1543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pbar</a:t>
              </a:r>
              <a:r>
                <a:rPr sz="2025" b="1" baseline="1543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lang="en-IT" sz="2025" b="1" spc="-95" baseline="1543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313" b="1" i="1" spc="1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L</a:t>
              </a:r>
              <a:endParaRPr sz="1313" dirty="0">
                <a:latin typeface="Times New Roman"/>
                <a:cs typeface="Times New Roman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6983278" y="3288030"/>
              <a:ext cx="1152000" cy="4154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>
                <a:tabLst>
                  <a:tab pos="446723" algn="l"/>
                  <a:tab pos="1025843" algn="l"/>
                </a:tabLst>
              </a:pPr>
              <a:r>
                <a:rPr sz="1313" b="1" i="1" spc="79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p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°	</a:t>
              </a:r>
              <a:r>
                <a:rPr sz="2025" b="1" spc="-73" baseline="1543" dirty="0" err="1">
                  <a:solidFill>
                    <a:srgbClr val="404040"/>
                  </a:solidFill>
                  <a:latin typeface="Times New Roman"/>
                  <a:cs typeface="Times New Roman"/>
                </a:rPr>
                <a:t>nbar</a:t>
              </a:r>
              <a:r>
                <a:rPr lang="en-IT" sz="2025" b="1" spc="-73" baseline="1543" dirty="0">
                  <a:solidFill>
                    <a:srgbClr val="404040"/>
                  </a:solidFill>
                  <a:latin typeface="Times New Roman"/>
                  <a:cs typeface="Times New Roman"/>
                </a:rPr>
                <a:t>	</a:t>
              </a:r>
              <a:r>
                <a:rPr sz="1313" b="1" i="1" spc="79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h</a:t>
              </a:r>
              <a:endParaRPr sz="1313" dirty="0">
                <a:latin typeface="Symbol" pitchFamily="2" charset="2"/>
                <a:cs typeface="Times New Roman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8058909" y="1877568"/>
              <a:ext cx="193834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146" dirty="0">
                  <a:solidFill>
                    <a:srgbClr val="404040"/>
                  </a:solidFill>
                  <a:latin typeface="Times New Roman"/>
                  <a:cs typeface="Times New Roman"/>
                </a:rPr>
                <a:t>Y*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8043648" y="2935986"/>
              <a:ext cx="217646" cy="2077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spc="-56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N*</a:t>
              </a:r>
              <a:endParaRPr sz="1350">
                <a:latin typeface="Times New Roman"/>
                <a:cs typeface="Times New Roman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2296118" y="4703472"/>
              <a:ext cx="127635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188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a</a:t>
              </a:r>
              <a:endParaRPr sz="1313" dirty="0">
                <a:latin typeface="Symbol" pitchFamily="2" charset="2"/>
                <a:cs typeface="Times New Roman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2406320" y="3997098"/>
              <a:ext cx="89535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-105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g</a:t>
              </a:r>
              <a:endParaRPr sz="1313" dirty="0">
                <a:latin typeface="Symbol" pitchFamily="2" charset="2"/>
                <a:cs typeface="Times New Roman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5772690" y="4703472"/>
              <a:ext cx="118110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µ</a:t>
              </a:r>
              <a:endParaRPr sz="1313">
                <a:latin typeface="Times New Roman"/>
                <a:cs typeface="Times New Roman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6547374" y="4703472"/>
              <a:ext cx="395764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79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p</a:t>
              </a:r>
              <a:r>
                <a:rPr sz="1313" b="1" spc="-8" baseline="3000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+</a:t>
              </a:r>
              <a:r>
                <a:rPr sz="1313" b="1" i="1" spc="79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p</a:t>
              </a:r>
              <a:r>
                <a:rPr sz="1313" b="1" i="1" spc="300" baseline="3000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-</a:t>
              </a:r>
              <a:endParaRPr sz="1313" baseline="30000" dirty="0">
                <a:latin typeface="Symbol" pitchFamily="2" charset="2"/>
                <a:cs typeface="Times New Roman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6700385" y="3997098"/>
              <a:ext cx="455295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94" dirty="0">
                  <a:solidFill>
                    <a:srgbClr val="404040"/>
                  </a:solidFill>
                  <a:latin typeface="Times New Roman"/>
                  <a:cs typeface="Times New Roman"/>
                </a:rPr>
                <a:t>K</a:t>
              </a:r>
              <a:r>
                <a:rPr sz="1313" b="1" spc="-8" baseline="300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+</a:t>
              </a:r>
              <a:r>
                <a:rPr sz="1313" b="1" i="1" spc="94" dirty="0">
                  <a:solidFill>
                    <a:srgbClr val="404040"/>
                  </a:solidFill>
                  <a:latin typeface="Times New Roman"/>
                  <a:cs typeface="Times New Roman"/>
                </a:rPr>
                <a:t>K</a:t>
              </a:r>
              <a:r>
                <a:rPr sz="1313" b="1" i="1" spc="300" baseline="300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-</a:t>
              </a:r>
              <a:endParaRPr sz="1313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6986692" y="2584350"/>
              <a:ext cx="211931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94" dirty="0">
                  <a:solidFill>
                    <a:srgbClr val="404040"/>
                  </a:solidFill>
                  <a:latin typeface="Times New Roman"/>
                  <a:cs typeface="Times New Roman"/>
                </a:rPr>
                <a:t>K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°</a:t>
              </a:r>
              <a:endParaRPr sz="1313">
                <a:latin typeface="Times New Roman"/>
                <a:cs typeface="Times New Roman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7106503" y="3642768"/>
              <a:ext cx="410528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64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S</a:t>
              </a:r>
              <a:r>
                <a:rPr sz="1313" b="1" spc="-8" baseline="3000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+</a:t>
              </a:r>
              <a:r>
                <a:rPr sz="1313" b="1" i="1" spc="64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S</a:t>
              </a:r>
              <a:r>
                <a:rPr sz="1313" b="1" i="1" spc="300" baseline="3000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-</a:t>
              </a:r>
              <a:endParaRPr sz="1313" baseline="30000" dirty="0">
                <a:latin typeface="Symbol" pitchFamily="2" charset="2"/>
                <a:cs typeface="Times New Roman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7208938" y="2938680"/>
              <a:ext cx="223838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-11" dirty="0">
                  <a:solidFill>
                    <a:srgbClr val="404040"/>
                  </a:solidFill>
                  <a:latin typeface="Times New Roman"/>
                  <a:cs typeface="Times New Roman"/>
                </a:rPr>
                <a:t>X</a:t>
              </a:r>
              <a:r>
                <a:rPr sz="1313" b="1" i="1" spc="300" baseline="300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-</a:t>
              </a:r>
              <a:endParaRPr sz="1313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7531642" y="3997098"/>
              <a:ext cx="108585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-3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n</a:t>
              </a:r>
              <a:endParaRPr sz="1313">
                <a:latin typeface="Symbol" pitchFamily="2" charset="2"/>
                <a:cs typeface="Times New Roman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7619168" y="2584350"/>
              <a:ext cx="565785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>
                <a:tabLst>
                  <a:tab pos="345757" algn="l"/>
                </a:tabLst>
              </a:pPr>
              <a:r>
                <a:rPr sz="1313" b="1" i="1" spc="64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S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°	</a:t>
              </a:r>
              <a:r>
                <a:rPr sz="1313" b="1" i="1" spc="53" dirty="0">
                  <a:solidFill>
                    <a:srgbClr val="404040"/>
                  </a:solidFill>
                  <a:latin typeface="Times New Roman"/>
                  <a:cs typeface="Times New Roman"/>
                </a:rPr>
                <a:t>K*</a:t>
              </a:r>
              <a:endParaRPr sz="1313" dirty="0">
                <a:latin typeface="Times New Roman"/>
                <a:cs typeface="Times New Roman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7986063" y="3642768"/>
              <a:ext cx="113348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229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</a:t>
              </a:r>
              <a:endParaRPr sz="1313">
                <a:latin typeface="Times New Roman"/>
                <a:cs typeface="Times New Roman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7983461" y="3997098"/>
              <a:ext cx="136684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41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w</a:t>
              </a:r>
              <a:endParaRPr sz="1313">
                <a:latin typeface="Symbol" pitchFamily="2" charset="2"/>
                <a:cs typeface="Times New Roman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7954929" y="4703472"/>
              <a:ext cx="321944" cy="2020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13" b="1" i="1" spc="-30" dirty="0">
                  <a:solidFill>
                    <a:srgbClr val="404040"/>
                  </a:solidFill>
                  <a:latin typeface="Symbol" pitchFamily="2" charset="2"/>
                  <a:cs typeface="Times New Roman"/>
                </a:rPr>
                <a:t>n</a:t>
              </a:r>
              <a:r>
                <a:rPr sz="1313" b="1" spc="8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(µ)</a:t>
              </a:r>
              <a:endParaRPr sz="1313" dirty="0">
                <a:latin typeface="Times New Roman"/>
                <a:cs typeface="Times New Roman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1306977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8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90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2220631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00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1" name="object 71"/>
            <p:cNvSpPr txBox="1"/>
            <p:nvPr/>
          </p:nvSpPr>
          <p:spPr>
            <a:xfrm>
              <a:off x="3134283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4047936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20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4961588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30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5875241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40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5" name="object 75"/>
            <p:cNvSpPr txBox="1"/>
            <p:nvPr/>
          </p:nvSpPr>
          <p:spPr>
            <a:xfrm>
              <a:off x="6788894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50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7702547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60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616199" y="5659742"/>
              <a:ext cx="46672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1</a:t>
              </a:r>
              <a:r>
                <a:rPr sz="1500" spc="-45" dirty="0">
                  <a:solidFill>
                    <a:srgbClr val="FFFFFF"/>
                  </a:solidFill>
                  <a:latin typeface="Avenir Next"/>
                  <a:cs typeface="Avenir Next"/>
                </a:rPr>
                <a:t>9</a:t>
              </a:r>
              <a:r>
                <a:rPr sz="1500" spc="30" dirty="0">
                  <a:solidFill>
                    <a:srgbClr val="FFFFFF"/>
                  </a:solidFill>
                  <a:latin typeface="Avenir Next"/>
                  <a:cs typeface="Avenir Next"/>
                </a:rPr>
                <a:t>70</a:t>
              </a:r>
              <a:endParaRPr sz="1500">
                <a:latin typeface="Avenir Next"/>
                <a:cs typeface="Avenir Next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1259352" y="857250"/>
              <a:ext cx="7884795" cy="5143500"/>
            </a:xfrm>
            <a:custGeom>
              <a:avLst/>
              <a:gdLst/>
              <a:ahLst/>
              <a:cxnLst/>
              <a:rect l="l" t="t" r="r" b="b"/>
              <a:pathLst>
                <a:path w="10513060" h="6858000">
                  <a:moveTo>
                    <a:pt x="0" y="0"/>
                  </a:moveTo>
                  <a:lnTo>
                    <a:pt x="10512862" y="0"/>
                  </a:lnTo>
                  <a:lnTo>
                    <a:pt x="10512862" y="6857999"/>
                  </a:ln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object 79"/>
            <p:cNvSpPr/>
            <p:nvPr/>
          </p:nvSpPr>
          <p:spPr>
            <a:xfrm>
              <a:off x="3026005" y="2523818"/>
              <a:ext cx="1506379" cy="1447323"/>
            </a:xfrm>
            <a:custGeom>
              <a:avLst/>
              <a:gdLst/>
              <a:ahLst/>
              <a:cxnLst/>
              <a:rect l="l" t="t" r="r" b="b"/>
              <a:pathLst>
                <a:path w="2008504" h="1929764">
                  <a:moveTo>
                    <a:pt x="836629" y="1011303"/>
                  </a:moveTo>
                  <a:lnTo>
                    <a:pt x="334651" y="1011303"/>
                  </a:lnTo>
                  <a:lnTo>
                    <a:pt x="564404" y="1929417"/>
                  </a:lnTo>
                  <a:lnTo>
                    <a:pt x="836629" y="1011303"/>
                  </a:lnTo>
                  <a:close/>
                </a:path>
                <a:path w="2008504" h="1929764">
                  <a:moveTo>
                    <a:pt x="2007909" y="0"/>
                  </a:moveTo>
                  <a:lnTo>
                    <a:pt x="0" y="0"/>
                  </a:lnTo>
                  <a:lnTo>
                    <a:pt x="0" y="1011303"/>
                  </a:lnTo>
                  <a:lnTo>
                    <a:pt x="2007909" y="1011303"/>
                  </a:lnTo>
                  <a:lnTo>
                    <a:pt x="2007909" y="0"/>
                  </a:lnTo>
                  <a:close/>
                </a:path>
              </a:pathLst>
            </a:custGeom>
            <a:solidFill>
              <a:srgbClr val="99D1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3105672" y="2582787"/>
              <a:ext cx="1346835" cy="6924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6680" marR="3810" indent="-97631" algn="ctr"/>
              <a:r>
                <a:rPr sz="1500" dirty="0">
                  <a:latin typeface="Avenir Next"/>
                  <a:cs typeface="Avenir Next"/>
                </a:rPr>
                <a:t>E</a:t>
              </a:r>
              <a:r>
                <a:rPr sz="1500" spc="-4" dirty="0">
                  <a:latin typeface="Avenir Next"/>
                  <a:cs typeface="Avenir Next"/>
                </a:rPr>
                <a:t>s</a:t>
              </a:r>
              <a:r>
                <a:rPr sz="1500" spc="4" dirty="0">
                  <a:latin typeface="Avenir Next"/>
                  <a:cs typeface="Avenir Next"/>
                </a:rPr>
                <a:t>per</a:t>
              </a:r>
              <a:r>
                <a:rPr sz="1500" dirty="0">
                  <a:latin typeface="Avenir Next"/>
                  <a:cs typeface="Avenir Next"/>
                </a:rPr>
                <a:t>i</a:t>
              </a:r>
              <a:r>
                <a:rPr sz="1500" spc="-4" dirty="0">
                  <a:latin typeface="Avenir Next"/>
                  <a:cs typeface="Avenir Next"/>
                </a:rPr>
                <a:t>m</a:t>
              </a:r>
              <a:r>
                <a:rPr sz="1500" spc="4" dirty="0">
                  <a:latin typeface="Avenir Next"/>
                  <a:cs typeface="Avenir Next"/>
                </a:rPr>
                <a:t>e</a:t>
              </a:r>
              <a:r>
                <a:rPr sz="1500" dirty="0">
                  <a:latin typeface="Avenir Next"/>
                  <a:cs typeface="Avenir Next"/>
                </a:rPr>
                <a:t>nto di </a:t>
              </a:r>
              <a:r>
                <a:rPr sz="1500" spc="-19" dirty="0">
                  <a:latin typeface="Avenir Next"/>
                  <a:cs typeface="Avenir Next"/>
                </a:rPr>
                <a:t>R</a:t>
              </a:r>
              <a:r>
                <a:rPr sz="1500" dirty="0">
                  <a:latin typeface="Avenir Next"/>
                  <a:cs typeface="Avenir Next"/>
                </a:rPr>
                <a:t>ut</a:t>
              </a:r>
              <a:r>
                <a:rPr sz="1500" spc="-4" dirty="0">
                  <a:latin typeface="Avenir Next"/>
                  <a:cs typeface="Avenir Next"/>
                </a:rPr>
                <a:t>h</a:t>
              </a:r>
              <a:r>
                <a:rPr sz="1500" spc="4" dirty="0">
                  <a:latin typeface="Avenir Next"/>
                  <a:cs typeface="Avenir Next"/>
                </a:rPr>
                <a:t>er</a:t>
              </a:r>
              <a:r>
                <a:rPr sz="1500" spc="-4" dirty="0">
                  <a:latin typeface="Avenir Next"/>
                  <a:cs typeface="Avenir Next"/>
                </a:rPr>
                <a:t>f</a:t>
              </a:r>
              <a:r>
                <a:rPr sz="1500" dirty="0">
                  <a:latin typeface="Avenir Next"/>
                  <a:cs typeface="Avenir Next"/>
                </a:rPr>
                <a:t>o</a:t>
              </a:r>
              <a:r>
                <a:rPr sz="1500" spc="-26" dirty="0">
                  <a:latin typeface="Avenir Next"/>
                  <a:cs typeface="Avenir Next"/>
                </a:rPr>
                <a:t>r</a:t>
              </a:r>
              <a:r>
                <a:rPr sz="1500" dirty="0">
                  <a:latin typeface="Avenir Next"/>
                  <a:cs typeface="Avenir Next"/>
                </a:rPr>
                <a:t>d:</a:t>
              </a:r>
              <a:endParaRPr lang="en-US" sz="1500" dirty="0">
                <a:latin typeface="Avenir Next"/>
                <a:cs typeface="Avenir Next"/>
              </a:endParaRPr>
            </a:p>
            <a:p>
              <a:pPr marL="106680" marR="3810" indent="-97631" algn="ctr"/>
              <a:r>
                <a:rPr sz="1500" dirty="0">
                  <a:latin typeface="Avenir Next"/>
                  <a:cs typeface="Avenir Next"/>
                </a:rPr>
                <a:t>il</a:t>
              </a:r>
              <a:r>
                <a:rPr lang="en-US" sz="1500" dirty="0">
                  <a:latin typeface="Avenir Next"/>
                  <a:cs typeface="Avenir Next"/>
                </a:rPr>
                <a:t> </a:t>
              </a:r>
              <a:r>
                <a:rPr lang="en-GB" sz="1500" dirty="0" err="1">
                  <a:latin typeface="Avenir Next"/>
                  <a:cs typeface="Avenir Next"/>
                </a:rPr>
                <a:t>nuc</a:t>
              </a:r>
              <a:r>
                <a:rPr lang="en-GB" sz="1500" spc="-4" dirty="0" err="1">
                  <a:latin typeface="Avenir Next"/>
                  <a:cs typeface="Avenir Next"/>
                </a:rPr>
                <a:t>l</a:t>
              </a:r>
              <a:r>
                <a:rPr lang="en-GB" sz="1500" spc="4" dirty="0" err="1">
                  <a:latin typeface="Avenir Next"/>
                  <a:cs typeface="Avenir Next"/>
                </a:rPr>
                <a:t>e</a:t>
              </a:r>
              <a:r>
                <a:rPr lang="en-GB" sz="1500" dirty="0" err="1">
                  <a:latin typeface="Avenir Next"/>
                  <a:cs typeface="Avenir Next"/>
                </a:rPr>
                <a:t>o</a:t>
              </a:r>
              <a:endParaRPr lang="en-GB" sz="1500" dirty="0">
                <a:latin typeface="Avenir Next"/>
                <a:cs typeface="Avenir Next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36052" y="1329762"/>
              <a:ext cx="1506379" cy="1761173"/>
            </a:xfrm>
            <a:custGeom>
              <a:avLst/>
              <a:gdLst/>
              <a:ahLst/>
              <a:cxnLst/>
              <a:rect l="l" t="t" r="r" b="b"/>
              <a:pathLst>
                <a:path w="2008504" h="2348230">
                  <a:moveTo>
                    <a:pt x="1673259" y="978818"/>
                  </a:moveTo>
                  <a:lnTo>
                    <a:pt x="1171281" y="978818"/>
                  </a:lnTo>
                  <a:lnTo>
                    <a:pt x="1469369" y="2348204"/>
                  </a:lnTo>
                  <a:lnTo>
                    <a:pt x="1673259" y="978818"/>
                  </a:lnTo>
                  <a:close/>
                </a:path>
                <a:path w="2008504" h="2348230">
                  <a:moveTo>
                    <a:pt x="2007910" y="0"/>
                  </a:moveTo>
                  <a:lnTo>
                    <a:pt x="0" y="0"/>
                  </a:lnTo>
                  <a:lnTo>
                    <a:pt x="0" y="978818"/>
                  </a:lnTo>
                  <a:lnTo>
                    <a:pt x="2007910" y="978818"/>
                  </a:lnTo>
                  <a:lnTo>
                    <a:pt x="2007910" y="0"/>
                  </a:lnTo>
                  <a:close/>
                </a:path>
              </a:pathLst>
            </a:custGeom>
            <a:solidFill>
              <a:srgbClr val="99D1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83"/>
            <p:cNvSpPr txBox="1"/>
            <p:nvPr/>
          </p:nvSpPr>
          <p:spPr>
            <a:xfrm>
              <a:off x="5854784" y="1490079"/>
              <a:ext cx="1068705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3813" marR="3810" indent="-14764" algn="ctr"/>
              <a:r>
                <a:rPr sz="1500" spc="-71" dirty="0">
                  <a:latin typeface="Avenir Next"/>
                  <a:cs typeface="Avenir Next"/>
                </a:rPr>
                <a:t>P</a:t>
              </a:r>
              <a:r>
                <a:rPr sz="1500" spc="4" dirty="0">
                  <a:latin typeface="Avenir Next"/>
                  <a:cs typeface="Avenir Next"/>
                </a:rPr>
                <a:t>r</a:t>
              </a:r>
              <a:r>
                <a:rPr sz="1500" dirty="0">
                  <a:latin typeface="Avenir Next"/>
                  <a:cs typeface="Avenir Next"/>
                </a:rPr>
                <a:t>i</a:t>
              </a:r>
              <a:r>
                <a:rPr sz="1500" spc="-4" dirty="0">
                  <a:latin typeface="Avenir Next"/>
                  <a:cs typeface="Avenir Next"/>
                </a:rPr>
                <a:t>m</a:t>
              </a:r>
              <a:r>
                <a:rPr sz="1500" dirty="0">
                  <a:latin typeface="Avenir Next"/>
                  <a:cs typeface="Avenir Next"/>
                </a:rPr>
                <a:t>i </a:t>
              </a:r>
              <a:r>
                <a:rPr sz="1500" spc="-4" dirty="0">
                  <a:latin typeface="Avenir Next"/>
                  <a:cs typeface="Avenir Next"/>
                </a:rPr>
                <a:t>g</a:t>
              </a:r>
              <a:r>
                <a:rPr sz="1500" spc="-15" dirty="0">
                  <a:latin typeface="Avenir Next"/>
                  <a:cs typeface="Avenir Next"/>
                </a:rPr>
                <a:t>r</a:t>
              </a:r>
              <a:r>
                <a:rPr sz="1500" spc="-8" dirty="0">
                  <a:latin typeface="Avenir Next"/>
                  <a:cs typeface="Avenir Next"/>
                </a:rPr>
                <a:t>a</a:t>
              </a:r>
              <a:r>
                <a:rPr sz="1500" dirty="0">
                  <a:latin typeface="Avenir Next"/>
                  <a:cs typeface="Avenir Next"/>
                </a:rPr>
                <a:t>ndi </a:t>
              </a:r>
              <a:r>
                <a:rPr sz="1500" spc="-8" dirty="0">
                  <a:latin typeface="Avenir Next"/>
                  <a:cs typeface="Avenir Next"/>
                </a:rPr>
                <a:t>a</a:t>
              </a:r>
              <a:r>
                <a:rPr sz="1500" dirty="0">
                  <a:latin typeface="Avenir Next"/>
                  <a:cs typeface="Avenir Next"/>
                </a:rPr>
                <a:t>cc</a:t>
              </a:r>
              <a:r>
                <a:rPr sz="1500" spc="4" dirty="0">
                  <a:latin typeface="Avenir Next"/>
                  <a:cs typeface="Avenir Next"/>
                </a:rPr>
                <a:t>e</a:t>
              </a:r>
              <a:r>
                <a:rPr sz="1500" spc="-4" dirty="0">
                  <a:latin typeface="Avenir Next"/>
                  <a:cs typeface="Avenir Next"/>
                </a:rPr>
                <a:t>l</a:t>
              </a:r>
              <a:r>
                <a:rPr sz="1500" spc="4" dirty="0">
                  <a:latin typeface="Avenir Next"/>
                  <a:cs typeface="Avenir Next"/>
                </a:rPr>
                <a:t>e</a:t>
              </a:r>
              <a:r>
                <a:rPr sz="1500" spc="-15" dirty="0">
                  <a:latin typeface="Avenir Next"/>
                  <a:cs typeface="Avenir Next"/>
                </a:rPr>
                <a:t>r</a:t>
              </a:r>
              <a:r>
                <a:rPr sz="1500" spc="-8" dirty="0">
                  <a:latin typeface="Avenir Next"/>
                  <a:cs typeface="Avenir Next"/>
                </a:rPr>
                <a:t>a</a:t>
              </a:r>
              <a:r>
                <a:rPr sz="1500" dirty="0">
                  <a:latin typeface="Avenir Next"/>
                  <a:cs typeface="Avenir Next"/>
                </a:rPr>
                <a:t>to</a:t>
              </a:r>
              <a:r>
                <a:rPr sz="1500" spc="4" dirty="0">
                  <a:latin typeface="Avenir Next"/>
                  <a:cs typeface="Avenir Next"/>
                </a:rPr>
                <a:t>r</a:t>
              </a:r>
              <a:r>
                <a:rPr sz="1500" dirty="0">
                  <a:latin typeface="Avenir Next"/>
                  <a:cs typeface="Avenir Next"/>
                </a:rPr>
                <a:t>i</a:t>
              </a:r>
            </a:p>
          </p:txBody>
        </p:sp>
        <p:sp>
          <p:nvSpPr>
            <p:cNvPr id="84" name="object 84"/>
            <p:cNvSpPr/>
            <p:nvPr/>
          </p:nvSpPr>
          <p:spPr>
            <a:xfrm>
              <a:off x="1578167" y="2893439"/>
              <a:ext cx="1289209" cy="1321594"/>
            </a:xfrm>
            <a:custGeom>
              <a:avLst/>
              <a:gdLst/>
              <a:ahLst/>
              <a:cxnLst/>
              <a:rect l="l" t="t" r="r" b="b"/>
              <a:pathLst>
                <a:path w="1718945" h="1762125">
                  <a:moveTo>
                    <a:pt x="716095" y="656242"/>
                  </a:moveTo>
                  <a:lnTo>
                    <a:pt x="286438" y="656242"/>
                  </a:lnTo>
                  <a:lnTo>
                    <a:pt x="422577" y="1761971"/>
                  </a:lnTo>
                  <a:lnTo>
                    <a:pt x="716095" y="656242"/>
                  </a:lnTo>
                  <a:close/>
                </a:path>
                <a:path w="1718945" h="1762125">
                  <a:moveTo>
                    <a:pt x="1718630" y="0"/>
                  </a:moveTo>
                  <a:lnTo>
                    <a:pt x="0" y="0"/>
                  </a:lnTo>
                  <a:lnTo>
                    <a:pt x="0" y="656242"/>
                  </a:lnTo>
                  <a:lnTo>
                    <a:pt x="1718630" y="656242"/>
                  </a:lnTo>
                  <a:lnTo>
                    <a:pt x="1718630" y="0"/>
                  </a:lnTo>
                  <a:close/>
                </a:path>
              </a:pathLst>
            </a:custGeom>
            <a:solidFill>
              <a:srgbClr val="99D1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1842796" y="2932545"/>
              <a:ext cx="760095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19539"/>
              <a:r>
                <a:rPr sz="1500" spc="-19" dirty="0">
                  <a:latin typeface="Avenir Next"/>
                  <a:cs typeface="Avenir Next"/>
                </a:rPr>
                <a:t>R</a:t>
              </a:r>
              <a:r>
                <a:rPr sz="1500" spc="-8" dirty="0">
                  <a:latin typeface="Avenir Next"/>
                  <a:cs typeface="Avenir Next"/>
                </a:rPr>
                <a:t>a</a:t>
              </a:r>
              <a:r>
                <a:rPr sz="1500" spc="-4" dirty="0">
                  <a:latin typeface="Avenir Next"/>
                  <a:cs typeface="Avenir Next"/>
                </a:rPr>
                <a:t>gg</a:t>
              </a:r>
              <a:r>
                <a:rPr sz="1500" dirty="0">
                  <a:latin typeface="Avenir Next"/>
                  <a:cs typeface="Avenir Next"/>
                </a:rPr>
                <a:t>i </a:t>
              </a:r>
              <a:r>
                <a:rPr sz="1500" spc="-19" dirty="0">
                  <a:latin typeface="Avenir Next"/>
                  <a:cs typeface="Avenir Next"/>
                </a:rPr>
                <a:t>R</a:t>
              </a:r>
              <a:r>
                <a:rPr sz="1500" dirty="0">
                  <a:latin typeface="Avenir Next"/>
                  <a:cs typeface="Avenir Next"/>
                </a:rPr>
                <a:t>ön</a:t>
              </a:r>
              <a:r>
                <a:rPr sz="1500" spc="-4" dirty="0">
                  <a:latin typeface="Avenir Next"/>
                  <a:cs typeface="Avenir Next"/>
                </a:rPr>
                <a:t>g</a:t>
              </a:r>
              <a:r>
                <a:rPr sz="1500" dirty="0">
                  <a:latin typeface="Avenir Next"/>
                  <a:cs typeface="Avenir Next"/>
                </a:rPr>
                <a:t>t</a:t>
              </a:r>
              <a:r>
                <a:rPr sz="1500" spc="4" dirty="0">
                  <a:latin typeface="Avenir Next"/>
                  <a:cs typeface="Avenir Next"/>
                </a:rPr>
                <a:t>e</a:t>
              </a:r>
              <a:r>
                <a:rPr sz="1500" dirty="0">
                  <a:latin typeface="Avenir Next"/>
                  <a:cs typeface="Avenir Next"/>
                </a:rPr>
                <a:t>n</a:t>
              </a:r>
            </a:p>
          </p:txBody>
        </p:sp>
        <p:sp>
          <p:nvSpPr>
            <p:cNvPr id="86" name="object 86"/>
            <p:cNvSpPr/>
            <p:nvPr/>
          </p:nvSpPr>
          <p:spPr>
            <a:xfrm>
              <a:off x="1665029" y="3888198"/>
              <a:ext cx="499110" cy="701039"/>
            </a:xfrm>
            <a:custGeom>
              <a:avLst/>
              <a:gdLst/>
              <a:ahLst/>
              <a:cxnLst/>
              <a:rect l="l" t="t" r="r" b="b"/>
              <a:pathLst>
                <a:path w="665480" h="934720">
                  <a:moveTo>
                    <a:pt x="53346" y="805828"/>
                  </a:moveTo>
                  <a:lnTo>
                    <a:pt x="22626" y="813849"/>
                  </a:lnTo>
                  <a:lnTo>
                    <a:pt x="23915" y="818786"/>
                  </a:lnTo>
                  <a:lnTo>
                    <a:pt x="33224" y="848305"/>
                  </a:lnTo>
                  <a:lnTo>
                    <a:pt x="44095" y="877561"/>
                  </a:lnTo>
                  <a:lnTo>
                    <a:pt x="56546" y="906499"/>
                  </a:lnTo>
                  <a:lnTo>
                    <a:pt x="70413" y="934707"/>
                  </a:lnTo>
                  <a:lnTo>
                    <a:pt x="98906" y="920699"/>
                  </a:lnTo>
                  <a:lnTo>
                    <a:pt x="85575" y="893582"/>
                  </a:lnTo>
                  <a:lnTo>
                    <a:pt x="85217" y="892853"/>
                  </a:lnTo>
                  <a:lnTo>
                    <a:pt x="73740" y="866124"/>
                  </a:lnTo>
                  <a:lnTo>
                    <a:pt x="73419" y="865380"/>
                  </a:lnTo>
                  <a:lnTo>
                    <a:pt x="63404" y="838375"/>
                  </a:lnTo>
                  <a:lnTo>
                    <a:pt x="54556" y="810381"/>
                  </a:lnTo>
                  <a:lnTo>
                    <a:pt x="53346" y="805828"/>
                  </a:lnTo>
                  <a:close/>
                </a:path>
                <a:path w="665480" h="934720">
                  <a:moveTo>
                    <a:pt x="85400" y="893226"/>
                  </a:moveTo>
                  <a:lnTo>
                    <a:pt x="85553" y="893582"/>
                  </a:lnTo>
                  <a:lnTo>
                    <a:pt x="85400" y="893226"/>
                  </a:lnTo>
                  <a:close/>
                </a:path>
                <a:path w="665480" h="934720">
                  <a:moveTo>
                    <a:pt x="85239" y="892853"/>
                  </a:moveTo>
                  <a:lnTo>
                    <a:pt x="85400" y="893226"/>
                  </a:lnTo>
                  <a:lnTo>
                    <a:pt x="85239" y="892853"/>
                  </a:lnTo>
                  <a:close/>
                </a:path>
                <a:path w="665480" h="934720">
                  <a:moveTo>
                    <a:pt x="73580" y="865753"/>
                  </a:moveTo>
                  <a:lnTo>
                    <a:pt x="73718" y="866124"/>
                  </a:lnTo>
                  <a:lnTo>
                    <a:pt x="73580" y="865753"/>
                  </a:lnTo>
                  <a:close/>
                </a:path>
                <a:path w="665480" h="934720">
                  <a:moveTo>
                    <a:pt x="73441" y="865380"/>
                  </a:moveTo>
                  <a:lnTo>
                    <a:pt x="73580" y="865753"/>
                  </a:lnTo>
                  <a:lnTo>
                    <a:pt x="73441" y="865380"/>
                  </a:lnTo>
                  <a:close/>
                </a:path>
                <a:path w="665480" h="934720">
                  <a:moveTo>
                    <a:pt x="63269" y="838011"/>
                  </a:moveTo>
                  <a:lnTo>
                    <a:pt x="63384" y="838375"/>
                  </a:lnTo>
                  <a:lnTo>
                    <a:pt x="63269" y="838011"/>
                  </a:lnTo>
                  <a:close/>
                </a:path>
                <a:path w="665480" h="934720">
                  <a:moveTo>
                    <a:pt x="63146" y="837619"/>
                  </a:moveTo>
                  <a:lnTo>
                    <a:pt x="63269" y="838011"/>
                  </a:lnTo>
                  <a:lnTo>
                    <a:pt x="63146" y="837619"/>
                  </a:lnTo>
                  <a:close/>
                </a:path>
                <a:path w="665480" h="934720">
                  <a:moveTo>
                    <a:pt x="54432" y="809987"/>
                  </a:moveTo>
                  <a:lnTo>
                    <a:pt x="54535" y="810381"/>
                  </a:lnTo>
                  <a:lnTo>
                    <a:pt x="54432" y="809987"/>
                  </a:lnTo>
                  <a:close/>
                </a:path>
                <a:path w="665480" h="934720">
                  <a:moveTo>
                    <a:pt x="54335" y="809617"/>
                  </a:moveTo>
                  <a:lnTo>
                    <a:pt x="54432" y="809987"/>
                  </a:lnTo>
                  <a:lnTo>
                    <a:pt x="54335" y="809617"/>
                  </a:lnTo>
                  <a:close/>
                </a:path>
                <a:path w="665480" h="934720">
                  <a:moveTo>
                    <a:pt x="3031" y="588317"/>
                  </a:moveTo>
                  <a:lnTo>
                    <a:pt x="1183" y="609290"/>
                  </a:lnTo>
                  <a:lnTo>
                    <a:pt x="0" y="639154"/>
                  </a:lnTo>
                  <a:lnTo>
                    <a:pt x="265" y="669126"/>
                  </a:lnTo>
                  <a:lnTo>
                    <a:pt x="1996" y="699156"/>
                  </a:lnTo>
                  <a:lnTo>
                    <a:pt x="4028" y="718141"/>
                  </a:lnTo>
                  <a:lnTo>
                    <a:pt x="35598" y="714763"/>
                  </a:lnTo>
                  <a:lnTo>
                    <a:pt x="33691" y="696940"/>
                  </a:lnTo>
                  <a:lnTo>
                    <a:pt x="32068" y="669126"/>
                  </a:lnTo>
                  <a:lnTo>
                    <a:pt x="32010" y="668458"/>
                  </a:lnTo>
                  <a:lnTo>
                    <a:pt x="31758" y="640026"/>
                  </a:lnTo>
                  <a:lnTo>
                    <a:pt x="32862" y="611695"/>
                  </a:lnTo>
                  <a:lnTo>
                    <a:pt x="34659" y="591104"/>
                  </a:lnTo>
                  <a:lnTo>
                    <a:pt x="3031" y="588317"/>
                  </a:lnTo>
                  <a:close/>
                </a:path>
                <a:path w="665480" h="934720">
                  <a:moveTo>
                    <a:pt x="33648" y="696544"/>
                  </a:moveTo>
                  <a:lnTo>
                    <a:pt x="33671" y="696940"/>
                  </a:lnTo>
                  <a:lnTo>
                    <a:pt x="33648" y="696544"/>
                  </a:lnTo>
                  <a:close/>
                </a:path>
                <a:path w="665480" h="934720">
                  <a:moveTo>
                    <a:pt x="33626" y="696164"/>
                  </a:moveTo>
                  <a:lnTo>
                    <a:pt x="33648" y="696544"/>
                  </a:lnTo>
                  <a:lnTo>
                    <a:pt x="33626" y="696164"/>
                  </a:lnTo>
                  <a:close/>
                </a:path>
                <a:path w="665480" h="934720">
                  <a:moveTo>
                    <a:pt x="32006" y="668064"/>
                  </a:moveTo>
                  <a:lnTo>
                    <a:pt x="32010" y="668458"/>
                  </a:lnTo>
                  <a:lnTo>
                    <a:pt x="32006" y="668064"/>
                  </a:lnTo>
                  <a:close/>
                </a:path>
                <a:path w="665480" h="934720">
                  <a:moveTo>
                    <a:pt x="32003" y="667684"/>
                  </a:moveTo>
                  <a:lnTo>
                    <a:pt x="32006" y="668064"/>
                  </a:lnTo>
                  <a:lnTo>
                    <a:pt x="32003" y="667684"/>
                  </a:lnTo>
                  <a:close/>
                </a:path>
                <a:path w="665480" h="934720">
                  <a:moveTo>
                    <a:pt x="31754" y="639650"/>
                  </a:moveTo>
                  <a:lnTo>
                    <a:pt x="31739" y="640026"/>
                  </a:lnTo>
                  <a:lnTo>
                    <a:pt x="31754" y="639650"/>
                  </a:lnTo>
                  <a:close/>
                </a:path>
                <a:path w="665480" h="934720">
                  <a:moveTo>
                    <a:pt x="31770" y="639257"/>
                  </a:moveTo>
                  <a:lnTo>
                    <a:pt x="31754" y="639650"/>
                  </a:lnTo>
                  <a:lnTo>
                    <a:pt x="31770" y="639257"/>
                  </a:lnTo>
                  <a:close/>
                </a:path>
                <a:path w="665480" h="934720">
                  <a:moveTo>
                    <a:pt x="32877" y="611325"/>
                  </a:moveTo>
                  <a:lnTo>
                    <a:pt x="32844" y="611695"/>
                  </a:lnTo>
                  <a:lnTo>
                    <a:pt x="32877" y="611325"/>
                  </a:lnTo>
                  <a:close/>
                </a:path>
                <a:path w="665480" h="934720">
                  <a:moveTo>
                    <a:pt x="32912" y="610930"/>
                  </a:moveTo>
                  <a:lnTo>
                    <a:pt x="32877" y="611325"/>
                  </a:lnTo>
                  <a:lnTo>
                    <a:pt x="32912" y="610930"/>
                  </a:lnTo>
                  <a:close/>
                </a:path>
                <a:path w="665480" h="934720">
                  <a:moveTo>
                    <a:pt x="50911" y="499663"/>
                  </a:moveTo>
                  <a:lnTo>
                    <a:pt x="50708" y="500369"/>
                  </a:lnTo>
                  <a:lnTo>
                    <a:pt x="50911" y="499663"/>
                  </a:lnTo>
                  <a:close/>
                </a:path>
                <a:path w="665480" h="934720">
                  <a:moveTo>
                    <a:pt x="50892" y="499663"/>
                  </a:moveTo>
                  <a:close/>
                </a:path>
                <a:path w="665480" h="934720">
                  <a:moveTo>
                    <a:pt x="50919" y="499634"/>
                  </a:moveTo>
                  <a:close/>
                </a:path>
                <a:path w="665480" h="934720">
                  <a:moveTo>
                    <a:pt x="66122" y="370255"/>
                  </a:moveTo>
                  <a:lnTo>
                    <a:pt x="48675" y="407704"/>
                  </a:lnTo>
                  <a:lnTo>
                    <a:pt x="28270" y="463448"/>
                  </a:lnTo>
                  <a:lnTo>
                    <a:pt x="19991" y="492379"/>
                  </a:lnTo>
                  <a:lnTo>
                    <a:pt x="50892" y="499663"/>
                  </a:lnTo>
                  <a:lnTo>
                    <a:pt x="58477" y="473288"/>
                  </a:lnTo>
                  <a:lnTo>
                    <a:pt x="58684" y="472567"/>
                  </a:lnTo>
                  <a:lnTo>
                    <a:pt x="67509" y="446608"/>
                  </a:lnTo>
                  <a:lnTo>
                    <a:pt x="67750" y="445897"/>
                  </a:lnTo>
                  <a:lnTo>
                    <a:pt x="77807" y="420378"/>
                  </a:lnTo>
                  <a:lnTo>
                    <a:pt x="78082" y="419680"/>
                  </a:lnTo>
                  <a:lnTo>
                    <a:pt x="89356" y="394649"/>
                  </a:lnTo>
                  <a:lnTo>
                    <a:pt x="89664" y="393964"/>
                  </a:lnTo>
                  <a:lnTo>
                    <a:pt x="94423" y="384647"/>
                  </a:lnTo>
                  <a:lnTo>
                    <a:pt x="66122" y="370255"/>
                  </a:lnTo>
                  <a:close/>
                </a:path>
                <a:path w="665480" h="934720">
                  <a:moveTo>
                    <a:pt x="58581" y="472923"/>
                  </a:moveTo>
                  <a:lnTo>
                    <a:pt x="58458" y="473288"/>
                  </a:lnTo>
                  <a:lnTo>
                    <a:pt x="58581" y="472923"/>
                  </a:lnTo>
                  <a:close/>
                </a:path>
                <a:path w="665480" h="934720">
                  <a:moveTo>
                    <a:pt x="58702" y="472567"/>
                  </a:moveTo>
                  <a:lnTo>
                    <a:pt x="58581" y="472923"/>
                  </a:lnTo>
                  <a:lnTo>
                    <a:pt x="58702" y="472567"/>
                  </a:lnTo>
                  <a:close/>
                </a:path>
                <a:path w="665480" h="934720">
                  <a:moveTo>
                    <a:pt x="67629" y="446255"/>
                  </a:moveTo>
                  <a:lnTo>
                    <a:pt x="67490" y="446608"/>
                  </a:lnTo>
                  <a:lnTo>
                    <a:pt x="67629" y="446255"/>
                  </a:lnTo>
                  <a:close/>
                </a:path>
                <a:path w="665480" h="934720">
                  <a:moveTo>
                    <a:pt x="67770" y="445897"/>
                  </a:moveTo>
                  <a:lnTo>
                    <a:pt x="67629" y="446255"/>
                  </a:lnTo>
                  <a:lnTo>
                    <a:pt x="67770" y="445897"/>
                  </a:lnTo>
                  <a:close/>
                </a:path>
                <a:path w="665480" h="934720">
                  <a:moveTo>
                    <a:pt x="77937" y="420047"/>
                  </a:moveTo>
                  <a:lnTo>
                    <a:pt x="77788" y="420378"/>
                  </a:lnTo>
                  <a:lnTo>
                    <a:pt x="77937" y="420047"/>
                  </a:lnTo>
                  <a:close/>
                </a:path>
                <a:path w="665480" h="934720">
                  <a:moveTo>
                    <a:pt x="78102" y="419680"/>
                  </a:moveTo>
                  <a:lnTo>
                    <a:pt x="77937" y="420047"/>
                  </a:lnTo>
                  <a:lnTo>
                    <a:pt x="78102" y="419680"/>
                  </a:lnTo>
                  <a:close/>
                </a:path>
                <a:path w="665480" h="934720">
                  <a:moveTo>
                    <a:pt x="89503" y="394321"/>
                  </a:moveTo>
                  <a:lnTo>
                    <a:pt x="89336" y="394649"/>
                  </a:lnTo>
                  <a:lnTo>
                    <a:pt x="89503" y="394321"/>
                  </a:lnTo>
                  <a:close/>
                </a:path>
                <a:path w="665480" h="934720">
                  <a:moveTo>
                    <a:pt x="89685" y="393964"/>
                  </a:moveTo>
                  <a:lnTo>
                    <a:pt x="89503" y="394321"/>
                  </a:lnTo>
                  <a:lnTo>
                    <a:pt x="89685" y="393964"/>
                  </a:lnTo>
                  <a:close/>
                </a:path>
                <a:path w="665480" h="934720">
                  <a:moveTo>
                    <a:pt x="202920" y="189901"/>
                  </a:moveTo>
                  <a:lnTo>
                    <a:pt x="160773" y="231945"/>
                  </a:lnTo>
                  <a:lnTo>
                    <a:pt x="122477" y="278480"/>
                  </a:lnTo>
                  <a:lnTo>
                    <a:pt x="116540" y="286881"/>
                  </a:lnTo>
                  <a:lnTo>
                    <a:pt x="142468" y="305206"/>
                  </a:lnTo>
                  <a:lnTo>
                    <a:pt x="147743" y="297742"/>
                  </a:lnTo>
                  <a:lnTo>
                    <a:pt x="148182" y="297121"/>
                  </a:lnTo>
                  <a:lnTo>
                    <a:pt x="165309" y="275266"/>
                  </a:lnTo>
                  <a:lnTo>
                    <a:pt x="165779" y="274665"/>
                  </a:lnTo>
                  <a:lnTo>
                    <a:pt x="184031" y="253588"/>
                  </a:lnTo>
                  <a:lnTo>
                    <a:pt x="184532" y="253009"/>
                  </a:lnTo>
                  <a:lnTo>
                    <a:pt x="203896" y="232759"/>
                  </a:lnTo>
                  <a:lnTo>
                    <a:pt x="204426" y="232204"/>
                  </a:lnTo>
                  <a:lnTo>
                    <a:pt x="224768" y="212939"/>
                  </a:lnTo>
                  <a:lnTo>
                    <a:pt x="202920" y="189901"/>
                  </a:lnTo>
                  <a:close/>
                </a:path>
                <a:path w="665480" h="934720">
                  <a:moveTo>
                    <a:pt x="147961" y="297434"/>
                  </a:moveTo>
                  <a:lnTo>
                    <a:pt x="147720" y="297742"/>
                  </a:lnTo>
                  <a:lnTo>
                    <a:pt x="147961" y="297434"/>
                  </a:lnTo>
                  <a:close/>
                </a:path>
                <a:path w="665480" h="934720">
                  <a:moveTo>
                    <a:pt x="148206" y="297121"/>
                  </a:moveTo>
                  <a:lnTo>
                    <a:pt x="147961" y="297434"/>
                  </a:lnTo>
                  <a:lnTo>
                    <a:pt x="148206" y="297121"/>
                  </a:lnTo>
                  <a:close/>
                </a:path>
                <a:path w="665480" h="934720">
                  <a:moveTo>
                    <a:pt x="165537" y="274974"/>
                  </a:moveTo>
                  <a:lnTo>
                    <a:pt x="165285" y="275266"/>
                  </a:lnTo>
                  <a:lnTo>
                    <a:pt x="165537" y="274974"/>
                  </a:lnTo>
                  <a:close/>
                </a:path>
                <a:path w="665480" h="934720">
                  <a:moveTo>
                    <a:pt x="165804" y="274665"/>
                  </a:moveTo>
                  <a:lnTo>
                    <a:pt x="165537" y="274974"/>
                  </a:lnTo>
                  <a:lnTo>
                    <a:pt x="165804" y="274665"/>
                  </a:lnTo>
                  <a:close/>
                </a:path>
                <a:path w="665480" h="934720">
                  <a:moveTo>
                    <a:pt x="184271" y="253311"/>
                  </a:moveTo>
                  <a:lnTo>
                    <a:pt x="184006" y="253588"/>
                  </a:lnTo>
                  <a:lnTo>
                    <a:pt x="184271" y="253311"/>
                  </a:lnTo>
                  <a:close/>
                </a:path>
                <a:path w="665480" h="934720">
                  <a:moveTo>
                    <a:pt x="184559" y="253009"/>
                  </a:moveTo>
                  <a:lnTo>
                    <a:pt x="184271" y="253311"/>
                  </a:lnTo>
                  <a:lnTo>
                    <a:pt x="184559" y="253009"/>
                  </a:lnTo>
                  <a:close/>
                </a:path>
                <a:path w="665480" h="934720">
                  <a:moveTo>
                    <a:pt x="204161" y="232482"/>
                  </a:moveTo>
                  <a:lnTo>
                    <a:pt x="203869" y="232759"/>
                  </a:lnTo>
                  <a:lnTo>
                    <a:pt x="204161" y="232482"/>
                  </a:lnTo>
                  <a:close/>
                </a:path>
                <a:path w="665480" h="934720">
                  <a:moveTo>
                    <a:pt x="204454" y="232204"/>
                  </a:moveTo>
                  <a:lnTo>
                    <a:pt x="204161" y="232482"/>
                  </a:lnTo>
                  <a:lnTo>
                    <a:pt x="204454" y="232204"/>
                  </a:lnTo>
                  <a:close/>
                </a:path>
                <a:path w="665480" h="934720">
                  <a:moveTo>
                    <a:pt x="396401" y="71193"/>
                  </a:moveTo>
                  <a:lnTo>
                    <a:pt x="371002" y="81248"/>
                  </a:lnTo>
                  <a:lnTo>
                    <a:pt x="331896" y="99998"/>
                  </a:lnTo>
                  <a:lnTo>
                    <a:pt x="304007" y="115506"/>
                  </a:lnTo>
                  <a:lnTo>
                    <a:pt x="280865" y="129952"/>
                  </a:lnTo>
                  <a:lnTo>
                    <a:pt x="297680" y="156885"/>
                  </a:lnTo>
                  <a:lnTo>
                    <a:pt x="319827" y="143059"/>
                  </a:lnTo>
                  <a:lnTo>
                    <a:pt x="320480" y="142651"/>
                  </a:lnTo>
                  <a:lnTo>
                    <a:pt x="346115" y="128419"/>
                  </a:lnTo>
                  <a:lnTo>
                    <a:pt x="346908" y="127979"/>
                  </a:lnTo>
                  <a:lnTo>
                    <a:pt x="383299" y="110563"/>
                  </a:lnTo>
                  <a:lnTo>
                    <a:pt x="384227" y="110119"/>
                  </a:lnTo>
                  <a:lnTo>
                    <a:pt x="408087" y="100713"/>
                  </a:lnTo>
                  <a:lnTo>
                    <a:pt x="396401" y="71193"/>
                  </a:lnTo>
                  <a:close/>
                </a:path>
                <a:path w="665480" h="934720">
                  <a:moveTo>
                    <a:pt x="320146" y="142860"/>
                  </a:moveTo>
                  <a:lnTo>
                    <a:pt x="319788" y="143059"/>
                  </a:lnTo>
                  <a:lnTo>
                    <a:pt x="320146" y="142860"/>
                  </a:lnTo>
                  <a:close/>
                </a:path>
                <a:path w="665480" h="934720">
                  <a:moveTo>
                    <a:pt x="320521" y="142651"/>
                  </a:moveTo>
                  <a:lnTo>
                    <a:pt x="320146" y="142860"/>
                  </a:lnTo>
                  <a:lnTo>
                    <a:pt x="320521" y="142651"/>
                  </a:lnTo>
                  <a:close/>
                </a:path>
                <a:path w="665480" h="934720">
                  <a:moveTo>
                    <a:pt x="346908" y="127979"/>
                  </a:moveTo>
                  <a:lnTo>
                    <a:pt x="346055" y="128419"/>
                  </a:lnTo>
                  <a:lnTo>
                    <a:pt x="346488" y="128212"/>
                  </a:lnTo>
                  <a:lnTo>
                    <a:pt x="346908" y="127979"/>
                  </a:lnTo>
                  <a:close/>
                </a:path>
                <a:path w="665480" h="934720">
                  <a:moveTo>
                    <a:pt x="346488" y="128212"/>
                  </a:moveTo>
                  <a:lnTo>
                    <a:pt x="346055" y="128419"/>
                  </a:lnTo>
                  <a:lnTo>
                    <a:pt x="346488" y="128212"/>
                  </a:lnTo>
                  <a:close/>
                </a:path>
                <a:path w="665480" h="934720">
                  <a:moveTo>
                    <a:pt x="346975" y="127979"/>
                  </a:moveTo>
                  <a:lnTo>
                    <a:pt x="346488" y="128212"/>
                  </a:lnTo>
                  <a:lnTo>
                    <a:pt x="346975" y="127979"/>
                  </a:lnTo>
                  <a:close/>
                </a:path>
                <a:path w="665480" h="934720">
                  <a:moveTo>
                    <a:pt x="384227" y="110119"/>
                  </a:moveTo>
                  <a:lnTo>
                    <a:pt x="383207" y="110563"/>
                  </a:lnTo>
                  <a:lnTo>
                    <a:pt x="383739" y="110353"/>
                  </a:lnTo>
                  <a:lnTo>
                    <a:pt x="384227" y="110119"/>
                  </a:lnTo>
                  <a:close/>
                </a:path>
                <a:path w="665480" h="934720">
                  <a:moveTo>
                    <a:pt x="383739" y="110353"/>
                  </a:moveTo>
                  <a:lnTo>
                    <a:pt x="383207" y="110563"/>
                  </a:lnTo>
                  <a:lnTo>
                    <a:pt x="383739" y="110353"/>
                  </a:lnTo>
                  <a:close/>
                </a:path>
                <a:path w="665480" h="934720">
                  <a:moveTo>
                    <a:pt x="384330" y="110119"/>
                  </a:moveTo>
                  <a:lnTo>
                    <a:pt x="383739" y="110353"/>
                  </a:lnTo>
                  <a:lnTo>
                    <a:pt x="384330" y="110119"/>
                  </a:lnTo>
                  <a:close/>
                </a:path>
                <a:path w="665480" h="934720">
                  <a:moveTo>
                    <a:pt x="633995" y="31709"/>
                  </a:moveTo>
                  <a:lnTo>
                    <a:pt x="584868" y="31709"/>
                  </a:lnTo>
                  <a:lnTo>
                    <a:pt x="586974" y="63389"/>
                  </a:lnTo>
                  <a:lnTo>
                    <a:pt x="570125" y="64510"/>
                  </a:lnTo>
                  <a:lnTo>
                    <a:pt x="570270" y="95248"/>
                  </a:lnTo>
                  <a:lnTo>
                    <a:pt x="665295" y="47175"/>
                  </a:lnTo>
                  <a:lnTo>
                    <a:pt x="633995" y="31709"/>
                  </a:lnTo>
                  <a:close/>
                </a:path>
                <a:path w="665480" h="934720">
                  <a:moveTo>
                    <a:pt x="569976" y="32700"/>
                  </a:moveTo>
                  <a:lnTo>
                    <a:pt x="537112" y="34886"/>
                  </a:lnTo>
                  <a:lnTo>
                    <a:pt x="494338" y="42122"/>
                  </a:lnTo>
                  <a:lnTo>
                    <a:pt x="489653" y="43254"/>
                  </a:lnTo>
                  <a:lnTo>
                    <a:pt x="497117" y="74114"/>
                  </a:lnTo>
                  <a:lnTo>
                    <a:pt x="500344" y="73334"/>
                  </a:lnTo>
                  <a:lnTo>
                    <a:pt x="500179" y="73334"/>
                  </a:lnTo>
                  <a:lnTo>
                    <a:pt x="501263" y="73112"/>
                  </a:lnTo>
                  <a:lnTo>
                    <a:pt x="501493" y="73112"/>
                  </a:lnTo>
                  <a:lnTo>
                    <a:pt x="540504" y="66513"/>
                  </a:lnTo>
                  <a:lnTo>
                    <a:pt x="540021" y="66513"/>
                  </a:lnTo>
                  <a:lnTo>
                    <a:pt x="541615" y="66325"/>
                  </a:lnTo>
                  <a:lnTo>
                    <a:pt x="542846" y="66325"/>
                  </a:lnTo>
                  <a:lnTo>
                    <a:pt x="570125" y="64510"/>
                  </a:lnTo>
                  <a:lnTo>
                    <a:pt x="569976" y="32700"/>
                  </a:lnTo>
                  <a:close/>
                </a:path>
                <a:path w="665480" h="934720">
                  <a:moveTo>
                    <a:pt x="501263" y="73112"/>
                  </a:moveTo>
                  <a:lnTo>
                    <a:pt x="500179" y="73334"/>
                  </a:lnTo>
                  <a:lnTo>
                    <a:pt x="500728" y="73241"/>
                  </a:lnTo>
                  <a:lnTo>
                    <a:pt x="501263" y="73112"/>
                  </a:lnTo>
                  <a:close/>
                </a:path>
                <a:path w="665480" h="934720">
                  <a:moveTo>
                    <a:pt x="500728" y="73241"/>
                  </a:moveTo>
                  <a:lnTo>
                    <a:pt x="500179" y="73334"/>
                  </a:lnTo>
                  <a:lnTo>
                    <a:pt x="500344" y="73334"/>
                  </a:lnTo>
                  <a:lnTo>
                    <a:pt x="500728" y="73241"/>
                  </a:lnTo>
                  <a:close/>
                </a:path>
                <a:path w="665480" h="934720">
                  <a:moveTo>
                    <a:pt x="501493" y="73112"/>
                  </a:moveTo>
                  <a:lnTo>
                    <a:pt x="501263" y="73112"/>
                  </a:lnTo>
                  <a:lnTo>
                    <a:pt x="500728" y="73241"/>
                  </a:lnTo>
                  <a:lnTo>
                    <a:pt x="501493" y="73112"/>
                  </a:lnTo>
                  <a:close/>
                </a:path>
                <a:path w="665480" h="934720">
                  <a:moveTo>
                    <a:pt x="541615" y="66325"/>
                  </a:moveTo>
                  <a:lnTo>
                    <a:pt x="540021" y="66513"/>
                  </a:lnTo>
                  <a:lnTo>
                    <a:pt x="540817" y="66460"/>
                  </a:lnTo>
                  <a:lnTo>
                    <a:pt x="541615" y="66325"/>
                  </a:lnTo>
                  <a:close/>
                </a:path>
                <a:path w="665480" h="934720">
                  <a:moveTo>
                    <a:pt x="540817" y="66460"/>
                  </a:moveTo>
                  <a:lnTo>
                    <a:pt x="540021" y="66513"/>
                  </a:lnTo>
                  <a:lnTo>
                    <a:pt x="540504" y="66513"/>
                  </a:lnTo>
                  <a:lnTo>
                    <a:pt x="540817" y="66460"/>
                  </a:lnTo>
                  <a:close/>
                </a:path>
                <a:path w="665480" h="934720">
                  <a:moveTo>
                    <a:pt x="542846" y="66325"/>
                  </a:moveTo>
                  <a:lnTo>
                    <a:pt x="541615" y="66325"/>
                  </a:lnTo>
                  <a:lnTo>
                    <a:pt x="540817" y="66460"/>
                  </a:lnTo>
                  <a:lnTo>
                    <a:pt x="542846" y="66325"/>
                  </a:lnTo>
                  <a:close/>
                </a:path>
                <a:path w="665480" h="934720">
                  <a:moveTo>
                    <a:pt x="584868" y="31709"/>
                  </a:moveTo>
                  <a:lnTo>
                    <a:pt x="569976" y="32700"/>
                  </a:lnTo>
                  <a:lnTo>
                    <a:pt x="570125" y="64510"/>
                  </a:lnTo>
                  <a:lnTo>
                    <a:pt x="586974" y="63389"/>
                  </a:lnTo>
                  <a:lnTo>
                    <a:pt x="584868" y="31709"/>
                  </a:lnTo>
                  <a:close/>
                </a:path>
                <a:path w="665480" h="934720">
                  <a:moveTo>
                    <a:pt x="569822" y="0"/>
                  </a:moveTo>
                  <a:lnTo>
                    <a:pt x="569976" y="32700"/>
                  </a:lnTo>
                  <a:lnTo>
                    <a:pt x="584868" y="31709"/>
                  </a:lnTo>
                  <a:lnTo>
                    <a:pt x="633995" y="31709"/>
                  </a:lnTo>
                  <a:lnTo>
                    <a:pt x="5698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object 87"/>
            <p:cNvSpPr/>
            <p:nvPr/>
          </p:nvSpPr>
          <p:spPr>
            <a:xfrm>
              <a:off x="4825137" y="2276971"/>
              <a:ext cx="1506379" cy="1389698"/>
            </a:xfrm>
            <a:custGeom>
              <a:avLst/>
              <a:gdLst/>
              <a:ahLst/>
              <a:cxnLst/>
              <a:rect l="l" t="t" r="r" b="b"/>
              <a:pathLst>
                <a:path w="2008504" h="1852929">
                  <a:moveTo>
                    <a:pt x="836629" y="1001066"/>
                  </a:moveTo>
                  <a:lnTo>
                    <a:pt x="334651" y="1001066"/>
                  </a:lnTo>
                  <a:lnTo>
                    <a:pt x="583237" y="1852682"/>
                  </a:lnTo>
                  <a:lnTo>
                    <a:pt x="836629" y="1001066"/>
                  </a:lnTo>
                  <a:close/>
                </a:path>
                <a:path w="2008504" h="1852929">
                  <a:moveTo>
                    <a:pt x="2007909" y="0"/>
                  </a:moveTo>
                  <a:lnTo>
                    <a:pt x="0" y="0"/>
                  </a:lnTo>
                  <a:lnTo>
                    <a:pt x="0" y="1001066"/>
                  </a:lnTo>
                  <a:lnTo>
                    <a:pt x="2007909" y="1001066"/>
                  </a:lnTo>
                  <a:lnTo>
                    <a:pt x="2007909" y="0"/>
                  </a:lnTo>
                  <a:close/>
                </a:path>
              </a:pathLst>
            </a:custGeom>
            <a:solidFill>
              <a:srgbClr val="99D1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5047679" y="2422767"/>
              <a:ext cx="1061085" cy="5129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4300" marR="3810" indent="-105251">
                <a:lnSpc>
                  <a:spcPts val="2033"/>
                </a:lnSpc>
              </a:pPr>
              <a:r>
                <a:rPr sz="1500" dirty="0">
                  <a:latin typeface="Avenir Next"/>
                  <a:cs typeface="Avenir Next"/>
                </a:rPr>
                <a:t>E</a:t>
              </a:r>
              <a:r>
                <a:rPr sz="1500" spc="-4" dirty="0">
                  <a:latin typeface="Avenir Next"/>
                  <a:cs typeface="Avenir Next"/>
                </a:rPr>
                <a:t>s</a:t>
              </a:r>
              <a:r>
                <a:rPr sz="1500" spc="4" dirty="0">
                  <a:latin typeface="Avenir Next"/>
                  <a:cs typeface="Avenir Next"/>
                </a:rPr>
                <a:t>per</a:t>
              </a:r>
              <a:r>
                <a:rPr sz="1500" dirty="0">
                  <a:latin typeface="Avenir Next"/>
                  <a:cs typeface="Avenir Next"/>
                </a:rPr>
                <a:t>i</a:t>
              </a:r>
              <a:r>
                <a:rPr sz="1500" spc="-4" dirty="0">
                  <a:latin typeface="Avenir Next"/>
                  <a:cs typeface="Avenir Next"/>
                </a:rPr>
                <a:t>m</a:t>
              </a:r>
              <a:r>
                <a:rPr sz="1500" spc="4" dirty="0">
                  <a:latin typeface="Avenir Next"/>
                  <a:cs typeface="Avenir Next"/>
                </a:rPr>
                <a:t>e</a:t>
              </a:r>
              <a:r>
                <a:rPr sz="1500" dirty="0">
                  <a:latin typeface="Avenir Next"/>
                  <a:cs typeface="Avenir Next"/>
                </a:rPr>
                <a:t>nti </a:t>
              </a:r>
              <a:r>
                <a:rPr sz="1500" spc="4" dirty="0">
                  <a:latin typeface="Avenir Next"/>
                  <a:cs typeface="Avenir Next"/>
                </a:rPr>
                <a:t>‘</a:t>
              </a:r>
              <a:r>
                <a:rPr sz="1500" spc="-86" dirty="0">
                  <a:latin typeface="Avenir Next"/>
                  <a:cs typeface="Avenir Next"/>
                </a:rPr>
                <a:t>’</a:t>
              </a:r>
              <a:r>
                <a:rPr sz="1500" dirty="0">
                  <a:latin typeface="Avenir Next"/>
                  <a:cs typeface="Avenir Next"/>
                </a:rPr>
                <a:t>co</a:t>
              </a:r>
              <a:r>
                <a:rPr sz="1500" spc="-4" dirty="0">
                  <a:latin typeface="Avenir Next"/>
                  <a:cs typeface="Avenir Next"/>
                </a:rPr>
                <a:t>sm</a:t>
              </a:r>
              <a:r>
                <a:rPr sz="1500" dirty="0">
                  <a:latin typeface="Avenir Next"/>
                  <a:cs typeface="Avenir Next"/>
                </a:rPr>
                <a:t>ic</a:t>
              </a:r>
              <a:r>
                <a:rPr sz="1500" spc="-4" dirty="0">
                  <a:latin typeface="Avenir Next"/>
                  <a:cs typeface="Avenir Next"/>
                </a:rPr>
                <a:t>i</a:t>
              </a:r>
              <a:r>
                <a:rPr sz="1500" dirty="0">
                  <a:latin typeface="Avenir Next"/>
                  <a:cs typeface="Avenir Next"/>
                </a:rPr>
                <a:t>’’</a:t>
              </a:r>
            </a:p>
          </p:txBody>
        </p:sp>
      </p:grpSp>
      <p:sp>
        <p:nvSpPr>
          <p:cNvPr id="92" name="object 6"/>
          <p:cNvSpPr txBox="1">
            <a:spLocks/>
          </p:cNvSpPr>
          <p:nvPr/>
        </p:nvSpPr>
        <p:spPr>
          <a:xfrm>
            <a:off x="1224000" y="180000"/>
            <a:ext cx="7560000" cy="552973"/>
          </a:xfrm>
          <a:prstGeom prst="rect">
            <a:avLst/>
          </a:prstGeom>
        </p:spPr>
        <p:txBody>
          <a:bodyPr vert="horz" wrap="square" lIns="0" tIns="90425" rIns="0" bIns="0" rtlCol="0" anchor="ctr">
            <a:sp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870"/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La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scoperta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di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nuove</a:t>
            </a:r>
            <a:r>
              <a:rPr lang="en-US" sz="3000" b="1" dirty="0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3000" b="1" dirty="0" err="1">
                <a:solidFill>
                  <a:srgbClr val="011893"/>
                </a:solidFill>
                <a:latin typeface="Chalkduster" charset="0"/>
                <a:ea typeface="Chalkduster" charset="0"/>
                <a:cs typeface="Chalkduster" charset="0"/>
              </a:rPr>
              <a:t>particelle</a:t>
            </a:r>
            <a:endParaRPr lang="en-US" sz="3000" dirty="0">
              <a:solidFill>
                <a:srgbClr val="011893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780000" y="6300000"/>
            <a:ext cx="4867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000" dirty="0"/>
              <a:t>…</a:t>
            </a:r>
            <a:r>
              <a:rPr lang="en-US" sz="2000" dirty="0"/>
              <a:t> e </a:t>
            </a:r>
            <a:r>
              <a:rPr lang="en-US" sz="2000" dirty="0" err="1"/>
              <a:t>molte</a:t>
            </a:r>
            <a:r>
              <a:rPr lang="en-US" sz="2000" dirty="0"/>
              <a:t> </a:t>
            </a:r>
            <a:r>
              <a:rPr lang="en-US" sz="2000" dirty="0" err="1"/>
              <a:t>altre</a:t>
            </a:r>
            <a:r>
              <a:rPr lang="en-US" sz="2000" dirty="0"/>
              <a:t> </a:t>
            </a:r>
            <a:r>
              <a:rPr lang="en-US" sz="2000" dirty="0" err="1"/>
              <a:t>scoperte</a:t>
            </a:r>
            <a:r>
              <a:rPr lang="en-US" sz="2000" dirty="0"/>
              <a:t> </a:t>
            </a:r>
            <a:r>
              <a:rPr lang="en-US" sz="2000" dirty="0" err="1"/>
              <a:t>negli</a:t>
            </a:r>
            <a:r>
              <a:rPr lang="en-US" sz="2000" dirty="0"/>
              <a:t> </a:t>
            </a:r>
            <a:r>
              <a:rPr lang="en-US" sz="2000" dirty="0" err="1"/>
              <a:t>anni</a:t>
            </a:r>
            <a:r>
              <a:rPr lang="en-US" sz="2000" dirty="0"/>
              <a:t> </a:t>
            </a:r>
            <a:r>
              <a:rPr lang="en-US" sz="2000" dirty="0" err="1"/>
              <a:t>successivi</a:t>
            </a:r>
            <a:endParaRPr lang="en-GB" sz="2000" dirty="0"/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>
          <a:xfrm>
            <a:off x="6876000" y="6372000"/>
            <a:ext cx="2133600" cy="365125"/>
          </a:xfrm>
        </p:spPr>
        <p:txBody>
          <a:bodyPr/>
          <a:lstStyle/>
          <a:p>
            <a:fld id="{E6EE63DB-5258-5B40-9702-07EF404E2862}" type="slidenum">
              <a:rPr lang="en-US" smtClean="0"/>
              <a:t>9</a:t>
            </a:fld>
            <a:endParaRPr lang="en-US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60E7BD85-1FDD-F2FB-8170-B983AD2363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2000" y="3477600"/>
            <a:ext cx="1876373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6214</TotalTime>
  <Words>2381</Words>
  <Application>Microsoft Office PowerPoint</Application>
  <PresentationFormat>On-screen Show (4:3)</PresentationFormat>
  <Paragraphs>447</Paragraphs>
  <Slides>49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Come osserviamo gli oggetti?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2 volte piu’ grande – CMS 2 volte piu’ pesante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slice for Powerpoint</dc:title>
  <dc:subject>CMS detector</dc:subject>
  <dc:creator>David Barney</dc:creator>
  <cp:keywords/>
  <dc:description>Interactive animated slice through CMS showing interactions of the various particle types_x000d_The whole set of six slides is required. The first slide is the "buttons" - clicking on any of them will jump to the appropriate slide where an animation will play. </dc:description>
  <cp:lastModifiedBy>TORNAGO Marta</cp:lastModifiedBy>
  <cp:revision>174</cp:revision>
  <cp:lastPrinted>2022-03-09T10:44:11Z</cp:lastPrinted>
  <dcterms:created xsi:type="dcterms:W3CDTF">2011-09-09T19:41:58Z</dcterms:created>
  <dcterms:modified xsi:type="dcterms:W3CDTF">2026-03-12T14:35:12Z</dcterms:modified>
  <cp:category/>
</cp:coreProperties>
</file>