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78" r:id="rId2"/>
  </p:sldMasterIdLst>
  <p:notesMasterIdLst>
    <p:notesMasterId r:id="rId15"/>
  </p:notesMasterIdLst>
  <p:handoutMasterIdLst>
    <p:handoutMasterId r:id="rId16"/>
  </p:handoutMasterIdLst>
  <p:sldIdLst>
    <p:sldId id="353" r:id="rId3"/>
    <p:sldId id="342" r:id="rId4"/>
    <p:sldId id="344" r:id="rId5"/>
    <p:sldId id="346" r:id="rId6"/>
    <p:sldId id="343" r:id="rId7"/>
    <p:sldId id="348" r:id="rId8"/>
    <p:sldId id="347" r:id="rId9"/>
    <p:sldId id="354" r:id="rId10"/>
    <p:sldId id="349" r:id="rId11"/>
    <p:sldId id="350" r:id="rId12"/>
    <p:sldId id="351" r:id="rId13"/>
    <p:sldId id="352" r:id="rId14"/>
  </p:sldIdLst>
  <p:sldSz cx="9144000" cy="6858000" type="screen4x3"/>
  <p:notesSz cx="7099300" cy="10234613"/>
  <p:defaultTextStyle>
    <a:defPPr>
      <a:defRPr lang="it-IT"/>
    </a:defPPr>
    <a:lvl1pPr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9933"/>
    <a:srgbClr val="416220"/>
    <a:srgbClr val="339966"/>
    <a:srgbClr val="6C8F3D"/>
    <a:srgbClr val="E9E7D3"/>
    <a:srgbClr val="DCE9CB"/>
    <a:srgbClr val="A3C575"/>
    <a:srgbClr val="63B360"/>
    <a:srgbClr val="F4F4F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718" autoAdjust="0"/>
  </p:normalViewPr>
  <p:slideViewPr>
    <p:cSldViewPr>
      <p:cViewPr>
        <p:scale>
          <a:sx n="100" d="100"/>
          <a:sy n="100" d="100"/>
        </p:scale>
        <p:origin x="-18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60" y="-90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9CECBD87-6452-4429-8917-FF825E944A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8417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08015262-7965-480F-83A3-90CF42EBA1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12140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fld id="{EC008029-2197-43F5-B3A2-F7373F10D09F}" type="slidenum">
              <a:rPr lang="it-IT" b="0" smtClean="0">
                <a:solidFill>
                  <a:schemeClr val="tx1"/>
                </a:solidFill>
                <a:latin typeface="Times" pitchFamily="18" charset="0"/>
              </a:rPr>
              <a:pPr/>
              <a:t>1</a:t>
            </a:fld>
            <a:endParaRPr lang="it-IT" b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828675"/>
            <a:ext cx="5526088" cy="4144963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213" y="5246688"/>
            <a:ext cx="5159375" cy="49752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15262-7965-480F-83A3-90CF42EBA101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2958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694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Line 68"/>
          <p:cNvSpPr>
            <a:spLocks noChangeShapeType="1"/>
          </p:cNvSpPr>
          <p:nvPr userDrawn="1"/>
        </p:nvSpPr>
        <p:spPr bwMode="auto">
          <a:xfrm>
            <a:off x="1049338" y="3429000"/>
            <a:ext cx="0" cy="990600"/>
          </a:xfrm>
          <a:prstGeom prst="line">
            <a:avLst/>
          </a:prstGeom>
          <a:noFill/>
          <a:ln w="9525">
            <a:solidFill>
              <a:srgbClr val="49695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4" name="Picture 69" descr="tito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503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3467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CCA2-A83C-42F0-92B0-EDDE961E2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261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20002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483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9B00-F2C2-495C-B594-EF2D5C31CF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26528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934200" cy="838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38200" y="1066800"/>
            <a:ext cx="3924300" cy="240030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914900" y="1066800"/>
            <a:ext cx="39243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838200" y="3619500"/>
            <a:ext cx="80010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3E16-1A4C-446F-9791-376B21EF4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61679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694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Line 68"/>
          <p:cNvSpPr>
            <a:spLocks noChangeShapeType="1"/>
          </p:cNvSpPr>
          <p:nvPr userDrawn="1"/>
        </p:nvSpPr>
        <p:spPr bwMode="auto">
          <a:xfrm>
            <a:off x="1049338" y="3429000"/>
            <a:ext cx="0" cy="990600"/>
          </a:xfrm>
          <a:prstGeom prst="line">
            <a:avLst/>
          </a:prstGeom>
          <a:noFill/>
          <a:ln w="9525">
            <a:solidFill>
              <a:srgbClr val="49695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4" name="Picture 69" descr="tito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503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69385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DD51-5CC7-4627-AE37-5FC8FBA9D1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6293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A221-7C43-4DFF-98FC-7D2BEAE4C6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43157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3A7C2-99C3-4311-876B-98061C4D98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00043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1E14-2949-49A6-8B60-C8968652F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97581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CC89-36FB-45F3-B331-D93ADB217A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67159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4075-F45C-4B83-BB97-206D51A22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9190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DD51-5CC7-4627-AE37-5FC8FBA9D1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31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42AD-4E3B-43DB-AE87-139FB6A69A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59147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8FA6B-6266-4DAB-A739-8EDF9DF7B7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96387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CCA2-A83C-42F0-92B0-EDDE961E2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63846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20002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483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9B00-F2C2-495C-B594-EF2D5C31CF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8414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934200" cy="838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38200" y="1066800"/>
            <a:ext cx="3924300" cy="240030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914900" y="1066800"/>
            <a:ext cx="39243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838200" y="3619500"/>
            <a:ext cx="80010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3E16-1A4C-446F-9791-376B21EF4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55896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A221-7C43-4DFF-98FC-7D2BEAE4C6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7362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3A7C2-99C3-4311-876B-98061C4D98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1301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1E14-2949-49A6-8B60-C8968652F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7583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CC89-36FB-45F3-B331-D93ADB217A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2466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4075-F45C-4B83-BB97-206D51A22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0347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42AD-4E3B-43DB-AE87-139FB6A69A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4956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8FA6B-6266-4DAB-A739-8EDF9DF7B7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526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Documento_di_Microsoft_Office_Word_97_-_20031.doc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oleObject" Target="../embeddings/Documento_di_Microsoft_Office_Word_97_-_20032.doc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"/>
          <p:cNvSpPr>
            <a:spLocks noChangeArrowheads="1"/>
          </p:cNvSpPr>
          <p:nvPr userDrawn="1"/>
        </p:nvSpPr>
        <p:spPr bwMode="auto">
          <a:xfrm>
            <a:off x="647700" y="757238"/>
            <a:ext cx="8493125" cy="5830887"/>
          </a:xfrm>
          <a:prstGeom prst="rect">
            <a:avLst/>
          </a:prstGeom>
          <a:solidFill>
            <a:srgbClr val="E4E0C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27" name="Rectangle 1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152400"/>
            <a:ext cx="693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5625" y="228600"/>
            <a:ext cx="1235075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108000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defRPr sz="1000">
                <a:solidFill>
                  <a:srgbClr val="669933"/>
                </a:solidFill>
              </a:defRPr>
            </a:lvl1pPr>
          </a:lstStyle>
          <a:p>
            <a:pPr>
              <a:defRPr/>
            </a:pPr>
            <a:fld id="{49D99E76-9362-467B-93A7-9DAA860998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8077200" y="0"/>
            <a:ext cx="1066800" cy="76200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1" name="Rectangle 107"/>
          <p:cNvSpPr>
            <a:spLocks noChangeArrowheads="1"/>
          </p:cNvSpPr>
          <p:nvPr userDrawn="1"/>
        </p:nvSpPr>
        <p:spPr bwMode="auto">
          <a:xfrm>
            <a:off x="392113" y="762000"/>
            <a:ext cx="247650" cy="5830888"/>
          </a:xfrm>
          <a:prstGeom prst="rect">
            <a:avLst/>
          </a:prstGeom>
          <a:solidFill>
            <a:srgbClr val="E8E9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2" name="Rectangle 108"/>
          <p:cNvSpPr>
            <a:spLocks noChangeArrowheads="1"/>
          </p:cNvSpPr>
          <p:nvPr userDrawn="1"/>
        </p:nvSpPr>
        <p:spPr bwMode="auto">
          <a:xfrm>
            <a:off x="0" y="762000"/>
            <a:ext cx="381000" cy="5830888"/>
          </a:xfrm>
          <a:prstGeom prst="rect">
            <a:avLst/>
          </a:prstGeom>
          <a:solidFill>
            <a:srgbClr val="F4F3E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3" name="Rectangle 109"/>
          <p:cNvSpPr>
            <a:spLocks noChangeArrowheads="1"/>
          </p:cNvSpPr>
          <p:nvPr userDrawn="1"/>
        </p:nvSpPr>
        <p:spPr bwMode="auto">
          <a:xfrm>
            <a:off x="0" y="0"/>
            <a:ext cx="381000" cy="755650"/>
          </a:xfrm>
          <a:prstGeom prst="rect">
            <a:avLst/>
          </a:prstGeom>
          <a:solidFill>
            <a:srgbClr val="E9E7D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4" name="Rectangle 111"/>
          <p:cNvSpPr>
            <a:spLocks noChangeArrowheads="1"/>
          </p:cNvSpPr>
          <p:nvPr userDrawn="1"/>
        </p:nvSpPr>
        <p:spPr bwMode="auto">
          <a:xfrm>
            <a:off x="392113" y="-1588"/>
            <a:ext cx="247650" cy="758826"/>
          </a:xfrm>
          <a:prstGeom prst="rect">
            <a:avLst/>
          </a:prstGeom>
          <a:solidFill>
            <a:srgbClr val="DCDD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pic>
        <p:nvPicPr>
          <p:cNvPr id="1035" name="Picture 116" descr="botto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3363"/>
            <a:ext cx="915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1">
            <a:hlinkClick r:id="" action="ppaction://hlinkshowjump?jump=lastslide"/>
          </p:cNvPr>
          <p:cNvSpPr txBox="1">
            <a:spLocks noChangeArrowheads="1"/>
          </p:cNvSpPr>
          <p:nvPr userDrawn="1"/>
        </p:nvSpPr>
        <p:spPr bwMode="auto">
          <a:xfrm>
            <a:off x="2368550" y="6592888"/>
            <a:ext cx="22098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it-IT" sz="1000" dirty="0" smtClean="0">
                <a:solidFill>
                  <a:schemeClr val="bg1"/>
                </a:solidFill>
              </a:rPr>
              <a:t>Analog Front End Electronics</a:t>
            </a:r>
          </a:p>
        </p:txBody>
      </p:sp>
      <p:sp>
        <p:nvSpPr>
          <p:cNvPr id="1037" name="Rectangle 117"/>
          <p:cNvSpPr>
            <a:spLocks noChangeArrowheads="1"/>
          </p:cNvSpPr>
          <p:nvPr userDrawn="1"/>
        </p:nvSpPr>
        <p:spPr bwMode="auto">
          <a:xfrm>
            <a:off x="4656138" y="6511925"/>
            <a:ext cx="4495800" cy="74613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1038" name="Line 118"/>
          <p:cNvSpPr>
            <a:spLocks noChangeShapeType="1"/>
          </p:cNvSpPr>
          <p:nvPr userDrawn="1"/>
        </p:nvSpPr>
        <p:spPr bwMode="auto">
          <a:xfrm>
            <a:off x="8078788" y="152400"/>
            <a:ext cx="0" cy="22860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9" name="Line 119"/>
          <p:cNvSpPr>
            <a:spLocks noChangeShapeType="1"/>
          </p:cNvSpPr>
          <p:nvPr userDrawn="1"/>
        </p:nvSpPr>
        <p:spPr bwMode="auto">
          <a:xfrm>
            <a:off x="8077200" y="152400"/>
            <a:ext cx="381000" cy="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40" name="Picture 123" descr="retino_r2_c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76962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" y="6184799"/>
            <a:ext cx="731520" cy="545407"/>
          </a:xfrm>
          <a:prstGeom prst="rect">
            <a:avLst/>
          </a:prstGeo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2437049989"/>
              </p:ext>
            </p:extLst>
          </p:nvPr>
        </p:nvGraphicFramePr>
        <p:xfrm>
          <a:off x="533400" y="6146800"/>
          <a:ext cx="552450" cy="588962"/>
        </p:xfrm>
        <a:graphic>
          <a:graphicData uri="http://schemas.openxmlformats.org/presentationml/2006/ole">
            <p:oleObj spid="_x0000_s1179" name="Documento" r:id="rId18" imgW="876300" imgH="934720" progId="Word.Document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rgbClr val="66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000">
          <a:solidFill>
            <a:srgbClr val="66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>
          <a:solidFill>
            <a:srgbClr val="66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>
          <a:solidFill>
            <a:srgbClr val="66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"/>
          <p:cNvSpPr>
            <a:spLocks noChangeArrowheads="1"/>
          </p:cNvSpPr>
          <p:nvPr userDrawn="1"/>
        </p:nvSpPr>
        <p:spPr bwMode="auto">
          <a:xfrm>
            <a:off x="647700" y="757238"/>
            <a:ext cx="8493125" cy="5830887"/>
          </a:xfrm>
          <a:prstGeom prst="rect">
            <a:avLst/>
          </a:prstGeom>
          <a:solidFill>
            <a:srgbClr val="E4E0C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27" name="Rectangle 1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152400"/>
            <a:ext cx="693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5625" y="228600"/>
            <a:ext cx="1235075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108000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defRPr sz="1000">
                <a:solidFill>
                  <a:srgbClr val="669933"/>
                </a:solidFill>
              </a:defRPr>
            </a:lvl1pPr>
          </a:lstStyle>
          <a:p>
            <a:pPr>
              <a:defRPr/>
            </a:pPr>
            <a:fld id="{49D99E76-9362-467B-93A7-9DAA860998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8077200" y="0"/>
            <a:ext cx="1066800" cy="76200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1" name="Rectangle 107"/>
          <p:cNvSpPr>
            <a:spLocks noChangeArrowheads="1"/>
          </p:cNvSpPr>
          <p:nvPr userDrawn="1"/>
        </p:nvSpPr>
        <p:spPr bwMode="auto">
          <a:xfrm>
            <a:off x="392113" y="762000"/>
            <a:ext cx="247650" cy="5830888"/>
          </a:xfrm>
          <a:prstGeom prst="rect">
            <a:avLst/>
          </a:prstGeom>
          <a:solidFill>
            <a:srgbClr val="E8E9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2" name="Rectangle 108"/>
          <p:cNvSpPr>
            <a:spLocks noChangeArrowheads="1"/>
          </p:cNvSpPr>
          <p:nvPr userDrawn="1"/>
        </p:nvSpPr>
        <p:spPr bwMode="auto">
          <a:xfrm>
            <a:off x="0" y="762000"/>
            <a:ext cx="381000" cy="5830888"/>
          </a:xfrm>
          <a:prstGeom prst="rect">
            <a:avLst/>
          </a:prstGeom>
          <a:solidFill>
            <a:srgbClr val="F4F3E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3" name="Rectangle 109"/>
          <p:cNvSpPr>
            <a:spLocks noChangeArrowheads="1"/>
          </p:cNvSpPr>
          <p:nvPr userDrawn="1"/>
        </p:nvSpPr>
        <p:spPr bwMode="auto">
          <a:xfrm>
            <a:off x="0" y="0"/>
            <a:ext cx="381000" cy="755650"/>
          </a:xfrm>
          <a:prstGeom prst="rect">
            <a:avLst/>
          </a:prstGeom>
          <a:solidFill>
            <a:srgbClr val="E9E7D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4" name="Rectangle 111"/>
          <p:cNvSpPr>
            <a:spLocks noChangeArrowheads="1"/>
          </p:cNvSpPr>
          <p:nvPr userDrawn="1"/>
        </p:nvSpPr>
        <p:spPr bwMode="auto">
          <a:xfrm>
            <a:off x="392113" y="-1588"/>
            <a:ext cx="247650" cy="758826"/>
          </a:xfrm>
          <a:prstGeom prst="rect">
            <a:avLst/>
          </a:prstGeom>
          <a:solidFill>
            <a:srgbClr val="DCDD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pic>
        <p:nvPicPr>
          <p:cNvPr id="1035" name="Picture 116" descr="botto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3363"/>
            <a:ext cx="915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1">
            <a:hlinkClick r:id="" action="ppaction://hlinkshowjump?jump=lastslide"/>
          </p:cNvPr>
          <p:cNvSpPr txBox="1">
            <a:spLocks noChangeArrowheads="1"/>
          </p:cNvSpPr>
          <p:nvPr userDrawn="1"/>
        </p:nvSpPr>
        <p:spPr bwMode="auto">
          <a:xfrm>
            <a:off x="2368550" y="6592888"/>
            <a:ext cx="22098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it-IT" sz="1000" dirty="0" smtClean="0">
                <a:solidFill>
                  <a:srgbClr val="FFFFFF"/>
                </a:solidFill>
              </a:rPr>
              <a:t>Analog Front End Electronics</a:t>
            </a:r>
          </a:p>
        </p:txBody>
      </p:sp>
      <p:sp>
        <p:nvSpPr>
          <p:cNvPr id="1037" name="Rectangle 117"/>
          <p:cNvSpPr>
            <a:spLocks noChangeArrowheads="1"/>
          </p:cNvSpPr>
          <p:nvPr userDrawn="1"/>
        </p:nvSpPr>
        <p:spPr bwMode="auto">
          <a:xfrm>
            <a:off x="4656138" y="6511925"/>
            <a:ext cx="4495800" cy="74613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1038" name="Line 118"/>
          <p:cNvSpPr>
            <a:spLocks noChangeShapeType="1"/>
          </p:cNvSpPr>
          <p:nvPr userDrawn="1"/>
        </p:nvSpPr>
        <p:spPr bwMode="auto">
          <a:xfrm>
            <a:off x="8078788" y="152400"/>
            <a:ext cx="0" cy="22860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9" name="Line 119"/>
          <p:cNvSpPr>
            <a:spLocks noChangeShapeType="1"/>
          </p:cNvSpPr>
          <p:nvPr userDrawn="1"/>
        </p:nvSpPr>
        <p:spPr bwMode="auto">
          <a:xfrm>
            <a:off x="8077200" y="152400"/>
            <a:ext cx="381000" cy="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40" name="Picture 123" descr="retino_r2_c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76962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" y="6184799"/>
            <a:ext cx="731520" cy="545407"/>
          </a:xfrm>
          <a:prstGeom prst="rect">
            <a:avLst/>
          </a:prstGeo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2880987218"/>
              </p:ext>
            </p:extLst>
          </p:nvPr>
        </p:nvGraphicFramePr>
        <p:xfrm>
          <a:off x="533400" y="6146800"/>
          <a:ext cx="552450" cy="588962"/>
        </p:xfrm>
        <a:graphic>
          <a:graphicData uri="http://schemas.openxmlformats.org/presentationml/2006/ole">
            <p:oleObj spid="_x0000_s2054" name="Documento" r:id="rId18" imgW="876300" imgH="934720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2425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rgbClr val="66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000">
          <a:solidFill>
            <a:srgbClr val="66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>
          <a:solidFill>
            <a:srgbClr val="66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>
          <a:solidFill>
            <a:srgbClr val="66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1524000" y="3810000"/>
            <a:ext cx="70866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400" dirty="0" err="1" smtClean="0"/>
              <a:t>Frontend</a:t>
            </a:r>
            <a:r>
              <a:rPr lang="it-IT" sz="2400" dirty="0" smtClean="0"/>
              <a:t> Electronic Update</a:t>
            </a:r>
          </a:p>
          <a:p>
            <a:pPr algn="l"/>
            <a:r>
              <a:rPr lang="it-IT" sz="2200" b="0" dirty="0" smtClean="0"/>
              <a:t>For outer Layers of SuperB (L.4 &amp; L.5)</a:t>
            </a:r>
            <a:endParaRPr lang="it-IT" sz="2200" b="0" dirty="0"/>
          </a:p>
        </p:txBody>
      </p:sp>
      <p:sp>
        <p:nvSpPr>
          <p:cNvPr id="3075" name="Text Box 20"/>
          <p:cNvSpPr txBox="1">
            <a:spLocks noChangeArrowheads="1"/>
          </p:cNvSpPr>
          <p:nvPr/>
        </p:nvSpPr>
        <p:spPr bwMode="auto">
          <a:xfrm>
            <a:off x="1524000" y="5027613"/>
            <a:ext cx="6934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 algn="l"/>
            <a:r>
              <a:rPr lang="it-IT" sz="1600" b="0" dirty="0" smtClean="0"/>
              <a:t>Team:	</a:t>
            </a:r>
            <a:r>
              <a:rPr lang="it-IT" sz="1600" u="sng" dirty="0" smtClean="0"/>
              <a:t>Luca </a:t>
            </a:r>
            <a:r>
              <a:rPr lang="it-IT" sz="1600" u="sng" dirty="0" err="1" smtClean="0"/>
              <a:t>Bombelli</a:t>
            </a:r>
            <a:r>
              <a:rPr lang="it-IT" sz="1600" u="sng" dirty="0" smtClean="0"/>
              <a:t>, </a:t>
            </a:r>
            <a:r>
              <a:rPr lang="it-IT" sz="1600" dirty="0" err="1" smtClean="0"/>
              <a:t>Bayan</a:t>
            </a:r>
            <a:r>
              <a:rPr lang="it-IT" sz="1600" dirty="0" smtClean="0"/>
              <a:t> </a:t>
            </a:r>
            <a:r>
              <a:rPr lang="it-IT" sz="1600" dirty="0" err="1" smtClean="0"/>
              <a:t>Nasri</a:t>
            </a:r>
            <a:r>
              <a:rPr lang="it-IT" sz="1600" dirty="0" smtClean="0"/>
              <a:t>,</a:t>
            </a:r>
            <a:r>
              <a:rPr lang="it-IT" sz="1600" b="0" dirty="0" smtClean="0"/>
              <a:t> </a:t>
            </a:r>
            <a:r>
              <a:rPr lang="it-IT" sz="1600" dirty="0" smtClean="0"/>
              <a:t>Carlo Fiorini, Paolo </a:t>
            </a:r>
            <a:r>
              <a:rPr lang="it-IT" sz="1600" dirty="0" err="1" smtClean="0"/>
              <a:t>Trigilio</a:t>
            </a:r>
            <a:endParaRPr lang="it-IT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: </a:t>
            </a:r>
            <a:r>
              <a:rPr lang="it-IT" dirty="0" err="1" smtClean="0"/>
              <a:t>results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2665777"/>
              </p:ext>
            </p:extLst>
          </p:nvPr>
        </p:nvGraphicFramePr>
        <p:xfrm>
          <a:off x="838200" y="1752600"/>
          <a:ext cx="8153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2438401"/>
                <a:gridCol w="1219199"/>
                <a:gridCol w="1371600"/>
                <a:gridCol w="1981201"/>
              </a:tblGrid>
              <a:tr h="5334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Peaking</a:t>
                      </a:r>
                      <a:r>
                        <a:rPr lang="it-IT" baseline="0" dirty="0" smtClean="0"/>
                        <a:t> time [ns]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Rate</a:t>
                      </a:r>
                      <a:r>
                        <a:rPr lang="it-IT" baseline="0" dirty="0" smtClean="0"/>
                        <a:t> [kHz]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r>
                        <a:rPr lang="it-IT" dirty="0" smtClean="0"/>
                        <a:t> </a:t>
                      </a:r>
                    </a:p>
                    <a:p>
                      <a:r>
                        <a:rPr lang="it-IT" sz="1400" dirty="0" smtClean="0"/>
                        <a:t>(x 5 </a:t>
                      </a:r>
                      <a:r>
                        <a:rPr lang="it-IT" sz="1400" dirty="0" err="1" smtClean="0"/>
                        <a:t>safety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factor</a:t>
                      </a:r>
                      <a:r>
                        <a:rPr lang="it-IT" sz="1400" dirty="0" smtClean="0"/>
                        <a:t>)</a:t>
                      </a:r>
                      <a:endParaRPr lang="it-IT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 (side 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99.6%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98.2%</a:t>
                      </a:r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134.2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87.4%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133.4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87.6%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aseline="0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85.6%</a:t>
                      </a:r>
                      <a:endParaRPr lang="it-IT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500 (</a:t>
                      </a:r>
                      <a:r>
                        <a:rPr lang="it-IT" dirty="0" err="1" smtClean="0"/>
                        <a:t>complex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poles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13.42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92.6%</a:t>
                      </a:r>
                      <a:endParaRPr lang="it-IT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1000 (</a:t>
                      </a:r>
                      <a:r>
                        <a:rPr lang="it-IT" dirty="0" err="1" smtClean="0"/>
                        <a:t>complex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poles</a:t>
                      </a:r>
                      <a:r>
                        <a:rPr lang="it-IT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8.78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90.6%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43000" y="1066800"/>
            <a:ext cx="1311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Z </a:t>
            </a:r>
            <a:r>
              <a:rPr lang="it-IT" dirty="0" err="1" smtClean="0"/>
              <a:t>strips</a:t>
            </a: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2781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: </a:t>
            </a:r>
            <a:r>
              <a:rPr lang="it-IT" dirty="0" err="1" smtClean="0"/>
              <a:t>results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10933747"/>
              </p:ext>
            </p:extLst>
          </p:nvPr>
        </p:nvGraphicFramePr>
        <p:xfrm>
          <a:off x="838200" y="1447800"/>
          <a:ext cx="8153400" cy="389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2286000"/>
                <a:gridCol w="1371600"/>
                <a:gridCol w="1371600"/>
                <a:gridCol w="1981201"/>
              </a:tblGrid>
              <a:tr h="5334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Peaking</a:t>
                      </a:r>
                      <a:r>
                        <a:rPr lang="it-IT" baseline="0" dirty="0" smtClean="0"/>
                        <a:t> time [ns]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Rate</a:t>
                      </a:r>
                      <a:r>
                        <a:rPr lang="it-IT" baseline="0" dirty="0" smtClean="0"/>
                        <a:t> [kHz]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r>
                        <a:rPr lang="it-IT" dirty="0" smtClean="0"/>
                        <a:t> </a:t>
                      </a:r>
                    </a:p>
                    <a:p>
                      <a:r>
                        <a:rPr lang="it-IT" sz="1400" dirty="0" smtClean="0"/>
                        <a:t>(x 5 </a:t>
                      </a:r>
                      <a:r>
                        <a:rPr lang="it-IT" sz="1400" dirty="0" err="1" smtClean="0"/>
                        <a:t>safety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factor</a:t>
                      </a:r>
                      <a:r>
                        <a:rPr lang="it-IT" sz="1400" dirty="0" smtClean="0"/>
                        <a:t>)</a:t>
                      </a:r>
                      <a:endParaRPr lang="it-IT" sz="1400" dirty="0"/>
                    </a:p>
                  </a:txBody>
                  <a:tcPr/>
                </a:tc>
              </a:tr>
              <a:tr h="28448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169.6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94.3%</a:t>
                      </a:r>
                      <a:endParaRPr lang="it-IT" dirty="0"/>
                    </a:p>
                  </a:txBody>
                  <a:tcPr/>
                </a:tc>
              </a:tr>
              <a:tr h="28448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91.4%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133.6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99.0%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95.0%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92.4%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aseline="0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87.3%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96.1%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81.5%</a:t>
                      </a:r>
                      <a:endParaRPr lang="it-IT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91.8%</a:t>
                      </a:r>
                      <a:endParaRPr lang="it-IT" dirty="0"/>
                    </a:p>
                  </a:txBody>
                  <a:tcPr/>
                </a:tc>
              </a:tr>
              <a:tr h="35052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16.22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92.8%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750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89.4%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43000" y="10668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err="1" smtClean="0"/>
              <a:t>Phi</a:t>
            </a:r>
            <a:r>
              <a:rPr lang="it-IT" dirty="0" smtClean="0"/>
              <a:t> </a:t>
            </a:r>
            <a:r>
              <a:rPr lang="it-IT" dirty="0" err="1" smtClean="0"/>
              <a:t>strips</a:t>
            </a:r>
            <a:r>
              <a:rPr lang="it-IT" dirty="0" smtClean="0"/>
              <a:t> – </a:t>
            </a:r>
            <a:r>
              <a:rPr lang="it-IT" dirty="0" err="1" smtClean="0"/>
              <a:t>shorter</a:t>
            </a:r>
            <a:r>
              <a:rPr lang="it-IT" dirty="0"/>
              <a:t> </a:t>
            </a:r>
            <a:r>
              <a:rPr lang="it-IT" dirty="0" err="1" smtClean="0"/>
              <a:t>peaking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715571" y="5486400"/>
            <a:ext cx="29899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it-IT" dirty="0" smtClean="0"/>
              <a:t>Note: 	</a:t>
            </a:r>
            <a:r>
              <a:rPr lang="it-IT" dirty="0" err="1" smtClean="0"/>
              <a:t>Real</a:t>
            </a:r>
            <a:r>
              <a:rPr lang="it-IT" dirty="0" smtClean="0"/>
              <a:t> </a:t>
            </a:r>
            <a:r>
              <a:rPr lang="it-IT" dirty="0" err="1" smtClean="0"/>
              <a:t>poles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L1-L3</a:t>
            </a:r>
          </a:p>
          <a:p>
            <a:pPr algn="l"/>
            <a:r>
              <a:rPr lang="it-IT" dirty="0" smtClean="0"/>
              <a:t>	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poles</a:t>
            </a:r>
            <a:r>
              <a:rPr lang="it-IT" dirty="0" smtClean="0"/>
              <a:t> </a:t>
            </a:r>
            <a:r>
              <a:rPr lang="it-IT" dirty="0" err="1" smtClean="0"/>
              <a:t>foer</a:t>
            </a:r>
            <a:r>
              <a:rPr lang="it-IT" dirty="0" smtClean="0"/>
              <a:t> L4-L5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0051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: </a:t>
            </a:r>
            <a:r>
              <a:rPr lang="it-IT" dirty="0" err="1" smtClean="0"/>
              <a:t>results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78695468"/>
              </p:ext>
            </p:extLst>
          </p:nvPr>
        </p:nvGraphicFramePr>
        <p:xfrm>
          <a:off x="838200" y="1447800"/>
          <a:ext cx="8153400" cy="389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2286000"/>
                <a:gridCol w="1371600"/>
                <a:gridCol w="1371600"/>
                <a:gridCol w="1981201"/>
              </a:tblGrid>
              <a:tr h="5334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Peaking</a:t>
                      </a:r>
                      <a:r>
                        <a:rPr lang="it-IT" baseline="0" dirty="0" smtClean="0"/>
                        <a:t> time [ns]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Rate</a:t>
                      </a:r>
                      <a:r>
                        <a:rPr lang="it-IT" baseline="0" dirty="0" smtClean="0"/>
                        <a:t> [kHz]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r>
                        <a:rPr lang="it-IT" dirty="0" smtClean="0"/>
                        <a:t> </a:t>
                      </a:r>
                    </a:p>
                    <a:p>
                      <a:r>
                        <a:rPr lang="it-IT" sz="1400" dirty="0" smtClean="0"/>
                        <a:t>(x 5 </a:t>
                      </a:r>
                      <a:r>
                        <a:rPr lang="it-IT" sz="1400" dirty="0" err="1" smtClean="0"/>
                        <a:t>safety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factor</a:t>
                      </a:r>
                      <a:r>
                        <a:rPr lang="it-IT" sz="1400" dirty="0" smtClean="0"/>
                        <a:t>)</a:t>
                      </a:r>
                      <a:endParaRPr lang="it-IT" sz="1400" dirty="0"/>
                    </a:p>
                  </a:txBody>
                  <a:tcPr/>
                </a:tc>
              </a:tr>
              <a:tr h="28448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134.2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93.6%</a:t>
                      </a:r>
                      <a:endParaRPr lang="it-IT" dirty="0"/>
                    </a:p>
                  </a:txBody>
                  <a:tcPr/>
                </a:tc>
              </a:tr>
              <a:tr h="284480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90.5%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133.4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93.6%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90.6%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aseline="0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79.4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92.6%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89.0%</a:t>
                      </a:r>
                      <a:endParaRPr lang="it-IT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13.42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94.4%</a:t>
                      </a:r>
                      <a:endParaRPr lang="it-IT" dirty="0"/>
                    </a:p>
                  </a:txBody>
                  <a:tcPr/>
                </a:tc>
              </a:tr>
              <a:tr h="35052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8.78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95.3%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750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93.0%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43000" y="10668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Z </a:t>
            </a:r>
            <a:r>
              <a:rPr lang="it-IT" dirty="0" err="1" smtClean="0"/>
              <a:t>strips</a:t>
            </a:r>
            <a:r>
              <a:rPr lang="it-IT" dirty="0" smtClean="0"/>
              <a:t> – </a:t>
            </a:r>
            <a:r>
              <a:rPr lang="it-IT" dirty="0" err="1" smtClean="0"/>
              <a:t>shorter</a:t>
            </a:r>
            <a:r>
              <a:rPr lang="it-IT" dirty="0"/>
              <a:t> </a:t>
            </a:r>
            <a:r>
              <a:rPr lang="it-IT" dirty="0" err="1" smtClean="0"/>
              <a:t>peaking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endParaRPr lang="it-IT" dirty="0" smtClean="0"/>
          </a:p>
        </p:txBody>
      </p:sp>
      <p:sp>
        <p:nvSpPr>
          <p:cNvPr id="6" name="Rettangolo 5"/>
          <p:cNvSpPr/>
          <p:nvPr/>
        </p:nvSpPr>
        <p:spPr>
          <a:xfrm>
            <a:off x="715571" y="5486400"/>
            <a:ext cx="29899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it-IT" dirty="0" smtClean="0"/>
              <a:t>Note: 	</a:t>
            </a:r>
            <a:r>
              <a:rPr lang="it-IT" dirty="0" err="1" smtClean="0"/>
              <a:t>Real</a:t>
            </a:r>
            <a:r>
              <a:rPr lang="it-IT" dirty="0" smtClean="0"/>
              <a:t> </a:t>
            </a:r>
            <a:r>
              <a:rPr lang="it-IT" dirty="0" err="1" smtClean="0"/>
              <a:t>poles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L1-L3</a:t>
            </a:r>
          </a:p>
          <a:p>
            <a:pPr algn="l"/>
            <a:r>
              <a:rPr lang="it-IT" dirty="0" smtClean="0"/>
              <a:t>	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poles</a:t>
            </a:r>
            <a:r>
              <a:rPr lang="it-IT" dirty="0" smtClean="0"/>
              <a:t> </a:t>
            </a:r>
            <a:r>
              <a:rPr lang="it-IT" dirty="0" err="1" smtClean="0"/>
              <a:t>foer</a:t>
            </a:r>
            <a:r>
              <a:rPr lang="it-IT" dirty="0" smtClean="0"/>
              <a:t> L4-L5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260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 and TS characteristic</a:t>
            </a:r>
            <a:endParaRPr lang="en-US"/>
          </a:p>
        </p:txBody>
      </p:sp>
      <p:pic>
        <p:nvPicPr>
          <p:cNvPr id="5" name="Segnaposto contenuto 4" descr="untitled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295400"/>
            <a:ext cx="5892800" cy="4419600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6400800" y="1066800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Peaking Time = 1us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= 4 bits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clock = 4.25 MHz</a:t>
            </a:r>
          </a:p>
        </p:txBody>
      </p:sp>
      <p:sp>
        <p:nvSpPr>
          <p:cNvPr id="9" name="Rettangolo 8"/>
          <p:cNvSpPr/>
          <p:nvPr/>
        </p:nvSpPr>
        <p:spPr>
          <a:xfrm>
            <a:off x="4648200" y="1600200"/>
            <a:ext cx="15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chemeClr val="accent2"/>
                </a:solidFill>
              </a:rPr>
              <a:t>Analog TOT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572000" y="47244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“Analog” TS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667000" y="1600200"/>
            <a:ext cx="15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669933"/>
                </a:solidFill>
              </a:rPr>
              <a:t>Digital TOT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276600" y="4278868"/>
            <a:ext cx="15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TS</a:t>
            </a:r>
          </a:p>
        </p:txBody>
      </p:sp>
      <p:cxnSp>
        <p:nvCxnSpPr>
          <p:cNvPr id="14" name="Connettore 2 13"/>
          <p:cNvCxnSpPr/>
          <p:nvPr/>
        </p:nvCxnSpPr>
        <p:spPr bwMode="auto">
          <a:xfrm flipH="1">
            <a:off x="2667000" y="1905000"/>
            <a:ext cx="609600" cy="457200"/>
          </a:xfrm>
          <a:prstGeom prst="straightConnector1">
            <a:avLst/>
          </a:prstGeom>
          <a:noFill/>
          <a:ln>
            <a:solidFill>
              <a:srgbClr val="669933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ttore 2 14"/>
          <p:cNvCxnSpPr/>
          <p:nvPr/>
        </p:nvCxnSpPr>
        <p:spPr bwMode="auto">
          <a:xfrm flipH="1">
            <a:off x="2743200" y="4572000"/>
            <a:ext cx="609600" cy="457200"/>
          </a:xfrm>
          <a:prstGeom prst="straightConnector1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untitled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295400"/>
            <a:ext cx="5892800" cy="4419600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cxnSp>
        <p:nvCxnSpPr>
          <p:cNvPr id="6" name="Connettore 1 5"/>
          <p:cNvCxnSpPr/>
          <p:nvPr/>
        </p:nvCxnSpPr>
        <p:spPr bwMode="auto">
          <a:xfrm flipV="1">
            <a:off x="3124200" y="1676400"/>
            <a:ext cx="0" cy="358140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ttore 1 7"/>
          <p:cNvCxnSpPr/>
          <p:nvPr/>
        </p:nvCxnSpPr>
        <p:spPr bwMode="auto">
          <a:xfrm flipH="1" flipV="1">
            <a:off x="3848100" y="1676400"/>
            <a:ext cx="1" cy="358140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ttore 1 8"/>
          <p:cNvCxnSpPr/>
          <p:nvPr/>
        </p:nvCxnSpPr>
        <p:spPr bwMode="auto">
          <a:xfrm flipH="1">
            <a:off x="1371600" y="2633660"/>
            <a:ext cx="3124200" cy="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Connettore 1 9"/>
          <p:cNvCxnSpPr/>
          <p:nvPr/>
        </p:nvCxnSpPr>
        <p:spPr bwMode="auto">
          <a:xfrm flipH="1">
            <a:off x="1358900" y="1911350"/>
            <a:ext cx="3124200" cy="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ttangolo 10"/>
          <p:cNvSpPr/>
          <p:nvPr/>
        </p:nvSpPr>
        <p:spPr bwMode="auto">
          <a:xfrm>
            <a:off x="1676400" y="2057400"/>
            <a:ext cx="91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/>
              <a:t>22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0ns</a:t>
            </a:r>
          </a:p>
        </p:txBody>
      </p:sp>
      <p:sp>
        <p:nvSpPr>
          <p:cNvPr id="12" name="Rettangolo 11"/>
          <p:cNvSpPr/>
          <p:nvPr/>
        </p:nvSpPr>
        <p:spPr bwMode="auto">
          <a:xfrm>
            <a:off x="2209800" y="4572000"/>
            <a:ext cx="91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13" name="Rettangolo 12"/>
          <p:cNvSpPr/>
          <p:nvPr/>
        </p:nvSpPr>
        <p:spPr bwMode="auto">
          <a:xfrm>
            <a:off x="2514600" y="3810000"/>
            <a:ext cx="91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14" name="Rettangolo 13"/>
          <p:cNvSpPr/>
          <p:nvPr/>
        </p:nvSpPr>
        <p:spPr bwMode="auto">
          <a:xfrm>
            <a:off x="2895600" y="3124200"/>
            <a:ext cx="91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019800" y="4267200"/>
            <a:ext cx="3124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Max error = 220ns</a:t>
            </a:r>
          </a:p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(including only Phase error of TOT clock)</a:t>
            </a:r>
          </a:p>
        </p:txBody>
      </p:sp>
      <p:cxnSp>
        <p:nvCxnSpPr>
          <p:cNvPr id="16" name="Connettore 2 15"/>
          <p:cNvCxnSpPr/>
          <p:nvPr/>
        </p:nvCxnSpPr>
        <p:spPr bwMode="auto">
          <a:xfrm>
            <a:off x="1600200" y="1905000"/>
            <a:ext cx="0" cy="685800"/>
          </a:xfrm>
          <a:prstGeom prst="straightConnector1">
            <a:avLst/>
          </a:prstGeom>
          <a:noFill/>
          <a:ln w="38100">
            <a:solidFill>
              <a:srgbClr val="41622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ttangolo 17"/>
          <p:cNvSpPr/>
          <p:nvPr/>
        </p:nvSpPr>
        <p:spPr>
          <a:xfrm>
            <a:off x="6400800" y="1066800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Peaking Time = 1us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= 4 bits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clock = 4.25 MHz</a:t>
            </a:r>
          </a:p>
        </p:txBody>
      </p:sp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838200" y="76200"/>
            <a:ext cx="6934200" cy="838200"/>
          </a:xfrm>
        </p:spPr>
        <p:txBody>
          <a:bodyPr/>
          <a:lstStyle/>
          <a:p>
            <a:pPr lvl="0"/>
            <a:r>
              <a:rPr lang="en-US" dirty="0" smtClean="0"/>
              <a:t>Phase error of TOT clock</a:t>
            </a:r>
            <a:br>
              <a:rPr lang="en-US" dirty="0" smtClean="0"/>
            </a:br>
            <a:r>
              <a:rPr lang="en-US" dirty="0" smtClean="0"/>
              <a:t>when TOT should count “1”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6934200" cy="838200"/>
          </a:xfrm>
        </p:spPr>
        <p:txBody>
          <a:bodyPr/>
          <a:lstStyle/>
          <a:p>
            <a:r>
              <a:rPr lang="en-US" dirty="0" smtClean="0"/>
              <a:t>Phase error of TOT clock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when TOT </a:t>
            </a:r>
            <a:r>
              <a:rPr lang="en-US" dirty="0" smtClean="0"/>
              <a:t>should count “0”</a:t>
            </a:r>
            <a:endParaRPr lang="it-IT" dirty="0"/>
          </a:p>
        </p:txBody>
      </p:sp>
      <p:pic>
        <p:nvPicPr>
          <p:cNvPr id="5" name="Segnaposto contenuto 4" descr="untitled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295400"/>
            <a:ext cx="5892800" cy="4419600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400800" y="1066800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Peaking Time = 1us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= 4 bits</a:t>
            </a:r>
          </a:p>
          <a:p>
            <a:pPr algn="l"/>
            <a:r>
              <a:rPr lang="en-US" sz="1800" dirty="0" smtClean="0">
                <a:solidFill>
                  <a:srgbClr val="416220"/>
                </a:solidFill>
              </a:rPr>
              <a:t>TOT clock = 4.25 MHz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 flipV="1">
            <a:off x="2787650" y="1676400"/>
            <a:ext cx="0" cy="358140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ttore 1 8"/>
          <p:cNvCxnSpPr/>
          <p:nvPr/>
        </p:nvCxnSpPr>
        <p:spPr bwMode="auto">
          <a:xfrm flipH="1" flipV="1">
            <a:off x="4343400" y="1676400"/>
            <a:ext cx="1" cy="358140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ttore 1 13"/>
          <p:cNvCxnSpPr/>
          <p:nvPr/>
        </p:nvCxnSpPr>
        <p:spPr bwMode="auto">
          <a:xfrm flipH="1">
            <a:off x="1371600" y="2214563"/>
            <a:ext cx="3124200" cy="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ttore 1 16"/>
          <p:cNvCxnSpPr/>
          <p:nvPr/>
        </p:nvCxnSpPr>
        <p:spPr bwMode="auto">
          <a:xfrm flipH="1">
            <a:off x="1358900" y="1797050"/>
            <a:ext cx="3124200" cy="0"/>
          </a:xfrm>
          <a:prstGeom prst="line">
            <a:avLst/>
          </a:prstGeom>
          <a:noFill/>
          <a:ln w="12700">
            <a:solidFill>
              <a:srgbClr val="669933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ttangolo 19"/>
          <p:cNvSpPr/>
          <p:nvPr/>
        </p:nvSpPr>
        <p:spPr bwMode="auto">
          <a:xfrm>
            <a:off x="1457325" y="1809690"/>
            <a:ext cx="91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110ns</a:t>
            </a:r>
          </a:p>
        </p:txBody>
      </p:sp>
      <p:sp>
        <p:nvSpPr>
          <p:cNvPr id="11" name="Rettangolo 10"/>
          <p:cNvSpPr/>
          <p:nvPr/>
        </p:nvSpPr>
        <p:spPr bwMode="auto">
          <a:xfrm>
            <a:off x="1828800" y="4766846"/>
            <a:ext cx="91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12" name="Rettangolo 11"/>
          <p:cNvSpPr/>
          <p:nvPr/>
        </p:nvSpPr>
        <p:spPr bwMode="auto">
          <a:xfrm>
            <a:off x="3429000" y="3810000"/>
            <a:ext cx="91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49695D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019800" y="4267200"/>
            <a:ext cx="3124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Max error = 110ns</a:t>
            </a:r>
          </a:p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(including only Phase error of TOT clock)</a:t>
            </a:r>
          </a:p>
        </p:txBody>
      </p:sp>
      <p:cxnSp>
        <p:nvCxnSpPr>
          <p:cNvPr id="16" name="Connettore 2 15"/>
          <p:cNvCxnSpPr/>
          <p:nvPr/>
        </p:nvCxnSpPr>
        <p:spPr bwMode="auto">
          <a:xfrm>
            <a:off x="2438400" y="1828800"/>
            <a:ext cx="0" cy="381000"/>
          </a:xfrm>
          <a:prstGeom prst="straightConnector1">
            <a:avLst/>
          </a:prstGeom>
          <a:noFill/>
          <a:ln w="38100">
            <a:solidFill>
              <a:srgbClr val="41622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22" descr="untitled4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066800"/>
            <a:ext cx="5801541" cy="434339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76200"/>
            <a:ext cx="6934200" cy="838200"/>
          </a:xfrm>
        </p:spPr>
        <p:txBody>
          <a:bodyPr/>
          <a:lstStyle/>
          <a:p>
            <a:r>
              <a:rPr lang="en-US" dirty="0" smtClean="0"/>
              <a:t>Timing Resolution with TOT – Time correction with phase error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400800" y="1066800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/>
              <a:t>Peaking Time = 1us</a:t>
            </a:r>
          </a:p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TOT = 4 bits</a:t>
            </a:r>
          </a:p>
          <a:p>
            <a:pPr algn="l"/>
            <a:r>
              <a:rPr lang="en-US" sz="1800" dirty="0" smtClean="0"/>
              <a:t>TOT clock = 4.25 MHz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096000" y="4572000"/>
            <a:ext cx="3429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Max Error = 160ns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Max Time window = 250ns</a:t>
            </a:r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         (including time-walk and TS)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Time Error rms = 72ns</a:t>
            </a:r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         (smallest signal only)</a:t>
            </a:r>
          </a:p>
        </p:txBody>
      </p:sp>
      <p:cxnSp>
        <p:nvCxnSpPr>
          <p:cNvPr id="26" name="Connettore 2 25"/>
          <p:cNvCxnSpPr/>
          <p:nvPr/>
        </p:nvCxnSpPr>
        <p:spPr bwMode="auto">
          <a:xfrm>
            <a:off x="2895600" y="1676400"/>
            <a:ext cx="0" cy="3276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ttore 2 26"/>
          <p:cNvCxnSpPr/>
          <p:nvPr/>
        </p:nvCxnSpPr>
        <p:spPr bwMode="auto">
          <a:xfrm>
            <a:off x="1219200" y="2819400"/>
            <a:ext cx="0" cy="2133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ttangolo 31"/>
          <p:cNvSpPr/>
          <p:nvPr/>
        </p:nvSpPr>
        <p:spPr>
          <a:xfrm>
            <a:off x="381000" y="4158734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160ns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2971800" y="388620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250ns</a:t>
            </a:r>
            <a:endParaRPr lang="it-IT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22" descr="untitled4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066800"/>
            <a:ext cx="5801540" cy="434339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76200"/>
            <a:ext cx="6934200" cy="838200"/>
          </a:xfrm>
        </p:spPr>
        <p:txBody>
          <a:bodyPr/>
          <a:lstStyle/>
          <a:p>
            <a:r>
              <a:rPr lang="en-US" dirty="0" smtClean="0"/>
              <a:t>Timing Resolution with TOT – Time correction with phase error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400800" y="1066800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/>
              <a:t>Peaking Time = 1us</a:t>
            </a:r>
          </a:p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TOT = 6 bits</a:t>
            </a:r>
          </a:p>
          <a:p>
            <a:pPr algn="l"/>
            <a:r>
              <a:rPr lang="en-US" sz="1800" dirty="0" smtClean="0"/>
              <a:t>TOT clock = 17.8 MHz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096000" y="4572000"/>
            <a:ext cx="3429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Max Error = 50ns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Max Time window = 87ns</a:t>
            </a:r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         (including time-walk and TS)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Time Error rms  = 25ns</a:t>
            </a:r>
          </a:p>
          <a:p>
            <a:pPr algn="l"/>
            <a:r>
              <a:rPr lang="en-US" sz="1400" dirty="0" smtClean="0">
                <a:solidFill>
                  <a:srgbClr val="FF0000"/>
                </a:solidFill>
              </a:rPr>
              <a:t>         (smallest signal only)</a:t>
            </a:r>
          </a:p>
        </p:txBody>
      </p:sp>
      <p:cxnSp>
        <p:nvCxnSpPr>
          <p:cNvPr id="26" name="Connettore 2 25"/>
          <p:cNvCxnSpPr/>
          <p:nvPr/>
        </p:nvCxnSpPr>
        <p:spPr bwMode="auto">
          <a:xfrm>
            <a:off x="2895600" y="1676400"/>
            <a:ext cx="0" cy="3276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ttangolo 32"/>
          <p:cNvSpPr/>
          <p:nvPr/>
        </p:nvSpPr>
        <p:spPr>
          <a:xfrm>
            <a:off x="3100040" y="388620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87ns</a:t>
            </a:r>
            <a:endParaRPr lang="it-IT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Resolution with TOT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2102747"/>
              </p:ext>
            </p:extLst>
          </p:nvPr>
        </p:nvGraphicFramePr>
        <p:xfrm>
          <a:off x="762000" y="914400"/>
          <a:ext cx="8153399" cy="362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744"/>
                <a:gridCol w="840661"/>
                <a:gridCol w="1063487"/>
                <a:gridCol w="1063487"/>
                <a:gridCol w="1367340"/>
                <a:gridCol w="1367340"/>
                <a:gridCol w="136734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Peaking</a:t>
                      </a:r>
                      <a:r>
                        <a:rPr lang="en-US" sz="1400" baseline="0" noProof="0" dirty="0" smtClean="0"/>
                        <a:t> time [ns]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TOT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TOT clock [</a:t>
                      </a:r>
                      <a:r>
                        <a:rPr lang="en-US" sz="1400" noProof="0" dirty="0" err="1" smtClean="0"/>
                        <a:t>Mhz</a:t>
                      </a:r>
                      <a:r>
                        <a:rPr lang="en-US" sz="1400" noProof="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Max Time window [ns]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Time Error rms </a:t>
                      </a:r>
                      <a:r>
                        <a:rPr lang="en-US" sz="1400" baseline="0" noProof="0" dirty="0" smtClean="0"/>
                        <a:t>[ns]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FF0000"/>
                          </a:solidFill>
                        </a:rPr>
                        <a:t>Preliminary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>
                          <a:solidFill>
                            <a:srgbClr val="FF0000"/>
                          </a:solidFill>
                        </a:rPr>
                        <a:t>Jitter  for 1 MIP [ns]</a:t>
                      </a:r>
                      <a:endParaRPr lang="en-US" sz="1400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FF0000"/>
                          </a:solidFill>
                        </a:rPr>
                        <a:t>Preliminary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>
                          <a:solidFill>
                            <a:srgbClr val="FF0000"/>
                          </a:solidFill>
                        </a:rPr>
                        <a:t>Jitter  for 0.3 MIP [ns]</a:t>
                      </a:r>
                      <a:endParaRPr lang="en-US" sz="1400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41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375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11.3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114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33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10.3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34.6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54108">
                <a:tc vMerge="1"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47.5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54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15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41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500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8.5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141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41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12.7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43.3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54108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35.7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60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17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21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750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5.66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196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56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17.6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60.3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83213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23.8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74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21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41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1000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4.25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250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72</a:t>
                      </a:r>
                      <a:endParaRPr lang="en-US" sz="16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22.9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77.9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54108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17.8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87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25</a:t>
                      </a:r>
                      <a:endParaRPr lang="en-US" sz="16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68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934200" cy="609600"/>
          </a:xfrm>
        </p:spPr>
        <p:txBody>
          <a:bodyPr/>
          <a:lstStyle/>
          <a:p>
            <a:r>
              <a:rPr lang="en-US" dirty="0" smtClean="0"/>
              <a:t>Combining the 2 effect  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943600" y="0"/>
            <a:ext cx="182880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/>
              <a:t>Peaking Time = 1us</a:t>
            </a:r>
          </a:p>
          <a:p>
            <a:pPr algn="l"/>
            <a:r>
              <a:rPr lang="en-US" sz="1400" dirty="0" smtClean="0"/>
              <a:t>TOT = 4 bits</a:t>
            </a:r>
          </a:p>
          <a:p>
            <a:pPr algn="l"/>
            <a:r>
              <a:rPr lang="en-US" sz="1400" dirty="0" smtClean="0"/>
              <a:t>Signal 0.3 MIP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 flipV="1">
            <a:off x="990600" y="990600"/>
            <a:ext cx="0" cy="91440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Connettore 2 9"/>
          <p:cNvCxnSpPr/>
          <p:nvPr/>
        </p:nvCxnSpPr>
        <p:spPr bwMode="auto">
          <a:xfrm>
            <a:off x="990600" y="1905000"/>
            <a:ext cx="4038600" cy="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" name="Gruppo 51"/>
          <p:cNvGrpSpPr/>
          <p:nvPr/>
        </p:nvGrpSpPr>
        <p:grpSpPr>
          <a:xfrm>
            <a:off x="2057400" y="1371600"/>
            <a:ext cx="1295400" cy="533400"/>
            <a:chOff x="1981200" y="1371600"/>
            <a:chExt cx="1295400" cy="533400"/>
          </a:xfrm>
        </p:grpSpPr>
        <p:cxnSp>
          <p:nvCxnSpPr>
            <p:cNvPr id="14" name="Connettore 1 13"/>
            <p:cNvCxnSpPr/>
            <p:nvPr/>
          </p:nvCxnSpPr>
          <p:spPr bwMode="auto">
            <a:xfrm flipV="1">
              <a:off x="1981200" y="1371600"/>
              <a:ext cx="0" cy="533400"/>
            </a:xfrm>
            <a:prstGeom prst="line">
              <a:avLst/>
            </a:prstGeom>
            <a:noFill/>
            <a:ln w="28575">
              <a:solidFill>
                <a:srgbClr val="416220"/>
              </a:solidFill>
              <a:tailEnd type="none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Connettore 1 15"/>
            <p:cNvCxnSpPr/>
            <p:nvPr/>
          </p:nvCxnSpPr>
          <p:spPr bwMode="auto">
            <a:xfrm flipV="1">
              <a:off x="3276600" y="1371600"/>
              <a:ext cx="0" cy="533400"/>
            </a:xfrm>
            <a:prstGeom prst="line">
              <a:avLst/>
            </a:prstGeom>
            <a:noFill/>
            <a:ln w="28575">
              <a:solidFill>
                <a:srgbClr val="416220"/>
              </a:solidFill>
              <a:tailEnd type="none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Connettore 1 16"/>
            <p:cNvCxnSpPr/>
            <p:nvPr/>
          </p:nvCxnSpPr>
          <p:spPr bwMode="auto">
            <a:xfrm flipH="1">
              <a:off x="1981200" y="1371600"/>
              <a:ext cx="1295400" cy="0"/>
            </a:xfrm>
            <a:prstGeom prst="line">
              <a:avLst/>
            </a:prstGeom>
            <a:noFill/>
            <a:ln w="28575">
              <a:solidFill>
                <a:srgbClr val="416220"/>
              </a:solidFill>
              <a:tailEnd type="none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Rettangolo 20"/>
          <p:cNvSpPr/>
          <p:nvPr/>
        </p:nvSpPr>
        <p:spPr>
          <a:xfrm>
            <a:off x="4724400" y="1981200"/>
            <a:ext cx="76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 smtClean="0"/>
          </a:p>
        </p:txBody>
      </p:sp>
      <p:sp>
        <p:nvSpPr>
          <p:cNvPr id="22" name="Rettangolo 21"/>
          <p:cNvSpPr/>
          <p:nvPr/>
        </p:nvSpPr>
        <p:spPr>
          <a:xfrm>
            <a:off x="0" y="838200"/>
            <a:ext cx="152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distribution</a:t>
            </a:r>
            <a:endParaRPr lang="en-US" dirty="0" smtClean="0"/>
          </a:p>
        </p:txBody>
      </p:sp>
      <p:cxnSp>
        <p:nvCxnSpPr>
          <p:cNvPr id="24" name="Connettore 2 23"/>
          <p:cNvCxnSpPr/>
          <p:nvPr/>
        </p:nvCxnSpPr>
        <p:spPr bwMode="auto">
          <a:xfrm flipH="1">
            <a:off x="1905000" y="1219200"/>
            <a:ext cx="137160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Segnaposto contenuto 4"/>
          <p:cNvSpPr txBox="1">
            <a:spLocks/>
          </p:cNvSpPr>
          <p:nvPr/>
        </p:nvSpPr>
        <p:spPr bwMode="auto">
          <a:xfrm>
            <a:off x="5562600" y="1295400"/>
            <a:ext cx="2133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 from TS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66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clock and time walk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6699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828800" y="914400"/>
            <a:ext cx="22545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“Max </a:t>
            </a:r>
            <a:r>
              <a:rPr lang="en-US" dirty="0" smtClean="0">
                <a:solidFill>
                  <a:srgbClr val="FF0000"/>
                </a:solidFill>
              </a:rPr>
              <a:t>Time </a:t>
            </a:r>
            <a:r>
              <a:rPr lang="en-US" dirty="0" smtClean="0">
                <a:solidFill>
                  <a:srgbClr val="FF0000"/>
                </a:solidFill>
              </a:rPr>
              <a:t>window” </a:t>
            </a:r>
            <a:r>
              <a:rPr lang="en-US" dirty="0" smtClean="0">
                <a:solidFill>
                  <a:srgbClr val="FF0000"/>
                </a:solidFill>
              </a:rPr>
              <a:t>= 250ns</a:t>
            </a:r>
          </a:p>
        </p:txBody>
      </p:sp>
      <p:cxnSp>
        <p:nvCxnSpPr>
          <p:cNvPr id="27" name="Connettore 2 26"/>
          <p:cNvCxnSpPr/>
          <p:nvPr/>
        </p:nvCxnSpPr>
        <p:spPr bwMode="auto">
          <a:xfrm flipV="1">
            <a:off x="990600" y="2390001"/>
            <a:ext cx="0" cy="91440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2 27"/>
          <p:cNvCxnSpPr/>
          <p:nvPr/>
        </p:nvCxnSpPr>
        <p:spPr bwMode="auto">
          <a:xfrm>
            <a:off x="990600" y="3304401"/>
            <a:ext cx="4038600" cy="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ttangolo 31"/>
          <p:cNvSpPr/>
          <p:nvPr/>
        </p:nvSpPr>
        <p:spPr>
          <a:xfrm>
            <a:off x="4724400" y="3380601"/>
            <a:ext cx="76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 smtClean="0"/>
          </a:p>
        </p:txBody>
      </p:sp>
      <p:sp>
        <p:nvSpPr>
          <p:cNvPr id="33" name="Rettangolo 32"/>
          <p:cNvSpPr/>
          <p:nvPr/>
        </p:nvSpPr>
        <p:spPr>
          <a:xfrm>
            <a:off x="0" y="2237601"/>
            <a:ext cx="152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distribution</a:t>
            </a:r>
            <a:endParaRPr lang="en-US" dirty="0" smtClean="0"/>
          </a:p>
        </p:txBody>
      </p:sp>
      <p:cxnSp>
        <p:nvCxnSpPr>
          <p:cNvPr id="34" name="Connettore 2 33"/>
          <p:cNvCxnSpPr/>
          <p:nvPr/>
        </p:nvCxnSpPr>
        <p:spPr bwMode="auto">
          <a:xfrm flipH="1">
            <a:off x="2514600" y="2667000"/>
            <a:ext cx="38100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Segnaposto contenuto 4"/>
          <p:cNvSpPr txBox="1">
            <a:spLocks/>
          </p:cNvSpPr>
          <p:nvPr/>
        </p:nvSpPr>
        <p:spPr bwMode="auto">
          <a:xfrm>
            <a:off x="5562600" y="2694801"/>
            <a:ext cx="2133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Jitter form noise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828800" y="2313801"/>
            <a:ext cx="3429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Jitter  for 1 </a:t>
            </a:r>
            <a:r>
              <a:rPr lang="en-US" dirty="0" smtClean="0">
                <a:solidFill>
                  <a:srgbClr val="FF0000"/>
                </a:solidFill>
              </a:rPr>
              <a:t>MIP; sigma = 77.9ns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37" name="Connettore 2 36"/>
          <p:cNvCxnSpPr/>
          <p:nvPr/>
        </p:nvCxnSpPr>
        <p:spPr bwMode="auto">
          <a:xfrm flipV="1">
            <a:off x="990600" y="4419600"/>
            <a:ext cx="0" cy="91440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Connettore 2 37"/>
          <p:cNvCxnSpPr/>
          <p:nvPr/>
        </p:nvCxnSpPr>
        <p:spPr bwMode="auto">
          <a:xfrm>
            <a:off x="990600" y="5334000"/>
            <a:ext cx="4038600" cy="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Connettore 1 38"/>
          <p:cNvCxnSpPr/>
          <p:nvPr/>
        </p:nvCxnSpPr>
        <p:spPr bwMode="auto">
          <a:xfrm flipH="1" flipV="1">
            <a:off x="2057400" y="1524000"/>
            <a:ext cx="76200" cy="3810000"/>
          </a:xfrm>
          <a:prstGeom prst="line">
            <a:avLst/>
          </a:prstGeom>
          <a:noFill/>
          <a:ln w="12700">
            <a:solidFill>
              <a:srgbClr val="416220"/>
            </a:solidFill>
            <a:prstDash val="sysDash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ttangolo 41"/>
          <p:cNvSpPr/>
          <p:nvPr/>
        </p:nvSpPr>
        <p:spPr>
          <a:xfrm>
            <a:off x="4724400" y="5410200"/>
            <a:ext cx="76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 smtClean="0"/>
          </a:p>
        </p:txBody>
      </p:sp>
      <p:sp>
        <p:nvSpPr>
          <p:cNvPr id="43" name="Rettangolo 42"/>
          <p:cNvSpPr/>
          <p:nvPr/>
        </p:nvSpPr>
        <p:spPr>
          <a:xfrm>
            <a:off x="0" y="4267200"/>
            <a:ext cx="152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distribution</a:t>
            </a:r>
            <a:endParaRPr lang="en-US" dirty="0" smtClean="0"/>
          </a:p>
        </p:txBody>
      </p:sp>
      <p:cxnSp>
        <p:nvCxnSpPr>
          <p:cNvPr id="44" name="Connettore 2 43"/>
          <p:cNvCxnSpPr/>
          <p:nvPr/>
        </p:nvCxnSpPr>
        <p:spPr bwMode="auto">
          <a:xfrm flipH="1">
            <a:off x="1752600" y="5486400"/>
            <a:ext cx="220980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Segnaposto contenuto 4"/>
          <p:cNvSpPr txBox="1">
            <a:spLocks/>
          </p:cNvSpPr>
          <p:nvPr/>
        </p:nvSpPr>
        <p:spPr bwMode="auto">
          <a:xfrm>
            <a:off x="5410200" y="4343400"/>
            <a:ext cx="3581400" cy="228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lang="en-US" sz="1800" b="0" kern="0" dirty="0" smtClean="0">
                <a:solidFill>
                  <a:srgbClr val="669933"/>
                </a:solidFill>
                <a:latin typeface="+mn-lt"/>
              </a:rPr>
              <a:t>Resulted distribution.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endParaRPr lang="en-US" sz="1800" b="0" kern="0" dirty="0" smtClean="0">
              <a:solidFill>
                <a:srgbClr val="669933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lang="en-US" sz="1400" b="0" u="sng" kern="0" dirty="0" smtClean="0">
                <a:solidFill>
                  <a:srgbClr val="669933"/>
                </a:solidFill>
                <a:latin typeface="+mn-lt"/>
              </a:rPr>
              <a:t>Proposal 1</a:t>
            </a:r>
            <a:r>
              <a:rPr lang="en-US" sz="1400" b="0" kern="0" dirty="0" smtClean="0">
                <a:solidFill>
                  <a:srgbClr val="669933"/>
                </a:solidFill>
                <a:latin typeface="+mn-lt"/>
              </a:rPr>
              <a:t>: find the “Off line windows” that include 99% of the cases.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endParaRPr lang="en-US" sz="1400" b="0" kern="0" dirty="0" smtClean="0">
              <a:solidFill>
                <a:srgbClr val="669933"/>
              </a:solidFill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bg1"/>
              </a:buClr>
              <a:defRPr/>
            </a:pPr>
            <a:r>
              <a:rPr lang="en-US" sz="1400" b="0" u="sng" kern="0" dirty="0" smtClean="0">
                <a:solidFill>
                  <a:srgbClr val="669933"/>
                </a:solidFill>
              </a:rPr>
              <a:t>Proposal </a:t>
            </a:r>
            <a:r>
              <a:rPr lang="en-US" sz="1400" b="0" u="sng" kern="0" dirty="0" smtClean="0">
                <a:solidFill>
                  <a:srgbClr val="669933"/>
                </a:solidFill>
              </a:rPr>
              <a:t>2</a:t>
            </a:r>
            <a:r>
              <a:rPr lang="en-US" sz="1400" b="0" kern="0" dirty="0" smtClean="0">
                <a:solidFill>
                  <a:srgbClr val="669933"/>
                </a:solidFill>
              </a:rPr>
              <a:t>: approximate “Max </a:t>
            </a:r>
            <a:r>
              <a:rPr lang="en-US" sz="1400" b="0" kern="0" dirty="0" smtClean="0">
                <a:solidFill>
                  <a:srgbClr val="669933"/>
                </a:solidFill>
              </a:rPr>
              <a:t>Time </a:t>
            </a:r>
            <a:r>
              <a:rPr lang="en-US" sz="1400" b="0" kern="0" dirty="0" smtClean="0">
                <a:solidFill>
                  <a:srgbClr val="669933"/>
                </a:solidFill>
              </a:rPr>
              <a:t>window” as Gaussian and </a:t>
            </a:r>
            <a:r>
              <a:rPr lang="en-US" sz="1400" b="0" kern="0" dirty="0" err="1" smtClean="0">
                <a:solidFill>
                  <a:srgbClr val="669933"/>
                </a:solidFill>
              </a:rPr>
              <a:t>quadratically</a:t>
            </a:r>
            <a:r>
              <a:rPr lang="en-US" sz="1400" b="0" kern="0" dirty="0" smtClean="0">
                <a:solidFill>
                  <a:srgbClr val="669933"/>
                </a:solidFill>
              </a:rPr>
              <a:t> sum the sigma</a:t>
            </a:r>
            <a:endParaRPr lang="en-US" sz="1400" b="0" kern="0" dirty="0" smtClean="0">
              <a:solidFill>
                <a:srgbClr val="669933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lang="en-US" sz="1400" b="0" kern="0" dirty="0" smtClean="0">
                <a:solidFill>
                  <a:srgbClr val="669933"/>
                </a:solidFill>
                <a:latin typeface="+mn-lt"/>
              </a:rPr>
              <a:t>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6699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Figura a mano libera 46"/>
          <p:cNvSpPr/>
          <p:nvPr/>
        </p:nvSpPr>
        <p:spPr bwMode="auto">
          <a:xfrm>
            <a:off x="1905000" y="2755900"/>
            <a:ext cx="1600200" cy="555562"/>
          </a:xfrm>
          <a:custGeom>
            <a:avLst/>
            <a:gdLst>
              <a:gd name="connsiteX0" fmla="*/ 0 w 1609344"/>
              <a:gd name="connsiteY0" fmla="*/ 541020 h 640080"/>
              <a:gd name="connsiteX1" fmla="*/ 310896 w 1609344"/>
              <a:gd name="connsiteY1" fmla="*/ 531876 h 640080"/>
              <a:gd name="connsiteX2" fmla="*/ 640080 w 1609344"/>
              <a:gd name="connsiteY2" fmla="*/ 74676 h 640080"/>
              <a:gd name="connsiteX3" fmla="*/ 832104 w 1609344"/>
              <a:gd name="connsiteY3" fmla="*/ 83820 h 640080"/>
              <a:gd name="connsiteX4" fmla="*/ 1078992 w 1609344"/>
              <a:gd name="connsiteY4" fmla="*/ 550164 h 640080"/>
              <a:gd name="connsiteX5" fmla="*/ 1609344 w 1609344"/>
              <a:gd name="connsiteY5" fmla="*/ 623316 h 640080"/>
              <a:gd name="connsiteX0" fmla="*/ 0 w 1661160"/>
              <a:gd name="connsiteY0" fmla="*/ 541020 h 628396"/>
              <a:gd name="connsiteX1" fmla="*/ 310896 w 1661160"/>
              <a:gd name="connsiteY1" fmla="*/ 531876 h 628396"/>
              <a:gd name="connsiteX2" fmla="*/ 640080 w 1661160"/>
              <a:gd name="connsiteY2" fmla="*/ 74676 h 628396"/>
              <a:gd name="connsiteX3" fmla="*/ 832104 w 1661160"/>
              <a:gd name="connsiteY3" fmla="*/ 83820 h 628396"/>
              <a:gd name="connsiteX4" fmla="*/ 1078992 w 1661160"/>
              <a:gd name="connsiteY4" fmla="*/ 550164 h 628396"/>
              <a:gd name="connsiteX5" fmla="*/ 1661160 w 1661160"/>
              <a:gd name="connsiteY5" fmla="*/ 553212 h 628396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31876 h 546100"/>
              <a:gd name="connsiteX1" fmla="*/ 365760 w 1661160"/>
              <a:gd name="connsiteY1" fmla="*/ 467868 h 546100"/>
              <a:gd name="connsiteX2" fmla="*/ 640080 w 1661160"/>
              <a:gd name="connsiteY2" fmla="*/ 65532 h 546100"/>
              <a:gd name="connsiteX3" fmla="*/ 832104 w 1661160"/>
              <a:gd name="connsiteY3" fmla="*/ 74676 h 546100"/>
              <a:gd name="connsiteX4" fmla="*/ 1051560 w 1661160"/>
              <a:gd name="connsiteY4" fmla="*/ 467868 h 546100"/>
              <a:gd name="connsiteX5" fmla="*/ 1661160 w 1661160"/>
              <a:gd name="connsiteY5" fmla="*/ 544068 h 546100"/>
              <a:gd name="connsiteX0" fmla="*/ 0 w 1661160"/>
              <a:gd name="connsiteY0" fmla="*/ 531876 h 578930"/>
              <a:gd name="connsiteX1" fmla="*/ 365760 w 1661160"/>
              <a:gd name="connsiteY1" fmla="*/ 467868 h 578930"/>
              <a:gd name="connsiteX2" fmla="*/ 640080 w 1661160"/>
              <a:gd name="connsiteY2" fmla="*/ 65532 h 578930"/>
              <a:gd name="connsiteX3" fmla="*/ 832104 w 1661160"/>
              <a:gd name="connsiteY3" fmla="*/ 74676 h 578930"/>
              <a:gd name="connsiteX4" fmla="*/ 1051560 w 1661160"/>
              <a:gd name="connsiteY4" fmla="*/ 467868 h 578930"/>
              <a:gd name="connsiteX5" fmla="*/ 1661160 w 1661160"/>
              <a:gd name="connsiteY5" fmla="*/ 544068 h 578930"/>
              <a:gd name="connsiteX0" fmla="*/ 0 w 1661160"/>
              <a:gd name="connsiteY0" fmla="*/ 586740 h 633794"/>
              <a:gd name="connsiteX1" fmla="*/ 365760 w 1661160"/>
              <a:gd name="connsiteY1" fmla="*/ 522732 h 633794"/>
              <a:gd name="connsiteX2" fmla="*/ 594360 w 1661160"/>
              <a:gd name="connsiteY2" fmla="*/ 65532 h 633794"/>
              <a:gd name="connsiteX3" fmla="*/ 832104 w 1661160"/>
              <a:gd name="connsiteY3" fmla="*/ 129540 h 633794"/>
              <a:gd name="connsiteX4" fmla="*/ 1051560 w 1661160"/>
              <a:gd name="connsiteY4" fmla="*/ 522732 h 633794"/>
              <a:gd name="connsiteX5" fmla="*/ 1661160 w 1661160"/>
              <a:gd name="connsiteY5" fmla="*/ 598932 h 633794"/>
              <a:gd name="connsiteX0" fmla="*/ 0 w 1661160"/>
              <a:gd name="connsiteY0" fmla="*/ 584708 h 631762"/>
              <a:gd name="connsiteX1" fmla="*/ 365760 w 1661160"/>
              <a:gd name="connsiteY1" fmla="*/ 520700 h 631762"/>
              <a:gd name="connsiteX2" fmla="*/ 594360 w 1661160"/>
              <a:gd name="connsiteY2" fmla="*/ 63500 h 631762"/>
              <a:gd name="connsiteX3" fmla="*/ 746760 w 1661160"/>
              <a:gd name="connsiteY3" fmla="*/ 139700 h 631762"/>
              <a:gd name="connsiteX4" fmla="*/ 1051560 w 1661160"/>
              <a:gd name="connsiteY4" fmla="*/ 520700 h 631762"/>
              <a:gd name="connsiteX5" fmla="*/ 1661160 w 1661160"/>
              <a:gd name="connsiteY5" fmla="*/ 596900 h 631762"/>
              <a:gd name="connsiteX0" fmla="*/ 0 w 1661160"/>
              <a:gd name="connsiteY0" fmla="*/ 508508 h 555562"/>
              <a:gd name="connsiteX1" fmla="*/ 365760 w 1661160"/>
              <a:gd name="connsiteY1" fmla="*/ 444500 h 555562"/>
              <a:gd name="connsiteX2" fmla="*/ 594360 w 1661160"/>
              <a:gd name="connsiteY2" fmla="*/ 63500 h 555562"/>
              <a:gd name="connsiteX3" fmla="*/ 746760 w 1661160"/>
              <a:gd name="connsiteY3" fmla="*/ 63500 h 555562"/>
              <a:gd name="connsiteX4" fmla="*/ 1051560 w 1661160"/>
              <a:gd name="connsiteY4" fmla="*/ 444500 h 555562"/>
              <a:gd name="connsiteX5" fmla="*/ 1661160 w 166116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9144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066800 w 1752600"/>
              <a:gd name="connsiteY4" fmla="*/ 444500 h 555562"/>
              <a:gd name="connsiteX5" fmla="*/ 1752600 w 1752600"/>
              <a:gd name="connsiteY5" fmla="*/ 520700 h 555562"/>
              <a:gd name="connsiteX0" fmla="*/ 0 w 1600200"/>
              <a:gd name="connsiteY0" fmla="*/ 520700 h 555562"/>
              <a:gd name="connsiteX1" fmla="*/ 457200 w 1600200"/>
              <a:gd name="connsiteY1" fmla="*/ 444500 h 555562"/>
              <a:gd name="connsiteX2" fmla="*/ 685800 w 1600200"/>
              <a:gd name="connsiteY2" fmla="*/ 63500 h 555562"/>
              <a:gd name="connsiteX3" fmla="*/ 838200 w 1600200"/>
              <a:gd name="connsiteY3" fmla="*/ 63500 h 555562"/>
              <a:gd name="connsiteX4" fmla="*/ 1066800 w 1600200"/>
              <a:gd name="connsiteY4" fmla="*/ 444500 h 555562"/>
              <a:gd name="connsiteX5" fmla="*/ 1600200 w 1600200"/>
              <a:gd name="connsiteY5" fmla="*/ 520700 h 55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0200" h="555562">
                <a:moveTo>
                  <a:pt x="0" y="520700"/>
                </a:moveTo>
                <a:cubicBezTo>
                  <a:pt x="173546" y="507365"/>
                  <a:pt x="279083" y="555562"/>
                  <a:pt x="457200" y="444500"/>
                </a:cubicBezTo>
                <a:cubicBezTo>
                  <a:pt x="563880" y="366776"/>
                  <a:pt x="622300" y="127000"/>
                  <a:pt x="685800" y="63500"/>
                </a:cubicBezTo>
                <a:cubicBezTo>
                  <a:pt x="749300" y="0"/>
                  <a:pt x="774700" y="0"/>
                  <a:pt x="838200" y="63500"/>
                </a:cubicBezTo>
                <a:cubicBezTo>
                  <a:pt x="901700" y="127000"/>
                  <a:pt x="957263" y="368300"/>
                  <a:pt x="1066800" y="444500"/>
                </a:cubicBezTo>
                <a:cubicBezTo>
                  <a:pt x="1219200" y="520700"/>
                  <a:pt x="1377315" y="509651"/>
                  <a:pt x="1600200" y="520700"/>
                </a:cubicBezTo>
              </a:path>
            </a:pathLst>
          </a:custGeom>
          <a:noFill/>
          <a:ln w="28575">
            <a:solidFill>
              <a:srgbClr val="41622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4" name="Connettore 1 53"/>
          <p:cNvCxnSpPr/>
          <p:nvPr/>
        </p:nvCxnSpPr>
        <p:spPr bwMode="auto">
          <a:xfrm flipH="1" flipV="1">
            <a:off x="3352800" y="1524000"/>
            <a:ext cx="76200" cy="3810000"/>
          </a:xfrm>
          <a:prstGeom prst="line">
            <a:avLst/>
          </a:prstGeom>
          <a:noFill/>
          <a:ln w="12700">
            <a:solidFill>
              <a:srgbClr val="416220"/>
            </a:solidFill>
            <a:prstDash val="sysDash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Figura a mano libera 56"/>
          <p:cNvSpPr/>
          <p:nvPr/>
        </p:nvSpPr>
        <p:spPr bwMode="auto">
          <a:xfrm>
            <a:off x="1295400" y="4782079"/>
            <a:ext cx="2971800" cy="574083"/>
          </a:xfrm>
          <a:custGeom>
            <a:avLst/>
            <a:gdLst>
              <a:gd name="connsiteX0" fmla="*/ 0 w 1609344"/>
              <a:gd name="connsiteY0" fmla="*/ 541020 h 640080"/>
              <a:gd name="connsiteX1" fmla="*/ 310896 w 1609344"/>
              <a:gd name="connsiteY1" fmla="*/ 531876 h 640080"/>
              <a:gd name="connsiteX2" fmla="*/ 640080 w 1609344"/>
              <a:gd name="connsiteY2" fmla="*/ 74676 h 640080"/>
              <a:gd name="connsiteX3" fmla="*/ 832104 w 1609344"/>
              <a:gd name="connsiteY3" fmla="*/ 83820 h 640080"/>
              <a:gd name="connsiteX4" fmla="*/ 1078992 w 1609344"/>
              <a:gd name="connsiteY4" fmla="*/ 550164 h 640080"/>
              <a:gd name="connsiteX5" fmla="*/ 1609344 w 1609344"/>
              <a:gd name="connsiteY5" fmla="*/ 623316 h 640080"/>
              <a:gd name="connsiteX0" fmla="*/ 0 w 1661160"/>
              <a:gd name="connsiteY0" fmla="*/ 541020 h 628396"/>
              <a:gd name="connsiteX1" fmla="*/ 310896 w 1661160"/>
              <a:gd name="connsiteY1" fmla="*/ 531876 h 628396"/>
              <a:gd name="connsiteX2" fmla="*/ 640080 w 1661160"/>
              <a:gd name="connsiteY2" fmla="*/ 74676 h 628396"/>
              <a:gd name="connsiteX3" fmla="*/ 832104 w 1661160"/>
              <a:gd name="connsiteY3" fmla="*/ 83820 h 628396"/>
              <a:gd name="connsiteX4" fmla="*/ 1078992 w 1661160"/>
              <a:gd name="connsiteY4" fmla="*/ 550164 h 628396"/>
              <a:gd name="connsiteX5" fmla="*/ 1661160 w 1661160"/>
              <a:gd name="connsiteY5" fmla="*/ 553212 h 628396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41020 h 609600"/>
              <a:gd name="connsiteX1" fmla="*/ 310896 w 1661160"/>
              <a:gd name="connsiteY1" fmla="*/ 531876 h 609600"/>
              <a:gd name="connsiteX2" fmla="*/ 640080 w 1661160"/>
              <a:gd name="connsiteY2" fmla="*/ 74676 h 609600"/>
              <a:gd name="connsiteX3" fmla="*/ 832104 w 1661160"/>
              <a:gd name="connsiteY3" fmla="*/ 83820 h 609600"/>
              <a:gd name="connsiteX4" fmla="*/ 1051560 w 1661160"/>
              <a:gd name="connsiteY4" fmla="*/ 477012 h 609600"/>
              <a:gd name="connsiteX5" fmla="*/ 1661160 w 1661160"/>
              <a:gd name="connsiteY5" fmla="*/ 553212 h 609600"/>
              <a:gd name="connsiteX0" fmla="*/ 0 w 1661160"/>
              <a:gd name="connsiteY0" fmla="*/ 531876 h 546100"/>
              <a:gd name="connsiteX1" fmla="*/ 365760 w 1661160"/>
              <a:gd name="connsiteY1" fmla="*/ 467868 h 546100"/>
              <a:gd name="connsiteX2" fmla="*/ 640080 w 1661160"/>
              <a:gd name="connsiteY2" fmla="*/ 65532 h 546100"/>
              <a:gd name="connsiteX3" fmla="*/ 832104 w 1661160"/>
              <a:gd name="connsiteY3" fmla="*/ 74676 h 546100"/>
              <a:gd name="connsiteX4" fmla="*/ 1051560 w 1661160"/>
              <a:gd name="connsiteY4" fmla="*/ 467868 h 546100"/>
              <a:gd name="connsiteX5" fmla="*/ 1661160 w 1661160"/>
              <a:gd name="connsiteY5" fmla="*/ 544068 h 546100"/>
              <a:gd name="connsiteX0" fmla="*/ 0 w 1661160"/>
              <a:gd name="connsiteY0" fmla="*/ 531876 h 578930"/>
              <a:gd name="connsiteX1" fmla="*/ 365760 w 1661160"/>
              <a:gd name="connsiteY1" fmla="*/ 467868 h 578930"/>
              <a:gd name="connsiteX2" fmla="*/ 640080 w 1661160"/>
              <a:gd name="connsiteY2" fmla="*/ 65532 h 578930"/>
              <a:gd name="connsiteX3" fmla="*/ 832104 w 1661160"/>
              <a:gd name="connsiteY3" fmla="*/ 74676 h 578930"/>
              <a:gd name="connsiteX4" fmla="*/ 1051560 w 1661160"/>
              <a:gd name="connsiteY4" fmla="*/ 467868 h 578930"/>
              <a:gd name="connsiteX5" fmla="*/ 1661160 w 1661160"/>
              <a:gd name="connsiteY5" fmla="*/ 544068 h 578930"/>
              <a:gd name="connsiteX0" fmla="*/ 0 w 1661160"/>
              <a:gd name="connsiteY0" fmla="*/ 586740 h 633794"/>
              <a:gd name="connsiteX1" fmla="*/ 365760 w 1661160"/>
              <a:gd name="connsiteY1" fmla="*/ 522732 h 633794"/>
              <a:gd name="connsiteX2" fmla="*/ 594360 w 1661160"/>
              <a:gd name="connsiteY2" fmla="*/ 65532 h 633794"/>
              <a:gd name="connsiteX3" fmla="*/ 832104 w 1661160"/>
              <a:gd name="connsiteY3" fmla="*/ 129540 h 633794"/>
              <a:gd name="connsiteX4" fmla="*/ 1051560 w 1661160"/>
              <a:gd name="connsiteY4" fmla="*/ 522732 h 633794"/>
              <a:gd name="connsiteX5" fmla="*/ 1661160 w 1661160"/>
              <a:gd name="connsiteY5" fmla="*/ 598932 h 633794"/>
              <a:gd name="connsiteX0" fmla="*/ 0 w 1661160"/>
              <a:gd name="connsiteY0" fmla="*/ 584708 h 631762"/>
              <a:gd name="connsiteX1" fmla="*/ 365760 w 1661160"/>
              <a:gd name="connsiteY1" fmla="*/ 520700 h 631762"/>
              <a:gd name="connsiteX2" fmla="*/ 594360 w 1661160"/>
              <a:gd name="connsiteY2" fmla="*/ 63500 h 631762"/>
              <a:gd name="connsiteX3" fmla="*/ 746760 w 1661160"/>
              <a:gd name="connsiteY3" fmla="*/ 139700 h 631762"/>
              <a:gd name="connsiteX4" fmla="*/ 1051560 w 1661160"/>
              <a:gd name="connsiteY4" fmla="*/ 520700 h 631762"/>
              <a:gd name="connsiteX5" fmla="*/ 1661160 w 1661160"/>
              <a:gd name="connsiteY5" fmla="*/ 596900 h 631762"/>
              <a:gd name="connsiteX0" fmla="*/ 0 w 1661160"/>
              <a:gd name="connsiteY0" fmla="*/ 508508 h 555562"/>
              <a:gd name="connsiteX1" fmla="*/ 365760 w 1661160"/>
              <a:gd name="connsiteY1" fmla="*/ 444500 h 555562"/>
              <a:gd name="connsiteX2" fmla="*/ 594360 w 1661160"/>
              <a:gd name="connsiteY2" fmla="*/ 63500 h 555562"/>
              <a:gd name="connsiteX3" fmla="*/ 746760 w 1661160"/>
              <a:gd name="connsiteY3" fmla="*/ 63500 h 555562"/>
              <a:gd name="connsiteX4" fmla="*/ 1051560 w 1661160"/>
              <a:gd name="connsiteY4" fmla="*/ 444500 h 555562"/>
              <a:gd name="connsiteX5" fmla="*/ 1661160 w 166116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9144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143000 w 1752600"/>
              <a:gd name="connsiteY4" fmla="*/ 444500 h 555562"/>
              <a:gd name="connsiteX5" fmla="*/ 1752600 w 1752600"/>
              <a:gd name="connsiteY5" fmla="*/ 520700 h 555562"/>
              <a:gd name="connsiteX0" fmla="*/ 0 w 1752600"/>
              <a:gd name="connsiteY0" fmla="*/ 520700 h 555562"/>
              <a:gd name="connsiteX1" fmla="*/ 457200 w 1752600"/>
              <a:gd name="connsiteY1" fmla="*/ 444500 h 555562"/>
              <a:gd name="connsiteX2" fmla="*/ 685800 w 1752600"/>
              <a:gd name="connsiteY2" fmla="*/ 63500 h 555562"/>
              <a:gd name="connsiteX3" fmla="*/ 838200 w 1752600"/>
              <a:gd name="connsiteY3" fmla="*/ 63500 h 555562"/>
              <a:gd name="connsiteX4" fmla="*/ 1066800 w 1752600"/>
              <a:gd name="connsiteY4" fmla="*/ 444500 h 555562"/>
              <a:gd name="connsiteX5" fmla="*/ 1752600 w 1752600"/>
              <a:gd name="connsiteY5" fmla="*/ 520700 h 555562"/>
              <a:gd name="connsiteX0" fmla="*/ 0 w 1600200"/>
              <a:gd name="connsiteY0" fmla="*/ 520700 h 555562"/>
              <a:gd name="connsiteX1" fmla="*/ 457200 w 1600200"/>
              <a:gd name="connsiteY1" fmla="*/ 444500 h 555562"/>
              <a:gd name="connsiteX2" fmla="*/ 685800 w 1600200"/>
              <a:gd name="connsiteY2" fmla="*/ 63500 h 555562"/>
              <a:gd name="connsiteX3" fmla="*/ 838200 w 1600200"/>
              <a:gd name="connsiteY3" fmla="*/ 63500 h 555562"/>
              <a:gd name="connsiteX4" fmla="*/ 1066800 w 1600200"/>
              <a:gd name="connsiteY4" fmla="*/ 444500 h 555562"/>
              <a:gd name="connsiteX5" fmla="*/ 1600200 w 1600200"/>
              <a:gd name="connsiteY5" fmla="*/ 520700 h 555562"/>
              <a:gd name="connsiteX0" fmla="*/ 0 w 1600200"/>
              <a:gd name="connsiteY0" fmla="*/ 528108 h 562970"/>
              <a:gd name="connsiteX1" fmla="*/ 457200 w 1600200"/>
              <a:gd name="connsiteY1" fmla="*/ 451908 h 562970"/>
              <a:gd name="connsiteX2" fmla="*/ 685800 w 1600200"/>
              <a:gd name="connsiteY2" fmla="*/ 70908 h 562970"/>
              <a:gd name="connsiteX3" fmla="*/ 762000 w 1600200"/>
              <a:gd name="connsiteY3" fmla="*/ 26458 h 562970"/>
              <a:gd name="connsiteX4" fmla="*/ 838200 w 1600200"/>
              <a:gd name="connsiteY4" fmla="*/ 70908 h 562970"/>
              <a:gd name="connsiteX5" fmla="*/ 1066800 w 1600200"/>
              <a:gd name="connsiteY5" fmla="*/ 451908 h 562970"/>
              <a:gd name="connsiteX6" fmla="*/ 1600200 w 1600200"/>
              <a:gd name="connsiteY6" fmla="*/ 528108 h 562970"/>
              <a:gd name="connsiteX0" fmla="*/ 0 w 1600200"/>
              <a:gd name="connsiteY0" fmla="*/ 565150 h 600012"/>
              <a:gd name="connsiteX1" fmla="*/ 457200 w 1600200"/>
              <a:gd name="connsiteY1" fmla="*/ 488950 h 600012"/>
              <a:gd name="connsiteX2" fmla="*/ 685800 w 1600200"/>
              <a:gd name="connsiteY2" fmla="*/ 107950 h 600012"/>
              <a:gd name="connsiteX3" fmla="*/ 762000 w 1600200"/>
              <a:gd name="connsiteY3" fmla="*/ 63500 h 600012"/>
              <a:gd name="connsiteX4" fmla="*/ 1066800 w 1600200"/>
              <a:gd name="connsiteY4" fmla="*/ 488950 h 600012"/>
              <a:gd name="connsiteX5" fmla="*/ 1600200 w 1600200"/>
              <a:gd name="connsiteY5" fmla="*/ 565150 h 600012"/>
              <a:gd name="connsiteX0" fmla="*/ 0 w 1600200"/>
              <a:gd name="connsiteY0" fmla="*/ 528108 h 562970"/>
              <a:gd name="connsiteX1" fmla="*/ 457200 w 1600200"/>
              <a:gd name="connsiteY1" fmla="*/ 451908 h 562970"/>
              <a:gd name="connsiteX2" fmla="*/ 685800 w 1600200"/>
              <a:gd name="connsiteY2" fmla="*/ 70908 h 562970"/>
              <a:gd name="connsiteX3" fmla="*/ 914400 w 1600200"/>
              <a:gd name="connsiteY3" fmla="*/ 83608 h 562970"/>
              <a:gd name="connsiteX4" fmla="*/ 1066800 w 1600200"/>
              <a:gd name="connsiteY4" fmla="*/ 451908 h 562970"/>
              <a:gd name="connsiteX5" fmla="*/ 1600200 w 1600200"/>
              <a:gd name="connsiteY5" fmla="*/ 528108 h 562970"/>
              <a:gd name="connsiteX0" fmla="*/ 0 w 2438400"/>
              <a:gd name="connsiteY0" fmla="*/ 528108 h 562970"/>
              <a:gd name="connsiteX1" fmla="*/ 457200 w 2438400"/>
              <a:gd name="connsiteY1" fmla="*/ 451908 h 562970"/>
              <a:gd name="connsiteX2" fmla="*/ 685800 w 2438400"/>
              <a:gd name="connsiteY2" fmla="*/ 70908 h 562970"/>
              <a:gd name="connsiteX3" fmla="*/ 914400 w 2438400"/>
              <a:gd name="connsiteY3" fmla="*/ 83608 h 562970"/>
              <a:gd name="connsiteX4" fmla="*/ 2286000 w 2438400"/>
              <a:gd name="connsiteY4" fmla="*/ 464608 h 562970"/>
              <a:gd name="connsiteX5" fmla="*/ 1600200 w 2438400"/>
              <a:gd name="connsiteY5" fmla="*/ 528108 h 562970"/>
              <a:gd name="connsiteX0" fmla="*/ 0 w 2514600"/>
              <a:gd name="connsiteY0" fmla="*/ 528108 h 562970"/>
              <a:gd name="connsiteX1" fmla="*/ 457200 w 2514600"/>
              <a:gd name="connsiteY1" fmla="*/ 451908 h 562970"/>
              <a:gd name="connsiteX2" fmla="*/ 685800 w 2514600"/>
              <a:gd name="connsiteY2" fmla="*/ 70908 h 562970"/>
              <a:gd name="connsiteX3" fmla="*/ 914400 w 2514600"/>
              <a:gd name="connsiteY3" fmla="*/ 83608 h 562970"/>
              <a:gd name="connsiteX4" fmla="*/ 2286000 w 2514600"/>
              <a:gd name="connsiteY4" fmla="*/ 464608 h 562970"/>
              <a:gd name="connsiteX5" fmla="*/ 2514600 w 2514600"/>
              <a:gd name="connsiteY5" fmla="*/ 464608 h 562970"/>
              <a:gd name="connsiteX0" fmla="*/ 0 w 2895600"/>
              <a:gd name="connsiteY0" fmla="*/ 528108 h 562970"/>
              <a:gd name="connsiteX1" fmla="*/ 457200 w 2895600"/>
              <a:gd name="connsiteY1" fmla="*/ 451908 h 562970"/>
              <a:gd name="connsiteX2" fmla="*/ 685800 w 2895600"/>
              <a:gd name="connsiteY2" fmla="*/ 70908 h 562970"/>
              <a:gd name="connsiteX3" fmla="*/ 914400 w 2895600"/>
              <a:gd name="connsiteY3" fmla="*/ 83608 h 562970"/>
              <a:gd name="connsiteX4" fmla="*/ 2286000 w 2895600"/>
              <a:gd name="connsiteY4" fmla="*/ 464608 h 562970"/>
              <a:gd name="connsiteX5" fmla="*/ 2895600 w 2895600"/>
              <a:gd name="connsiteY5" fmla="*/ 464608 h 562970"/>
              <a:gd name="connsiteX0" fmla="*/ 0 w 2895600"/>
              <a:gd name="connsiteY0" fmla="*/ 586317 h 621179"/>
              <a:gd name="connsiteX1" fmla="*/ 457200 w 2895600"/>
              <a:gd name="connsiteY1" fmla="*/ 510117 h 621179"/>
              <a:gd name="connsiteX2" fmla="*/ 685800 w 2895600"/>
              <a:gd name="connsiteY2" fmla="*/ 129117 h 621179"/>
              <a:gd name="connsiteX3" fmla="*/ 838200 w 2895600"/>
              <a:gd name="connsiteY3" fmla="*/ 65617 h 621179"/>
              <a:gd name="connsiteX4" fmla="*/ 2286000 w 2895600"/>
              <a:gd name="connsiteY4" fmla="*/ 522817 h 621179"/>
              <a:gd name="connsiteX5" fmla="*/ 2895600 w 2895600"/>
              <a:gd name="connsiteY5" fmla="*/ 522817 h 621179"/>
              <a:gd name="connsiteX0" fmla="*/ 0 w 2895600"/>
              <a:gd name="connsiteY0" fmla="*/ 528108 h 562970"/>
              <a:gd name="connsiteX1" fmla="*/ 457200 w 2895600"/>
              <a:gd name="connsiteY1" fmla="*/ 451908 h 562970"/>
              <a:gd name="connsiteX2" fmla="*/ 685800 w 2895600"/>
              <a:gd name="connsiteY2" fmla="*/ 70908 h 562970"/>
              <a:gd name="connsiteX3" fmla="*/ 838200 w 2895600"/>
              <a:gd name="connsiteY3" fmla="*/ 7408 h 562970"/>
              <a:gd name="connsiteX4" fmla="*/ 2286000 w 2895600"/>
              <a:gd name="connsiteY4" fmla="*/ 464608 h 562970"/>
              <a:gd name="connsiteX5" fmla="*/ 2895600 w 2895600"/>
              <a:gd name="connsiteY5" fmla="*/ 464608 h 562970"/>
              <a:gd name="connsiteX0" fmla="*/ 0 w 2895600"/>
              <a:gd name="connsiteY0" fmla="*/ 595842 h 630704"/>
              <a:gd name="connsiteX1" fmla="*/ 457200 w 2895600"/>
              <a:gd name="connsiteY1" fmla="*/ 519642 h 630704"/>
              <a:gd name="connsiteX2" fmla="*/ 685800 w 2895600"/>
              <a:gd name="connsiteY2" fmla="*/ 138642 h 630704"/>
              <a:gd name="connsiteX3" fmla="*/ 838200 w 2895600"/>
              <a:gd name="connsiteY3" fmla="*/ 75142 h 630704"/>
              <a:gd name="connsiteX4" fmla="*/ 2286000 w 2895600"/>
              <a:gd name="connsiteY4" fmla="*/ 532342 h 630704"/>
              <a:gd name="connsiteX5" fmla="*/ 2895600 w 2895600"/>
              <a:gd name="connsiteY5" fmla="*/ 532342 h 630704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838200 w 2895600"/>
              <a:gd name="connsiteY3" fmla="*/ 8467 h 564029"/>
              <a:gd name="connsiteX4" fmla="*/ 2286000 w 2895600"/>
              <a:gd name="connsiteY4" fmla="*/ 465667 h 564029"/>
              <a:gd name="connsiteX5" fmla="*/ 2895600 w 2895600"/>
              <a:gd name="connsiteY5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2286000 w 2895600"/>
              <a:gd name="connsiteY4" fmla="*/ 465667 h 564029"/>
              <a:gd name="connsiteX5" fmla="*/ 2895600 w 2895600"/>
              <a:gd name="connsiteY5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1340644 w 2895600"/>
              <a:gd name="connsiteY4" fmla="*/ 108480 h 564029"/>
              <a:gd name="connsiteX5" fmla="*/ 2286000 w 2895600"/>
              <a:gd name="connsiteY5" fmla="*/ 465667 h 564029"/>
              <a:gd name="connsiteX6" fmla="*/ 2895600 w 2895600"/>
              <a:gd name="connsiteY6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1981200 w 2895600"/>
              <a:gd name="connsiteY4" fmla="*/ 84667 h 564029"/>
              <a:gd name="connsiteX5" fmla="*/ 2286000 w 2895600"/>
              <a:gd name="connsiteY5" fmla="*/ 465667 h 564029"/>
              <a:gd name="connsiteX6" fmla="*/ 2895600 w 2895600"/>
              <a:gd name="connsiteY6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1981200 w 2895600"/>
              <a:gd name="connsiteY4" fmla="*/ 84667 h 564029"/>
              <a:gd name="connsiteX5" fmla="*/ 2286000 w 2895600"/>
              <a:gd name="connsiteY5" fmla="*/ 465667 h 564029"/>
              <a:gd name="connsiteX6" fmla="*/ 2895600 w 2895600"/>
              <a:gd name="connsiteY6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1981200 w 2895600"/>
              <a:gd name="connsiteY4" fmla="*/ 84667 h 564029"/>
              <a:gd name="connsiteX5" fmla="*/ 2286000 w 2895600"/>
              <a:gd name="connsiteY5" fmla="*/ 465667 h 564029"/>
              <a:gd name="connsiteX6" fmla="*/ 2895600 w 2895600"/>
              <a:gd name="connsiteY6" fmla="*/ 465667 h 564029"/>
              <a:gd name="connsiteX0" fmla="*/ 0 w 2895600"/>
              <a:gd name="connsiteY0" fmla="*/ 529167 h 564029"/>
              <a:gd name="connsiteX1" fmla="*/ 457200 w 2895600"/>
              <a:gd name="connsiteY1" fmla="*/ 452967 h 564029"/>
              <a:gd name="connsiteX2" fmla="*/ 685800 w 2895600"/>
              <a:gd name="connsiteY2" fmla="*/ 71967 h 564029"/>
              <a:gd name="connsiteX3" fmla="*/ 990600 w 2895600"/>
              <a:gd name="connsiteY3" fmla="*/ 8467 h 564029"/>
              <a:gd name="connsiteX4" fmla="*/ 2057400 w 2895600"/>
              <a:gd name="connsiteY4" fmla="*/ 84667 h 564029"/>
              <a:gd name="connsiteX5" fmla="*/ 2286000 w 2895600"/>
              <a:gd name="connsiteY5" fmla="*/ 465667 h 564029"/>
              <a:gd name="connsiteX6" fmla="*/ 2895600 w 2895600"/>
              <a:gd name="connsiteY6" fmla="*/ 465667 h 564029"/>
              <a:gd name="connsiteX0" fmla="*/ 0 w 2895600"/>
              <a:gd name="connsiteY0" fmla="*/ 537369 h 572231"/>
              <a:gd name="connsiteX1" fmla="*/ 457200 w 2895600"/>
              <a:gd name="connsiteY1" fmla="*/ 461169 h 572231"/>
              <a:gd name="connsiteX2" fmla="*/ 685800 w 2895600"/>
              <a:gd name="connsiteY2" fmla="*/ 80169 h 572231"/>
              <a:gd name="connsiteX3" fmla="*/ 990600 w 2895600"/>
              <a:gd name="connsiteY3" fmla="*/ 16669 h 572231"/>
              <a:gd name="connsiteX4" fmla="*/ 2057400 w 2895600"/>
              <a:gd name="connsiteY4" fmla="*/ 16669 h 572231"/>
              <a:gd name="connsiteX5" fmla="*/ 2286000 w 2895600"/>
              <a:gd name="connsiteY5" fmla="*/ 473869 h 572231"/>
              <a:gd name="connsiteX6" fmla="*/ 2895600 w 2895600"/>
              <a:gd name="connsiteY6" fmla="*/ 473869 h 572231"/>
              <a:gd name="connsiteX0" fmla="*/ 0 w 2895600"/>
              <a:gd name="connsiteY0" fmla="*/ 596371 h 631233"/>
              <a:gd name="connsiteX1" fmla="*/ 457200 w 2895600"/>
              <a:gd name="connsiteY1" fmla="*/ 520171 h 631233"/>
              <a:gd name="connsiteX2" fmla="*/ 685800 w 2895600"/>
              <a:gd name="connsiteY2" fmla="*/ 139171 h 631233"/>
              <a:gd name="connsiteX3" fmla="*/ 990600 w 2895600"/>
              <a:gd name="connsiteY3" fmla="*/ 75671 h 631233"/>
              <a:gd name="connsiteX4" fmla="*/ 1066800 w 2895600"/>
              <a:gd name="connsiteY4" fmla="*/ 75671 h 631233"/>
              <a:gd name="connsiteX5" fmla="*/ 2057400 w 2895600"/>
              <a:gd name="connsiteY5" fmla="*/ 75671 h 631233"/>
              <a:gd name="connsiteX6" fmla="*/ 2286000 w 2895600"/>
              <a:gd name="connsiteY6" fmla="*/ 532871 h 631233"/>
              <a:gd name="connsiteX7" fmla="*/ 2895600 w 2895600"/>
              <a:gd name="connsiteY7" fmla="*/ 532871 h 631233"/>
              <a:gd name="connsiteX0" fmla="*/ 0 w 2895600"/>
              <a:gd name="connsiteY0" fmla="*/ 539221 h 574083"/>
              <a:gd name="connsiteX1" fmla="*/ 457200 w 2895600"/>
              <a:gd name="connsiteY1" fmla="*/ 463021 h 574083"/>
              <a:gd name="connsiteX2" fmla="*/ 685800 w 2895600"/>
              <a:gd name="connsiteY2" fmla="*/ 82021 h 574083"/>
              <a:gd name="connsiteX3" fmla="*/ 990600 w 2895600"/>
              <a:gd name="connsiteY3" fmla="*/ 18521 h 574083"/>
              <a:gd name="connsiteX4" fmla="*/ 1066800 w 2895600"/>
              <a:gd name="connsiteY4" fmla="*/ 18521 h 574083"/>
              <a:gd name="connsiteX5" fmla="*/ 2057400 w 2895600"/>
              <a:gd name="connsiteY5" fmla="*/ 18521 h 574083"/>
              <a:gd name="connsiteX6" fmla="*/ 2286000 w 2895600"/>
              <a:gd name="connsiteY6" fmla="*/ 475721 h 574083"/>
              <a:gd name="connsiteX7" fmla="*/ 2895600 w 2895600"/>
              <a:gd name="connsiteY7" fmla="*/ 475721 h 574083"/>
              <a:gd name="connsiteX0" fmla="*/ 0 w 2895600"/>
              <a:gd name="connsiteY0" fmla="*/ 539221 h 574083"/>
              <a:gd name="connsiteX1" fmla="*/ 457200 w 2895600"/>
              <a:gd name="connsiteY1" fmla="*/ 463021 h 574083"/>
              <a:gd name="connsiteX2" fmla="*/ 685800 w 2895600"/>
              <a:gd name="connsiteY2" fmla="*/ 82021 h 574083"/>
              <a:gd name="connsiteX3" fmla="*/ 990600 w 2895600"/>
              <a:gd name="connsiteY3" fmla="*/ 18521 h 574083"/>
              <a:gd name="connsiteX4" fmla="*/ 1066800 w 2895600"/>
              <a:gd name="connsiteY4" fmla="*/ 18521 h 574083"/>
              <a:gd name="connsiteX5" fmla="*/ 2057400 w 2895600"/>
              <a:gd name="connsiteY5" fmla="*/ 18521 h 574083"/>
              <a:gd name="connsiteX6" fmla="*/ 2286000 w 2895600"/>
              <a:gd name="connsiteY6" fmla="*/ 475721 h 574083"/>
              <a:gd name="connsiteX7" fmla="*/ 2895600 w 2895600"/>
              <a:gd name="connsiteY7" fmla="*/ 475721 h 574083"/>
              <a:gd name="connsiteX0" fmla="*/ 0 w 2895600"/>
              <a:gd name="connsiteY0" fmla="*/ 539221 h 574083"/>
              <a:gd name="connsiteX1" fmla="*/ 457200 w 2895600"/>
              <a:gd name="connsiteY1" fmla="*/ 463021 h 574083"/>
              <a:gd name="connsiteX2" fmla="*/ 685800 w 2895600"/>
              <a:gd name="connsiteY2" fmla="*/ 82021 h 574083"/>
              <a:gd name="connsiteX3" fmla="*/ 990600 w 2895600"/>
              <a:gd name="connsiteY3" fmla="*/ 18521 h 574083"/>
              <a:gd name="connsiteX4" fmla="*/ 1066800 w 2895600"/>
              <a:gd name="connsiteY4" fmla="*/ 18521 h 574083"/>
              <a:gd name="connsiteX5" fmla="*/ 2057400 w 2895600"/>
              <a:gd name="connsiteY5" fmla="*/ 18521 h 574083"/>
              <a:gd name="connsiteX6" fmla="*/ 2286000 w 2895600"/>
              <a:gd name="connsiteY6" fmla="*/ 475721 h 574083"/>
              <a:gd name="connsiteX7" fmla="*/ 2895600 w 2895600"/>
              <a:gd name="connsiteY7" fmla="*/ 475721 h 574083"/>
              <a:gd name="connsiteX0" fmla="*/ 0 w 2819400"/>
              <a:gd name="connsiteY0" fmla="*/ 5392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90600 w 2819400"/>
              <a:gd name="connsiteY3" fmla="*/ 18521 h 574083"/>
              <a:gd name="connsiteX4" fmla="*/ 1066800 w 2819400"/>
              <a:gd name="connsiteY4" fmla="*/ 18521 h 574083"/>
              <a:gd name="connsiteX5" fmla="*/ 2057400 w 2819400"/>
              <a:gd name="connsiteY5" fmla="*/ 18521 h 574083"/>
              <a:gd name="connsiteX6" fmla="*/ 2286000 w 2819400"/>
              <a:gd name="connsiteY6" fmla="*/ 475721 h 574083"/>
              <a:gd name="connsiteX7" fmla="*/ 2819400 w 2819400"/>
              <a:gd name="connsiteY7" fmla="*/ 551921 h 574083"/>
              <a:gd name="connsiteX0" fmla="*/ 0 w 2819400"/>
              <a:gd name="connsiteY0" fmla="*/ 5392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90600 w 2819400"/>
              <a:gd name="connsiteY3" fmla="*/ 18521 h 574083"/>
              <a:gd name="connsiteX4" fmla="*/ 1066800 w 2819400"/>
              <a:gd name="connsiteY4" fmla="*/ 18521 h 574083"/>
              <a:gd name="connsiteX5" fmla="*/ 2057400 w 2819400"/>
              <a:gd name="connsiteY5" fmla="*/ 18521 h 574083"/>
              <a:gd name="connsiteX6" fmla="*/ 2286000 w 2819400"/>
              <a:gd name="connsiteY6" fmla="*/ 475721 h 574083"/>
              <a:gd name="connsiteX7" fmla="*/ 2819400 w 2819400"/>
              <a:gd name="connsiteY7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90600 w 2819400"/>
              <a:gd name="connsiteY3" fmla="*/ 18521 h 574083"/>
              <a:gd name="connsiteX4" fmla="*/ 1066800 w 2819400"/>
              <a:gd name="connsiteY4" fmla="*/ 18521 h 574083"/>
              <a:gd name="connsiteX5" fmla="*/ 2057400 w 2819400"/>
              <a:gd name="connsiteY5" fmla="*/ 18521 h 574083"/>
              <a:gd name="connsiteX6" fmla="*/ 2286000 w 2819400"/>
              <a:gd name="connsiteY6" fmla="*/ 475721 h 574083"/>
              <a:gd name="connsiteX7" fmla="*/ 2819400 w 2819400"/>
              <a:gd name="connsiteY7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90600 w 2819400"/>
              <a:gd name="connsiteY3" fmla="*/ 18521 h 574083"/>
              <a:gd name="connsiteX4" fmla="*/ 1066800 w 2819400"/>
              <a:gd name="connsiteY4" fmla="*/ 18521 h 574083"/>
              <a:gd name="connsiteX5" fmla="*/ 2057400 w 2819400"/>
              <a:gd name="connsiteY5" fmla="*/ 18521 h 574083"/>
              <a:gd name="connsiteX6" fmla="*/ 2438400 w 2819400"/>
              <a:gd name="connsiteY6" fmla="*/ 475721 h 574083"/>
              <a:gd name="connsiteX7" fmla="*/ 2819400 w 2819400"/>
              <a:gd name="connsiteY7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90600 w 2819400"/>
              <a:gd name="connsiteY3" fmla="*/ 18521 h 574083"/>
              <a:gd name="connsiteX4" fmla="*/ 1066800 w 2819400"/>
              <a:gd name="connsiteY4" fmla="*/ 18521 h 574083"/>
              <a:gd name="connsiteX5" fmla="*/ 2057400 w 2819400"/>
              <a:gd name="connsiteY5" fmla="*/ 18521 h 574083"/>
              <a:gd name="connsiteX6" fmla="*/ 2438400 w 2819400"/>
              <a:gd name="connsiteY6" fmla="*/ 475721 h 574083"/>
              <a:gd name="connsiteX7" fmla="*/ 2819400 w 2819400"/>
              <a:gd name="connsiteY7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1066800 w 2819400"/>
              <a:gd name="connsiteY3" fmla="*/ 18521 h 574083"/>
              <a:gd name="connsiteX4" fmla="*/ 2057400 w 2819400"/>
              <a:gd name="connsiteY4" fmla="*/ 18521 h 574083"/>
              <a:gd name="connsiteX5" fmla="*/ 2438400 w 2819400"/>
              <a:gd name="connsiteY5" fmla="*/ 475721 h 574083"/>
              <a:gd name="connsiteX6" fmla="*/ 2819400 w 2819400"/>
              <a:gd name="connsiteY6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14400 w 2819400"/>
              <a:gd name="connsiteY3" fmla="*/ 18521 h 574083"/>
              <a:gd name="connsiteX4" fmla="*/ 2057400 w 2819400"/>
              <a:gd name="connsiteY4" fmla="*/ 18521 h 574083"/>
              <a:gd name="connsiteX5" fmla="*/ 2438400 w 2819400"/>
              <a:gd name="connsiteY5" fmla="*/ 475721 h 574083"/>
              <a:gd name="connsiteX6" fmla="*/ 2819400 w 2819400"/>
              <a:gd name="connsiteY6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85800 w 2819400"/>
              <a:gd name="connsiteY2" fmla="*/ 82021 h 574083"/>
              <a:gd name="connsiteX3" fmla="*/ 914400 w 2819400"/>
              <a:gd name="connsiteY3" fmla="*/ 18521 h 574083"/>
              <a:gd name="connsiteX4" fmla="*/ 2057400 w 2819400"/>
              <a:gd name="connsiteY4" fmla="*/ 18521 h 574083"/>
              <a:gd name="connsiteX5" fmla="*/ 2438400 w 2819400"/>
              <a:gd name="connsiteY5" fmla="*/ 475721 h 574083"/>
              <a:gd name="connsiteX6" fmla="*/ 2819400 w 2819400"/>
              <a:gd name="connsiteY6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609600 w 2819400"/>
              <a:gd name="connsiteY2" fmla="*/ 170921 h 574083"/>
              <a:gd name="connsiteX3" fmla="*/ 914400 w 2819400"/>
              <a:gd name="connsiteY3" fmla="*/ 18521 h 574083"/>
              <a:gd name="connsiteX4" fmla="*/ 2057400 w 2819400"/>
              <a:gd name="connsiteY4" fmla="*/ 18521 h 574083"/>
              <a:gd name="connsiteX5" fmla="*/ 2438400 w 2819400"/>
              <a:gd name="connsiteY5" fmla="*/ 475721 h 574083"/>
              <a:gd name="connsiteX6" fmla="*/ 2819400 w 2819400"/>
              <a:gd name="connsiteY6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914400 w 2819400"/>
              <a:gd name="connsiteY2" fmla="*/ 18521 h 574083"/>
              <a:gd name="connsiteX3" fmla="*/ 2057400 w 2819400"/>
              <a:gd name="connsiteY3" fmla="*/ 18521 h 574083"/>
              <a:gd name="connsiteX4" fmla="*/ 24384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057400 w 2819400"/>
              <a:gd name="connsiteY3" fmla="*/ 18521 h 574083"/>
              <a:gd name="connsiteX4" fmla="*/ 24384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4384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4384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146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14600 w 2819400"/>
              <a:gd name="connsiteY4" fmla="*/ 475721 h 574083"/>
              <a:gd name="connsiteX5" fmla="*/ 2819400 w 2819400"/>
              <a:gd name="connsiteY5" fmla="*/ 551921 h 574083"/>
              <a:gd name="connsiteX0" fmla="*/ 0 w 2971800"/>
              <a:gd name="connsiteY0" fmla="*/ 551921 h 574083"/>
              <a:gd name="connsiteX1" fmla="*/ 457200 w 2971800"/>
              <a:gd name="connsiteY1" fmla="*/ 463021 h 574083"/>
              <a:gd name="connsiteX2" fmla="*/ 838200 w 2971800"/>
              <a:gd name="connsiteY2" fmla="*/ 18521 h 574083"/>
              <a:gd name="connsiteX3" fmla="*/ 2133600 w 2971800"/>
              <a:gd name="connsiteY3" fmla="*/ 18521 h 574083"/>
              <a:gd name="connsiteX4" fmla="*/ 2514600 w 2971800"/>
              <a:gd name="connsiteY4" fmla="*/ 475721 h 574083"/>
              <a:gd name="connsiteX5" fmla="*/ 2971800 w 29718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146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14600 w 2819400"/>
              <a:gd name="connsiteY4" fmla="*/ 3995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14600 w 2819400"/>
              <a:gd name="connsiteY4" fmla="*/ 3995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90800 w 2819400"/>
              <a:gd name="connsiteY4" fmla="*/ 475721 h 574083"/>
              <a:gd name="connsiteX5" fmla="*/ 2819400 w 2819400"/>
              <a:gd name="connsiteY5" fmla="*/ 551921 h 574083"/>
              <a:gd name="connsiteX0" fmla="*/ 0 w 2819400"/>
              <a:gd name="connsiteY0" fmla="*/ 551921 h 574083"/>
              <a:gd name="connsiteX1" fmla="*/ 457200 w 2819400"/>
              <a:gd name="connsiteY1" fmla="*/ 463021 h 574083"/>
              <a:gd name="connsiteX2" fmla="*/ 838200 w 2819400"/>
              <a:gd name="connsiteY2" fmla="*/ 18521 h 574083"/>
              <a:gd name="connsiteX3" fmla="*/ 2133600 w 2819400"/>
              <a:gd name="connsiteY3" fmla="*/ 18521 h 574083"/>
              <a:gd name="connsiteX4" fmla="*/ 2590800 w 2819400"/>
              <a:gd name="connsiteY4" fmla="*/ 475721 h 574083"/>
              <a:gd name="connsiteX5" fmla="*/ 2819400 w 2819400"/>
              <a:gd name="connsiteY5" fmla="*/ 551921 h 574083"/>
              <a:gd name="connsiteX0" fmla="*/ 0 w 2971800"/>
              <a:gd name="connsiteY0" fmla="*/ 551921 h 574083"/>
              <a:gd name="connsiteX1" fmla="*/ 457200 w 2971800"/>
              <a:gd name="connsiteY1" fmla="*/ 463021 h 574083"/>
              <a:gd name="connsiteX2" fmla="*/ 838200 w 2971800"/>
              <a:gd name="connsiteY2" fmla="*/ 18521 h 574083"/>
              <a:gd name="connsiteX3" fmla="*/ 2133600 w 2971800"/>
              <a:gd name="connsiteY3" fmla="*/ 18521 h 574083"/>
              <a:gd name="connsiteX4" fmla="*/ 2590800 w 2971800"/>
              <a:gd name="connsiteY4" fmla="*/ 475721 h 574083"/>
              <a:gd name="connsiteX5" fmla="*/ 2971800 w 2971800"/>
              <a:gd name="connsiteY5" fmla="*/ 551921 h 574083"/>
              <a:gd name="connsiteX0" fmla="*/ 0 w 2971800"/>
              <a:gd name="connsiteY0" fmla="*/ 551921 h 574083"/>
              <a:gd name="connsiteX1" fmla="*/ 457200 w 2971800"/>
              <a:gd name="connsiteY1" fmla="*/ 463021 h 574083"/>
              <a:gd name="connsiteX2" fmla="*/ 838200 w 2971800"/>
              <a:gd name="connsiteY2" fmla="*/ 18521 h 574083"/>
              <a:gd name="connsiteX3" fmla="*/ 2133600 w 2971800"/>
              <a:gd name="connsiteY3" fmla="*/ 18521 h 574083"/>
              <a:gd name="connsiteX4" fmla="*/ 2590800 w 2971800"/>
              <a:gd name="connsiteY4" fmla="*/ 475721 h 574083"/>
              <a:gd name="connsiteX5" fmla="*/ 2971800 w 2971800"/>
              <a:gd name="connsiteY5" fmla="*/ 551921 h 57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71800" h="574083">
                <a:moveTo>
                  <a:pt x="0" y="551921"/>
                </a:moveTo>
                <a:cubicBezTo>
                  <a:pt x="173546" y="538586"/>
                  <a:pt x="279083" y="574083"/>
                  <a:pt x="457200" y="463021"/>
                </a:cubicBezTo>
                <a:cubicBezTo>
                  <a:pt x="609600" y="374121"/>
                  <a:pt x="597694" y="52123"/>
                  <a:pt x="838200" y="18521"/>
                </a:cubicBezTo>
                <a:cubicBezTo>
                  <a:pt x="1016000" y="18521"/>
                  <a:pt x="1895475" y="0"/>
                  <a:pt x="2133600" y="18521"/>
                </a:cubicBezTo>
                <a:cubicBezTo>
                  <a:pt x="2356644" y="25665"/>
                  <a:pt x="2374504" y="397140"/>
                  <a:pt x="2590800" y="475721"/>
                </a:cubicBezTo>
                <a:cubicBezTo>
                  <a:pt x="2733675" y="520171"/>
                  <a:pt x="2748915" y="540872"/>
                  <a:pt x="2971800" y="551921"/>
                </a:cubicBezTo>
              </a:path>
            </a:pathLst>
          </a:custGeom>
          <a:noFill/>
          <a:ln w="28575">
            <a:solidFill>
              <a:srgbClr val="41622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Rettangolo 58"/>
          <p:cNvSpPr/>
          <p:nvPr/>
        </p:nvSpPr>
        <p:spPr>
          <a:xfrm>
            <a:off x="2133600" y="5562600"/>
            <a:ext cx="14558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Off line windows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3657600" y="4114800"/>
            <a:ext cx="114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Cumulative distribution function</a:t>
            </a:r>
            <a:endParaRPr lang="en-US" dirty="0"/>
          </a:p>
        </p:txBody>
      </p:sp>
      <p:cxnSp>
        <p:nvCxnSpPr>
          <p:cNvPr id="64" name="Connettore 2 63"/>
          <p:cNvCxnSpPr>
            <a:stCxn id="62" idx="2"/>
          </p:cNvCxnSpPr>
          <p:nvPr/>
        </p:nvCxnSpPr>
        <p:spPr bwMode="auto">
          <a:xfrm flipH="1">
            <a:off x="3886200" y="4761131"/>
            <a:ext cx="342900" cy="268069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ttangolo 64"/>
          <p:cNvSpPr/>
          <p:nvPr/>
        </p:nvSpPr>
        <p:spPr>
          <a:xfrm>
            <a:off x="3657600" y="2590800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Normal function</a:t>
            </a:r>
            <a:endParaRPr lang="en-US" dirty="0"/>
          </a:p>
        </p:txBody>
      </p:sp>
      <p:cxnSp>
        <p:nvCxnSpPr>
          <p:cNvPr id="66" name="Connettore 2 65"/>
          <p:cNvCxnSpPr/>
          <p:nvPr/>
        </p:nvCxnSpPr>
        <p:spPr bwMode="auto">
          <a:xfrm flipH="1">
            <a:off x="2971800" y="2819400"/>
            <a:ext cx="723900" cy="228600"/>
          </a:xfrm>
          <a:prstGeom prst="straightConnector1">
            <a:avLst/>
          </a:prstGeom>
          <a:noFill/>
          <a:ln w="28575">
            <a:solidFill>
              <a:srgbClr val="41622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Connettore 1 71"/>
          <p:cNvCxnSpPr/>
          <p:nvPr/>
        </p:nvCxnSpPr>
        <p:spPr bwMode="auto">
          <a:xfrm flipV="1">
            <a:off x="1752600" y="5029200"/>
            <a:ext cx="0" cy="533400"/>
          </a:xfrm>
          <a:prstGeom prst="line">
            <a:avLst/>
          </a:prstGeom>
          <a:noFill/>
          <a:ln w="12700">
            <a:solidFill>
              <a:srgbClr val="416220"/>
            </a:solidFill>
            <a:prstDash val="sysDash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Connettore 1 74"/>
          <p:cNvCxnSpPr/>
          <p:nvPr/>
        </p:nvCxnSpPr>
        <p:spPr bwMode="auto">
          <a:xfrm flipV="1">
            <a:off x="3962400" y="5105400"/>
            <a:ext cx="0" cy="533400"/>
          </a:xfrm>
          <a:prstGeom prst="line">
            <a:avLst/>
          </a:prstGeom>
          <a:noFill/>
          <a:ln w="12700">
            <a:solidFill>
              <a:srgbClr val="416220"/>
            </a:solidFill>
            <a:prstDash val="sysDash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ttangolo 79"/>
          <p:cNvSpPr/>
          <p:nvPr/>
        </p:nvSpPr>
        <p:spPr>
          <a:xfrm>
            <a:off x="2590800" y="5029200"/>
            <a:ext cx="60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99%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: </a:t>
            </a:r>
            <a:r>
              <a:rPr lang="it-IT" dirty="0" err="1" smtClean="0"/>
              <a:t>results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3622814"/>
              </p:ext>
            </p:extLst>
          </p:nvPr>
        </p:nvGraphicFramePr>
        <p:xfrm>
          <a:off x="838200" y="1447800"/>
          <a:ext cx="7848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2514601"/>
                <a:gridCol w="1142999"/>
                <a:gridCol w="1295401"/>
                <a:gridCol w="1752600"/>
              </a:tblGrid>
              <a:tr h="3810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Peaking</a:t>
                      </a:r>
                      <a:r>
                        <a:rPr lang="it-IT" baseline="0" dirty="0" smtClean="0"/>
                        <a:t> time [ns]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Rate</a:t>
                      </a:r>
                      <a:r>
                        <a:rPr lang="it-IT" baseline="0" dirty="0" smtClean="0"/>
                        <a:t> [kHz]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Efficiency</a:t>
                      </a:r>
                      <a:r>
                        <a:rPr lang="it-IT" dirty="0" smtClean="0"/>
                        <a:t> </a:t>
                      </a:r>
                    </a:p>
                    <a:p>
                      <a:pPr algn="ctr"/>
                      <a:r>
                        <a:rPr lang="it-IT" sz="1400" dirty="0" smtClean="0"/>
                        <a:t>(x 5 </a:t>
                      </a:r>
                      <a:r>
                        <a:rPr lang="it-IT" sz="1400" dirty="0" err="1" smtClean="0"/>
                        <a:t>safety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factor</a:t>
                      </a:r>
                      <a:r>
                        <a:rPr lang="it-IT" sz="1400" dirty="0" smtClean="0"/>
                        <a:t>)</a:t>
                      </a:r>
                      <a:endParaRPr lang="it-IT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 (side 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186.6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99.3%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(99.1)</a:t>
                      </a:r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96.7%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(95.5)</a:t>
                      </a:r>
                      <a:endParaRPr lang="it-IT" dirty="0" smtClean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169.6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97.7%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(97.9)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88.6%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(88.9)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133.6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98.0%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(98.0)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89.8%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(90.3)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aseline="0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94.7%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(94.8)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76.1%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(76.5)</a:t>
                      </a:r>
                      <a:endParaRPr lang="it-IT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500 (</a:t>
                      </a:r>
                      <a:r>
                        <a:rPr lang="it-IT" dirty="0" err="1" smtClean="0"/>
                        <a:t>complex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poles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89.1%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1000 (</a:t>
                      </a:r>
                      <a:r>
                        <a:rPr lang="it-IT" dirty="0" err="1" smtClean="0"/>
                        <a:t>complex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poles</a:t>
                      </a:r>
                      <a:r>
                        <a:rPr lang="it-IT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86.1%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43000" y="1066800"/>
            <a:ext cx="1311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err="1" smtClean="0"/>
              <a:t>Phi</a:t>
            </a:r>
            <a:r>
              <a:rPr lang="it-IT" dirty="0" smtClean="0"/>
              <a:t> </a:t>
            </a:r>
            <a:r>
              <a:rPr lang="it-IT" dirty="0" err="1" smtClean="0"/>
              <a:t>strips</a:t>
            </a:r>
            <a:endParaRPr lang="it-IT" dirty="0" smtClean="0"/>
          </a:p>
        </p:txBody>
      </p:sp>
      <p:sp>
        <p:nvSpPr>
          <p:cNvPr id="6" name="Rettangolo 5"/>
          <p:cNvSpPr/>
          <p:nvPr/>
        </p:nvSpPr>
        <p:spPr>
          <a:xfrm>
            <a:off x="2743200" y="5638800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it-IT" sz="1800" dirty="0" err="1" smtClean="0">
                <a:solidFill>
                  <a:schemeClr val="bg1">
                    <a:lumMod val="50000"/>
                  </a:schemeClr>
                </a:solidFill>
              </a:rPr>
              <a:t>From</a:t>
            </a:r>
            <a:r>
              <a:rPr lang="it-IT" sz="1800" dirty="0" smtClean="0">
                <a:solidFill>
                  <a:schemeClr val="bg1">
                    <a:lumMod val="50000"/>
                  </a:schemeClr>
                </a:solidFill>
              </a:rPr>
              <a:t> Lodovico)</a:t>
            </a:r>
            <a:endParaRPr lang="it-IT" sz="1800" dirty="0"/>
          </a:p>
        </p:txBody>
      </p:sp>
    </p:spTree>
    <p:extLst>
      <p:ext uri="{BB962C8B-B14F-4D97-AF65-F5344CB8AC3E}">
        <p14:creationId xmlns="" xmlns:p14="http://schemas.microsoft.com/office/powerpoint/2010/main" val="34291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spDef>
    <a:lnDef>
      <a:spPr bwMode="auto">
        <a:noFill/>
        <a:ln w="28575">
          <a:solidFill>
            <a:srgbClr val="416220"/>
          </a:solidFill>
          <a:tailEnd type="arrow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blipFill rotWithShape="1">
          <a:blip xmlns:r="http://schemas.openxmlformats.org/officeDocument/2006/relationships" r:embed="rId1" cstate="print"/>
          <a:stretch>
            <a:fillRect l="-1778" t="-1597"/>
          </a:stretch>
        </a:blipFill>
      </a:spPr>
      <a:bodyPr/>
      <a:lstStyle>
        <a:defPPr>
          <a:defRPr dirty="0">
            <a:noFill/>
          </a:defRPr>
        </a:defPPr>
      </a:lstStyle>
    </a:tx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8538</TotalTime>
  <Words>762</Words>
  <Application>Microsoft Office PowerPoint</Application>
  <PresentationFormat>Presentazione su schermo (4:3)</PresentationFormat>
  <Paragraphs>321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Struttura predefinita</vt:lpstr>
      <vt:lpstr>1_Struttura predefinita</vt:lpstr>
      <vt:lpstr>Documento</vt:lpstr>
      <vt:lpstr>Diapositiva 1</vt:lpstr>
      <vt:lpstr>TOT and TS characteristic</vt:lpstr>
      <vt:lpstr>Phase error of TOT clock when TOT should count “1” </vt:lpstr>
      <vt:lpstr>Phase error of TOT clock when TOT should count “0”</vt:lpstr>
      <vt:lpstr>Timing Resolution with TOT – Time correction with phase error</vt:lpstr>
      <vt:lpstr>Timing Resolution with TOT – Time correction with phase error</vt:lpstr>
      <vt:lpstr>Timing Resolution with TOT</vt:lpstr>
      <vt:lpstr>Combining the 2 effect  </vt:lpstr>
      <vt:lpstr>Efficiency simulation: results</vt:lpstr>
      <vt:lpstr>Efficiency simulation: results</vt:lpstr>
      <vt:lpstr>Efficiency simulation: results</vt:lpstr>
      <vt:lpstr>Efficiency simulation: results</vt:lpstr>
    </vt:vector>
  </TitlesOfParts>
  <Company>siwa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simon</dc:creator>
  <cp:lastModifiedBy>Bombelli</cp:lastModifiedBy>
  <cp:revision>722</cp:revision>
  <cp:lastPrinted>2012-03-05T14:42:54Z</cp:lastPrinted>
  <dcterms:created xsi:type="dcterms:W3CDTF">2003-06-16T09:31:13Z</dcterms:created>
  <dcterms:modified xsi:type="dcterms:W3CDTF">2012-04-16T08:20:15Z</dcterms:modified>
</cp:coreProperties>
</file>