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51" r:id="rId1"/>
  </p:sldMasterIdLst>
  <p:notesMasterIdLst>
    <p:notesMasterId r:id="rId20"/>
  </p:notesMasterIdLst>
  <p:handoutMasterIdLst>
    <p:handoutMasterId r:id="rId21"/>
  </p:handoutMasterIdLst>
  <p:sldIdLst>
    <p:sldId id="269" r:id="rId2"/>
    <p:sldId id="286" r:id="rId3"/>
    <p:sldId id="287" r:id="rId4"/>
    <p:sldId id="270" r:id="rId5"/>
    <p:sldId id="279" r:id="rId6"/>
    <p:sldId id="271" r:id="rId7"/>
    <p:sldId id="272" r:id="rId8"/>
    <p:sldId id="274" r:id="rId9"/>
    <p:sldId id="281" r:id="rId10"/>
    <p:sldId id="273" r:id="rId11"/>
    <p:sldId id="288" r:id="rId12"/>
    <p:sldId id="289" r:id="rId13"/>
    <p:sldId id="276" r:id="rId14"/>
    <p:sldId id="282" r:id="rId15"/>
    <p:sldId id="283" r:id="rId16"/>
    <p:sldId id="277" r:id="rId17"/>
    <p:sldId id="284" r:id="rId18"/>
    <p:sldId id="275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B35"/>
    <a:srgbClr val="00CE00"/>
    <a:srgbClr val="235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85"/>
    <p:restoredTop sz="96327"/>
  </p:normalViewPr>
  <p:slideViewPr>
    <p:cSldViewPr snapToGrid="0" snapToObjects="1">
      <p:cViewPr>
        <p:scale>
          <a:sx n="62" d="100"/>
          <a:sy n="62" d="100"/>
        </p:scale>
        <p:origin x="44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34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5C391-A2FF-F04B-B149-3F74BE125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752FA-3B10-9440-95FF-5F2D5BA29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C2275-F6BD-4D49-847E-4245515485A9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74BC-DE20-D34D-9010-9D0C3A535C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E6AD2-FFA3-F045-9053-FE85B4101B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9027B-6B79-A548-8E44-6ED8C5BED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61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9B0F9-CD68-FF49-8408-353AE765A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4134" y="5113866"/>
            <a:ext cx="18288000" cy="1770592"/>
          </a:xfrm>
        </p:spPr>
        <p:txBody>
          <a:bodyPr anchor="b">
            <a:normAutofit/>
          </a:bodyPr>
          <a:lstStyle>
            <a:lvl1pPr algn="ctr">
              <a:defRPr sz="10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3EF3E-C19E-814B-A0CC-BD4922942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068608"/>
            <a:ext cx="18288000" cy="1127125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2FB3E38-643D-984F-8CF8-658D98AC1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412" y="377958"/>
            <a:ext cx="5325439" cy="258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7A8C033-D224-F641-8F88-5BDBA1DD0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4886" y="877342"/>
            <a:ext cx="49657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023F92A-982A-2E4E-82F2-553051CFA5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7807" y="985852"/>
            <a:ext cx="2765025" cy="139126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0A32FC6-D68F-144C-B8F6-39DB936CBEE5}"/>
              </a:ext>
            </a:extLst>
          </p:cNvPr>
          <p:cNvSpPr/>
          <p:nvPr userDrawn="1"/>
        </p:nvSpPr>
        <p:spPr>
          <a:xfrm>
            <a:off x="547992" y="856992"/>
            <a:ext cx="13607396" cy="1661567"/>
          </a:xfrm>
          <a:prstGeom prst="rect">
            <a:avLst/>
          </a:prstGeom>
          <a:noFill/>
          <a:ln w="63500">
            <a:solidFill>
              <a:srgbClr val="782B35"/>
            </a:solidFill>
            <a:miter lim="400000"/>
          </a:ln>
          <a:effectLst>
            <a:outerShdw blurRad="63500" dist="25400" dir="36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17E7BCF-D170-0145-857D-CEF4DFE509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45969" y="11601096"/>
            <a:ext cx="4724374" cy="160121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AFBDB2-5BF8-F742-9105-9E3DD32AE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7863" y="9855730"/>
            <a:ext cx="13208000" cy="1049337"/>
          </a:xfrm>
        </p:spPr>
        <p:txBody>
          <a:bodyPr/>
          <a:lstStyle>
            <a:lvl1pPr marL="0" indent="0" algn="ctr"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8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C6CA-9F0D-4E43-AA99-64C09D7B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67" y="0"/>
            <a:ext cx="15527866" cy="1957393"/>
          </a:xfrm>
        </p:spPr>
        <p:txBody>
          <a:bodyPr>
            <a:normAutofit/>
          </a:bodyPr>
          <a:lstStyle>
            <a:lvl1pPr algn="ctr">
              <a:defRPr sz="7600">
                <a:solidFill>
                  <a:srgbClr val="23576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4BDE-4576-9C47-96A3-BECCCDACD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00" y="2702983"/>
            <a:ext cx="21031200" cy="87026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7CB2-3E8B-E24B-8978-F48D3226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6265" y="12815999"/>
            <a:ext cx="4995335" cy="666000"/>
          </a:xfrm>
        </p:spPr>
        <p:txBody>
          <a:bodyPr/>
          <a:lstStyle>
            <a:lvl1pPr algn="ctr">
              <a:defRPr b="1"/>
            </a:lvl1pPr>
          </a:lstStyle>
          <a:p>
            <a:fld id="{CB8289B9-17B5-834E-BC27-E6A62D354A9E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C630-4F52-4142-9B12-4A9BD7D6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322" y="12814300"/>
            <a:ext cx="13057356" cy="66463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3F0FA2F9-65E2-6347-A064-303A6E496893}"/>
              </a:ext>
            </a:extLst>
          </p:cNvPr>
          <p:cNvSpPr/>
          <p:nvPr userDrawn="1"/>
        </p:nvSpPr>
        <p:spPr>
          <a:xfrm>
            <a:off x="229932" y="1741663"/>
            <a:ext cx="23827301" cy="187276"/>
          </a:xfrm>
          <a:prstGeom prst="rect">
            <a:avLst/>
          </a:prstGeom>
          <a:solidFill>
            <a:srgbClr val="2357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C71FAFA-39AF-134A-AE0F-D74E12D0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82086" y="12395199"/>
            <a:ext cx="3397390" cy="11514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ED4458D-EAB5-FF48-B1C1-5A5A50E9715A}"/>
              </a:ext>
            </a:extLst>
          </p:cNvPr>
          <p:cNvSpPr txBox="1">
            <a:spLocks/>
          </p:cNvSpPr>
          <p:nvPr userDrawn="1"/>
        </p:nvSpPr>
        <p:spPr>
          <a:xfrm>
            <a:off x="23125991" y="12816000"/>
            <a:ext cx="831272" cy="666000"/>
          </a:xfrm>
          <a:prstGeom prst="rect">
            <a:avLst/>
          </a:prstGeom>
          <a:ln w="47625">
            <a:solidFill>
              <a:srgbClr val="782B35"/>
            </a:solidFill>
          </a:ln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/>
            <a:fld id="{30D9E30B-C36D-3240-8ECF-8B74A298D985}" type="slidenum">
              <a:rPr lang="en-GB" b="1" smtClean="0">
                <a:solidFill>
                  <a:srgbClr val="782B35"/>
                </a:solidFill>
              </a:rPr>
              <a:pPr algn="ctr"/>
              <a:t>‹#›</a:t>
            </a:fld>
            <a:endParaRPr lang="en-GB" b="1" dirty="0">
              <a:solidFill>
                <a:srgbClr val="782B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49305-AE67-C34B-9E80-A98435B3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844BE-A543-4647-BD94-29FDBA8D4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A16F4-790A-9045-9639-A165DE031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FE09F-7EE8-3248-A230-5E5E8262A584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02FAF-60A9-2740-B298-42FF88A2C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A7A0-24DD-E74C-8DB4-6D61557CA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D393-D62A-1649-AB9A-41A875FAF9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79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SzPct val="120000"/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7E31-0EE4-454B-9F82-34B1B2978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 + IT @ CNAO2025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480CE-7229-8A44-8829-794BCCD0E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087658"/>
            <a:ext cx="14859000" cy="112712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Giacomo Traini, Giorgio </a:t>
            </a:r>
            <a:r>
              <a:rPr lang="en-GB" dirty="0" err="1"/>
              <a:t>Splendiani</a:t>
            </a:r>
            <a:r>
              <a:rPr lang="en-GB" dirty="0"/>
              <a:t> , Christian Fink, Riccardo </a:t>
            </a:r>
            <a:r>
              <a:rPr lang="en-GB" dirty="0" err="1"/>
              <a:t>Ridolfi,Marco</a:t>
            </a:r>
            <a:r>
              <a:rPr lang="en-GB" dirty="0"/>
              <a:t> Toppi, Giacomo </a:t>
            </a:r>
            <a:r>
              <a:rPr lang="en-GB" dirty="0" err="1"/>
              <a:t>Ubaldi</a:t>
            </a:r>
            <a:r>
              <a:rPr lang="en-GB" dirty="0"/>
              <a:t>, </a:t>
            </a:r>
            <a:r>
              <a:rPr lang="en-GB" dirty="0" err="1"/>
              <a:t>Eleuterio</a:t>
            </a:r>
            <a:r>
              <a:rPr lang="en-GB" dirty="0"/>
              <a:t> </a:t>
            </a:r>
            <a:r>
              <a:rPr lang="en-GB" dirty="0" err="1"/>
              <a:t>Spiriti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79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E47C6605-B505-1142-B84C-4BCCDB0F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8" y="2709140"/>
            <a:ext cx="10868891" cy="9707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6DF15-E0A7-9149-885F-40E8F91E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Delay effectiveness: efficiency on C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530E1-46B6-3849-90E7-15965E9F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9E63-F661-2C44-ABA7-F11A96E66651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88103-CDC9-A54B-9B0A-1414B4E0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5C1A79-BC87-7145-BD98-D57C17EF3542}"/>
              </a:ext>
            </a:extLst>
          </p:cNvPr>
          <p:cNvGrpSpPr/>
          <p:nvPr/>
        </p:nvGrpSpPr>
        <p:grpSpPr>
          <a:xfrm>
            <a:off x="18202940" y="4763386"/>
            <a:ext cx="2562445" cy="1881963"/>
            <a:chOff x="17118419" y="4210493"/>
            <a:chExt cx="2562445" cy="1881963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44BA757-E89A-D647-95D3-D9E8D03E3E2C}"/>
                </a:ext>
              </a:extLst>
            </p:cNvPr>
            <p:cNvSpPr/>
            <p:nvPr/>
          </p:nvSpPr>
          <p:spPr>
            <a:xfrm rot="10162793">
              <a:off x="17118419" y="4210493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B21EE40-C5F9-864E-9030-252E9105D848}"/>
                </a:ext>
              </a:extLst>
            </p:cNvPr>
            <p:cNvSpPr/>
            <p:nvPr/>
          </p:nvSpPr>
          <p:spPr>
            <a:xfrm rot="10162793">
              <a:off x="17568530" y="4320362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C36456A-4B0E-AE44-84AD-7BFB998A6EC7}"/>
                </a:ext>
              </a:extLst>
            </p:cNvPr>
            <p:cNvSpPr/>
            <p:nvPr/>
          </p:nvSpPr>
          <p:spPr>
            <a:xfrm rot="10162793">
              <a:off x="18082436" y="4451497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9ACAA477-B6A0-3A49-8E21-8709A83351BE}"/>
                </a:ext>
              </a:extLst>
            </p:cNvPr>
            <p:cNvSpPr/>
            <p:nvPr/>
          </p:nvSpPr>
          <p:spPr>
            <a:xfrm rot="10162793">
              <a:off x="18575078" y="4625163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3936D4-4E41-0D40-A831-624543127B8D}"/>
              </a:ext>
            </a:extLst>
          </p:cNvPr>
          <p:cNvGrpSpPr/>
          <p:nvPr/>
        </p:nvGrpSpPr>
        <p:grpSpPr>
          <a:xfrm>
            <a:off x="12812232" y="2828259"/>
            <a:ext cx="3948223" cy="2119424"/>
            <a:chOff x="12812232" y="2828259"/>
            <a:chExt cx="3948223" cy="21194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14C248-73AB-2443-9D1E-29303BA1D41F}"/>
                </a:ext>
              </a:extLst>
            </p:cNvPr>
            <p:cNvGrpSpPr/>
            <p:nvPr/>
          </p:nvGrpSpPr>
          <p:grpSpPr>
            <a:xfrm>
              <a:off x="12812232" y="2828259"/>
              <a:ext cx="3668233" cy="1967024"/>
              <a:chOff x="12790966" y="7655440"/>
              <a:chExt cx="3668233" cy="1967024"/>
            </a:xfrm>
          </p:grpSpPr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80C65B69-8506-D14D-A41E-A2D6FC968AD8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B2BC3AE0-4B6D-9748-9E84-472286A2E205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7593BD55-B827-574E-ADC2-F3D105F0B745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55D4B2F9-3B23-4247-9B60-932A1FBF1691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5E1607-3745-7445-9B3E-9D9B9AC5DB10}"/>
                </a:ext>
              </a:extLst>
            </p:cNvPr>
            <p:cNvGrpSpPr/>
            <p:nvPr/>
          </p:nvGrpSpPr>
          <p:grpSpPr>
            <a:xfrm>
              <a:off x="13092222" y="2980659"/>
              <a:ext cx="3668233" cy="1967024"/>
              <a:chOff x="12790966" y="7655440"/>
              <a:chExt cx="3668233" cy="1967024"/>
            </a:xfrm>
          </p:grpSpPr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CF2A043B-D498-3A4A-9593-E7FA6D775EB5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39527EAE-B744-A540-8019-06425792A0D1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15403740-57A2-6A4B-994E-C52A848974F2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3A69D44C-A172-7442-A2DD-682CA2FC2D1B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20C181-88EA-CB47-A826-202845045A13}"/>
              </a:ext>
            </a:extLst>
          </p:cNvPr>
          <p:cNvGrpSpPr/>
          <p:nvPr/>
        </p:nvGrpSpPr>
        <p:grpSpPr>
          <a:xfrm>
            <a:off x="12943367" y="4469217"/>
            <a:ext cx="3948223" cy="2119424"/>
            <a:chOff x="12812232" y="2828259"/>
            <a:chExt cx="3948223" cy="21194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64DAE2-2A6F-D140-942D-415F4524FF5B}"/>
                </a:ext>
              </a:extLst>
            </p:cNvPr>
            <p:cNvGrpSpPr/>
            <p:nvPr/>
          </p:nvGrpSpPr>
          <p:grpSpPr>
            <a:xfrm>
              <a:off x="12812232" y="2828259"/>
              <a:ext cx="3668233" cy="1967024"/>
              <a:chOff x="12790966" y="7655440"/>
              <a:chExt cx="3668233" cy="1967024"/>
            </a:xfrm>
          </p:grpSpPr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31DE61DF-CC70-A447-825B-E4413D736AC8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6E12B69A-432F-6B4E-BCC4-02EB6C519811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5F3ADEF4-59D0-1149-A094-7BF45D8F87B1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A6DFF15E-89E7-9849-9717-34AC3258C596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5B51511-3DBC-A64F-80F2-93E07ED7A210}"/>
                </a:ext>
              </a:extLst>
            </p:cNvPr>
            <p:cNvGrpSpPr/>
            <p:nvPr/>
          </p:nvGrpSpPr>
          <p:grpSpPr>
            <a:xfrm>
              <a:off x="13092222" y="2980659"/>
              <a:ext cx="3668233" cy="1967024"/>
              <a:chOff x="12790966" y="7655440"/>
              <a:chExt cx="3668233" cy="1967024"/>
            </a:xfrm>
          </p:grpSpPr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C83ABA56-D920-CB4C-8EEB-C44292DC255F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106092FD-3C4F-D242-8785-9CA082318EA8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79998739-E723-034F-AF93-62B2DD2120F9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7D327CCD-44AC-B849-BFA3-E32940026C2E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B99DF3-CF64-894E-97C7-EA803B60C984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4829908"/>
            <a:ext cx="10597663" cy="1125416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0C9891B-0D21-7244-8B25-C36793FC7C45}"/>
              </a:ext>
            </a:extLst>
          </p:cNvPr>
          <p:cNvSpPr/>
          <p:nvPr/>
        </p:nvSpPr>
        <p:spPr>
          <a:xfrm>
            <a:off x="20197823" y="5694745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0D2B285-807D-2746-8FAA-F7BAEB285255}"/>
              </a:ext>
            </a:extLst>
          </p:cNvPr>
          <p:cNvSpPr/>
          <p:nvPr/>
        </p:nvSpPr>
        <p:spPr>
          <a:xfrm>
            <a:off x="19505273" y="5615651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74495A0-2F11-3E43-BF33-00623D29B3CF}"/>
              </a:ext>
            </a:extLst>
          </p:cNvPr>
          <p:cNvSpPr/>
          <p:nvPr/>
        </p:nvSpPr>
        <p:spPr>
          <a:xfrm>
            <a:off x="18963194" y="5548128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24E4468-F61E-0146-A358-05F113869333}"/>
              </a:ext>
            </a:extLst>
          </p:cNvPr>
          <p:cNvSpPr/>
          <p:nvPr/>
        </p:nvSpPr>
        <p:spPr>
          <a:xfrm>
            <a:off x="18502136" y="5503755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681E088-4C01-FE43-8FF0-DD9EF818951D}"/>
              </a:ext>
            </a:extLst>
          </p:cNvPr>
          <p:cNvSpPr/>
          <p:nvPr/>
        </p:nvSpPr>
        <p:spPr>
          <a:xfrm>
            <a:off x="15411103" y="5208161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455A60-9FCC-EA4A-BDAD-F2DB931F5178}"/>
              </a:ext>
            </a:extLst>
          </p:cNvPr>
          <p:cNvSpPr txBox="1"/>
          <p:nvPr/>
        </p:nvSpPr>
        <p:spPr>
          <a:xfrm>
            <a:off x="19384872" y="3716215"/>
            <a:ext cx="8611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VT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0B3156-131B-A94D-B39A-9FAC9C746CD3}"/>
              </a:ext>
            </a:extLst>
          </p:cNvPr>
          <p:cNvSpPr txBox="1"/>
          <p:nvPr/>
        </p:nvSpPr>
        <p:spPr>
          <a:xfrm>
            <a:off x="13844954" y="2098430"/>
            <a:ext cx="6591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IT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CEFBA04-B95E-9B46-BFFD-D383833FA13A}"/>
              </a:ext>
            </a:extLst>
          </p:cNvPr>
          <p:cNvSpPr/>
          <p:nvPr/>
        </p:nvSpPr>
        <p:spPr>
          <a:xfrm>
            <a:off x="15289642" y="5068956"/>
            <a:ext cx="397380" cy="356831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54DE452-7BC5-A847-BF5A-EBF062892806}"/>
              </a:ext>
            </a:extLst>
          </p:cNvPr>
          <p:cNvSpPr/>
          <p:nvPr/>
        </p:nvSpPr>
        <p:spPr>
          <a:xfrm>
            <a:off x="14604132" y="576529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BB35769-FBAA-EA4E-BCDE-2420241A891C}"/>
              </a:ext>
            </a:extLst>
          </p:cNvPr>
          <p:cNvSpPr/>
          <p:nvPr/>
        </p:nvSpPr>
        <p:spPr>
          <a:xfrm>
            <a:off x="13782174" y="4478642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BB89D07-D15F-754F-8466-1871702B9F90}"/>
              </a:ext>
            </a:extLst>
          </p:cNvPr>
          <p:cNvSpPr/>
          <p:nvPr/>
        </p:nvSpPr>
        <p:spPr>
          <a:xfrm>
            <a:off x="13167575" y="597765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CF90D7-2BB8-5B4C-B264-EC12C9C7CA57}"/>
              </a:ext>
            </a:extLst>
          </p:cNvPr>
          <p:cNvSpPr/>
          <p:nvPr/>
        </p:nvSpPr>
        <p:spPr>
          <a:xfrm>
            <a:off x="16392953" y="3281929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0DC68F4-12B4-5B4E-BA5C-5C80F1A69E22}"/>
              </a:ext>
            </a:extLst>
          </p:cNvPr>
          <p:cNvSpPr/>
          <p:nvPr/>
        </p:nvSpPr>
        <p:spPr>
          <a:xfrm>
            <a:off x="13319975" y="613005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1AE479-D846-2B4F-97F0-22669558A91B}"/>
              </a:ext>
            </a:extLst>
          </p:cNvPr>
          <p:cNvSpPr txBox="1"/>
          <p:nvPr/>
        </p:nvSpPr>
        <p:spPr>
          <a:xfrm>
            <a:off x="12245010" y="7434469"/>
            <a:ext cx="10853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dirty="0"/>
              <a:t>Selection: 1BMtrack, 1Trk in VT with BM match (norm)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dirty="0"/>
              <a:t>We project the VT track on the IT and we search and count the clusters with </a:t>
            </a:r>
            <a:r>
              <a:rPr lang="en-GB" sz="4000" dirty="0" err="1"/>
              <a:t>dist</a:t>
            </a:r>
            <a:r>
              <a:rPr lang="en-GB" sz="4000" dirty="0"/>
              <a:t>&lt;1mm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8E3FDB-9E09-4B48-BCCC-B37397DC6498}"/>
              </a:ext>
            </a:extLst>
          </p:cNvPr>
          <p:cNvSpPr txBox="1"/>
          <p:nvPr/>
        </p:nvSpPr>
        <p:spPr>
          <a:xfrm rot="19674236">
            <a:off x="7286286" y="4158171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557C6BF-9117-6046-AEC9-ABFFC4B8514B}"/>
              </a:ext>
            </a:extLst>
          </p:cNvPr>
          <p:cNvSpPr/>
          <p:nvPr/>
        </p:nvSpPr>
        <p:spPr>
          <a:xfrm>
            <a:off x="8776370" y="2292879"/>
            <a:ext cx="249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custom thresholds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0992EC-1682-2647-B722-E4883D246C21}"/>
              </a:ext>
            </a:extLst>
          </p:cNvPr>
          <p:cNvSpPr txBox="1"/>
          <p:nvPr/>
        </p:nvSpPr>
        <p:spPr>
          <a:xfrm>
            <a:off x="3219450" y="2247900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dirty="0"/>
              <a:t>Run 8039, C200, TGT,  </a:t>
            </a:r>
            <a:r>
              <a:rPr lang="en-GB" sz="3600" b="1" u="sng" dirty="0"/>
              <a:t>B off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5243E6A-AF6A-7D4F-B94C-C379E3F9A191}"/>
              </a:ext>
            </a:extLst>
          </p:cNvPr>
          <p:cNvSpPr/>
          <p:nvPr/>
        </p:nvSpPr>
        <p:spPr>
          <a:xfrm>
            <a:off x="1974273" y="10536382"/>
            <a:ext cx="2223654" cy="187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28FCE4-EEDC-7947-9FA7-425B502979A6}"/>
              </a:ext>
            </a:extLst>
          </p:cNvPr>
          <p:cNvSpPr txBox="1"/>
          <p:nvPr/>
        </p:nvSpPr>
        <p:spPr>
          <a:xfrm>
            <a:off x="332509" y="10931237"/>
            <a:ext cx="241069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dirty="0">
                <a:solidFill>
                  <a:schemeClr val="tx1"/>
                </a:solidFill>
              </a:rPr>
              <a:t>Due to inactive sensors?</a:t>
            </a:r>
          </a:p>
        </p:txBody>
      </p:sp>
    </p:spTree>
    <p:extLst>
      <p:ext uri="{BB962C8B-B14F-4D97-AF65-F5344CB8AC3E}">
        <p14:creationId xmlns:p14="http://schemas.microsoft.com/office/powerpoint/2010/main" val="1204296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D67E5AE-66B2-3940-9B33-723F9BCE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0" y="2258868"/>
            <a:ext cx="22721759" cy="10481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5039-0CE9-4B4A-B6D9-27D832C6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sensor efficiency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F24C5-92A7-0646-806A-7D117DDD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3245-0435-854D-95AF-3132618EC5C4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12267-A12F-DF4B-911F-95F58E59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709A5-D04D-B042-8C7E-EDFE16046019}"/>
              </a:ext>
            </a:extLst>
          </p:cNvPr>
          <p:cNvSpPr txBox="1"/>
          <p:nvPr/>
        </p:nvSpPr>
        <p:spPr>
          <a:xfrm>
            <a:off x="3127061" y="3767609"/>
            <a:ext cx="501015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We suspect some small geometry issues (+ alignment accuracy)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B4B194-3F06-E84C-918D-EE3E29729FFD}"/>
              </a:ext>
            </a:extLst>
          </p:cNvPr>
          <p:cNvSpPr/>
          <p:nvPr/>
        </p:nvSpPr>
        <p:spPr>
          <a:xfrm>
            <a:off x="18208487" y="2246243"/>
            <a:ext cx="4651513" cy="5347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24CD62-30D1-C242-B0F4-66C2B411A79F}"/>
              </a:ext>
            </a:extLst>
          </p:cNvPr>
          <p:cNvGrpSpPr/>
          <p:nvPr/>
        </p:nvGrpSpPr>
        <p:grpSpPr>
          <a:xfrm>
            <a:off x="17915498" y="1929743"/>
            <a:ext cx="5908431" cy="5462954"/>
            <a:chOff x="17915498" y="1929743"/>
            <a:chExt cx="5908431" cy="54629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60D11A-8B8A-B248-8DAB-6701E8A2054E}"/>
                </a:ext>
              </a:extLst>
            </p:cNvPr>
            <p:cNvGrpSpPr/>
            <p:nvPr/>
          </p:nvGrpSpPr>
          <p:grpSpPr>
            <a:xfrm>
              <a:off x="17915498" y="1929743"/>
              <a:ext cx="5908431" cy="5462954"/>
              <a:chOff x="12637477" y="3774832"/>
              <a:chExt cx="5908431" cy="54629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84FFA2-D93D-7C41-A149-22EAE2232D0A}"/>
                  </a:ext>
                </a:extLst>
              </p:cNvPr>
              <p:cNvSpPr/>
              <p:nvPr/>
            </p:nvSpPr>
            <p:spPr>
              <a:xfrm>
                <a:off x="12637477" y="3774832"/>
                <a:ext cx="5908431" cy="546295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1C95EF-66AC-3040-8A15-3ADEDE06CE2D}"/>
                  </a:ext>
                </a:extLst>
              </p:cNvPr>
              <p:cNvGrpSpPr/>
              <p:nvPr/>
            </p:nvGrpSpPr>
            <p:grpSpPr>
              <a:xfrm>
                <a:off x="13949512" y="4534497"/>
                <a:ext cx="3926722" cy="3911587"/>
                <a:chOff x="18569354" y="3119807"/>
                <a:chExt cx="3926722" cy="3911587"/>
              </a:xfrm>
            </p:grpSpPr>
            <p:sp>
              <p:nvSpPr>
                <p:cNvPr id="9" name="Parallelogram 8">
                  <a:extLst>
                    <a:ext uri="{FF2B5EF4-FFF2-40B4-BE49-F238E27FC236}">
                      <a16:creationId xmlns:a16="http://schemas.microsoft.com/office/drawing/2014/main" id="{96AF2FFE-97CC-B94C-9EE5-0664C2246C52}"/>
                    </a:ext>
                  </a:extLst>
                </p:cNvPr>
                <p:cNvSpPr/>
                <p:nvPr/>
              </p:nvSpPr>
              <p:spPr>
                <a:xfrm rot="10162793">
                  <a:off x="19173738" y="3286384"/>
                  <a:ext cx="1105786" cy="1467293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Parallelogram 9">
                  <a:extLst>
                    <a:ext uri="{FF2B5EF4-FFF2-40B4-BE49-F238E27FC236}">
                      <a16:creationId xmlns:a16="http://schemas.microsoft.com/office/drawing/2014/main" id="{5A25C764-0079-8441-83A4-862007C310A8}"/>
                    </a:ext>
                  </a:extLst>
                </p:cNvPr>
                <p:cNvSpPr/>
                <p:nvPr/>
              </p:nvSpPr>
              <p:spPr>
                <a:xfrm rot="10162793">
                  <a:off x="20027887" y="3119807"/>
                  <a:ext cx="1105786" cy="1467293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5D4E0DB-7C57-7B4F-8184-3279BB919E58}"/>
                    </a:ext>
                  </a:extLst>
                </p:cNvPr>
                <p:cNvSpPr/>
                <p:nvPr/>
              </p:nvSpPr>
              <p:spPr>
                <a:xfrm>
                  <a:off x="20209584" y="3878276"/>
                  <a:ext cx="104172" cy="10417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B5D5FC87-DD1C-8548-BC38-AC8527702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8758453" y="3776359"/>
                  <a:ext cx="2948608" cy="497466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39F2F2A-72D8-9046-A50A-FF82C3BAAD4E}"/>
                    </a:ext>
                  </a:extLst>
                </p:cNvPr>
                <p:cNvSpPr txBox="1"/>
                <p:nvPr/>
              </p:nvSpPr>
              <p:spPr>
                <a:xfrm>
                  <a:off x="18569354" y="5092402"/>
                  <a:ext cx="3926722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GB" sz="3000" dirty="0"/>
                    <a:t>The cluster may be in the </a:t>
                  </a:r>
                  <a:r>
                    <a:rPr lang="it-IT" sz="3000" dirty="0" err="1"/>
                    <a:t>adjacent</a:t>
                  </a:r>
                  <a:r>
                    <a:rPr lang="en-GB" sz="3000" dirty="0"/>
                    <a:t> sensor if the sensor assignment is wrong</a:t>
                  </a: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E66176-18F8-3847-B33D-1B720F300DBC}"/>
                </a:ext>
              </a:extLst>
            </p:cNvPr>
            <p:cNvGrpSpPr/>
            <p:nvPr/>
          </p:nvGrpSpPr>
          <p:grpSpPr>
            <a:xfrm>
              <a:off x="20602633" y="3491899"/>
              <a:ext cx="148281" cy="135925"/>
              <a:chOff x="19807881" y="8587945"/>
              <a:chExt cx="148281" cy="1359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DC00D6-72DF-D845-A12B-6E5B64885AD1}"/>
                  </a:ext>
                </a:extLst>
              </p:cNvPr>
              <p:cNvCxnSpPr/>
              <p:nvPr/>
            </p:nvCxnSpPr>
            <p:spPr>
              <a:xfrm>
                <a:off x="19807881" y="8587946"/>
                <a:ext cx="148281" cy="13592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D726213-5B5D-E14C-8A2E-BE4B5EC6EB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811997" y="8587945"/>
                <a:ext cx="144162" cy="12768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24463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8939E-609A-7E4C-812C-1218D073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50" y="2295814"/>
            <a:ext cx="21627227" cy="10297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5039-0CE9-4B4A-B6D9-27D832C6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sensor efficiency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F24C5-92A7-0646-806A-7D117DDD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3245-0435-854D-95AF-3132618EC5C4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12267-A12F-DF4B-911F-95F58E59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B4B194-3F06-E84C-918D-EE3E29729FFD}"/>
              </a:ext>
            </a:extLst>
          </p:cNvPr>
          <p:cNvSpPr/>
          <p:nvPr/>
        </p:nvSpPr>
        <p:spPr>
          <a:xfrm>
            <a:off x="18208487" y="2246243"/>
            <a:ext cx="4651513" cy="5347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24CD62-30D1-C242-B0F4-66C2B411A79F}"/>
              </a:ext>
            </a:extLst>
          </p:cNvPr>
          <p:cNvGrpSpPr/>
          <p:nvPr/>
        </p:nvGrpSpPr>
        <p:grpSpPr>
          <a:xfrm>
            <a:off x="17915498" y="1929743"/>
            <a:ext cx="5908431" cy="5462954"/>
            <a:chOff x="17915498" y="1929743"/>
            <a:chExt cx="5908431" cy="54629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60D11A-8B8A-B248-8DAB-6701E8A2054E}"/>
                </a:ext>
              </a:extLst>
            </p:cNvPr>
            <p:cNvGrpSpPr/>
            <p:nvPr/>
          </p:nvGrpSpPr>
          <p:grpSpPr>
            <a:xfrm>
              <a:off x="17915498" y="1929743"/>
              <a:ext cx="5908431" cy="5462954"/>
              <a:chOff x="12637477" y="3774832"/>
              <a:chExt cx="5908431" cy="54629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84FFA2-D93D-7C41-A149-22EAE2232D0A}"/>
                  </a:ext>
                </a:extLst>
              </p:cNvPr>
              <p:cNvSpPr/>
              <p:nvPr/>
            </p:nvSpPr>
            <p:spPr>
              <a:xfrm>
                <a:off x="12637477" y="3774832"/>
                <a:ext cx="5908431" cy="546295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1C95EF-66AC-3040-8A15-3ADEDE06CE2D}"/>
                  </a:ext>
                </a:extLst>
              </p:cNvPr>
              <p:cNvGrpSpPr/>
              <p:nvPr/>
            </p:nvGrpSpPr>
            <p:grpSpPr>
              <a:xfrm>
                <a:off x="13949512" y="4534497"/>
                <a:ext cx="3926722" cy="3911587"/>
                <a:chOff x="18569354" y="3119807"/>
                <a:chExt cx="3926722" cy="3911587"/>
              </a:xfrm>
            </p:grpSpPr>
            <p:sp>
              <p:nvSpPr>
                <p:cNvPr id="9" name="Parallelogram 8">
                  <a:extLst>
                    <a:ext uri="{FF2B5EF4-FFF2-40B4-BE49-F238E27FC236}">
                      <a16:creationId xmlns:a16="http://schemas.microsoft.com/office/drawing/2014/main" id="{96AF2FFE-97CC-B94C-9EE5-0664C2246C52}"/>
                    </a:ext>
                  </a:extLst>
                </p:cNvPr>
                <p:cNvSpPr/>
                <p:nvPr/>
              </p:nvSpPr>
              <p:spPr>
                <a:xfrm rot="10162793">
                  <a:off x="19173738" y="3286384"/>
                  <a:ext cx="1105786" cy="1467293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Parallelogram 9">
                  <a:extLst>
                    <a:ext uri="{FF2B5EF4-FFF2-40B4-BE49-F238E27FC236}">
                      <a16:creationId xmlns:a16="http://schemas.microsoft.com/office/drawing/2014/main" id="{5A25C764-0079-8441-83A4-862007C310A8}"/>
                    </a:ext>
                  </a:extLst>
                </p:cNvPr>
                <p:cNvSpPr/>
                <p:nvPr/>
              </p:nvSpPr>
              <p:spPr>
                <a:xfrm rot="10162793">
                  <a:off x="20027887" y="3119807"/>
                  <a:ext cx="1105786" cy="1467293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5D4E0DB-7C57-7B4F-8184-3279BB919E58}"/>
                    </a:ext>
                  </a:extLst>
                </p:cNvPr>
                <p:cNvSpPr/>
                <p:nvPr/>
              </p:nvSpPr>
              <p:spPr>
                <a:xfrm>
                  <a:off x="20209584" y="3878276"/>
                  <a:ext cx="104172" cy="10417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B5D5FC87-DD1C-8548-BC38-AC8527702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8758453" y="3776359"/>
                  <a:ext cx="2948608" cy="497466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39F2F2A-72D8-9046-A50A-FF82C3BAAD4E}"/>
                    </a:ext>
                  </a:extLst>
                </p:cNvPr>
                <p:cNvSpPr txBox="1"/>
                <p:nvPr/>
              </p:nvSpPr>
              <p:spPr>
                <a:xfrm>
                  <a:off x="18569354" y="5092402"/>
                  <a:ext cx="3926722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GB" sz="3000" dirty="0"/>
                    <a:t>The cluster may be in the </a:t>
                  </a:r>
                  <a:r>
                    <a:rPr lang="it-IT" sz="3000" dirty="0" err="1"/>
                    <a:t>adjacent</a:t>
                  </a:r>
                  <a:r>
                    <a:rPr lang="en-GB" sz="3000" dirty="0"/>
                    <a:t> sensor if the sensor assignment is wrong</a:t>
                  </a: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E66176-18F8-3847-B33D-1B720F300DBC}"/>
                </a:ext>
              </a:extLst>
            </p:cNvPr>
            <p:cNvGrpSpPr/>
            <p:nvPr/>
          </p:nvGrpSpPr>
          <p:grpSpPr>
            <a:xfrm>
              <a:off x="20602633" y="3491899"/>
              <a:ext cx="148281" cy="135925"/>
              <a:chOff x="19807881" y="8587945"/>
              <a:chExt cx="148281" cy="1359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DC00D6-72DF-D845-A12B-6E5B64885AD1}"/>
                  </a:ext>
                </a:extLst>
              </p:cNvPr>
              <p:cNvCxnSpPr/>
              <p:nvPr/>
            </p:nvCxnSpPr>
            <p:spPr>
              <a:xfrm>
                <a:off x="19807881" y="8587946"/>
                <a:ext cx="148281" cy="13592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D726213-5B5D-E14C-8A2E-BE4B5EC6EB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811997" y="8587945"/>
                <a:ext cx="144162" cy="12768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E82F72-C8B5-424B-B7B3-5A8A83DF230F}"/>
              </a:ext>
            </a:extLst>
          </p:cNvPr>
          <p:cNvSpPr txBox="1"/>
          <p:nvPr/>
        </p:nvSpPr>
        <p:spPr>
          <a:xfrm>
            <a:off x="3948546" y="5195455"/>
            <a:ext cx="3927763" cy="245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dirty="0"/>
              <a:t>When </a:t>
            </a:r>
            <a:r>
              <a:rPr lang="en-GB" sz="3000" b="1" u="sng" dirty="0"/>
              <a:t>we exclude the events where the track impinging the sensor boundaries </a:t>
            </a:r>
            <a:r>
              <a:rPr lang="en-GB" sz="3000" dirty="0"/>
              <a:t>thins are better</a:t>
            </a:r>
          </a:p>
        </p:txBody>
      </p:sp>
    </p:spTree>
    <p:extLst>
      <p:ext uri="{BB962C8B-B14F-4D97-AF65-F5344CB8AC3E}">
        <p14:creationId xmlns:p14="http://schemas.microsoft.com/office/powerpoint/2010/main" val="351919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6C197-94C7-B744-9A94-0BC5DD9C6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27" y="2834585"/>
            <a:ext cx="10718800" cy="9158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5B872-4E8B-5A43-9C3E-5E36B96A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map on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ECA9B-236C-2B46-9394-34532488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6B19-0349-994C-BF1C-FE883267AEFF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08652-F95E-9E47-B7EE-4903E6F0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636C82A-5852-CB44-8859-F3F7AEC2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952" y="3614254"/>
            <a:ext cx="12065000" cy="68453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C3F71C1-4419-3A4D-9CD8-FE79DA95A696}"/>
              </a:ext>
            </a:extLst>
          </p:cNvPr>
          <p:cNvSpPr/>
          <p:nvPr/>
        </p:nvSpPr>
        <p:spPr>
          <a:xfrm>
            <a:off x="6538292" y="4972050"/>
            <a:ext cx="1900858" cy="1928189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01F7DF-D85C-1E47-B341-E9E19024C9D1}"/>
              </a:ext>
            </a:extLst>
          </p:cNvPr>
          <p:cNvSpPr/>
          <p:nvPr/>
        </p:nvSpPr>
        <p:spPr>
          <a:xfrm>
            <a:off x="4480892" y="3409950"/>
            <a:ext cx="1821066" cy="1928189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C5A57DE-CA26-F049-A8DC-95825A0B86E2}"/>
              </a:ext>
            </a:extLst>
          </p:cNvPr>
          <p:cNvSpPr/>
          <p:nvPr/>
        </p:nvSpPr>
        <p:spPr>
          <a:xfrm>
            <a:off x="1699592" y="11779183"/>
            <a:ext cx="681658" cy="721756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23605D-CE2C-734D-A993-6ACAEF7CEE30}"/>
              </a:ext>
            </a:extLst>
          </p:cNvPr>
          <p:cNvSpPr txBox="1"/>
          <p:nvPr/>
        </p:nvSpPr>
        <p:spPr>
          <a:xfrm>
            <a:off x="2533650" y="11811000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chemeClr val="accent2"/>
                </a:solidFill>
              </a:rPr>
              <a:t>broken sensors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B72CA8-8A1E-8B40-80BE-38A7E27330A6}"/>
              </a:ext>
            </a:extLst>
          </p:cNvPr>
          <p:cNvSpPr/>
          <p:nvPr/>
        </p:nvSpPr>
        <p:spPr>
          <a:xfrm>
            <a:off x="8519492" y="4972050"/>
            <a:ext cx="1900858" cy="1928189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DD353B9-925F-AE4C-B525-8ED78861A630}"/>
              </a:ext>
            </a:extLst>
          </p:cNvPr>
          <p:cNvSpPr/>
          <p:nvPr/>
        </p:nvSpPr>
        <p:spPr>
          <a:xfrm>
            <a:off x="6538292" y="8362950"/>
            <a:ext cx="1900858" cy="1928189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C24CFF-B544-1D48-B32F-E860E1486802}"/>
              </a:ext>
            </a:extLst>
          </p:cNvPr>
          <p:cNvSpPr/>
          <p:nvPr/>
        </p:nvSpPr>
        <p:spPr>
          <a:xfrm>
            <a:off x="8538542" y="8362950"/>
            <a:ext cx="1900858" cy="1928189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9C7014-F3F6-EF47-8D10-0C7E5B407420}"/>
              </a:ext>
            </a:extLst>
          </p:cNvPr>
          <p:cNvSpPr txBox="1"/>
          <p:nvPr/>
        </p:nvSpPr>
        <p:spPr>
          <a:xfrm>
            <a:off x="12290564" y="10815430"/>
            <a:ext cx="11384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u="sng" dirty="0"/>
              <a:t>Keep in mind that sensors have different depths! In principle we should have at least one hit per particle…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099BC2-7596-AD4A-BB23-319D679147A1}"/>
              </a:ext>
            </a:extLst>
          </p:cNvPr>
          <p:cNvSpPr txBox="1"/>
          <p:nvPr/>
        </p:nvSpPr>
        <p:spPr>
          <a:xfrm>
            <a:off x="12269029" y="2142710"/>
            <a:ext cx="7997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chemeClr val="accent2"/>
                </a:solidFill>
              </a:rPr>
              <a:t>with the B field we move towards the</a:t>
            </a:r>
            <a:br>
              <a:rPr lang="en-GB" sz="4000" dirty="0">
                <a:solidFill>
                  <a:schemeClr val="accent2"/>
                </a:solidFill>
              </a:rPr>
            </a:br>
            <a:r>
              <a:rPr lang="en-GB" sz="4000" dirty="0">
                <a:solidFill>
                  <a:schemeClr val="accent2"/>
                </a:solidFill>
              </a:rPr>
              <a:t> missing sensor…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661873F-D662-3441-80E3-432489BCC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904" y="226391"/>
            <a:ext cx="2857500" cy="3136900"/>
          </a:xfrm>
          <a:prstGeom prst="rect">
            <a:avLst/>
          </a:prstGeom>
          <a:ln w="34925">
            <a:solidFill>
              <a:schemeClr val="accent2"/>
            </a:solidFill>
          </a:ln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DB80297-4BFC-794F-BC56-5283C29EF8CE}"/>
              </a:ext>
            </a:extLst>
          </p:cNvPr>
          <p:cNvCxnSpPr>
            <a:cxnSpLocks/>
          </p:cNvCxnSpPr>
          <p:nvPr/>
        </p:nvCxnSpPr>
        <p:spPr>
          <a:xfrm flipH="1">
            <a:off x="7677150" y="2857500"/>
            <a:ext cx="4343400" cy="207645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990F4B3-CEA1-C042-8310-2F377B743DA0}"/>
              </a:ext>
            </a:extLst>
          </p:cNvPr>
          <p:cNvSpPr txBox="1"/>
          <p:nvPr/>
        </p:nvSpPr>
        <p:spPr>
          <a:xfrm>
            <a:off x="3219450" y="2247900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dirty="0"/>
              <a:t>Run 8039, C200, TGT,  </a:t>
            </a:r>
            <a:r>
              <a:rPr lang="en-GB" sz="3600" b="1" u="sng" dirty="0"/>
              <a:t>B off</a:t>
            </a:r>
          </a:p>
        </p:txBody>
      </p:sp>
    </p:spTree>
    <p:extLst>
      <p:ext uri="{BB962C8B-B14F-4D97-AF65-F5344CB8AC3E}">
        <p14:creationId xmlns:p14="http://schemas.microsoft.com/office/powerpoint/2010/main" val="32127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E8DF-921F-6E46-B235-5F49651B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vs VT correlation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95F7D-FB9A-FE47-94FB-3BACDB78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BAC9-4D05-7944-BD12-FB1CFFC2AFD5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90E4-7999-5D4D-B504-79BE5770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5073B-2F26-FD4F-8614-8D2064865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61" y="2908300"/>
            <a:ext cx="21833039" cy="9417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D2263-B564-3F42-8AAB-7C79BA0C0B85}"/>
              </a:ext>
            </a:extLst>
          </p:cNvPr>
          <p:cNvSpPr txBox="1"/>
          <p:nvPr/>
        </p:nvSpPr>
        <p:spPr>
          <a:xfrm>
            <a:off x="5695950" y="2057400"/>
            <a:ext cx="120997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Run 8022, alignment run, C200, no TGT,  </a:t>
            </a:r>
            <a:r>
              <a:rPr lang="en-GB" sz="5000" b="1" u="sng" dirty="0"/>
              <a:t>B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F3151-E774-0343-B10C-66AD3683EAC2}"/>
              </a:ext>
            </a:extLst>
          </p:cNvPr>
          <p:cNvSpPr txBox="1"/>
          <p:nvPr/>
        </p:nvSpPr>
        <p:spPr>
          <a:xfrm>
            <a:off x="3105978" y="9466194"/>
            <a:ext cx="67858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500" dirty="0"/>
              <a:t>In x correlation seem worse than y…</a:t>
            </a:r>
          </a:p>
        </p:txBody>
      </p:sp>
    </p:spTree>
    <p:extLst>
      <p:ext uri="{BB962C8B-B14F-4D97-AF65-F5344CB8AC3E}">
        <p14:creationId xmlns:p14="http://schemas.microsoft.com/office/powerpoint/2010/main" val="225960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62FE7-0251-3743-9841-CB49A367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0" y="2914651"/>
            <a:ext cx="22032808" cy="9478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49E8DF-921F-6E46-B235-5F49651B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vs VT correlation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95F7D-FB9A-FE47-94FB-3BACDB78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C81-0F9A-8B46-AB47-7A9054EE6293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90E4-7999-5D4D-B504-79BE5770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D2263-B564-3F42-8AAB-7C79BA0C0B85}"/>
              </a:ext>
            </a:extLst>
          </p:cNvPr>
          <p:cNvSpPr txBox="1"/>
          <p:nvPr/>
        </p:nvSpPr>
        <p:spPr>
          <a:xfrm>
            <a:off x="8058150" y="2076450"/>
            <a:ext cx="83567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Run 8016,   C200, no TGT,  </a:t>
            </a:r>
            <a:r>
              <a:rPr lang="en-GB" sz="5000" b="1" u="sng" dirty="0"/>
              <a:t>B 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F3151-E774-0343-B10C-66AD3683EAC2}"/>
              </a:ext>
            </a:extLst>
          </p:cNvPr>
          <p:cNvSpPr txBox="1"/>
          <p:nvPr/>
        </p:nvSpPr>
        <p:spPr>
          <a:xfrm>
            <a:off x="3429000" y="9010650"/>
            <a:ext cx="61531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dirty="0"/>
              <a:t>… may be due to residual B?</a:t>
            </a:r>
            <a:br>
              <a:rPr lang="en-GB" sz="3500" dirty="0"/>
            </a:br>
            <a:r>
              <a:rPr lang="en-GB" sz="3500" dirty="0"/>
              <a:t>check in the MC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89AA6B-B2E7-3447-8281-99ECCD9F4BF5}"/>
              </a:ext>
            </a:extLst>
          </p:cNvPr>
          <p:cNvCxnSpPr/>
          <p:nvPr/>
        </p:nvCxnSpPr>
        <p:spPr>
          <a:xfrm flipV="1">
            <a:off x="4850296" y="6380922"/>
            <a:ext cx="0" cy="15902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6FCB4D-4246-3B43-83F0-A0A1C8C7E040}"/>
              </a:ext>
            </a:extLst>
          </p:cNvPr>
          <p:cNvSpPr txBox="1"/>
          <p:nvPr/>
        </p:nvSpPr>
        <p:spPr>
          <a:xfrm>
            <a:off x="3240157" y="7414592"/>
            <a:ext cx="1866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solidFill>
                  <a:schemeClr val="accent1"/>
                </a:solidFill>
              </a:rPr>
              <a:t>Particles </a:t>
            </a:r>
          </a:p>
          <a:p>
            <a:pPr algn="l"/>
            <a:r>
              <a:rPr lang="en-GB" sz="3200" dirty="0">
                <a:solidFill>
                  <a:schemeClr val="accent1"/>
                </a:solidFill>
              </a:rPr>
              <a:t>deflection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34923C-2A5B-FA47-8EA2-B9F8ECC55B28}"/>
              </a:ext>
            </a:extLst>
          </p:cNvPr>
          <p:cNvCxnSpPr>
            <a:cxnSpLocks/>
          </p:cNvCxnSpPr>
          <p:nvPr/>
        </p:nvCxnSpPr>
        <p:spPr>
          <a:xfrm flipH="1" flipV="1">
            <a:off x="7414592" y="5055640"/>
            <a:ext cx="437321" cy="569908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A338BF-1990-2C4D-95DA-000111F90B6A}"/>
              </a:ext>
            </a:extLst>
          </p:cNvPr>
          <p:cNvSpPr txBox="1"/>
          <p:nvPr/>
        </p:nvSpPr>
        <p:spPr>
          <a:xfrm>
            <a:off x="7726018" y="4784035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solidFill>
                  <a:schemeClr val="accent6"/>
                </a:solidFill>
              </a:rPr>
              <a:t>Spread </a:t>
            </a:r>
          </a:p>
        </p:txBody>
      </p:sp>
    </p:spTree>
    <p:extLst>
      <p:ext uri="{BB962C8B-B14F-4D97-AF65-F5344CB8AC3E}">
        <p14:creationId xmlns:p14="http://schemas.microsoft.com/office/powerpoint/2010/main" val="1000789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ADC5-A4C7-F040-B83E-3A5B3C67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response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ADFC-0443-7643-BFF8-212FB6D7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613-A3C7-0D45-B387-58E865A29A33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5F6E-9AEF-3447-AD47-2100B6FB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B4A2D-F7A2-404D-B0E9-D4D15DB1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3055920"/>
            <a:ext cx="9671050" cy="9131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C10AC-D940-9142-A73A-02D0B92C781B}"/>
              </a:ext>
            </a:extLst>
          </p:cNvPr>
          <p:cNvSpPr txBox="1"/>
          <p:nvPr/>
        </p:nvSpPr>
        <p:spPr>
          <a:xfrm>
            <a:off x="3581400" y="2133600"/>
            <a:ext cx="70695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/>
              <a:t>run</a:t>
            </a:r>
            <a:r>
              <a:rPr lang="el-GR" sz="5000" dirty="0"/>
              <a:t> 8016</a:t>
            </a:r>
            <a:r>
              <a:rPr lang="en-US" sz="5000" dirty="0"/>
              <a:t>, C200</a:t>
            </a:r>
            <a:r>
              <a:rPr lang="el-GR" sz="5000" dirty="0"/>
              <a:t>, </a:t>
            </a:r>
            <a:r>
              <a:rPr lang="en-GB" sz="5000" dirty="0" err="1"/>
              <a:t>Thr</a:t>
            </a:r>
            <a:r>
              <a:rPr lang="en-GB" sz="5000" dirty="0"/>
              <a:t> =  12</a:t>
            </a:r>
            <a:r>
              <a:rPr lang="el-GR" sz="5000" dirty="0"/>
              <a:t>σ</a:t>
            </a:r>
            <a:endParaRPr lang="en-GB" sz="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D2156-3668-9C4C-A2C0-57514E8A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0" y="3086100"/>
            <a:ext cx="9572152" cy="908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35DF71-73A1-474F-9920-07FF2D030A8D}"/>
              </a:ext>
            </a:extLst>
          </p:cNvPr>
          <p:cNvSpPr txBox="1"/>
          <p:nvPr/>
        </p:nvSpPr>
        <p:spPr>
          <a:xfrm>
            <a:off x="13735050" y="2266950"/>
            <a:ext cx="80009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/>
              <a:t>run</a:t>
            </a:r>
            <a:r>
              <a:rPr lang="el-GR" sz="5000" dirty="0"/>
              <a:t> 80</a:t>
            </a:r>
            <a:r>
              <a:rPr lang="en-US" sz="5000" dirty="0"/>
              <a:t>38, C200</a:t>
            </a:r>
            <a:r>
              <a:rPr lang="el-GR" sz="5000" dirty="0"/>
              <a:t>, </a:t>
            </a:r>
            <a:r>
              <a:rPr lang="en-GB" sz="5000" dirty="0" err="1"/>
              <a:t>Thr</a:t>
            </a:r>
            <a:r>
              <a:rPr lang="en-GB" sz="5000" dirty="0"/>
              <a:t> =  </a:t>
            </a:r>
            <a:r>
              <a:rPr lang="en-US" sz="5000" dirty="0"/>
              <a:t>custom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117033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5817-81D6-574E-86F4-2A40A69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3AD58-D104-634A-A512-8F24228A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0" y="2950633"/>
            <a:ext cx="13169900" cy="870267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We do not  know if, how (and when) the lost sensors could be recovered. Fortunately, the other sensors seems to perform as expected</a:t>
            </a:r>
            <a:br>
              <a:rPr lang="en-GB" dirty="0"/>
            </a:br>
            <a:endParaRPr lang="en-GB" dirty="0"/>
          </a:p>
          <a:p>
            <a:r>
              <a:rPr lang="en-GB" dirty="0" err="1"/>
              <a:t>Wrt</a:t>
            </a:r>
            <a:r>
              <a:rPr lang="en-GB" dirty="0"/>
              <a:t> the schedule agreed before the data-taking we did not perform the delay scan due to the De10 problem.</a:t>
            </a:r>
            <a:br>
              <a:rPr lang="en-GB" dirty="0"/>
            </a:br>
            <a:endParaRPr lang="en-GB" dirty="0"/>
          </a:p>
          <a:p>
            <a:r>
              <a:rPr lang="en-GB" dirty="0"/>
              <a:t> However, according to the shown results (even really preliminary), I would privilege a smooth data-acquisition to maximise data collection keeping the setup as it is, postponing all the studies after the data-taking (a test with electrons is scheduled @ BTF in Feb 2026)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C08FE-6FB1-584B-944D-8CDD678C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0E82-D042-3F49-AF68-23546E51BC72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CDC91-2632-E04F-B9ED-7725D40D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34C65-ECB4-B243-A9F5-81A147B08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5" r="23505"/>
          <a:stretch/>
        </p:blipFill>
        <p:spPr>
          <a:xfrm>
            <a:off x="14526490" y="2205759"/>
            <a:ext cx="8104909" cy="90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E0BF6DAC-4F5E-5341-BAA9-B4188EAC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82" y="3581976"/>
            <a:ext cx="10299700" cy="9165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6DF15-E0A7-9149-885F-40E8F91E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Delay effectiveness: efficiency on C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530E1-46B6-3849-90E7-15965E9F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D56-A6B7-C644-9C61-CF9580E92AEC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88103-CDC9-A54B-9B0A-1414B4E0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5C1A79-BC87-7145-BD98-D57C17EF3542}"/>
              </a:ext>
            </a:extLst>
          </p:cNvPr>
          <p:cNvGrpSpPr/>
          <p:nvPr/>
        </p:nvGrpSpPr>
        <p:grpSpPr>
          <a:xfrm>
            <a:off x="18202940" y="4763386"/>
            <a:ext cx="2562445" cy="1881963"/>
            <a:chOff x="17118419" y="4210493"/>
            <a:chExt cx="2562445" cy="1881963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44BA757-E89A-D647-95D3-D9E8D03E3E2C}"/>
                </a:ext>
              </a:extLst>
            </p:cNvPr>
            <p:cNvSpPr/>
            <p:nvPr/>
          </p:nvSpPr>
          <p:spPr>
            <a:xfrm rot="10162793">
              <a:off x="17118419" y="4210493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B21EE40-C5F9-864E-9030-252E9105D848}"/>
                </a:ext>
              </a:extLst>
            </p:cNvPr>
            <p:cNvSpPr/>
            <p:nvPr/>
          </p:nvSpPr>
          <p:spPr>
            <a:xfrm rot="10162793">
              <a:off x="17568530" y="4320362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C36456A-4B0E-AE44-84AD-7BFB998A6EC7}"/>
                </a:ext>
              </a:extLst>
            </p:cNvPr>
            <p:cNvSpPr/>
            <p:nvPr/>
          </p:nvSpPr>
          <p:spPr>
            <a:xfrm rot="10162793">
              <a:off x="18082436" y="4451497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9ACAA477-B6A0-3A49-8E21-8709A83351BE}"/>
                </a:ext>
              </a:extLst>
            </p:cNvPr>
            <p:cNvSpPr/>
            <p:nvPr/>
          </p:nvSpPr>
          <p:spPr>
            <a:xfrm rot="10162793">
              <a:off x="18575078" y="4625163"/>
              <a:ext cx="1105786" cy="1467293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3936D4-4E41-0D40-A831-624543127B8D}"/>
              </a:ext>
            </a:extLst>
          </p:cNvPr>
          <p:cNvGrpSpPr/>
          <p:nvPr/>
        </p:nvGrpSpPr>
        <p:grpSpPr>
          <a:xfrm>
            <a:off x="12812232" y="2828259"/>
            <a:ext cx="3948223" cy="2119424"/>
            <a:chOff x="12812232" y="2828259"/>
            <a:chExt cx="3948223" cy="21194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14C248-73AB-2443-9D1E-29303BA1D41F}"/>
                </a:ext>
              </a:extLst>
            </p:cNvPr>
            <p:cNvGrpSpPr/>
            <p:nvPr/>
          </p:nvGrpSpPr>
          <p:grpSpPr>
            <a:xfrm>
              <a:off x="12812232" y="2828259"/>
              <a:ext cx="3668233" cy="1967024"/>
              <a:chOff x="12790966" y="7655440"/>
              <a:chExt cx="3668233" cy="1967024"/>
            </a:xfrm>
          </p:grpSpPr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80C65B69-8506-D14D-A41E-A2D6FC968AD8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B2BC3AE0-4B6D-9748-9E84-472286A2E205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7593BD55-B827-574E-ADC2-F3D105F0B745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55D4B2F9-3B23-4247-9B60-932A1FBF1691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5E1607-3745-7445-9B3E-9D9B9AC5DB10}"/>
                </a:ext>
              </a:extLst>
            </p:cNvPr>
            <p:cNvGrpSpPr/>
            <p:nvPr/>
          </p:nvGrpSpPr>
          <p:grpSpPr>
            <a:xfrm>
              <a:off x="13092222" y="2980659"/>
              <a:ext cx="3668233" cy="1967024"/>
              <a:chOff x="12790966" y="7655440"/>
              <a:chExt cx="3668233" cy="1967024"/>
            </a:xfrm>
          </p:grpSpPr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CF2A043B-D498-3A4A-9593-E7FA6D775EB5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39527EAE-B744-A540-8019-06425792A0D1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15403740-57A2-6A4B-994E-C52A848974F2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3A69D44C-A172-7442-A2DD-682CA2FC2D1B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20C181-88EA-CB47-A826-202845045A13}"/>
              </a:ext>
            </a:extLst>
          </p:cNvPr>
          <p:cNvGrpSpPr/>
          <p:nvPr/>
        </p:nvGrpSpPr>
        <p:grpSpPr>
          <a:xfrm>
            <a:off x="12943367" y="4469217"/>
            <a:ext cx="3948223" cy="2119424"/>
            <a:chOff x="12812232" y="2828259"/>
            <a:chExt cx="3948223" cy="21194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64DAE2-2A6F-D140-942D-415F4524FF5B}"/>
                </a:ext>
              </a:extLst>
            </p:cNvPr>
            <p:cNvGrpSpPr/>
            <p:nvPr/>
          </p:nvGrpSpPr>
          <p:grpSpPr>
            <a:xfrm>
              <a:off x="12812232" y="2828259"/>
              <a:ext cx="3668233" cy="1967024"/>
              <a:chOff x="12790966" y="7655440"/>
              <a:chExt cx="3668233" cy="1967024"/>
            </a:xfrm>
          </p:grpSpPr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31DE61DF-CC70-A447-825B-E4413D736AC8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6E12B69A-432F-6B4E-BCC4-02EB6C519811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5F3ADEF4-59D0-1149-A094-7BF45D8F87B1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A6DFF15E-89E7-9849-9717-34AC3258C596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5B51511-3DBC-A64F-80F2-93E07ED7A210}"/>
                </a:ext>
              </a:extLst>
            </p:cNvPr>
            <p:cNvGrpSpPr/>
            <p:nvPr/>
          </p:nvGrpSpPr>
          <p:grpSpPr>
            <a:xfrm>
              <a:off x="13092222" y="2980659"/>
              <a:ext cx="3668233" cy="1967024"/>
              <a:chOff x="12790966" y="7655440"/>
              <a:chExt cx="3668233" cy="1967024"/>
            </a:xfrm>
          </p:grpSpPr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C83ABA56-D920-CB4C-8EEB-C44292DC255F}"/>
                  </a:ext>
                </a:extLst>
              </p:cNvPr>
              <p:cNvSpPr/>
              <p:nvPr/>
            </p:nvSpPr>
            <p:spPr>
              <a:xfrm rot="10162793">
                <a:off x="12790966" y="8155171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106092FD-3C4F-D242-8785-9CA082318EA8}"/>
                  </a:ext>
                </a:extLst>
              </p:cNvPr>
              <p:cNvSpPr/>
              <p:nvPr/>
            </p:nvSpPr>
            <p:spPr>
              <a:xfrm rot="10162793">
                <a:off x="13645115" y="7988594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79998739-E723-034F-AF93-62B2DD2120F9}"/>
                  </a:ext>
                </a:extLst>
              </p:cNvPr>
              <p:cNvSpPr/>
              <p:nvPr/>
            </p:nvSpPr>
            <p:spPr>
              <a:xfrm rot="10162793">
                <a:off x="14499264" y="7822017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7D327CCD-44AC-B849-BFA3-E32940026C2E}"/>
                  </a:ext>
                </a:extLst>
              </p:cNvPr>
              <p:cNvSpPr/>
              <p:nvPr/>
            </p:nvSpPr>
            <p:spPr>
              <a:xfrm rot="10162793">
                <a:off x="15353413" y="7655440"/>
                <a:ext cx="1105786" cy="1467293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B99DF3-CF64-894E-97C7-EA803B60C984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4829908"/>
            <a:ext cx="10597663" cy="1125416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0C9891B-0D21-7244-8B25-C36793FC7C45}"/>
              </a:ext>
            </a:extLst>
          </p:cNvPr>
          <p:cNvSpPr/>
          <p:nvPr/>
        </p:nvSpPr>
        <p:spPr>
          <a:xfrm>
            <a:off x="20197823" y="5694745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0D2B285-807D-2746-8FAA-F7BAEB285255}"/>
              </a:ext>
            </a:extLst>
          </p:cNvPr>
          <p:cNvSpPr/>
          <p:nvPr/>
        </p:nvSpPr>
        <p:spPr>
          <a:xfrm>
            <a:off x="19505273" y="5615651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74495A0-2F11-3E43-BF33-00623D29B3CF}"/>
              </a:ext>
            </a:extLst>
          </p:cNvPr>
          <p:cNvSpPr/>
          <p:nvPr/>
        </p:nvSpPr>
        <p:spPr>
          <a:xfrm>
            <a:off x="18963194" y="5548128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24E4468-F61E-0146-A358-05F113869333}"/>
              </a:ext>
            </a:extLst>
          </p:cNvPr>
          <p:cNvSpPr/>
          <p:nvPr/>
        </p:nvSpPr>
        <p:spPr>
          <a:xfrm>
            <a:off x="18502136" y="5503755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681E088-4C01-FE43-8FF0-DD9EF818951D}"/>
              </a:ext>
            </a:extLst>
          </p:cNvPr>
          <p:cNvSpPr/>
          <p:nvPr/>
        </p:nvSpPr>
        <p:spPr>
          <a:xfrm>
            <a:off x="15411103" y="5208161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455A60-9FCC-EA4A-BDAD-F2DB931F5178}"/>
              </a:ext>
            </a:extLst>
          </p:cNvPr>
          <p:cNvSpPr txBox="1"/>
          <p:nvPr/>
        </p:nvSpPr>
        <p:spPr>
          <a:xfrm>
            <a:off x="19384872" y="3716215"/>
            <a:ext cx="8611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VT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0B3156-131B-A94D-B39A-9FAC9C746CD3}"/>
              </a:ext>
            </a:extLst>
          </p:cNvPr>
          <p:cNvSpPr txBox="1"/>
          <p:nvPr/>
        </p:nvSpPr>
        <p:spPr>
          <a:xfrm>
            <a:off x="13844954" y="2098430"/>
            <a:ext cx="6591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IT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CEFBA04-B95E-9B46-BFFD-D383833FA13A}"/>
              </a:ext>
            </a:extLst>
          </p:cNvPr>
          <p:cNvSpPr/>
          <p:nvPr/>
        </p:nvSpPr>
        <p:spPr>
          <a:xfrm>
            <a:off x="15289642" y="5068956"/>
            <a:ext cx="397380" cy="356831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54DE452-7BC5-A847-BF5A-EBF062892806}"/>
              </a:ext>
            </a:extLst>
          </p:cNvPr>
          <p:cNvSpPr/>
          <p:nvPr/>
        </p:nvSpPr>
        <p:spPr>
          <a:xfrm>
            <a:off x="14604132" y="576529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BB35769-FBAA-EA4E-BCDE-2420241A891C}"/>
              </a:ext>
            </a:extLst>
          </p:cNvPr>
          <p:cNvSpPr/>
          <p:nvPr/>
        </p:nvSpPr>
        <p:spPr>
          <a:xfrm>
            <a:off x="13782174" y="4478642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BB89D07-D15F-754F-8466-1871702B9F90}"/>
              </a:ext>
            </a:extLst>
          </p:cNvPr>
          <p:cNvSpPr/>
          <p:nvPr/>
        </p:nvSpPr>
        <p:spPr>
          <a:xfrm>
            <a:off x="13167575" y="597765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CF90D7-2BB8-5B4C-B264-EC12C9C7CA57}"/>
              </a:ext>
            </a:extLst>
          </p:cNvPr>
          <p:cNvSpPr/>
          <p:nvPr/>
        </p:nvSpPr>
        <p:spPr>
          <a:xfrm>
            <a:off x="16392953" y="3281929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0DC68F4-12B4-5B4E-BA5C-5C80F1A69E22}"/>
              </a:ext>
            </a:extLst>
          </p:cNvPr>
          <p:cNvSpPr/>
          <p:nvPr/>
        </p:nvSpPr>
        <p:spPr>
          <a:xfrm>
            <a:off x="13319975" y="6130053"/>
            <a:ext cx="104172" cy="104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1AE479-D846-2B4F-97F0-22669558A91B}"/>
              </a:ext>
            </a:extLst>
          </p:cNvPr>
          <p:cNvSpPr txBox="1"/>
          <p:nvPr/>
        </p:nvSpPr>
        <p:spPr>
          <a:xfrm>
            <a:off x="12245010" y="7434469"/>
            <a:ext cx="10853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dirty="0"/>
              <a:t>Selection: 1BMtrack, 1Trk in VT with BM match (norm)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dirty="0"/>
              <a:t>We project the VT track on the IT and we search and count the clusters with </a:t>
            </a:r>
            <a:r>
              <a:rPr lang="en-GB" sz="4000" dirty="0" err="1"/>
              <a:t>dist</a:t>
            </a:r>
            <a:r>
              <a:rPr lang="en-GB" sz="4000" dirty="0"/>
              <a:t>&lt;1mm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71A396-BDE6-8642-9D3B-7485B18E359A}"/>
              </a:ext>
            </a:extLst>
          </p:cNvPr>
          <p:cNvSpPr txBox="1"/>
          <p:nvPr/>
        </p:nvSpPr>
        <p:spPr>
          <a:xfrm rot="19674236">
            <a:off x="7911545" y="5108712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D1175-4A9C-554C-81DE-C816149FBB40}"/>
              </a:ext>
            </a:extLst>
          </p:cNvPr>
          <p:cNvSpPr txBox="1"/>
          <p:nvPr/>
        </p:nvSpPr>
        <p:spPr>
          <a:xfrm>
            <a:off x="3896139" y="3061252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u="sng" dirty="0"/>
              <a:t>VT tracks not crossing sensor14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4FF1EF-0D69-B844-8CB3-D22489857BE5}"/>
              </a:ext>
            </a:extLst>
          </p:cNvPr>
          <p:cNvSpPr txBox="1"/>
          <p:nvPr/>
        </p:nvSpPr>
        <p:spPr>
          <a:xfrm>
            <a:off x="3219450" y="2247900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dirty="0"/>
              <a:t>Run 8039, C200, TGT,  </a:t>
            </a:r>
            <a:r>
              <a:rPr lang="en-GB" sz="3600" b="1" u="sng" dirty="0"/>
              <a:t>B off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14422F8-423B-E84F-802E-CDF935AEFBE6}"/>
              </a:ext>
            </a:extLst>
          </p:cNvPr>
          <p:cNvSpPr/>
          <p:nvPr/>
        </p:nvSpPr>
        <p:spPr>
          <a:xfrm>
            <a:off x="8776370" y="2292879"/>
            <a:ext cx="249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custom thresholds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66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4666-E4FC-164C-9E5B-0641A2F0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amplitude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7E1A8-39D2-CF4A-891D-97615140D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5F878-1113-A846-8764-0CA5360FFCAC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43267-96D5-2345-9E5C-F27796ED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F5E4D-8887-5349-B3D2-98781DA4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2164724"/>
            <a:ext cx="17849850" cy="105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9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A7C1-0D4C-F846-AE0E-085055EF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of flight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5B3BF-1654-794F-83CE-02FCCCCE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04C5-E868-AB4A-90CB-23F484455029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193D6-3D26-2E47-9738-B9468730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F08B3-04DF-3B45-AE33-09723723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7" y="2031788"/>
            <a:ext cx="18628179" cy="10912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E1DEE-C5B8-3248-A688-D3CABCC220D9}"/>
              </a:ext>
            </a:extLst>
          </p:cNvPr>
          <p:cNvSpPr txBox="1"/>
          <p:nvPr/>
        </p:nvSpPr>
        <p:spPr>
          <a:xfrm>
            <a:off x="21703004" y="8864081"/>
            <a:ext cx="24819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dirty="0"/>
              <a:t>Next future: check for possible noise to cancel with a FFT filter</a:t>
            </a:r>
          </a:p>
        </p:txBody>
      </p:sp>
    </p:spTree>
    <p:extLst>
      <p:ext uri="{BB962C8B-B14F-4D97-AF65-F5344CB8AC3E}">
        <p14:creationId xmlns:p14="http://schemas.microsoft.com/office/powerpoint/2010/main" val="283188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074F-D7FD-7C4D-A56F-23FDB76B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setup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3D1DA-0A3F-4A4E-972D-5CD304CA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799" y="2702983"/>
            <a:ext cx="11206923" cy="8702675"/>
          </a:xfrm>
        </p:spPr>
        <p:txBody>
          <a:bodyPr>
            <a:normAutofit lnSpcReduction="10000"/>
          </a:bodyPr>
          <a:lstStyle/>
          <a:p>
            <a:r>
              <a:rPr lang="en-GB" sz="4000" dirty="0"/>
              <a:t> Unsuccessful replacement of datalink 111: sensors read-out from that board seems to be broken (to be fully investigated after the data taking @ LNF). </a:t>
            </a:r>
            <a:r>
              <a:rPr lang="en-GB" sz="4000" b="1" u="sng" dirty="0"/>
              <a:t>The IT has been operated using 27/32 sensors.</a:t>
            </a:r>
            <a:br>
              <a:rPr lang="en-GB" sz="4000" dirty="0"/>
            </a:br>
            <a:endParaRPr lang="en-GB" sz="4000" dirty="0"/>
          </a:p>
          <a:p>
            <a:r>
              <a:rPr lang="en-GB" sz="4000" dirty="0"/>
              <a:t>The additional De10 board used to set the </a:t>
            </a:r>
            <a:r>
              <a:rPr lang="en-GB" sz="4000" b="1" dirty="0"/>
              <a:t>delay on the trigger line </a:t>
            </a:r>
            <a:r>
              <a:rPr lang="en-GB" sz="4000" dirty="0"/>
              <a:t>has some trouble in distributing the busy signal (wrong connection? firmware bug? ). The delay has been sent using a different system as done @ LNF </a:t>
            </a:r>
            <a:br>
              <a:rPr lang="en-GB" sz="4000" dirty="0"/>
            </a:br>
            <a:endParaRPr lang="en-GB" sz="4000" dirty="0"/>
          </a:p>
          <a:p>
            <a:r>
              <a:rPr lang="en-GB" sz="4000" dirty="0"/>
              <a:t>Thresholds: due to lack of time, to ensure a smooth data acquisition during the 1</a:t>
            </a:r>
            <a:r>
              <a:rPr lang="en-GB" sz="4000" baseline="30000" dirty="0"/>
              <a:t>st</a:t>
            </a:r>
            <a:r>
              <a:rPr lang="en-GB" sz="4000" dirty="0"/>
              <a:t> night the IT has been precautionary operated @ 12</a:t>
            </a:r>
            <a:r>
              <a:rPr lang="el-GR" sz="4000" dirty="0"/>
              <a:t>σ</a:t>
            </a:r>
            <a:r>
              <a:rPr lang="en-US" sz="4000" dirty="0"/>
              <a:t>. The 2</a:t>
            </a:r>
            <a:r>
              <a:rPr lang="en-US" sz="4000" baseline="30000" dirty="0"/>
              <a:t>nd</a:t>
            </a:r>
            <a:r>
              <a:rPr lang="en-US" sz="4000" dirty="0"/>
              <a:t> night thresholds has been optimized with a noise scan</a:t>
            </a:r>
            <a:endParaRPr lang="en-GB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AA90-1379-3E44-9849-EE895B1A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0DF-C65E-BD47-B10E-7F4CF5C222AD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AA944-08FC-8E43-AC7F-0851BE5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F791F1-0F3E-B24C-80EF-A195667F2AF6}"/>
              </a:ext>
            </a:extLst>
          </p:cNvPr>
          <p:cNvGrpSpPr/>
          <p:nvPr/>
        </p:nvGrpSpPr>
        <p:grpSpPr>
          <a:xfrm>
            <a:off x="14356081" y="3794540"/>
            <a:ext cx="9046264" cy="6842980"/>
            <a:chOff x="15422153" y="4099340"/>
            <a:chExt cx="8102111" cy="54752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4F3517-40F7-E143-99B7-4C927710849D}"/>
                </a:ext>
              </a:extLst>
            </p:cNvPr>
            <p:cNvSpPr/>
            <p:nvPr/>
          </p:nvSpPr>
          <p:spPr>
            <a:xfrm>
              <a:off x="19137796" y="4099340"/>
              <a:ext cx="1152937" cy="320039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Delay</a:t>
              </a:r>
            </a:p>
            <a:p>
              <a:pPr algn="ctr"/>
              <a:r>
                <a:rPr lang="en-GB" dirty="0"/>
                <a:t>(NIM)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C6512A-3CEF-0541-A452-7957947F1032}"/>
                </a:ext>
              </a:extLst>
            </p:cNvPr>
            <p:cNvSpPr/>
            <p:nvPr/>
          </p:nvSpPr>
          <p:spPr>
            <a:xfrm>
              <a:off x="22371327" y="4099892"/>
              <a:ext cx="1152937" cy="32003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V1495</a:t>
              </a:r>
            </a:p>
            <a:p>
              <a:pPr algn="ctr"/>
              <a:r>
                <a:rPr lang="en-GB" dirty="0"/>
                <a:t>(VME)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C5A132-34B9-7842-8C51-1C8D8BC2959F}"/>
                </a:ext>
              </a:extLst>
            </p:cNvPr>
            <p:cNvSpPr txBox="1"/>
            <p:nvPr/>
          </p:nvSpPr>
          <p:spPr>
            <a:xfrm>
              <a:off x="17090334" y="4901649"/>
              <a:ext cx="17700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3000" dirty="0"/>
                <a:t>Trig(NIM)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E733E-E28D-C043-B5E7-FBC91BECA990}"/>
                </a:ext>
              </a:extLst>
            </p:cNvPr>
            <p:cNvSpPr/>
            <p:nvPr/>
          </p:nvSpPr>
          <p:spPr>
            <a:xfrm>
              <a:off x="15652475" y="5077240"/>
              <a:ext cx="1152937" cy="12191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DAQ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B72C-1523-0841-9EF8-4C501DDC2215}"/>
                </a:ext>
              </a:extLst>
            </p:cNvPr>
            <p:cNvSpPr/>
            <p:nvPr/>
          </p:nvSpPr>
          <p:spPr>
            <a:xfrm>
              <a:off x="15526578" y="7899952"/>
              <a:ext cx="1583634" cy="1674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IT</a:t>
              </a:r>
            </a:p>
          </p:txBody>
        </p: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4A6FFF17-51E7-2348-BAB8-119FCBD13F08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>
              <a:off x="20290733" y="5699540"/>
              <a:ext cx="2080594" cy="552"/>
            </a:xfrm>
            <a:prstGeom prst="bentConnector3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8524A8-5781-C74E-A846-7FA8E62916D6}"/>
                </a:ext>
              </a:extLst>
            </p:cNvPr>
            <p:cNvSpPr txBox="1"/>
            <p:nvPr/>
          </p:nvSpPr>
          <p:spPr>
            <a:xfrm>
              <a:off x="20661796" y="4139649"/>
              <a:ext cx="14974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3000" dirty="0"/>
                <a:t>Trig delayed (NIM) 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29503820-9CDF-ED4E-9701-D8B73B402589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6805411" y="5692914"/>
              <a:ext cx="2332385" cy="6626"/>
            </a:xfrm>
            <a:prstGeom prst="bentConnector3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EED0A3C-C813-424F-9C22-6A4F57DBCA53}"/>
                </a:ext>
              </a:extLst>
            </p:cNvPr>
            <p:cNvCxnSpPr>
              <a:cxnSpLocks/>
            </p:cNvCxnSpPr>
            <p:nvPr/>
          </p:nvCxnSpPr>
          <p:spPr>
            <a:xfrm>
              <a:off x="15927457" y="6332882"/>
              <a:ext cx="0" cy="159026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5464DA7-EEC9-A74B-916F-FC10922EA1CD}"/>
                </a:ext>
              </a:extLst>
            </p:cNvPr>
            <p:cNvCxnSpPr>
              <a:cxnSpLocks/>
            </p:cNvCxnSpPr>
            <p:nvPr/>
          </p:nvCxnSpPr>
          <p:spPr>
            <a:xfrm>
              <a:off x="16348213" y="6316317"/>
              <a:ext cx="0" cy="1590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40AD21B-6341-9849-9663-2287D1A9677D}"/>
                </a:ext>
              </a:extLst>
            </p:cNvPr>
            <p:cNvCxnSpPr>
              <a:cxnSpLocks/>
            </p:cNvCxnSpPr>
            <p:nvPr/>
          </p:nvCxnSpPr>
          <p:spPr>
            <a:xfrm>
              <a:off x="16759031" y="6329570"/>
              <a:ext cx="0" cy="1590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AF6B22-FBF2-0A42-9890-7A745D40309F}"/>
                </a:ext>
              </a:extLst>
            </p:cNvPr>
            <p:cNvSpPr txBox="1"/>
            <p:nvPr/>
          </p:nvSpPr>
          <p:spPr>
            <a:xfrm rot="16200000">
              <a:off x="15250791" y="6880495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/>
                <a:t>busy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07BD73-2098-9547-A57D-FB7FD46A3578}"/>
                </a:ext>
              </a:extLst>
            </p:cNvPr>
            <p:cNvSpPr txBox="1"/>
            <p:nvPr/>
          </p:nvSpPr>
          <p:spPr>
            <a:xfrm rot="16200000">
              <a:off x="15853171" y="6883808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 err="1"/>
                <a:t>clk</a:t>
              </a:r>
              <a:endParaRPr lang="en-GB" sz="28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73E10C-94D0-F249-A8DC-1BB5E68E5C69}"/>
                </a:ext>
              </a:extLst>
            </p:cNvPr>
            <p:cNvSpPr txBox="1"/>
            <p:nvPr/>
          </p:nvSpPr>
          <p:spPr>
            <a:xfrm rot="16200000">
              <a:off x="16108390" y="6853991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 err="1"/>
                <a:t>r_clk</a:t>
              </a:r>
              <a:endParaRPr lang="en-GB" sz="2800" dirty="0"/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7883B280-70FC-C548-A4C3-033CFE3C6C63}"/>
                </a:ext>
              </a:extLst>
            </p:cNvPr>
            <p:cNvCxnSpPr>
              <a:cxnSpLocks/>
              <a:stCxn id="11" idx="2"/>
              <a:endCxn id="22" idx="3"/>
            </p:cNvCxnSpPr>
            <p:nvPr/>
          </p:nvCxnSpPr>
          <p:spPr>
            <a:xfrm rot="5400000">
              <a:off x="19310511" y="5099992"/>
              <a:ext cx="1436986" cy="583758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726F60-3257-424E-93D0-39384F5A1F4B}"/>
                </a:ext>
              </a:extLst>
            </p:cNvPr>
            <p:cNvSpPr txBox="1"/>
            <p:nvPr/>
          </p:nvSpPr>
          <p:spPr>
            <a:xfrm>
              <a:off x="18249670" y="8117815"/>
              <a:ext cx="32742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3000" dirty="0"/>
                <a:t>Trig delayed (LVDS)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35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074F-D7FD-7C4D-A56F-23FDB76B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setup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3D1DA-0A3F-4A4E-972D-5CD304CA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799" y="2702983"/>
            <a:ext cx="12179301" cy="8702675"/>
          </a:xfrm>
        </p:spPr>
        <p:txBody>
          <a:bodyPr>
            <a:normAutofit/>
          </a:bodyPr>
          <a:lstStyle/>
          <a:p>
            <a:r>
              <a:rPr lang="en-GB" sz="4000" dirty="0"/>
              <a:t> p 200 MeV,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delay=360 </a:t>
            </a:r>
            <a:r>
              <a:rPr lang="el-GR" sz="4000" dirty="0"/>
              <a:t>μ</a:t>
            </a:r>
            <a:r>
              <a:rPr lang="en-US" sz="4000" dirty="0"/>
              <a:t>s</a:t>
            </a:r>
          </a:p>
          <a:p>
            <a:r>
              <a:rPr lang="en-US" sz="4000" dirty="0"/>
              <a:t> p 150 MeV,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delay=360 </a:t>
            </a:r>
            <a:r>
              <a:rPr lang="el-GR" sz="4000" dirty="0"/>
              <a:t>μ</a:t>
            </a:r>
            <a:r>
              <a:rPr lang="en-US" sz="4000" dirty="0"/>
              <a:t>s</a:t>
            </a:r>
          </a:p>
          <a:p>
            <a:r>
              <a:rPr lang="en-US" sz="4000" dirty="0"/>
              <a:t> p 70 MeV,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delay=360 </a:t>
            </a:r>
            <a:r>
              <a:rPr lang="el-GR" sz="4000" dirty="0"/>
              <a:t>μ</a:t>
            </a:r>
            <a:r>
              <a:rPr lang="en-US" sz="4000" dirty="0"/>
              <a:t>s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delay=360 </a:t>
            </a:r>
            <a:r>
              <a:rPr lang="el-GR" sz="4000" dirty="0"/>
              <a:t>μ</a:t>
            </a:r>
            <a:r>
              <a:rPr lang="en-US" sz="4000" dirty="0"/>
              <a:t>s, no TGT, B on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delay=360 </a:t>
            </a:r>
            <a:r>
              <a:rPr lang="el-GR" sz="4000" dirty="0"/>
              <a:t>μ</a:t>
            </a:r>
            <a:r>
              <a:rPr lang="en-US" sz="4000" dirty="0"/>
              <a:t>s, no TGT, B on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no TGT, B on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no TGT, B off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=12</a:t>
            </a:r>
            <a:r>
              <a:rPr lang="el-GR" sz="4000" dirty="0"/>
              <a:t>σ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TGT, B off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=custom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TGT, B off</a:t>
            </a:r>
          </a:p>
          <a:p>
            <a:r>
              <a:rPr lang="en-US" sz="4000" dirty="0"/>
              <a:t> C 400 MeV/u, </a:t>
            </a:r>
            <a:r>
              <a:rPr lang="en-GB" sz="4000" dirty="0" err="1"/>
              <a:t>thr</a:t>
            </a:r>
            <a:r>
              <a:rPr lang="en-GB" sz="4000" dirty="0"/>
              <a:t>=custom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TGT, B off</a:t>
            </a:r>
          </a:p>
          <a:p>
            <a:r>
              <a:rPr lang="en-US" sz="4000" dirty="0"/>
              <a:t> C 200 MeV/u, </a:t>
            </a:r>
            <a:r>
              <a:rPr lang="en-GB" sz="4000" dirty="0" err="1"/>
              <a:t>thr</a:t>
            </a:r>
            <a:r>
              <a:rPr lang="en-GB" sz="4000" dirty="0"/>
              <a:t>=custom</a:t>
            </a:r>
            <a:r>
              <a:rPr lang="en-US" sz="4000" dirty="0"/>
              <a:t>, delay=440 </a:t>
            </a:r>
            <a:r>
              <a:rPr lang="el-GR" sz="4000" dirty="0"/>
              <a:t>μ</a:t>
            </a:r>
            <a:r>
              <a:rPr lang="en-US" sz="4000" dirty="0"/>
              <a:t>s, TGT, B on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AA90-1379-3E44-9849-EE895B1A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F9E6-57B1-DB4F-959D-71FD4D401789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AA944-08FC-8E43-AC7F-0851BE5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F791F1-0F3E-B24C-80EF-A195667F2AF6}"/>
              </a:ext>
            </a:extLst>
          </p:cNvPr>
          <p:cNvGrpSpPr/>
          <p:nvPr/>
        </p:nvGrpSpPr>
        <p:grpSpPr>
          <a:xfrm>
            <a:off x="14356081" y="3794540"/>
            <a:ext cx="9046264" cy="6842980"/>
            <a:chOff x="15422153" y="4099340"/>
            <a:chExt cx="8102111" cy="54752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4F3517-40F7-E143-99B7-4C927710849D}"/>
                </a:ext>
              </a:extLst>
            </p:cNvPr>
            <p:cNvSpPr/>
            <p:nvPr/>
          </p:nvSpPr>
          <p:spPr>
            <a:xfrm>
              <a:off x="19137796" y="4099340"/>
              <a:ext cx="1152937" cy="320039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Delay</a:t>
              </a:r>
            </a:p>
            <a:p>
              <a:pPr algn="ctr"/>
              <a:r>
                <a:rPr lang="en-GB" dirty="0"/>
                <a:t>(NIM)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C6512A-3CEF-0541-A452-7957947F1032}"/>
                </a:ext>
              </a:extLst>
            </p:cNvPr>
            <p:cNvSpPr/>
            <p:nvPr/>
          </p:nvSpPr>
          <p:spPr>
            <a:xfrm>
              <a:off x="22371327" y="4099892"/>
              <a:ext cx="1152937" cy="32003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V1495</a:t>
              </a:r>
            </a:p>
            <a:p>
              <a:pPr algn="ctr"/>
              <a:r>
                <a:rPr lang="en-GB" dirty="0"/>
                <a:t>(VME)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C5A132-34B9-7842-8C51-1C8D8BC2959F}"/>
                </a:ext>
              </a:extLst>
            </p:cNvPr>
            <p:cNvSpPr txBox="1"/>
            <p:nvPr/>
          </p:nvSpPr>
          <p:spPr>
            <a:xfrm>
              <a:off x="17090334" y="4901649"/>
              <a:ext cx="17700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3000" dirty="0"/>
                <a:t>Trig(NIM)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E733E-E28D-C043-B5E7-FBC91BECA990}"/>
                </a:ext>
              </a:extLst>
            </p:cNvPr>
            <p:cNvSpPr/>
            <p:nvPr/>
          </p:nvSpPr>
          <p:spPr>
            <a:xfrm>
              <a:off x="15652475" y="5077240"/>
              <a:ext cx="1152937" cy="12191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DAQ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B72C-1523-0841-9EF8-4C501DDC2215}"/>
                </a:ext>
              </a:extLst>
            </p:cNvPr>
            <p:cNvSpPr/>
            <p:nvPr/>
          </p:nvSpPr>
          <p:spPr>
            <a:xfrm>
              <a:off x="15526578" y="7899952"/>
              <a:ext cx="1583634" cy="1674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IT</a:t>
              </a:r>
            </a:p>
          </p:txBody>
        </p: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4A6FFF17-51E7-2348-BAB8-119FCBD13F08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>
              <a:off x="20290733" y="5699540"/>
              <a:ext cx="2080594" cy="552"/>
            </a:xfrm>
            <a:prstGeom prst="bentConnector3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8524A8-5781-C74E-A846-7FA8E62916D6}"/>
                </a:ext>
              </a:extLst>
            </p:cNvPr>
            <p:cNvSpPr txBox="1"/>
            <p:nvPr/>
          </p:nvSpPr>
          <p:spPr>
            <a:xfrm>
              <a:off x="20661796" y="4139649"/>
              <a:ext cx="14974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3000" dirty="0"/>
                <a:t>Trig delayed (NIM) 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29503820-9CDF-ED4E-9701-D8B73B402589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6805411" y="5692914"/>
              <a:ext cx="2332385" cy="6626"/>
            </a:xfrm>
            <a:prstGeom prst="bentConnector3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EED0A3C-C813-424F-9C22-6A4F57DBCA53}"/>
                </a:ext>
              </a:extLst>
            </p:cNvPr>
            <p:cNvCxnSpPr>
              <a:cxnSpLocks/>
            </p:cNvCxnSpPr>
            <p:nvPr/>
          </p:nvCxnSpPr>
          <p:spPr>
            <a:xfrm>
              <a:off x="15927457" y="6332882"/>
              <a:ext cx="0" cy="159026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5464DA7-EEC9-A74B-916F-FC10922EA1CD}"/>
                </a:ext>
              </a:extLst>
            </p:cNvPr>
            <p:cNvCxnSpPr>
              <a:cxnSpLocks/>
            </p:cNvCxnSpPr>
            <p:nvPr/>
          </p:nvCxnSpPr>
          <p:spPr>
            <a:xfrm>
              <a:off x="16348213" y="6316317"/>
              <a:ext cx="0" cy="1590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40AD21B-6341-9849-9663-2287D1A9677D}"/>
                </a:ext>
              </a:extLst>
            </p:cNvPr>
            <p:cNvCxnSpPr>
              <a:cxnSpLocks/>
            </p:cNvCxnSpPr>
            <p:nvPr/>
          </p:nvCxnSpPr>
          <p:spPr>
            <a:xfrm>
              <a:off x="16759031" y="6329570"/>
              <a:ext cx="0" cy="1590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AF6B22-FBF2-0A42-9890-7A745D40309F}"/>
                </a:ext>
              </a:extLst>
            </p:cNvPr>
            <p:cNvSpPr txBox="1"/>
            <p:nvPr/>
          </p:nvSpPr>
          <p:spPr>
            <a:xfrm rot="16200000">
              <a:off x="15250791" y="6880495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/>
                <a:t>busy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07BD73-2098-9547-A57D-FB7FD46A3578}"/>
                </a:ext>
              </a:extLst>
            </p:cNvPr>
            <p:cNvSpPr txBox="1"/>
            <p:nvPr/>
          </p:nvSpPr>
          <p:spPr>
            <a:xfrm rot="16200000">
              <a:off x="15853171" y="6883808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 err="1"/>
                <a:t>clk</a:t>
              </a:r>
              <a:endParaRPr lang="en-GB" sz="28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73E10C-94D0-F249-A8DC-1BB5E68E5C69}"/>
                </a:ext>
              </a:extLst>
            </p:cNvPr>
            <p:cNvSpPr txBox="1"/>
            <p:nvPr/>
          </p:nvSpPr>
          <p:spPr>
            <a:xfrm rot="16200000">
              <a:off x="16108390" y="6853991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 err="1"/>
                <a:t>r_clk</a:t>
              </a:r>
              <a:endParaRPr lang="en-GB" sz="2800" dirty="0"/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7883B280-70FC-C548-A4C3-033CFE3C6C63}"/>
                </a:ext>
              </a:extLst>
            </p:cNvPr>
            <p:cNvCxnSpPr>
              <a:cxnSpLocks/>
              <a:stCxn id="11" idx="2"/>
              <a:endCxn id="22" idx="3"/>
            </p:cNvCxnSpPr>
            <p:nvPr/>
          </p:nvCxnSpPr>
          <p:spPr>
            <a:xfrm rot="5400000">
              <a:off x="19310511" y="5099992"/>
              <a:ext cx="1436986" cy="583758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726F60-3257-424E-93D0-39384F5A1F4B}"/>
                </a:ext>
              </a:extLst>
            </p:cNvPr>
            <p:cNvSpPr txBox="1"/>
            <p:nvPr/>
          </p:nvSpPr>
          <p:spPr>
            <a:xfrm>
              <a:off x="18249670" y="8117815"/>
              <a:ext cx="32742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3000" dirty="0"/>
                <a:t>Trig delayed (LVDS)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24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E4AA-6899-6640-8F5E-05CE1B42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Noise and thresholds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43C6E-96F8-3D4E-8E74-67127892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58" y="2417233"/>
            <a:ext cx="9711690" cy="2364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Automatic pedestal scan performed @ CNAO between </a:t>
            </a:r>
            <a:r>
              <a:rPr lang="en-GB" sz="4000" dirty="0" err="1"/>
              <a:t>th</a:t>
            </a:r>
            <a:r>
              <a:rPr lang="en-GB" sz="4000" dirty="0"/>
              <a:t> 1</a:t>
            </a:r>
            <a:r>
              <a:rPr lang="en-GB" sz="4000" baseline="30000" dirty="0"/>
              <a:t>st</a:t>
            </a:r>
            <a:r>
              <a:rPr lang="en-GB" sz="4000" dirty="0"/>
              <a:t> and 2</a:t>
            </a:r>
            <a:r>
              <a:rPr lang="en-GB" sz="4000" baseline="30000" dirty="0"/>
              <a:t>nd</a:t>
            </a:r>
            <a:r>
              <a:rPr lang="en-GB" sz="4000" dirty="0"/>
              <a:t> night.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8B56F-2DB2-AA4A-A767-1A2F6119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310C-E400-8B4F-B995-051BF51DDFDC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CBC5B-E1BC-274A-8545-FE62F0FF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C7A60-E1BB-0944-B030-280551C4CEDC}"/>
              </a:ext>
            </a:extLst>
          </p:cNvPr>
          <p:cNvSpPr txBox="1"/>
          <p:nvPr/>
        </p:nvSpPr>
        <p:spPr>
          <a:xfrm>
            <a:off x="762000" y="11685270"/>
            <a:ext cx="15824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x 128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1B9D456-24E6-FF48-8489-4A9C18F8BC11}"/>
              </a:ext>
            </a:extLst>
          </p:cNvPr>
          <p:cNvSpPr txBox="1">
            <a:spLocks/>
          </p:cNvSpPr>
          <p:nvPr/>
        </p:nvSpPr>
        <p:spPr>
          <a:xfrm>
            <a:off x="11282026" y="10354718"/>
            <a:ext cx="14003122" cy="319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/>
              <a:t>No significant differences </a:t>
            </a:r>
            <a:r>
              <a:rPr lang="en-GB" sz="4000" dirty="0" err="1"/>
              <a:t>wrt</a:t>
            </a:r>
            <a:r>
              <a:rPr lang="en-GB" sz="4000" dirty="0"/>
              <a:t> LNF in the pedestal mean values, while a slightly smaller </a:t>
            </a:r>
            <a:r>
              <a:rPr lang="en-GB" sz="4000" dirty="0" err="1"/>
              <a:t>sigmas</a:t>
            </a:r>
            <a:r>
              <a:rPr lang="en-GB" sz="4000" dirty="0"/>
              <a:t> have been observed (different temperature?)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A52981-BE97-D145-9B2F-CB4CD010BF19}"/>
              </a:ext>
            </a:extLst>
          </p:cNvPr>
          <p:cNvSpPr txBox="1"/>
          <p:nvPr/>
        </p:nvSpPr>
        <p:spPr>
          <a:xfrm>
            <a:off x="17238428" y="1978549"/>
            <a:ext cx="17347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>
                <a:solidFill>
                  <a:srgbClr val="FF0000"/>
                </a:solidFill>
              </a:rPr>
              <a:t>CNAO</a:t>
            </a:r>
            <a:br>
              <a:rPr lang="en-GB" sz="5000" dirty="0"/>
            </a:br>
            <a:r>
              <a:rPr lang="en-GB" sz="5000" dirty="0">
                <a:solidFill>
                  <a:schemeClr val="tx1"/>
                </a:solidFill>
              </a:rPr>
              <a:t>LNF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75D3BC-BB12-2844-9E17-CE5A92988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26"/>
          <a:stretch/>
        </p:blipFill>
        <p:spPr>
          <a:xfrm>
            <a:off x="17478828" y="3640564"/>
            <a:ext cx="6687457" cy="6436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8F70B8-82D0-5146-BACC-A2C10AEF7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4"/>
          <a:stretch/>
        </p:blipFill>
        <p:spPr>
          <a:xfrm>
            <a:off x="10695214" y="3624235"/>
            <a:ext cx="6787243" cy="647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EE6E1D1-1D2B-B547-BC48-DC916744DFDA}"/>
              </a:ext>
            </a:extLst>
          </p:cNvPr>
          <p:cNvGrpSpPr/>
          <p:nvPr/>
        </p:nvGrpSpPr>
        <p:grpSpPr>
          <a:xfrm>
            <a:off x="922021" y="4345578"/>
            <a:ext cx="9808726" cy="7308328"/>
            <a:chOff x="1066800" y="4451349"/>
            <a:chExt cx="10763250" cy="8019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928BB8-2D24-5C4B-9A15-99C84281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44513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3FD502-B934-0D43-8A0A-7EDC88FD0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46037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BE7A3F-12E6-5940-8A17-1DED10658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47561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4B922A-AB24-BA48-9037-A94B0DD2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49085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3BEB57-9AE7-FB4F-9612-EB07D25DC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50609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870026-D569-1A43-A801-64E7E341C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5213349"/>
              <a:ext cx="9848850" cy="71051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212420-685D-3143-8123-7D1B817E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200" y="5365749"/>
              <a:ext cx="9848850" cy="71051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3412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D5F1-CF9F-6B44-84D2-1CD044B1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Noise and thresholds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E42FC-22DB-B34E-8232-C8948D0F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40" y="2428663"/>
            <a:ext cx="11531600" cy="4033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We performed a noise scan with random trigger, </a:t>
            </a:r>
            <a:r>
              <a:rPr lang="en-GB" sz="4000" dirty="0" err="1"/>
              <a:t>stdalone</a:t>
            </a:r>
            <a:r>
              <a:rPr lang="en-GB" sz="4000" dirty="0"/>
              <a:t> acquisition to set thresholds (2</a:t>
            </a:r>
            <a:r>
              <a:rPr lang="en-GB" sz="4000" baseline="30000" dirty="0"/>
              <a:t>nd</a:t>
            </a:r>
            <a:r>
              <a:rPr lang="en-GB" sz="4000" dirty="0"/>
              <a:t> night)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14A27-CDE9-2C4F-ACF3-A7F9DCF4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82E-B8B7-4F4D-A90E-C95BB3924E9A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2ABF3-18E8-F442-A6BC-70707D8A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CDC1CE-4DE6-3347-968A-E0D9AE0EA524}"/>
              </a:ext>
            </a:extLst>
          </p:cNvPr>
          <p:cNvGrpSpPr/>
          <p:nvPr/>
        </p:nvGrpSpPr>
        <p:grpSpPr>
          <a:xfrm>
            <a:off x="2442604" y="4223144"/>
            <a:ext cx="8077200" cy="7442200"/>
            <a:chOff x="8839200" y="3822700"/>
            <a:chExt cx="8077200" cy="7442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AB11D7-2134-CB4E-A7EF-85BEA2CC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9200" y="38227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EAF4D-F142-874C-9C75-2EFB9B80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1600" y="39751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20DDCA-40FC-FF4E-BC63-B8B5E3B85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0" y="41275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797CA2-5CDB-6546-AE3B-FE24A4095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96400" y="42799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FBAB34-192D-9244-943B-9B08357C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48800" y="44323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4AD28C-1E92-9D41-A24B-292540FC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1200" y="45847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AE0C66-E140-4046-AD66-3C04EC74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3600" y="47371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91D047-1C33-054F-87B0-E4DF275D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0" y="48895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CD6B96-ABA9-6B4D-98E3-91F25F64B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8400" y="50419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84FCB1-873C-4141-B13D-03F54825E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0800" y="5194300"/>
              <a:ext cx="6705600" cy="60706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8A7B9C-DCAD-A947-842C-B1C8199E03E0}"/>
              </a:ext>
            </a:extLst>
          </p:cNvPr>
          <p:cNvSpPr txBox="1"/>
          <p:nvPr/>
        </p:nvSpPr>
        <p:spPr>
          <a:xfrm>
            <a:off x="1329559" y="11023118"/>
            <a:ext cx="15824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x 128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D2EF4C-AACD-CE40-91BB-678ED7EE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132" y="4304782"/>
            <a:ext cx="9116397" cy="824582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B45F88-7173-AC47-AB95-F6C0A0E04B09}"/>
              </a:ext>
            </a:extLst>
          </p:cNvPr>
          <p:cNvSpPr txBox="1">
            <a:spLocks/>
          </p:cNvSpPr>
          <p:nvPr/>
        </p:nvSpPr>
        <p:spPr>
          <a:xfrm>
            <a:off x="13574460" y="2454939"/>
            <a:ext cx="11531600" cy="403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/>
              <a:t>We set 128 thresholds (32 sensors x 4 sectors) imposing a noise of </a:t>
            </a:r>
            <a:r>
              <a:rPr lang="en-GB" sz="4000" b="1" dirty="0"/>
              <a:t>0.5 pixel/sector/event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5FEEED8-AF26-394B-A39A-07409BE19612}"/>
              </a:ext>
            </a:extLst>
          </p:cNvPr>
          <p:cNvSpPr txBox="1">
            <a:spLocks/>
          </p:cNvSpPr>
          <p:nvPr/>
        </p:nvSpPr>
        <p:spPr>
          <a:xfrm>
            <a:off x="18714018" y="5608043"/>
            <a:ext cx="3578423" cy="403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/>
              <a:t>Distribution of set thresholds @ CNAO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BF2412-B903-D541-90F8-397BC0080F54}"/>
              </a:ext>
            </a:extLst>
          </p:cNvPr>
          <p:cNvSpPr txBox="1"/>
          <p:nvPr/>
        </p:nvSpPr>
        <p:spPr>
          <a:xfrm>
            <a:off x="19460818" y="9183756"/>
            <a:ext cx="308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solidFill>
                  <a:schemeClr val="accent1"/>
                </a:solidFill>
              </a:rPr>
              <a:t>“custom thresholds”</a:t>
            </a:r>
          </a:p>
        </p:txBody>
      </p:sp>
    </p:spTree>
    <p:extLst>
      <p:ext uri="{BB962C8B-B14F-4D97-AF65-F5344CB8AC3E}">
        <p14:creationId xmlns:p14="http://schemas.microsoft.com/office/powerpoint/2010/main" val="148014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87F-FE18-394D-85EF-0FF6EE57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Delay effectiveness: IT frame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DD94-A61B-EC42-8870-DF43F21F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07F9-D789-864E-83E1-CE66300F2B63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0E72-B449-AD40-8D6E-1215DB4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94CA1-EB89-E84B-8C2D-1587B146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900" y="4042187"/>
            <a:ext cx="9232900" cy="821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3F4996-C07B-1A4D-A2A3-438E4A604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92550"/>
            <a:ext cx="9601200" cy="8551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3DA92-B32F-FE4E-A5A5-87266DF02D3E}"/>
              </a:ext>
            </a:extLst>
          </p:cNvPr>
          <p:cNvSpPr txBox="1"/>
          <p:nvPr/>
        </p:nvSpPr>
        <p:spPr>
          <a:xfrm>
            <a:off x="2324100" y="2228850"/>
            <a:ext cx="9620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run 8010, C @ 200MeV/u, B on, delay=360 </a:t>
            </a:r>
            <a:r>
              <a:rPr lang="el-GR" sz="5000" dirty="0"/>
              <a:t>μ</a:t>
            </a:r>
            <a:r>
              <a:rPr lang="en-US" sz="5000" dirty="0"/>
              <a:t>s</a:t>
            </a:r>
            <a:endParaRPr lang="en-GB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5AC8A-8E90-A14F-89AB-6505A283B8EF}"/>
              </a:ext>
            </a:extLst>
          </p:cNvPr>
          <p:cNvSpPr txBox="1"/>
          <p:nvPr/>
        </p:nvSpPr>
        <p:spPr>
          <a:xfrm>
            <a:off x="13315950" y="2286000"/>
            <a:ext cx="9620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run 8016, C @ 200MeV/u, B on, delay=440 </a:t>
            </a:r>
            <a:r>
              <a:rPr lang="el-GR" sz="5000" dirty="0"/>
              <a:t>μ</a:t>
            </a:r>
            <a:r>
              <a:rPr lang="en-US" sz="5000" dirty="0"/>
              <a:t>s</a:t>
            </a:r>
            <a:endParaRPr lang="en-GB" sz="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9D017-7529-3643-ADA0-4EF01A5CBD5D}"/>
              </a:ext>
            </a:extLst>
          </p:cNvPr>
          <p:cNvSpPr txBox="1"/>
          <p:nvPr/>
        </p:nvSpPr>
        <p:spPr>
          <a:xfrm>
            <a:off x="18326100" y="9505950"/>
            <a:ext cx="23246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500" dirty="0"/>
              <a:t>Final choice</a:t>
            </a:r>
          </a:p>
        </p:txBody>
      </p:sp>
    </p:spTree>
    <p:extLst>
      <p:ext uri="{BB962C8B-B14F-4D97-AF65-F5344CB8AC3E}">
        <p14:creationId xmlns:p14="http://schemas.microsoft.com/office/powerpoint/2010/main" val="10868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87F-FE18-394D-85EF-0FF6EE57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IT vs VT frame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DD94-A61B-EC42-8870-DF43F21F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71C6-D025-3C40-AD7A-A281E0692C8E}" type="datetime1">
              <a:rPr lang="it-IT" smtClean="0"/>
              <a:t>19/11/25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0E72-B449-AD40-8D6E-1215DB4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Analysis meeting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94CA1-EB89-E84B-8C2D-1587B146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0" y="3810000"/>
            <a:ext cx="7909691" cy="7038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3DA92-B32F-FE4E-A5A5-87266DF02D3E}"/>
              </a:ext>
            </a:extLst>
          </p:cNvPr>
          <p:cNvSpPr txBox="1"/>
          <p:nvPr/>
        </p:nvSpPr>
        <p:spPr>
          <a:xfrm>
            <a:off x="2324100" y="2228850"/>
            <a:ext cx="9620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run 8016, C @ 200MeV/u, B on, </a:t>
            </a:r>
          </a:p>
          <a:p>
            <a:r>
              <a:rPr lang="en-GB" sz="5000" dirty="0"/>
              <a:t>VT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5AC8A-8E90-A14F-89AB-6505A283B8EF}"/>
              </a:ext>
            </a:extLst>
          </p:cNvPr>
          <p:cNvSpPr txBox="1"/>
          <p:nvPr/>
        </p:nvSpPr>
        <p:spPr>
          <a:xfrm>
            <a:off x="13430250" y="2076450"/>
            <a:ext cx="8858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run 8016, C @ 200MeV/u, B on, IT, delay=440 </a:t>
            </a:r>
            <a:r>
              <a:rPr lang="el-GR" sz="5000" dirty="0"/>
              <a:t>μ</a:t>
            </a:r>
            <a:r>
              <a:rPr lang="en-US" sz="5000" dirty="0"/>
              <a:t>s</a:t>
            </a:r>
            <a:endParaRPr lang="en-GB" sz="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1738E-451F-084C-AE41-1273C843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886200"/>
            <a:ext cx="7769970" cy="6952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AD615-A5A4-2B4C-8784-60C457056F80}"/>
              </a:ext>
            </a:extLst>
          </p:cNvPr>
          <p:cNvSpPr txBox="1"/>
          <p:nvPr/>
        </p:nvSpPr>
        <p:spPr>
          <a:xfrm>
            <a:off x="2133600" y="11125200"/>
            <a:ext cx="1952489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500" u="sng" dirty="0"/>
              <a:t>Expected difference according to the measurement </a:t>
            </a:r>
            <a:r>
              <a:rPr lang="en-GB" sz="3500" u="sng" dirty="0" err="1"/>
              <a:t>perfomed</a:t>
            </a:r>
            <a:r>
              <a:rPr lang="en-GB" sz="3500" u="sng" dirty="0"/>
              <a:t> @ LNF, but still a not understood behaviour</a:t>
            </a:r>
          </a:p>
        </p:txBody>
      </p:sp>
    </p:spTree>
    <p:extLst>
      <p:ext uri="{BB962C8B-B14F-4D97-AF65-F5344CB8AC3E}">
        <p14:creationId xmlns:p14="http://schemas.microsoft.com/office/powerpoint/2010/main" val="2497213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5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SBAI" id="{298EBFCB-3C91-C547-BF0D-D6BCA4226630}" vid="{19344E28-3506-4C48-A205-6524F0A52FEC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1307</TotalTime>
  <Words>936</Words>
  <Application>Microsoft Macintosh PowerPoint</Application>
  <PresentationFormat>Custom</PresentationFormat>
  <Paragraphs>154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Medium</vt:lpstr>
      <vt:lpstr>Wingdings</vt:lpstr>
      <vt:lpstr>Custom Design</vt:lpstr>
      <vt:lpstr>ST + IT @ CNAO2025</vt:lpstr>
      <vt:lpstr>ST amplitude</vt:lpstr>
      <vt:lpstr>Time of flight resolution</vt:lpstr>
      <vt:lpstr>IT setup summary</vt:lpstr>
      <vt:lpstr>IT setup summary</vt:lpstr>
      <vt:lpstr>Noise and thresholds (I)</vt:lpstr>
      <vt:lpstr>Noise and thresholds (II)</vt:lpstr>
      <vt:lpstr>Delay effectiveness: IT frame distribution</vt:lpstr>
      <vt:lpstr>IT vs VT frame distribution</vt:lpstr>
      <vt:lpstr>Delay effectiveness: efficiency on C ions</vt:lpstr>
      <vt:lpstr>Single sensor efficiency </vt:lpstr>
      <vt:lpstr>Single sensor efficiency </vt:lpstr>
      <vt:lpstr>Beam map on IT</vt:lpstr>
      <vt:lpstr>IT vs VT correlation</vt:lpstr>
      <vt:lpstr>IT vs VT correlation</vt:lpstr>
      <vt:lpstr>IT response</vt:lpstr>
      <vt:lpstr>Conclusions</vt:lpstr>
      <vt:lpstr>Delay effectiveness: efficiency on C 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@ CNAO2025</dc:title>
  <dc:creator>Giacomo Traini</dc:creator>
  <cp:lastModifiedBy>Giacomo Traini</cp:lastModifiedBy>
  <cp:revision>56</cp:revision>
  <cp:lastPrinted>2021-11-29T08:15:29Z</cp:lastPrinted>
  <dcterms:created xsi:type="dcterms:W3CDTF">2025-11-18T16:43:09Z</dcterms:created>
  <dcterms:modified xsi:type="dcterms:W3CDTF">2025-11-19T14:31:09Z</dcterms:modified>
</cp:coreProperties>
</file>